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11"/>
  </p:notesMasterIdLst>
  <p:handoutMasterIdLst>
    <p:handoutMasterId r:id="rId12"/>
  </p:handoutMasterIdLst>
  <p:sldIdLst>
    <p:sldId id="410" r:id="rId5"/>
    <p:sldId id="411" r:id="rId6"/>
    <p:sldId id="412" r:id="rId7"/>
    <p:sldId id="414" r:id="rId8"/>
    <p:sldId id="413" r:id="rId9"/>
    <p:sldId id="41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 autoAdjust="0"/>
  </p:normalViewPr>
  <p:slideViewPr>
    <p:cSldViewPr snapToGrid="0">
      <p:cViewPr>
        <p:scale>
          <a:sx n="100" d="100"/>
          <a:sy n="100" d="100"/>
        </p:scale>
        <p:origin x="990" y="6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F6756E-81DA-9FAC-70D8-556F658BDD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EDD12-BCD5-485B-BCBC-34BB01D7923C}" type="datetimeFigureOut">
              <a:rPr lang="en-US" smtClean="0"/>
              <a:t>5/8/2025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1D415-D05A-7067-CCD3-457153D96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230DF-5933-439D-898F-38E9AC9BA6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7095E3-54D2-CFD2-4F49-7536FC864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521EE01A-C0B5-5ECF-96DD-768F86AA15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5/8/2025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5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3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555767-B3D8-BD57-1D42-7F6E1E668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BC972B6D-098C-52F6-E990-52623B368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F0D3EE3-9A8C-531D-1EEE-1AFAB9F3B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2BE192C-1768-890B-EC1B-5ED6E1F8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670935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584005"/>
            <a:ext cx="2825115" cy="3999060"/>
          </a:xfrm>
        </p:spPr>
        <p:txBody>
          <a:bodyPr lIns="0" tIns="27432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457200" indent="0">
              <a:spcBef>
                <a:spcPts val="1800"/>
              </a:spcBef>
              <a:buNone/>
              <a:defRPr sz="2000"/>
            </a:lvl2pPr>
            <a:lvl3pPr marL="914400" indent="0">
              <a:spcBef>
                <a:spcPts val="1800"/>
              </a:spcBef>
              <a:buNone/>
              <a:defRPr sz="2000"/>
            </a:lvl3pPr>
            <a:lvl4pPr marL="1371600" indent="0">
              <a:spcBef>
                <a:spcPts val="1800"/>
              </a:spcBef>
              <a:buNone/>
              <a:defRPr sz="2000"/>
            </a:lvl4pPr>
            <a:lvl5pPr marL="1828800" indent="0">
              <a:spcBef>
                <a:spcPts val="1800"/>
              </a:spcBef>
              <a:buNone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70934" y="584005"/>
            <a:ext cx="7926705" cy="399906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329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5523" y="2676525"/>
            <a:ext cx="5746750" cy="359747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620000" y="2676525"/>
            <a:ext cx="3947160" cy="3597470"/>
          </a:xfrm>
        </p:spPr>
        <p:txBody>
          <a:bodyPr lIns="0">
            <a:normAutofit/>
          </a:bodyPr>
          <a:lstStyle>
            <a:lvl1pPr marL="342900" indent="-342900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>
              <a:spcBef>
                <a:spcPts val="18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744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94360" y="2628629"/>
            <a:ext cx="10972800" cy="363674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1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6092752" y="0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27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186153BD-9D2B-47EB-3553-1D3F6663B2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4359" y="2281918"/>
            <a:ext cx="6787747" cy="3708517"/>
          </a:xfrm>
        </p:spPr>
        <p:txBody>
          <a:bodyPr lIns="0" tIns="228600" rIns="0" bIns="0">
            <a:normAutofit/>
          </a:bodyPr>
          <a:lstStyle>
            <a:lvl1pPr marL="283464" indent="-283464">
              <a:lnSpc>
                <a:spcPct val="80000"/>
              </a:lnSpc>
              <a:spcBef>
                <a:spcPts val="2200"/>
              </a:spcBef>
              <a:buFont typeface="Arial" panose="020B0604020202020204" pitchFamily="34" charset="0"/>
              <a:buChar char="•"/>
              <a:defRPr lang="en-US" sz="2400" b="1" i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indent="-283464">
              <a:spcBef>
                <a:spcPts val="6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D80CCC8F-9CF1-9621-04EB-DFA68FEE42D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29CE2856-DB8F-5603-C085-74C70560FAC8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9826C1-7A52-DA25-F422-EE62DED7D1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0552" cy="0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0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80543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</p:spPr>
        <p:txBody>
          <a:bodyPr wrap="square" tIns="18288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9" y="444933"/>
            <a:ext cx="5477479" cy="329184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60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09360" y="3951843"/>
            <a:ext cx="2133600" cy="1005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69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1113"/>
            <a:ext cx="5791200" cy="6880226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9835" y="456860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91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07A0BE-3890-193E-9439-F294E61A7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C05217ED-C258-E6CE-BA7F-28A6EA41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F3E11A1F-14DD-BA35-D7D7-4D4ADEAA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F14541B0-973F-7E21-1019-D2FB83C8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02875"/>
            <a:ext cx="10873740" cy="168020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7600" y="2282008"/>
            <a:ext cx="7810500" cy="3699328"/>
          </a:xfrm>
        </p:spPr>
        <p:txBody>
          <a:bodyPr lIns="0" tIns="228600" rIns="0" bIns="0">
            <a:normAutofit/>
          </a:bodyPr>
          <a:lstStyle>
            <a:lvl1pPr marL="283464" indent="-283464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D58739-4346-5104-B1AC-89ED035912A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72B8D-F380-9F1A-C8E6-BDD2352B1763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2964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9905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9436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81898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56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2E558A9-6DD6-E21D-3A8F-6707E1DD1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2" name="AutoShape 24">
              <a:extLst>
                <a:ext uri="{FF2B5EF4-FFF2-40B4-BE49-F238E27FC236}">
                  <a16:creationId xmlns:a16="http://schemas.microsoft.com/office/drawing/2014/main" id="{3FC994E4-318C-1E66-B4E4-8F8FD08E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7C00E6B-F625-6D6C-8364-9DD9F3C36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6197B87-4F65-7981-9463-84830CD36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6AA517C-7217-D864-B7E7-40984A28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24013C6-491C-CAA2-5BD6-7C735967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47460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457201"/>
            <a:ext cx="5198269" cy="2305050"/>
          </a:xfrm>
        </p:spPr>
        <p:txBody>
          <a:bodyPr lIns="0" tIns="274320">
            <a:normAutofit/>
          </a:bodyPr>
          <a:lstStyle>
            <a:lvl1pPr marL="457200" indent="-457200">
              <a:spcBef>
                <a:spcPts val="1800"/>
              </a:spcBef>
              <a:buFont typeface="+mj-lt"/>
              <a:buAutoNum type="arabicPeriod"/>
              <a:defRPr sz="2000"/>
            </a:lvl1pPr>
            <a:lvl2pPr marL="914400" indent="-457200">
              <a:spcBef>
                <a:spcPts val="1800"/>
              </a:spcBef>
              <a:buFont typeface="+mj-lt"/>
              <a:buAutoNum type="alphaLcPeriod"/>
              <a:defRPr sz="2000"/>
            </a:lvl2pPr>
            <a:lvl3pPr marL="1371600" indent="-457200">
              <a:spcBef>
                <a:spcPts val="1800"/>
              </a:spcBef>
              <a:buFont typeface="+mj-lt"/>
              <a:buAutoNum type="arabicParenR"/>
              <a:defRPr sz="2000"/>
            </a:lvl3pPr>
            <a:lvl4pPr marL="1371600" indent="0">
              <a:spcBef>
                <a:spcPts val="1800"/>
              </a:spcBef>
              <a:buFont typeface="+mj-lt"/>
              <a:buNone/>
              <a:defRPr sz="2000"/>
            </a:lvl4pPr>
            <a:lvl5pPr marL="2286000" indent="-457200">
              <a:spcBef>
                <a:spcPts val="1800"/>
              </a:spcBef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810595"/>
            <a:ext cx="5198269" cy="3319513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60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94360" y="3279579"/>
            <a:ext cx="5044440" cy="2994415"/>
          </a:xfrm>
        </p:spPr>
        <p:txBody>
          <a:bodyPr lIns="0" tIns="22860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997459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118225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319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436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710" r:id="rId3"/>
    <p:sldLayoutId id="2147483700" r:id="rId4"/>
    <p:sldLayoutId id="2147483701" r:id="rId5"/>
    <p:sldLayoutId id="2147483659" r:id="rId6"/>
    <p:sldLayoutId id="2147483709" r:id="rId7"/>
    <p:sldLayoutId id="2147483708" r:id="rId8"/>
    <p:sldLayoutId id="2147483707" r:id="rId9"/>
    <p:sldLayoutId id="2147483706" r:id="rId10"/>
    <p:sldLayoutId id="2147483705" r:id="rId11"/>
    <p:sldLayoutId id="2147483704" r:id="rId12"/>
    <p:sldLayoutId id="2147483703" r:id="rId13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83464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D9D6-2977-ABCD-FDF8-51AFA5064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</p:spPr>
        <p:txBody>
          <a:bodyPr/>
          <a:lstStyle/>
          <a:p>
            <a:r>
              <a:rPr lang="en-CH" sz="2800" dirty="0"/>
              <a:t>PHYS-470</a:t>
            </a:r>
            <a:br>
              <a:rPr lang="en-CH" dirty="0"/>
            </a:br>
            <a:r>
              <a:rPr lang="en-CH" dirty="0"/>
              <a:t>FEM Simulations of NLO waveguides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0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43CAA-1B03-66FA-C5D1-F12BFF3C1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software to chose?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1DA0B-BF4C-EBEB-364E-69E5F5606D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/>
              <a:t>All FEM </a:t>
            </a:r>
            <a:r>
              <a:rPr lang="en-CH" dirty="0" err="1"/>
              <a:t>softwares</a:t>
            </a:r>
            <a:r>
              <a:rPr lang="en-CH" dirty="0"/>
              <a:t> can essentially do the same thing !</a:t>
            </a:r>
          </a:p>
          <a:p>
            <a:r>
              <a:rPr lang="en-CH" dirty="0"/>
              <a:t>Chose </a:t>
            </a:r>
            <a:r>
              <a:rPr lang="en-CH" dirty="0" err="1"/>
              <a:t>whic</a:t>
            </a:r>
            <a:r>
              <a:rPr lang="fr-CH" dirty="0"/>
              <a:t>h</a:t>
            </a:r>
            <a:r>
              <a:rPr lang="en-CH" dirty="0"/>
              <a:t>ever is more convenient for YOUR particular use.</a:t>
            </a:r>
          </a:p>
        </p:txBody>
      </p:sp>
      <p:pic>
        <p:nvPicPr>
          <p:cNvPr id="1028" name="Picture 4" descr="Training] COMSOL Multiphysics® Bimonthly Training By COMSOL Japan | Okinawa  Institute of Science and Technology OIST">
            <a:extLst>
              <a:ext uri="{FF2B5EF4-FFF2-40B4-BE49-F238E27FC236}">
                <a16:creationId xmlns:a16="http://schemas.microsoft.com/office/drawing/2014/main" id="{8A4EC81A-62A5-C1DD-55CB-6A519B1D0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75" y="4352561"/>
            <a:ext cx="2809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umerical, an Ansys Company on X: &quot;In our Customer Feature of the Week we  explore how users can now generate #device #contours in #FDTD and #MODE  from index monitor results and export">
            <a:extLst>
              <a:ext uri="{FF2B5EF4-FFF2-40B4-BE49-F238E27FC236}">
                <a16:creationId xmlns:a16="http://schemas.microsoft.com/office/drawing/2014/main" id="{AA41A2C9-8D25-F092-0942-D0315056C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842" y="4114338"/>
            <a:ext cx="2105219" cy="210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Mode Guide — EMode Photonix">
            <a:extLst>
              <a:ext uri="{FF2B5EF4-FFF2-40B4-BE49-F238E27FC236}">
                <a16:creationId xmlns:a16="http://schemas.microsoft.com/office/drawing/2014/main" id="{F0061667-65A0-6569-F90C-C57F6E27E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1" y="3990287"/>
            <a:ext cx="3909723" cy="129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36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C8EC-85EB-5952-F294-8917C25F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FDM numerical solver for </a:t>
            </a:r>
            <a:r>
              <a:rPr lang="en-CH" dirty="0" err="1"/>
              <a:t>PDEs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2AA75-B4BD-BD88-5035-9E92EDE766A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 err="1"/>
              <a:t>Particu</a:t>
            </a:r>
            <a:r>
              <a:rPr lang="fr-CH" dirty="0"/>
              <a:t>la</a:t>
            </a:r>
            <a:r>
              <a:rPr lang="en-CH" dirty="0"/>
              <a:t>r case for photonics : Numerical method for time independent PDE</a:t>
            </a:r>
            <a:br>
              <a:rPr lang="en-CH" dirty="0"/>
            </a:br>
            <a:br>
              <a:rPr lang="en-CH" dirty="0"/>
            </a:br>
            <a:br>
              <a:rPr lang="en-CH" dirty="0"/>
            </a:br>
            <a:br>
              <a:rPr lang="en-CH" dirty="0"/>
            </a:br>
            <a:br>
              <a:rPr lang="en-CH" dirty="0"/>
            </a:br>
            <a:br>
              <a:rPr lang="en-CH" dirty="0"/>
            </a:br>
            <a:endParaRPr lang="en-CH" dirty="0"/>
          </a:p>
          <a:p>
            <a:r>
              <a:rPr lang="en-CH" i="1" dirty="0"/>
              <a:t>U : modal field in the structure, k0 : wave vector, n : refractive index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DB5A59-52FB-D610-9321-EEB161E97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454" y="3429000"/>
            <a:ext cx="3741744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5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23DD2-8E5C-8C97-5926-79F1FCDF5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Trick #1 : Meshing your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F40A3-68A6-FAD7-90AF-4B3CC6BE64B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5523" y="2676525"/>
            <a:ext cx="4097775" cy="3597470"/>
          </a:xfrm>
        </p:spPr>
        <p:txBody>
          <a:bodyPr/>
          <a:lstStyle/>
          <a:p>
            <a:r>
              <a:rPr lang="en-CH" dirty="0"/>
              <a:t>Be careful with your discretization ! </a:t>
            </a:r>
          </a:p>
          <a:p>
            <a:r>
              <a:rPr lang="en-CH" dirty="0"/>
              <a:t>Too BIG a grid </a:t>
            </a:r>
            <a:r>
              <a:rPr lang="en-CH" dirty="0">
                <a:sym typeface="Wingdings" panose="05000000000000000000" pitchFamily="2" charset="2"/>
              </a:rPr>
              <a:t> </a:t>
            </a:r>
            <a:r>
              <a:rPr lang="en-CH" dirty="0" err="1">
                <a:sym typeface="Wingdings" panose="05000000000000000000" pitchFamily="2" charset="2"/>
              </a:rPr>
              <a:t>unaccurate</a:t>
            </a:r>
            <a:r>
              <a:rPr lang="en-CH" dirty="0">
                <a:sym typeface="Wingdings" panose="05000000000000000000" pitchFamily="2" charset="2"/>
              </a:rPr>
              <a:t> results</a:t>
            </a:r>
            <a:br>
              <a:rPr lang="en-CH" dirty="0">
                <a:sym typeface="Wingdings" panose="05000000000000000000" pitchFamily="2" charset="2"/>
              </a:rPr>
            </a:br>
            <a:r>
              <a:rPr lang="en-CH" dirty="0">
                <a:sym typeface="Wingdings" panose="05000000000000000000" pitchFamily="2" charset="2"/>
              </a:rPr>
              <a:t>Too SMALL a grid  long computation times</a:t>
            </a:r>
            <a:endParaRPr lang="en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34A49-B6F3-2866-7A45-411498FB20E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2050" name="Picture 2" descr="Automatic 2D and 3D FEM Mesh and Grid Generation using Gmsh | by Precise  Simulation | Multiphysics | Medium">
            <a:extLst>
              <a:ext uri="{FF2B5EF4-FFF2-40B4-BE49-F238E27FC236}">
                <a16:creationId xmlns:a16="http://schemas.microsoft.com/office/drawing/2014/main" id="{E8A5C2D2-365F-B038-A383-1E281E2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184" y="2106859"/>
            <a:ext cx="6681558" cy="455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570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3DBF5-6C16-83D4-625B-6136973E5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98408"/>
            <a:ext cx="8661607" cy="1574317"/>
          </a:xfrm>
        </p:spPr>
        <p:txBody>
          <a:bodyPr/>
          <a:lstStyle/>
          <a:p>
            <a:r>
              <a:rPr lang="en-CH" dirty="0"/>
              <a:t>Trick #2 : What are the first TE or TM modes ? </a:t>
            </a:r>
            <a:r>
              <a:rPr lang="en-CH" sz="3600" dirty="0"/>
              <a:t>Example of diamond photonics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E6E0A-A322-1178-4F3E-B85B5F9DB3A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/>
              <a:t>Each software will use slightly different methods to sort the </a:t>
            </a:r>
            <a:r>
              <a:rPr lang="en-CH" b="1" dirty="0"/>
              <a:t>resulting modes</a:t>
            </a:r>
            <a:r>
              <a:rPr lang="en-CH" dirty="0"/>
              <a:t>. </a:t>
            </a:r>
          </a:p>
          <a:p>
            <a:r>
              <a:rPr lang="en-CH" dirty="0">
                <a:solidFill>
                  <a:srgbClr val="FF0000"/>
                </a:solidFill>
              </a:rPr>
              <a:t>Be aware of how it is done : it will impact the results you obtain. </a:t>
            </a:r>
          </a:p>
          <a:p>
            <a:r>
              <a:rPr lang="en-CH" dirty="0"/>
              <a:t>How to check ? 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Check the orientation of the electric </a:t>
            </a:r>
            <a:r>
              <a:rPr lang="en-CH" dirty="0" err="1"/>
              <a:t>bzw</a:t>
            </a:r>
            <a:r>
              <a:rPr lang="en-CH" dirty="0"/>
              <a:t>. </a:t>
            </a:r>
            <a:r>
              <a:rPr lang="fr-CH" dirty="0"/>
              <a:t>M</a:t>
            </a:r>
            <a:r>
              <a:rPr lang="en-CH" dirty="0" err="1"/>
              <a:t>agnetic</a:t>
            </a:r>
            <a:r>
              <a:rPr lang="en-CH" dirty="0"/>
              <a:t> fields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Some </a:t>
            </a:r>
            <a:r>
              <a:rPr lang="en-CH" dirty="0" err="1"/>
              <a:t>softwares</a:t>
            </a:r>
            <a:r>
              <a:rPr lang="en-CH" dirty="0"/>
              <a:t> can compute the</a:t>
            </a:r>
            <a:r>
              <a:rPr lang="en-CH" b="1" dirty="0"/>
              <a:t> TE-polarization fraction</a:t>
            </a:r>
          </a:p>
        </p:txBody>
      </p:sp>
      <p:pic>
        <p:nvPicPr>
          <p:cNvPr id="5" name="Content Placeholder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25760E5-C166-2911-0E23-FCE612B1CC1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204378"/>
            <a:ext cx="6012988" cy="4541764"/>
          </a:xfrm>
        </p:spPr>
      </p:pic>
    </p:spTree>
    <p:extLst>
      <p:ext uri="{BB962C8B-B14F-4D97-AF65-F5344CB8AC3E}">
        <p14:creationId xmlns:p14="http://schemas.microsoft.com/office/powerpoint/2010/main" val="138205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FDFE9-9DE4-DB9D-56B4-A902CE403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Trick #3 : Understanding the limitations of your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66C20-3792-CF2C-6F02-6BE6754BED5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Simulation window size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 err="1"/>
              <a:t>PMLs</a:t>
            </a:r>
            <a:r>
              <a:rPr lang="en-CH" dirty="0"/>
              <a:t> : Perfectly matched layers (boundary conditions in general) 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Material models used... </a:t>
            </a:r>
            <a:r>
              <a:rPr lang="fr-CH" dirty="0"/>
              <a:t>E</a:t>
            </a:r>
            <a:r>
              <a:rPr lang="en-CH" dirty="0" err="1"/>
              <a:t>tc</a:t>
            </a:r>
            <a:r>
              <a:rPr lang="en-CH" dirty="0"/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7B4B8B-5A3C-BF28-4D5B-F1DF7960DB07}"/>
              </a:ext>
            </a:extLst>
          </p:cNvPr>
          <p:cNvSpPr/>
          <p:nvPr/>
        </p:nvSpPr>
        <p:spPr>
          <a:xfrm>
            <a:off x="4778310" y="2967335"/>
            <a:ext cx="68190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H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All these things </a:t>
            </a:r>
            <a:br>
              <a:rPr lang="en-CH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CH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affect your simulations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238794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53419_Win32_SL_V5" id="{958D2C9E-948D-4354-BF9D-DF8AE3C2B240}" vid="{22D4A967-05D2-4D72-8594-54CFF3414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21FFAC0-05A2-416A-B06C-C248395482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DB9E12-8AC3-4138-BF4D-720A5525AB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4B194E-8B30-4377-8C59-ECFB902D2A26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{06DA01B0-08B1-4AFC-8E53-AC358C5CA5E7}tf78853419_win32</Template>
  <TotalTime>114</TotalTime>
  <Words>211</Words>
  <Application>Microsoft Office PowerPoint</Application>
  <PresentationFormat>Widescreen</PresentationFormat>
  <Paragraphs>22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Franklin Gothic Book</vt:lpstr>
      <vt:lpstr>Franklin Gothic Demi</vt:lpstr>
      <vt:lpstr>Custom</vt:lpstr>
      <vt:lpstr>PHYS-470 FEM Simulations of NLO waveguides</vt:lpstr>
      <vt:lpstr>What software to chose? </vt:lpstr>
      <vt:lpstr>FDM numerical solver for PDEs</vt:lpstr>
      <vt:lpstr>Trick #1 : Meshing your model</vt:lpstr>
      <vt:lpstr>Trick #2 : What are the first TE or TM modes ? Example of diamond photonics</vt:lpstr>
      <vt:lpstr>Trick #3 : Understanding the limitations of your simulation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PHYS-470 FEM Simulations of NLO waveguides</dc:title>
  <dc:creator>Claudio Alejandro Jaramillo Concha</dc:creator>
  <cp:lastModifiedBy>Claudio Alejandro Jaramillo Concha</cp:lastModifiedBy>
  <cp:revision>1</cp:revision>
  <dcterms:created xsi:type="dcterms:W3CDTF">2025-05-08T07:34:12Z</dcterms:created>
  <dcterms:modified xsi:type="dcterms:W3CDTF">2025-05-08T09:28:46Z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