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74" r:id="rId3"/>
    <p:sldId id="275" r:id="rId4"/>
    <p:sldId id="276" r:id="rId5"/>
    <p:sldId id="277" r:id="rId6"/>
    <p:sldId id="279" r:id="rId7"/>
    <p:sldId id="281" r:id="rId8"/>
    <p:sldId id="282" r:id="rId9"/>
    <p:sldId id="283" r:id="rId10"/>
    <p:sldId id="280" r:id="rId11"/>
    <p:sldId id="285" r:id="rId12"/>
    <p:sldId id="286" r:id="rId13"/>
    <p:sldId id="287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3"/>
    <p:restoredTop sz="94685"/>
  </p:normalViewPr>
  <p:slideViewPr>
    <p:cSldViewPr snapToGrid="0">
      <p:cViewPr>
        <p:scale>
          <a:sx n="120" d="100"/>
          <a:sy n="120" d="100"/>
        </p:scale>
        <p:origin x="48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F26B7-C635-3F4A-9DBB-C330C230C624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DDEC5-451E-8B4F-BC9E-7F0F0E7EA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29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F3A4D-5C9A-52D4-CF1F-3E59A4B5E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94A6E5-CE90-722D-B567-886593E298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E0619E-F9D8-C75B-A805-0A3C489B0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D2BF5-A6CB-0C77-D08C-7EC525322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40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B4E57-9F52-410D-0BC6-0C09D48E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9BD1E5-7641-7295-D33C-C29A4ADE94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49ED1A-C23D-7C5D-6F28-83509C896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2AEA2-B1D0-FA0F-CF82-42811D773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79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98B10-58C5-543F-F779-A083E90BD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5D64FB-BB80-986A-ACA8-1BBD9EB4E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022FFB-B278-9AF1-1D24-FFBE348EB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603C7-1255-1934-0C5A-027571309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11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D9994-317F-8AC6-645D-6DA4AFCB2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269896-D355-8506-FCAA-89A424B9D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9B038-A837-7C2D-F53F-725450E3F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FD353-17B5-CD76-F6C7-B314E32770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91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D0ACD-7D42-73E9-D0A0-3EF4D7CDB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8A481B-D451-81EB-07F7-DEAB8B0487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2F47AB-3C28-ECEB-C49D-EC0FC15EB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0F28A-7753-CC15-6EB0-2AF7B2314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7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3C43E-1D10-3FB6-913A-D84472F96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E8D4FF-DC36-8EA3-9A39-B214DDBD7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895403-19D7-B25F-11BA-2CA58BF5B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C8280-A8F4-AF2E-51AC-24D4CA062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6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BA181-74E2-D71D-1E94-FF13AA21F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383AAD-AC69-2BB6-DEC2-A83A74BD1A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D34F22-35B1-CE22-1B80-9C7DBD2B8F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834C8-0D88-5B06-5CC8-C3F588170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6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72B9C-0698-431D-116F-9CA19460B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8262E1-BA46-997F-2A98-0BEABD8BA1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E1A2B7-EEA6-F797-D717-367134D38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2A870-3AE9-61C5-7046-6E6A644FCE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43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F4A94-1487-67CA-0C21-D6F38FA3F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596AF8-36F2-4A07-CB56-CB91D7BE07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8D5E79-0AF7-2C80-44FA-134655A44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epsilon unknown: measure absorbance at different (known) concentrations. The slope is epsilon*l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E156D-0C46-F4A8-D0A1-59D1FE15E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8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65FE7-AD71-D049-9A7A-D307EA97A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5CCFD7-5D7D-BD3B-3F62-2D1CC305E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90CE67-A9FD-C62D-E802-C30774DEF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101CE-D706-C412-38A2-A121F96688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77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49B65-EB1D-E8A6-71A1-93AC08859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B82EC9-2D70-00C8-6247-D8AB7F2A5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323FE3-B00C-FE9A-4124-0318198C4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0CCF2-E05C-E682-15CC-2B670CE1F7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66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DAC45-9D14-FF45-82A6-EF98A5CC6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50EDAF-21BB-D5E9-3D66-A4A1F782E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1BA34D-F761-AF19-719E-A41827B4A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FC96C-B785-DA63-4B96-D43E79A740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4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0E96E-8999-1736-9C6F-4987F1745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03C7AB-AD5D-3C4A-49EF-F1227D6D6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C8E706-CB69-07F4-BAF3-4F809D6A04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593A0-C0EA-9269-1528-AA57094ADA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ECC26-9A8A-3BF6-1C48-4DC4A9647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CD161-E49B-AB17-2944-449B3920B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125A0-5423-506B-4DC1-851CDC31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EEF8E-7E70-CBEA-4737-BFA0CC3B0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30AE0-74F5-BFEC-9F4D-41B79737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90CCA-6C2F-E290-26F1-AFEBB7D58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3554D-27F1-2AEC-713A-D8B728785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BCF7B-16AB-5AFC-A2BB-84B066D1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A3C06-3271-D73E-0AAD-B56B1B1B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9C312-2BDE-5BFE-9A51-8A62BA6F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8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E7875A-7F9C-9A09-D232-569A3ECF8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A9E87-50C8-660D-E1F7-01FF229DB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21107-D65B-FD7E-DCFC-C85ECDEF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62A59-724F-82CE-4FE2-ABD400BA4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2B4C1-4AAD-363C-3874-CE43086D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4A0CE-14A2-5927-FA0F-592B17EB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DF534-578E-CA24-5D1E-1C90C7AB2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6A280-C898-A1BB-30B3-BA57C900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F64D8-F38C-F952-982B-3850D8A9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1239A-0310-41D5-0B95-2B5DB85C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1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CBAD-C276-3A76-342E-3DBD7511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AC042-F352-B3EA-DB61-16ACFF666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B2CC9-E30E-F7B0-65F7-5D0C4C26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01912-3130-C6FF-3E75-BDC6B394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982BD-E480-DEF8-4E7F-CABAC319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7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480EB-B41B-7F16-1B50-C86C5102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D4283-2BBA-2C87-04B0-417E609C3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2AE49-AC4F-0DEB-D397-045F90327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45CA6-D264-E49F-797E-F065723C7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509FB-BD20-2AEB-C5B4-FCB0B4B39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6FBE3-7606-24B2-8ECF-84DE2BC3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0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B90F0-2491-9379-88AE-6FD1E7EAD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E6443-242E-9F1C-2F46-C15FBBCA4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B91BD-A125-7DA7-FBBE-4E22D5B46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C0BDA-4B85-6D90-9A13-E0A711EF4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D006F0-EF94-E8BA-9415-FD5ABCFF2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C80844-4CC6-E70F-29E4-26B52DE9C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46699B-9ABB-E83E-AAB5-5B98B8B7B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73FD03-E475-2780-181E-4DCA5679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0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5A087-CEC1-7BF0-DD32-8E415ACB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C38D7-63D8-8235-799C-353C97E7F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97174-AA54-C500-C0FA-C1CD70ECE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A6FCE-8EE7-441A-E355-A6F9E111B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0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5D4AAF-1040-E294-6346-29349D53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13B98-A076-6F66-12F1-466A16F7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F6029-9324-3C5F-27B8-CF597051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0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1C65-179D-A734-3E3D-1F5A5F6A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92BDE-BF59-53A8-7A20-6B077E61F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3F1D8-9588-4ED3-80EC-E782EE618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F43BB-8C49-94A6-2400-FDFCEE56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A9FAA-0E55-67E6-B47C-E1220843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61E73-98EA-90F1-D459-EF1812C5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8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3A57-15E6-128C-D101-7ADAB9996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1CCFD3-4FF5-3A70-5118-22C356272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AD497-E205-AC02-C712-912F0FF34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35580-4E74-EAC8-55F8-3D7626EEB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1D260-543E-A67A-A0C2-EA8121B7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E1943-8DB8-E9DA-7502-52C50603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6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414E5-2823-685E-18EC-B97C1F3BF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00F5F-5762-A4E4-6CC3-4695658B8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73AE1-56BB-D906-BCF6-BFDF59E62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204F2E-846C-8844-BDD9-07FED2C07A7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0930C-0E13-5219-7A7A-EEB7247F0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7B109-7F87-F967-18CF-20E2EB692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6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deltaopticalthinfilm.com%2Fknowledge%2Ftech-notes-and-papers%2Ffluorescence-spectroscopy%2F&amp;psig=AOvVaw1h28ctdsyFkGeMOUs_liMA&amp;ust=1746015891068000&amp;source=images&amp;cd=vfe&amp;opi=89978449&amp;ved=0CBQQjRxqFwoTCNDapJ-e_YwDFQAAAAAdAAAAABA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microbenotes.com%2Ffluorescence-microscope-principle-instrumentation-applications-advantages-limitations%2F&amp;psig=AOvVaw2TcSKA0Im7AJddgmL-sS_-&amp;ust=1746016252516000&amp;source=images&amp;cd=vfe&amp;opi=89978449&amp;ved=0CBQQjRxqFwoTCMDG5sWf_YwDFQAAAAAdAAAAABA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physik.uni-bielefeld.de%2Fbiopho%2Findex.php%2Fen%2Fresearch%2Framan-spectroscopy%2Fspontaneous-raman&amp;psig=AOvVaw3giRVQATMlUE6Wt3hEZv2k&amp;ust=1746015780184000&amp;source=images&amp;cd=vfe&amp;opi=89978449&amp;ved=0CBQQjRxqFwoTCNijoeWd_YwDFQAAAAAdAAAAABAJ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www.google.com/url?sa=i&amp;url=https%3A%2F%2Fen.wikipedia.org%2Fwiki%2FRaman_spectroscopy&amp;psig=AOvVaw3Eg9q7h6DMKEBJTJFHktG7&amp;ust=1746015962528000&amp;source=images&amp;cd=vfe&amp;opi=89978449&amp;ved=0CBQQjRxqFwoTCMjD9Mie_YwDFQAAAAAdAAAAABAE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2AF271-7660-08D4-8CC1-C7B4EF1EC247}"/>
              </a:ext>
            </a:extLst>
          </p:cNvPr>
          <p:cNvSpPr txBox="1"/>
          <p:nvPr/>
        </p:nvSpPr>
        <p:spPr>
          <a:xfrm>
            <a:off x="0" y="304427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Exercise 9</a:t>
            </a:r>
          </a:p>
          <a:p>
            <a:pPr algn="ctr"/>
            <a:r>
              <a:rPr lang="en-US" sz="2200" b="1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56721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0B960-03A8-A9F2-41FA-0D9BDC5A2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C20717-F87B-57C8-727C-353FAEA00E44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FA7B0-9832-A351-4C4E-408EDE94B92B}"/>
              </a:ext>
            </a:extLst>
          </p:cNvPr>
          <p:cNvSpPr txBox="1"/>
          <p:nvPr/>
        </p:nvSpPr>
        <p:spPr>
          <a:xfrm>
            <a:off x="0" y="7569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What’s the difference between fluorescence and Raman scattering?</a:t>
            </a:r>
            <a:endParaRPr lang="en-GB" sz="1800" b="1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9C7FC-CD07-810A-0113-CDF8A0DDDA9C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Q4</a:t>
            </a:r>
          </a:p>
        </p:txBody>
      </p:sp>
    </p:spTree>
    <p:extLst>
      <p:ext uri="{BB962C8B-B14F-4D97-AF65-F5344CB8AC3E}">
        <p14:creationId xmlns:p14="http://schemas.microsoft.com/office/powerpoint/2010/main" val="258343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7EF54-A701-A138-82A5-127F1C236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ECCE31-CA36-92D2-9CEE-D1F3389C6D38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094C2-9D8C-ECE0-A5DC-C5A9822080A2}"/>
              </a:ext>
            </a:extLst>
          </p:cNvPr>
          <p:cNvSpPr txBox="1"/>
          <p:nvPr/>
        </p:nvSpPr>
        <p:spPr>
          <a:xfrm>
            <a:off x="0" y="7569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What’s the difference between fluorescence and Raman scattering?</a:t>
            </a:r>
            <a:endParaRPr lang="en-GB" sz="1800" b="1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2FDE2-5EB1-EA3F-BAE0-411379DEEBDC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Q4</a:t>
            </a:r>
          </a:p>
        </p:txBody>
      </p:sp>
      <p:pic>
        <p:nvPicPr>
          <p:cNvPr id="3074" name="Picture 2" descr="Fluorescence spectroscopy - Delta Optical Thin Film">
            <a:hlinkClick r:id="rId3"/>
            <a:extLst>
              <a:ext uri="{FF2B5EF4-FFF2-40B4-BE49-F238E27FC236}">
                <a16:creationId xmlns:a16="http://schemas.microsoft.com/office/drawing/2014/main" id="{8E2C45CB-971E-D50C-7A27-CA6DA13F0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49" y="1869533"/>
            <a:ext cx="7251700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2CAF4A-601B-0F81-7B59-939E3E3B31AC}"/>
              </a:ext>
            </a:extLst>
          </p:cNvPr>
          <p:cNvSpPr txBox="1"/>
          <p:nvPr/>
        </p:nvSpPr>
        <p:spPr>
          <a:xfrm>
            <a:off x="2200378" y="972612"/>
            <a:ext cx="217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Fluorescence</a:t>
            </a:r>
            <a:endParaRPr lang="en-GB" sz="1800" b="1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34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B7964-602C-F107-75D9-0BD610B66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D12FB-8661-E955-87A7-D3FFA92FA004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7C908-22D3-5C45-1CB8-8EEE692EB6B8}"/>
              </a:ext>
            </a:extLst>
          </p:cNvPr>
          <p:cNvSpPr txBox="1"/>
          <p:nvPr/>
        </p:nvSpPr>
        <p:spPr>
          <a:xfrm>
            <a:off x="0" y="7569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What’s the difference between fluorescence and Raman scattering?</a:t>
            </a:r>
            <a:endParaRPr lang="en-GB" sz="1800" b="1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D0902-2CB5-DC8D-63CF-80E4582A81E9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Q4</a:t>
            </a:r>
          </a:p>
        </p:txBody>
      </p:sp>
      <p:pic>
        <p:nvPicPr>
          <p:cNvPr id="4098" name="Picture 2" descr="Fluorescence Microscope: Principle, Parts, Uses, Examples">
            <a:hlinkClick r:id="rId3"/>
            <a:extLst>
              <a:ext uri="{FF2B5EF4-FFF2-40B4-BE49-F238E27FC236}">
                <a16:creationId xmlns:a16="http://schemas.microsoft.com/office/drawing/2014/main" id="{E89AF965-A39C-0944-977C-EF9A0FE9A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67" y="1178215"/>
            <a:ext cx="9684265" cy="507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513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C03F1-2B8E-DA04-ED4A-DAE606253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873B1-8A5D-B5DC-7AE5-BD953CE0DBF9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B21BC-9B0B-8551-48C6-745D6CBD4593}"/>
              </a:ext>
            </a:extLst>
          </p:cNvPr>
          <p:cNvSpPr txBox="1"/>
          <p:nvPr/>
        </p:nvSpPr>
        <p:spPr>
          <a:xfrm>
            <a:off x="0" y="7569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What’s the difference between fluorescence and Raman scattering?</a:t>
            </a:r>
            <a:endParaRPr lang="en-GB" sz="1800" b="1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8EED4-C215-0D65-ABEB-2619B872D4F3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Q4</a:t>
            </a:r>
          </a:p>
        </p:txBody>
      </p:sp>
      <p:pic>
        <p:nvPicPr>
          <p:cNvPr id="5122" name="Picture 2" descr="Nanopositioning Solutions for TIRF Fluorescent Microscopes">
            <a:extLst>
              <a:ext uri="{FF2B5EF4-FFF2-40B4-BE49-F238E27FC236}">
                <a16:creationId xmlns:a16="http://schemas.microsoft.com/office/drawing/2014/main" id="{C7797C6B-40CA-388F-BE80-1AEB1D8AF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281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BDD72-86CE-078A-152E-D1291856E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FD35FF-4E60-27B4-E45E-1ECF69295462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2F1DD-314E-42BF-6523-734F3F5E9AC2}"/>
              </a:ext>
            </a:extLst>
          </p:cNvPr>
          <p:cNvSpPr txBox="1"/>
          <p:nvPr/>
        </p:nvSpPr>
        <p:spPr>
          <a:xfrm>
            <a:off x="0" y="7569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What’s the difference between fluorescence and Raman scattering?</a:t>
            </a:r>
            <a:endParaRPr lang="en-GB" sz="1800" b="1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F55B8-ACF5-EDCF-E45B-5C2EC00E06FE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Q4</a:t>
            </a:r>
          </a:p>
        </p:txBody>
      </p:sp>
      <p:pic>
        <p:nvPicPr>
          <p:cNvPr id="1026" name="Picture 2" descr="Biomolecular Photonics - Spontaneous Raman">
            <a:hlinkClick r:id="rId3"/>
            <a:extLst>
              <a:ext uri="{FF2B5EF4-FFF2-40B4-BE49-F238E27FC236}">
                <a16:creationId xmlns:a16="http://schemas.microsoft.com/office/drawing/2014/main" id="{B713BA27-0B96-4DCD-F74C-C9C729F86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3" y="2316767"/>
            <a:ext cx="6190385" cy="382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92EE47-154E-D8B8-947B-C8B3866B73BE}"/>
              </a:ext>
            </a:extLst>
          </p:cNvPr>
          <p:cNvSpPr txBox="1"/>
          <p:nvPr/>
        </p:nvSpPr>
        <p:spPr>
          <a:xfrm>
            <a:off x="970123" y="1374648"/>
            <a:ext cx="217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Raman scattering</a:t>
            </a:r>
            <a:endParaRPr lang="en-GB" sz="1800" b="1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AutoShape 2" descr="Raman spectroscopy - Wikipedia">
            <a:hlinkClick r:id="rId5"/>
            <a:extLst>
              <a:ext uri="{FF2B5EF4-FFF2-40B4-BE49-F238E27FC236}">
                <a16:creationId xmlns:a16="http://schemas.microsoft.com/office/drawing/2014/main" id="{BE7970DF-4D59-404A-FD18-6EE7317E35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1189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Raman spectroscopy - Wikipedia">
            <a:extLst>
              <a:ext uri="{FF2B5EF4-FFF2-40B4-BE49-F238E27FC236}">
                <a16:creationId xmlns:a16="http://schemas.microsoft.com/office/drawing/2014/main" id="{4872568B-EC37-DA95-7D67-BA44F22B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47" y="2686099"/>
            <a:ext cx="4243826" cy="32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2FF51-A2E6-EC6C-E662-57BB0F003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8F7C18-D914-1BB4-9142-B2AE90864757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308DF-69EB-4F93-DA4C-1C0025E37406}"/>
              </a:ext>
            </a:extLst>
          </p:cNvPr>
          <p:cNvSpPr txBox="1"/>
          <p:nvPr/>
        </p:nvSpPr>
        <p:spPr>
          <a:xfrm>
            <a:off x="0" y="75691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genetically designed bacteria to produce a miracle drug that reverses balding of men and now you grow these 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bacteria at an industrial scale. There is an ideal time point at which you should collect your bacteria, 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which you have determined the optical absorption of your bacteria culture. 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also know the extinction coefficient of the bacteria culture solution.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Your measurement cuvette has a length d and the initial light intensity is I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lvl="0"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Derive the relationship between I, the intensity you measure after light has passed the cuvette, and I</a:t>
            </a:r>
            <a:r>
              <a:rPr lang="en-GB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GB" sz="1800" b="1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22D68-04F6-CD0A-5EC8-055B918F3CE2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Q1</a:t>
            </a:r>
          </a:p>
        </p:txBody>
      </p:sp>
    </p:spTree>
    <p:extLst>
      <p:ext uri="{BB962C8B-B14F-4D97-AF65-F5344CB8AC3E}">
        <p14:creationId xmlns:p14="http://schemas.microsoft.com/office/powerpoint/2010/main" val="137226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15DF0-5F20-B9C6-810A-1841CFB81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FA4F48-94DD-9DE5-4EA9-28358A5D10A8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8A17E-76BE-7CEC-8439-51B1AAEE0EC1}"/>
              </a:ext>
            </a:extLst>
          </p:cNvPr>
          <p:cNvSpPr txBox="1"/>
          <p:nvPr/>
        </p:nvSpPr>
        <p:spPr>
          <a:xfrm>
            <a:off x="0" y="75691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genetically designed bacteria to produce a miracle drug that reverses balding of men and now you grow these 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bacteria at an industrial scale. There is an ideal time point at which you should collect your bacteria, 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which you have determined the optical absorption of your bacteria culture. 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also know the extinction coefficient of the bacteria culture solution.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Your measurement cuvette has a length d and the initial light intensity is I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lvl="0"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Derive the relationship between I, the intensity you measure after light has passed the cuvette, and I</a:t>
            </a:r>
            <a:r>
              <a:rPr lang="en-GB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GB" sz="1800" b="1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9F0DF-BD93-CC19-E90F-6913F945BB4A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Q1</a:t>
            </a:r>
          </a:p>
        </p:txBody>
      </p:sp>
      <p:pic>
        <p:nvPicPr>
          <p:cNvPr id="3" name="Picture 2" descr="A diagram of a light source&#10;&#10;AI-generated content may be incorrect.">
            <a:extLst>
              <a:ext uri="{FF2B5EF4-FFF2-40B4-BE49-F238E27FC236}">
                <a16:creationId xmlns:a16="http://schemas.microsoft.com/office/drawing/2014/main" id="{7726C734-0BB6-253A-3827-D218189CC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430" y="2077293"/>
            <a:ext cx="6067137" cy="440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4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8CE32-E766-579F-E614-E073B10AE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057FFF-96AD-F475-B0FB-31E5C5039D49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66BF8-DA44-B18E-B3FC-B85C633A2ACC}"/>
              </a:ext>
            </a:extLst>
          </p:cNvPr>
          <p:cNvSpPr txBox="1"/>
          <p:nvPr/>
        </p:nvSpPr>
        <p:spPr>
          <a:xfrm>
            <a:off x="0" y="75691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antibody “IgG” is a protein that has an extinction coefficient of 210’000 M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-1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cm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-1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 280 nm 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a molecular mass of 150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kDa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Determine the concentration (molarity) for a measured absorption in a 1cm thick cuvette of 0.65. 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would you do if the extinction coefficient were unknown?</a:t>
            </a:r>
            <a:r>
              <a:rPr lang="en-GB" dirty="0">
                <a:effectLst/>
              </a:rPr>
              <a:t> </a:t>
            </a:r>
            <a:endParaRPr lang="en-GB" sz="1800" b="1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43908-E0CA-6DA7-3B66-2C69C9B3CA43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val="105605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1D501-D980-1DE5-684B-D662A4C2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E1EA2A-259B-85A9-93DC-730E55F5C7C4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E8CE8-64F1-D40E-783F-17FB25E4CB4F}"/>
              </a:ext>
            </a:extLst>
          </p:cNvPr>
          <p:cNvSpPr txBox="1"/>
          <p:nvPr/>
        </p:nvSpPr>
        <p:spPr>
          <a:xfrm>
            <a:off x="0" y="75691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antibody “IgG” is a protein that has an extinction coefficient of 210’000 M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-1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cm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-1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 280 nm 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a molecular mass of 150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kDa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Determine the concentration (molarity) for a measured absorption in a 1cm thick cuvette of 0.65. 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would you do if the extinction coefficient were unknown?</a:t>
            </a:r>
            <a:r>
              <a:rPr lang="en-GB" dirty="0">
                <a:effectLst/>
              </a:rPr>
              <a:t> </a:t>
            </a:r>
            <a:endParaRPr lang="en-GB" sz="1800" b="1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A1DE5-AFF6-57B6-6906-5D5E28CBDDE5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Q2</a:t>
            </a:r>
          </a:p>
        </p:txBody>
      </p:sp>
      <p:pic>
        <p:nvPicPr>
          <p:cNvPr id="2" name="Picture 1" descr="A diagram of a light source&#10;&#10;AI-generated content may be incorrect.">
            <a:extLst>
              <a:ext uri="{FF2B5EF4-FFF2-40B4-BE49-F238E27FC236}">
                <a16:creationId xmlns:a16="http://schemas.microsoft.com/office/drawing/2014/main" id="{5A2FE210-5172-1780-FB5B-B7E7D3636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430" y="2077293"/>
            <a:ext cx="6067137" cy="440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3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C2B30-DD20-2AC1-8439-384AE514E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5ABF303-6DA1-4DC5-93BB-F96CEDB454E3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F87FA-1241-6472-5F1A-CED1F00FF20B}"/>
              </a:ext>
            </a:extLst>
          </p:cNvPr>
          <p:cNvSpPr txBox="1"/>
          <p:nvPr/>
        </p:nvSpPr>
        <p:spPr>
          <a:xfrm>
            <a:off x="0" y="75691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information can you get from CD experiments? 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the advantages of this method? 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 you determine the melting temperature “Tm" of a protein using this method? </a:t>
            </a:r>
            <a:endParaRPr lang="en-GB" sz="1800" b="1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3C915-EFCE-2D6A-A2CA-AB3887D3EAD2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229597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6CE2F-1897-E8B8-C774-A1F0F8468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888F9C-462F-65BF-6947-36A6D0C56692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68A5BA-A5A5-156E-A445-2892817140C6}"/>
              </a:ext>
            </a:extLst>
          </p:cNvPr>
          <p:cNvSpPr txBox="1"/>
          <p:nvPr/>
        </p:nvSpPr>
        <p:spPr>
          <a:xfrm>
            <a:off x="0" y="75691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information can you get from CD experiments? 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the advantages of this method? 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 you determine the melting temperature “Tm" of a protein using this method? </a:t>
            </a:r>
            <a:endParaRPr lang="en-GB" sz="1800" b="1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C2587-265E-0A3F-35FB-8208E7C24650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pic>
        <p:nvPicPr>
          <p:cNvPr id="3" name="Picture 2" descr="A diagram of a circular dichroism&#10;&#10;AI-generated content may be incorrect.">
            <a:extLst>
              <a:ext uri="{FF2B5EF4-FFF2-40B4-BE49-F238E27FC236}">
                <a16:creationId xmlns:a16="http://schemas.microsoft.com/office/drawing/2014/main" id="{D28D0A83-BE37-CDDD-8999-0FEA58AB3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80" y="1236805"/>
            <a:ext cx="7277040" cy="52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6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84FA3-42FE-068A-2542-666258BB0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F971F7-2B2B-AB4B-6E25-3711FF5F1E5E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F4623-9E17-51AA-1768-B0EB5BFE8BC8}"/>
              </a:ext>
            </a:extLst>
          </p:cNvPr>
          <p:cNvSpPr txBox="1"/>
          <p:nvPr/>
        </p:nvSpPr>
        <p:spPr>
          <a:xfrm>
            <a:off x="0" y="75691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information can you get from CD experiments? 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the advantages of this method? 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 you determine the melting temperature “Tm" of a protein using this method? </a:t>
            </a:r>
            <a:endParaRPr lang="en-GB" sz="1800" b="1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252DD0-53EE-58B6-01AE-FBAB6BE4E478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pic>
        <p:nvPicPr>
          <p:cNvPr id="7" name="Picture 6" descr="A diagram of a circular dichroism&#10;&#10;AI-generated content may be incorrect.">
            <a:extLst>
              <a:ext uri="{FF2B5EF4-FFF2-40B4-BE49-F238E27FC236}">
                <a16:creationId xmlns:a16="http://schemas.microsoft.com/office/drawing/2014/main" id="{E6BF4648-994C-DDAB-A653-E259EE82A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71" y="1431035"/>
            <a:ext cx="6576490" cy="4862651"/>
          </a:xfrm>
          <a:prstGeom prst="rect">
            <a:avLst/>
          </a:prstGeom>
        </p:spPr>
      </p:pic>
      <p:pic>
        <p:nvPicPr>
          <p:cNvPr id="8" name="Picture 7" descr="A graph of a graph showing different types of data&#10;&#10;AI-generated content may be incorrect.">
            <a:extLst>
              <a:ext uri="{FF2B5EF4-FFF2-40B4-BE49-F238E27FC236}">
                <a16:creationId xmlns:a16="http://schemas.microsoft.com/office/drawing/2014/main" id="{D5068534-4252-BE32-12C3-9C4C63D76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385" y="1449235"/>
            <a:ext cx="3573739" cy="470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6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38EFE-9798-441E-090E-06A989844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F93E7C-B6FD-0FF7-3B75-3A58A8DB34A5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2B719-887F-0FEB-82E0-1AC131C16AA3}"/>
              </a:ext>
            </a:extLst>
          </p:cNvPr>
          <p:cNvSpPr txBox="1"/>
          <p:nvPr/>
        </p:nvSpPr>
        <p:spPr>
          <a:xfrm>
            <a:off x="0" y="75691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information can you get from CD experiments? 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the advantages of this method? </a:t>
            </a:r>
          </a:p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 you determine the melting temperature “Tm" of a protein using this method? </a:t>
            </a:r>
            <a:endParaRPr lang="en-GB" sz="1800" b="1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53C42-D34D-AB1D-0C1C-CB8480C93611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pic>
        <p:nvPicPr>
          <p:cNvPr id="3" name="Picture 2" descr="A diagram of a graph&#10;&#10;AI-generated content may be incorrect.">
            <a:extLst>
              <a:ext uri="{FF2B5EF4-FFF2-40B4-BE49-F238E27FC236}">
                <a16:creationId xmlns:a16="http://schemas.microsoft.com/office/drawing/2014/main" id="{A89EECEA-782F-D49D-E63E-D2748531F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1074712"/>
            <a:ext cx="7772400" cy="549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64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541</Words>
  <Application>Microsoft Macintosh PowerPoint</Application>
  <PresentationFormat>Widescreen</PresentationFormat>
  <Paragraphs>69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Lukas van den Heuvel</dc:creator>
  <cp:lastModifiedBy>Lukas van den Heuvel</cp:lastModifiedBy>
  <cp:revision>38</cp:revision>
  <dcterms:created xsi:type="dcterms:W3CDTF">2025-04-01T08:04:33Z</dcterms:created>
  <dcterms:modified xsi:type="dcterms:W3CDTF">2025-04-29T12:33:29Z</dcterms:modified>
</cp:coreProperties>
</file>