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4" r:id="rId3"/>
    <p:sldId id="275" r:id="rId4"/>
    <p:sldId id="273" r:id="rId5"/>
    <p:sldId id="276" r:id="rId6"/>
    <p:sldId id="277" r:id="rId7"/>
    <p:sldId id="287" r:id="rId8"/>
    <p:sldId id="278" r:id="rId9"/>
    <p:sldId id="283" r:id="rId10"/>
    <p:sldId id="279" r:id="rId11"/>
    <p:sldId id="286" r:id="rId12"/>
    <p:sldId id="280" r:id="rId13"/>
    <p:sldId id="284" r:id="rId14"/>
    <p:sldId id="28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/>
    <p:restoredTop sz="94685"/>
  </p:normalViewPr>
  <p:slideViewPr>
    <p:cSldViewPr snapToGrid="0">
      <p:cViewPr>
        <p:scale>
          <a:sx n="95" d="100"/>
          <a:sy n="95" d="100"/>
        </p:scale>
        <p:origin x="226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F26B7-C635-3F4A-9DBB-C330C230C624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DEC5-451E-8B4F-BC9E-7F0F0E7E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1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2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727CA-4772-F979-D6EB-993052C7D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134D7-2B2E-6525-F090-48C042216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04D598-CEE7-72DE-2C1D-7DD7165F7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572B1-7638-50BB-4A80-D5B0B75C6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A770D-8F49-ABF7-A12B-B59FDFAD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EE7F5-26DD-03A7-4709-E740A2614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1EC37-E82A-B574-2E22-BF7C80646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B3DC2-896B-8C6C-47E0-283263B49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92127-5EB8-990F-37E0-EB1CEA329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10AC5-BD73-DB08-069F-4165683AE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DD073-FF48-4818-69E9-C3628B292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5A1B9-4688-9FE5-4172-FB29FEF89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9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E3E7-1B1A-1242-5A21-9B9E86AC2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45D69-8AEB-215D-D908-50C386F76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3358EA-5AF6-34DF-2988-CFB62D96D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1EB9-33AD-6582-88AA-F75101AEB7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7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523B-33E8-973C-0FF2-6551BBCBA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ACEB3-6513-F05C-3619-EE302F4B0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6EEB70-4402-E855-B453-D4F130673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05496-C440-172A-70DC-89F78BE1D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5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47FC9-964D-1B52-176F-630869DDD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CB960-9A12-2338-49C7-EF31A2118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21AF9-7691-6AE7-4B96-A6D7365A9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4ABFD-1E1B-DFBB-4402-88F442007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3C43E-1D10-3FB6-913A-D84472F96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E8D4FF-DC36-8EA3-9A39-B214DDBD7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95403-19D7-B25F-11BA-2CA58BF5B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C8280-A8F4-AF2E-51AC-24D4CA062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52BEB-61E0-E89A-6214-00504CBE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FA5F8F-91C1-0C44-D34F-21B2D1E11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5EDFDF-C6EF-815E-DDB2-E22060C92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46BEF-7439-F8FC-BC38-BFBBB9B37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5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90DBE-211E-919F-63B3-865157E0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78B30-7813-F809-AB0A-B630CC35F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6972C-4438-5DB0-437B-2AE47604B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BD1C2-230C-58FA-AB39-D043B5D79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C1B1-E59E-A15A-1989-A7BA7CB4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CC3DB-93D9-2699-5050-EBB78DA72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57DEB-4322-43E5-3678-9F7731422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67795-433D-92CF-2F98-A2B407E52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4F515-4E81-80AC-0F1D-75B8A3CA5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047B0-FBA3-F773-6E8C-8411ADC64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0B1F0-DD0F-8507-4119-9B57B9BD7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F19B5-A2DF-7E4A-83F6-A604B79CC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9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5834-81A1-8FF7-2AEE-978C6044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63365-8ECC-7643-31C4-12C11F0E7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ECD80-7301-8410-731E-11FB6BF9E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561EA-5D9E-EA91-78C0-1514A1BF3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8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BD60-32F3-4BFC-F768-E639FC8B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2C7D5-B027-81F7-24FD-E1A6F7D21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998E7-1B8A-88B0-4207-925B1746A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4574F-EB3E-AD19-3D05-FE669B1BE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647F-BDB2-D980-F213-F947DBF01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531874-1834-EE7E-A4F8-BE7B58455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D832CA-7335-A7EA-2A84-2AFCCA4D4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0BC9-B295-C740-D2F4-10217EF15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296DB-1E63-984C-9E27-383D9D12B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1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CC26-9A8A-3BF6-1C48-4DC4A9647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CD161-E49B-AB17-2944-449B3920B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25A0-5423-506B-4DC1-851CDC31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EF8E-7E70-CBEA-4737-BFA0CC3B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0AE0-74F5-BFEC-9F4D-41B79737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0CCA-6C2F-E290-26F1-AFEBB7D5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3554D-27F1-2AEC-713A-D8B728785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CF7B-16AB-5AFC-A2BB-84B066D1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A3C06-3271-D73E-0AAD-B56B1B1B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9C312-2BDE-5BFE-9A51-8A62BA6FF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8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7875A-7F9C-9A09-D232-569A3ECF8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A9E87-50C8-660D-E1F7-01FF229D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21107-D65B-FD7E-DCFC-C85ECDEF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62A59-724F-82CE-4FE2-ABD400BA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2B4C1-4AAD-363C-3874-CE43086D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A0CE-14A2-5927-FA0F-592B17EB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F534-578E-CA24-5D1E-1C90C7AB2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6A280-C898-A1BB-30B3-BA57C900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64D8-F38C-F952-982B-3850D8A9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239A-0310-41D5-0B95-2B5DB85C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1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ACBAD-C276-3A76-342E-3DBD7511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C042-F352-B3EA-DB61-16ACFF666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2CC9-E30E-F7B0-65F7-5D0C4C26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01912-3130-C6FF-3E75-BDC6B394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82BD-E480-DEF8-4E7F-CABAC319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80EB-B41B-7F16-1B50-C86C5102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4283-2BBA-2C87-04B0-417E609C3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2AE49-AC4F-0DEB-D397-045F90327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5CA6-D264-E49F-797E-F065723C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509FB-BD20-2AEB-C5B4-FCB0B4B39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6FBE3-7606-24B2-8ECF-84DE2BC3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90F0-2491-9379-88AE-6FD1E7EA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E6443-242E-9F1C-2F46-C15FBBCA4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B91BD-A125-7DA7-FBBE-4E22D5B4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C0BDA-4B85-6D90-9A13-E0A711EF4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006F0-EF94-E8BA-9415-FD5ABCFF2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C80844-4CC6-E70F-29E4-26B52DE9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6699B-9ABB-E83E-AAB5-5B98B8B7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73FD03-E475-2780-181E-4DCA5679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A087-CEC1-7BF0-DD32-8E415ACB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C38D7-63D8-8235-799C-353C97E7F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97174-AA54-C500-C0FA-C1CD70EC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A6FCE-8EE7-441A-E355-A6F9E111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5D4AAF-1040-E294-6346-29349D53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3B98-A076-6F66-12F1-466A16F7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F6029-9324-3C5F-27B8-CF597051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1C65-179D-A734-3E3D-1F5A5F6A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92BDE-BF59-53A8-7A20-6B077E61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3F1D8-9588-4ED3-80EC-E782EE618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F43BB-8C49-94A6-2400-FDFCEE56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9FAA-0E55-67E6-B47C-E1220843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61E73-98EA-90F1-D459-EF1812C5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8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33A57-15E6-128C-D101-7ADAB999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CCFD3-4FF5-3A70-5118-22C356272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AD497-E205-AC02-C712-912F0FF34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5580-4E74-EAC8-55F8-3D7626EE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1D260-543E-A67A-A0C2-EA8121B7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E1943-8DB8-E9DA-7502-52C50603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414E5-2823-685E-18EC-B97C1F3BF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00F5F-5762-A4E4-6CC3-4695658B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73AE1-56BB-D906-BCF6-BFDF59E62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04F2E-846C-8844-BDD9-07FED2C07A71}" type="datetimeFigureOut">
              <a:rPr lang="en-US" smtClean="0"/>
              <a:t>4/15/25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930C-0E13-5219-7A7A-EEB7247F0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7B109-7F87-F967-18CF-20E2EB692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E69557-BBA3-FD4E-8D23-1A4929FEA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n.wikipedia.org%2Fwiki%2FFolding_funnel&amp;psig=AOvVaw3AGXNlmUS211jHqayqJZL0&amp;ust=1744784059795000&amp;source=images&amp;cd=vfe&amp;opi=89978449&amp;ved=0CBQQjRxqFwoTCOjy5KWx2YwDFQAAAAAdAAAAABA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n.wikipedia.org%2Fwiki%2FFolding_funnel&amp;psig=AOvVaw3AGXNlmUS211jHqayqJZL0&amp;ust=1744784059795000&amp;source=images&amp;cd=vfe&amp;opi=89978449&amp;ved=0CBQQjRxqFwoTCOjy5KWx2YwDFQAAAAAdAAAAABA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AF271-7660-08D4-8CC1-C7B4EF1EC247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Exercise 5</a:t>
            </a:r>
          </a:p>
          <a:p>
            <a:pPr algn="ctr"/>
            <a:r>
              <a:rPr lang="en-US" sz="2200" b="1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56721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2D591-8F60-A929-384F-9D0675640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3D9A85-94A7-8766-2C3B-A29C79DEF861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8DBB1-FDF5-856A-5EA5-0EC5FA56C4BC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van’t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Hoff relationship. How can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van’t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Hoff’s plot be used to distinguish</a:t>
            </a:r>
            <a:b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between an endothermic and exothermic reaction?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AF4D7-6F0D-C3E3-078D-C41B8EE6153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81640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4C906-C9B8-8308-BC9C-886CA80D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A274D7-D1F5-1504-28D2-F8ADCEA13E6B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EA432-F38E-5625-6D5B-A7D8B56818C5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Explain in your own words the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van’t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Hoff relationship. How can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van’t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Hoff’s plot be used to distinguish</a:t>
            </a:r>
            <a:b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between an endothermic and exothermic reaction?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4880A-D6DD-7D60-9F87-8EDFC4DF191F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45E23D-D947-59B3-04AB-2F6800577355}"/>
                  </a:ext>
                </a:extLst>
              </p:cNvPr>
              <p:cNvSpPr txBox="1"/>
              <p:nvPr/>
            </p:nvSpPr>
            <p:spPr>
              <a:xfrm>
                <a:off x="3364521" y="1083840"/>
                <a:ext cx="5462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45E23D-D947-59B3-04AB-2F6800577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521" y="1083840"/>
                <a:ext cx="54629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graph and a diagram&#10;&#10;AI-generated content may be incorrect.">
            <a:extLst>
              <a:ext uri="{FF2B5EF4-FFF2-40B4-BE49-F238E27FC236}">
                <a16:creationId xmlns:a16="http://schemas.microsoft.com/office/drawing/2014/main" id="{AC481A9C-F3C1-FB1C-89B1-670745D60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288" y="1814990"/>
            <a:ext cx="5861424" cy="44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8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EB4A2-6405-8DAD-971A-AFD21D03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D1CBE8-3E1E-BD9E-E8B4-508BD62470D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C397F-7AB2-A3EC-DA98-07DDBFD0A099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the thermal unfolding of a protein an endo- or exothermic reaction? 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53E7D0-DCD4-D237-9C12-2E9B03D6C79C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Q5</a:t>
            </a:r>
          </a:p>
        </p:txBody>
      </p:sp>
      <p:sp>
        <p:nvSpPr>
          <p:cNvPr id="3" name="AutoShape 2" descr="Folding funnel - Wikipedia">
            <a:hlinkClick r:id="rId3"/>
            <a:extLst>
              <a:ext uri="{FF2B5EF4-FFF2-40B4-BE49-F238E27FC236}">
                <a16:creationId xmlns:a16="http://schemas.microsoft.com/office/drawing/2014/main" id="{97A462D9-C31F-7166-04BC-28EC1E63F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393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CAB39-0A75-118A-797C-D02C58FE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BE0382-A0ED-8D69-C9A7-060AF501451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4239D-7249-9BA7-BE1B-C605DC751C84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 the thermal unfolding of a protein an endo- or exothermic reaction? 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4EB89-BD24-EF33-9002-8B6816E2D5C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Q5</a:t>
            </a:r>
          </a:p>
        </p:txBody>
      </p:sp>
      <p:sp>
        <p:nvSpPr>
          <p:cNvPr id="3" name="AutoShape 2" descr="Folding funnel - Wikipedia">
            <a:hlinkClick r:id="rId3"/>
            <a:extLst>
              <a:ext uri="{FF2B5EF4-FFF2-40B4-BE49-F238E27FC236}">
                <a16:creationId xmlns:a16="http://schemas.microsoft.com/office/drawing/2014/main" id="{7D3643BF-9699-F9E0-85BE-CB8F1A605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393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Folding funnel - Wikipedia">
            <a:extLst>
              <a:ext uri="{FF2B5EF4-FFF2-40B4-BE49-F238E27FC236}">
                <a16:creationId xmlns:a16="http://schemas.microsoft.com/office/drawing/2014/main" id="{5BE2535E-C598-E5D1-470B-9B375F223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8" y="1297589"/>
            <a:ext cx="4758348" cy="49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32A67C-8BE3-0645-24B9-AA816FAC21CD}"/>
                  </a:ext>
                </a:extLst>
              </p:cNvPr>
              <p:cNvSpPr txBox="1"/>
              <p:nvPr/>
            </p:nvSpPr>
            <p:spPr>
              <a:xfrm>
                <a:off x="6095999" y="3244334"/>
                <a:ext cx="54629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32A67C-8BE3-0645-24B9-AA816FAC2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3244334"/>
                <a:ext cx="54629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3DDBA-08B6-50DD-06CF-9B8E086E1B37}"/>
                  </a:ext>
                </a:extLst>
              </p:cNvPr>
              <p:cNvSpPr txBox="1"/>
              <p:nvPr/>
            </p:nvSpPr>
            <p:spPr>
              <a:xfrm>
                <a:off x="961292" y="4103077"/>
                <a:ext cx="867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3DDBA-08B6-50DD-06CF-9B8E086E1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4103077"/>
                <a:ext cx="8675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45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C8D4D-DBAC-B11F-4456-293F773A1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C96016-8C12-EA4E-E8FE-FC31AD77E4B1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D7A8F-7EAE-5E21-0872-B4A2659C94AE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a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Thermofluor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Melting Curve be used to find conditions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(e.g., pH, salt concentrations), where the protein is more stable?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082BD-E7BA-F91F-9A93-18A9738EFF7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Q6</a:t>
            </a:r>
          </a:p>
        </p:txBody>
      </p:sp>
    </p:spTree>
    <p:extLst>
      <p:ext uri="{BB962C8B-B14F-4D97-AF65-F5344CB8AC3E}">
        <p14:creationId xmlns:p14="http://schemas.microsoft.com/office/powerpoint/2010/main" val="67501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F50FE-9ECE-929F-42A1-C481B52C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1E23D6-8B4D-D6C4-0EC9-36810E7CE09F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0A2D0-E9B2-84DB-E4D4-40700663ADC5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a </a:t>
            </a:r>
            <a:r>
              <a:rPr lang="en-GB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Thermofluor</a:t>
            </a:r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Melting Curve be used to find conditions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(e.g., pH, salt concentrations), where the protein is more stable?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7B09A-0E82-073A-5E62-AA88DE424351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Q6</a:t>
            </a:r>
          </a:p>
        </p:txBody>
      </p:sp>
      <p:pic>
        <p:nvPicPr>
          <p:cNvPr id="3" name="Picture 2" descr="A diagram of a heat reaction&#10;&#10;AI-generated content may be incorrect.">
            <a:extLst>
              <a:ext uri="{FF2B5EF4-FFF2-40B4-BE49-F238E27FC236}">
                <a16:creationId xmlns:a16="http://schemas.microsoft.com/office/drawing/2014/main" id="{C26C8EE2-F637-5945-95AA-02CD0ADAE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08" y="4527550"/>
            <a:ext cx="3778250" cy="1949450"/>
          </a:xfrm>
          <a:prstGeom prst="rect">
            <a:avLst/>
          </a:prstGeom>
        </p:spPr>
      </p:pic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2E7EA473-037C-8DDC-6B2E-15BB4FC94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20" y="1939681"/>
            <a:ext cx="6496616" cy="45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2FF51-A2E6-EC6C-E662-57BB0F00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8F7C18-D914-1BB4-9142-B2AE9086475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308DF-69EB-4F93-DA4C-1C0025E37406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a rough sketch of the F-type ATPase </a:t>
            </a:r>
            <a:endParaRPr lang="en-GB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22D68-04F6-CD0A-5EC8-055B918F3CE2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137226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2EF6-B204-AD1A-B3EF-1D13114D6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AD900-98A6-EF65-835F-506C9992F38A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1F3FF-ACF1-73A2-7297-F81C8235D37C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a rough sketch of the F-type ATPase </a:t>
            </a:r>
            <a:endParaRPr lang="en-GB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5C3B1-4534-BF9F-9ED1-352970B309BA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  <p:pic>
        <p:nvPicPr>
          <p:cNvPr id="2050" name="Picture 2" descr="ATP Synthase: Structure, Mechanism, Significances">
            <a:extLst>
              <a:ext uri="{FF2B5EF4-FFF2-40B4-BE49-F238E27FC236}">
                <a16:creationId xmlns:a16="http://schemas.microsoft.com/office/drawing/2014/main" id="{DBF94882-35EE-D1EC-23A7-F90400EA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06" y="557214"/>
            <a:ext cx="7154985" cy="536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0AA3C-F93E-4912-14F8-DD0B9DA15A90}"/>
              </a:ext>
            </a:extLst>
          </p:cNvPr>
          <p:cNvSpPr txBox="1"/>
          <p:nvPr/>
        </p:nvSpPr>
        <p:spPr>
          <a:xfrm>
            <a:off x="1693005" y="6300786"/>
            <a:ext cx="880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Aryal S., 2023. </a:t>
            </a:r>
            <a:r>
              <a:rPr lang="en-US" sz="1200" i="1" dirty="0"/>
              <a:t>ATP Synthase: Structure, Mechanisms, Significances.</a:t>
            </a:r>
            <a:r>
              <a:rPr lang="en-US" sz="1200" dirty="0"/>
              <a:t> Microbe Notes.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2437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7C21E-9584-B698-E677-7A5D93A1D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C16F57E-38EE-5EA2-6490-878E89910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3"/>
          <a:stretch/>
        </p:blipFill>
        <p:spPr bwMode="auto">
          <a:xfrm>
            <a:off x="9492396" y="0"/>
            <a:ext cx="2567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44F4DE-D50C-772C-6B66-E1EF57CAD3DF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017A53-CDFA-7958-9545-B93DC2C70522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a rough sketch of the F-type ATPase </a:t>
            </a:r>
            <a:endParaRPr lang="en-GB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1706D-E651-59D9-DF42-6F69FF61183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936C504-F9F9-9630-FC46-DC6B21A42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07" y="827191"/>
            <a:ext cx="5824534" cy="532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6300D0-902E-3ABC-2FF8-FDEE18E1573A}"/>
              </a:ext>
            </a:extLst>
          </p:cNvPr>
          <p:cNvSpPr txBox="1"/>
          <p:nvPr/>
        </p:nvSpPr>
        <p:spPr>
          <a:xfrm>
            <a:off x="1693007" y="6365667"/>
            <a:ext cx="880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Dietrich, L. et al. 2024. </a:t>
            </a:r>
            <a:r>
              <a:rPr lang="en-US" sz="1200" i="1" dirty="0"/>
              <a:t>In situ structure and rotary states of mitochondrial ATP synthase in whole </a:t>
            </a:r>
            <a:r>
              <a:rPr lang="en-US" sz="1200" i="1" dirty="0" err="1"/>
              <a:t>Polytomella</a:t>
            </a:r>
            <a:r>
              <a:rPr lang="en-US" sz="1200" i="1" dirty="0"/>
              <a:t> cells</a:t>
            </a:r>
            <a:r>
              <a:rPr lang="en-US" sz="1200" dirty="0"/>
              <a:t>. Science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15826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DDFC9-9932-4EDD-E326-FA5CEC66F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50E3D1-799B-C811-DB64-3D43679237D3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5F047-B47F-2557-3501-30DF07EF12EE}"/>
              </a:ext>
            </a:extLst>
          </p:cNvPr>
          <p:cNvSpPr txBox="1"/>
          <p:nvPr/>
        </p:nvSpPr>
        <p:spPr>
          <a:xfrm>
            <a:off x="0" y="7569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Make a rough sketch of the F-type ATPase </a:t>
            </a:r>
            <a:endParaRPr lang="en-GB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02C01-9584-FBE2-5624-D8F5B13F6504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8EA89-2E8A-DF63-3F3D-4B19AF0887C2}"/>
              </a:ext>
            </a:extLst>
          </p:cNvPr>
          <p:cNvSpPr txBox="1"/>
          <p:nvPr/>
        </p:nvSpPr>
        <p:spPr>
          <a:xfrm>
            <a:off x="1693007" y="6365667"/>
            <a:ext cx="880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Dietrich, L. et al. 2024. </a:t>
            </a:r>
            <a:r>
              <a:rPr lang="en-US" sz="1200" i="1" dirty="0"/>
              <a:t>In situ structure and rotary states of mitochondrial ATP synthase in whole </a:t>
            </a:r>
            <a:r>
              <a:rPr lang="en-US" sz="1200" i="1" dirty="0" err="1"/>
              <a:t>Polytomella</a:t>
            </a:r>
            <a:r>
              <a:rPr lang="en-US" sz="1200" i="1" dirty="0"/>
              <a:t> cells</a:t>
            </a:r>
            <a:r>
              <a:rPr lang="en-US" sz="1200" dirty="0"/>
              <a:t>. Science</a:t>
            </a:r>
            <a:endParaRPr lang="en-US" sz="1200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CC0161-7B70-64EC-B8E9-5E74077A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658385"/>
            <a:ext cx="10515601" cy="55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35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C2002-9714-EEBF-3748-7EAD87A49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2702DA-B223-3F40-1208-38A24CECA408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C9C76-7523-BF8D-BCED-BB24A882DC69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the F-type ATPase, the number of c subunits seems to be adapted to the environmental conditions of the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respective ATPases in the membrane systems they operate in. Explain the advantages that some ATPases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when they have more c subunits, and why other ATPases need to have less c subunits.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7C534-849C-52C2-7E9E-94D39C4C56BE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407528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7AAC2-3222-B8EF-C170-150756D19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1B5BB9-04A4-47DF-A5ED-E410F56E4E14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46A26-5340-9F9B-14D6-1B5EBF97E2C6}"/>
              </a:ext>
            </a:extLst>
          </p:cNvPr>
          <p:cNvSpPr txBox="1"/>
          <p:nvPr/>
        </p:nvSpPr>
        <p:spPr>
          <a:xfrm>
            <a:off x="0" y="7569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the F-type ATPase, the number of c subunits seems to be adapted to the environmental conditions of the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respective ATPases in the membrane systems they operate in. Explain the advantages that some ATPases </a:t>
            </a:r>
          </a:p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when they have more c subunits, and why other ATPases need to have less c subunits.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5C006B-5FA7-AB24-9C6C-2BFC0A1469F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Q2</a:t>
            </a:r>
          </a:p>
        </p:txBody>
      </p:sp>
      <p:pic>
        <p:nvPicPr>
          <p:cNvPr id="3" name="Picture 2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DADBB9FD-6099-B468-B63E-DB5BC2222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246" y="1237129"/>
            <a:ext cx="5485507" cy="52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BD1C7-FCD1-99E1-BCB6-6F81A44CE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87CB4A-84DC-6E71-1986-C7E4070F75EE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C874F-EBCD-2C79-6897-E7354AE07411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Sort the types of bonds in biomolecules by their strength.</a:t>
            </a:r>
          </a:p>
          <a:p>
            <a:pPr algn="ctr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Indicate the energy in eV for each bond type</a:t>
            </a:r>
            <a:r>
              <a:rPr lang="en-GB" dirty="0">
                <a:effectLst/>
              </a:rPr>
              <a:t> </a:t>
            </a:r>
            <a:endParaRPr lang="en-GB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6527A-8510-2519-A3F5-10FED6B1AB5D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33126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0D6B-F85E-DC52-BBF1-2EC59B8F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2463EE-0687-3CF8-FDDF-7D2E0DA2B687}"/>
              </a:ext>
            </a:extLst>
          </p:cNvPr>
          <p:cNvSpPr/>
          <p:nvPr/>
        </p:nvSpPr>
        <p:spPr>
          <a:xfrm>
            <a:off x="-1" y="0"/>
            <a:ext cx="728419" cy="557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FAE29-A64C-177E-16B4-EBD4A0BAE459}"/>
              </a:ext>
            </a:extLst>
          </p:cNvPr>
          <p:cNvSpPr txBox="1"/>
          <p:nvPr/>
        </p:nvSpPr>
        <p:spPr>
          <a:xfrm>
            <a:off x="0" y="7569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Sort the types of bonds in biomolecules by their strength.</a:t>
            </a:r>
          </a:p>
          <a:p>
            <a:pPr algn="ctr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Indicate the energy in eV for each bond type</a:t>
            </a:r>
            <a:r>
              <a:rPr lang="en-GB" dirty="0">
                <a:effectLst/>
              </a:rPr>
              <a:t> </a:t>
            </a:r>
            <a:endParaRPr lang="en-GB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58FC2-797F-B264-7423-CCC670A27F55}"/>
              </a:ext>
            </a:extLst>
          </p:cNvPr>
          <p:cNvSpPr txBox="1"/>
          <p:nvPr/>
        </p:nvSpPr>
        <p:spPr>
          <a:xfrm>
            <a:off x="0" y="75690"/>
            <a:ext cx="728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Q3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5A58C1-1B87-F84B-6F23-0EDB33DB207B}"/>
              </a:ext>
            </a:extLst>
          </p:cNvPr>
          <p:cNvGraphicFramePr>
            <a:graphicFrameLocks noGrp="1"/>
          </p:cNvGraphicFramePr>
          <p:nvPr/>
        </p:nvGraphicFramePr>
        <p:xfrm>
          <a:off x="3044756" y="1256729"/>
          <a:ext cx="6102486" cy="4344542"/>
        </p:xfrm>
        <a:graphic>
          <a:graphicData uri="http://schemas.openxmlformats.org/drawingml/2006/table">
            <a:tbl>
              <a:tblPr/>
              <a:tblGrid>
                <a:gridCol w="2034162">
                  <a:extLst>
                    <a:ext uri="{9D8B030D-6E8A-4147-A177-3AD203B41FA5}">
                      <a16:colId xmlns:a16="http://schemas.microsoft.com/office/drawing/2014/main" val="3454369530"/>
                    </a:ext>
                  </a:extLst>
                </a:gridCol>
                <a:gridCol w="2034162">
                  <a:extLst>
                    <a:ext uri="{9D8B030D-6E8A-4147-A177-3AD203B41FA5}">
                      <a16:colId xmlns:a16="http://schemas.microsoft.com/office/drawing/2014/main" val="1827423627"/>
                    </a:ext>
                  </a:extLst>
                </a:gridCol>
                <a:gridCol w="2034162">
                  <a:extLst>
                    <a:ext uri="{9D8B030D-6E8A-4147-A177-3AD203B41FA5}">
                      <a16:colId xmlns:a16="http://schemas.microsoft.com/office/drawing/2014/main" val="2018187137"/>
                    </a:ext>
                  </a:extLst>
                </a:gridCol>
              </a:tblGrid>
              <a:tr h="212260">
                <a:tc>
                  <a:txBody>
                    <a:bodyPr/>
                    <a:lstStyle/>
                    <a:p>
                      <a:r>
                        <a:rPr lang="en-GB" sz="1000" b="1"/>
                        <a:t>Bond Type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Approx. Energy (eV)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Comments / Example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7830206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GB" sz="1000" b="1"/>
                        <a:t>Covalent bonds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~3.0 – 5.0 eV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Backbone of biomolecules (e.g. C–C, C–H)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775830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/>
                        <a:t>– C–C single bond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~3.6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Found in fatty acids, sugars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56577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/>
                        <a:t>– C=O double bond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~7.7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Stronger, found in proteins, DNA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715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/>
                        <a:t>– O–H bond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~4.8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Found in water, alcohols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804670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/>
                        <a:t>– N–H bond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~4.0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Found in amines, proteins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085033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GB" sz="1000" b="1"/>
                        <a:t>Ionic interactions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~0.5 – 3.0 eV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Salt bridges between charged residues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345097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GB" sz="1000"/>
                        <a:t>– Na⁺ – Cl⁻ (in vacuum)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~3.0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Stronger in vacuum, weaker in water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816914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/>
                        <a:t>– In aqueous environment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~0.1 – 0.5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Shielded by water → much weaker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666870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 b="1"/>
                        <a:t>Hydrogen bonds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~0.1 – 0.4 eV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In DNA base pairs, protein folding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890159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GB" sz="1000"/>
                        <a:t>– N–H···O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~0.2 – 0.3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Found in alpha-helices, beta-sheets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8558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/>
                        <a:t>– O–H···O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~0.2 – 0.4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Stronger H-bonds (e.g., in water)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116290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GB" sz="1000" b="1"/>
                        <a:t>van der Waals (dispersion)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~0.01 – 0.05 eV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Weak, but numerous (lipid packing, etc.)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4190717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n-GB" sz="1000"/>
                        <a:t>– Between nonpolar molecules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~0.02 eV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Hydrophobic interactions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808683"/>
                  </a:ext>
                </a:extLst>
              </a:tr>
              <a:tr h="212260">
                <a:tc>
                  <a:txBody>
                    <a:bodyPr/>
                    <a:lstStyle/>
                    <a:p>
                      <a:r>
                        <a:rPr lang="el-GR" sz="1000" b="1"/>
                        <a:t>π–π </a:t>
                      </a:r>
                      <a:r>
                        <a:rPr lang="en-GB" sz="1000" b="1"/>
                        <a:t>stacking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~0.05 – 0.1 eV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/>
                        <a:t>Aromatic bases in DNA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237136"/>
                  </a:ext>
                </a:extLst>
              </a:tr>
              <a:tr h="371456">
                <a:tc>
                  <a:txBody>
                    <a:bodyPr/>
                    <a:lstStyle/>
                    <a:p>
                      <a:r>
                        <a:rPr lang="en-GB" sz="1000" b="1"/>
                        <a:t>Hydrophobic effect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/>
                        <a:t>Not a bond; entropy-driven</a:t>
                      </a:r>
                      <a:endParaRPr lang="en-GB" sz="100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Comes from exclusion of water; ~0.02–0.05 eV per interaction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13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32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686</Words>
  <Application>Microsoft Macintosh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van den Heuvel</dc:creator>
  <cp:lastModifiedBy>Lukas van den Heuvel</cp:lastModifiedBy>
  <cp:revision>18</cp:revision>
  <dcterms:created xsi:type="dcterms:W3CDTF">2025-04-01T08:04:33Z</dcterms:created>
  <dcterms:modified xsi:type="dcterms:W3CDTF">2025-04-15T13:11:53Z</dcterms:modified>
</cp:coreProperties>
</file>