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73" r:id="rId3"/>
    <p:sldId id="305" r:id="rId4"/>
    <p:sldId id="274" r:id="rId5"/>
    <p:sldId id="306" r:id="rId6"/>
    <p:sldId id="275" r:id="rId7"/>
    <p:sldId id="307" r:id="rId8"/>
    <p:sldId id="276" r:id="rId9"/>
    <p:sldId id="304" r:id="rId10"/>
    <p:sldId id="277" r:id="rId11"/>
    <p:sldId id="302" r:id="rId12"/>
    <p:sldId id="278" r:id="rId13"/>
    <p:sldId id="308" r:id="rId14"/>
    <p:sldId id="279" r:id="rId15"/>
    <p:sldId id="280" r:id="rId16"/>
    <p:sldId id="303" r:id="rId17"/>
    <p:sldId id="281" r:id="rId18"/>
    <p:sldId id="282" r:id="rId19"/>
    <p:sldId id="283" r:id="rId20"/>
    <p:sldId id="301" r:id="rId21"/>
    <p:sldId id="284" r:id="rId22"/>
    <p:sldId id="285" r:id="rId23"/>
    <p:sldId id="288" r:id="rId24"/>
    <p:sldId id="289" r:id="rId25"/>
    <p:sldId id="290" r:id="rId26"/>
    <p:sldId id="291" r:id="rId27"/>
    <p:sldId id="292" r:id="rId28"/>
    <p:sldId id="293" r:id="rId29"/>
    <p:sldId id="294" r:id="rId30"/>
    <p:sldId id="295" r:id="rId31"/>
    <p:sldId id="297" r:id="rId32"/>
    <p:sldId id="298" r:id="rId33"/>
    <p:sldId id="299" r:id="rId34"/>
    <p:sldId id="30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F26B7-C635-3F4A-9DBB-C330C230C624}" type="datetimeFigureOut">
              <a:rPr lang="en-US" smtClean="0"/>
              <a:t>4/15/25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DDEC5-451E-8B4F-BC9E-7F0F0E7EA6FD}" type="slidenum">
              <a:rPr lang="en-US" smtClean="0"/>
              <a:t>‹#›</a:t>
            </a:fld>
            <a:endParaRPr lang="en-US"/>
          </a:p>
        </p:txBody>
      </p:sp>
    </p:spTree>
    <p:extLst>
      <p:ext uri="{BB962C8B-B14F-4D97-AF65-F5344CB8AC3E}">
        <p14:creationId xmlns:p14="http://schemas.microsoft.com/office/powerpoint/2010/main" val="242454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296DB-1E63-984C-9E27-383D9D12B4BC}" type="slidenum">
              <a:rPr lang="en-US" smtClean="0"/>
              <a:t>1</a:t>
            </a:fld>
            <a:endParaRPr lang="en-US"/>
          </a:p>
        </p:txBody>
      </p:sp>
    </p:spTree>
    <p:extLst>
      <p:ext uri="{BB962C8B-B14F-4D97-AF65-F5344CB8AC3E}">
        <p14:creationId xmlns:p14="http://schemas.microsoft.com/office/powerpoint/2010/main" val="198012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7740-3DCF-0A33-DF9D-A1F8E5DB1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983EC-67C5-EDEC-F546-B8F0F7E37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BE59A-4B90-6E20-96B2-911960B0CF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729F92-E2D8-CDB8-46A5-0690E7C6906A}"/>
              </a:ext>
            </a:extLst>
          </p:cNvPr>
          <p:cNvSpPr>
            <a:spLocks noGrp="1"/>
          </p:cNvSpPr>
          <p:nvPr>
            <p:ph type="sldNum" sz="quarter" idx="5"/>
          </p:nvPr>
        </p:nvSpPr>
        <p:spPr/>
        <p:txBody>
          <a:bodyPr/>
          <a:lstStyle/>
          <a:p>
            <a:fld id="{061296DB-1E63-984C-9E27-383D9D12B4BC}" type="slidenum">
              <a:rPr lang="en-US" smtClean="0"/>
              <a:t>10</a:t>
            </a:fld>
            <a:endParaRPr lang="en-US"/>
          </a:p>
        </p:txBody>
      </p:sp>
    </p:spTree>
    <p:extLst>
      <p:ext uri="{BB962C8B-B14F-4D97-AF65-F5344CB8AC3E}">
        <p14:creationId xmlns:p14="http://schemas.microsoft.com/office/powerpoint/2010/main" val="346392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3D492-D326-CDAA-1B03-13AFD75F8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89EDB-EE1F-90E1-1C86-DABA49107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24F9C-4B4A-D90D-D8E2-DF54CC81CC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5F97DC-86B3-C9DB-07FA-43B5F2F06C03}"/>
              </a:ext>
            </a:extLst>
          </p:cNvPr>
          <p:cNvSpPr>
            <a:spLocks noGrp="1"/>
          </p:cNvSpPr>
          <p:nvPr>
            <p:ph type="sldNum" sz="quarter" idx="5"/>
          </p:nvPr>
        </p:nvSpPr>
        <p:spPr/>
        <p:txBody>
          <a:bodyPr/>
          <a:lstStyle/>
          <a:p>
            <a:fld id="{061296DB-1E63-984C-9E27-383D9D12B4BC}" type="slidenum">
              <a:rPr lang="en-US" smtClean="0"/>
              <a:t>11</a:t>
            </a:fld>
            <a:endParaRPr lang="en-US"/>
          </a:p>
        </p:txBody>
      </p:sp>
    </p:spTree>
    <p:extLst>
      <p:ext uri="{BB962C8B-B14F-4D97-AF65-F5344CB8AC3E}">
        <p14:creationId xmlns:p14="http://schemas.microsoft.com/office/powerpoint/2010/main" val="365701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B69C-B6EF-4600-4D4F-C398BF07E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603CF-C627-CEB2-96F9-4BD8A4653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6C4D8-B430-6AE6-7AFB-DD4C8E2A8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285C75-5D12-9B2C-D283-6AE5A5815B3A}"/>
              </a:ext>
            </a:extLst>
          </p:cNvPr>
          <p:cNvSpPr>
            <a:spLocks noGrp="1"/>
          </p:cNvSpPr>
          <p:nvPr>
            <p:ph type="sldNum" sz="quarter" idx="5"/>
          </p:nvPr>
        </p:nvSpPr>
        <p:spPr/>
        <p:txBody>
          <a:bodyPr/>
          <a:lstStyle/>
          <a:p>
            <a:fld id="{061296DB-1E63-984C-9E27-383D9D12B4BC}" type="slidenum">
              <a:rPr lang="en-US" smtClean="0"/>
              <a:t>12</a:t>
            </a:fld>
            <a:endParaRPr lang="en-US"/>
          </a:p>
        </p:txBody>
      </p:sp>
    </p:spTree>
    <p:extLst>
      <p:ext uri="{BB962C8B-B14F-4D97-AF65-F5344CB8AC3E}">
        <p14:creationId xmlns:p14="http://schemas.microsoft.com/office/powerpoint/2010/main" val="3947891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778C-EFB8-47EA-B1E1-6C966271B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433A7-6479-849B-C6F9-2921D7D99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4B973-C30B-0FC0-4FC6-109BDE5D53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42267B-A9E9-B72B-9EB3-B11BB9D070BE}"/>
              </a:ext>
            </a:extLst>
          </p:cNvPr>
          <p:cNvSpPr>
            <a:spLocks noGrp="1"/>
          </p:cNvSpPr>
          <p:nvPr>
            <p:ph type="sldNum" sz="quarter" idx="5"/>
          </p:nvPr>
        </p:nvSpPr>
        <p:spPr/>
        <p:txBody>
          <a:bodyPr/>
          <a:lstStyle/>
          <a:p>
            <a:fld id="{061296DB-1E63-984C-9E27-383D9D12B4BC}" type="slidenum">
              <a:rPr lang="en-US" smtClean="0"/>
              <a:t>13</a:t>
            </a:fld>
            <a:endParaRPr lang="en-US"/>
          </a:p>
        </p:txBody>
      </p:sp>
    </p:spTree>
    <p:extLst>
      <p:ext uri="{BB962C8B-B14F-4D97-AF65-F5344CB8AC3E}">
        <p14:creationId xmlns:p14="http://schemas.microsoft.com/office/powerpoint/2010/main" val="104407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07273-B73A-1F14-5F62-7FC0621DF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070F5-8857-6218-7BC7-3807D364C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6722F-C4C3-1CF6-15E2-D08D83CDF5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56C974-3438-D170-2A8C-4666D3601953}"/>
              </a:ext>
            </a:extLst>
          </p:cNvPr>
          <p:cNvSpPr>
            <a:spLocks noGrp="1"/>
          </p:cNvSpPr>
          <p:nvPr>
            <p:ph type="sldNum" sz="quarter" idx="5"/>
          </p:nvPr>
        </p:nvSpPr>
        <p:spPr/>
        <p:txBody>
          <a:bodyPr/>
          <a:lstStyle/>
          <a:p>
            <a:fld id="{061296DB-1E63-984C-9E27-383D9D12B4BC}" type="slidenum">
              <a:rPr lang="en-US" smtClean="0"/>
              <a:t>14</a:t>
            </a:fld>
            <a:endParaRPr lang="en-US"/>
          </a:p>
        </p:txBody>
      </p:sp>
    </p:spTree>
    <p:extLst>
      <p:ext uri="{BB962C8B-B14F-4D97-AF65-F5344CB8AC3E}">
        <p14:creationId xmlns:p14="http://schemas.microsoft.com/office/powerpoint/2010/main" val="30670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2156-7B1A-B24A-0596-2CA8626C3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BBD7B-B700-DDD6-A9D2-D81804F41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ADF1E-29C1-CC42-245B-7566533541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409E9E-4049-74A0-453C-0997437A15C6}"/>
              </a:ext>
            </a:extLst>
          </p:cNvPr>
          <p:cNvSpPr>
            <a:spLocks noGrp="1"/>
          </p:cNvSpPr>
          <p:nvPr>
            <p:ph type="sldNum" sz="quarter" idx="5"/>
          </p:nvPr>
        </p:nvSpPr>
        <p:spPr/>
        <p:txBody>
          <a:bodyPr/>
          <a:lstStyle/>
          <a:p>
            <a:fld id="{061296DB-1E63-984C-9E27-383D9D12B4BC}" type="slidenum">
              <a:rPr lang="en-US" smtClean="0"/>
              <a:t>15</a:t>
            </a:fld>
            <a:endParaRPr lang="en-US"/>
          </a:p>
        </p:txBody>
      </p:sp>
    </p:spTree>
    <p:extLst>
      <p:ext uri="{BB962C8B-B14F-4D97-AF65-F5344CB8AC3E}">
        <p14:creationId xmlns:p14="http://schemas.microsoft.com/office/powerpoint/2010/main" val="262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C66C-3633-D069-B655-86616F4A9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DEFB5-13B1-63B3-85CD-5B4FA795E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6B5E2-0C1F-884C-CEB0-041077CD3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3A16EE-CABA-1D5A-6361-8E133195CEFA}"/>
              </a:ext>
            </a:extLst>
          </p:cNvPr>
          <p:cNvSpPr>
            <a:spLocks noGrp="1"/>
          </p:cNvSpPr>
          <p:nvPr>
            <p:ph type="sldNum" sz="quarter" idx="5"/>
          </p:nvPr>
        </p:nvSpPr>
        <p:spPr/>
        <p:txBody>
          <a:bodyPr/>
          <a:lstStyle/>
          <a:p>
            <a:fld id="{061296DB-1E63-984C-9E27-383D9D12B4BC}" type="slidenum">
              <a:rPr lang="en-US" smtClean="0"/>
              <a:t>16</a:t>
            </a:fld>
            <a:endParaRPr lang="en-US"/>
          </a:p>
        </p:txBody>
      </p:sp>
    </p:spTree>
    <p:extLst>
      <p:ext uri="{BB962C8B-B14F-4D97-AF65-F5344CB8AC3E}">
        <p14:creationId xmlns:p14="http://schemas.microsoft.com/office/powerpoint/2010/main" val="271726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CED27-6F66-6163-FA35-0016642A8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EA6C6-0461-190B-9CC9-EE600E1AB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13779-851F-B27B-D474-5B61973A46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1E5C1-A32E-9B45-561D-056F7A00456D}"/>
              </a:ext>
            </a:extLst>
          </p:cNvPr>
          <p:cNvSpPr>
            <a:spLocks noGrp="1"/>
          </p:cNvSpPr>
          <p:nvPr>
            <p:ph type="sldNum" sz="quarter" idx="5"/>
          </p:nvPr>
        </p:nvSpPr>
        <p:spPr/>
        <p:txBody>
          <a:bodyPr/>
          <a:lstStyle/>
          <a:p>
            <a:fld id="{061296DB-1E63-984C-9E27-383D9D12B4BC}" type="slidenum">
              <a:rPr lang="en-US" smtClean="0"/>
              <a:t>17</a:t>
            </a:fld>
            <a:endParaRPr lang="en-US"/>
          </a:p>
        </p:txBody>
      </p:sp>
    </p:spTree>
    <p:extLst>
      <p:ext uri="{BB962C8B-B14F-4D97-AF65-F5344CB8AC3E}">
        <p14:creationId xmlns:p14="http://schemas.microsoft.com/office/powerpoint/2010/main" val="205039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7B251-8119-8A28-9FF5-C65EDC7EC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D589A-F09F-5E9F-5453-E97213BEC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22ACB-DC40-2922-817F-DE478624A2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A0C57A-1EC8-397D-753E-DC7C8D62E140}"/>
              </a:ext>
            </a:extLst>
          </p:cNvPr>
          <p:cNvSpPr>
            <a:spLocks noGrp="1"/>
          </p:cNvSpPr>
          <p:nvPr>
            <p:ph type="sldNum" sz="quarter" idx="5"/>
          </p:nvPr>
        </p:nvSpPr>
        <p:spPr/>
        <p:txBody>
          <a:bodyPr/>
          <a:lstStyle/>
          <a:p>
            <a:fld id="{061296DB-1E63-984C-9E27-383D9D12B4BC}" type="slidenum">
              <a:rPr lang="en-US" smtClean="0"/>
              <a:t>18</a:t>
            </a:fld>
            <a:endParaRPr lang="en-US"/>
          </a:p>
        </p:txBody>
      </p:sp>
    </p:spTree>
    <p:extLst>
      <p:ext uri="{BB962C8B-B14F-4D97-AF65-F5344CB8AC3E}">
        <p14:creationId xmlns:p14="http://schemas.microsoft.com/office/powerpoint/2010/main" val="178349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B7FE3-7677-8C9C-A1F2-E3BFA86BC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84335-45D7-8EFD-8D11-8CB1E1BB8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DF4B9-C393-448A-613B-C418676C9C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4ED84-E0EE-ECA7-2B44-8E90747E5E21}"/>
              </a:ext>
            </a:extLst>
          </p:cNvPr>
          <p:cNvSpPr>
            <a:spLocks noGrp="1"/>
          </p:cNvSpPr>
          <p:nvPr>
            <p:ph type="sldNum" sz="quarter" idx="5"/>
          </p:nvPr>
        </p:nvSpPr>
        <p:spPr/>
        <p:txBody>
          <a:bodyPr/>
          <a:lstStyle/>
          <a:p>
            <a:fld id="{061296DB-1E63-984C-9E27-383D9D12B4BC}" type="slidenum">
              <a:rPr lang="en-US" smtClean="0"/>
              <a:t>19</a:t>
            </a:fld>
            <a:endParaRPr lang="en-US"/>
          </a:p>
        </p:txBody>
      </p:sp>
    </p:spTree>
    <p:extLst>
      <p:ext uri="{BB962C8B-B14F-4D97-AF65-F5344CB8AC3E}">
        <p14:creationId xmlns:p14="http://schemas.microsoft.com/office/powerpoint/2010/main" val="217156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0DBE-211E-919F-63B3-865157E02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78B30-7813-F809-AB0A-B630CC35F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6972C-4438-5DB0-437B-2AE47604B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3BD1C2-230C-58FA-AB39-D043B5D79374}"/>
              </a:ext>
            </a:extLst>
          </p:cNvPr>
          <p:cNvSpPr>
            <a:spLocks noGrp="1"/>
          </p:cNvSpPr>
          <p:nvPr>
            <p:ph type="sldNum" sz="quarter" idx="5"/>
          </p:nvPr>
        </p:nvSpPr>
        <p:spPr/>
        <p:txBody>
          <a:bodyPr/>
          <a:lstStyle/>
          <a:p>
            <a:fld id="{061296DB-1E63-984C-9E27-383D9D12B4BC}" type="slidenum">
              <a:rPr lang="en-US" smtClean="0"/>
              <a:t>2</a:t>
            </a:fld>
            <a:endParaRPr lang="en-US"/>
          </a:p>
        </p:txBody>
      </p:sp>
    </p:spTree>
    <p:extLst>
      <p:ext uri="{BB962C8B-B14F-4D97-AF65-F5344CB8AC3E}">
        <p14:creationId xmlns:p14="http://schemas.microsoft.com/office/powerpoint/2010/main" val="391413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3BDDA-0E37-0573-0F3E-96056CA48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3C8D0-B7C3-F9FC-22F5-090DCA2C8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AD809-7348-2875-E7C7-C0EFCB623B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B42D55-850B-CE17-3906-B38E247906F4}"/>
              </a:ext>
            </a:extLst>
          </p:cNvPr>
          <p:cNvSpPr>
            <a:spLocks noGrp="1"/>
          </p:cNvSpPr>
          <p:nvPr>
            <p:ph type="sldNum" sz="quarter" idx="5"/>
          </p:nvPr>
        </p:nvSpPr>
        <p:spPr/>
        <p:txBody>
          <a:bodyPr/>
          <a:lstStyle/>
          <a:p>
            <a:fld id="{061296DB-1E63-984C-9E27-383D9D12B4BC}" type="slidenum">
              <a:rPr lang="en-US" smtClean="0"/>
              <a:t>20</a:t>
            </a:fld>
            <a:endParaRPr lang="en-US"/>
          </a:p>
        </p:txBody>
      </p:sp>
    </p:spTree>
    <p:extLst>
      <p:ext uri="{BB962C8B-B14F-4D97-AF65-F5344CB8AC3E}">
        <p14:creationId xmlns:p14="http://schemas.microsoft.com/office/powerpoint/2010/main" val="16158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F104-EC66-9448-7440-DC5BA7B1A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ECA77-B55D-B5AA-8B70-5CE5CE649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30D71-1A45-FC96-7451-E359DF5E0E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B6BAB2-B41A-2B68-3023-6C44EB380756}"/>
              </a:ext>
            </a:extLst>
          </p:cNvPr>
          <p:cNvSpPr>
            <a:spLocks noGrp="1"/>
          </p:cNvSpPr>
          <p:nvPr>
            <p:ph type="sldNum" sz="quarter" idx="5"/>
          </p:nvPr>
        </p:nvSpPr>
        <p:spPr/>
        <p:txBody>
          <a:bodyPr/>
          <a:lstStyle/>
          <a:p>
            <a:fld id="{061296DB-1E63-984C-9E27-383D9D12B4BC}" type="slidenum">
              <a:rPr lang="en-US" smtClean="0"/>
              <a:t>21</a:t>
            </a:fld>
            <a:endParaRPr lang="en-US"/>
          </a:p>
        </p:txBody>
      </p:sp>
    </p:spTree>
    <p:extLst>
      <p:ext uri="{BB962C8B-B14F-4D97-AF65-F5344CB8AC3E}">
        <p14:creationId xmlns:p14="http://schemas.microsoft.com/office/powerpoint/2010/main" val="407775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1AD5-D365-D06C-EA51-C55FE8F7B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429EE-B3BC-5E27-7BB1-E461F35D5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B17A2-4C12-00A1-3680-030DA1EC5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7DA95-BD34-992A-0EB5-00F500B081E9}"/>
              </a:ext>
            </a:extLst>
          </p:cNvPr>
          <p:cNvSpPr>
            <a:spLocks noGrp="1"/>
          </p:cNvSpPr>
          <p:nvPr>
            <p:ph type="sldNum" sz="quarter" idx="5"/>
          </p:nvPr>
        </p:nvSpPr>
        <p:spPr/>
        <p:txBody>
          <a:bodyPr/>
          <a:lstStyle/>
          <a:p>
            <a:fld id="{061296DB-1E63-984C-9E27-383D9D12B4BC}" type="slidenum">
              <a:rPr lang="en-US" smtClean="0"/>
              <a:t>22</a:t>
            </a:fld>
            <a:endParaRPr lang="en-US"/>
          </a:p>
        </p:txBody>
      </p:sp>
    </p:spTree>
    <p:extLst>
      <p:ext uri="{BB962C8B-B14F-4D97-AF65-F5344CB8AC3E}">
        <p14:creationId xmlns:p14="http://schemas.microsoft.com/office/powerpoint/2010/main" val="2179158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9BC4A-BB73-ED14-7303-D5DACED4E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71F09-57FF-8B87-138F-ED9B72BE0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0F740-18E9-799E-28A6-6740C4963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2056F2-5CCE-9BE5-6CAA-D8A95BF0365D}"/>
              </a:ext>
            </a:extLst>
          </p:cNvPr>
          <p:cNvSpPr>
            <a:spLocks noGrp="1"/>
          </p:cNvSpPr>
          <p:nvPr>
            <p:ph type="sldNum" sz="quarter" idx="5"/>
          </p:nvPr>
        </p:nvSpPr>
        <p:spPr/>
        <p:txBody>
          <a:bodyPr/>
          <a:lstStyle/>
          <a:p>
            <a:fld id="{061296DB-1E63-984C-9E27-383D9D12B4BC}" type="slidenum">
              <a:rPr lang="en-US" smtClean="0"/>
              <a:t>23</a:t>
            </a:fld>
            <a:endParaRPr lang="en-US"/>
          </a:p>
        </p:txBody>
      </p:sp>
    </p:spTree>
    <p:extLst>
      <p:ext uri="{BB962C8B-B14F-4D97-AF65-F5344CB8AC3E}">
        <p14:creationId xmlns:p14="http://schemas.microsoft.com/office/powerpoint/2010/main" val="2248836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32476-ABF9-46FD-6829-3605BAC24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19733-1638-0132-5E10-B749C6695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6DE2B-781E-5E5F-3691-94345F2589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E5B6A1-F12E-99CA-3093-B5CBFB4188FD}"/>
              </a:ext>
            </a:extLst>
          </p:cNvPr>
          <p:cNvSpPr>
            <a:spLocks noGrp="1"/>
          </p:cNvSpPr>
          <p:nvPr>
            <p:ph type="sldNum" sz="quarter" idx="5"/>
          </p:nvPr>
        </p:nvSpPr>
        <p:spPr/>
        <p:txBody>
          <a:bodyPr/>
          <a:lstStyle/>
          <a:p>
            <a:fld id="{061296DB-1E63-984C-9E27-383D9D12B4BC}" type="slidenum">
              <a:rPr lang="en-US" smtClean="0"/>
              <a:t>24</a:t>
            </a:fld>
            <a:endParaRPr lang="en-US"/>
          </a:p>
        </p:txBody>
      </p:sp>
    </p:spTree>
    <p:extLst>
      <p:ext uri="{BB962C8B-B14F-4D97-AF65-F5344CB8AC3E}">
        <p14:creationId xmlns:p14="http://schemas.microsoft.com/office/powerpoint/2010/main" val="4129971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BDD25-19FD-3216-3063-60BD3CA28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DA242-5A38-0667-85C3-92F02ACB5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53BF1-A1A6-68A8-D4EB-E4181D8845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7CC3DB-3ABF-6BDD-7834-E2778FDFE64E}"/>
              </a:ext>
            </a:extLst>
          </p:cNvPr>
          <p:cNvSpPr>
            <a:spLocks noGrp="1"/>
          </p:cNvSpPr>
          <p:nvPr>
            <p:ph type="sldNum" sz="quarter" idx="5"/>
          </p:nvPr>
        </p:nvSpPr>
        <p:spPr/>
        <p:txBody>
          <a:bodyPr/>
          <a:lstStyle/>
          <a:p>
            <a:fld id="{061296DB-1E63-984C-9E27-383D9D12B4BC}" type="slidenum">
              <a:rPr lang="en-US" smtClean="0"/>
              <a:t>25</a:t>
            </a:fld>
            <a:endParaRPr lang="en-US"/>
          </a:p>
        </p:txBody>
      </p:sp>
    </p:spTree>
    <p:extLst>
      <p:ext uri="{BB962C8B-B14F-4D97-AF65-F5344CB8AC3E}">
        <p14:creationId xmlns:p14="http://schemas.microsoft.com/office/powerpoint/2010/main" val="470511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0F7BE-E6C4-CA8D-D832-B863F3BF1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272A0-6136-93BF-9D84-41251D6BC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D8812-EDA6-265D-7979-01EA46CF37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28EA21-E485-6D1A-D8BA-E26C109FAF55}"/>
              </a:ext>
            </a:extLst>
          </p:cNvPr>
          <p:cNvSpPr>
            <a:spLocks noGrp="1"/>
          </p:cNvSpPr>
          <p:nvPr>
            <p:ph type="sldNum" sz="quarter" idx="5"/>
          </p:nvPr>
        </p:nvSpPr>
        <p:spPr/>
        <p:txBody>
          <a:bodyPr/>
          <a:lstStyle/>
          <a:p>
            <a:fld id="{061296DB-1E63-984C-9E27-383D9D12B4BC}" type="slidenum">
              <a:rPr lang="en-US" smtClean="0"/>
              <a:t>26</a:t>
            </a:fld>
            <a:endParaRPr lang="en-US"/>
          </a:p>
        </p:txBody>
      </p:sp>
    </p:spTree>
    <p:extLst>
      <p:ext uri="{BB962C8B-B14F-4D97-AF65-F5344CB8AC3E}">
        <p14:creationId xmlns:p14="http://schemas.microsoft.com/office/powerpoint/2010/main" val="2887877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4D12-20A0-E70F-4C72-98997F9FB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C0CAD-0F6E-1883-6CA4-0CCADD16E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C9150-B581-2550-1B69-80EC6F88F3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25F3D-78E5-26F6-D29F-93E8C41DF9E3}"/>
              </a:ext>
            </a:extLst>
          </p:cNvPr>
          <p:cNvSpPr>
            <a:spLocks noGrp="1"/>
          </p:cNvSpPr>
          <p:nvPr>
            <p:ph type="sldNum" sz="quarter" idx="5"/>
          </p:nvPr>
        </p:nvSpPr>
        <p:spPr/>
        <p:txBody>
          <a:bodyPr/>
          <a:lstStyle/>
          <a:p>
            <a:fld id="{061296DB-1E63-984C-9E27-383D9D12B4BC}" type="slidenum">
              <a:rPr lang="en-US" smtClean="0"/>
              <a:t>27</a:t>
            </a:fld>
            <a:endParaRPr lang="en-US"/>
          </a:p>
        </p:txBody>
      </p:sp>
    </p:spTree>
    <p:extLst>
      <p:ext uri="{BB962C8B-B14F-4D97-AF65-F5344CB8AC3E}">
        <p14:creationId xmlns:p14="http://schemas.microsoft.com/office/powerpoint/2010/main" val="358337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12DEC-AA23-1F91-E895-98174B342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3936A-B988-568A-BCEC-C3607B8BA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F79BB-1BDB-FCD1-8EAC-41D1A566B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6DC68-FF5F-FF49-38A6-E545290DCEB0}"/>
              </a:ext>
            </a:extLst>
          </p:cNvPr>
          <p:cNvSpPr>
            <a:spLocks noGrp="1"/>
          </p:cNvSpPr>
          <p:nvPr>
            <p:ph type="sldNum" sz="quarter" idx="5"/>
          </p:nvPr>
        </p:nvSpPr>
        <p:spPr/>
        <p:txBody>
          <a:bodyPr/>
          <a:lstStyle/>
          <a:p>
            <a:fld id="{061296DB-1E63-984C-9E27-383D9D12B4BC}" type="slidenum">
              <a:rPr lang="en-US" smtClean="0"/>
              <a:t>28</a:t>
            </a:fld>
            <a:endParaRPr lang="en-US"/>
          </a:p>
        </p:txBody>
      </p:sp>
    </p:spTree>
    <p:extLst>
      <p:ext uri="{BB962C8B-B14F-4D97-AF65-F5344CB8AC3E}">
        <p14:creationId xmlns:p14="http://schemas.microsoft.com/office/powerpoint/2010/main" val="4290648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1A1F-52D4-E9D6-D18B-37049C32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376AD-89E7-A983-6DD1-4C1D99218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C2267-4BC4-4E79-D7DF-53DD88D605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4CD46-DCA3-590E-A739-9EB94A9C6011}"/>
              </a:ext>
            </a:extLst>
          </p:cNvPr>
          <p:cNvSpPr>
            <a:spLocks noGrp="1"/>
          </p:cNvSpPr>
          <p:nvPr>
            <p:ph type="sldNum" sz="quarter" idx="5"/>
          </p:nvPr>
        </p:nvSpPr>
        <p:spPr/>
        <p:txBody>
          <a:bodyPr/>
          <a:lstStyle/>
          <a:p>
            <a:fld id="{061296DB-1E63-984C-9E27-383D9D12B4BC}" type="slidenum">
              <a:rPr lang="en-US" smtClean="0"/>
              <a:t>29</a:t>
            </a:fld>
            <a:endParaRPr lang="en-US"/>
          </a:p>
        </p:txBody>
      </p:sp>
    </p:spTree>
    <p:extLst>
      <p:ext uri="{BB962C8B-B14F-4D97-AF65-F5344CB8AC3E}">
        <p14:creationId xmlns:p14="http://schemas.microsoft.com/office/powerpoint/2010/main" val="392037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CF45-FF9B-B624-AB9B-2E8F8704C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A564-4481-37EA-2BDA-EE292AA58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2C690-1CCB-246F-8275-3F2707C82D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AA74F9-ABD3-38E1-13C9-C426EB1B059E}"/>
              </a:ext>
            </a:extLst>
          </p:cNvPr>
          <p:cNvSpPr>
            <a:spLocks noGrp="1"/>
          </p:cNvSpPr>
          <p:nvPr>
            <p:ph type="sldNum" sz="quarter" idx="5"/>
          </p:nvPr>
        </p:nvSpPr>
        <p:spPr/>
        <p:txBody>
          <a:bodyPr/>
          <a:lstStyle/>
          <a:p>
            <a:fld id="{061296DB-1E63-984C-9E27-383D9D12B4BC}" type="slidenum">
              <a:rPr lang="en-US" smtClean="0"/>
              <a:t>3</a:t>
            </a:fld>
            <a:endParaRPr lang="en-US"/>
          </a:p>
        </p:txBody>
      </p:sp>
    </p:spTree>
    <p:extLst>
      <p:ext uri="{BB962C8B-B14F-4D97-AF65-F5344CB8AC3E}">
        <p14:creationId xmlns:p14="http://schemas.microsoft.com/office/powerpoint/2010/main" val="751471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193FE-EEE2-D7FA-F7D1-BC1437DFB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6FACA-E371-2E92-9809-1A9B67319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B1F93-EDAB-D2E8-1922-DFF2507A07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F087BB-F83D-4748-0CB5-D74A5571B2A1}"/>
              </a:ext>
            </a:extLst>
          </p:cNvPr>
          <p:cNvSpPr>
            <a:spLocks noGrp="1"/>
          </p:cNvSpPr>
          <p:nvPr>
            <p:ph type="sldNum" sz="quarter" idx="5"/>
          </p:nvPr>
        </p:nvSpPr>
        <p:spPr/>
        <p:txBody>
          <a:bodyPr/>
          <a:lstStyle/>
          <a:p>
            <a:fld id="{061296DB-1E63-984C-9E27-383D9D12B4BC}" type="slidenum">
              <a:rPr lang="en-US" smtClean="0"/>
              <a:t>30</a:t>
            </a:fld>
            <a:endParaRPr lang="en-US"/>
          </a:p>
        </p:txBody>
      </p:sp>
    </p:spTree>
    <p:extLst>
      <p:ext uri="{BB962C8B-B14F-4D97-AF65-F5344CB8AC3E}">
        <p14:creationId xmlns:p14="http://schemas.microsoft.com/office/powerpoint/2010/main" val="2265136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62BB-DC68-718B-1A56-1EF5BF460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1BDF9-5CB0-677E-6DBC-F05FFCD74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5665A-97F3-97D5-04F4-8BEE4F2871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4CA5B-975F-D0DF-E94E-26F4F64CB21E}"/>
              </a:ext>
            </a:extLst>
          </p:cNvPr>
          <p:cNvSpPr>
            <a:spLocks noGrp="1"/>
          </p:cNvSpPr>
          <p:nvPr>
            <p:ph type="sldNum" sz="quarter" idx="5"/>
          </p:nvPr>
        </p:nvSpPr>
        <p:spPr/>
        <p:txBody>
          <a:bodyPr/>
          <a:lstStyle/>
          <a:p>
            <a:fld id="{061296DB-1E63-984C-9E27-383D9D12B4BC}" type="slidenum">
              <a:rPr lang="en-US" smtClean="0"/>
              <a:t>31</a:t>
            </a:fld>
            <a:endParaRPr lang="en-US"/>
          </a:p>
        </p:txBody>
      </p:sp>
    </p:spTree>
    <p:extLst>
      <p:ext uri="{BB962C8B-B14F-4D97-AF65-F5344CB8AC3E}">
        <p14:creationId xmlns:p14="http://schemas.microsoft.com/office/powerpoint/2010/main" val="1742313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30BB1-462B-F233-B0DF-CC47E20EE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4F7A0-6DAD-B337-5D27-6417CEFCE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3CDA6-1360-BE3B-5439-D3EA369CA8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8B46DD-E6F9-E64A-0C2C-AAEEE019B1A2}"/>
              </a:ext>
            </a:extLst>
          </p:cNvPr>
          <p:cNvSpPr>
            <a:spLocks noGrp="1"/>
          </p:cNvSpPr>
          <p:nvPr>
            <p:ph type="sldNum" sz="quarter" idx="5"/>
          </p:nvPr>
        </p:nvSpPr>
        <p:spPr/>
        <p:txBody>
          <a:bodyPr/>
          <a:lstStyle/>
          <a:p>
            <a:fld id="{061296DB-1E63-984C-9E27-383D9D12B4BC}" type="slidenum">
              <a:rPr lang="en-US" smtClean="0"/>
              <a:t>32</a:t>
            </a:fld>
            <a:endParaRPr lang="en-US"/>
          </a:p>
        </p:txBody>
      </p:sp>
    </p:spTree>
    <p:extLst>
      <p:ext uri="{BB962C8B-B14F-4D97-AF65-F5344CB8AC3E}">
        <p14:creationId xmlns:p14="http://schemas.microsoft.com/office/powerpoint/2010/main" val="3069168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EBF0-6677-2ED1-2B07-50F0BC097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FEE37-8DCF-3649-A594-C43CDD1EC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1DA0D-00C9-0BD6-5DA3-FA4B69ED2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A3362-792F-75E6-C212-FCC7A1B7B6B0}"/>
              </a:ext>
            </a:extLst>
          </p:cNvPr>
          <p:cNvSpPr>
            <a:spLocks noGrp="1"/>
          </p:cNvSpPr>
          <p:nvPr>
            <p:ph type="sldNum" sz="quarter" idx="5"/>
          </p:nvPr>
        </p:nvSpPr>
        <p:spPr/>
        <p:txBody>
          <a:bodyPr/>
          <a:lstStyle/>
          <a:p>
            <a:fld id="{061296DB-1E63-984C-9E27-383D9D12B4BC}" type="slidenum">
              <a:rPr lang="en-US" smtClean="0"/>
              <a:t>33</a:t>
            </a:fld>
            <a:endParaRPr lang="en-US"/>
          </a:p>
        </p:txBody>
      </p:sp>
    </p:spTree>
    <p:extLst>
      <p:ext uri="{BB962C8B-B14F-4D97-AF65-F5344CB8AC3E}">
        <p14:creationId xmlns:p14="http://schemas.microsoft.com/office/powerpoint/2010/main" val="380376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F062-7D03-7BCD-1E07-A944A490B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F8402-5EA8-93F4-189F-FB0D2B63D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C4CD3-CF15-4F8D-94B3-6C0FBC370F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B5BBE7-2021-F1A7-EFAA-796003C4A9A1}"/>
              </a:ext>
            </a:extLst>
          </p:cNvPr>
          <p:cNvSpPr>
            <a:spLocks noGrp="1"/>
          </p:cNvSpPr>
          <p:nvPr>
            <p:ph type="sldNum" sz="quarter" idx="5"/>
          </p:nvPr>
        </p:nvSpPr>
        <p:spPr/>
        <p:txBody>
          <a:bodyPr/>
          <a:lstStyle/>
          <a:p>
            <a:fld id="{061296DB-1E63-984C-9E27-383D9D12B4BC}" type="slidenum">
              <a:rPr lang="en-US" smtClean="0"/>
              <a:t>34</a:t>
            </a:fld>
            <a:endParaRPr lang="en-US"/>
          </a:p>
        </p:txBody>
      </p:sp>
    </p:spTree>
    <p:extLst>
      <p:ext uri="{BB962C8B-B14F-4D97-AF65-F5344CB8AC3E}">
        <p14:creationId xmlns:p14="http://schemas.microsoft.com/office/powerpoint/2010/main" val="304164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4098-EC7F-2FD0-41FC-D4F435EE2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76951-DC03-82C0-8F6E-B07D34F55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9CDFB-0D4F-F4B3-5E49-18B600113A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C74FEE-783E-ADCA-FE97-9A7AD8520661}"/>
              </a:ext>
            </a:extLst>
          </p:cNvPr>
          <p:cNvSpPr>
            <a:spLocks noGrp="1"/>
          </p:cNvSpPr>
          <p:nvPr>
            <p:ph type="sldNum" sz="quarter" idx="5"/>
          </p:nvPr>
        </p:nvSpPr>
        <p:spPr/>
        <p:txBody>
          <a:bodyPr/>
          <a:lstStyle/>
          <a:p>
            <a:fld id="{061296DB-1E63-984C-9E27-383D9D12B4BC}" type="slidenum">
              <a:rPr lang="en-US" smtClean="0"/>
              <a:t>4</a:t>
            </a:fld>
            <a:endParaRPr lang="en-US"/>
          </a:p>
        </p:txBody>
      </p:sp>
    </p:spTree>
    <p:extLst>
      <p:ext uri="{BB962C8B-B14F-4D97-AF65-F5344CB8AC3E}">
        <p14:creationId xmlns:p14="http://schemas.microsoft.com/office/powerpoint/2010/main" val="286730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150C-8C80-D549-F622-237D4A689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976D1-C1DA-785A-6BE0-781333887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4E720-5F55-A16D-AD2F-BE5B22E3BA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837A31-6F8A-2E82-4F08-3A4F78CC6B66}"/>
              </a:ext>
            </a:extLst>
          </p:cNvPr>
          <p:cNvSpPr>
            <a:spLocks noGrp="1"/>
          </p:cNvSpPr>
          <p:nvPr>
            <p:ph type="sldNum" sz="quarter" idx="5"/>
          </p:nvPr>
        </p:nvSpPr>
        <p:spPr/>
        <p:txBody>
          <a:bodyPr/>
          <a:lstStyle/>
          <a:p>
            <a:fld id="{061296DB-1E63-984C-9E27-383D9D12B4BC}" type="slidenum">
              <a:rPr lang="en-US" smtClean="0"/>
              <a:t>5</a:t>
            </a:fld>
            <a:endParaRPr lang="en-US"/>
          </a:p>
        </p:txBody>
      </p:sp>
    </p:spTree>
    <p:extLst>
      <p:ext uri="{BB962C8B-B14F-4D97-AF65-F5344CB8AC3E}">
        <p14:creationId xmlns:p14="http://schemas.microsoft.com/office/powerpoint/2010/main" val="290466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C3C4E-C7E5-F8A7-91BF-25ABF6FED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803B4-199A-AB02-8B9B-56A7C1F1F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93DF0-D1B5-2984-628F-D507B3863C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35D1E8-9466-D0DA-8A16-9EE07F7A7404}"/>
              </a:ext>
            </a:extLst>
          </p:cNvPr>
          <p:cNvSpPr>
            <a:spLocks noGrp="1"/>
          </p:cNvSpPr>
          <p:nvPr>
            <p:ph type="sldNum" sz="quarter" idx="5"/>
          </p:nvPr>
        </p:nvSpPr>
        <p:spPr/>
        <p:txBody>
          <a:bodyPr/>
          <a:lstStyle/>
          <a:p>
            <a:fld id="{061296DB-1E63-984C-9E27-383D9D12B4BC}" type="slidenum">
              <a:rPr lang="en-US" smtClean="0"/>
              <a:t>6</a:t>
            </a:fld>
            <a:endParaRPr lang="en-US"/>
          </a:p>
        </p:txBody>
      </p:sp>
    </p:spTree>
    <p:extLst>
      <p:ext uri="{BB962C8B-B14F-4D97-AF65-F5344CB8AC3E}">
        <p14:creationId xmlns:p14="http://schemas.microsoft.com/office/powerpoint/2010/main" val="93155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91C96-DCFC-6D61-3C9B-2DF35B379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E8504-834F-1A55-014A-5FD2AC984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2827E-039D-17D6-3683-F10704031D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25CF30-7116-E05B-C8EC-D3780C9E6161}"/>
              </a:ext>
            </a:extLst>
          </p:cNvPr>
          <p:cNvSpPr>
            <a:spLocks noGrp="1"/>
          </p:cNvSpPr>
          <p:nvPr>
            <p:ph type="sldNum" sz="quarter" idx="5"/>
          </p:nvPr>
        </p:nvSpPr>
        <p:spPr/>
        <p:txBody>
          <a:bodyPr/>
          <a:lstStyle/>
          <a:p>
            <a:fld id="{061296DB-1E63-984C-9E27-383D9D12B4BC}" type="slidenum">
              <a:rPr lang="en-US" smtClean="0"/>
              <a:t>7</a:t>
            </a:fld>
            <a:endParaRPr lang="en-US"/>
          </a:p>
        </p:txBody>
      </p:sp>
    </p:spTree>
    <p:extLst>
      <p:ext uri="{BB962C8B-B14F-4D97-AF65-F5344CB8AC3E}">
        <p14:creationId xmlns:p14="http://schemas.microsoft.com/office/powerpoint/2010/main" val="11229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7824-C1E0-8E22-27A4-9AC832F2D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5205-2D0F-A4C6-820C-13FB78282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3DE36-36B3-40DC-FDE9-4C3937DB8A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B93952-D932-C9B5-2818-6BB65EDC34E4}"/>
              </a:ext>
            </a:extLst>
          </p:cNvPr>
          <p:cNvSpPr>
            <a:spLocks noGrp="1"/>
          </p:cNvSpPr>
          <p:nvPr>
            <p:ph type="sldNum" sz="quarter" idx="5"/>
          </p:nvPr>
        </p:nvSpPr>
        <p:spPr/>
        <p:txBody>
          <a:bodyPr/>
          <a:lstStyle/>
          <a:p>
            <a:fld id="{061296DB-1E63-984C-9E27-383D9D12B4BC}" type="slidenum">
              <a:rPr lang="en-US" smtClean="0"/>
              <a:t>8</a:t>
            </a:fld>
            <a:endParaRPr lang="en-US"/>
          </a:p>
        </p:txBody>
      </p:sp>
    </p:spTree>
    <p:extLst>
      <p:ext uri="{BB962C8B-B14F-4D97-AF65-F5344CB8AC3E}">
        <p14:creationId xmlns:p14="http://schemas.microsoft.com/office/powerpoint/2010/main" val="166252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202CD-BA8B-E85F-5FD2-B31728625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C5721-CC14-49F9-AD92-D78E705E2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CFECA-D4E2-D2F7-E0B2-AB3C639DA8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6DEEF-B43B-9F02-E90E-8C5085E671B6}"/>
              </a:ext>
            </a:extLst>
          </p:cNvPr>
          <p:cNvSpPr>
            <a:spLocks noGrp="1"/>
          </p:cNvSpPr>
          <p:nvPr>
            <p:ph type="sldNum" sz="quarter" idx="5"/>
          </p:nvPr>
        </p:nvSpPr>
        <p:spPr/>
        <p:txBody>
          <a:bodyPr/>
          <a:lstStyle/>
          <a:p>
            <a:fld id="{061296DB-1E63-984C-9E27-383D9D12B4BC}" type="slidenum">
              <a:rPr lang="en-US" smtClean="0"/>
              <a:t>9</a:t>
            </a:fld>
            <a:endParaRPr lang="en-US"/>
          </a:p>
        </p:txBody>
      </p:sp>
    </p:spTree>
    <p:extLst>
      <p:ext uri="{BB962C8B-B14F-4D97-AF65-F5344CB8AC3E}">
        <p14:creationId xmlns:p14="http://schemas.microsoft.com/office/powerpoint/2010/main" val="201545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CC26-9A8A-3BF6-1C48-4DC4A964782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CCD161-E49B-AB17-2944-449B3920B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FB125A0-5423-506B-4DC1-851CDC31738E}"/>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5" name="Footer Placeholder 4">
            <a:extLst>
              <a:ext uri="{FF2B5EF4-FFF2-40B4-BE49-F238E27FC236}">
                <a16:creationId xmlns:a16="http://schemas.microsoft.com/office/drawing/2014/main" id="{63BEEF8E-7E70-CBEA-4737-BFA0CC3B0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30AE0-74F5-BFEC-9F4D-41B79737C4C7}"/>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192590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0CCA-6C2F-E290-26F1-AFEBB7D58F8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F3554D-27F1-2AEC-713A-D8B728785DB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9BCF7B-16AB-5AFC-A2BB-84B066D1219D}"/>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5" name="Footer Placeholder 4">
            <a:extLst>
              <a:ext uri="{FF2B5EF4-FFF2-40B4-BE49-F238E27FC236}">
                <a16:creationId xmlns:a16="http://schemas.microsoft.com/office/drawing/2014/main" id="{708A3C06-3271-D73E-0AAD-B56B1B1B2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9C312-2BDE-5BFE-9A51-8A62BA6FF8E0}"/>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301148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7875A-7F9C-9A09-D232-569A3ECF8C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6A9E87-50C8-660D-E1F7-01FF229DB3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F21107-D65B-FD7E-DCFC-C85ECDEF4933}"/>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5" name="Footer Placeholder 4">
            <a:extLst>
              <a:ext uri="{FF2B5EF4-FFF2-40B4-BE49-F238E27FC236}">
                <a16:creationId xmlns:a16="http://schemas.microsoft.com/office/drawing/2014/main" id="{62762A59-724F-82CE-4FE2-ABD400BA4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2B4C1-4AAD-363C-3874-CE43086D5CF8}"/>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549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A0CE-14A2-5927-FA0F-592B17EB96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9DF534-578E-CA24-5D1E-1C90C7AB27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C6A280-C898-A1BB-30B3-BA57C900EDA0}"/>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5" name="Footer Placeholder 4">
            <a:extLst>
              <a:ext uri="{FF2B5EF4-FFF2-40B4-BE49-F238E27FC236}">
                <a16:creationId xmlns:a16="http://schemas.microsoft.com/office/drawing/2014/main" id="{4AAF64D8-F38C-F952-982B-3850D8A93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1239A-0310-41D5-0B95-2B5DB85C825F}"/>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395741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CBAD-C276-3A76-342E-3DBD751109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93AC042-F352-B3EA-DB61-16ACFF666A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9B2CC9-E30E-F7B0-65F7-5D0C4C263658}"/>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5" name="Footer Placeholder 4">
            <a:extLst>
              <a:ext uri="{FF2B5EF4-FFF2-40B4-BE49-F238E27FC236}">
                <a16:creationId xmlns:a16="http://schemas.microsoft.com/office/drawing/2014/main" id="{A3901912-3130-C6FF-3E75-BDC6B394C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982BD-E480-DEF8-4E7F-CABAC319ED54}"/>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332957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80EB-B41B-7F16-1B50-C86C51025F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D4283-2BBA-2C87-04B0-417E609C3B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0A2AE49-AC4F-0DEB-D397-045F90327B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845CA6-D264-E49F-797E-F065723C7FB1}"/>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6" name="Footer Placeholder 5">
            <a:extLst>
              <a:ext uri="{FF2B5EF4-FFF2-40B4-BE49-F238E27FC236}">
                <a16:creationId xmlns:a16="http://schemas.microsoft.com/office/drawing/2014/main" id="{AC1509FB-BD20-2AEB-C5B4-FCB0B4B39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6FBE3-7606-24B2-8ECF-84DE2BC3AEE4}"/>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374910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90F0-2491-9379-88AE-6FD1E7EAD0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7E6443-242E-9F1C-2F46-C15FBBCA4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8BB91BD-A125-7DA7-FBBE-4E22D5B46C2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B7C0BDA-4B85-6D90-9A13-E0A711EF4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D006F0-EF94-E8BA-9415-FD5ABCFF26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C80844-4CC6-E70F-29E4-26B52DE9CBEB}"/>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8" name="Footer Placeholder 7">
            <a:extLst>
              <a:ext uri="{FF2B5EF4-FFF2-40B4-BE49-F238E27FC236}">
                <a16:creationId xmlns:a16="http://schemas.microsoft.com/office/drawing/2014/main" id="{7446699B-9ABB-E83E-AAB5-5B98B8B7B0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73FD03-E475-2780-181E-4DCA56791601}"/>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29847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A087-CEC1-7BF0-DD32-8E415ACB11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FC38D7-63D8-8235-799C-353C97E7F00F}"/>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4" name="Footer Placeholder 3">
            <a:extLst>
              <a:ext uri="{FF2B5EF4-FFF2-40B4-BE49-F238E27FC236}">
                <a16:creationId xmlns:a16="http://schemas.microsoft.com/office/drawing/2014/main" id="{D8D97174-AA54-C500-C0FA-C1CD70ECEA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DA6FCE-8EE7-441A-E355-A6F9E111BDFE}"/>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367190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D4AAF-1040-E294-6346-29349D535D5E}"/>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3" name="Footer Placeholder 2">
            <a:extLst>
              <a:ext uri="{FF2B5EF4-FFF2-40B4-BE49-F238E27FC236}">
                <a16:creationId xmlns:a16="http://schemas.microsoft.com/office/drawing/2014/main" id="{79113B98-A076-6F66-12F1-466A16F71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F6029-9324-3C5F-27B8-CF5970512EAD}"/>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163280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1C65-179D-A734-3E3D-1F5A5F6A10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792BDE-BF59-53A8-7A20-6B077E61F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643F1D8-9588-4ED3-80EC-E782EE618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6F43BB-8C49-94A6-2400-FDFCEE56C0BE}"/>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6" name="Footer Placeholder 5">
            <a:extLst>
              <a:ext uri="{FF2B5EF4-FFF2-40B4-BE49-F238E27FC236}">
                <a16:creationId xmlns:a16="http://schemas.microsoft.com/office/drawing/2014/main" id="{615A9FAA-0E55-67E6-B47C-E12208436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61E73-98EA-90F1-D459-EF1812C528FB}"/>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186048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A57-15E6-128C-D101-7ADAB99961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1CCFD3-4FF5-3A70-5118-22C356272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CAD497-E205-AC02-C712-912F0FF34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A35580-4E74-EAC8-55F8-3D7626EEB7AB}"/>
              </a:ext>
            </a:extLst>
          </p:cNvPr>
          <p:cNvSpPr>
            <a:spLocks noGrp="1"/>
          </p:cNvSpPr>
          <p:nvPr>
            <p:ph type="dt" sz="half" idx="10"/>
          </p:nvPr>
        </p:nvSpPr>
        <p:spPr/>
        <p:txBody>
          <a:bodyPr/>
          <a:lstStyle/>
          <a:p>
            <a:fld id="{89204F2E-846C-8844-BDD9-07FED2C07A71}" type="datetimeFigureOut">
              <a:rPr lang="en-US" smtClean="0"/>
              <a:t>4/15/25</a:t>
            </a:fld>
            <a:endParaRPr lang="en-US"/>
          </a:p>
        </p:txBody>
      </p:sp>
      <p:sp>
        <p:nvSpPr>
          <p:cNvPr id="6" name="Footer Placeholder 5">
            <a:extLst>
              <a:ext uri="{FF2B5EF4-FFF2-40B4-BE49-F238E27FC236}">
                <a16:creationId xmlns:a16="http://schemas.microsoft.com/office/drawing/2014/main" id="{CBE1D260-543E-A67A-A0C2-EA8121B77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E1943-8DB8-E9DA-7502-52C5060352FE}"/>
              </a:ext>
            </a:extLst>
          </p:cNvPr>
          <p:cNvSpPr>
            <a:spLocks noGrp="1"/>
          </p:cNvSpPr>
          <p:nvPr>
            <p:ph type="sldNum" sz="quarter" idx="12"/>
          </p:nvPr>
        </p:nvSpPr>
        <p:spPr/>
        <p:txBody>
          <a:bodyPr/>
          <a:lstStyle/>
          <a:p>
            <a:fld id="{B6E69557-BBA3-FD4E-8D23-1A4929FEAF7F}" type="slidenum">
              <a:rPr lang="en-US" smtClean="0"/>
              <a:t>‹#›</a:t>
            </a:fld>
            <a:endParaRPr lang="en-US"/>
          </a:p>
        </p:txBody>
      </p:sp>
    </p:spTree>
    <p:extLst>
      <p:ext uri="{BB962C8B-B14F-4D97-AF65-F5344CB8AC3E}">
        <p14:creationId xmlns:p14="http://schemas.microsoft.com/office/powerpoint/2010/main" val="290866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414E5-2823-685E-18EC-B97C1F3BF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500F5F-5762-A4E4-6CC3-4695658B8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673AE1-56BB-D906-BCF6-BFDF59E62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204F2E-846C-8844-BDD9-07FED2C07A71}" type="datetimeFigureOut">
              <a:rPr lang="en-US" smtClean="0"/>
              <a:t>4/15/25</a:t>
            </a:fld>
            <a:endParaRPr lang="en-US"/>
          </a:p>
        </p:txBody>
      </p:sp>
      <p:sp>
        <p:nvSpPr>
          <p:cNvPr id="5" name="Footer Placeholder 4">
            <a:extLst>
              <a:ext uri="{FF2B5EF4-FFF2-40B4-BE49-F238E27FC236}">
                <a16:creationId xmlns:a16="http://schemas.microsoft.com/office/drawing/2014/main" id="{20E0930C-0E13-5219-7A7A-EEB7247F0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2D7B109-7F87-F967-18CF-20E2EB692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E69557-BBA3-FD4E-8D23-1A4929FEAF7F}" type="slidenum">
              <a:rPr lang="en-US" smtClean="0"/>
              <a:t>‹#›</a:t>
            </a:fld>
            <a:endParaRPr lang="en-US"/>
          </a:p>
        </p:txBody>
      </p:sp>
    </p:spTree>
    <p:extLst>
      <p:ext uri="{BB962C8B-B14F-4D97-AF65-F5344CB8AC3E}">
        <p14:creationId xmlns:p14="http://schemas.microsoft.com/office/powerpoint/2010/main" val="2639865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2AF271-7660-08D4-8CC1-C7B4EF1EC247}"/>
              </a:ext>
            </a:extLst>
          </p:cNvPr>
          <p:cNvSpPr txBox="1"/>
          <p:nvPr/>
        </p:nvSpPr>
        <p:spPr>
          <a:xfrm>
            <a:off x="0" y="3044279"/>
            <a:ext cx="12191999" cy="769441"/>
          </a:xfrm>
          <a:prstGeom prst="rect">
            <a:avLst/>
          </a:prstGeom>
          <a:noFill/>
        </p:spPr>
        <p:txBody>
          <a:bodyPr wrap="square" rtlCol="0">
            <a:spAutoFit/>
          </a:bodyPr>
          <a:lstStyle/>
          <a:p>
            <a:pPr algn="ctr"/>
            <a:r>
              <a:rPr lang="en-US" sz="2200" b="1" dirty="0"/>
              <a:t>Exercise 4</a:t>
            </a:r>
          </a:p>
          <a:p>
            <a:pPr algn="ctr"/>
            <a:r>
              <a:rPr lang="en-US" sz="2200" b="1" dirty="0"/>
              <a:t>Discussion</a:t>
            </a:r>
          </a:p>
        </p:txBody>
      </p:sp>
    </p:spTree>
    <p:extLst>
      <p:ext uri="{BB962C8B-B14F-4D97-AF65-F5344CB8AC3E}">
        <p14:creationId xmlns:p14="http://schemas.microsoft.com/office/powerpoint/2010/main" val="56721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3C016-E820-2BAD-41DC-D1907287F8D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8165FE-36FB-68E9-32EC-E1FE9F0B7300}"/>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20A3059-799D-D886-8040-42021EF9D733}"/>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Draw a schematic of how three different analytes with distinct m/z behave in a quadrupole mass separator.  </a:t>
            </a:r>
            <a:br>
              <a:rPr lang="en-GB" sz="1800" u="none" strike="noStrike" dirty="0">
                <a:effectLst/>
                <a:latin typeface="Calibri" panose="020F0502020204030204" pitchFamily="34" charset="0"/>
                <a:ea typeface="Calibri" panose="020F0502020204030204" pitchFamily="34" charset="0"/>
              </a:rPr>
            </a:br>
            <a:r>
              <a:rPr lang="en-GB" sz="1800" u="none" strike="noStrike" dirty="0">
                <a:effectLst/>
                <a:latin typeface="Calibri" panose="020F0502020204030204" pitchFamily="34" charset="0"/>
                <a:ea typeface="Calibri" panose="020F0502020204030204" pitchFamily="34" charset="0"/>
              </a:rPr>
              <a:t>The setup is chosen to be optimal for one of the three analytes. </a:t>
            </a:r>
          </a:p>
        </p:txBody>
      </p:sp>
      <p:sp>
        <p:nvSpPr>
          <p:cNvPr id="5" name="TextBox 4">
            <a:extLst>
              <a:ext uri="{FF2B5EF4-FFF2-40B4-BE49-F238E27FC236}">
                <a16:creationId xmlns:a16="http://schemas.microsoft.com/office/drawing/2014/main" id="{64448E60-2ADF-6C3E-D4E8-6653BB19D460}"/>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Q5</a:t>
            </a:r>
          </a:p>
        </p:txBody>
      </p:sp>
    </p:spTree>
    <p:extLst>
      <p:ext uri="{BB962C8B-B14F-4D97-AF65-F5344CB8AC3E}">
        <p14:creationId xmlns:p14="http://schemas.microsoft.com/office/powerpoint/2010/main" val="375962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33AD2-6BC5-1F9D-F38F-7ABC512CCE6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6124853-0171-96A9-703F-ED7E33ACA36E}"/>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643F61-65A0-7408-4C39-EC92013F0987}"/>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Draw a schematic of how three different analytes with distinct m/z behave in a quadrupole mass separator.  </a:t>
            </a:r>
            <a:br>
              <a:rPr lang="en-GB" sz="1800" u="none" strike="noStrike" dirty="0">
                <a:effectLst/>
                <a:latin typeface="Calibri" panose="020F0502020204030204" pitchFamily="34" charset="0"/>
                <a:ea typeface="Calibri" panose="020F0502020204030204" pitchFamily="34" charset="0"/>
              </a:rPr>
            </a:br>
            <a:r>
              <a:rPr lang="en-GB" sz="1800" u="none" strike="noStrike" dirty="0">
                <a:effectLst/>
                <a:latin typeface="Calibri" panose="020F0502020204030204" pitchFamily="34" charset="0"/>
                <a:ea typeface="Calibri" panose="020F0502020204030204" pitchFamily="34" charset="0"/>
              </a:rPr>
              <a:t>The setup is chosen to be optimal for one of the three analytes. </a:t>
            </a:r>
          </a:p>
        </p:txBody>
      </p:sp>
      <p:sp>
        <p:nvSpPr>
          <p:cNvPr id="5" name="TextBox 4">
            <a:extLst>
              <a:ext uri="{FF2B5EF4-FFF2-40B4-BE49-F238E27FC236}">
                <a16:creationId xmlns:a16="http://schemas.microsoft.com/office/drawing/2014/main" id="{83429C85-8BDC-5F01-BDD8-D58F0427E96F}"/>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Q5</a:t>
            </a:r>
          </a:p>
        </p:txBody>
      </p:sp>
      <p:pic>
        <p:nvPicPr>
          <p:cNvPr id="3" name="Picture 2" descr="A diagram of a power supply&#10;&#10;AI-generated content may be incorrect.">
            <a:extLst>
              <a:ext uri="{FF2B5EF4-FFF2-40B4-BE49-F238E27FC236}">
                <a16:creationId xmlns:a16="http://schemas.microsoft.com/office/drawing/2014/main" id="{3E1E2D74-5BBC-993F-2228-2A803431A770}"/>
              </a:ext>
            </a:extLst>
          </p:cNvPr>
          <p:cNvPicPr>
            <a:picLocks noChangeAspect="1"/>
          </p:cNvPicPr>
          <p:nvPr/>
        </p:nvPicPr>
        <p:blipFill>
          <a:blip r:embed="rId3"/>
          <a:stretch>
            <a:fillRect/>
          </a:stretch>
        </p:blipFill>
        <p:spPr>
          <a:xfrm>
            <a:off x="364208" y="2003791"/>
            <a:ext cx="5518150" cy="3067050"/>
          </a:xfrm>
          <a:prstGeom prst="rect">
            <a:avLst/>
          </a:prstGeom>
        </p:spPr>
      </p:pic>
      <p:pic>
        <p:nvPicPr>
          <p:cNvPr id="8" name="Picture 7" descr="A diagram of a diagram&#10;&#10;AI-generated content may be incorrect.">
            <a:extLst>
              <a:ext uri="{FF2B5EF4-FFF2-40B4-BE49-F238E27FC236}">
                <a16:creationId xmlns:a16="http://schemas.microsoft.com/office/drawing/2014/main" id="{D0BE9321-8056-D32E-55A7-5DBD303BAE3A}"/>
              </a:ext>
            </a:extLst>
          </p:cNvPr>
          <p:cNvPicPr>
            <a:picLocks noChangeAspect="1"/>
          </p:cNvPicPr>
          <p:nvPr/>
        </p:nvPicPr>
        <p:blipFill>
          <a:blip r:embed="rId4"/>
          <a:stretch>
            <a:fillRect/>
          </a:stretch>
        </p:blipFill>
        <p:spPr>
          <a:xfrm>
            <a:off x="6208525" y="2003791"/>
            <a:ext cx="5547753" cy="3067050"/>
          </a:xfrm>
          <a:prstGeom prst="rect">
            <a:avLst/>
          </a:prstGeom>
        </p:spPr>
      </p:pic>
    </p:spTree>
    <p:extLst>
      <p:ext uri="{BB962C8B-B14F-4D97-AF65-F5344CB8AC3E}">
        <p14:creationId xmlns:p14="http://schemas.microsoft.com/office/powerpoint/2010/main" val="158956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15C4C-5378-22C3-9708-F9F2F095E2A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396E90B-315B-13C7-4C43-AEC5BF05EA6A}"/>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0A84C4-A3AA-15C4-E6D6-84B1706F3EBA}"/>
              </a:ext>
            </a:extLst>
          </p:cNvPr>
          <p:cNvSpPr txBox="1"/>
          <p:nvPr/>
        </p:nvSpPr>
        <p:spPr>
          <a:xfrm>
            <a:off x="0" y="75691"/>
            <a:ext cx="12191999" cy="369332"/>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What is MS-MS? What does MS1 and MS2 refer to?</a:t>
            </a:r>
          </a:p>
        </p:txBody>
      </p:sp>
      <p:sp>
        <p:nvSpPr>
          <p:cNvPr id="5" name="TextBox 4">
            <a:extLst>
              <a:ext uri="{FF2B5EF4-FFF2-40B4-BE49-F238E27FC236}">
                <a16:creationId xmlns:a16="http://schemas.microsoft.com/office/drawing/2014/main" id="{44D30EEA-4067-60C3-9E76-94D98311941B}"/>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Q6</a:t>
            </a:r>
          </a:p>
        </p:txBody>
      </p:sp>
    </p:spTree>
    <p:extLst>
      <p:ext uri="{BB962C8B-B14F-4D97-AF65-F5344CB8AC3E}">
        <p14:creationId xmlns:p14="http://schemas.microsoft.com/office/powerpoint/2010/main" val="333488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9DB79-028C-852B-F037-034625A8E43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AD6E40A-89A2-046D-11D9-9973249E504B}"/>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8639E3-C563-FD0B-E0CB-3A00BD55413F}"/>
              </a:ext>
            </a:extLst>
          </p:cNvPr>
          <p:cNvSpPr txBox="1"/>
          <p:nvPr/>
        </p:nvSpPr>
        <p:spPr>
          <a:xfrm>
            <a:off x="0" y="75691"/>
            <a:ext cx="12191999" cy="369332"/>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What is MS-MS? What does MS1 and MS2 refer to?</a:t>
            </a:r>
          </a:p>
        </p:txBody>
      </p:sp>
      <p:sp>
        <p:nvSpPr>
          <p:cNvPr id="5" name="TextBox 4">
            <a:extLst>
              <a:ext uri="{FF2B5EF4-FFF2-40B4-BE49-F238E27FC236}">
                <a16:creationId xmlns:a16="http://schemas.microsoft.com/office/drawing/2014/main" id="{DA01E608-1E77-4402-BA08-F5539A94FC75}"/>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Q6</a:t>
            </a:r>
          </a:p>
        </p:txBody>
      </p:sp>
      <p:pic>
        <p:nvPicPr>
          <p:cNvPr id="2" name="Picture 1" descr="A diagram of a diagram of a reaction&#10;&#10;AI-generated content may be incorrect.">
            <a:extLst>
              <a:ext uri="{FF2B5EF4-FFF2-40B4-BE49-F238E27FC236}">
                <a16:creationId xmlns:a16="http://schemas.microsoft.com/office/drawing/2014/main" id="{A06B7CD9-A99A-54BB-9204-EF3CDBA921EC}"/>
              </a:ext>
            </a:extLst>
          </p:cNvPr>
          <p:cNvPicPr>
            <a:picLocks noChangeAspect="1"/>
          </p:cNvPicPr>
          <p:nvPr/>
        </p:nvPicPr>
        <p:blipFill>
          <a:blip r:embed="rId3"/>
          <a:stretch>
            <a:fillRect/>
          </a:stretch>
        </p:blipFill>
        <p:spPr>
          <a:xfrm>
            <a:off x="2209799" y="1246646"/>
            <a:ext cx="7772400" cy="4364707"/>
          </a:xfrm>
          <a:prstGeom prst="rect">
            <a:avLst/>
          </a:prstGeom>
        </p:spPr>
      </p:pic>
    </p:spTree>
    <p:extLst>
      <p:ext uri="{BB962C8B-B14F-4D97-AF65-F5344CB8AC3E}">
        <p14:creationId xmlns:p14="http://schemas.microsoft.com/office/powerpoint/2010/main" val="366127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2A7CC-D30D-223A-C1DD-9A4B20C8D4C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E513CCC-02F8-7EA7-C6DB-4C4386DB5472}"/>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544ECD-95A7-0DBE-EBA6-C4D13DE338E1}"/>
              </a:ext>
            </a:extLst>
          </p:cNvPr>
          <p:cNvSpPr txBox="1"/>
          <p:nvPr/>
        </p:nvSpPr>
        <p:spPr>
          <a:xfrm>
            <a:off x="0" y="75691"/>
            <a:ext cx="12191999" cy="369332"/>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Explain what happens during fast atom bombardment, what information do we get out of it?</a:t>
            </a:r>
          </a:p>
        </p:txBody>
      </p:sp>
      <p:sp>
        <p:nvSpPr>
          <p:cNvPr id="5" name="TextBox 4">
            <a:extLst>
              <a:ext uri="{FF2B5EF4-FFF2-40B4-BE49-F238E27FC236}">
                <a16:creationId xmlns:a16="http://schemas.microsoft.com/office/drawing/2014/main" id="{E5F33402-662C-AD03-E711-9360064527AD}"/>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Q7</a:t>
            </a:r>
          </a:p>
        </p:txBody>
      </p:sp>
    </p:spTree>
    <p:extLst>
      <p:ext uri="{BB962C8B-B14F-4D97-AF65-F5344CB8AC3E}">
        <p14:creationId xmlns:p14="http://schemas.microsoft.com/office/powerpoint/2010/main" val="345158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7A16-2694-BD8A-D487-94812567D10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002C638-64FE-7DC4-F09D-75E1E80F6ACA}"/>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32E83D-81B8-0C00-45FC-A324BC9EF9DC}"/>
              </a:ext>
            </a:extLst>
          </p:cNvPr>
          <p:cNvSpPr txBox="1"/>
          <p:nvPr/>
        </p:nvSpPr>
        <p:spPr>
          <a:xfrm>
            <a:off x="0" y="75691"/>
            <a:ext cx="12191999" cy="369332"/>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What is an Ion Trap? Why is it important for the usage in an MS-MS setup? </a:t>
            </a:r>
          </a:p>
        </p:txBody>
      </p:sp>
      <p:sp>
        <p:nvSpPr>
          <p:cNvPr id="5" name="TextBox 4">
            <a:extLst>
              <a:ext uri="{FF2B5EF4-FFF2-40B4-BE49-F238E27FC236}">
                <a16:creationId xmlns:a16="http://schemas.microsoft.com/office/drawing/2014/main" id="{C4BED690-B489-BDFF-AE33-3715A7E31510}"/>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Q8</a:t>
            </a:r>
          </a:p>
        </p:txBody>
      </p:sp>
    </p:spTree>
    <p:extLst>
      <p:ext uri="{BB962C8B-B14F-4D97-AF65-F5344CB8AC3E}">
        <p14:creationId xmlns:p14="http://schemas.microsoft.com/office/powerpoint/2010/main" val="377495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90C57-6562-A83E-7BEE-AFB0E8EDB8E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693C3E3-1874-14EC-A53A-C00B7400F8F5}"/>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7DC88B-6655-C56A-06F3-1F4C8CE8919E}"/>
              </a:ext>
            </a:extLst>
          </p:cNvPr>
          <p:cNvSpPr txBox="1"/>
          <p:nvPr/>
        </p:nvSpPr>
        <p:spPr>
          <a:xfrm>
            <a:off x="0" y="75691"/>
            <a:ext cx="12191999" cy="369332"/>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What is an Ion Trap? Why is it important for the usage in an MS-MS setup? </a:t>
            </a:r>
          </a:p>
        </p:txBody>
      </p:sp>
      <p:sp>
        <p:nvSpPr>
          <p:cNvPr id="5" name="TextBox 4">
            <a:extLst>
              <a:ext uri="{FF2B5EF4-FFF2-40B4-BE49-F238E27FC236}">
                <a16:creationId xmlns:a16="http://schemas.microsoft.com/office/drawing/2014/main" id="{FBA8EB73-650E-D0E4-EE6D-CF1E335CA8D5}"/>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Q8</a:t>
            </a:r>
          </a:p>
        </p:txBody>
      </p:sp>
      <p:pic>
        <p:nvPicPr>
          <p:cNvPr id="3" name="Picture 2" descr="A diagram of a diagram&#10;&#10;AI-generated content may be incorrect.">
            <a:extLst>
              <a:ext uri="{FF2B5EF4-FFF2-40B4-BE49-F238E27FC236}">
                <a16:creationId xmlns:a16="http://schemas.microsoft.com/office/drawing/2014/main" id="{CDB65992-93A9-2519-5865-50BC49CD08F7}"/>
              </a:ext>
            </a:extLst>
          </p:cNvPr>
          <p:cNvPicPr>
            <a:picLocks noChangeAspect="1"/>
          </p:cNvPicPr>
          <p:nvPr/>
        </p:nvPicPr>
        <p:blipFill>
          <a:blip r:embed="rId3"/>
          <a:stretch>
            <a:fillRect/>
          </a:stretch>
        </p:blipFill>
        <p:spPr>
          <a:xfrm>
            <a:off x="1290403" y="520714"/>
            <a:ext cx="9611192" cy="5522268"/>
          </a:xfrm>
          <a:prstGeom prst="rect">
            <a:avLst/>
          </a:prstGeom>
        </p:spPr>
      </p:pic>
    </p:spTree>
    <p:extLst>
      <p:ext uri="{BB962C8B-B14F-4D97-AF65-F5344CB8AC3E}">
        <p14:creationId xmlns:p14="http://schemas.microsoft.com/office/powerpoint/2010/main" val="316905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8A2D-266D-DD4D-76BC-428A13B0057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DE31914-73F9-0BC1-161A-31B68AB5A04D}"/>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29E34A2-0939-5F83-B512-8701CE966225}"/>
              </a:ext>
            </a:extLst>
          </p:cNvPr>
          <p:cNvSpPr txBox="1"/>
          <p:nvPr/>
        </p:nvSpPr>
        <p:spPr>
          <a:xfrm>
            <a:off x="0" y="75691"/>
            <a:ext cx="12191999" cy="369332"/>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How can you get structural information about a protein using mass spec?</a:t>
            </a:r>
          </a:p>
        </p:txBody>
      </p:sp>
      <p:sp>
        <p:nvSpPr>
          <p:cNvPr id="5" name="TextBox 4">
            <a:extLst>
              <a:ext uri="{FF2B5EF4-FFF2-40B4-BE49-F238E27FC236}">
                <a16:creationId xmlns:a16="http://schemas.microsoft.com/office/drawing/2014/main" id="{541721F7-70ED-DF73-6FF7-7070A6C9E125}"/>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Q9</a:t>
            </a:r>
          </a:p>
        </p:txBody>
      </p:sp>
    </p:spTree>
    <p:extLst>
      <p:ext uri="{BB962C8B-B14F-4D97-AF65-F5344CB8AC3E}">
        <p14:creationId xmlns:p14="http://schemas.microsoft.com/office/powerpoint/2010/main" val="243280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85A31-4BFD-6336-07BE-451844D445B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683C0AB-5F2A-AD82-7DAB-C4DCE7A7CD8B}"/>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C13FDB6-2E3A-A566-CE6E-3D383F2452EF}"/>
              </a:ext>
            </a:extLst>
          </p:cNvPr>
          <p:cNvSpPr txBox="1"/>
          <p:nvPr/>
        </p:nvSpPr>
        <p:spPr>
          <a:xfrm>
            <a:off x="0" y="75691"/>
            <a:ext cx="12191999" cy="369332"/>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How does peptide fingerprinting work?</a:t>
            </a:r>
          </a:p>
        </p:txBody>
      </p:sp>
      <p:sp>
        <p:nvSpPr>
          <p:cNvPr id="5" name="TextBox 4">
            <a:extLst>
              <a:ext uri="{FF2B5EF4-FFF2-40B4-BE49-F238E27FC236}">
                <a16:creationId xmlns:a16="http://schemas.microsoft.com/office/drawing/2014/main" id="{BB6BA73D-3AC8-424E-05DB-F732539091AB}"/>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Q10</a:t>
            </a:r>
          </a:p>
        </p:txBody>
      </p:sp>
    </p:spTree>
    <p:extLst>
      <p:ext uri="{BB962C8B-B14F-4D97-AF65-F5344CB8AC3E}">
        <p14:creationId xmlns:p14="http://schemas.microsoft.com/office/powerpoint/2010/main" val="1961780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9700-275E-F258-BDB3-FFC58DA539A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39830AE-3486-2267-1E86-9F75BC184E78}"/>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F4F289-15F6-3205-E322-1F69C6B52E0D}"/>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Consider protein 1 with a mass of 3150 and a charge of 4+ and protein 2 with a mass of 3040 and a charge of 4+.</a:t>
            </a:r>
          </a:p>
          <a:p>
            <a:pPr lvl="0" algn="ctr"/>
            <a:r>
              <a:rPr lang="en-GB" sz="1800" u="none" strike="noStrike" dirty="0">
                <a:effectLst/>
                <a:latin typeface="Calibri" panose="020F0502020204030204" pitchFamily="34" charset="0"/>
                <a:ea typeface="Calibri" panose="020F0502020204030204" pitchFamily="34" charset="0"/>
              </a:rPr>
              <a:t>What is the relative time of flight t1/t2?</a:t>
            </a:r>
          </a:p>
        </p:txBody>
      </p:sp>
      <p:sp>
        <p:nvSpPr>
          <p:cNvPr id="5" name="TextBox 4">
            <a:extLst>
              <a:ext uri="{FF2B5EF4-FFF2-40B4-BE49-F238E27FC236}">
                <a16:creationId xmlns:a16="http://schemas.microsoft.com/office/drawing/2014/main" id="{8D8CE977-5344-627D-07CD-493CE5CB49D9}"/>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Q11</a:t>
            </a:r>
          </a:p>
        </p:txBody>
      </p:sp>
    </p:spTree>
    <p:extLst>
      <p:ext uri="{BB962C8B-B14F-4D97-AF65-F5344CB8AC3E}">
        <p14:creationId xmlns:p14="http://schemas.microsoft.com/office/powerpoint/2010/main" val="382955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7C21E-9584-B698-E677-7A5D93A1DDB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944F4DE-D50C-772C-6B66-E1EF57CAD3DF}"/>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017A53-CDFA-7958-9545-B93DC2C70522}"/>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How does mass spectrometry work </a:t>
            </a:r>
          </a:p>
          <a:p>
            <a:pPr lvl="0" algn="ctr"/>
            <a:r>
              <a:rPr lang="en-GB" sz="1800" u="none" strike="noStrike" dirty="0">
                <a:effectLst/>
                <a:latin typeface="Calibri" panose="020F0502020204030204" pitchFamily="34" charset="0"/>
                <a:ea typeface="Calibri" panose="020F0502020204030204" pitchFamily="34" charset="0"/>
              </a:rPr>
              <a:t>and what are the important components of a mass spectrometer?</a:t>
            </a:r>
          </a:p>
        </p:txBody>
      </p:sp>
      <p:sp>
        <p:nvSpPr>
          <p:cNvPr id="5" name="TextBox 4">
            <a:extLst>
              <a:ext uri="{FF2B5EF4-FFF2-40B4-BE49-F238E27FC236}">
                <a16:creationId xmlns:a16="http://schemas.microsoft.com/office/drawing/2014/main" id="{5501706D-E651-59D9-DF42-6F69FF61183D}"/>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a:t>
            </a:r>
          </a:p>
        </p:txBody>
      </p:sp>
    </p:spTree>
    <p:extLst>
      <p:ext uri="{BB962C8B-B14F-4D97-AF65-F5344CB8AC3E}">
        <p14:creationId xmlns:p14="http://schemas.microsoft.com/office/powerpoint/2010/main" val="115826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D6982-2E1D-D8C2-CF46-E81E6529454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62AA5F0-CF28-7BCB-72B6-3CFA11B7BEDA}"/>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9F82DE-8FD1-452C-8C7D-AE323B896141}"/>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Consider protein 1 with a mass of 3150 and a charge of 4+ and protein 2 with a mass of 3040 and a charge of 4+.</a:t>
            </a:r>
          </a:p>
          <a:p>
            <a:pPr lvl="0" algn="ctr"/>
            <a:r>
              <a:rPr lang="en-GB" sz="1800" u="none" strike="noStrike" dirty="0">
                <a:effectLst/>
                <a:latin typeface="Calibri" panose="020F0502020204030204" pitchFamily="34" charset="0"/>
                <a:ea typeface="Calibri" panose="020F0502020204030204" pitchFamily="34" charset="0"/>
              </a:rPr>
              <a:t>What is the relative time of flight t1/t2?</a:t>
            </a:r>
          </a:p>
        </p:txBody>
      </p:sp>
      <p:sp>
        <p:nvSpPr>
          <p:cNvPr id="5" name="TextBox 4">
            <a:extLst>
              <a:ext uri="{FF2B5EF4-FFF2-40B4-BE49-F238E27FC236}">
                <a16:creationId xmlns:a16="http://schemas.microsoft.com/office/drawing/2014/main" id="{0CEF8D92-C6B9-69FC-EBED-EE9EF81FE307}"/>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Q11</a:t>
            </a:r>
          </a:p>
        </p:txBody>
      </p:sp>
      <p:pic>
        <p:nvPicPr>
          <p:cNvPr id="3" name="Picture 2" descr="A close-up of a computer&#10;&#10;AI-generated content may be incorrect.">
            <a:extLst>
              <a:ext uri="{FF2B5EF4-FFF2-40B4-BE49-F238E27FC236}">
                <a16:creationId xmlns:a16="http://schemas.microsoft.com/office/drawing/2014/main" id="{E4A18C3C-6438-50E1-0DDC-8DE5AD8CCF89}"/>
              </a:ext>
            </a:extLst>
          </p:cNvPr>
          <p:cNvPicPr>
            <a:picLocks noChangeAspect="1"/>
          </p:cNvPicPr>
          <p:nvPr/>
        </p:nvPicPr>
        <p:blipFill>
          <a:blip r:embed="rId3"/>
          <a:stretch>
            <a:fillRect/>
          </a:stretch>
        </p:blipFill>
        <p:spPr>
          <a:xfrm>
            <a:off x="1791099" y="1189510"/>
            <a:ext cx="9107560" cy="5100654"/>
          </a:xfrm>
          <a:prstGeom prst="rect">
            <a:avLst/>
          </a:prstGeom>
        </p:spPr>
      </p:pic>
    </p:spTree>
    <p:extLst>
      <p:ext uri="{BB962C8B-B14F-4D97-AF65-F5344CB8AC3E}">
        <p14:creationId xmlns:p14="http://schemas.microsoft.com/office/powerpoint/2010/main" val="35080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4A532-9B24-7666-B17A-8A486EE47B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3275AD4-0AE9-C325-5E8C-B31EB9C90823}"/>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C25856-67AB-08B8-1A5F-684F1CE4189B}"/>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944DA9E-C8A7-B972-F86C-D6107766350C}"/>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B42F00DA-D33A-7CAE-8215-973603F3B1FE}"/>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BEA7C263-5CA1-314A-C975-C9BB7091042E}"/>
              </a:ext>
            </a:extLst>
          </p:cNvPr>
          <p:cNvPicPr/>
          <p:nvPr/>
        </p:nvPicPr>
        <p:blipFill>
          <a:blip r:embed="rId4"/>
          <a:srcRect b="9438"/>
          <a:stretch>
            <a:fillRect/>
          </a:stretch>
        </p:blipFill>
        <p:spPr>
          <a:xfrm>
            <a:off x="7947946" y="3038793"/>
            <a:ext cx="4036586" cy="2531690"/>
          </a:xfrm>
          <a:prstGeom prst="rect">
            <a:avLst/>
          </a:prstGeom>
          <a:ln/>
        </p:spPr>
      </p:pic>
    </p:spTree>
    <p:extLst>
      <p:ext uri="{BB962C8B-B14F-4D97-AF65-F5344CB8AC3E}">
        <p14:creationId xmlns:p14="http://schemas.microsoft.com/office/powerpoint/2010/main" val="185180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A490-D863-B96F-F478-753549D5A0B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F5EF681-E026-F674-94B2-7FB36F3032D0}"/>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106AEA-92DC-01F0-F022-95C41854C6A0}"/>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b="1"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D96231F-928A-2BF2-6427-7AF469CF4F4C}"/>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8" name="Picture 7" descr="A diagram of mathematical equations&#10;&#10;AI-generated content may be incorrect.">
            <a:extLst>
              <a:ext uri="{FF2B5EF4-FFF2-40B4-BE49-F238E27FC236}">
                <a16:creationId xmlns:a16="http://schemas.microsoft.com/office/drawing/2014/main" id="{C35C412D-1EF3-7C22-D07C-7F158EE319AE}"/>
              </a:ext>
            </a:extLst>
          </p:cNvPr>
          <p:cNvPicPr>
            <a:picLocks noChangeAspect="1"/>
          </p:cNvPicPr>
          <p:nvPr/>
        </p:nvPicPr>
        <p:blipFill>
          <a:blip r:embed="rId3"/>
          <a:stretch>
            <a:fillRect/>
          </a:stretch>
        </p:blipFill>
        <p:spPr>
          <a:xfrm>
            <a:off x="2358616" y="1754660"/>
            <a:ext cx="7772400" cy="4397618"/>
          </a:xfrm>
          <a:prstGeom prst="rect">
            <a:avLst/>
          </a:prstGeom>
        </p:spPr>
      </p:pic>
    </p:spTree>
    <p:extLst>
      <p:ext uri="{BB962C8B-B14F-4D97-AF65-F5344CB8AC3E}">
        <p14:creationId xmlns:p14="http://schemas.microsoft.com/office/powerpoint/2010/main" val="278725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4B807-9555-D4E2-ADE0-5D71AE86BFF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C970168-E013-DD34-358A-8AD64F5472B6}"/>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83BBEF-ADDC-F2F4-8CA3-6F62DEE5386B}"/>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3BCC41C-F194-0FCE-3CC3-050A0E2EBD31}"/>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B4A8D968-3880-F190-F687-6524E62AB10D}"/>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7B2F7F80-C708-D409-463F-7EF58811D24A}"/>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913DDFE1-8453-F9F9-C2BA-5EA6ADEC7061}"/>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107512EB-3DAA-184A-0724-BD4C5E4D76EC}"/>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97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BBF5C-FFD5-7E1E-8DC4-53BC3EA21E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939B06D-07BE-2F6D-668A-FA25EFEC0CCB}"/>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8EB4EE-7C1C-A5E6-D200-B220FC40FD54}"/>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90D69D2-C521-8D13-016F-6F23C7CE821E}"/>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A613100C-C801-0C9D-52F1-57E9DAA2D255}"/>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9B10BF08-606B-E6A7-90D7-DEF5C7166BB9}"/>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F5EB3FEA-D143-877B-0350-3B03CC913C38}"/>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41754962-AC54-865E-FA08-B95CAC2B6EE1}"/>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872689F-C022-1E0F-9913-82A314EBD3C4}"/>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sp>
        <p:nvSpPr>
          <p:cNvPr id="10" name="Rectangle 9">
            <a:extLst>
              <a:ext uri="{FF2B5EF4-FFF2-40B4-BE49-F238E27FC236}">
                <a16:creationId xmlns:a16="http://schemas.microsoft.com/office/drawing/2014/main" id="{9CBB0664-3EE0-2DF5-D1A3-E9C3C38C1E6C}"/>
              </a:ext>
            </a:extLst>
          </p:cNvPr>
          <p:cNvSpPr/>
          <p:nvPr/>
        </p:nvSpPr>
        <p:spPr>
          <a:xfrm>
            <a:off x="8208579" y="3664962"/>
            <a:ext cx="3489435" cy="1713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DFDCDF-29E8-F438-3681-79E297D5FB1E}"/>
              </a:ext>
            </a:extLst>
          </p:cNvPr>
          <p:cNvSpPr/>
          <p:nvPr/>
        </p:nvSpPr>
        <p:spPr>
          <a:xfrm>
            <a:off x="11098924" y="3664962"/>
            <a:ext cx="525517" cy="171314"/>
          </a:xfrm>
          <a:prstGeom prst="rect">
            <a:avLst/>
          </a:prstGeom>
          <a:solidFill>
            <a:srgbClr val="FFFF00">
              <a:alpha val="482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10D1CA-5696-C10E-8D22-27DB1668B46A}"/>
              </a:ext>
            </a:extLst>
          </p:cNvPr>
          <p:cNvSpPr txBox="1"/>
          <p:nvPr/>
        </p:nvSpPr>
        <p:spPr>
          <a:xfrm>
            <a:off x="4571999" y="6095946"/>
            <a:ext cx="2217683" cy="369332"/>
          </a:xfrm>
          <a:prstGeom prst="rect">
            <a:avLst/>
          </a:prstGeom>
          <a:noFill/>
        </p:spPr>
        <p:txBody>
          <a:bodyPr wrap="square" rtlCol="0">
            <a:spAutoFit/>
          </a:bodyPr>
          <a:lstStyle/>
          <a:p>
            <a:pPr algn="ctr"/>
            <a:r>
              <a:rPr lang="en-US" dirty="0">
                <a:solidFill>
                  <a:srgbClr val="FF0000"/>
                </a:solidFill>
              </a:rPr>
              <a:t>N or C terminal?</a:t>
            </a:r>
          </a:p>
        </p:txBody>
      </p:sp>
    </p:spTree>
    <p:extLst>
      <p:ext uri="{BB962C8B-B14F-4D97-AF65-F5344CB8AC3E}">
        <p14:creationId xmlns:p14="http://schemas.microsoft.com/office/powerpoint/2010/main" val="253974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B17F-2270-4B41-CFA5-4E7E9F96494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7AEF6A-8E3D-A67E-8D84-D46973AC8ACE}"/>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D786DF7-B66D-CB67-C2FD-B3BCF2E7B8CC}"/>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61BEA6E3-B20D-D7E9-BB71-971645CFB599}"/>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9331D976-67AD-F979-CC81-C55611AE0F62}"/>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59C05A5C-FFCF-C279-9C73-EEF6E109B80B}"/>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94F082A8-94E2-FCDC-AAA8-3051C73DA314}"/>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09D29919-EB9A-5941-B248-D696CA0D4321}"/>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5D9D40A8-B9DA-93A2-72A1-5851FE9DB026}"/>
              </a:ext>
            </a:extLst>
          </p:cNvPr>
          <p:cNvSpPr/>
          <p:nvPr/>
        </p:nvSpPr>
        <p:spPr>
          <a:xfrm>
            <a:off x="8208579" y="3664962"/>
            <a:ext cx="3489435" cy="1713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3A5CA5-D460-2C35-969D-37342E0366E2}"/>
              </a:ext>
            </a:extLst>
          </p:cNvPr>
          <p:cNvSpPr/>
          <p:nvPr/>
        </p:nvSpPr>
        <p:spPr>
          <a:xfrm>
            <a:off x="11098924" y="3664962"/>
            <a:ext cx="525517" cy="171314"/>
          </a:xfrm>
          <a:prstGeom prst="rect">
            <a:avLst/>
          </a:prstGeom>
          <a:solidFill>
            <a:srgbClr val="FFFF00">
              <a:alpha val="482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9D69406-EE64-36AB-9F6C-DA4D89276B13}"/>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sp>
        <p:nvSpPr>
          <p:cNvPr id="17" name="TextBox 16">
            <a:extLst>
              <a:ext uri="{FF2B5EF4-FFF2-40B4-BE49-F238E27FC236}">
                <a16:creationId xmlns:a16="http://schemas.microsoft.com/office/drawing/2014/main" id="{0276909C-BF25-26BD-44D0-35B736C3C0B5}"/>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a:t>
            </a:r>
          </a:p>
        </p:txBody>
      </p:sp>
      <p:sp>
        <p:nvSpPr>
          <p:cNvPr id="18" name="TextBox 17">
            <a:extLst>
              <a:ext uri="{FF2B5EF4-FFF2-40B4-BE49-F238E27FC236}">
                <a16:creationId xmlns:a16="http://schemas.microsoft.com/office/drawing/2014/main" id="{D5327AAC-D55F-B565-EEA0-38C78D6034CC}"/>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9" name="TextBox 18">
            <a:extLst>
              <a:ext uri="{FF2B5EF4-FFF2-40B4-BE49-F238E27FC236}">
                <a16:creationId xmlns:a16="http://schemas.microsoft.com/office/drawing/2014/main" id="{8FBDEEBE-45A3-AA01-A611-C983C5B3BE1C}"/>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Tree>
    <p:extLst>
      <p:ext uri="{BB962C8B-B14F-4D97-AF65-F5344CB8AC3E}">
        <p14:creationId xmlns:p14="http://schemas.microsoft.com/office/powerpoint/2010/main" val="1104490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8E1B-7D99-C092-DCFE-DACC254DCCA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D98EB10-3898-6502-A317-1F60BA9C8BE4}"/>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0743FF-D91D-65D5-700C-3642E98FBE80}"/>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7D3F50B-81ED-4414-1A66-9410819138D9}"/>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6A3F3BA7-AA8D-2085-5740-A203CFA295C9}"/>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64261F6F-C5F1-E387-162B-860A33D3FAFA}"/>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38223F18-5E1F-3AEA-892D-CB147DFF832A}"/>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2F3EEADA-E597-98E7-FFEC-42DECE408A48}"/>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954E08D-7944-5CB0-E3CE-226C9FD1DEE7}"/>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66B14BA8-EA92-978B-D970-0395C211C443}"/>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7F34B07-1501-E55A-126B-BED9BD0DF0E7}"/>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7" name="TextBox 16">
            <a:extLst>
              <a:ext uri="{FF2B5EF4-FFF2-40B4-BE49-F238E27FC236}">
                <a16:creationId xmlns:a16="http://schemas.microsoft.com/office/drawing/2014/main" id="{430FCA77-3F18-8719-CCE9-CC5391C9C0BB}"/>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a:t>
            </a:r>
          </a:p>
        </p:txBody>
      </p:sp>
      <p:sp>
        <p:nvSpPr>
          <p:cNvPr id="18" name="TextBox 17">
            <a:extLst>
              <a:ext uri="{FF2B5EF4-FFF2-40B4-BE49-F238E27FC236}">
                <a16:creationId xmlns:a16="http://schemas.microsoft.com/office/drawing/2014/main" id="{CFD8BACB-14A1-4165-8979-E8ED0C430FCE}"/>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9" name="TextBox 18">
            <a:extLst>
              <a:ext uri="{FF2B5EF4-FFF2-40B4-BE49-F238E27FC236}">
                <a16:creationId xmlns:a16="http://schemas.microsoft.com/office/drawing/2014/main" id="{1DD3B7EC-D57A-3173-AFF4-4529B746B1BF}"/>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Tree>
    <p:extLst>
      <p:ext uri="{BB962C8B-B14F-4D97-AF65-F5344CB8AC3E}">
        <p14:creationId xmlns:p14="http://schemas.microsoft.com/office/powerpoint/2010/main" val="168977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B6D5-5861-9D6A-046B-DFA065771CD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97F626D-3A2F-CCBD-B642-2B601F67BDCD}"/>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D0CA1A-9BC1-4626-31AE-BDB1E1035794}"/>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8A1749A8-5525-92EB-47E6-88419504CEA7}"/>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9F333B4B-A590-E02E-2196-AD09ECACE006}"/>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C64A9EAE-2C96-8FAD-4611-C20573BB778F}"/>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33B8EF18-F575-8180-C6F3-84C94F550558}"/>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8ADC87A1-D4D2-8610-C895-AC7A3E3179A1}"/>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0B25072-43E6-7977-91BB-881A15EEF7E5}"/>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24042DC2-BA11-C52A-A5F5-7B3998F33385}"/>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72592B6-ED2D-2A6D-566F-F2D6F28D0E2D}"/>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0" name="TextBox 9">
            <a:extLst>
              <a:ext uri="{FF2B5EF4-FFF2-40B4-BE49-F238E27FC236}">
                <a16:creationId xmlns:a16="http://schemas.microsoft.com/office/drawing/2014/main" id="{E071BEB6-6077-E348-FBF7-F1072C455280}"/>
              </a:ext>
            </a:extLst>
          </p:cNvPr>
          <p:cNvSpPr txBox="1"/>
          <p:nvPr/>
        </p:nvSpPr>
        <p:spPr>
          <a:xfrm>
            <a:off x="4874386" y="4931470"/>
            <a:ext cx="683172" cy="369332"/>
          </a:xfrm>
          <a:prstGeom prst="rect">
            <a:avLst/>
          </a:prstGeom>
          <a:noFill/>
        </p:spPr>
        <p:txBody>
          <a:bodyPr wrap="square" rtlCol="0">
            <a:spAutoFit/>
          </a:bodyPr>
          <a:lstStyle/>
          <a:p>
            <a:pPr algn="ctr"/>
            <a:r>
              <a:rPr lang="en-US" dirty="0">
                <a:solidFill>
                  <a:srgbClr val="FF0000"/>
                </a:solidFill>
              </a:rPr>
              <a:t>D</a:t>
            </a:r>
          </a:p>
        </p:txBody>
      </p:sp>
      <p:sp>
        <p:nvSpPr>
          <p:cNvPr id="11" name="TextBox 10">
            <a:extLst>
              <a:ext uri="{FF2B5EF4-FFF2-40B4-BE49-F238E27FC236}">
                <a16:creationId xmlns:a16="http://schemas.microsoft.com/office/drawing/2014/main" id="{62588894-B31C-75C3-4F1C-F0F4B4145AED}"/>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 D</a:t>
            </a:r>
          </a:p>
        </p:txBody>
      </p:sp>
      <p:sp>
        <p:nvSpPr>
          <p:cNvPr id="17" name="TextBox 16">
            <a:extLst>
              <a:ext uri="{FF2B5EF4-FFF2-40B4-BE49-F238E27FC236}">
                <a16:creationId xmlns:a16="http://schemas.microsoft.com/office/drawing/2014/main" id="{9ED279D2-5DA3-0B45-3EE3-7A05E72E33C7}"/>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8" name="TextBox 17">
            <a:extLst>
              <a:ext uri="{FF2B5EF4-FFF2-40B4-BE49-F238E27FC236}">
                <a16:creationId xmlns:a16="http://schemas.microsoft.com/office/drawing/2014/main" id="{26D5EFD7-3D07-EEA2-AABE-0A828A42A57D}"/>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Tree>
    <p:extLst>
      <p:ext uri="{BB962C8B-B14F-4D97-AF65-F5344CB8AC3E}">
        <p14:creationId xmlns:p14="http://schemas.microsoft.com/office/powerpoint/2010/main" val="174897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AA6C1-B7A9-F661-8084-E1DEFAD8A87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EF8A1E6-312C-6364-0DA1-66233DE8F0AD}"/>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A8578E0-B88D-E6E9-6846-FA91CC27414B}"/>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4A9D859-F388-BC8D-01CE-DBDC64DDC222}"/>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173E0882-591F-F009-A3A4-1844E46E3ED0}"/>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8784F10E-DCE5-E68E-9D71-6C41CE8C5325}"/>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43BD8537-6825-D2F6-E123-D64CA18E50F1}"/>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77E05A70-1C17-6F44-63D8-2BB652547232}"/>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FC7BA7E-AD4B-4055-5C22-D444EC254C4A}"/>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4AF6276E-8B53-8257-5DC6-7460FEEC5868}"/>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089DB79-086E-783C-220D-F3BC1F549BB9}"/>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0" name="TextBox 9">
            <a:extLst>
              <a:ext uri="{FF2B5EF4-FFF2-40B4-BE49-F238E27FC236}">
                <a16:creationId xmlns:a16="http://schemas.microsoft.com/office/drawing/2014/main" id="{9858A69C-0E95-2AC9-E896-253B0B2DF82D}"/>
              </a:ext>
            </a:extLst>
          </p:cNvPr>
          <p:cNvSpPr txBox="1"/>
          <p:nvPr/>
        </p:nvSpPr>
        <p:spPr>
          <a:xfrm>
            <a:off x="4874386" y="4931470"/>
            <a:ext cx="683172" cy="369332"/>
          </a:xfrm>
          <a:prstGeom prst="rect">
            <a:avLst/>
          </a:prstGeom>
          <a:noFill/>
        </p:spPr>
        <p:txBody>
          <a:bodyPr wrap="square" rtlCol="0">
            <a:spAutoFit/>
          </a:bodyPr>
          <a:lstStyle/>
          <a:p>
            <a:pPr algn="ctr"/>
            <a:r>
              <a:rPr lang="en-US" dirty="0">
                <a:solidFill>
                  <a:srgbClr val="FF0000"/>
                </a:solidFill>
              </a:rPr>
              <a:t>D</a:t>
            </a:r>
          </a:p>
        </p:txBody>
      </p:sp>
      <p:cxnSp>
        <p:nvCxnSpPr>
          <p:cNvPr id="11" name="Straight Arrow Connector 10">
            <a:extLst>
              <a:ext uri="{FF2B5EF4-FFF2-40B4-BE49-F238E27FC236}">
                <a16:creationId xmlns:a16="http://schemas.microsoft.com/office/drawing/2014/main" id="{31166C0F-7189-C9BF-4B20-02C987C3B451}"/>
              </a:ext>
            </a:extLst>
          </p:cNvPr>
          <p:cNvCxnSpPr/>
          <p:nvPr/>
        </p:nvCxnSpPr>
        <p:spPr>
          <a:xfrm>
            <a:off x="4521009" y="4847115"/>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8895BBF-17FA-61E4-5031-97D3E0FAB66C}"/>
              </a:ext>
            </a:extLst>
          </p:cNvPr>
          <p:cNvCxnSpPr>
            <a:cxnSpLocks/>
          </p:cNvCxnSpPr>
          <p:nvPr/>
        </p:nvCxnSpPr>
        <p:spPr>
          <a:xfrm>
            <a:off x="3976251"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429EC50-CAA5-83F1-FE5D-CF79F988D0B9}"/>
              </a:ext>
            </a:extLst>
          </p:cNvPr>
          <p:cNvCxnSpPr>
            <a:cxnSpLocks/>
          </p:cNvCxnSpPr>
          <p:nvPr/>
        </p:nvCxnSpPr>
        <p:spPr>
          <a:xfrm>
            <a:off x="3456207"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DDFDAFD-C473-F4AC-3563-69AAF11B6FDD}"/>
              </a:ext>
            </a:extLst>
          </p:cNvPr>
          <p:cNvCxnSpPr>
            <a:cxnSpLocks/>
          </p:cNvCxnSpPr>
          <p:nvPr/>
        </p:nvCxnSpPr>
        <p:spPr>
          <a:xfrm>
            <a:off x="3196185" y="4847115"/>
            <a:ext cx="26002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1CF2F4A-E514-0894-DB79-819E82E79176}"/>
              </a:ext>
            </a:extLst>
          </p:cNvPr>
          <p:cNvSpPr txBox="1"/>
          <p:nvPr/>
        </p:nvSpPr>
        <p:spPr>
          <a:xfrm>
            <a:off x="4390759" y="4486446"/>
            <a:ext cx="683172" cy="369332"/>
          </a:xfrm>
          <a:prstGeom prst="rect">
            <a:avLst/>
          </a:prstGeom>
          <a:noFill/>
        </p:spPr>
        <p:txBody>
          <a:bodyPr wrap="square" rtlCol="0">
            <a:spAutoFit/>
          </a:bodyPr>
          <a:lstStyle/>
          <a:p>
            <a:pPr algn="ctr"/>
            <a:r>
              <a:rPr lang="en-US" dirty="0">
                <a:solidFill>
                  <a:srgbClr val="FF0000"/>
                </a:solidFill>
              </a:rPr>
              <a:t>114</a:t>
            </a:r>
          </a:p>
        </p:txBody>
      </p:sp>
      <p:sp>
        <p:nvSpPr>
          <p:cNvPr id="27" name="TextBox 26">
            <a:extLst>
              <a:ext uri="{FF2B5EF4-FFF2-40B4-BE49-F238E27FC236}">
                <a16:creationId xmlns:a16="http://schemas.microsoft.com/office/drawing/2014/main" id="{ECFB7FB8-A7BB-83EF-FEAD-E833B7F56800}"/>
              </a:ext>
            </a:extLst>
          </p:cNvPr>
          <p:cNvSpPr txBox="1"/>
          <p:nvPr/>
        </p:nvSpPr>
        <p:spPr>
          <a:xfrm>
            <a:off x="3904154"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8" name="TextBox 27">
            <a:extLst>
              <a:ext uri="{FF2B5EF4-FFF2-40B4-BE49-F238E27FC236}">
                <a16:creationId xmlns:a16="http://schemas.microsoft.com/office/drawing/2014/main" id="{13B75AF3-A003-DF7C-0995-4F28C1A4EB2B}"/>
              </a:ext>
            </a:extLst>
          </p:cNvPr>
          <p:cNvSpPr txBox="1"/>
          <p:nvPr/>
        </p:nvSpPr>
        <p:spPr>
          <a:xfrm>
            <a:off x="3379418"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9" name="TextBox 28">
            <a:extLst>
              <a:ext uri="{FF2B5EF4-FFF2-40B4-BE49-F238E27FC236}">
                <a16:creationId xmlns:a16="http://schemas.microsoft.com/office/drawing/2014/main" id="{0DC9E221-17BF-0C41-DA89-7343966EEED7}"/>
              </a:ext>
            </a:extLst>
          </p:cNvPr>
          <p:cNvSpPr txBox="1"/>
          <p:nvPr/>
        </p:nvSpPr>
        <p:spPr>
          <a:xfrm>
            <a:off x="2892813" y="4304956"/>
            <a:ext cx="683172" cy="369332"/>
          </a:xfrm>
          <a:prstGeom prst="rect">
            <a:avLst/>
          </a:prstGeom>
          <a:noFill/>
        </p:spPr>
        <p:txBody>
          <a:bodyPr wrap="square" rtlCol="0">
            <a:spAutoFit/>
          </a:bodyPr>
          <a:lstStyle/>
          <a:p>
            <a:pPr algn="ctr"/>
            <a:r>
              <a:rPr lang="en-US" dirty="0">
                <a:solidFill>
                  <a:srgbClr val="FF0000"/>
                </a:solidFill>
              </a:rPr>
              <a:t>57</a:t>
            </a:r>
          </a:p>
        </p:txBody>
      </p:sp>
      <p:cxnSp>
        <p:nvCxnSpPr>
          <p:cNvPr id="30" name="Straight Arrow Connector 29">
            <a:extLst>
              <a:ext uri="{FF2B5EF4-FFF2-40B4-BE49-F238E27FC236}">
                <a16:creationId xmlns:a16="http://schemas.microsoft.com/office/drawing/2014/main" id="{253B68E7-7BE2-1E3C-228C-204542822272}"/>
              </a:ext>
            </a:extLst>
          </p:cNvPr>
          <p:cNvCxnSpPr>
            <a:cxnSpLocks/>
          </p:cNvCxnSpPr>
          <p:nvPr/>
        </p:nvCxnSpPr>
        <p:spPr>
          <a:xfrm>
            <a:off x="2644346" y="4855778"/>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16C7C09D-AF4E-AAD5-1040-AA41F15A67B2}"/>
              </a:ext>
            </a:extLst>
          </p:cNvPr>
          <p:cNvSpPr txBox="1"/>
          <p:nvPr/>
        </p:nvSpPr>
        <p:spPr>
          <a:xfrm>
            <a:off x="2523737" y="4495415"/>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3" name="Straight Arrow Connector 32">
            <a:extLst>
              <a:ext uri="{FF2B5EF4-FFF2-40B4-BE49-F238E27FC236}">
                <a16:creationId xmlns:a16="http://schemas.microsoft.com/office/drawing/2014/main" id="{40057DF1-F442-E6F4-3E7C-52FA8EF849B0}"/>
              </a:ext>
            </a:extLst>
          </p:cNvPr>
          <p:cNvCxnSpPr>
            <a:cxnSpLocks/>
          </p:cNvCxnSpPr>
          <p:nvPr/>
        </p:nvCxnSpPr>
        <p:spPr>
          <a:xfrm>
            <a:off x="2043079" y="4847115"/>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AD71E4B-0D81-F86C-40DA-A2DC816D7994}"/>
              </a:ext>
            </a:extLst>
          </p:cNvPr>
          <p:cNvSpPr txBox="1"/>
          <p:nvPr/>
        </p:nvSpPr>
        <p:spPr>
          <a:xfrm>
            <a:off x="1983498" y="4486446"/>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5" name="Straight Arrow Connector 34">
            <a:extLst>
              <a:ext uri="{FF2B5EF4-FFF2-40B4-BE49-F238E27FC236}">
                <a16:creationId xmlns:a16="http://schemas.microsoft.com/office/drawing/2014/main" id="{1727C72F-E32A-128A-D1EC-52A2A419D020}"/>
              </a:ext>
            </a:extLst>
          </p:cNvPr>
          <p:cNvCxnSpPr>
            <a:cxnSpLocks/>
          </p:cNvCxnSpPr>
          <p:nvPr/>
        </p:nvCxnSpPr>
        <p:spPr>
          <a:xfrm>
            <a:off x="1630996" y="4842144"/>
            <a:ext cx="35250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C8F424B-D699-2B08-4453-5C1CA8B4D772}"/>
              </a:ext>
            </a:extLst>
          </p:cNvPr>
          <p:cNvCxnSpPr>
            <a:cxnSpLocks/>
          </p:cNvCxnSpPr>
          <p:nvPr/>
        </p:nvCxnSpPr>
        <p:spPr>
          <a:xfrm>
            <a:off x="1375526" y="4842144"/>
            <a:ext cx="25547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450A16F4-E2CC-0C4D-30C3-4CF8335D07F6}"/>
              </a:ext>
            </a:extLst>
          </p:cNvPr>
          <p:cNvSpPr txBox="1"/>
          <p:nvPr/>
        </p:nvSpPr>
        <p:spPr>
          <a:xfrm>
            <a:off x="1506517" y="4499061"/>
            <a:ext cx="683172" cy="369332"/>
          </a:xfrm>
          <a:prstGeom prst="rect">
            <a:avLst/>
          </a:prstGeom>
          <a:noFill/>
        </p:spPr>
        <p:txBody>
          <a:bodyPr wrap="square" rtlCol="0">
            <a:spAutoFit/>
          </a:bodyPr>
          <a:lstStyle/>
          <a:p>
            <a:pPr algn="ctr"/>
            <a:r>
              <a:rPr lang="en-US" dirty="0">
                <a:solidFill>
                  <a:srgbClr val="FF0000"/>
                </a:solidFill>
              </a:rPr>
              <a:t>87</a:t>
            </a:r>
          </a:p>
        </p:txBody>
      </p:sp>
      <p:sp>
        <p:nvSpPr>
          <p:cNvPr id="41" name="TextBox 40">
            <a:extLst>
              <a:ext uri="{FF2B5EF4-FFF2-40B4-BE49-F238E27FC236}">
                <a16:creationId xmlns:a16="http://schemas.microsoft.com/office/drawing/2014/main" id="{A5490097-B97E-C916-1A17-6C39B5B7D67B}"/>
              </a:ext>
            </a:extLst>
          </p:cNvPr>
          <p:cNvSpPr txBox="1"/>
          <p:nvPr/>
        </p:nvSpPr>
        <p:spPr>
          <a:xfrm>
            <a:off x="1164128" y="4495673"/>
            <a:ext cx="683172" cy="369332"/>
          </a:xfrm>
          <a:prstGeom prst="rect">
            <a:avLst/>
          </a:prstGeom>
          <a:noFill/>
        </p:spPr>
        <p:txBody>
          <a:bodyPr wrap="square" rtlCol="0">
            <a:spAutoFit/>
          </a:bodyPr>
          <a:lstStyle/>
          <a:p>
            <a:pPr algn="ctr"/>
            <a:r>
              <a:rPr lang="en-US" dirty="0">
                <a:solidFill>
                  <a:srgbClr val="FF0000"/>
                </a:solidFill>
              </a:rPr>
              <a:t>71</a:t>
            </a:r>
          </a:p>
        </p:txBody>
      </p:sp>
      <p:sp>
        <p:nvSpPr>
          <p:cNvPr id="42" name="TextBox 41">
            <a:extLst>
              <a:ext uri="{FF2B5EF4-FFF2-40B4-BE49-F238E27FC236}">
                <a16:creationId xmlns:a16="http://schemas.microsoft.com/office/drawing/2014/main" id="{84AE49C5-7EEE-C4AA-CF40-B1CBB7624D64}"/>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 D</a:t>
            </a:r>
          </a:p>
        </p:txBody>
      </p:sp>
      <p:sp>
        <p:nvSpPr>
          <p:cNvPr id="43" name="TextBox 42">
            <a:extLst>
              <a:ext uri="{FF2B5EF4-FFF2-40B4-BE49-F238E27FC236}">
                <a16:creationId xmlns:a16="http://schemas.microsoft.com/office/drawing/2014/main" id="{04ACC450-495A-688B-2612-F187277CA313}"/>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44" name="TextBox 43">
            <a:extLst>
              <a:ext uri="{FF2B5EF4-FFF2-40B4-BE49-F238E27FC236}">
                <a16:creationId xmlns:a16="http://schemas.microsoft.com/office/drawing/2014/main" id="{8E2FA328-ADD7-BA3A-CB4B-B891BD01945D}"/>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Tree>
    <p:extLst>
      <p:ext uri="{BB962C8B-B14F-4D97-AF65-F5344CB8AC3E}">
        <p14:creationId xmlns:p14="http://schemas.microsoft.com/office/powerpoint/2010/main" val="189592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25A75-4170-21C2-B149-49353EF574E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5D05B0-9D82-835A-1622-B61B6D48DFE6}"/>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1984E5-0711-E8AE-16C2-3CB310345B4E}"/>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B496F5A5-DBAC-223D-2A11-B78A09FB48BA}"/>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434DDAE4-C082-5912-4204-6AE6CFF3C573}"/>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6402FA88-7484-09CD-F03C-1DF2CBB0EAA4}"/>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C8147BE0-7ADD-31B9-116D-2B06685EFEB3}"/>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63B5BBDE-9751-2739-0D1D-58865E2C9CBC}"/>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E89E952-7A5C-BB72-8920-E0B90AFC97DA}"/>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 D N E E G F F S A</a:t>
            </a:r>
          </a:p>
        </p:txBody>
      </p:sp>
      <p:sp>
        <p:nvSpPr>
          <p:cNvPr id="14" name="TextBox 13">
            <a:extLst>
              <a:ext uri="{FF2B5EF4-FFF2-40B4-BE49-F238E27FC236}">
                <a16:creationId xmlns:a16="http://schemas.microsoft.com/office/drawing/2014/main" id="{C2C60F3C-0019-7A6A-1C02-7DAC875DE6FA}"/>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5" name="TextBox 14">
            <a:extLst>
              <a:ext uri="{FF2B5EF4-FFF2-40B4-BE49-F238E27FC236}">
                <a16:creationId xmlns:a16="http://schemas.microsoft.com/office/drawing/2014/main" id="{9842AB6D-9AC6-EAFC-52DA-62778D7344F2}"/>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
        <p:nvSpPr>
          <p:cNvPr id="16" name="TextBox 15">
            <a:extLst>
              <a:ext uri="{FF2B5EF4-FFF2-40B4-BE49-F238E27FC236}">
                <a16:creationId xmlns:a16="http://schemas.microsoft.com/office/drawing/2014/main" id="{1EAFC904-8359-CB3E-3A49-77B29472145C}"/>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1D416C0D-CA39-429B-329C-18C4F80B6E9D}"/>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0D5B8BC-3986-66CF-BDD2-E63B4B1E3EB9}"/>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0" name="TextBox 9">
            <a:extLst>
              <a:ext uri="{FF2B5EF4-FFF2-40B4-BE49-F238E27FC236}">
                <a16:creationId xmlns:a16="http://schemas.microsoft.com/office/drawing/2014/main" id="{C23E0B1A-4994-9925-F8FA-8B0F64E33583}"/>
              </a:ext>
            </a:extLst>
          </p:cNvPr>
          <p:cNvSpPr txBox="1"/>
          <p:nvPr/>
        </p:nvSpPr>
        <p:spPr>
          <a:xfrm>
            <a:off x="4874386" y="4931470"/>
            <a:ext cx="683172" cy="369332"/>
          </a:xfrm>
          <a:prstGeom prst="rect">
            <a:avLst/>
          </a:prstGeom>
          <a:noFill/>
        </p:spPr>
        <p:txBody>
          <a:bodyPr wrap="square" rtlCol="0">
            <a:spAutoFit/>
          </a:bodyPr>
          <a:lstStyle/>
          <a:p>
            <a:pPr algn="ctr"/>
            <a:r>
              <a:rPr lang="en-US" dirty="0">
                <a:solidFill>
                  <a:srgbClr val="FF0000"/>
                </a:solidFill>
              </a:rPr>
              <a:t>D</a:t>
            </a:r>
          </a:p>
        </p:txBody>
      </p:sp>
      <p:cxnSp>
        <p:nvCxnSpPr>
          <p:cNvPr id="11" name="Straight Arrow Connector 10">
            <a:extLst>
              <a:ext uri="{FF2B5EF4-FFF2-40B4-BE49-F238E27FC236}">
                <a16:creationId xmlns:a16="http://schemas.microsoft.com/office/drawing/2014/main" id="{C6058145-69FF-90D6-7624-AFAB6E23CCD1}"/>
              </a:ext>
            </a:extLst>
          </p:cNvPr>
          <p:cNvCxnSpPr/>
          <p:nvPr/>
        </p:nvCxnSpPr>
        <p:spPr>
          <a:xfrm>
            <a:off x="4521009" y="4847115"/>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7A686DB-63F2-264A-B3A6-92E975CE4E2A}"/>
              </a:ext>
            </a:extLst>
          </p:cNvPr>
          <p:cNvCxnSpPr>
            <a:cxnSpLocks/>
          </p:cNvCxnSpPr>
          <p:nvPr/>
        </p:nvCxnSpPr>
        <p:spPr>
          <a:xfrm>
            <a:off x="3976251"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CAB4651-67CD-325F-6037-442325A5B2E8}"/>
              </a:ext>
            </a:extLst>
          </p:cNvPr>
          <p:cNvCxnSpPr>
            <a:cxnSpLocks/>
          </p:cNvCxnSpPr>
          <p:nvPr/>
        </p:nvCxnSpPr>
        <p:spPr>
          <a:xfrm>
            <a:off x="3456207"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067D10A-AEE9-BB61-996B-516C84D7D2FC}"/>
              </a:ext>
            </a:extLst>
          </p:cNvPr>
          <p:cNvCxnSpPr>
            <a:cxnSpLocks/>
          </p:cNvCxnSpPr>
          <p:nvPr/>
        </p:nvCxnSpPr>
        <p:spPr>
          <a:xfrm>
            <a:off x="3196185" y="4847115"/>
            <a:ext cx="26002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B9378D1-AAE9-5D88-9F47-EFDE2D59F332}"/>
              </a:ext>
            </a:extLst>
          </p:cNvPr>
          <p:cNvSpPr txBox="1"/>
          <p:nvPr/>
        </p:nvSpPr>
        <p:spPr>
          <a:xfrm>
            <a:off x="4390759" y="4486446"/>
            <a:ext cx="683172" cy="369332"/>
          </a:xfrm>
          <a:prstGeom prst="rect">
            <a:avLst/>
          </a:prstGeom>
          <a:noFill/>
        </p:spPr>
        <p:txBody>
          <a:bodyPr wrap="square" rtlCol="0">
            <a:spAutoFit/>
          </a:bodyPr>
          <a:lstStyle/>
          <a:p>
            <a:pPr algn="ctr"/>
            <a:r>
              <a:rPr lang="en-US" dirty="0">
                <a:solidFill>
                  <a:srgbClr val="FF0000"/>
                </a:solidFill>
              </a:rPr>
              <a:t>114</a:t>
            </a:r>
          </a:p>
        </p:txBody>
      </p:sp>
      <p:sp>
        <p:nvSpPr>
          <p:cNvPr id="27" name="TextBox 26">
            <a:extLst>
              <a:ext uri="{FF2B5EF4-FFF2-40B4-BE49-F238E27FC236}">
                <a16:creationId xmlns:a16="http://schemas.microsoft.com/office/drawing/2014/main" id="{95016400-F867-AC3B-9BEE-3DF5B88938D4}"/>
              </a:ext>
            </a:extLst>
          </p:cNvPr>
          <p:cNvSpPr txBox="1"/>
          <p:nvPr/>
        </p:nvSpPr>
        <p:spPr>
          <a:xfrm>
            <a:off x="3904154"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8" name="TextBox 27">
            <a:extLst>
              <a:ext uri="{FF2B5EF4-FFF2-40B4-BE49-F238E27FC236}">
                <a16:creationId xmlns:a16="http://schemas.microsoft.com/office/drawing/2014/main" id="{1C37992A-08AF-7554-F559-0AA09DB8F6FB}"/>
              </a:ext>
            </a:extLst>
          </p:cNvPr>
          <p:cNvSpPr txBox="1"/>
          <p:nvPr/>
        </p:nvSpPr>
        <p:spPr>
          <a:xfrm>
            <a:off x="3379418"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9" name="TextBox 28">
            <a:extLst>
              <a:ext uri="{FF2B5EF4-FFF2-40B4-BE49-F238E27FC236}">
                <a16:creationId xmlns:a16="http://schemas.microsoft.com/office/drawing/2014/main" id="{8C617842-9668-2A2F-8D36-08D2302D35B0}"/>
              </a:ext>
            </a:extLst>
          </p:cNvPr>
          <p:cNvSpPr txBox="1"/>
          <p:nvPr/>
        </p:nvSpPr>
        <p:spPr>
          <a:xfrm>
            <a:off x="2892813" y="4304956"/>
            <a:ext cx="683172" cy="369332"/>
          </a:xfrm>
          <a:prstGeom prst="rect">
            <a:avLst/>
          </a:prstGeom>
          <a:noFill/>
        </p:spPr>
        <p:txBody>
          <a:bodyPr wrap="square" rtlCol="0">
            <a:spAutoFit/>
          </a:bodyPr>
          <a:lstStyle/>
          <a:p>
            <a:pPr algn="ctr"/>
            <a:r>
              <a:rPr lang="en-US" dirty="0">
                <a:solidFill>
                  <a:srgbClr val="FF0000"/>
                </a:solidFill>
              </a:rPr>
              <a:t>57</a:t>
            </a:r>
          </a:p>
        </p:txBody>
      </p:sp>
      <p:cxnSp>
        <p:nvCxnSpPr>
          <p:cNvPr id="30" name="Straight Arrow Connector 29">
            <a:extLst>
              <a:ext uri="{FF2B5EF4-FFF2-40B4-BE49-F238E27FC236}">
                <a16:creationId xmlns:a16="http://schemas.microsoft.com/office/drawing/2014/main" id="{F59063D2-A7B6-7A98-080A-F275271146F8}"/>
              </a:ext>
            </a:extLst>
          </p:cNvPr>
          <p:cNvCxnSpPr>
            <a:cxnSpLocks/>
          </p:cNvCxnSpPr>
          <p:nvPr/>
        </p:nvCxnSpPr>
        <p:spPr>
          <a:xfrm>
            <a:off x="2644346" y="4855778"/>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C40975E-F683-A46D-A4F0-4731744743A7}"/>
              </a:ext>
            </a:extLst>
          </p:cNvPr>
          <p:cNvSpPr txBox="1"/>
          <p:nvPr/>
        </p:nvSpPr>
        <p:spPr>
          <a:xfrm>
            <a:off x="2523737" y="4495415"/>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3" name="Straight Arrow Connector 32">
            <a:extLst>
              <a:ext uri="{FF2B5EF4-FFF2-40B4-BE49-F238E27FC236}">
                <a16:creationId xmlns:a16="http://schemas.microsoft.com/office/drawing/2014/main" id="{D1AD4F57-9888-8110-686A-11FC2290B90F}"/>
              </a:ext>
            </a:extLst>
          </p:cNvPr>
          <p:cNvCxnSpPr>
            <a:cxnSpLocks/>
          </p:cNvCxnSpPr>
          <p:nvPr/>
        </p:nvCxnSpPr>
        <p:spPr>
          <a:xfrm>
            <a:off x="2043079" y="4847115"/>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A3D79D8-E20B-90C7-6E34-A94DFCA953E5}"/>
              </a:ext>
            </a:extLst>
          </p:cNvPr>
          <p:cNvSpPr txBox="1"/>
          <p:nvPr/>
        </p:nvSpPr>
        <p:spPr>
          <a:xfrm>
            <a:off x="1983498" y="4486446"/>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5" name="Straight Arrow Connector 34">
            <a:extLst>
              <a:ext uri="{FF2B5EF4-FFF2-40B4-BE49-F238E27FC236}">
                <a16:creationId xmlns:a16="http://schemas.microsoft.com/office/drawing/2014/main" id="{FF527CD0-46DA-04BE-0CAB-A876DA6292D4}"/>
              </a:ext>
            </a:extLst>
          </p:cNvPr>
          <p:cNvCxnSpPr>
            <a:cxnSpLocks/>
          </p:cNvCxnSpPr>
          <p:nvPr/>
        </p:nvCxnSpPr>
        <p:spPr>
          <a:xfrm>
            <a:off x="1630996" y="4842144"/>
            <a:ext cx="35250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01157B5F-AA4E-C3C2-6AC0-497CB94097DD}"/>
              </a:ext>
            </a:extLst>
          </p:cNvPr>
          <p:cNvCxnSpPr>
            <a:cxnSpLocks/>
          </p:cNvCxnSpPr>
          <p:nvPr/>
        </p:nvCxnSpPr>
        <p:spPr>
          <a:xfrm>
            <a:off x="1375526" y="4842144"/>
            <a:ext cx="25547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D9DA6B94-AF21-EB63-1D23-43217529FB53}"/>
              </a:ext>
            </a:extLst>
          </p:cNvPr>
          <p:cNvSpPr txBox="1"/>
          <p:nvPr/>
        </p:nvSpPr>
        <p:spPr>
          <a:xfrm>
            <a:off x="1506517" y="4499061"/>
            <a:ext cx="683172" cy="369332"/>
          </a:xfrm>
          <a:prstGeom prst="rect">
            <a:avLst/>
          </a:prstGeom>
          <a:noFill/>
        </p:spPr>
        <p:txBody>
          <a:bodyPr wrap="square" rtlCol="0">
            <a:spAutoFit/>
          </a:bodyPr>
          <a:lstStyle/>
          <a:p>
            <a:pPr algn="ctr"/>
            <a:r>
              <a:rPr lang="en-US" dirty="0">
                <a:solidFill>
                  <a:srgbClr val="FF0000"/>
                </a:solidFill>
              </a:rPr>
              <a:t>87</a:t>
            </a:r>
          </a:p>
        </p:txBody>
      </p:sp>
      <p:sp>
        <p:nvSpPr>
          <p:cNvPr id="41" name="TextBox 40">
            <a:extLst>
              <a:ext uri="{FF2B5EF4-FFF2-40B4-BE49-F238E27FC236}">
                <a16:creationId xmlns:a16="http://schemas.microsoft.com/office/drawing/2014/main" id="{1AA5832D-9876-87FC-4002-B9A304BBBFC4}"/>
              </a:ext>
            </a:extLst>
          </p:cNvPr>
          <p:cNvSpPr txBox="1"/>
          <p:nvPr/>
        </p:nvSpPr>
        <p:spPr>
          <a:xfrm>
            <a:off x="1164128" y="4495673"/>
            <a:ext cx="683172" cy="369332"/>
          </a:xfrm>
          <a:prstGeom prst="rect">
            <a:avLst/>
          </a:prstGeom>
          <a:noFill/>
        </p:spPr>
        <p:txBody>
          <a:bodyPr wrap="square" rtlCol="0">
            <a:spAutoFit/>
          </a:bodyPr>
          <a:lstStyle/>
          <a:p>
            <a:pPr algn="ctr"/>
            <a:r>
              <a:rPr lang="en-US" dirty="0">
                <a:solidFill>
                  <a:srgbClr val="FF0000"/>
                </a:solidFill>
              </a:rPr>
              <a:t>71</a:t>
            </a:r>
          </a:p>
        </p:txBody>
      </p:sp>
      <p:sp>
        <p:nvSpPr>
          <p:cNvPr id="18" name="TextBox 17">
            <a:extLst>
              <a:ext uri="{FF2B5EF4-FFF2-40B4-BE49-F238E27FC236}">
                <a16:creationId xmlns:a16="http://schemas.microsoft.com/office/drawing/2014/main" id="{DA4BE7E6-96B2-703A-A5FD-ECE5159D4684}"/>
              </a:ext>
            </a:extLst>
          </p:cNvPr>
          <p:cNvSpPr txBox="1"/>
          <p:nvPr/>
        </p:nvSpPr>
        <p:spPr>
          <a:xfrm>
            <a:off x="4390759" y="4931470"/>
            <a:ext cx="683172" cy="369332"/>
          </a:xfrm>
          <a:prstGeom prst="rect">
            <a:avLst/>
          </a:prstGeom>
          <a:noFill/>
        </p:spPr>
        <p:txBody>
          <a:bodyPr wrap="square" rtlCol="0">
            <a:spAutoFit/>
          </a:bodyPr>
          <a:lstStyle/>
          <a:p>
            <a:pPr algn="ctr"/>
            <a:r>
              <a:rPr lang="en-US" dirty="0">
                <a:solidFill>
                  <a:srgbClr val="FF0000"/>
                </a:solidFill>
              </a:rPr>
              <a:t>N</a:t>
            </a:r>
          </a:p>
        </p:txBody>
      </p:sp>
      <p:sp>
        <p:nvSpPr>
          <p:cNvPr id="19" name="TextBox 18">
            <a:extLst>
              <a:ext uri="{FF2B5EF4-FFF2-40B4-BE49-F238E27FC236}">
                <a16:creationId xmlns:a16="http://schemas.microsoft.com/office/drawing/2014/main" id="{5AB141DA-189D-ECDD-25DB-D19314FB4E1C}"/>
              </a:ext>
            </a:extLst>
          </p:cNvPr>
          <p:cNvSpPr txBox="1"/>
          <p:nvPr/>
        </p:nvSpPr>
        <p:spPr>
          <a:xfrm>
            <a:off x="3904154" y="4933290"/>
            <a:ext cx="683172" cy="369332"/>
          </a:xfrm>
          <a:prstGeom prst="rect">
            <a:avLst/>
          </a:prstGeom>
          <a:noFill/>
        </p:spPr>
        <p:txBody>
          <a:bodyPr wrap="square" rtlCol="0">
            <a:spAutoFit/>
          </a:bodyPr>
          <a:lstStyle/>
          <a:p>
            <a:pPr algn="ctr"/>
            <a:r>
              <a:rPr lang="en-US" dirty="0">
                <a:solidFill>
                  <a:srgbClr val="FF0000"/>
                </a:solidFill>
              </a:rPr>
              <a:t>E</a:t>
            </a:r>
          </a:p>
        </p:txBody>
      </p:sp>
      <p:sp>
        <p:nvSpPr>
          <p:cNvPr id="20" name="TextBox 19">
            <a:extLst>
              <a:ext uri="{FF2B5EF4-FFF2-40B4-BE49-F238E27FC236}">
                <a16:creationId xmlns:a16="http://schemas.microsoft.com/office/drawing/2014/main" id="{DC0C4D2F-7F07-BB45-E57D-DD6871487DDB}"/>
              </a:ext>
            </a:extLst>
          </p:cNvPr>
          <p:cNvSpPr txBox="1"/>
          <p:nvPr/>
        </p:nvSpPr>
        <p:spPr>
          <a:xfrm>
            <a:off x="3439285" y="4933290"/>
            <a:ext cx="544505" cy="369332"/>
          </a:xfrm>
          <a:prstGeom prst="rect">
            <a:avLst/>
          </a:prstGeom>
          <a:noFill/>
        </p:spPr>
        <p:txBody>
          <a:bodyPr wrap="square" rtlCol="0">
            <a:spAutoFit/>
          </a:bodyPr>
          <a:lstStyle/>
          <a:p>
            <a:pPr algn="ctr"/>
            <a:r>
              <a:rPr lang="en-US" dirty="0">
                <a:solidFill>
                  <a:srgbClr val="FF0000"/>
                </a:solidFill>
              </a:rPr>
              <a:t>E</a:t>
            </a:r>
          </a:p>
        </p:txBody>
      </p:sp>
      <p:sp>
        <p:nvSpPr>
          <p:cNvPr id="23" name="TextBox 22">
            <a:extLst>
              <a:ext uri="{FF2B5EF4-FFF2-40B4-BE49-F238E27FC236}">
                <a16:creationId xmlns:a16="http://schemas.microsoft.com/office/drawing/2014/main" id="{B7CCBD2A-3414-389D-8E09-C135ACD892AD}"/>
              </a:ext>
            </a:extLst>
          </p:cNvPr>
          <p:cNvSpPr txBox="1"/>
          <p:nvPr/>
        </p:nvSpPr>
        <p:spPr>
          <a:xfrm>
            <a:off x="2992729" y="4933290"/>
            <a:ext cx="683172" cy="369332"/>
          </a:xfrm>
          <a:prstGeom prst="rect">
            <a:avLst/>
          </a:prstGeom>
          <a:noFill/>
        </p:spPr>
        <p:txBody>
          <a:bodyPr wrap="square" rtlCol="0">
            <a:spAutoFit/>
          </a:bodyPr>
          <a:lstStyle/>
          <a:p>
            <a:pPr algn="ctr"/>
            <a:r>
              <a:rPr lang="en-US" dirty="0">
                <a:solidFill>
                  <a:srgbClr val="FF0000"/>
                </a:solidFill>
              </a:rPr>
              <a:t>G</a:t>
            </a:r>
          </a:p>
        </p:txBody>
      </p:sp>
      <p:sp>
        <p:nvSpPr>
          <p:cNvPr id="24" name="TextBox 23">
            <a:extLst>
              <a:ext uri="{FF2B5EF4-FFF2-40B4-BE49-F238E27FC236}">
                <a16:creationId xmlns:a16="http://schemas.microsoft.com/office/drawing/2014/main" id="{A6CD0D11-3AB9-A5FC-7301-07F4500DA76C}"/>
              </a:ext>
            </a:extLst>
          </p:cNvPr>
          <p:cNvSpPr txBox="1"/>
          <p:nvPr/>
        </p:nvSpPr>
        <p:spPr>
          <a:xfrm>
            <a:off x="2578679" y="4924806"/>
            <a:ext cx="683172" cy="369332"/>
          </a:xfrm>
          <a:prstGeom prst="rect">
            <a:avLst/>
          </a:prstGeom>
          <a:noFill/>
        </p:spPr>
        <p:txBody>
          <a:bodyPr wrap="square" rtlCol="0">
            <a:spAutoFit/>
          </a:bodyPr>
          <a:lstStyle/>
          <a:p>
            <a:pPr algn="ctr"/>
            <a:r>
              <a:rPr lang="en-US" dirty="0">
                <a:solidFill>
                  <a:srgbClr val="FF0000"/>
                </a:solidFill>
              </a:rPr>
              <a:t>F</a:t>
            </a:r>
          </a:p>
        </p:txBody>
      </p:sp>
      <p:sp>
        <p:nvSpPr>
          <p:cNvPr id="25" name="TextBox 24">
            <a:extLst>
              <a:ext uri="{FF2B5EF4-FFF2-40B4-BE49-F238E27FC236}">
                <a16:creationId xmlns:a16="http://schemas.microsoft.com/office/drawing/2014/main" id="{046A67F7-A0D3-789F-FF5F-23AFB5F5B941}"/>
              </a:ext>
            </a:extLst>
          </p:cNvPr>
          <p:cNvSpPr txBox="1"/>
          <p:nvPr/>
        </p:nvSpPr>
        <p:spPr>
          <a:xfrm>
            <a:off x="1986173" y="4931469"/>
            <a:ext cx="683172" cy="369332"/>
          </a:xfrm>
          <a:prstGeom prst="rect">
            <a:avLst/>
          </a:prstGeom>
          <a:noFill/>
        </p:spPr>
        <p:txBody>
          <a:bodyPr wrap="square" rtlCol="0">
            <a:spAutoFit/>
          </a:bodyPr>
          <a:lstStyle/>
          <a:p>
            <a:pPr algn="ctr"/>
            <a:r>
              <a:rPr lang="en-US" dirty="0">
                <a:solidFill>
                  <a:srgbClr val="FF0000"/>
                </a:solidFill>
              </a:rPr>
              <a:t>F</a:t>
            </a:r>
          </a:p>
        </p:txBody>
      </p:sp>
      <p:sp>
        <p:nvSpPr>
          <p:cNvPr id="31" name="TextBox 30">
            <a:extLst>
              <a:ext uri="{FF2B5EF4-FFF2-40B4-BE49-F238E27FC236}">
                <a16:creationId xmlns:a16="http://schemas.microsoft.com/office/drawing/2014/main" id="{997ACAA7-9126-CC35-E82D-5629F637F568}"/>
              </a:ext>
            </a:extLst>
          </p:cNvPr>
          <p:cNvSpPr txBox="1"/>
          <p:nvPr/>
        </p:nvSpPr>
        <p:spPr>
          <a:xfrm>
            <a:off x="1494590" y="4938132"/>
            <a:ext cx="683172" cy="369332"/>
          </a:xfrm>
          <a:prstGeom prst="rect">
            <a:avLst/>
          </a:prstGeom>
          <a:noFill/>
        </p:spPr>
        <p:txBody>
          <a:bodyPr wrap="square" rtlCol="0">
            <a:spAutoFit/>
          </a:bodyPr>
          <a:lstStyle/>
          <a:p>
            <a:pPr algn="ctr"/>
            <a:r>
              <a:rPr lang="en-US" dirty="0">
                <a:solidFill>
                  <a:srgbClr val="FF0000"/>
                </a:solidFill>
              </a:rPr>
              <a:t>S</a:t>
            </a:r>
          </a:p>
        </p:txBody>
      </p:sp>
      <p:sp>
        <p:nvSpPr>
          <p:cNvPr id="36" name="TextBox 35">
            <a:extLst>
              <a:ext uri="{FF2B5EF4-FFF2-40B4-BE49-F238E27FC236}">
                <a16:creationId xmlns:a16="http://schemas.microsoft.com/office/drawing/2014/main" id="{2B6D3BCA-E744-44BA-ADA4-0F262FFA2D1A}"/>
              </a:ext>
            </a:extLst>
          </p:cNvPr>
          <p:cNvSpPr txBox="1"/>
          <p:nvPr/>
        </p:nvSpPr>
        <p:spPr>
          <a:xfrm>
            <a:off x="1155004" y="4942314"/>
            <a:ext cx="683172" cy="369332"/>
          </a:xfrm>
          <a:prstGeom prst="rect">
            <a:avLst/>
          </a:prstGeom>
          <a:noFill/>
        </p:spPr>
        <p:txBody>
          <a:bodyPr wrap="square" rtlCol="0">
            <a:spAutoFit/>
          </a:bodyPr>
          <a:lstStyle/>
          <a:p>
            <a:pPr algn="ctr"/>
            <a:r>
              <a:rPr lang="en-US" dirty="0">
                <a:solidFill>
                  <a:srgbClr val="FF0000"/>
                </a:solidFill>
              </a:rPr>
              <a:t>A</a:t>
            </a:r>
          </a:p>
        </p:txBody>
      </p:sp>
    </p:spTree>
    <p:extLst>
      <p:ext uri="{BB962C8B-B14F-4D97-AF65-F5344CB8AC3E}">
        <p14:creationId xmlns:p14="http://schemas.microsoft.com/office/powerpoint/2010/main" val="368488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868B3-D5D8-21ED-388F-48C97076918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974258-9C9C-D166-F657-448405C75418}"/>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D5B2AF-B762-E041-2201-75D8881BE4C1}"/>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How does mass spectrometry work </a:t>
            </a:r>
          </a:p>
          <a:p>
            <a:pPr lvl="0" algn="ctr"/>
            <a:r>
              <a:rPr lang="en-GB" sz="1800" u="none" strike="noStrike" dirty="0">
                <a:effectLst/>
                <a:latin typeface="Calibri" panose="020F0502020204030204" pitchFamily="34" charset="0"/>
                <a:ea typeface="Calibri" panose="020F0502020204030204" pitchFamily="34" charset="0"/>
              </a:rPr>
              <a:t>and what are the important components of a mass spectrometer?</a:t>
            </a:r>
          </a:p>
        </p:txBody>
      </p:sp>
      <p:sp>
        <p:nvSpPr>
          <p:cNvPr id="5" name="TextBox 4">
            <a:extLst>
              <a:ext uri="{FF2B5EF4-FFF2-40B4-BE49-F238E27FC236}">
                <a16:creationId xmlns:a16="http://schemas.microsoft.com/office/drawing/2014/main" id="{71158F71-1D8E-5BB7-6D9B-83E5085188A6}"/>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a:t>
            </a:r>
          </a:p>
        </p:txBody>
      </p:sp>
      <p:pic>
        <p:nvPicPr>
          <p:cNvPr id="2" name="Picture 1" descr="A diagram of a diagram of a reaction&#10;&#10;AI-generated content may be incorrect.">
            <a:extLst>
              <a:ext uri="{FF2B5EF4-FFF2-40B4-BE49-F238E27FC236}">
                <a16:creationId xmlns:a16="http://schemas.microsoft.com/office/drawing/2014/main" id="{E594B4C4-5699-BCAD-71B0-8430F1DB05EF}"/>
              </a:ext>
            </a:extLst>
          </p:cNvPr>
          <p:cNvPicPr>
            <a:picLocks noChangeAspect="1"/>
          </p:cNvPicPr>
          <p:nvPr/>
        </p:nvPicPr>
        <p:blipFill>
          <a:blip r:embed="rId3"/>
          <a:stretch>
            <a:fillRect/>
          </a:stretch>
        </p:blipFill>
        <p:spPr>
          <a:xfrm>
            <a:off x="2209799" y="1246646"/>
            <a:ext cx="7772400" cy="4364707"/>
          </a:xfrm>
          <a:prstGeom prst="rect">
            <a:avLst/>
          </a:prstGeom>
        </p:spPr>
      </p:pic>
    </p:spTree>
    <p:extLst>
      <p:ext uri="{BB962C8B-B14F-4D97-AF65-F5344CB8AC3E}">
        <p14:creationId xmlns:p14="http://schemas.microsoft.com/office/powerpoint/2010/main" val="1875254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ACE1-FDA6-8CBF-4D7F-6592DBD32A8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1BB2D49-7B5E-6B12-7C1A-8A89E4E97BEC}"/>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F55CA5-F0C0-D494-D161-3DF0A5F025F1}"/>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FC2CA445-4593-DD72-D335-01565909360F}"/>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75249DBF-30ED-A195-6CD4-CB795F3A22A5}"/>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7E34BA7A-8497-B04B-4B19-864F4EC1404B}"/>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CD89DE97-CC98-2E51-7036-4652B07B7299}"/>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87BD83C7-E33B-1F32-226A-65E9DCDD5663}"/>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4BCA05E-17D4-DC3F-4837-46ECF1AA1626}"/>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 D N E E G F F S A</a:t>
            </a:r>
          </a:p>
        </p:txBody>
      </p:sp>
      <p:sp>
        <p:nvSpPr>
          <p:cNvPr id="14" name="TextBox 13">
            <a:extLst>
              <a:ext uri="{FF2B5EF4-FFF2-40B4-BE49-F238E27FC236}">
                <a16:creationId xmlns:a16="http://schemas.microsoft.com/office/drawing/2014/main" id="{278679B8-5014-99FD-DAAF-D518D7FE0335}"/>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5" name="TextBox 14">
            <a:extLst>
              <a:ext uri="{FF2B5EF4-FFF2-40B4-BE49-F238E27FC236}">
                <a16:creationId xmlns:a16="http://schemas.microsoft.com/office/drawing/2014/main" id="{2351590F-2D7F-D4C3-5E61-B357F876B04F}"/>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
        <p:nvSpPr>
          <p:cNvPr id="16" name="TextBox 15">
            <a:extLst>
              <a:ext uri="{FF2B5EF4-FFF2-40B4-BE49-F238E27FC236}">
                <a16:creationId xmlns:a16="http://schemas.microsoft.com/office/drawing/2014/main" id="{C14132EE-D6C1-9FB4-8C66-CA33E5580316}"/>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9C8E3B74-C88F-E3FB-B004-8D5E83087002}"/>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1BDF09-F3FA-1780-C57C-96DA72EDE1D9}"/>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0" name="TextBox 9">
            <a:extLst>
              <a:ext uri="{FF2B5EF4-FFF2-40B4-BE49-F238E27FC236}">
                <a16:creationId xmlns:a16="http://schemas.microsoft.com/office/drawing/2014/main" id="{F85CD31D-FCC3-9BB3-6B4E-5CEC54F01FC5}"/>
              </a:ext>
            </a:extLst>
          </p:cNvPr>
          <p:cNvSpPr txBox="1"/>
          <p:nvPr/>
        </p:nvSpPr>
        <p:spPr>
          <a:xfrm>
            <a:off x="4874386" y="4931470"/>
            <a:ext cx="683172" cy="369332"/>
          </a:xfrm>
          <a:prstGeom prst="rect">
            <a:avLst/>
          </a:prstGeom>
          <a:noFill/>
        </p:spPr>
        <p:txBody>
          <a:bodyPr wrap="square" rtlCol="0">
            <a:spAutoFit/>
          </a:bodyPr>
          <a:lstStyle/>
          <a:p>
            <a:pPr algn="ctr"/>
            <a:r>
              <a:rPr lang="en-US" dirty="0">
                <a:solidFill>
                  <a:srgbClr val="FF0000"/>
                </a:solidFill>
              </a:rPr>
              <a:t>D</a:t>
            </a:r>
          </a:p>
        </p:txBody>
      </p:sp>
      <p:cxnSp>
        <p:nvCxnSpPr>
          <p:cNvPr id="11" name="Straight Arrow Connector 10">
            <a:extLst>
              <a:ext uri="{FF2B5EF4-FFF2-40B4-BE49-F238E27FC236}">
                <a16:creationId xmlns:a16="http://schemas.microsoft.com/office/drawing/2014/main" id="{DAB57AA4-79CA-F57C-844D-4F8E9CED5CA4}"/>
              </a:ext>
            </a:extLst>
          </p:cNvPr>
          <p:cNvCxnSpPr/>
          <p:nvPr/>
        </p:nvCxnSpPr>
        <p:spPr>
          <a:xfrm>
            <a:off x="4521009" y="4847115"/>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A0BE241-4A5D-1A90-E680-54440601B8DC}"/>
              </a:ext>
            </a:extLst>
          </p:cNvPr>
          <p:cNvCxnSpPr>
            <a:cxnSpLocks/>
          </p:cNvCxnSpPr>
          <p:nvPr/>
        </p:nvCxnSpPr>
        <p:spPr>
          <a:xfrm>
            <a:off x="3976251"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9836C03-72A5-EBE7-9D70-240AB9C65E8E}"/>
              </a:ext>
            </a:extLst>
          </p:cNvPr>
          <p:cNvCxnSpPr>
            <a:cxnSpLocks/>
          </p:cNvCxnSpPr>
          <p:nvPr/>
        </p:nvCxnSpPr>
        <p:spPr>
          <a:xfrm>
            <a:off x="3456207"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7BA0034-278B-0FA8-C607-1ED474793DFF}"/>
              </a:ext>
            </a:extLst>
          </p:cNvPr>
          <p:cNvCxnSpPr>
            <a:cxnSpLocks/>
          </p:cNvCxnSpPr>
          <p:nvPr/>
        </p:nvCxnSpPr>
        <p:spPr>
          <a:xfrm>
            <a:off x="3196185" y="4847115"/>
            <a:ext cx="26002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DFB2347-EF02-1CC5-641F-04CD42118DDA}"/>
              </a:ext>
            </a:extLst>
          </p:cNvPr>
          <p:cNvSpPr txBox="1"/>
          <p:nvPr/>
        </p:nvSpPr>
        <p:spPr>
          <a:xfrm>
            <a:off x="4390759" y="4486446"/>
            <a:ext cx="683172" cy="369332"/>
          </a:xfrm>
          <a:prstGeom prst="rect">
            <a:avLst/>
          </a:prstGeom>
          <a:noFill/>
        </p:spPr>
        <p:txBody>
          <a:bodyPr wrap="square" rtlCol="0">
            <a:spAutoFit/>
          </a:bodyPr>
          <a:lstStyle/>
          <a:p>
            <a:pPr algn="ctr"/>
            <a:r>
              <a:rPr lang="en-US" dirty="0">
                <a:solidFill>
                  <a:srgbClr val="FF0000"/>
                </a:solidFill>
              </a:rPr>
              <a:t>114</a:t>
            </a:r>
          </a:p>
        </p:txBody>
      </p:sp>
      <p:sp>
        <p:nvSpPr>
          <p:cNvPr id="27" name="TextBox 26">
            <a:extLst>
              <a:ext uri="{FF2B5EF4-FFF2-40B4-BE49-F238E27FC236}">
                <a16:creationId xmlns:a16="http://schemas.microsoft.com/office/drawing/2014/main" id="{89168D6C-7125-7175-BF54-ADD82B80C36E}"/>
              </a:ext>
            </a:extLst>
          </p:cNvPr>
          <p:cNvSpPr txBox="1"/>
          <p:nvPr/>
        </p:nvSpPr>
        <p:spPr>
          <a:xfrm>
            <a:off x="3904154"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8" name="TextBox 27">
            <a:extLst>
              <a:ext uri="{FF2B5EF4-FFF2-40B4-BE49-F238E27FC236}">
                <a16:creationId xmlns:a16="http://schemas.microsoft.com/office/drawing/2014/main" id="{75E5CBE6-D689-95A4-4212-159CA050D47B}"/>
              </a:ext>
            </a:extLst>
          </p:cNvPr>
          <p:cNvSpPr txBox="1"/>
          <p:nvPr/>
        </p:nvSpPr>
        <p:spPr>
          <a:xfrm>
            <a:off x="3379418"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9" name="TextBox 28">
            <a:extLst>
              <a:ext uri="{FF2B5EF4-FFF2-40B4-BE49-F238E27FC236}">
                <a16:creationId xmlns:a16="http://schemas.microsoft.com/office/drawing/2014/main" id="{18B12724-FC40-FAF9-F0DD-9F16498BE1BB}"/>
              </a:ext>
            </a:extLst>
          </p:cNvPr>
          <p:cNvSpPr txBox="1"/>
          <p:nvPr/>
        </p:nvSpPr>
        <p:spPr>
          <a:xfrm>
            <a:off x="2892813" y="4304956"/>
            <a:ext cx="683172" cy="369332"/>
          </a:xfrm>
          <a:prstGeom prst="rect">
            <a:avLst/>
          </a:prstGeom>
          <a:noFill/>
        </p:spPr>
        <p:txBody>
          <a:bodyPr wrap="square" rtlCol="0">
            <a:spAutoFit/>
          </a:bodyPr>
          <a:lstStyle/>
          <a:p>
            <a:pPr algn="ctr"/>
            <a:r>
              <a:rPr lang="en-US" dirty="0">
                <a:solidFill>
                  <a:srgbClr val="FF0000"/>
                </a:solidFill>
              </a:rPr>
              <a:t>57</a:t>
            </a:r>
          </a:p>
        </p:txBody>
      </p:sp>
      <p:cxnSp>
        <p:nvCxnSpPr>
          <p:cNvPr id="30" name="Straight Arrow Connector 29">
            <a:extLst>
              <a:ext uri="{FF2B5EF4-FFF2-40B4-BE49-F238E27FC236}">
                <a16:creationId xmlns:a16="http://schemas.microsoft.com/office/drawing/2014/main" id="{7062F851-855E-00A3-8949-F63B1B3CBDC2}"/>
              </a:ext>
            </a:extLst>
          </p:cNvPr>
          <p:cNvCxnSpPr>
            <a:cxnSpLocks/>
          </p:cNvCxnSpPr>
          <p:nvPr/>
        </p:nvCxnSpPr>
        <p:spPr>
          <a:xfrm>
            <a:off x="2644346" y="4855778"/>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6E1DB24-5A1B-C6B8-DC4F-ADF06428407D}"/>
              </a:ext>
            </a:extLst>
          </p:cNvPr>
          <p:cNvSpPr txBox="1"/>
          <p:nvPr/>
        </p:nvSpPr>
        <p:spPr>
          <a:xfrm>
            <a:off x="2523737" y="4495415"/>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3" name="Straight Arrow Connector 32">
            <a:extLst>
              <a:ext uri="{FF2B5EF4-FFF2-40B4-BE49-F238E27FC236}">
                <a16:creationId xmlns:a16="http://schemas.microsoft.com/office/drawing/2014/main" id="{B64C736D-4DFF-66B5-4293-C44F85AEAFBC}"/>
              </a:ext>
            </a:extLst>
          </p:cNvPr>
          <p:cNvCxnSpPr>
            <a:cxnSpLocks/>
          </p:cNvCxnSpPr>
          <p:nvPr/>
        </p:nvCxnSpPr>
        <p:spPr>
          <a:xfrm>
            <a:off x="2043079" y="4847115"/>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F611A3F-66C0-BC0A-4EB4-EFA5C506AC4A}"/>
              </a:ext>
            </a:extLst>
          </p:cNvPr>
          <p:cNvSpPr txBox="1"/>
          <p:nvPr/>
        </p:nvSpPr>
        <p:spPr>
          <a:xfrm>
            <a:off x="1983498" y="4486446"/>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5" name="Straight Arrow Connector 34">
            <a:extLst>
              <a:ext uri="{FF2B5EF4-FFF2-40B4-BE49-F238E27FC236}">
                <a16:creationId xmlns:a16="http://schemas.microsoft.com/office/drawing/2014/main" id="{D8D0E3D9-661A-A166-3A67-00F016EB04AB}"/>
              </a:ext>
            </a:extLst>
          </p:cNvPr>
          <p:cNvCxnSpPr>
            <a:cxnSpLocks/>
          </p:cNvCxnSpPr>
          <p:nvPr/>
        </p:nvCxnSpPr>
        <p:spPr>
          <a:xfrm>
            <a:off x="1630996" y="4842144"/>
            <a:ext cx="35250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BFF3BE6-17B6-9664-7C44-F29B318B7384}"/>
              </a:ext>
            </a:extLst>
          </p:cNvPr>
          <p:cNvCxnSpPr>
            <a:cxnSpLocks/>
          </p:cNvCxnSpPr>
          <p:nvPr/>
        </p:nvCxnSpPr>
        <p:spPr>
          <a:xfrm>
            <a:off x="1375526" y="4842144"/>
            <a:ext cx="25547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68B783F-A6AF-D2D3-E5BF-8C8D7AE7F7CE}"/>
              </a:ext>
            </a:extLst>
          </p:cNvPr>
          <p:cNvSpPr txBox="1"/>
          <p:nvPr/>
        </p:nvSpPr>
        <p:spPr>
          <a:xfrm>
            <a:off x="1506517" y="4499061"/>
            <a:ext cx="683172" cy="369332"/>
          </a:xfrm>
          <a:prstGeom prst="rect">
            <a:avLst/>
          </a:prstGeom>
          <a:noFill/>
        </p:spPr>
        <p:txBody>
          <a:bodyPr wrap="square" rtlCol="0">
            <a:spAutoFit/>
          </a:bodyPr>
          <a:lstStyle/>
          <a:p>
            <a:pPr algn="ctr"/>
            <a:r>
              <a:rPr lang="en-US" dirty="0">
                <a:solidFill>
                  <a:srgbClr val="FF0000"/>
                </a:solidFill>
              </a:rPr>
              <a:t>87</a:t>
            </a:r>
          </a:p>
        </p:txBody>
      </p:sp>
      <p:sp>
        <p:nvSpPr>
          <p:cNvPr id="41" name="TextBox 40">
            <a:extLst>
              <a:ext uri="{FF2B5EF4-FFF2-40B4-BE49-F238E27FC236}">
                <a16:creationId xmlns:a16="http://schemas.microsoft.com/office/drawing/2014/main" id="{4C5C7078-B43D-BFE9-7F45-DF2BEE643CDC}"/>
              </a:ext>
            </a:extLst>
          </p:cNvPr>
          <p:cNvSpPr txBox="1"/>
          <p:nvPr/>
        </p:nvSpPr>
        <p:spPr>
          <a:xfrm>
            <a:off x="1164128" y="4495673"/>
            <a:ext cx="683172" cy="369332"/>
          </a:xfrm>
          <a:prstGeom prst="rect">
            <a:avLst/>
          </a:prstGeom>
          <a:noFill/>
        </p:spPr>
        <p:txBody>
          <a:bodyPr wrap="square" rtlCol="0">
            <a:spAutoFit/>
          </a:bodyPr>
          <a:lstStyle/>
          <a:p>
            <a:pPr algn="ctr"/>
            <a:r>
              <a:rPr lang="en-US" dirty="0">
                <a:solidFill>
                  <a:srgbClr val="FF0000"/>
                </a:solidFill>
              </a:rPr>
              <a:t>71</a:t>
            </a:r>
          </a:p>
        </p:txBody>
      </p:sp>
      <p:sp>
        <p:nvSpPr>
          <p:cNvPr id="18" name="TextBox 17">
            <a:extLst>
              <a:ext uri="{FF2B5EF4-FFF2-40B4-BE49-F238E27FC236}">
                <a16:creationId xmlns:a16="http://schemas.microsoft.com/office/drawing/2014/main" id="{C4A5426C-81EF-0E4F-8915-927B97022E37}"/>
              </a:ext>
            </a:extLst>
          </p:cNvPr>
          <p:cNvSpPr txBox="1"/>
          <p:nvPr/>
        </p:nvSpPr>
        <p:spPr>
          <a:xfrm>
            <a:off x="4390759" y="4931470"/>
            <a:ext cx="683172" cy="369332"/>
          </a:xfrm>
          <a:prstGeom prst="rect">
            <a:avLst/>
          </a:prstGeom>
          <a:noFill/>
        </p:spPr>
        <p:txBody>
          <a:bodyPr wrap="square" rtlCol="0">
            <a:spAutoFit/>
          </a:bodyPr>
          <a:lstStyle/>
          <a:p>
            <a:pPr algn="ctr"/>
            <a:r>
              <a:rPr lang="en-US" dirty="0">
                <a:solidFill>
                  <a:srgbClr val="FF0000"/>
                </a:solidFill>
              </a:rPr>
              <a:t>N</a:t>
            </a:r>
          </a:p>
        </p:txBody>
      </p:sp>
      <p:sp>
        <p:nvSpPr>
          <p:cNvPr id="19" name="TextBox 18">
            <a:extLst>
              <a:ext uri="{FF2B5EF4-FFF2-40B4-BE49-F238E27FC236}">
                <a16:creationId xmlns:a16="http://schemas.microsoft.com/office/drawing/2014/main" id="{DDB229B0-A55F-4FD7-8DF1-623BBA2F5274}"/>
              </a:ext>
            </a:extLst>
          </p:cNvPr>
          <p:cNvSpPr txBox="1"/>
          <p:nvPr/>
        </p:nvSpPr>
        <p:spPr>
          <a:xfrm>
            <a:off x="3904154" y="4933290"/>
            <a:ext cx="683172" cy="369332"/>
          </a:xfrm>
          <a:prstGeom prst="rect">
            <a:avLst/>
          </a:prstGeom>
          <a:noFill/>
        </p:spPr>
        <p:txBody>
          <a:bodyPr wrap="square" rtlCol="0">
            <a:spAutoFit/>
          </a:bodyPr>
          <a:lstStyle/>
          <a:p>
            <a:pPr algn="ctr"/>
            <a:r>
              <a:rPr lang="en-US" dirty="0">
                <a:solidFill>
                  <a:srgbClr val="FF0000"/>
                </a:solidFill>
              </a:rPr>
              <a:t>E</a:t>
            </a:r>
          </a:p>
        </p:txBody>
      </p:sp>
      <p:sp>
        <p:nvSpPr>
          <p:cNvPr id="20" name="TextBox 19">
            <a:extLst>
              <a:ext uri="{FF2B5EF4-FFF2-40B4-BE49-F238E27FC236}">
                <a16:creationId xmlns:a16="http://schemas.microsoft.com/office/drawing/2014/main" id="{3F1189C9-FD0D-F0E6-2745-F8B521AA39EC}"/>
              </a:ext>
            </a:extLst>
          </p:cNvPr>
          <p:cNvSpPr txBox="1"/>
          <p:nvPr/>
        </p:nvSpPr>
        <p:spPr>
          <a:xfrm>
            <a:off x="3439285" y="4933290"/>
            <a:ext cx="544505" cy="369332"/>
          </a:xfrm>
          <a:prstGeom prst="rect">
            <a:avLst/>
          </a:prstGeom>
          <a:noFill/>
        </p:spPr>
        <p:txBody>
          <a:bodyPr wrap="square" rtlCol="0">
            <a:spAutoFit/>
          </a:bodyPr>
          <a:lstStyle/>
          <a:p>
            <a:pPr algn="ctr"/>
            <a:r>
              <a:rPr lang="en-US" dirty="0">
                <a:solidFill>
                  <a:srgbClr val="FF0000"/>
                </a:solidFill>
              </a:rPr>
              <a:t>E</a:t>
            </a:r>
          </a:p>
        </p:txBody>
      </p:sp>
      <p:sp>
        <p:nvSpPr>
          <p:cNvPr id="23" name="TextBox 22">
            <a:extLst>
              <a:ext uri="{FF2B5EF4-FFF2-40B4-BE49-F238E27FC236}">
                <a16:creationId xmlns:a16="http://schemas.microsoft.com/office/drawing/2014/main" id="{FE92074D-2C1B-26B8-44F0-B13E3682AC2D}"/>
              </a:ext>
            </a:extLst>
          </p:cNvPr>
          <p:cNvSpPr txBox="1"/>
          <p:nvPr/>
        </p:nvSpPr>
        <p:spPr>
          <a:xfrm>
            <a:off x="2992729" y="4933290"/>
            <a:ext cx="683172" cy="369332"/>
          </a:xfrm>
          <a:prstGeom prst="rect">
            <a:avLst/>
          </a:prstGeom>
          <a:noFill/>
        </p:spPr>
        <p:txBody>
          <a:bodyPr wrap="square" rtlCol="0">
            <a:spAutoFit/>
          </a:bodyPr>
          <a:lstStyle/>
          <a:p>
            <a:pPr algn="ctr"/>
            <a:r>
              <a:rPr lang="en-US" dirty="0">
                <a:solidFill>
                  <a:srgbClr val="FF0000"/>
                </a:solidFill>
              </a:rPr>
              <a:t>G</a:t>
            </a:r>
          </a:p>
        </p:txBody>
      </p:sp>
      <p:sp>
        <p:nvSpPr>
          <p:cNvPr id="24" name="TextBox 23">
            <a:extLst>
              <a:ext uri="{FF2B5EF4-FFF2-40B4-BE49-F238E27FC236}">
                <a16:creationId xmlns:a16="http://schemas.microsoft.com/office/drawing/2014/main" id="{6338B0D2-8F86-4DDD-51F9-C777A212B2FE}"/>
              </a:ext>
            </a:extLst>
          </p:cNvPr>
          <p:cNvSpPr txBox="1"/>
          <p:nvPr/>
        </p:nvSpPr>
        <p:spPr>
          <a:xfrm>
            <a:off x="2578679" y="4924806"/>
            <a:ext cx="683172" cy="369332"/>
          </a:xfrm>
          <a:prstGeom prst="rect">
            <a:avLst/>
          </a:prstGeom>
          <a:noFill/>
        </p:spPr>
        <p:txBody>
          <a:bodyPr wrap="square" rtlCol="0">
            <a:spAutoFit/>
          </a:bodyPr>
          <a:lstStyle/>
          <a:p>
            <a:pPr algn="ctr"/>
            <a:r>
              <a:rPr lang="en-US" dirty="0">
                <a:solidFill>
                  <a:srgbClr val="FF0000"/>
                </a:solidFill>
              </a:rPr>
              <a:t>F</a:t>
            </a:r>
          </a:p>
        </p:txBody>
      </p:sp>
      <p:sp>
        <p:nvSpPr>
          <p:cNvPr id="25" name="TextBox 24">
            <a:extLst>
              <a:ext uri="{FF2B5EF4-FFF2-40B4-BE49-F238E27FC236}">
                <a16:creationId xmlns:a16="http://schemas.microsoft.com/office/drawing/2014/main" id="{83ED4632-7FF4-33DF-FCBF-4BC224E4D126}"/>
              </a:ext>
            </a:extLst>
          </p:cNvPr>
          <p:cNvSpPr txBox="1"/>
          <p:nvPr/>
        </p:nvSpPr>
        <p:spPr>
          <a:xfrm>
            <a:off x="1986173" y="4931469"/>
            <a:ext cx="683172" cy="369332"/>
          </a:xfrm>
          <a:prstGeom prst="rect">
            <a:avLst/>
          </a:prstGeom>
          <a:noFill/>
        </p:spPr>
        <p:txBody>
          <a:bodyPr wrap="square" rtlCol="0">
            <a:spAutoFit/>
          </a:bodyPr>
          <a:lstStyle/>
          <a:p>
            <a:pPr algn="ctr"/>
            <a:r>
              <a:rPr lang="en-US" dirty="0">
                <a:solidFill>
                  <a:srgbClr val="FF0000"/>
                </a:solidFill>
              </a:rPr>
              <a:t>F</a:t>
            </a:r>
          </a:p>
        </p:txBody>
      </p:sp>
      <p:sp>
        <p:nvSpPr>
          <p:cNvPr id="31" name="TextBox 30">
            <a:extLst>
              <a:ext uri="{FF2B5EF4-FFF2-40B4-BE49-F238E27FC236}">
                <a16:creationId xmlns:a16="http://schemas.microsoft.com/office/drawing/2014/main" id="{2068E40F-0E62-5FD5-DE44-088EEF91F260}"/>
              </a:ext>
            </a:extLst>
          </p:cNvPr>
          <p:cNvSpPr txBox="1"/>
          <p:nvPr/>
        </p:nvSpPr>
        <p:spPr>
          <a:xfrm>
            <a:off x="1494590" y="4938132"/>
            <a:ext cx="683172" cy="369332"/>
          </a:xfrm>
          <a:prstGeom prst="rect">
            <a:avLst/>
          </a:prstGeom>
          <a:noFill/>
        </p:spPr>
        <p:txBody>
          <a:bodyPr wrap="square" rtlCol="0">
            <a:spAutoFit/>
          </a:bodyPr>
          <a:lstStyle/>
          <a:p>
            <a:pPr algn="ctr"/>
            <a:r>
              <a:rPr lang="en-US" dirty="0">
                <a:solidFill>
                  <a:srgbClr val="FF0000"/>
                </a:solidFill>
              </a:rPr>
              <a:t>S</a:t>
            </a:r>
          </a:p>
        </p:txBody>
      </p:sp>
      <p:sp>
        <p:nvSpPr>
          <p:cNvPr id="36" name="TextBox 35">
            <a:extLst>
              <a:ext uri="{FF2B5EF4-FFF2-40B4-BE49-F238E27FC236}">
                <a16:creationId xmlns:a16="http://schemas.microsoft.com/office/drawing/2014/main" id="{8B4EE55C-EA79-5C9A-74C6-7C9E79633DF4}"/>
              </a:ext>
            </a:extLst>
          </p:cNvPr>
          <p:cNvSpPr txBox="1"/>
          <p:nvPr/>
        </p:nvSpPr>
        <p:spPr>
          <a:xfrm>
            <a:off x="1155004" y="4942314"/>
            <a:ext cx="683172" cy="369332"/>
          </a:xfrm>
          <a:prstGeom prst="rect">
            <a:avLst/>
          </a:prstGeom>
          <a:noFill/>
        </p:spPr>
        <p:txBody>
          <a:bodyPr wrap="square" rtlCol="0">
            <a:spAutoFit/>
          </a:bodyPr>
          <a:lstStyle/>
          <a:p>
            <a:pPr algn="ctr"/>
            <a:r>
              <a:rPr lang="en-US" dirty="0">
                <a:solidFill>
                  <a:srgbClr val="FF0000"/>
                </a:solidFill>
              </a:rPr>
              <a:t>A</a:t>
            </a:r>
          </a:p>
        </p:txBody>
      </p:sp>
      <p:cxnSp>
        <p:nvCxnSpPr>
          <p:cNvPr id="38" name="Straight Arrow Connector 37">
            <a:extLst>
              <a:ext uri="{FF2B5EF4-FFF2-40B4-BE49-F238E27FC236}">
                <a16:creationId xmlns:a16="http://schemas.microsoft.com/office/drawing/2014/main" id="{F597EFF5-DD61-7C0F-4210-9EDD59FA31B1}"/>
              </a:ext>
            </a:extLst>
          </p:cNvPr>
          <p:cNvCxnSpPr>
            <a:cxnSpLocks/>
          </p:cNvCxnSpPr>
          <p:nvPr/>
        </p:nvCxnSpPr>
        <p:spPr>
          <a:xfrm>
            <a:off x="1079157" y="4849529"/>
            <a:ext cx="29636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42A2A808-8577-84B3-35D4-3B8F5987046D}"/>
              </a:ext>
            </a:extLst>
          </p:cNvPr>
          <p:cNvSpPr/>
          <p:nvPr/>
        </p:nvSpPr>
        <p:spPr>
          <a:xfrm>
            <a:off x="1155004" y="3954162"/>
            <a:ext cx="475992" cy="234779"/>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BD5960-FB86-5129-0434-300DD74F5C7F}"/>
              </a:ext>
            </a:extLst>
          </p:cNvPr>
          <p:cNvSpPr/>
          <p:nvPr/>
        </p:nvSpPr>
        <p:spPr>
          <a:xfrm>
            <a:off x="11112843" y="3469007"/>
            <a:ext cx="475992" cy="2119279"/>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CCBE460-6BA5-5C0E-5935-605A617289A5}"/>
              </a:ext>
            </a:extLst>
          </p:cNvPr>
          <p:cNvSpPr txBox="1"/>
          <p:nvPr/>
        </p:nvSpPr>
        <p:spPr>
          <a:xfrm>
            <a:off x="11199340" y="5631365"/>
            <a:ext cx="475992" cy="369332"/>
          </a:xfrm>
          <a:prstGeom prst="rect">
            <a:avLst/>
          </a:prstGeom>
          <a:noFill/>
        </p:spPr>
        <p:txBody>
          <a:bodyPr wrap="square" rtlCol="0">
            <a:spAutoFit/>
          </a:bodyPr>
          <a:lstStyle/>
          <a:p>
            <a:r>
              <a:rPr lang="en-US" dirty="0">
                <a:solidFill>
                  <a:srgbClr val="FF0000"/>
                </a:solidFill>
              </a:rPr>
              <a:t>??</a:t>
            </a:r>
          </a:p>
        </p:txBody>
      </p:sp>
    </p:spTree>
    <p:extLst>
      <p:ext uri="{BB962C8B-B14F-4D97-AF65-F5344CB8AC3E}">
        <p14:creationId xmlns:p14="http://schemas.microsoft.com/office/powerpoint/2010/main" val="4229088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E4A59-D531-C6F8-3F24-CBB1C61189E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D2EEAF0-CDDF-2E1A-C4AB-51AE38B46956}"/>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25E79E-DCFF-5E70-A510-9A6F91A7C043}"/>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b="1"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DEB26385-5B76-0262-2540-8ADCB85B689F}"/>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8" name="Picture 7" descr="A diagram of mathematical equations&#10;&#10;AI-generated content may be incorrect.">
            <a:extLst>
              <a:ext uri="{FF2B5EF4-FFF2-40B4-BE49-F238E27FC236}">
                <a16:creationId xmlns:a16="http://schemas.microsoft.com/office/drawing/2014/main" id="{4EB490A5-74C2-81C2-339D-9AFDCC9B86A9}"/>
              </a:ext>
            </a:extLst>
          </p:cNvPr>
          <p:cNvPicPr>
            <a:picLocks noChangeAspect="1"/>
          </p:cNvPicPr>
          <p:nvPr/>
        </p:nvPicPr>
        <p:blipFill>
          <a:blip r:embed="rId3"/>
          <a:stretch>
            <a:fillRect/>
          </a:stretch>
        </p:blipFill>
        <p:spPr>
          <a:xfrm>
            <a:off x="344464" y="2075936"/>
            <a:ext cx="7772400" cy="4397618"/>
          </a:xfrm>
          <a:prstGeom prst="rect">
            <a:avLst/>
          </a:prstGeom>
        </p:spPr>
      </p:pic>
      <p:sp>
        <p:nvSpPr>
          <p:cNvPr id="2" name="Oval 1">
            <a:extLst>
              <a:ext uri="{FF2B5EF4-FFF2-40B4-BE49-F238E27FC236}">
                <a16:creationId xmlns:a16="http://schemas.microsoft.com/office/drawing/2014/main" id="{4AC88B6E-2E60-CBD1-FF24-42C34C473FEA}"/>
              </a:ext>
            </a:extLst>
          </p:cNvPr>
          <p:cNvSpPr/>
          <p:nvPr/>
        </p:nvSpPr>
        <p:spPr>
          <a:xfrm>
            <a:off x="6363729" y="3435176"/>
            <a:ext cx="568411" cy="432487"/>
          </a:xfrm>
          <a:prstGeom prst="ellipse">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ptide Bond Formation - Biochemistry Flashcards | ditki medical and  biological sciences">
            <a:extLst>
              <a:ext uri="{FF2B5EF4-FFF2-40B4-BE49-F238E27FC236}">
                <a16:creationId xmlns:a16="http://schemas.microsoft.com/office/drawing/2014/main" id="{D1626D2C-73AD-8969-FA7A-C1CE87196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254" y="3113903"/>
            <a:ext cx="3558746" cy="355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9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AA0AC-139F-BC81-55EA-B5215405555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2839801-D5FF-89C7-B7E8-C07D38657A5B}"/>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F41739-8C45-A98B-C0ED-8B65E32E5340}"/>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F391480-D4B5-1863-0795-8A5D82C53263}"/>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45644830-F591-FEBF-9306-855E82FE0E00}"/>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4676F523-4CE1-3E67-7BE3-5230F30556EA}"/>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B48C077C-39FA-FBCD-BCFB-4499410029BC}"/>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124A4CF2-D998-4DE2-81F5-0A7A49DFD369}"/>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391D1CD-A0BC-4C16-44A8-93684613C00A}"/>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 D N E E G F F S A</a:t>
            </a:r>
          </a:p>
        </p:txBody>
      </p:sp>
      <p:sp>
        <p:nvSpPr>
          <p:cNvPr id="14" name="TextBox 13">
            <a:extLst>
              <a:ext uri="{FF2B5EF4-FFF2-40B4-BE49-F238E27FC236}">
                <a16:creationId xmlns:a16="http://schemas.microsoft.com/office/drawing/2014/main" id="{4DF86330-8312-8580-5A05-5C680A934C7E}"/>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5" name="TextBox 14">
            <a:extLst>
              <a:ext uri="{FF2B5EF4-FFF2-40B4-BE49-F238E27FC236}">
                <a16:creationId xmlns:a16="http://schemas.microsoft.com/office/drawing/2014/main" id="{B9C83C34-DD50-C4F3-4490-8077F115247E}"/>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
        <p:nvSpPr>
          <p:cNvPr id="16" name="TextBox 15">
            <a:extLst>
              <a:ext uri="{FF2B5EF4-FFF2-40B4-BE49-F238E27FC236}">
                <a16:creationId xmlns:a16="http://schemas.microsoft.com/office/drawing/2014/main" id="{B0C03DAE-CBF7-C0DC-7C89-1D10BF8D30CA}"/>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7B487C3D-21CB-E818-76B2-EBD61B07FCF2}"/>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5C360C6-FB0F-EEE2-79B0-C250B8696E6F}"/>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0" name="TextBox 9">
            <a:extLst>
              <a:ext uri="{FF2B5EF4-FFF2-40B4-BE49-F238E27FC236}">
                <a16:creationId xmlns:a16="http://schemas.microsoft.com/office/drawing/2014/main" id="{14A68BCC-FD2A-D2B1-E9C1-37B9A682CDAA}"/>
              </a:ext>
            </a:extLst>
          </p:cNvPr>
          <p:cNvSpPr txBox="1"/>
          <p:nvPr/>
        </p:nvSpPr>
        <p:spPr>
          <a:xfrm>
            <a:off x="4874386" y="4931470"/>
            <a:ext cx="683172" cy="369332"/>
          </a:xfrm>
          <a:prstGeom prst="rect">
            <a:avLst/>
          </a:prstGeom>
          <a:noFill/>
        </p:spPr>
        <p:txBody>
          <a:bodyPr wrap="square" rtlCol="0">
            <a:spAutoFit/>
          </a:bodyPr>
          <a:lstStyle/>
          <a:p>
            <a:pPr algn="ctr"/>
            <a:r>
              <a:rPr lang="en-US" dirty="0">
                <a:solidFill>
                  <a:srgbClr val="FF0000"/>
                </a:solidFill>
              </a:rPr>
              <a:t>D</a:t>
            </a:r>
          </a:p>
        </p:txBody>
      </p:sp>
      <p:cxnSp>
        <p:nvCxnSpPr>
          <p:cNvPr id="11" name="Straight Arrow Connector 10">
            <a:extLst>
              <a:ext uri="{FF2B5EF4-FFF2-40B4-BE49-F238E27FC236}">
                <a16:creationId xmlns:a16="http://schemas.microsoft.com/office/drawing/2014/main" id="{28EBF4CD-4B6B-30E4-E2A9-C3561BDEEDBA}"/>
              </a:ext>
            </a:extLst>
          </p:cNvPr>
          <p:cNvCxnSpPr/>
          <p:nvPr/>
        </p:nvCxnSpPr>
        <p:spPr>
          <a:xfrm>
            <a:off x="4521009" y="4847115"/>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39AADF4-7308-0A52-2E7C-294FD0733FF2}"/>
              </a:ext>
            </a:extLst>
          </p:cNvPr>
          <p:cNvCxnSpPr>
            <a:cxnSpLocks/>
          </p:cNvCxnSpPr>
          <p:nvPr/>
        </p:nvCxnSpPr>
        <p:spPr>
          <a:xfrm>
            <a:off x="3976251"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99E5E30-F7B1-5649-EF5C-C741EDD64BFD}"/>
              </a:ext>
            </a:extLst>
          </p:cNvPr>
          <p:cNvCxnSpPr>
            <a:cxnSpLocks/>
          </p:cNvCxnSpPr>
          <p:nvPr/>
        </p:nvCxnSpPr>
        <p:spPr>
          <a:xfrm>
            <a:off x="3456207"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CC96FF0-26DD-7FBF-C9E9-3C419BBBC40F}"/>
              </a:ext>
            </a:extLst>
          </p:cNvPr>
          <p:cNvCxnSpPr>
            <a:cxnSpLocks/>
          </p:cNvCxnSpPr>
          <p:nvPr/>
        </p:nvCxnSpPr>
        <p:spPr>
          <a:xfrm>
            <a:off x="3196185" y="4847115"/>
            <a:ext cx="26002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2ED47F4-715C-C40C-97EC-673F963A4D14}"/>
              </a:ext>
            </a:extLst>
          </p:cNvPr>
          <p:cNvSpPr txBox="1"/>
          <p:nvPr/>
        </p:nvSpPr>
        <p:spPr>
          <a:xfrm>
            <a:off x="4390759" y="4486446"/>
            <a:ext cx="683172" cy="369332"/>
          </a:xfrm>
          <a:prstGeom prst="rect">
            <a:avLst/>
          </a:prstGeom>
          <a:noFill/>
        </p:spPr>
        <p:txBody>
          <a:bodyPr wrap="square" rtlCol="0">
            <a:spAutoFit/>
          </a:bodyPr>
          <a:lstStyle/>
          <a:p>
            <a:pPr algn="ctr"/>
            <a:r>
              <a:rPr lang="en-US" dirty="0">
                <a:solidFill>
                  <a:srgbClr val="FF0000"/>
                </a:solidFill>
              </a:rPr>
              <a:t>114</a:t>
            </a:r>
          </a:p>
        </p:txBody>
      </p:sp>
      <p:sp>
        <p:nvSpPr>
          <p:cNvPr id="27" name="TextBox 26">
            <a:extLst>
              <a:ext uri="{FF2B5EF4-FFF2-40B4-BE49-F238E27FC236}">
                <a16:creationId xmlns:a16="http://schemas.microsoft.com/office/drawing/2014/main" id="{F0E429D6-C911-C231-9EAC-F58B6FBB3DD1}"/>
              </a:ext>
            </a:extLst>
          </p:cNvPr>
          <p:cNvSpPr txBox="1"/>
          <p:nvPr/>
        </p:nvSpPr>
        <p:spPr>
          <a:xfrm>
            <a:off x="3904154"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8" name="TextBox 27">
            <a:extLst>
              <a:ext uri="{FF2B5EF4-FFF2-40B4-BE49-F238E27FC236}">
                <a16:creationId xmlns:a16="http://schemas.microsoft.com/office/drawing/2014/main" id="{D380E6BD-A9C0-9BB4-9B08-7633AA82A456}"/>
              </a:ext>
            </a:extLst>
          </p:cNvPr>
          <p:cNvSpPr txBox="1"/>
          <p:nvPr/>
        </p:nvSpPr>
        <p:spPr>
          <a:xfrm>
            <a:off x="3379418"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9" name="TextBox 28">
            <a:extLst>
              <a:ext uri="{FF2B5EF4-FFF2-40B4-BE49-F238E27FC236}">
                <a16:creationId xmlns:a16="http://schemas.microsoft.com/office/drawing/2014/main" id="{62D86D44-1915-23F6-208F-7E28B224DBF1}"/>
              </a:ext>
            </a:extLst>
          </p:cNvPr>
          <p:cNvSpPr txBox="1"/>
          <p:nvPr/>
        </p:nvSpPr>
        <p:spPr>
          <a:xfrm>
            <a:off x="2892813" y="4304956"/>
            <a:ext cx="683172" cy="369332"/>
          </a:xfrm>
          <a:prstGeom prst="rect">
            <a:avLst/>
          </a:prstGeom>
          <a:noFill/>
        </p:spPr>
        <p:txBody>
          <a:bodyPr wrap="square" rtlCol="0">
            <a:spAutoFit/>
          </a:bodyPr>
          <a:lstStyle/>
          <a:p>
            <a:pPr algn="ctr"/>
            <a:r>
              <a:rPr lang="en-US" dirty="0">
                <a:solidFill>
                  <a:srgbClr val="FF0000"/>
                </a:solidFill>
              </a:rPr>
              <a:t>57</a:t>
            </a:r>
          </a:p>
        </p:txBody>
      </p:sp>
      <p:cxnSp>
        <p:nvCxnSpPr>
          <p:cNvPr id="30" name="Straight Arrow Connector 29">
            <a:extLst>
              <a:ext uri="{FF2B5EF4-FFF2-40B4-BE49-F238E27FC236}">
                <a16:creationId xmlns:a16="http://schemas.microsoft.com/office/drawing/2014/main" id="{9545F745-648D-A70B-8A7F-1825C3C53CDA}"/>
              </a:ext>
            </a:extLst>
          </p:cNvPr>
          <p:cNvCxnSpPr>
            <a:cxnSpLocks/>
          </p:cNvCxnSpPr>
          <p:nvPr/>
        </p:nvCxnSpPr>
        <p:spPr>
          <a:xfrm>
            <a:off x="2644346" y="4855778"/>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327FE23-F6D8-B0DC-D632-0DCAB16790A3}"/>
              </a:ext>
            </a:extLst>
          </p:cNvPr>
          <p:cNvSpPr txBox="1"/>
          <p:nvPr/>
        </p:nvSpPr>
        <p:spPr>
          <a:xfrm>
            <a:off x="2523737" y="4495415"/>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3" name="Straight Arrow Connector 32">
            <a:extLst>
              <a:ext uri="{FF2B5EF4-FFF2-40B4-BE49-F238E27FC236}">
                <a16:creationId xmlns:a16="http://schemas.microsoft.com/office/drawing/2014/main" id="{34ED4220-1C72-7DD1-6FA8-9401336B8063}"/>
              </a:ext>
            </a:extLst>
          </p:cNvPr>
          <p:cNvCxnSpPr>
            <a:cxnSpLocks/>
          </p:cNvCxnSpPr>
          <p:nvPr/>
        </p:nvCxnSpPr>
        <p:spPr>
          <a:xfrm>
            <a:off x="2043079" y="4847115"/>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8641584-9A1A-4DFB-9057-42BC334B9897}"/>
              </a:ext>
            </a:extLst>
          </p:cNvPr>
          <p:cNvSpPr txBox="1"/>
          <p:nvPr/>
        </p:nvSpPr>
        <p:spPr>
          <a:xfrm>
            <a:off x="1983498" y="4486446"/>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5" name="Straight Arrow Connector 34">
            <a:extLst>
              <a:ext uri="{FF2B5EF4-FFF2-40B4-BE49-F238E27FC236}">
                <a16:creationId xmlns:a16="http://schemas.microsoft.com/office/drawing/2014/main" id="{C9AB650B-D39C-0516-0FE8-202E31AF12E4}"/>
              </a:ext>
            </a:extLst>
          </p:cNvPr>
          <p:cNvCxnSpPr>
            <a:cxnSpLocks/>
          </p:cNvCxnSpPr>
          <p:nvPr/>
        </p:nvCxnSpPr>
        <p:spPr>
          <a:xfrm>
            <a:off x="1630996" y="4842144"/>
            <a:ext cx="35250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0F5971B4-DEC6-5A02-9AC8-4AC0EA7BF884}"/>
              </a:ext>
            </a:extLst>
          </p:cNvPr>
          <p:cNvCxnSpPr>
            <a:cxnSpLocks/>
          </p:cNvCxnSpPr>
          <p:nvPr/>
        </p:nvCxnSpPr>
        <p:spPr>
          <a:xfrm>
            <a:off x="1375526" y="4842144"/>
            <a:ext cx="25547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4EAB1BA-172D-D913-C38B-2DD75654A59B}"/>
              </a:ext>
            </a:extLst>
          </p:cNvPr>
          <p:cNvSpPr txBox="1"/>
          <p:nvPr/>
        </p:nvSpPr>
        <p:spPr>
          <a:xfrm>
            <a:off x="1506517" y="4499061"/>
            <a:ext cx="683172" cy="369332"/>
          </a:xfrm>
          <a:prstGeom prst="rect">
            <a:avLst/>
          </a:prstGeom>
          <a:noFill/>
        </p:spPr>
        <p:txBody>
          <a:bodyPr wrap="square" rtlCol="0">
            <a:spAutoFit/>
          </a:bodyPr>
          <a:lstStyle/>
          <a:p>
            <a:pPr algn="ctr"/>
            <a:r>
              <a:rPr lang="en-US" dirty="0">
                <a:solidFill>
                  <a:srgbClr val="FF0000"/>
                </a:solidFill>
              </a:rPr>
              <a:t>87</a:t>
            </a:r>
          </a:p>
        </p:txBody>
      </p:sp>
      <p:sp>
        <p:nvSpPr>
          <p:cNvPr id="41" name="TextBox 40">
            <a:extLst>
              <a:ext uri="{FF2B5EF4-FFF2-40B4-BE49-F238E27FC236}">
                <a16:creationId xmlns:a16="http://schemas.microsoft.com/office/drawing/2014/main" id="{DD7C5C96-DD73-866C-F7FB-774653086702}"/>
              </a:ext>
            </a:extLst>
          </p:cNvPr>
          <p:cNvSpPr txBox="1"/>
          <p:nvPr/>
        </p:nvSpPr>
        <p:spPr>
          <a:xfrm>
            <a:off x="1164128" y="4495673"/>
            <a:ext cx="683172" cy="369332"/>
          </a:xfrm>
          <a:prstGeom prst="rect">
            <a:avLst/>
          </a:prstGeom>
          <a:noFill/>
        </p:spPr>
        <p:txBody>
          <a:bodyPr wrap="square" rtlCol="0">
            <a:spAutoFit/>
          </a:bodyPr>
          <a:lstStyle/>
          <a:p>
            <a:pPr algn="ctr"/>
            <a:r>
              <a:rPr lang="en-US" dirty="0">
                <a:solidFill>
                  <a:srgbClr val="FF0000"/>
                </a:solidFill>
              </a:rPr>
              <a:t>71</a:t>
            </a:r>
          </a:p>
        </p:txBody>
      </p:sp>
      <p:sp>
        <p:nvSpPr>
          <p:cNvPr id="18" name="TextBox 17">
            <a:extLst>
              <a:ext uri="{FF2B5EF4-FFF2-40B4-BE49-F238E27FC236}">
                <a16:creationId xmlns:a16="http://schemas.microsoft.com/office/drawing/2014/main" id="{439D2791-79B7-EEB1-921D-E3269E9AF87B}"/>
              </a:ext>
            </a:extLst>
          </p:cNvPr>
          <p:cNvSpPr txBox="1"/>
          <p:nvPr/>
        </p:nvSpPr>
        <p:spPr>
          <a:xfrm>
            <a:off x="4390759" y="4931470"/>
            <a:ext cx="683172" cy="369332"/>
          </a:xfrm>
          <a:prstGeom prst="rect">
            <a:avLst/>
          </a:prstGeom>
          <a:noFill/>
        </p:spPr>
        <p:txBody>
          <a:bodyPr wrap="square" rtlCol="0">
            <a:spAutoFit/>
          </a:bodyPr>
          <a:lstStyle/>
          <a:p>
            <a:pPr algn="ctr"/>
            <a:r>
              <a:rPr lang="en-US" dirty="0">
                <a:solidFill>
                  <a:srgbClr val="FF0000"/>
                </a:solidFill>
              </a:rPr>
              <a:t>N</a:t>
            </a:r>
          </a:p>
        </p:txBody>
      </p:sp>
      <p:sp>
        <p:nvSpPr>
          <p:cNvPr id="19" name="TextBox 18">
            <a:extLst>
              <a:ext uri="{FF2B5EF4-FFF2-40B4-BE49-F238E27FC236}">
                <a16:creationId xmlns:a16="http://schemas.microsoft.com/office/drawing/2014/main" id="{C79B321F-0186-C8E9-7A0B-CBB4D6C35129}"/>
              </a:ext>
            </a:extLst>
          </p:cNvPr>
          <p:cNvSpPr txBox="1"/>
          <p:nvPr/>
        </p:nvSpPr>
        <p:spPr>
          <a:xfrm>
            <a:off x="3904154" y="4933290"/>
            <a:ext cx="683172" cy="369332"/>
          </a:xfrm>
          <a:prstGeom prst="rect">
            <a:avLst/>
          </a:prstGeom>
          <a:noFill/>
        </p:spPr>
        <p:txBody>
          <a:bodyPr wrap="square" rtlCol="0">
            <a:spAutoFit/>
          </a:bodyPr>
          <a:lstStyle/>
          <a:p>
            <a:pPr algn="ctr"/>
            <a:r>
              <a:rPr lang="en-US" dirty="0">
                <a:solidFill>
                  <a:srgbClr val="FF0000"/>
                </a:solidFill>
              </a:rPr>
              <a:t>E</a:t>
            </a:r>
          </a:p>
        </p:txBody>
      </p:sp>
      <p:sp>
        <p:nvSpPr>
          <p:cNvPr id="20" name="TextBox 19">
            <a:extLst>
              <a:ext uri="{FF2B5EF4-FFF2-40B4-BE49-F238E27FC236}">
                <a16:creationId xmlns:a16="http://schemas.microsoft.com/office/drawing/2014/main" id="{1F80A228-E256-C461-F925-4A1B3E8C23BD}"/>
              </a:ext>
            </a:extLst>
          </p:cNvPr>
          <p:cNvSpPr txBox="1"/>
          <p:nvPr/>
        </p:nvSpPr>
        <p:spPr>
          <a:xfrm>
            <a:off x="3439285" y="4933290"/>
            <a:ext cx="544505" cy="369332"/>
          </a:xfrm>
          <a:prstGeom prst="rect">
            <a:avLst/>
          </a:prstGeom>
          <a:noFill/>
        </p:spPr>
        <p:txBody>
          <a:bodyPr wrap="square" rtlCol="0">
            <a:spAutoFit/>
          </a:bodyPr>
          <a:lstStyle/>
          <a:p>
            <a:pPr algn="ctr"/>
            <a:r>
              <a:rPr lang="en-US" dirty="0">
                <a:solidFill>
                  <a:srgbClr val="FF0000"/>
                </a:solidFill>
              </a:rPr>
              <a:t>E</a:t>
            </a:r>
          </a:p>
        </p:txBody>
      </p:sp>
      <p:sp>
        <p:nvSpPr>
          <p:cNvPr id="23" name="TextBox 22">
            <a:extLst>
              <a:ext uri="{FF2B5EF4-FFF2-40B4-BE49-F238E27FC236}">
                <a16:creationId xmlns:a16="http://schemas.microsoft.com/office/drawing/2014/main" id="{5C1D6657-48E8-F67B-17FB-D37089DF04B0}"/>
              </a:ext>
            </a:extLst>
          </p:cNvPr>
          <p:cNvSpPr txBox="1"/>
          <p:nvPr/>
        </p:nvSpPr>
        <p:spPr>
          <a:xfrm>
            <a:off x="2992729" y="4933290"/>
            <a:ext cx="683172" cy="369332"/>
          </a:xfrm>
          <a:prstGeom prst="rect">
            <a:avLst/>
          </a:prstGeom>
          <a:noFill/>
        </p:spPr>
        <p:txBody>
          <a:bodyPr wrap="square" rtlCol="0">
            <a:spAutoFit/>
          </a:bodyPr>
          <a:lstStyle/>
          <a:p>
            <a:pPr algn="ctr"/>
            <a:r>
              <a:rPr lang="en-US" dirty="0">
                <a:solidFill>
                  <a:srgbClr val="FF0000"/>
                </a:solidFill>
              </a:rPr>
              <a:t>G</a:t>
            </a:r>
          </a:p>
        </p:txBody>
      </p:sp>
      <p:sp>
        <p:nvSpPr>
          <p:cNvPr id="24" name="TextBox 23">
            <a:extLst>
              <a:ext uri="{FF2B5EF4-FFF2-40B4-BE49-F238E27FC236}">
                <a16:creationId xmlns:a16="http://schemas.microsoft.com/office/drawing/2014/main" id="{0B0AF858-7A57-2344-3F1F-A5A2BDAC8C82}"/>
              </a:ext>
            </a:extLst>
          </p:cNvPr>
          <p:cNvSpPr txBox="1"/>
          <p:nvPr/>
        </p:nvSpPr>
        <p:spPr>
          <a:xfrm>
            <a:off x="2578679" y="4924806"/>
            <a:ext cx="683172" cy="369332"/>
          </a:xfrm>
          <a:prstGeom prst="rect">
            <a:avLst/>
          </a:prstGeom>
          <a:noFill/>
        </p:spPr>
        <p:txBody>
          <a:bodyPr wrap="square" rtlCol="0">
            <a:spAutoFit/>
          </a:bodyPr>
          <a:lstStyle/>
          <a:p>
            <a:pPr algn="ctr"/>
            <a:r>
              <a:rPr lang="en-US" dirty="0">
                <a:solidFill>
                  <a:srgbClr val="FF0000"/>
                </a:solidFill>
              </a:rPr>
              <a:t>F</a:t>
            </a:r>
          </a:p>
        </p:txBody>
      </p:sp>
      <p:sp>
        <p:nvSpPr>
          <p:cNvPr id="25" name="TextBox 24">
            <a:extLst>
              <a:ext uri="{FF2B5EF4-FFF2-40B4-BE49-F238E27FC236}">
                <a16:creationId xmlns:a16="http://schemas.microsoft.com/office/drawing/2014/main" id="{8B7DA269-9AAB-B447-BA37-17D7AEB85791}"/>
              </a:ext>
            </a:extLst>
          </p:cNvPr>
          <p:cNvSpPr txBox="1"/>
          <p:nvPr/>
        </p:nvSpPr>
        <p:spPr>
          <a:xfrm>
            <a:off x="1986173" y="4931469"/>
            <a:ext cx="683172" cy="369332"/>
          </a:xfrm>
          <a:prstGeom prst="rect">
            <a:avLst/>
          </a:prstGeom>
          <a:noFill/>
        </p:spPr>
        <p:txBody>
          <a:bodyPr wrap="square" rtlCol="0">
            <a:spAutoFit/>
          </a:bodyPr>
          <a:lstStyle/>
          <a:p>
            <a:pPr algn="ctr"/>
            <a:r>
              <a:rPr lang="en-US" dirty="0">
                <a:solidFill>
                  <a:srgbClr val="FF0000"/>
                </a:solidFill>
              </a:rPr>
              <a:t>F</a:t>
            </a:r>
          </a:p>
        </p:txBody>
      </p:sp>
      <p:sp>
        <p:nvSpPr>
          <p:cNvPr id="31" name="TextBox 30">
            <a:extLst>
              <a:ext uri="{FF2B5EF4-FFF2-40B4-BE49-F238E27FC236}">
                <a16:creationId xmlns:a16="http://schemas.microsoft.com/office/drawing/2014/main" id="{7BAA6DC9-A0E9-B49C-3CBE-24309324AB39}"/>
              </a:ext>
            </a:extLst>
          </p:cNvPr>
          <p:cNvSpPr txBox="1"/>
          <p:nvPr/>
        </p:nvSpPr>
        <p:spPr>
          <a:xfrm>
            <a:off x="1494590" y="4938132"/>
            <a:ext cx="683172" cy="369332"/>
          </a:xfrm>
          <a:prstGeom prst="rect">
            <a:avLst/>
          </a:prstGeom>
          <a:noFill/>
        </p:spPr>
        <p:txBody>
          <a:bodyPr wrap="square" rtlCol="0">
            <a:spAutoFit/>
          </a:bodyPr>
          <a:lstStyle/>
          <a:p>
            <a:pPr algn="ctr"/>
            <a:r>
              <a:rPr lang="en-US" dirty="0">
                <a:solidFill>
                  <a:srgbClr val="FF0000"/>
                </a:solidFill>
              </a:rPr>
              <a:t>S</a:t>
            </a:r>
          </a:p>
        </p:txBody>
      </p:sp>
      <p:sp>
        <p:nvSpPr>
          <p:cNvPr id="36" name="TextBox 35">
            <a:extLst>
              <a:ext uri="{FF2B5EF4-FFF2-40B4-BE49-F238E27FC236}">
                <a16:creationId xmlns:a16="http://schemas.microsoft.com/office/drawing/2014/main" id="{C74ABBC1-B74F-6DEE-ACDC-C765D9E7C9B8}"/>
              </a:ext>
            </a:extLst>
          </p:cNvPr>
          <p:cNvSpPr txBox="1"/>
          <p:nvPr/>
        </p:nvSpPr>
        <p:spPr>
          <a:xfrm>
            <a:off x="1155004" y="4942314"/>
            <a:ext cx="683172" cy="369332"/>
          </a:xfrm>
          <a:prstGeom prst="rect">
            <a:avLst/>
          </a:prstGeom>
          <a:noFill/>
        </p:spPr>
        <p:txBody>
          <a:bodyPr wrap="square" rtlCol="0">
            <a:spAutoFit/>
          </a:bodyPr>
          <a:lstStyle/>
          <a:p>
            <a:pPr algn="ctr"/>
            <a:r>
              <a:rPr lang="en-US" dirty="0">
                <a:solidFill>
                  <a:srgbClr val="FF0000"/>
                </a:solidFill>
              </a:rPr>
              <a:t>A</a:t>
            </a:r>
          </a:p>
        </p:txBody>
      </p:sp>
      <p:cxnSp>
        <p:nvCxnSpPr>
          <p:cNvPr id="38" name="Straight Arrow Connector 37">
            <a:extLst>
              <a:ext uri="{FF2B5EF4-FFF2-40B4-BE49-F238E27FC236}">
                <a16:creationId xmlns:a16="http://schemas.microsoft.com/office/drawing/2014/main" id="{1354FA86-D4FC-D6C6-B0CA-10E96AA05653}"/>
              </a:ext>
            </a:extLst>
          </p:cNvPr>
          <p:cNvCxnSpPr>
            <a:cxnSpLocks/>
          </p:cNvCxnSpPr>
          <p:nvPr/>
        </p:nvCxnSpPr>
        <p:spPr>
          <a:xfrm>
            <a:off x="1079157" y="4849529"/>
            <a:ext cx="29636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879B3AE4-4413-8770-0DCA-D4E828F7DF2E}"/>
              </a:ext>
            </a:extLst>
          </p:cNvPr>
          <p:cNvSpPr/>
          <p:nvPr/>
        </p:nvSpPr>
        <p:spPr>
          <a:xfrm>
            <a:off x="1155004" y="3954162"/>
            <a:ext cx="475992" cy="234779"/>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A0D70B-065C-0293-93BC-E9CBCBA37BBC}"/>
              </a:ext>
            </a:extLst>
          </p:cNvPr>
          <p:cNvSpPr/>
          <p:nvPr/>
        </p:nvSpPr>
        <p:spPr>
          <a:xfrm>
            <a:off x="11112843" y="3469007"/>
            <a:ext cx="475992" cy="2119279"/>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944C9F7-6407-994E-3E5A-D7221B5BA445}"/>
              </a:ext>
            </a:extLst>
          </p:cNvPr>
          <p:cNvSpPr txBox="1"/>
          <p:nvPr/>
        </p:nvSpPr>
        <p:spPr>
          <a:xfrm>
            <a:off x="11199340" y="5631365"/>
            <a:ext cx="475992" cy="369332"/>
          </a:xfrm>
          <a:prstGeom prst="rect">
            <a:avLst/>
          </a:prstGeom>
          <a:noFill/>
        </p:spPr>
        <p:txBody>
          <a:bodyPr wrap="square" rtlCol="0">
            <a:spAutoFit/>
          </a:bodyPr>
          <a:lstStyle/>
          <a:p>
            <a:r>
              <a:rPr lang="en-US" dirty="0">
                <a:solidFill>
                  <a:srgbClr val="FF0000"/>
                </a:solidFill>
              </a:rPr>
              <a:t>??</a:t>
            </a:r>
          </a:p>
        </p:txBody>
      </p:sp>
      <p:sp>
        <p:nvSpPr>
          <p:cNvPr id="39" name="TextBox 38">
            <a:extLst>
              <a:ext uri="{FF2B5EF4-FFF2-40B4-BE49-F238E27FC236}">
                <a16:creationId xmlns:a16="http://schemas.microsoft.com/office/drawing/2014/main" id="{CE18DD36-3A79-F857-EA81-AA4356235429}"/>
              </a:ext>
            </a:extLst>
          </p:cNvPr>
          <p:cNvSpPr txBox="1"/>
          <p:nvPr/>
        </p:nvSpPr>
        <p:spPr>
          <a:xfrm>
            <a:off x="952205" y="5902312"/>
            <a:ext cx="8578190" cy="369332"/>
          </a:xfrm>
          <a:prstGeom prst="rect">
            <a:avLst/>
          </a:prstGeom>
          <a:noFill/>
        </p:spPr>
        <p:txBody>
          <a:bodyPr wrap="square" rtlCol="0">
            <a:spAutoFit/>
          </a:bodyPr>
          <a:lstStyle/>
          <a:p>
            <a:r>
              <a:rPr lang="en-US" dirty="0">
                <a:solidFill>
                  <a:srgbClr val="FF0000"/>
                </a:solidFill>
              </a:rPr>
              <a:t>AA weight = 175 – 16 – 2 – 1 = 156 </a:t>
            </a:r>
          </a:p>
        </p:txBody>
      </p:sp>
    </p:spTree>
    <p:extLst>
      <p:ext uri="{BB962C8B-B14F-4D97-AF65-F5344CB8AC3E}">
        <p14:creationId xmlns:p14="http://schemas.microsoft.com/office/powerpoint/2010/main" val="1095515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A63B-19CA-8C85-CC53-B71AAF1F1B0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7E7D9E8-9548-C2DB-68ED-38B208EF7B42}"/>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AF5252-6BDC-A25A-69BA-935F748E04FF}"/>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CD953CE-FEBD-5EFA-5E88-30B9D6391A77}"/>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3DF342F4-61A7-7C13-C6BF-24058EA593F6}"/>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26C21CE7-FFA1-AB29-8E5F-95CEAE99E930}"/>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6A573137-5386-782A-55E6-A7C9FEA7576A}"/>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939F78B8-AE27-77FC-8FBC-F546251FA498}"/>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9084142-EF03-371F-BB47-8FCF2B87BA85}"/>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 D N E E G F F S A R</a:t>
            </a:r>
          </a:p>
        </p:txBody>
      </p:sp>
      <p:sp>
        <p:nvSpPr>
          <p:cNvPr id="14" name="TextBox 13">
            <a:extLst>
              <a:ext uri="{FF2B5EF4-FFF2-40B4-BE49-F238E27FC236}">
                <a16:creationId xmlns:a16="http://schemas.microsoft.com/office/drawing/2014/main" id="{052B9F62-5AB8-D002-815E-7F0A5556F1DE}"/>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5" name="TextBox 14">
            <a:extLst>
              <a:ext uri="{FF2B5EF4-FFF2-40B4-BE49-F238E27FC236}">
                <a16:creationId xmlns:a16="http://schemas.microsoft.com/office/drawing/2014/main" id="{CA02728D-9C62-6D87-9D50-B762B9E21C8C}"/>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
        <p:nvSpPr>
          <p:cNvPr id="16" name="TextBox 15">
            <a:extLst>
              <a:ext uri="{FF2B5EF4-FFF2-40B4-BE49-F238E27FC236}">
                <a16:creationId xmlns:a16="http://schemas.microsoft.com/office/drawing/2014/main" id="{3547DDC4-6122-21FD-7CFC-A228235AE927}"/>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62086968-BF02-E242-4464-8BB748B5B396}"/>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10587BC-94DD-A112-6EC4-6BF63D97B552}"/>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0" name="TextBox 9">
            <a:extLst>
              <a:ext uri="{FF2B5EF4-FFF2-40B4-BE49-F238E27FC236}">
                <a16:creationId xmlns:a16="http://schemas.microsoft.com/office/drawing/2014/main" id="{F0DF9EA6-C57C-4343-2475-E70B9BF89D5E}"/>
              </a:ext>
            </a:extLst>
          </p:cNvPr>
          <p:cNvSpPr txBox="1"/>
          <p:nvPr/>
        </p:nvSpPr>
        <p:spPr>
          <a:xfrm>
            <a:off x="4874386" y="4931470"/>
            <a:ext cx="683172" cy="369332"/>
          </a:xfrm>
          <a:prstGeom prst="rect">
            <a:avLst/>
          </a:prstGeom>
          <a:noFill/>
        </p:spPr>
        <p:txBody>
          <a:bodyPr wrap="square" rtlCol="0">
            <a:spAutoFit/>
          </a:bodyPr>
          <a:lstStyle/>
          <a:p>
            <a:pPr algn="ctr"/>
            <a:r>
              <a:rPr lang="en-US" dirty="0">
                <a:solidFill>
                  <a:srgbClr val="FF0000"/>
                </a:solidFill>
              </a:rPr>
              <a:t>D</a:t>
            </a:r>
          </a:p>
        </p:txBody>
      </p:sp>
      <p:cxnSp>
        <p:nvCxnSpPr>
          <p:cNvPr id="11" name="Straight Arrow Connector 10">
            <a:extLst>
              <a:ext uri="{FF2B5EF4-FFF2-40B4-BE49-F238E27FC236}">
                <a16:creationId xmlns:a16="http://schemas.microsoft.com/office/drawing/2014/main" id="{EA5B0516-65B6-98B0-3F02-38F76717EE9D}"/>
              </a:ext>
            </a:extLst>
          </p:cNvPr>
          <p:cNvCxnSpPr/>
          <p:nvPr/>
        </p:nvCxnSpPr>
        <p:spPr>
          <a:xfrm>
            <a:off x="4521009" y="4847115"/>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CB5E2CF-C6D0-4CDE-FBAE-724D9B8AA4A2}"/>
              </a:ext>
            </a:extLst>
          </p:cNvPr>
          <p:cNvCxnSpPr>
            <a:cxnSpLocks/>
          </p:cNvCxnSpPr>
          <p:nvPr/>
        </p:nvCxnSpPr>
        <p:spPr>
          <a:xfrm>
            <a:off x="3976251"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83B5422-C8AD-2CA5-1BFF-A100DB24046F}"/>
              </a:ext>
            </a:extLst>
          </p:cNvPr>
          <p:cNvCxnSpPr>
            <a:cxnSpLocks/>
          </p:cNvCxnSpPr>
          <p:nvPr/>
        </p:nvCxnSpPr>
        <p:spPr>
          <a:xfrm>
            <a:off x="3456207"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3B2F856-B548-3754-1256-7EC6767F0791}"/>
              </a:ext>
            </a:extLst>
          </p:cNvPr>
          <p:cNvCxnSpPr>
            <a:cxnSpLocks/>
          </p:cNvCxnSpPr>
          <p:nvPr/>
        </p:nvCxnSpPr>
        <p:spPr>
          <a:xfrm>
            <a:off x="3196185" y="4847115"/>
            <a:ext cx="26002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FCC8E1D-B5E5-9802-EE2D-54BB8E576B4C}"/>
              </a:ext>
            </a:extLst>
          </p:cNvPr>
          <p:cNvSpPr txBox="1"/>
          <p:nvPr/>
        </p:nvSpPr>
        <p:spPr>
          <a:xfrm>
            <a:off x="4390759" y="4486446"/>
            <a:ext cx="683172" cy="369332"/>
          </a:xfrm>
          <a:prstGeom prst="rect">
            <a:avLst/>
          </a:prstGeom>
          <a:noFill/>
        </p:spPr>
        <p:txBody>
          <a:bodyPr wrap="square" rtlCol="0">
            <a:spAutoFit/>
          </a:bodyPr>
          <a:lstStyle/>
          <a:p>
            <a:pPr algn="ctr"/>
            <a:r>
              <a:rPr lang="en-US" dirty="0">
                <a:solidFill>
                  <a:srgbClr val="FF0000"/>
                </a:solidFill>
              </a:rPr>
              <a:t>114</a:t>
            </a:r>
          </a:p>
        </p:txBody>
      </p:sp>
      <p:sp>
        <p:nvSpPr>
          <p:cNvPr id="27" name="TextBox 26">
            <a:extLst>
              <a:ext uri="{FF2B5EF4-FFF2-40B4-BE49-F238E27FC236}">
                <a16:creationId xmlns:a16="http://schemas.microsoft.com/office/drawing/2014/main" id="{073EA3B0-A17D-2FDD-CAD2-2245C765565F}"/>
              </a:ext>
            </a:extLst>
          </p:cNvPr>
          <p:cNvSpPr txBox="1"/>
          <p:nvPr/>
        </p:nvSpPr>
        <p:spPr>
          <a:xfrm>
            <a:off x="3904154"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8" name="TextBox 27">
            <a:extLst>
              <a:ext uri="{FF2B5EF4-FFF2-40B4-BE49-F238E27FC236}">
                <a16:creationId xmlns:a16="http://schemas.microsoft.com/office/drawing/2014/main" id="{B375B848-CDDD-6B59-A7D0-D02CA41B53D7}"/>
              </a:ext>
            </a:extLst>
          </p:cNvPr>
          <p:cNvSpPr txBox="1"/>
          <p:nvPr/>
        </p:nvSpPr>
        <p:spPr>
          <a:xfrm>
            <a:off x="3379418"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9" name="TextBox 28">
            <a:extLst>
              <a:ext uri="{FF2B5EF4-FFF2-40B4-BE49-F238E27FC236}">
                <a16:creationId xmlns:a16="http://schemas.microsoft.com/office/drawing/2014/main" id="{BCF807C5-DBDF-4277-686E-2BA75F08B859}"/>
              </a:ext>
            </a:extLst>
          </p:cNvPr>
          <p:cNvSpPr txBox="1"/>
          <p:nvPr/>
        </p:nvSpPr>
        <p:spPr>
          <a:xfrm>
            <a:off x="2892813" y="4304956"/>
            <a:ext cx="683172" cy="369332"/>
          </a:xfrm>
          <a:prstGeom prst="rect">
            <a:avLst/>
          </a:prstGeom>
          <a:noFill/>
        </p:spPr>
        <p:txBody>
          <a:bodyPr wrap="square" rtlCol="0">
            <a:spAutoFit/>
          </a:bodyPr>
          <a:lstStyle/>
          <a:p>
            <a:pPr algn="ctr"/>
            <a:r>
              <a:rPr lang="en-US" dirty="0">
                <a:solidFill>
                  <a:srgbClr val="FF0000"/>
                </a:solidFill>
              </a:rPr>
              <a:t>57</a:t>
            </a:r>
          </a:p>
        </p:txBody>
      </p:sp>
      <p:cxnSp>
        <p:nvCxnSpPr>
          <p:cNvPr id="30" name="Straight Arrow Connector 29">
            <a:extLst>
              <a:ext uri="{FF2B5EF4-FFF2-40B4-BE49-F238E27FC236}">
                <a16:creationId xmlns:a16="http://schemas.microsoft.com/office/drawing/2014/main" id="{2C7FDCEC-F328-B71C-728D-F3E71EF6205C}"/>
              </a:ext>
            </a:extLst>
          </p:cNvPr>
          <p:cNvCxnSpPr>
            <a:cxnSpLocks/>
          </p:cNvCxnSpPr>
          <p:nvPr/>
        </p:nvCxnSpPr>
        <p:spPr>
          <a:xfrm>
            <a:off x="2644346" y="4855778"/>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90D76BF-BDCB-0C40-1C1A-CDE4ED3F14CD}"/>
              </a:ext>
            </a:extLst>
          </p:cNvPr>
          <p:cNvSpPr txBox="1"/>
          <p:nvPr/>
        </p:nvSpPr>
        <p:spPr>
          <a:xfrm>
            <a:off x="2523737" y="4495415"/>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3" name="Straight Arrow Connector 32">
            <a:extLst>
              <a:ext uri="{FF2B5EF4-FFF2-40B4-BE49-F238E27FC236}">
                <a16:creationId xmlns:a16="http://schemas.microsoft.com/office/drawing/2014/main" id="{B5D4F27D-62CD-B813-CB3E-5BF12EECC771}"/>
              </a:ext>
            </a:extLst>
          </p:cNvPr>
          <p:cNvCxnSpPr>
            <a:cxnSpLocks/>
          </p:cNvCxnSpPr>
          <p:nvPr/>
        </p:nvCxnSpPr>
        <p:spPr>
          <a:xfrm>
            <a:off x="2043079" y="4847115"/>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D5FFCF4-D3DB-CDEF-C361-F228894A6D4D}"/>
              </a:ext>
            </a:extLst>
          </p:cNvPr>
          <p:cNvSpPr txBox="1"/>
          <p:nvPr/>
        </p:nvSpPr>
        <p:spPr>
          <a:xfrm>
            <a:off x="1983498" y="4486446"/>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5" name="Straight Arrow Connector 34">
            <a:extLst>
              <a:ext uri="{FF2B5EF4-FFF2-40B4-BE49-F238E27FC236}">
                <a16:creationId xmlns:a16="http://schemas.microsoft.com/office/drawing/2014/main" id="{2E74D2A6-528D-05D7-C442-169E230C94F0}"/>
              </a:ext>
            </a:extLst>
          </p:cNvPr>
          <p:cNvCxnSpPr>
            <a:cxnSpLocks/>
          </p:cNvCxnSpPr>
          <p:nvPr/>
        </p:nvCxnSpPr>
        <p:spPr>
          <a:xfrm>
            <a:off x="1630996" y="4842144"/>
            <a:ext cx="35250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2CCA7ADC-5169-DBC9-ED22-7F549AA60458}"/>
              </a:ext>
            </a:extLst>
          </p:cNvPr>
          <p:cNvCxnSpPr>
            <a:cxnSpLocks/>
          </p:cNvCxnSpPr>
          <p:nvPr/>
        </p:nvCxnSpPr>
        <p:spPr>
          <a:xfrm>
            <a:off x="1375526" y="4842144"/>
            <a:ext cx="25547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EB3B4E59-1ABF-7298-6168-CBEBA8B5BE21}"/>
              </a:ext>
            </a:extLst>
          </p:cNvPr>
          <p:cNvSpPr txBox="1"/>
          <p:nvPr/>
        </p:nvSpPr>
        <p:spPr>
          <a:xfrm>
            <a:off x="1506517" y="4499061"/>
            <a:ext cx="683172" cy="369332"/>
          </a:xfrm>
          <a:prstGeom prst="rect">
            <a:avLst/>
          </a:prstGeom>
          <a:noFill/>
        </p:spPr>
        <p:txBody>
          <a:bodyPr wrap="square" rtlCol="0">
            <a:spAutoFit/>
          </a:bodyPr>
          <a:lstStyle/>
          <a:p>
            <a:pPr algn="ctr"/>
            <a:r>
              <a:rPr lang="en-US" dirty="0">
                <a:solidFill>
                  <a:srgbClr val="FF0000"/>
                </a:solidFill>
              </a:rPr>
              <a:t>87</a:t>
            </a:r>
          </a:p>
        </p:txBody>
      </p:sp>
      <p:sp>
        <p:nvSpPr>
          <p:cNvPr id="41" name="TextBox 40">
            <a:extLst>
              <a:ext uri="{FF2B5EF4-FFF2-40B4-BE49-F238E27FC236}">
                <a16:creationId xmlns:a16="http://schemas.microsoft.com/office/drawing/2014/main" id="{A0DF770C-BCB7-6D7F-CD75-9FFBEF15EFF3}"/>
              </a:ext>
            </a:extLst>
          </p:cNvPr>
          <p:cNvSpPr txBox="1"/>
          <p:nvPr/>
        </p:nvSpPr>
        <p:spPr>
          <a:xfrm>
            <a:off x="1164128" y="4495673"/>
            <a:ext cx="683172" cy="369332"/>
          </a:xfrm>
          <a:prstGeom prst="rect">
            <a:avLst/>
          </a:prstGeom>
          <a:noFill/>
        </p:spPr>
        <p:txBody>
          <a:bodyPr wrap="square" rtlCol="0">
            <a:spAutoFit/>
          </a:bodyPr>
          <a:lstStyle/>
          <a:p>
            <a:pPr algn="ctr"/>
            <a:r>
              <a:rPr lang="en-US" dirty="0">
                <a:solidFill>
                  <a:srgbClr val="FF0000"/>
                </a:solidFill>
              </a:rPr>
              <a:t>71</a:t>
            </a:r>
          </a:p>
        </p:txBody>
      </p:sp>
      <p:sp>
        <p:nvSpPr>
          <p:cNvPr id="18" name="TextBox 17">
            <a:extLst>
              <a:ext uri="{FF2B5EF4-FFF2-40B4-BE49-F238E27FC236}">
                <a16:creationId xmlns:a16="http://schemas.microsoft.com/office/drawing/2014/main" id="{A4C80FA0-0CCF-9714-1311-73888605564B}"/>
              </a:ext>
            </a:extLst>
          </p:cNvPr>
          <p:cNvSpPr txBox="1"/>
          <p:nvPr/>
        </p:nvSpPr>
        <p:spPr>
          <a:xfrm>
            <a:off x="4390759" y="4931470"/>
            <a:ext cx="683172" cy="369332"/>
          </a:xfrm>
          <a:prstGeom prst="rect">
            <a:avLst/>
          </a:prstGeom>
          <a:noFill/>
        </p:spPr>
        <p:txBody>
          <a:bodyPr wrap="square" rtlCol="0">
            <a:spAutoFit/>
          </a:bodyPr>
          <a:lstStyle/>
          <a:p>
            <a:pPr algn="ctr"/>
            <a:r>
              <a:rPr lang="en-US" dirty="0">
                <a:solidFill>
                  <a:srgbClr val="FF0000"/>
                </a:solidFill>
              </a:rPr>
              <a:t>N</a:t>
            </a:r>
          </a:p>
        </p:txBody>
      </p:sp>
      <p:sp>
        <p:nvSpPr>
          <p:cNvPr id="19" name="TextBox 18">
            <a:extLst>
              <a:ext uri="{FF2B5EF4-FFF2-40B4-BE49-F238E27FC236}">
                <a16:creationId xmlns:a16="http://schemas.microsoft.com/office/drawing/2014/main" id="{DA0FF954-0C04-DC16-8AF9-9EB4719079AB}"/>
              </a:ext>
            </a:extLst>
          </p:cNvPr>
          <p:cNvSpPr txBox="1"/>
          <p:nvPr/>
        </p:nvSpPr>
        <p:spPr>
          <a:xfrm>
            <a:off x="3904154" y="4933290"/>
            <a:ext cx="683172" cy="369332"/>
          </a:xfrm>
          <a:prstGeom prst="rect">
            <a:avLst/>
          </a:prstGeom>
          <a:noFill/>
        </p:spPr>
        <p:txBody>
          <a:bodyPr wrap="square" rtlCol="0">
            <a:spAutoFit/>
          </a:bodyPr>
          <a:lstStyle/>
          <a:p>
            <a:pPr algn="ctr"/>
            <a:r>
              <a:rPr lang="en-US" dirty="0">
                <a:solidFill>
                  <a:srgbClr val="FF0000"/>
                </a:solidFill>
              </a:rPr>
              <a:t>E</a:t>
            </a:r>
          </a:p>
        </p:txBody>
      </p:sp>
      <p:sp>
        <p:nvSpPr>
          <p:cNvPr id="20" name="TextBox 19">
            <a:extLst>
              <a:ext uri="{FF2B5EF4-FFF2-40B4-BE49-F238E27FC236}">
                <a16:creationId xmlns:a16="http://schemas.microsoft.com/office/drawing/2014/main" id="{C109DFE8-A10F-1FC6-5E65-1F6AECDDF992}"/>
              </a:ext>
            </a:extLst>
          </p:cNvPr>
          <p:cNvSpPr txBox="1"/>
          <p:nvPr/>
        </p:nvSpPr>
        <p:spPr>
          <a:xfrm>
            <a:off x="3439285" y="4933290"/>
            <a:ext cx="544505" cy="369332"/>
          </a:xfrm>
          <a:prstGeom prst="rect">
            <a:avLst/>
          </a:prstGeom>
          <a:noFill/>
        </p:spPr>
        <p:txBody>
          <a:bodyPr wrap="square" rtlCol="0">
            <a:spAutoFit/>
          </a:bodyPr>
          <a:lstStyle/>
          <a:p>
            <a:pPr algn="ctr"/>
            <a:r>
              <a:rPr lang="en-US" dirty="0">
                <a:solidFill>
                  <a:srgbClr val="FF0000"/>
                </a:solidFill>
              </a:rPr>
              <a:t>E</a:t>
            </a:r>
          </a:p>
        </p:txBody>
      </p:sp>
      <p:sp>
        <p:nvSpPr>
          <p:cNvPr id="23" name="TextBox 22">
            <a:extLst>
              <a:ext uri="{FF2B5EF4-FFF2-40B4-BE49-F238E27FC236}">
                <a16:creationId xmlns:a16="http://schemas.microsoft.com/office/drawing/2014/main" id="{03DBF19A-1F5E-B769-CDD7-48C083B090D8}"/>
              </a:ext>
            </a:extLst>
          </p:cNvPr>
          <p:cNvSpPr txBox="1"/>
          <p:nvPr/>
        </p:nvSpPr>
        <p:spPr>
          <a:xfrm>
            <a:off x="2992729" y="4933290"/>
            <a:ext cx="683172" cy="369332"/>
          </a:xfrm>
          <a:prstGeom prst="rect">
            <a:avLst/>
          </a:prstGeom>
          <a:noFill/>
        </p:spPr>
        <p:txBody>
          <a:bodyPr wrap="square" rtlCol="0">
            <a:spAutoFit/>
          </a:bodyPr>
          <a:lstStyle/>
          <a:p>
            <a:pPr algn="ctr"/>
            <a:r>
              <a:rPr lang="en-US" dirty="0">
                <a:solidFill>
                  <a:srgbClr val="FF0000"/>
                </a:solidFill>
              </a:rPr>
              <a:t>G</a:t>
            </a:r>
          </a:p>
        </p:txBody>
      </p:sp>
      <p:sp>
        <p:nvSpPr>
          <p:cNvPr id="24" name="TextBox 23">
            <a:extLst>
              <a:ext uri="{FF2B5EF4-FFF2-40B4-BE49-F238E27FC236}">
                <a16:creationId xmlns:a16="http://schemas.microsoft.com/office/drawing/2014/main" id="{EAB0F874-A619-7F10-141D-1AFA943FCB89}"/>
              </a:ext>
            </a:extLst>
          </p:cNvPr>
          <p:cNvSpPr txBox="1"/>
          <p:nvPr/>
        </p:nvSpPr>
        <p:spPr>
          <a:xfrm>
            <a:off x="2578679" y="4924806"/>
            <a:ext cx="683172" cy="369332"/>
          </a:xfrm>
          <a:prstGeom prst="rect">
            <a:avLst/>
          </a:prstGeom>
          <a:noFill/>
        </p:spPr>
        <p:txBody>
          <a:bodyPr wrap="square" rtlCol="0">
            <a:spAutoFit/>
          </a:bodyPr>
          <a:lstStyle/>
          <a:p>
            <a:pPr algn="ctr"/>
            <a:r>
              <a:rPr lang="en-US" dirty="0">
                <a:solidFill>
                  <a:srgbClr val="FF0000"/>
                </a:solidFill>
              </a:rPr>
              <a:t>F</a:t>
            </a:r>
          </a:p>
        </p:txBody>
      </p:sp>
      <p:sp>
        <p:nvSpPr>
          <p:cNvPr id="25" name="TextBox 24">
            <a:extLst>
              <a:ext uri="{FF2B5EF4-FFF2-40B4-BE49-F238E27FC236}">
                <a16:creationId xmlns:a16="http://schemas.microsoft.com/office/drawing/2014/main" id="{DA351F27-31CE-E2C5-32C2-A0B01989DED8}"/>
              </a:ext>
            </a:extLst>
          </p:cNvPr>
          <p:cNvSpPr txBox="1"/>
          <p:nvPr/>
        </p:nvSpPr>
        <p:spPr>
          <a:xfrm>
            <a:off x="1986173" y="4931469"/>
            <a:ext cx="683172" cy="369332"/>
          </a:xfrm>
          <a:prstGeom prst="rect">
            <a:avLst/>
          </a:prstGeom>
          <a:noFill/>
        </p:spPr>
        <p:txBody>
          <a:bodyPr wrap="square" rtlCol="0">
            <a:spAutoFit/>
          </a:bodyPr>
          <a:lstStyle/>
          <a:p>
            <a:pPr algn="ctr"/>
            <a:r>
              <a:rPr lang="en-US" dirty="0">
                <a:solidFill>
                  <a:srgbClr val="FF0000"/>
                </a:solidFill>
              </a:rPr>
              <a:t>F</a:t>
            </a:r>
          </a:p>
        </p:txBody>
      </p:sp>
      <p:sp>
        <p:nvSpPr>
          <p:cNvPr id="31" name="TextBox 30">
            <a:extLst>
              <a:ext uri="{FF2B5EF4-FFF2-40B4-BE49-F238E27FC236}">
                <a16:creationId xmlns:a16="http://schemas.microsoft.com/office/drawing/2014/main" id="{B2F1070B-8564-3D7F-B7B5-C11220F709F0}"/>
              </a:ext>
            </a:extLst>
          </p:cNvPr>
          <p:cNvSpPr txBox="1"/>
          <p:nvPr/>
        </p:nvSpPr>
        <p:spPr>
          <a:xfrm>
            <a:off x="1494590" y="4938132"/>
            <a:ext cx="683172" cy="369332"/>
          </a:xfrm>
          <a:prstGeom prst="rect">
            <a:avLst/>
          </a:prstGeom>
          <a:noFill/>
        </p:spPr>
        <p:txBody>
          <a:bodyPr wrap="square" rtlCol="0">
            <a:spAutoFit/>
          </a:bodyPr>
          <a:lstStyle/>
          <a:p>
            <a:pPr algn="ctr"/>
            <a:r>
              <a:rPr lang="en-US" dirty="0">
                <a:solidFill>
                  <a:srgbClr val="FF0000"/>
                </a:solidFill>
              </a:rPr>
              <a:t>S</a:t>
            </a:r>
          </a:p>
        </p:txBody>
      </p:sp>
      <p:sp>
        <p:nvSpPr>
          <p:cNvPr id="36" name="TextBox 35">
            <a:extLst>
              <a:ext uri="{FF2B5EF4-FFF2-40B4-BE49-F238E27FC236}">
                <a16:creationId xmlns:a16="http://schemas.microsoft.com/office/drawing/2014/main" id="{FD4E0628-3E12-DF27-D701-212560992896}"/>
              </a:ext>
            </a:extLst>
          </p:cNvPr>
          <p:cNvSpPr txBox="1"/>
          <p:nvPr/>
        </p:nvSpPr>
        <p:spPr>
          <a:xfrm>
            <a:off x="1155004" y="4942314"/>
            <a:ext cx="683172" cy="369332"/>
          </a:xfrm>
          <a:prstGeom prst="rect">
            <a:avLst/>
          </a:prstGeom>
          <a:noFill/>
        </p:spPr>
        <p:txBody>
          <a:bodyPr wrap="square" rtlCol="0">
            <a:spAutoFit/>
          </a:bodyPr>
          <a:lstStyle/>
          <a:p>
            <a:pPr algn="ctr"/>
            <a:r>
              <a:rPr lang="en-US" dirty="0">
                <a:solidFill>
                  <a:srgbClr val="FF0000"/>
                </a:solidFill>
              </a:rPr>
              <a:t>A</a:t>
            </a:r>
          </a:p>
        </p:txBody>
      </p:sp>
      <p:cxnSp>
        <p:nvCxnSpPr>
          <p:cNvPr id="38" name="Straight Arrow Connector 37">
            <a:extLst>
              <a:ext uri="{FF2B5EF4-FFF2-40B4-BE49-F238E27FC236}">
                <a16:creationId xmlns:a16="http://schemas.microsoft.com/office/drawing/2014/main" id="{EF9FEE3F-6453-64CE-4875-CE47008031BB}"/>
              </a:ext>
            </a:extLst>
          </p:cNvPr>
          <p:cNvCxnSpPr>
            <a:cxnSpLocks/>
          </p:cNvCxnSpPr>
          <p:nvPr/>
        </p:nvCxnSpPr>
        <p:spPr>
          <a:xfrm>
            <a:off x="1079157" y="4849529"/>
            <a:ext cx="29636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88F12774-8D0A-CE27-A568-70C0E65A5BCA}"/>
              </a:ext>
            </a:extLst>
          </p:cNvPr>
          <p:cNvSpPr/>
          <p:nvPr/>
        </p:nvSpPr>
        <p:spPr>
          <a:xfrm>
            <a:off x="1155004" y="3954162"/>
            <a:ext cx="475992" cy="234779"/>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9C06048-3C58-E4D7-5B41-94E6952D75EC}"/>
              </a:ext>
            </a:extLst>
          </p:cNvPr>
          <p:cNvSpPr/>
          <p:nvPr/>
        </p:nvSpPr>
        <p:spPr>
          <a:xfrm>
            <a:off x="11112843" y="3583459"/>
            <a:ext cx="475992" cy="135925"/>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5BBC791-14D8-7CFA-2BF4-7476C35888F2}"/>
              </a:ext>
            </a:extLst>
          </p:cNvPr>
          <p:cNvSpPr txBox="1"/>
          <p:nvPr/>
        </p:nvSpPr>
        <p:spPr>
          <a:xfrm>
            <a:off x="952205" y="5902312"/>
            <a:ext cx="8578190" cy="369332"/>
          </a:xfrm>
          <a:prstGeom prst="rect">
            <a:avLst/>
          </a:prstGeom>
          <a:noFill/>
        </p:spPr>
        <p:txBody>
          <a:bodyPr wrap="square" rtlCol="0">
            <a:spAutoFit/>
          </a:bodyPr>
          <a:lstStyle/>
          <a:p>
            <a:r>
              <a:rPr lang="en-US" dirty="0">
                <a:solidFill>
                  <a:srgbClr val="FF0000"/>
                </a:solidFill>
              </a:rPr>
              <a:t>AA weight = 175 – 16 – 2 – 1 = 156 </a:t>
            </a:r>
          </a:p>
        </p:txBody>
      </p:sp>
      <p:sp>
        <p:nvSpPr>
          <p:cNvPr id="45" name="TextBox 44">
            <a:extLst>
              <a:ext uri="{FF2B5EF4-FFF2-40B4-BE49-F238E27FC236}">
                <a16:creationId xmlns:a16="http://schemas.microsoft.com/office/drawing/2014/main" id="{CE958FB8-9628-3ADF-D982-94A59CE640E4}"/>
              </a:ext>
            </a:extLst>
          </p:cNvPr>
          <p:cNvSpPr txBox="1"/>
          <p:nvPr/>
        </p:nvSpPr>
        <p:spPr>
          <a:xfrm>
            <a:off x="1711092" y="6405141"/>
            <a:ext cx="933339" cy="369332"/>
          </a:xfrm>
          <a:prstGeom prst="rect">
            <a:avLst/>
          </a:prstGeom>
          <a:noFill/>
        </p:spPr>
        <p:txBody>
          <a:bodyPr wrap="square" rtlCol="0">
            <a:spAutoFit/>
          </a:bodyPr>
          <a:lstStyle/>
          <a:p>
            <a:r>
              <a:rPr lang="en-US" dirty="0">
                <a:solidFill>
                  <a:srgbClr val="FF0000"/>
                </a:solidFill>
              </a:rPr>
              <a:t>Oxygen</a:t>
            </a:r>
          </a:p>
        </p:txBody>
      </p:sp>
      <p:sp>
        <p:nvSpPr>
          <p:cNvPr id="46" name="TextBox 45">
            <a:extLst>
              <a:ext uri="{FF2B5EF4-FFF2-40B4-BE49-F238E27FC236}">
                <a16:creationId xmlns:a16="http://schemas.microsoft.com/office/drawing/2014/main" id="{4FA41C57-FC45-6090-B92C-46F170FF3F2D}"/>
              </a:ext>
            </a:extLst>
          </p:cNvPr>
          <p:cNvSpPr txBox="1"/>
          <p:nvPr/>
        </p:nvSpPr>
        <p:spPr>
          <a:xfrm>
            <a:off x="2634733" y="6405141"/>
            <a:ext cx="1508258" cy="369332"/>
          </a:xfrm>
          <a:prstGeom prst="rect">
            <a:avLst/>
          </a:prstGeom>
          <a:noFill/>
        </p:spPr>
        <p:txBody>
          <a:bodyPr wrap="square" rtlCol="0">
            <a:spAutoFit/>
          </a:bodyPr>
          <a:lstStyle/>
          <a:p>
            <a:pPr algn="ctr"/>
            <a:r>
              <a:rPr lang="en-US" dirty="0">
                <a:solidFill>
                  <a:srgbClr val="FF0000"/>
                </a:solidFill>
              </a:rPr>
              <a:t>2 Hydrogens</a:t>
            </a:r>
          </a:p>
        </p:txBody>
      </p:sp>
      <p:sp>
        <p:nvSpPr>
          <p:cNvPr id="47" name="TextBox 46">
            <a:extLst>
              <a:ext uri="{FF2B5EF4-FFF2-40B4-BE49-F238E27FC236}">
                <a16:creationId xmlns:a16="http://schemas.microsoft.com/office/drawing/2014/main" id="{869BE6EE-FFD5-1545-7619-85DE65011F64}"/>
              </a:ext>
            </a:extLst>
          </p:cNvPr>
          <p:cNvSpPr txBox="1"/>
          <p:nvPr/>
        </p:nvSpPr>
        <p:spPr>
          <a:xfrm>
            <a:off x="4205253" y="6405141"/>
            <a:ext cx="1508258" cy="369332"/>
          </a:xfrm>
          <a:prstGeom prst="rect">
            <a:avLst/>
          </a:prstGeom>
          <a:noFill/>
        </p:spPr>
        <p:txBody>
          <a:bodyPr wrap="square" rtlCol="0">
            <a:spAutoFit/>
          </a:bodyPr>
          <a:lstStyle/>
          <a:p>
            <a:pPr algn="ctr"/>
            <a:r>
              <a:rPr lang="en-US" dirty="0">
                <a:solidFill>
                  <a:srgbClr val="FF0000"/>
                </a:solidFill>
              </a:rPr>
              <a:t>1 proton (ion)</a:t>
            </a:r>
          </a:p>
        </p:txBody>
      </p:sp>
      <p:cxnSp>
        <p:nvCxnSpPr>
          <p:cNvPr id="49" name="Straight Connector 48">
            <a:extLst>
              <a:ext uri="{FF2B5EF4-FFF2-40B4-BE49-F238E27FC236}">
                <a16:creationId xmlns:a16="http://schemas.microsoft.com/office/drawing/2014/main" id="{033C013D-634F-3D53-CCB0-A9DC24FD031D}"/>
              </a:ext>
            </a:extLst>
          </p:cNvPr>
          <p:cNvCxnSpPr>
            <a:cxnSpLocks/>
            <a:endCxn id="45" idx="0"/>
          </p:cNvCxnSpPr>
          <p:nvPr/>
        </p:nvCxnSpPr>
        <p:spPr>
          <a:xfrm flipH="1">
            <a:off x="2177762" y="6210715"/>
            <a:ext cx="742503" cy="1944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4598EE4-AAD2-003B-23B2-E50D8A1DC488}"/>
              </a:ext>
            </a:extLst>
          </p:cNvPr>
          <p:cNvCxnSpPr>
            <a:cxnSpLocks/>
            <a:endCxn id="46" idx="0"/>
          </p:cNvCxnSpPr>
          <p:nvPr/>
        </p:nvCxnSpPr>
        <p:spPr>
          <a:xfrm>
            <a:off x="3291516" y="6210715"/>
            <a:ext cx="97346" cy="1944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D471B99-5212-507B-17D8-5C069B5F584B}"/>
              </a:ext>
            </a:extLst>
          </p:cNvPr>
          <p:cNvCxnSpPr>
            <a:cxnSpLocks/>
          </p:cNvCxnSpPr>
          <p:nvPr/>
        </p:nvCxnSpPr>
        <p:spPr>
          <a:xfrm>
            <a:off x="3618883" y="6210715"/>
            <a:ext cx="1128098" cy="1944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11183100-A176-0B05-6CAA-9215379741C9}"/>
              </a:ext>
            </a:extLst>
          </p:cNvPr>
          <p:cNvSpPr txBox="1"/>
          <p:nvPr/>
        </p:nvSpPr>
        <p:spPr>
          <a:xfrm>
            <a:off x="887417" y="4934692"/>
            <a:ext cx="683172" cy="369332"/>
          </a:xfrm>
          <a:prstGeom prst="rect">
            <a:avLst/>
          </a:prstGeom>
          <a:noFill/>
        </p:spPr>
        <p:txBody>
          <a:bodyPr wrap="square" rtlCol="0">
            <a:spAutoFit/>
          </a:bodyPr>
          <a:lstStyle/>
          <a:p>
            <a:pPr algn="ctr"/>
            <a:r>
              <a:rPr lang="en-US" dirty="0">
                <a:solidFill>
                  <a:srgbClr val="FF0000"/>
                </a:solidFill>
              </a:rPr>
              <a:t>R</a:t>
            </a:r>
          </a:p>
        </p:txBody>
      </p:sp>
    </p:spTree>
    <p:extLst>
      <p:ext uri="{BB962C8B-B14F-4D97-AF65-F5344CB8AC3E}">
        <p14:creationId xmlns:p14="http://schemas.microsoft.com/office/powerpoint/2010/main" val="1202845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E35D-7F9A-33BC-2C3E-27EA3D9484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235F662-36F1-CA97-E6C6-7DD80821822F}"/>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A9031F-4DD1-3B28-12B0-9700C70570D0}"/>
              </a:ext>
            </a:extLst>
          </p:cNvPr>
          <p:cNvSpPr txBox="1"/>
          <p:nvPr/>
        </p:nvSpPr>
        <p:spPr>
          <a:xfrm>
            <a:off x="0" y="75691"/>
            <a:ext cx="12191999" cy="1200329"/>
          </a:xfrm>
          <a:prstGeom prst="rect">
            <a:avLst/>
          </a:prstGeom>
          <a:noFill/>
        </p:spPr>
        <p:txBody>
          <a:bodyPr wrap="square" rtlCol="0">
            <a:spAutoFit/>
          </a:bodyPr>
          <a:lstStyle/>
          <a:p>
            <a:pPr lvl="0" algn="ctr"/>
            <a:r>
              <a:rPr lang="en-GB" sz="1800" dirty="0">
                <a:effectLst/>
                <a:latin typeface="Calibri" panose="020F0502020204030204" pitchFamily="34" charset="0"/>
                <a:ea typeface="Calibri" panose="020F0502020204030204" pitchFamily="34" charset="0"/>
              </a:rPr>
              <a:t>Determine the amino acid sequence of the MS-MS spectrum on the next page. </a:t>
            </a:r>
          </a:p>
          <a:p>
            <a:pPr lvl="0" algn="ctr"/>
            <a:r>
              <a:rPr lang="en-GB" sz="1800" dirty="0">
                <a:effectLst/>
                <a:latin typeface="Calibri" panose="020F0502020204030204" pitchFamily="34" charset="0"/>
                <a:ea typeface="Calibri" panose="020F0502020204030204" pitchFamily="34" charset="0"/>
              </a:rPr>
              <a:t>This peptide produced only fragments of the y-ion series </a:t>
            </a:r>
          </a:p>
          <a:p>
            <a:pPr lvl="0" algn="ctr"/>
            <a:r>
              <a:rPr lang="en-GB" sz="1800" dirty="0">
                <a:effectLst/>
                <a:latin typeface="Calibri" panose="020F0502020204030204" pitchFamily="34" charset="0"/>
                <a:ea typeface="Calibri" panose="020F0502020204030204" pitchFamily="34" charset="0"/>
              </a:rPr>
              <a:t>Use the table below (next page), which includes the residue MWs of all amino acids. </a:t>
            </a:r>
          </a:p>
          <a:p>
            <a:pPr lvl="0" algn="ctr"/>
            <a:r>
              <a:rPr lang="en-GB" sz="1800" dirty="0">
                <a:effectLst/>
                <a:latin typeface="Calibri" panose="020F0502020204030204" pitchFamily="34" charset="0"/>
                <a:ea typeface="Calibri" panose="020F0502020204030204" pitchFamily="34" charset="0"/>
              </a:rPr>
              <a:t>The MW of oxygen is 15.99491463 and of hydrogen 1.007825035.</a:t>
            </a:r>
            <a:endParaRPr lang="en-GB" sz="1800" u="none" strike="noStrike"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2D3B407A-03D9-64BE-5FBC-E57A00B885F0}"/>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Q12</a:t>
            </a:r>
          </a:p>
        </p:txBody>
      </p:sp>
      <p:pic>
        <p:nvPicPr>
          <p:cNvPr id="2" name="image1.png">
            <a:extLst>
              <a:ext uri="{FF2B5EF4-FFF2-40B4-BE49-F238E27FC236}">
                <a16:creationId xmlns:a16="http://schemas.microsoft.com/office/drawing/2014/main" id="{8C6705BC-2C1B-0978-DE23-817AD4F1E9C1}"/>
              </a:ext>
            </a:extLst>
          </p:cNvPr>
          <p:cNvPicPr/>
          <p:nvPr/>
        </p:nvPicPr>
        <p:blipFill>
          <a:blip r:embed="rId3"/>
          <a:srcRect/>
          <a:stretch>
            <a:fillRect/>
          </a:stretch>
        </p:blipFill>
        <p:spPr>
          <a:xfrm>
            <a:off x="364208" y="1351711"/>
            <a:ext cx="7583738" cy="4668545"/>
          </a:xfrm>
          <a:prstGeom prst="rect">
            <a:avLst/>
          </a:prstGeom>
          <a:ln/>
        </p:spPr>
      </p:pic>
      <p:pic>
        <p:nvPicPr>
          <p:cNvPr id="3" name="image2.png">
            <a:extLst>
              <a:ext uri="{FF2B5EF4-FFF2-40B4-BE49-F238E27FC236}">
                <a16:creationId xmlns:a16="http://schemas.microsoft.com/office/drawing/2014/main" id="{389451CA-939A-E18C-7AC2-06D53498A511}"/>
              </a:ext>
            </a:extLst>
          </p:cNvPr>
          <p:cNvPicPr/>
          <p:nvPr/>
        </p:nvPicPr>
        <p:blipFill>
          <a:blip r:embed="rId4"/>
          <a:srcRect b="9438"/>
          <a:stretch>
            <a:fillRect/>
          </a:stretch>
        </p:blipFill>
        <p:spPr>
          <a:xfrm>
            <a:off x="7947946" y="3038793"/>
            <a:ext cx="4036586" cy="2531690"/>
          </a:xfrm>
          <a:prstGeom prst="rect">
            <a:avLst/>
          </a:prstGeom>
          <a:ln/>
        </p:spPr>
      </p:pic>
      <p:sp>
        <p:nvSpPr>
          <p:cNvPr id="7" name="TextBox 6">
            <a:extLst>
              <a:ext uri="{FF2B5EF4-FFF2-40B4-BE49-F238E27FC236}">
                <a16:creationId xmlns:a16="http://schemas.microsoft.com/office/drawing/2014/main" id="{8A9405DB-41E0-447A-215F-CCA4A23066E4}"/>
              </a:ext>
            </a:extLst>
          </p:cNvPr>
          <p:cNvSpPr txBox="1"/>
          <p:nvPr/>
        </p:nvSpPr>
        <p:spPr>
          <a:xfrm>
            <a:off x="5339255" y="4486447"/>
            <a:ext cx="683172" cy="369332"/>
          </a:xfrm>
          <a:prstGeom prst="rect">
            <a:avLst/>
          </a:prstGeom>
          <a:noFill/>
        </p:spPr>
        <p:txBody>
          <a:bodyPr wrap="square" rtlCol="0">
            <a:spAutoFit/>
          </a:bodyPr>
          <a:lstStyle/>
          <a:p>
            <a:pPr algn="ctr"/>
            <a:r>
              <a:rPr lang="en-US" dirty="0">
                <a:solidFill>
                  <a:srgbClr val="FF0000"/>
                </a:solidFill>
              </a:rPr>
              <a:t>114</a:t>
            </a:r>
          </a:p>
        </p:txBody>
      </p:sp>
      <p:cxnSp>
        <p:nvCxnSpPr>
          <p:cNvPr id="9" name="Straight Arrow Connector 8">
            <a:extLst>
              <a:ext uri="{FF2B5EF4-FFF2-40B4-BE49-F238E27FC236}">
                <a16:creationId xmlns:a16="http://schemas.microsoft.com/office/drawing/2014/main" id="{8EE01190-2DA2-4E81-06A0-8A90750A8C06}"/>
              </a:ext>
            </a:extLst>
          </p:cNvPr>
          <p:cNvCxnSpPr/>
          <p:nvPr/>
        </p:nvCxnSpPr>
        <p:spPr>
          <a:xfrm>
            <a:off x="5454869"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1D52ED6-01DC-BDB6-8CCE-51DE3A3F2174}"/>
              </a:ext>
            </a:extLst>
          </p:cNvPr>
          <p:cNvSpPr txBox="1"/>
          <p:nvPr/>
        </p:nvSpPr>
        <p:spPr>
          <a:xfrm>
            <a:off x="5713511" y="1972740"/>
            <a:ext cx="2641403" cy="369332"/>
          </a:xfrm>
          <a:prstGeom prst="rect">
            <a:avLst/>
          </a:prstGeom>
          <a:noFill/>
        </p:spPr>
        <p:txBody>
          <a:bodyPr wrap="square" rtlCol="0">
            <a:spAutoFit/>
          </a:bodyPr>
          <a:lstStyle/>
          <a:p>
            <a:r>
              <a:rPr lang="en-US" dirty="0">
                <a:solidFill>
                  <a:srgbClr val="FF0000"/>
                </a:solidFill>
              </a:rPr>
              <a:t>N D N E E G F F S A R</a:t>
            </a:r>
          </a:p>
        </p:txBody>
      </p:sp>
      <p:sp>
        <p:nvSpPr>
          <p:cNvPr id="14" name="TextBox 13">
            <a:extLst>
              <a:ext uri="{FF2B5EF4-FFF2-40B4-BE49-F238E27FC236}">
                <a16:creationId xmlns:a16="http://schemas.microsoft.com/office/drawing/2014/main" id="{9EC3D537-35CB-A1A5-AF3C-2B54A6BF40F9}"/>
              </a:ext>
            </a:extLst>
          </p:cNvPr>
          <p:cNvSpPr txBox="1"/>
          <p:nvPr/>
        </p:nvSpPr>
        <p:spPr>
          <a:xfrm>
            <a:off x="4997668" y="1972740"/>
            <a:ext cx="683173" cy="369332"/>
          </a:xfrm>
          <a:prstGeom prst="rect">
            <a:avLst/>
          </a:prstGeom>
          <a:noFill/>
          <a:ln>
            <a:solidFill>
              <a:srgbClr val="00B0F0"/>
            </a:solidFill>
          </a:ln>
        </p:spPr>
        <p:txBody>
          <a:bodyPr wrap="square" rtlCol="0">
            <a:spAutoFit/>
          </a:bodyPr>
          <a:lstStyle/>
          <a:p>
            <a:pPr algn="ctr"/>
            <a:r>
              <a:rPr lang="en-US" dirty="0">
                <a:solidFill>
                  <a:srgbClr val="00B0F0"/>
                </a:solidFill>
              </a:rPr>
              <a:t>H2N</a:t>
            </a:r>
          </a:p>
        </p:txBody>
      </p:sp>
      <p:sp>
        <p:nvSpPr>
          <p:cNvPr id="15" name="TextBox 14">
            <a:extLst>
              <a:ext uri="{FF2B5EF4-FFF2-40B4-BE49-F238E27FC236}">
                <a16:creationId xmlns:a16="http://schemas.microsoft.com/office/drawing/2014/main" id="{03BCACBD-FE71-824C-9E88-93EB6AC9BAA8}"/>
              </a:ext>
            </a:extLst>
          </p:cNvPr>
          <p:cNvSpPr txBox="1"/>
          <p:nvPr/>
        </p:nvSpPr>
        <p:spPr>
          <a:xfrm>
            <a:off x="7980616" y="1972740"/>
            <a:ext cx="885608" cy="369332"/>
          </a:xfrm>
          <a:prstGeom prst="rect">
            <a:avLst/>
          </a:prstGeom>
          <a:noFill/>
          <a:ln>
            <a:solidFill>
              <a:srgbClr val="00B0F0"/>
            </a:solidFill>
          </a:ln>
        </p:spPr>
        <p:txBody>
          <a:bodyPr wrap="square" rtlCol="0">
            <a:spAutoFit/>
          </a:bodyPr>
          <a:lstStyle/>
          <a:p>
            <a:pPr algn="ctr"/>
            <a:r>
              <a:rPr lang="en-US" dirty="0">
                <a:solidFill>
                  <a:srgbClr val="00B0F0"/>
                </a:solidFill>
              </a:rPr>
              <a:t>COOH</a:t>
            </a:r>
          </a:p>
        </p:txBody>
      </p:sp>
      <p:sp>
        <p:nvSpPr>
          <p:cNvPr id="16" name="TextBox 15">
            <a:extLst>
              <a:ext uri="{FF2B5EF4-FFF2-40B4-BE49-F238E27FC236}">
                <a16:creationId xmlns:a16="http://schemas.microsoft.com/office/drawing/2014/main" id="{3E3ABF6F-34AE-BA63-C615-C0C6E0E68287}"/>
              </a:ext>
            </a:extLst>
          </p:cNvPr>
          <p:cNvSpPr txBox="1"/>
          <p:nvPr/>
        </p:nvSpPr>
        <p:spPr>
          <a:xfrm>
            <a:off x="5339255" y="4931470"/>
            <a:ext cx="683172" cy="369332"/>
          </a:xfrm>
          <a:prstGeom prst="rect">
            <a:avLst/>
          </a:prstGeom>
          <a:noFill/>
        </p:spPr>
        <p:txBody>
          <a:bodyPr wrap="square" rtlCol="0">
            <a:spAutoFit/>
          </a:bodyPr>
          <a:lstStyle/>
          <a:p>
            <a:pPr algn="ctr"/>
            <a:r>
              <a:rPr lang="en-US" dirty="0">
                <a:solidFill>
                  <a:srgbClr val="FF0000"/>
                </a:solidFill>
              </a:rPr>
              <a:t>N</a:t>
            </a:r>
          </a:p>
        </p:txBody>
      </p:sp>
      <p:cxnSp>
        <p:nvCxnSpPr>
          <p:cNvPr id="12" name="Straight Arrow Connector 11">
            <a:extLst>
              <a:ext uri="{FF2B5EF4-FFF2-40B4-BE49-F238E27FC236}">
                <a16:creationId xmlns:a16="http://schemas.microsoft.com/office/drawing/2014/main" id="{D68AB6B8-0302-2A42-DB0F-10B112B256C1}"/>
              </a:ext>
            </a:extLst>
          </p:cNvPr>
          <p:cNvCxnSpPr/>
          <p:nvPr/>
        </p:nvCxnSpPr>
        <p:spPr>
          <a:xfrm>
            <a:off x="4972954" y="4855779"/>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A949254-7478-0DB2-7DA3-6F6B9A6CB73E}"/>
              </a:ext>
            </a:extLst>
          </p:cNvPr>
          <p:cNvSpPr txBox="1"/>
          <p:nvPr/>
        </p:nvSpPr>
        <p:spPr>
          <a:xfrm>
            <a:off x="4852650" y="4486447"/>
            <a:ext cx="683172" cy="369332"/>
          </a:xfrm>
          <a:prstGeom prst="rect">
            <a:avLst/>
          </a:prstGeom>
          <a:noFill/>
        </p:spPr>
        <p:txBody>
          <a:bodyPr wrap="square" rtlCol="0">
            <a:spAutoFit/>
          </a:bodyPr>
          <a:lstStyle/>
          <a:p>
            <a:pPr algn="ctr"/>
            <a:r>
              <a:rPr lang="en-US" dirty="0">
                <a:solidFill>
                  <a:srgbClr val="FF0000"/>
                </a:solidFill>
              </a:rPr>
              <a:t>115</a:t>
            </a:r>
          </a:p>
        </p:txBody>
      </p:sp>
      <p:sp>
        <p:nvSpPr>
          <p:cNvPr id="10" name="TextBox 9">
            <a:extLst>
              <a:ext uri="{FF2B5EF4-FFF2-40B4-BE49-F238E27FC236}">
                <a16:creationId xmlns:a16="http://schemas.microsoft.com/office/drawing/2014/main" id="{A7B9FE9C-0044-047D-5E8A-A96163CCDD53}"/>
              </a:ext>
            </a:extLst>
          </p:cNvPr>
          <p:cNvSpPr txBox="1"/>
          <p:nvPr/>
        </p:nvSpPr>
        <p:spPr>
          <a:xfrm>
            <a:off x="4874386" y="4931470"/>
            <a:ext cx="683172" cy="369332"/>
          </a:xfrm>
          <a:prstGeom prst="rect">
            <a:avLst/>
          </a:prstGeom>
          <a:noFill/>
        </p:spPr>
        <p:txBody>
          <a:bodyPr wrap="square" rtlCol="0">
            <a:spAutoFit/>
          </a:bodyPr>
          <a:lstStyle/>
          <a:p>
            <a:pPr algn="ctr"/>
            <a:r>
              <a:rPr lang="en-US" dirty="0">
                <a:solidFill>
                  <a:srgbClr val="FF0000"/>
                </a:solidFill>
              </a:rPr>
              <a:t>D</a:t>
            </a:r>
          </a:p>
        </p:txBody>
      </p:sp>
      <p:cxnSp>
        <p:nvCxnSpPr>
          <p:cNvPr id="11" name="Straight Arrow Connector 10">
            <a:extLst>
              <a:ext uri="{FF2B5EF4-FFF2-40B4-BE49-F238E27FC236}">
                <a16:creationId xmlns:a16="http://schemas.microsoft.com/office/drawing/2014/main" id="{7A59B1D6-717C-386B-85DB-650609A52935}"/>
              </a:ext>
            </a:extLst>
          </p:cNvPr>
          <p:cNvCxnSpPr/>
          <p:nvPr/>
        </p:nvCxnSpPr>
        <p:spPr>
          <a:xfrm>
            <a:off x="4521009" y="4847115"/>
            <a:ext cx="45194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3FEBAF2-B4BA-2F5D-DE6B-E8F7865935CE}"/>
              </a:ext>
            </a:extLst>
          </p:cNvPr>
          <p:cNvCxnSpPr>
            <a:cxnSpLocks/>
          </p:cNvCxnSpPr>
          <p:nvPr/>
        </p:nvCxnSpPr>
        <p:spPr>
          <a:xfrm>
            <a:off x="3976251"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5972DFA-355C-41F1-EB94-6551481F83FA}"/>
              </a:ext>
            </a:extLst>
          </p:cNvPr>
          <p:cNvCxnSpPr>
            <a:cxnSpLocks/>
          </p:cNvCxnSpPr>
          <p:nvPr/>
        </p:nvCxnSpPr>
        <p:spPr>
          <a:xfrm>
            <a:off x="3456207" y="4847115"/>
            <a:ext cx="520044"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9F71522-BCCC-4BC4-2217-A950E332F278}"/>
              </a:ext>
            </a:extLst>
          </p:cNvPr>
          <p:cNvCxnSpPr>
            <a:cxnSpLocks/>
          </p:cNvCxnSpPr>
          <p:nvPr/>
        </p:nvCxnSpPr>
        <p:spPr>
          <a:xfrm>
            <a:off x="3196185" y="4847115"/>
            <a:ext cx="26002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63A8B9D-0B64-95E0-47A3-07F2784E25A4}"/>
              </a:ext>
            </a:extLst>
          </p:cNvPr>
          <p:cNvSpPr txBox="1"/>
          <p:nvPr/>
        </p:nvSpPr>
        <p:spPr>
          <a:xfrm>
            <a:off x="4390759" y="4486446"/>
            <a:ext cx="683172" cy="369332"/>
          </a:xfrm>
          <a:prstGeom prst="rect">
            <a:avLst/>
          </a:prstGeom>
          <a:noFill/>
        </p:spPr>
        <p:txBody>
          <a:bodyPr wrap="square" rtlCol="0">
            <a:spAutoFit/>
          </a:bodyPr>
          <a:lstStyle/>
          <a:p>
            <a:pPr algn="ctr"/>
            <a:r>
              <a:rPr lang="en-US" dirty="0">
                <a:solidFill>
                  <a:srgbClr val="FF0000"/>
                </a:solidFill>
              </a:rPr>
              <a:t>114</a:t>
            </a:r>
          </a:p>
        </p:txBody>
      </p:sp>
      <p:sp>
        <p:nvSpPr>
          <p:cNvPr id="27" name="TextBox 26">
            <a:extLst>
              <a:ext uri="{FF2B5EF4-FFF2-40B4-BE49-F238E27FC236}">
                <a16:creationId xmlns:a16="http://schemas.microsoft.com/office/drawing/2014/main" id="{22B6DF60-EFCD-39D6-F4BB-3C8E7B299E10}"/>
              </a:ext>
            </a:extLst>
          </p:cNvPr>
          <p:cNvSpPr txBox="1"/>
          <p:nvPr/>
        </p:nvSpPr>
        <p:spPr>
          <a:xfrm>
            <a:off x="3904154"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8" name="TextBox 27">
            <a:extLst>
              <a:ext uri="{FF2B5EF4-FFF2-40B4-BE49-F238E27FC236}">
                <a16:creationId xmlns:a16="http://schemas.microsoft.com/office/drawing/2014/main" id="{0E562E35-8CAE-2603-B40A-D5F7F0FA1012}"/>
              </a:ext>
            </a:extLst>
          </p:cNvPr>
          <p:cNvSpPr txBox="1"/>
          <p:nvPr/>
        </p:nvSpPr>
        <p:spPr>
          <a:xfrm>
            <a:off x="3379418" y="4486446"/>
            <a:ext cx="683172" cy="369332"/>
          </a:xfrm>
          <a:prstGeom prst="rect">
            <a:avLst/>
          </a:prstGeom>
          <a:noFill/>
        </p:spPr>
        <p:txBody>
          <a:bodyPr wrap="square" rtlCol="0">
            <a:spAutoFit/>
          </a:bodyPr>
          <a:lstStyle/>
          <a:p>
            <a:pPr algn="ctr"/>
            <a:r>
              <a:rPr lang="en-US" dirty="0">
                <a:solidFill>
                  <a:srgbClr val="FF0000"/>
                </a:solidFill>
              </a:rPr>
              <a:t>129</a:t>
            </a:r>
          </a:p>
        </p:txBody>
      </p:sp>
      <p:sp>
        <p:nvSpPr>
          <p:cNvPr id="29" name="TextBox 28">
            <a:extLst>
              <a:ext uri="{FF2B5EF4-FFF2-40B4-BE49-F238E27FC236}">
                <a16:creationId xmlns:a16="http://schemas.microsoft.com/office/drawing/2014/main" id="{E950DF4F-FA0F-B7A3-7352-0E789DF8080B}"/>
              </a:ext>
            </a:extLst>
          </p:cNvPr>
          <p:cNvSpPr txBox="1"/>
          <p:nvPr/>
        </p:nvSpPr>
        <p:spPr>
          <a:xfrm>
            <a:off x="2892813" y="4304956"/>
            <a:ext cx="683172" cy="369332"/>
          </a:xfrm>
          <a:prstGeom prst="rect">
            <a:avLst/>
          </a:prstGeom>
          <a:noFill/>
        </p:spPr>
        <p:txBody>
          <a:bodyPr wrap="square" rtlCol="0">
            <a:spAutoFit/>
          </a:bodyPr>
          <a:lstStyle/>
          <a:p>
            <a:pPr algn="ctr"/>
            <a:r>
              <a:rPr lang="en-US" dirty="0">
                <a:solidFill>
                  <a:srgbClr val="FF0000"/>
                </a:solidFill>
              </a:rPr>
              <a:t>57</a:t>
            </a:r>
          </a:p>
        </p:txBody>
      </p:sp>
      <p:cxnSp>
        <p:nvCxnSpPr>
          <p:cNvPr id="30" name="Straight Arrow Connector 29">
            <a:extLst>
              <a:ext uri="{FF2B5EF4-FFF2-40B4-BE49-F238E27FC236}">
                <a16:creationId xmlns:a16="http://schemas.microsoft.com/office/drawing/2014/main" id="{656F3D43-635F-8979-DD1A-5F7B52517196}"/>
              </a:ext>
            </a:extLst>
          </p:cNvPr>
          <p:cNvCxnSpPr>
            <a:cxnSpLocks/>
          </p:cNvCxnSpPr>
          <p:nvPr/>
        </p:nvCxnSpPr>
        <p:spPr>
          <a:xfrm>
            <a:off x="2644346" y="4855778"/>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1A8AA4A-E7FB-60A6-6C93-06D5926927D6}"/>
              </a:ext>
            </a:extLst>
          </p:cNvPr>
          <p:cNvSpPr txBox="1"/>
          <p:nvPr/>
        </p:nvSpPr>
        <p:spPr>
          <a:xfrm>
            <a:off x="2523737" y="4495415"/>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3" name="Straight Arrow Connector 32">
            <a:extLst>
              <a:ext uri="{FF2B5EF4-FFF2-40B4-BE49-F238E27FC236}">
                <a16:creationId xmlns:a16="http://schemas.microsoft.com/office/drawing/2014/main" id="{596BAC6E-6A58-B0AF-45B7-BAF55A158EB9}"/>
              </a:ext>
            </a:extLst>
          </p:cNvPr>
          <p:cNvCxnSpPr>
            <a:cxnSpLocks/>
          </p:cNvCxnSpPr>
          <p:nvPr/>
        </p:nvCxnSpPr>
        <p:spPr>
          <a:xfrm>
            <a:off x="2043079" y="4847115"/>
            <a:ext cx="55183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2D36B9C-55CC-2056-BA9E-BFC22957265C}"/>
              </a:ext>
            </a:extLst>
          </p:cNvPr>
          <p:cNvSpPr txBox="1"/>
          <p:nvPr/>
        </p:nvSpPr>
        <p:spPr>
          <a:xfrm>
            <a:off x="1983498" y="4486446"/>
            <a:ext cx="683172" cy="369332"/>
          </a:xfrm>
          <a:prstGeom prst="rect">
            <a:avLst/>
          </a:prstGeom>
          <a:noFill/>
        </p:spPr>
        <p:txBody>
          <a:bodyPr wrap="square" rtlCol="0">
            <a:spAutoFit/>
          </a:bodyPr>
          <a:lstStyle/>
          <a:p>
            <a:pPr algn="ctr"/>
            <a:r>
              <a:rPr lang="en-US" dirty="0">
                <a:solidFill>
                  <a:srgbClr val="FF0000"/>
                </a:solidFill>
              </a:rPr>
              <a:t>147</a:t>
            </a:r>
          </a:p>
        </p:txBody>
      </p:sp>
      <p:cxnSp>
        <p:nvCxnSpPr>
          <p:cNvPr id="35" name="Straight Arrow Connector 34">
            <a:extLst>
              <a:ext uri="{FF2B5EF4-FFF2-40B4-BE49-F238E27FC236}">
                <a16:creationId xmlns:a16="http://schemas.microsoft.com/office/drawing/2014/main" id="{0635723C-706F-764A-6383-E9AE094226AC}"/>
              </a:ext>
            </a:extLst>
          </p:cNvPr>
          <p:cNvCxnSpPr>
            <a:cxnSpLocks/>
          </p:cNvCxnSpPr>
          <p:nvPr/>
        </p:nvCxnSpPr>
        <p:spPr>
          <a:xfrm>
            <a:off x="1630996" y="4842144"/>
            <a:ext cx="352502"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65E6F01A-FF85-3115-B754-45B674A8C3D6}"/>
              </a:ext>
            </a:extLst>
          </p:cNvPr>
          <p:cNvCxnSpPr>
            <a:cxnSpLocks/>
          </p:cNvCxnSpPr>
          <p:nvPr/>
        </p:nvCxnSpPr>
        <p:spPr>
          <a:xfrm>
            <a:off x="1375526" y="4842144"/>
            <a:ext cx="25547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2738067-4191-5F04-DF21-BB4BBF8DC9B7}"/>
              </a:ext>
            </a:extLst>
          </p:cNvPr>
          <p:cNvSpPr txBox="1"/>
          <p:nvPr/>
        </p:nvSpPr>
        <p:spPr>
          <a:xfrm>
            <a:off x="1506517" y="4499061"/>
            <a:ext cx="683172" cy="369332"/>
          </a:xfrm>
          <a:prstGeom prst="rect">
            <a:avLst/>
          </a:prstGeom>
          <a:noFill/>
        </p:spPr>
        <p:txBody>
          <a:bodyPr wrap="square" rtlCol="0">
            <a:spAutoFit/>
          </a:bodyPr>
          <a:lstStyle/>
          <a:p>
            <a:pPr algn="ctr"/>
            <a:r>
              <a:rPr lang="en-US" dirty="0">
                <a:solidFill>
                  <a:srgbClr val="FF0000"/>
                </a:solidFill>
              </a:rPr>
              <a:t>87</a:t>
            </a:r>
          </a:p>
        </p:txBody>
      </p:sp>
      <p:sp>
        <p:nvSpPr>
          <p:cNvPr id="41" name="TextBox 40">
            <a:extLst>
              <a:ext uri="{FF2B5EF4-FFF2-40B4-BE49-F238E27FC236}">
                <a16:creationId xmlns:a16="http://schemas.microsoft.com/office/drawing/2014/main" id="{38E96BEE-C66A-DC72-6527-785EC5BAB974}"/>
              </a:ext>
            </a:extLst>
          </p:cNvPr>
          <p:cNvSpPr txBox="1"/>
          <p:nvPr/>
        </p:nvSpPr>
        <p:spPr>
          <a:xfrm>
            <a:off x="1164128" y="4495673"/>
            <a:ext cx="683172" cy="369332"/>
          </a:xfrm>
          <a:prstGeom prst="rect">
            <a:avLst/>
          </a:prstGeom>
          <a:noFill/>
        </p:spPr>
        <p:txBody>
          <a:bodyPr wrap="square" rtlCol="0">
            <a:spAutoFit/>
          </a:bodyPr>
          <a:lstStyle/>
          <a:p>
            <a:pPr algn="ctr"/>
            <a:r>
              <a:rPr lang="en-US" dirty="0">
                <a:solidFill>
                  <a:srgbClr val="FF0000"/>
                </a:solidFill>
              </a:rPr>
              <a:t>71</a:t>
            </a:r>
          </a:p>
        </p:txBody>
      </p:sp>
      <p:sp>
        <p:nvSpPr>
          <p:cNvPr id="18" name="TextBox 17">
            <a:extLst>
              <a:ext uri="{FF2B5EF4-FFF2-40B4-BE49-F238E27FC236}">
                <a16:creationId xmlns:a16="http://schemas.microsoft.com/office/drawing/2014/main" id="{13D7E5E8-3E9B-9F5E-D8FE-1FEB2306671F}"/>
              </a:ext>
            </a:extLst>
          </p:cNvPr>
          <p:cNvSpPr txBox="1"/>
          <p:nvPr/>
        </p:nvSpPr>
        <p:spPr>
          <a:xfrm>
            <a:off x="4390759" y="4931470"/>
            <a:ext cx="683172" cy="369332"/>
          </a:xfrm>
          <a:prstGeom prst="rect">
            <a:avLst/>
          </a:prstGeom>
          <a:noFill/>
        </p:spPr>
        <p:txBody>
          <a:bodyPr wrap="square" rtlCol="0">
            <a:spAutoFit/>
          </a:bodyPr>
          <a:lstStyle/>
          <a:p>
            <a:pPr algn="ctr"/>
            <a:r>
              <a:rPr lang="en-US" dirty="0">
                <a:solidFill>
                  <a:srgbClr val="FF0000"/>
                </a:solidFill>
              </a:rPr>
              <a:t>N</a:t>
            </a:r>
          </a:p>
        </p:txBody>
      </p:sp>
      <p:sp>
        <p:nvSpPr>
          <p:cNvPr id="19" name="TextBox 18">
            <a:extLst>
              <a:ext uri="{FF2B5EF4-FFF2-40B4-BE49-F238E27FC236}">
                <a16:creationId xmlns:a16="http://schemas.microsoft.com/office/drawing/2014/main" id="{36A016D8-93A2-51A7-0C45-A70E32577869}"/>
              </a:ext>
            </a:extLst>
          </p:cNvPr>
          <p:cNvSpPr txBox="1"/>
          <p:nvPr/>
        </p:nvSpPr>
        <p:spPr>
          <a:xfrm>
            <a:off x="3904154" y="4933290"/>
            <a:ext cx="683172" cy="369332"/>
          </a:xfrm>
          <a:prstGeom prst="rect">
            <a:avLst/>
          </a:prstGeom>
          <a:noFill/>
        </p:spPr>
        <p:txBody>
          <a:bodyPr wrap="square" rtlCol="0">
            <a:spAutoFit/>
          </a:bodyPr>
          <a:lstStyle/>
          <a:p>
            <a:pPr algn="ctr"/>
            <a:r>
              <a:rPr lang="en-US" dirty="0">
                <a:solidFill>
                  <a:srgbClr val="FF0000"/>
                </a:solidFill>
              </a:rPr>
              <a:t>E</a:t>
            </a:r>
          </a:p>
        </p:txBody>
      </p:sp>
      <p:sp>
        <p:nvSpPr>
          <p:cNvPr id="20" name="TextBox 19">
            <a:extLst>
              <a:ext uri="{FF2B5EF4-FFF2-40B4-BE49-F238E27FC236}">
                <a16:creationId xmlns:a16="http://schemas.microsoft.com/office/drawing/2014/main" id="{40E72076-DF63-C969-5065-03C615BBE699}"/>
              </a:ext>
            </a:extLst>
          </p:cNvPr>
          <p:cNvSpPr txBox="1"/>
          <p:nvPr/>
        </p:nvSpPr>
        <p:spPr>
          <a:xfrm>
            <a:off x="3439285" y="4933290"/>
            <a:ext cx="544505" cy="369332"/>
          </a:xfrm>
          <a:prstGeom prst="rect">
            <a:avLst/>
          </a:prstGeom>
          <a:noFill/>
        </p:spPr>
        <p:txBody>
          <a:bodyPr wrap="square" rtlCol="0">
            <a:spAutoFit/>
          </a:bodyPr>
          <a:lstStyle/>
          <a:p>
            <a:pPr algn="ctr"/>
            <a:r>
              <a:rPr lang="en-US" dirty="0">
                <a:solidFill>
                  <a:srgbClr val="FF0000"/>
                </a:solidFill>
              </a:rPr>
              <a:t>E</a:t>
            </a:r>
          </a:p>
        </p:txBody>
      </p:sp>
      <p:sp>
        <p:nvSpPr>
          <p:cNvPr id="23" name="TextBox 22">
            <a:extLst>
              <a:ext uri="{FF2B5EF4-FFF2-40B4-BE49-F238E27FC236}">
                <a16:creationId xmlns:a16="http://schemas.microsoft.com/office/drawing/2014/main" id="{5C9A8210-88D7-77A6-C601-8839689E13FE}"/>
              </a:ext>
            </a:extLst>
          </p:cNvPr>
          <p:cNvSpPr txBox="1"/>
          <p:nvPr/>
        </p:nvSpPr>
        <p:spPr>
          <a:xfrm>
            <a:off x="2992729" y="4933290"/>
            <a:ext cx="683172" cy="369332"/>
          </a:xfrm>
          <a:prstGeom prst="rect">
            <a:avLst/>
          </a:prstGeom>
          <a:noFill/>
        </p:spPr>
        <p:txBody>
          <a:bodyPr wrap="square" rtlCol="0">
            <a:spAutoFit/>
          </a:bodyPr>
          <a:lstStyle/>
          <a:p>
            <a:pPr algn="ctr"/>
            <a:r>
              <a:rPr lang="en-US" dirty="0">
                <a:solidFill>
                  <a:srgbClr val="FF0000"/>
                </a:solidFill>
              </a:rPr>
              <a:t>G</a:t>
            </a:r>
          </a:p>
        </p:txBody>
      </p:sp>
      <p:sp>
        <p:nvSpPr>
          <p:cNvPr id="24" name="TextBox 23">
            <a:extLst>
              <a:ext uri="{FF2B5EF4-FFF2-40B4-BE49-F238E27FC236}">
                <a16:creationId xmlns:a16="http://schemas.microsoft.com/office/drawing/2014/main" id="{662BE27A-35A7-E8D4-4BB8-EC12E15B701D}"/>
              </a:ext>
            </a:extLst>
          </p:cNvPr>
          <p:cNvSpPr txBox="1"/>
          <p:nvPr/>
        </p:nvSpPr>
        <p:spPr>
          <a:xfrm>
            <a:off x="2578679" y="4924806"/>
            <a:ext cx="683172" cy="369332"/>
          </a:xfrm>
          <a:prstGeom prst="rect">
            <a:avLst/>
          </a:prstGeom>
          <a:noFill/>
        </p:spPr>
        <p:txBody>
          <a:bodyPr wrap="square" rtlCol="0">
            <a:spAutoFit/>
          </a:bodyPr>
          <a:lstStyle/>
          <a:p>
            <a:pPr algn="ctr"/>
            <a:r>
              <a:rPr lang="en-US" dirty="0">
                <a:solidFill>
                  <a:srgbClr val="FF0000"/>
                </a:solidFill>
              </a:rPr>
              <a:t>F</a:t>
            </a:r>
          </a:p>
        </p:txBody>
      </p:sp>
      <p:sp>
        <p:nvSpPr>
          <p:cNvPr id="25" name="TextBox 24">
            <a:extLst>
              <a:ext uri="{FF2B5EF4-FFF2-40B4-BE49-F238E27FC236}">
                <a16:creationId xmlns:a16="http://schemas.microsoft.com/office/drawing/2014/main" id="{C698A9B2-2AC0-1AB2-E789-A40EFD0319B1}"/>
              </a:ext>
            </a:extLst>
          </p:cNvPr>
          <p:cNvSpPr txBox="1"/>
          <p:nvPr/>
        </p:nvSpPr>
        <p:spPr>
          <a:xfrm>
            <a:off x="1986173" y="4931469"/>
            <a:ext cx="683172" cy="369332"/>
          </a:xfrm>
          <a:prstGeom prst="rect">
            <a:avLst/>
          </a:prstGeom>
          <a:noFill/>
        </p:spPr>
        <p:txBody>
          <a:bodyPr wrap="square" rtlCol="0">
            <a:spAutoFit/>
          </a:bodyPr>
          <a:lstStyle/>
          <a:p>
            <a:pPr algn="ctr"/>
            <a:r>
              <a:rPr lang="en-US" dirty="0">
                <a:solidFill>
                  <a:srgbClr val="FF0000"/>
                </a:solidFill>
              </a:rPr>
              <a:t>F</a:t>
            </a:r>
          </a:p>
        </p:txBody>
      </p:sp>
      <p:sp>
        <p:nvSpPr>
          <p:cNvPr id="31" name="TextBox 30">
            <a:extLst>
              <a:ext uri="{FF2B5EF4-FFF2-40B4-BE49-F238E27FC236}">
                <a16:creationId xmlns:a16="http://schemas.microsoft.com/office/drawing/2014/main" id="{A5A62E72-935A-6184-E3A6-78D7B4FAE106}"/>
              </a:ext>
            </a:extLst>
          </p:cNvPr>
          <p:cNvSpPr txBox="1"/>
          <p:nvPr/>
        </p:nvSpPr>
        <p:spPr>
          <a:xfrm>
            <a:off x="1494590" y="4938132"/>
            <a:ext cx="683172" cy="369332"/>
          </a:xfrm>
          <a:prstGeom prst="rect">
            <a:avLst/>
          </a:prstGeom>
          <a:noFill/>
        </p:spPr>
        <p:txBody>
          <a:bodyPr wrap="square" rtlCol="0">
            <a:spAutoFit/>
          </a:bodyPr>
          <a:lstStyle/>
          <a:p>
            <a:pPr algn="ctr"/>
            <a:r>
              <a:rPr lang="en-US" dirty="0">
                <a:solidFill>
                  <a:srgbClr val="FF0000"/>
                </a:solidFill>
              </a:rPr>
              <a:t>S</a:t>
            </a:r>
          </a:p>
        </p:txBody>
      </p:sp>
      <p:sp>
        <p:nvSpPr>
          <p:cNvPr id="36" name="TextBox 35">
            <a:extLst>
              <a:ext uri="{FF2B5EF4-FFF2-40B4-BE49-F238E27FC236}">
                <a16:creationId xmlns:a16="http://schemas.microsoft.com/office/drawing/2014/main" id="{ED1843DA-8311-3F60-E157-4DFA07363D64}"/>
              </a:ext>
            </a:extLst>
          </p:cNvPr>
          <p:cNvSpPr txBox="1"/>
          <p:nvPr/>
        </p:nvSpPr>
        <p:spPr>
          <a:xfrm>
            <a:off x="1155004" y="4942314"/>
            <a:ext cx="683172" cy="369332"/>
          </a:xfrm>
          <a:prstGeom prst="rect">
            <a:avLst/>
          </a:prstGeom>
          <a:noFill/>
        </p:spPr>
        <p:txBody>
          <a:bodyPr wrap="square" rtlCol="0">
            <a:spAutoFit/>
          </a:bodyPr>
          <a:lstStyle/>
          <a:p>
            <a:pPr algn="ctr"/>
            <a:r>
              <a:rPr lang="en-US" dirty="0">
                <a:solidFill>
                  <a:srgbClr val="FF0000"/>
                </a:solidFill>
              </a:rPr>
              <a:t>A</a:t>
            </a:r>
          </a:p>
        </p:txBody>
      </p:sp>
      <p:cxnSp>
        <p:nvCxnSpPr>
          <p:cNvPr id="38" name="Straight Arrow Connector 37">
            <a:extLst>
              <a:ext uri="{FF2B5EF4-FFF2-40B4-BE49-F238E27FC236}">
                <a16:creationId xmlns:a16="http://schemas.microsoft.com/office/drawing/2014/main" id="{F2AE12E0-395A-ED69-94DB-544D259A0595}"/>
              </a:ext>
            </a:extLst>
          </p:cNvPr>
          <p:cNvCxnSpPr>
            <a:cxnSpLocks/>
          </p:cNvCxnSpPr>
          <p:nvPr/>
        </p:nvCxnSpPr>
        <p:spPr>
          <a:xfrm>
            <a:off x="1079157" y="4849529"/>
            <a:ext cx="296369"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0A554820-67EA-B898-8C33-E4AF09F3B137}"/>
              </a:ext>
            </a:extLst>
          </p:cNvPr>
          <p:cNvSpPr/>
          <p:nvPr/>
        </p:nvSpPr>
        <p:spPr>
          <a:xfrm>
            <a:off x="11112843" y="3583459"/>
            <a:ext cx="475992" cy="135925"/>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4EA3304-6B2F-5D43-39DA-0E82E758BF62}"/>
              </a:ext>
            </a:extLst>
          </p:cNvPr>
          <p:cNvSpPr txBox="1"/>
          <p:nvPr/>
        </p:nvSpPr>
        <p:spPr>
          <a:xfrm>
            <a:off x="952205" y="5902312"/>
            <a:ext cx="8578190" cy="369332"/>
          </a:xfrm>
          <a:prstGeom prst="rect">
            <a:avLst/>
          </a:prstGeom>
          <a:noFill/>
        </p:spPr>
        <p:txBody>
          <a:bodyPr wrap="square" rtlCol="0">
            <a:spAutoFit/>
          </a:bodyPr>
          <a:lstStyle/>
          <a:p>
            <a:r>
              <a:rPr lang="en-US" dirty="0">
                <a:solidFill>
                  <a:srgbClr val="FF0000"/>
                </a:solidFill>
              </a:rPr>
              <a:t>AA weight = 175 – 16 – 2 – 1 = 156 </a:t>
            </a:r>
          </a:p>
        </p:txBody>
      </p:sp>
      <p:sp>
        <p:nvSpPr>
          <p:cNvPr id="45" name="TextBox 44">
            <a:extLst>
              <a:ext uri="{FF2B5EF4-FFF2-40B4-BE49-F238E27FC236}">
                <a16:creationId xmlns:a16="http://schemas.microsoft.com/office/drawing/2014/main" id="{8E8E1500-6405-AD01-16EF-0CB7BB4F5EC0}"/>
              </a:ext>
            </a:extLst>
          </p:cNvPr>
          <p:cNvSpPr txBox="1"/>
          <p:nvPr/>
        </p:nvSpPr>
        <p:spPr>
          <a:xfrm>
            <a:off x="1711092" y="6405141"/>
            <a:ext cx="933339" cy="369332"/>
          </a:xfrm>
          <a:prstGeom prst="rect">
            <a:avLst/>
          </a:prstGeom>
          <a:noFill/>
        </p:spPr>
        <p:txBody>
          <a:bodyPr wrap="square" rtlCol="0">
            <a:spAutoFit/>
          </a:bodyPr>
          <a:lstStyle/>
          <a:p>
            <a:r>
              <a:rPr lang="en-US" dirty="0">
                <a:solidFill>
                  <a:srgbClr val="FF0000"/>
                </a:solidFill>
              </a:rPr>
              <a:t>Oxygen</a:t>
            </a:r>
          </a:p>
        </p:txBody>
      </p:sp>
      <p:sp>
        <p:nvSpPr>
          <p:cNvPr id="46" name="TextBox 45">
            <a:extLst>
              <a:ext uri="{FF2B5EF4-FFF2-40B4-BE49-F238E27FC236}">
                <a16:creationId xmlns:a16="http://schemas.microsoft.com/office/drawing/2014/main" id="{B9704C53-FE47-2C27-714B-1F41D4AC15BF}"/>
              </a:ext>
            </a:extLst>
          </p:cNvPr>
          <p:cNvSpPr txBox="1"/>
          <p:nvPr/>
        </p:nvSpPr>
        <p:spPr>
          <a:xfrm>
            <a:off x="2634733" y="6405141"/>
            <a:ext cx="1508258" cy="369332"/>
          </a:xfrm>
          <a:prstGeom prst="rect">
            <a:avLst/>
          </a:prstGeom>
          <a:noFill/>
        </p:spPr>
        <p:txBody>
          <a:bodyPr wrap="square" rtlCol="0">
            <a:spAutoFit/>
          </a:bodyPr>
          <a:lstStyle/>
          <a:p>
            <a:pPr algn="ctr"/>
            <a:r>
              <a:rPr lang="en-US" dirty="0">
                <a:solidFill>
                  <a:srgbClr val="FF0000"/>
                </a:solidFill>
              </a:rPr>
              <a:t>2 Hydrogens</a:t>
            </a:r>
          </a:p>
        </p:txBody>
      </p:sp>
      <p:sp>
        <p:nvSpPr>
          <p:cNvPr id="47" name="TextBox 46">
            <a:extLst>
              <a:ext uri="{FF2B5EF4-FFF2-40B4-BE49-F238E27FC236}">
                <a16:creationId xmlns:a16="http://schemas.microsoft.com/office/drawing/2014/main" id="{D94114D5-F8DC-2039-229C-4443E6679174}"/>
              </a:ext>
            </a:extLst>
          </p:cNvPr>
          <p:cNvSpPr txBox="1"/>
          <p:nvPr/>
        </p:nvSpPr>
        <p:spPr>
          <a:xfrm>
            <a:off x="4205253" y="6405141"/>
            <a:ext cx="1508258" cy="369332"/>
          </a:xfrm>
          <a:prstGeom prst="rect">
            <a:avLst/>
          </a:prstGeom>
          <a:noFill/>
        </p:spPr>
        <p:txBody>
          <a:bodyPr wrap="square" rtlCol="0">
            <a:spAutoFit/>
          </a:bodyPr>
          <a:lstStyle/>
          <a:p>
            <a:pPr algn="ctr"/>
            <a:r>
              <a:rPr lang="en-US" dirty="0">
                <a:solidFill>
                  <a:srgbClr val="FF0000"/>
                </a:solidFill>
              </a:rPr>
              <a:t>1 proton (ion)</a:t>
            </a:r>
          </a:p>
        </p:txBody>
      </p:sp>
      <p:cxnSp>
        <p:nvCxnSpPr>
          <p:cNvPr id="49" name="Straight Connector 48">
            <a:extLst>
              <a:ext uri="{FF2B5EF4-FFF2-40B4-BE49-F238E27FC236}">
                <a16:creationId xmlns:a16="http://schemas.microsoft.com/office/drawing/2014/main" id="{5E273B3D-E21D-9053-CA43-318C1876C889}"/>
              </a:ext>
            </a:extLst>
          </p:cNvPr>
          <p:cNvCxnSpPr>
            <a:cxnSpLocks/>
            <a:endCxn id="45" idx="0"/>
          </p:cNvCxnSpPr>
          <p:nvPr/>
        </p:nvCxnSpPr>
        <p:spPr>
          <a:xfrm flipH="1">
            <a:off x="2177762" y="6210715"/>
            <a:ext cx="742503" cy="1944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6FF8069-E68C-7400-0F84-4C3FEA0C8987}"/>
              </a:ext>
            </a:extLst>
          </p:cNvPr>
          <p:cNvCxnSpPr>
            <a:cxnSpLocks/>
            <a:endCxn id="46" idx="0"/>
          </p:cNvCxnSpPr>
          <p:nvPr/>
        </p:nvCxnSpPr>
        <p:spPr>
          <a:xfrm>
            <a:off x="3291516" y="6210715"/>
            <a:ext cx="97346" cy="1944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C5EE3247-1A30-BE5B-19B7-A1736326A137}"/>
              </a:ext>
            </a:extLst>
          </p:cNvPr>
          <p:cNvCxnSpPr>
            <a:cxnSpLocks/>
          </p:cNvCxnSpPr>
          <p:nvPr/>
        </p:nvCxnSpPr>
        <p:spPr>
          <a:xfrm>
            <a:off x="3618883" y="6210715"/>
            <a:ext cx="1128098" cy="1944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E8D24B7-5D90-BD50-70E1-E2F207351E84}"/>
              </a:ext>
            </a:extLst>
          </p:cNvPr>
          <p:cNvSpPr txBox="1"/>
          <p:nvPr/>
        </p:nvSpPr>
        <p:spPr>
          <a:xfrm>
            <a:off x="887417" y="4934692"/>
            <a:ext cx="683172" cy="369332"/>
          </a:xfrm>
          <a:prstGeom prst="rect">
            <a:avLst/>
          </a:prstGeom>
          <a:noFill/>
        </p:spPr>
        <p:txBody>
          <a:bodyPr wrap="square" rtlCol="0">
            <a:spAutoFit/>
          </a:bodyPr>
          <a:lstStyle/>
          <a:p>
            <a:pPr algn="ctr"/>
            <a:r>
              <a:rPr lang="en-US" dirty="0">
                <a:solidFill>
                  <a:srgbClr val="FF0000"/>
                </a:solidFill>
              </a:rPr>
              <a:t>R</a:t>
            </a:r>
          </a:p>
        </p:txBody>
      </p:sp>
      <p:sp>
        <p:nvSpPr>
          <p:cNvPr id="44" name="TextBox 43">
            <a:extLst>
              <a:ext uri="{FF2B5EF4-FFF2-40B4-BE49-F238E27FC236}">
                <a16:creationId xmlns:a16="http://schemas.microsoft.com/office/drawing/2014/main" id="{7C1C6742-3DBD-D2B1-370E-AFB1EC2DACE1}"/>
              </a:ext>
            </a:extLst>
          </p:cNvPr>
          <p:cNvSpPr txBox="1"/>
          <p:nvPr/>
        </p:nvSpPr>
        <p:spPr>
          <a:xfrm>
            <a:off x="9475102" y="1820686"/>
            <a:ext cx="1875737" cy="646331"/>
          </a:xfrm>
          <a:prstGeom prst="rect">
            <a:avLst/>
          </a:prstGeom>
          <a:noFill/>
        </p:spPr>
        <p:txBody>
          <a:bodyPr wrap="square" rtlCol="0">
            <a:spAutoFit/>
          </a:bodyPr>
          <a:lstStyle/>
          <a:p>
            <a:pPr algn="ctr"/>
            <a:r>
              <a:rPr lang="en-US" dirty="0">
                <a:solidFill>
                  <a:srgbClr val="FF0000"/>
                </a:solidFill>
              </a:rPr>
              <a:t>Trypsin cleaves after R or K!</a:t>
            </a:r>
          </a:p>
        </p:txBody>
      </p:sp>
    </p:spTree>
    <p:extLst>
      <p:ext uri="{BB962C8B-B14F-4D97-AF65-F5344CB8AC3E}">
        <p14:creationId xmlns:p14="http://schemas.microsoft.com/office/powerpoint/2010/main" val="223336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85A6D-EDF2-A7D7-0A5D-9FD80D039BA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FC7EBD3-E513-1550-89D7-44ED5ADA9474}"/>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D9CCD13-F517-B7AD-0458-841F18AF3DFF}"/>
              </a:ext>
            </a:extLst>
          </p:cNvPr>
          <p:cNvSpPr txBox="1"/>
          <p:nvPr/>
        </p:nvSpPr>
        <p:spPr>
          <a:xfrm>
            <a:off x="0" y="75691"/>
            <a:ext cx="12191999" cy="369332"/>
          </a:xfrm>
          <a:prstGeom prst="rect">
            <a:avLst/>
          </a:prstGeom>
          <a:noFill/>
        </p:spPr>
        <p:txBody>
          <a:bodyPr wrap="square" rtlCol="0">
            <a:spAutoFit/>
          </a:bodyPr>
          <a:lstStyle/>
          <a:p>
            <a:pPr lvl="0" algn="ctr"/>
            <a:r>
              <a:rPr lang="en-US"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Why does the mass spectrometry operate under vacuum?</a:t>
            </a:r>
            <a:endParaRPr lang="en-GB" sz="1800"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F0A8EC-132B-EA5E-1DBE-403BF4F534E7}"/>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Q2</a:t>
            </a:r>
          </a:p>
        </p:txBody>
      </p:sp>
    </p:spTree>
    <p:extLst>
      <p:ext uri="{BB962C8B-B14F-4D97-AF65-F5344CB8AC3E}">
        <p14:creationId xmlns:p14="http://schemas.microsoft.com/office/powerpoint/2010/main" val="68530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E5215-6A70-E7FF-48EF-5AA34CCFDA5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B6905F-C8CC-3190-B5BE-D1CC0FA3A876}"/>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E58388-80F1-4510-52B0-BD838ED459F0}"/>
              </a:ext>
            </a:extLst>
          </p:cNvPr>
          <p:cNvSpPr txBox="1"/>
          <p:nvPr/>
        </p:nvSpPr>
        <p:spPr>
          <a:xfrm>
            <a:off x="0" y="75691"/>
            <a:ext cx="12191999" cy="369332"/>
          </a:xfrm>
          <a:prstGeom prst="rect">
            <a:avLst/>
          </a:prstGeom>
          <a:noFill/>
        </p:spPr>
        <p:txBody>
          <a:bodyPr wrap="square" rtlCol="0">
            <a:spAutoFit/>
          </a:bodyPr>
          <a:lstStyle/>
          <a:p>
            <a:pPr lvl="0" algn="ctr"/>
            <a:r>
              <a:rPr lang="en-US"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Why does the mass spectrometry operate under vacuum?</a:t>
            </a:r>
            <a:endParaRPr lang="en-GB" sz="1800"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611277F-066C-C084-80CE-6361648EB939}"/>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Q2</a:t>
            </a:r>
          </a:p>
        </p:txBody>
      </p:sp>
      <p:sp>
        <p:nvSpPr>
          <p:cNvPr id="3" name="TextBox 2">
            <a:extLst>
              <a:ext uri="{FF2B5EF4-FFF2-40B4-BE49-F238E27FC236}">
                <a16:creationId xmlns:a16="http://schemas.microsoft.com/office/drawing/2014/main" id="{27ACEBA4-38B6-67BF-8447-96494898B5B9}"/>
              </a:ext>
            </a:extLst>
          </p:cNvPr>
          <p:cNvSpPr txBox="1"/>
          <p:nvPr/>
        </p:nvSpPr>
        <p:spPr>
          <a:xfrm>
            <a:off x="2059973" y="2690336"/>
            <a:ext cx="8072051" cy="1477328"/>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All mass spectrometers operate at very low pressure (high vacuum). This reduces the chance of ions colliding with other molecules in the mass </a:t>
            </a:r>
            <a:r>
              <a:rPr lang="en-GB" sz="1800" dirty="0" err="1">
                <a:effectLst/>
                <a:latin typeface="Calibri" panose="020F0502020204030204" pitchFamily="34" charset="0"/>
                <a:ea typeface="Calibri" panose="020F0502020204030204" pitchFamily="34" charset="0"/>
              </a:rPr>
              <a:t>analyzer</a:t>
            </a:r>
            <a:r>
              <a:rPr lang="en-GB" sz="1800" dirty="0">
                <a:effectLst/>
                <a:latin typeface="Calibri" panose="020F0502020204030204" pitchFamily="34" charset="0"/>
                <a:ea typeface="Calibri" panose="020F0502020204030204" pitchFamily="34" charset="0"/>
              </a:rPr>
              <a:t>. Any collision can cause the ions to react, neutralize, scatter, or fragment. All these processes will interfere with the mass spectrum. In addition, the vacuum assists the entry of the ions in the mass spectrometer.  </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829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D02EE-DDCB-641A-2ACC-E110E415AFE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F4D7759-A4F7-37F2-E8BE-2CF17AB928F1}"/>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7F7637-5CF0-623B-18C7-3F872DB1DFEC}"/>
              </a:ext>
            </a:extLst>
          </p:cNvPr>
          <p:cNvSpPr txBox="1"/>
          <p:nvPr/>
        </p:nvSpPr>
        <p:spPr>
          <a:xfrm>
            <a:off x="0" y="75691"/>
            <a:ext cx="12191999" cy="369332"/>
          </a:xfrm>
          <a:prstGeom prst="rect">
            <a:avLst/>
          </a:prstGeom>
          <a:noFill/>
        </p:spPr>
        <p:txBody>
          <a:bodyPr wrap="square" rtlCol="0">
            <a:spAutoFit/>
          </a:bodyPr>
          <a:lstStyle/>
          <a:p>
            <a:pPr lvl="0" algn="ctr"/>
            <a:r>
              <a:rPr lang="en-US"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Why wouldn’t one use trypsin for analysis of proteomic sample?</a:t>
            </a:r>
            <a:endParaRPr lang="en-GB" sz="1800"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B7B996-A3D5-C46C-2521-C99D164D8DAC}"/>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Q3</a:t>
            </a:r>
          </a:p>
        </p:txBody>
      </p:sp>
    </p:spTree>
    <p:extLst>
      <p:ext uri="{BB962C8B-B14F-4D97-AF65-F5344CB8AC3E}">
        <p14:creationId xmlns:p14="http://schemas.microsoft.com/office/powerpoint/2010/main" val="77597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FC642-8381-F13E-9F30-975DD55A4CF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265AC63-3014-515B-11AB-C4E56AB40739}"/>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BF22C6-49F8-9772-8EC2-51421D2E442B}"/>
              </a:ext>
            </a:extLst>
          </p:cNvPr>
          <p:cNvSpPr txBox="1"/>
          <p:nvPr/>
        </p:nvSpPr>
        <p:spPr>
          <a:xfrm>
            <a:off x="0" y="75691"/>
            <a:ext cx="12191999" cy="369332"/>
          </a:xfrm>
          <a:prstGeom prst="rect">
            <a:avLst/>
          </a:prstGeom>
          <a:noFill/>
        </p:spPr>
        <p:txBody>
          <a:bodyPr wrap="square" rtlCol="0">
            <a:spAutoFit/>
          </a:bodyPr>
          <a:lstStyle/>
          <a:p>
            <a:pPr lvl="0" algn="ctr"/>
            <a:r>
              <a:rPr lang="en-US" sz="1800" u="none" strike="noStrike" kern="100" dirty="0">
                <a:effectLst/>
                <a:latin typeface="Calibri" panose="020F0502020204030204" pitchFamily="34" charset="0"/>
                <a:ea typeface="Calibri" panose="020F0502020204030204" pitchFamily="34" charset="0"/>
                <a:cs typeface="Times New Roman" panose="02020603050405020304" pitchFamily="18" charset="0"/>
              </a:rPr>
              <a:t>Why wouldn’t one use trypsin for analysis of proteomic sample?</a:t>
            </a:r>
            <a:endParaRPr lang="en-GB" sz="1800"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7ED1D2F-6405-B048-476C-2A882A6C4278}"/>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Q3</a:t>
            </a:r>
          </a:p>
        </p:txBody>
      </p:sp>
      <p:sp>
        <p:nvSpPr>
          <p:cNvPr id="3" name="TextBox 2">
            <a:extLst>
              <a:ext uri="{FF2B5EF4-FFF2-40B4-BE49-F238E27FC236}">
                <a16:creationId xmlns:a16="http://schemas.microsoft.com/office/drawing/2014/main" id="{E3797D18-75B0-0A60-1C7A-065D04114F51}"/>
              </a:ext>
            </a:extLst>
          </p:cNvPr>
          <p:cNvSpPr txBox="1"/>
          <p:nvPr/>
        </p:nvSpPr>
        <p:spPr>
          <a:xfrm>
            <a:off x="2356535" y="1305341"/>
            <a:ext cx="7478927" cy="4247317"/>
          </a:xfrm>
          <a:prstGeom prst="rect">
            <a:avLst/>
          </a:prstGeom>
          <a:noFill/>
        </p:spPr>
        <p:txBody>
          <a:bodyPr wrap="square">
            <a:spAutoFit/>
          </a:bodyPr>
          <a:lstStyle/>
          <a:p>
            <a:pPr>
              <a:buNone/>
            </a:pPr>
            <a:r>
              <a:rPr lang="en-US" sz="1800" dirty="0">
                <a:effectLst/>
                <a:latin typeface="Calibri" panose="020F0502020204030204" pitchFamily="34" charset="0"/>
                <a:ea typeface="Calibri" panose="020F0502020204030204" pitchFamily="34" charset="0"/>
              </a:rPr>
              <a:t>While trypsin is widely used in bottom-up mass spectrometry experiments due to its reliability and efficiency, there are situations where alternative enzymes or digestion methods may be more suitable based on the characteristics of the protein of interest and the experimental conditions.</a:t>
            </a:r>
            <a:endParaRPr lang="en-GB" sz="2000" dirty="0">
              <a:effectLst/>
              <a:latin typeface="Calibri" panose="020F0502020204030204" pitchFamily="34" charset="0"/>
              <a:ea typeface="Calibri" panose="020F0502020204030204" pitchFamily="34" charset="0"/>
            </a:endParaRPr>
          </a:p>
          <a:p>
            <a:pPr>
              <a:buNone/>
            </a:pPr>
            <a:r>
              <a:rPr lang="en-US" sz="1800" dirty="0">
                <a:effectLst/>
                <a:latin typeface="Calibri" panose="020F0502020204030204" pitchFamily="34" charset="0"/>
                <a:ea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Trypsin specifically cleaves peptide bonds at the carboxyl side of lysine and arginine residues. If the protein of interest lacks these amino acids or has too many of them (ex. histones) trypsin digestion may produce peptides that are too long or too short for optimal mass spectrometry analysis. In such a case</a:t>
            </a:r>
            <a:r>
              <a:rPr lang="en-GB" sz="1800" i="1" dirty="0">
                <a:effectLst/>
                <a:latin typeface="Calibri" panose="020F0502020204030204" pitchFamily="34" charset="0"/>
                <a:ea typeface="Calibri" panose="020F0502020204030204" pitchFamily="34" charset="0"/>
              </a:rPr>
              <a:t>, in silico</a:t>
            </a:r>
            <a:r>
              <a:rPr lang="en-GB" sz="1800" dirty="0">
                <a:effectLst/>
                <a:latin typeface="Calibri" panose="020F0502020204030204" pitchFamily="34" charset="0"/>
                <a:ea typeface="Calibri" panose="020F0502020204030204" pitchFamily="34" charset="0"/>
              </a:rPr>
              <a:t> digestion with other proteases would assist identifying the optimal one. Furthermore, post-translational modifications affecting K side chain (ex. acetylation, methylation) can interfere with trypsin digestion by blocking or altering cleavage sites. Finally, trypsin is active at slightly basic pH (pH 8) and in case the experimental procedure necessitates a different pH, alternative proteases could be used. </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534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69EF-527A-E22D-91F1-F6FE0675F85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81BB7D7-70BD-BD1A-0887-6104B2277931}"/>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800346-16B0-99BB-6137-324A8D9D7EA7}"/>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Electron ionization is one technique necessary to cause an analyte to accelerate in the vacuum of the machine. </a:t>
            </a:r>
          </a:p>
          <a:p>
            <a:pPr lvl="0" algn="ctr"/>
            <a:r>
              <a:rPr lang="en-GB" sz="1800" u="none" strike="noStrike" dirty="0">
                <a:effectLst/>
                <a:latin typeface="Calibri" panose="020F0502020204030204" pitchFamily="34" charset="0"/>
                <a:ea typeface="Calibri" panose="020F0502020204030204" pitchFamily="34" charset="0"/>
              </a:rPr>
              <a:t>What causes the ionization? </a:t>
            </a:r>
          </a:p>
        </p:txBody>
      </p:sp>
      <p:sp>
        <p:nvSpPr>
          <p:cNvPr id="5" name="TextBox 4">
            <a:extLst>
              <a:ext uri="{FF2B5EF4-FFF2-40B4-BE49-F238E27FC236}">
                <a16:creationId xmlns:a16="http://schemas.microsoft.com/office/drawing/2014/main" id="{C94D925D-95FB-FF75-9FAD-D2594025C788}"/>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Q4</a:t>
            </a:r>
          </a:p>
        </p:txBody>
      </p:sp>
    </p:spTree>
    <p:extLst>
      <p:ext uri="{BB962C8B-B14F-4D97-AF65-F5344CB8AC3E}">
        <p14:creationId xmlns:p14="http://schemas.microsoft.com/office/powerpoint/2010/main" val="339208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A0756-4D99-B537-3E26-201BF26FC71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41DDB06-0E23-D5F5-5B13-3C8813926B11}"/>
              </a:ext>
            </a:extLst>
          </p:cNvPr>
          <p:cNvSpPr/>
          <p:nvPr/>
        </p:nvSpPr>
        <p:spPr>
          <a:xfrm>
            <a:off x="-1" y="0"/>
            <a:ext cx="728419" cy="557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112167-4055-B6B5-6D1F-528976DA09FC}"/>
              </a:ext>
            </a:extLst>
          </p:cNvPr>
          <p:cNvSpPr txBox="1"/>
          <p:nvPr/>
        </p:nvSpPr>
        <p:spPr>
          <a:xfrm>
            <a:off x="0" y="75691"/>
            <a:ext cx="12191999" cy="646331"/>
          </a:xfrm>
          <a:prstGeom prst="rect">
            <a:avLst/>
          </a:prstGeom>
          <a:noFill/>
        </p:spPr>
        <p:txBody>
          <a:bodyPr wrap="square" rtlCol="0">
            <a:spAutoFit/>
          </a:bodyPr>
          <a:lstStyle/>
          <a:p>
            <a:pPr lvl="0" algn="ctr"/>
            <a:r>
              <a:rPr lang="en-GB" sz="1800" u="none" strike="noStrike" dirty="0">
                <a:effectLst/>
                <a:latin typeface="Calibri" panose="020F0502020204030204" pitchFamily="34" charset="0"/>
                <a:ea typeface="Calibri" panose="020F0502020204030204" pitchFamily="34" charset="0"/>
              </a:rPr>
              <a:t>Electron ionization is one technique necessary to cause an analyte to accelerate in the vacuum of the machine. </a:t>
            </a:r>
          </a:p>
          <a:p>
            <a:pPr lvl="0" algn="ctr"/>
            <a:r>
              <a:rPr lang="en-GB" sz="1800" u="none" strike="noStrike" dirty="0">
                <a:effectLst/>
                <a:latin typeface="Calibri" panose="020F0502020204030204" pitchFamily="34" charset="0"/>
                <a:ea typeface="Calibri" panose="020F0502020204030204" pitchFamily="34" charset="0"/>
              </a:rPr>
              <a:t>What causes the ionization? </a:t>
            </a:r>
          </a:p>
        </p:txBody>
      </p:sp>
      <p:sp>
        <p:nvSpPr>
          <p:cNvPr id="5" name="TextBox 4">
            <a:extLst>
              <a:ext uri="{FF2B5EF4-FFF2-40B4-BE49-F238E27FC236}">
                <a16:creationId xmlns:a16="http://schemas.microsoft.com/office/drawing/2014/main" id="{6CE8CA11-AFD3-7048-6854-FF138DE3B970}"/>
              </a:ext>
            </a:extLst>
          </p:cNvPr>
          <p:cNvSpPr txBox="1"/>
          <p:nvPr/>
        </p:nvSpPr>
        <p:spPr>
          <a:xfrm>
            <a:off x="0" y="75690"/>
            <a:ext cx="728420" cy="430887"/>
          </a:xfrm>
          <a:prstGeom prst="rect">
            <a:avLst/>
          </a:prstGeom>
          <a:noFill/>
        </p:spPr>
        <p:txBody>
          <a:bodyPr wrap="square" rtlCol="0">
            <a:spAutoFit/>
          </a:bodyPr>
          <a:lstStyle/>
          <a:p>
            <a:pPr algn="ctr"/>
            <a:r>
              <a:rPr lang="en-US" sz="2200" b="1" dirty="0">
                <a:solidFill>
                  <a:schemeClr val="bg1"/>
                </a:solidFill>
              </a:rPr>
              <a:t>Q4</a:t>
            </a:r>
          </a:p>
        </p:txBody>
      </p:sp>
      <p:pic>
        <p:nvPicPr>
          <p:cNvPr id="8" name="Picture 7" descr="A black and white text on a white background&#10;&#10;AI-generated content may be incorrect.">
            <a:extLst>
              <a:ext uri="{FF2B5EF4-FFF2-40B4-BE49-F238E27FC236}">
                <a16:creationId xmlns:a16="http://schemas.microsoft.com/office/drawing/2014/main" id="{189E183D-0360-17C7-F301-22C67F380E77}"/>
              </a:ext>
            </a:extLst>
          </p:cNvPr>
          <p:cNvPicPr>
            <a:picLocks noChangeAspect="1"/>
          </p:cNvPicPr>
          <p:nvPr/>
        </p:nvPicPr>
        <p:blipFill>
          <a:blip r:embed="rId3"/>
          <a:stretch>
            <a:fillRect/>
          </a:stretch>
        </p:blipFill>
        <p:spPr>
          <a:xfrm>
            <a:off x="1446348" y="1196545"/>
            <a:ext cx="9299303" cy="5142471"/>
          </a:xfrm>
          <a:prstGeom prst="rect">
            <a:avLst/>
          </a:prstGeom>
        </p:spPr>
      </p:pic>
    </p:spTree>
    <p:extLst>
      <p:ext uri="{BB962C8B-B14F-4D97-AF65-F5344CB8AC3E}">
        <p14:creationId xmlns:p14="http://schemas.microsoft.com/office/powerpoint/2010/main" val="1598677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TotalTime>
  <Words>1672</Words>
  <Application>Microsoft Macintosh PowerPoint</Application>
  <PresentationFormat>Widescreen</PresentationFormat>
  <Paragraphs>320</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Lukas van den Heuvel</dc:creator>
  <cp:lastModifiedBy>Lukas van den Heuvel</cp:lastModifiedBy>
  <cp:revision>9</cp:revision>
  <dcterms:created xsi:type="dcterms:W3CDTF">2025-04-01T08:04:33Z</dcterms:created>
  <dcterms:modified xsi:type="dcterms:W3CDTF">2025-04-15T14:29:20Z</dcterms:modified>
</cp:coreProperties>
</file>