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73" r:id="rId3"/>
    <p:sldId id="299" r:id="rId4"/>
    <p:sldId id="301" r:id="rId5"/>
    <p:sldId id="274" r:id="rId6"/>
    <p:sldId id="300" r:id="rId7"/>
    <p:sldId id="275" r:id="rId8"/>
    <p:sldId id="276" r:id="rId9"/>
    <p:sldId id="277" r:id="rId10"/>
    <p:sldId id="302" r:id="rId11"/>
    <p:sldId id="296" r:id="rId12"/>
    <p:sldId id="297" r:id="rId13"/>
    <p:sldId id="278" r:id="rId14"/>
    <p:sldId id="281" r:id="rId15"/>
    <p:sldId id="283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79" r:id="rId30"/>
    <p:sldId id="303" r:id="rId31"/>
    <p:sldId id="280" r:id="rId32"/>
    <p:sldId id="305" r:id="rId33"/>
    <p:sldId id="30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/>
    <p:restoredTop sz="94743"/>
  </p:normalViewPr>
  <p:slideViewPr>
    <p:cSldViewPr snapToGrid="0">
      <p:cViewPr>
        <p:scale>
          <a:sx n="115" d="100"/>
          <a:sy n="115" d="100"/>
        </p:scale>
        <p:origin x="96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0A3A-D99C-9A4B-AE03-FC1D0636B97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A4428-B9A5-5944-8D56-8C158A96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2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29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EB3A1-624B-79E7-2AF4-78CBB161F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8BBBB5-D4C5-7780-2334-AB561AC9D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A6CBF7-C0A1-3ED5-A58E-52425DAE2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BC08D-6F9D-C3E9-EB2B-97930560E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38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7A35E-FA3A-8B26-3DEC-5D600E6A1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7B3088-56C0-C966-FED0-A0BF05E22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4ABEE-7C3E-B6D2-E711-1B39966AD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F6138-42CA-83F3-15B5-6F7CFF97AF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5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0808A-C29D-DC78-ACA5-2E7EAC584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AEDC99-C48E-420D-4864-5EED8F48C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CA225-AB6E-4A19-7DF1-9741ABAC9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B7784-E51A-E40D-AE20-120BA0205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01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E12E-C3A2-91FE-E85E-0702B1009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7C8B9-7680-7E3A-066E-701E52E83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8CA5C2-8CCF-C1E4-2DCD-5F1F874F5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DF5CA-A9ED-6D52-A9AF-EA723AC0D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40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C7394-B0D0-049C-CAAD-9B44BA565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9BE3B1-6941-0D68-709E-042F570FA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E88EDD-31A1-23A1-061E-6CCE65686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8F2A1-B9CB-B027-81BE-F6AFD29DE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89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4254B-F102-B66C-549E-4ACD31187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A78BCD-359A-75A3-5351-9EAA54681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0FDD6D-13AB-92FD-5697-807BD75EB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0179B-AD61-0CE6-46D5-F22B0F983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99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9226F-68B5-8DAC-3DD6-6BCCBA17B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2E77AD-ED11-51C2-6768-F080C80AD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3CC1DF-219A-05A8-7DFA-B7BCA1547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CCF78-6AAB-3549-7792-B8544F2BC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43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E5C47-BDAB-648E-D215-8899D56BA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FDBD3-6A40-CAD4-70E7-126C74B21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68BE8-3C96-DAA2-775C-D95A3155E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F8CC0-2B03-7E82-33BE-2F890C9BB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22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0F645-3E29-7B13-25A4-4621D684A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88D453-D5A6-8669-1069-EB54DF562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D1686-0F95-EEC1-2417-0990F9F24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5701A-76A5-D62D-7402-3C260A715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7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359AD-4173-B67F-89BB-D3D586935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193631-BEDC-34AA-EFA0-0D325B0037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D5F286-C0A3-08C8-3B5F-9E5AE2086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6958F-5872-96F0-D95E-9252C71FE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90DBE-211E-919F-63B3-865157E02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78B30-7813-F809-AB0A-B630CC35F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6972C-4438-5DB0-437B-2AE47604B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D1C2-230C-58FA-AB39-D043B5D79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3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18AC3-BC97-90DB-6D8C-63A5D7BBD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2A75F-45E5-491E-C335-D6275F626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DABB6-EC4B-188C-767B-040F58080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9D729-FD99-FB77-27BB-634D5886E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3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5003C-0D99-83F4-B336-5BE936019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40F4C-5822-D380-0496-33DF2446E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F8682-9937-C9EC-C201-F7825F642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14360-FF21-8E7D-338F-29B1082C4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4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E7D99-1764-8E56-65CD-099FDBFEF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9D3ED6-A3A3-26EC-2B07-4E46F5BC6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9890C-D721-DA25-44E5-4C0F7902F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7D01-B94C-C6BE-CA93-7914E8147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82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18CDC-BEBD-D36F-84EC-83571ECC9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C0106-1FBC-B024-BF59-20F374CEC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C72D93-7792-517D-942C-5AF52D21C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8415E-D9FB-2B0E-BA18-69DB2FBB7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35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DEC12-A392-75B8-F071-D33268EC7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1B6D6B-DD1A-132C-D43F-CA124C02C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7396F-D146-C050-92F6-EF86C71C0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0277-4FC0-5846-FB62-DA84313DD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82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A2706-6D96-F85A-C78F-F524CB9E4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C07701-3BF4-7287-E0AA-DEDBA3AA5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47760B-2F20-7333-A56D-C1A4919D2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8D467-53DE-278F-F909-81C555C21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2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F14BC-4953-7714-E4A2-D5850C94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EE62C4-ECEC-BF73-B144-5AC73B17C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8F9C62-2972-2A59-7AE2-E9774D47AC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8CE44-AE14-CAC6-BAAF-2364E317D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07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54F91-A7D7-8AC9-8B80-086C322C7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13E59-13DA-6F74-44A9-1EACC1324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027F1-AB94-039E-F8D9-2ACAACA62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B2F51-D171-C5E5-7620-489079493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2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EF046-FEEA-419B-7A7F-8E697D672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27F571-11FB-47DF-64AC-509E814F5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A884E9-E04C-F19E-6F5B-29A29D3B2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B81B0-3935-74A7-2C3E-D90592F8F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30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B93FB-0FDC-FA01-A8E1-49669A63A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6F33B7-6574-8F72-4CB7-4A5EEA00C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6814CF-09B3-6C15-7B17-C253C6503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4EDF9-E48E-F10B-A707-C26742999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0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262DF-BB53-E67E-FE14-90F902D1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4C908-65DD-AF60-B56E-086994864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0D9BA-300D-6B29-4231-B858F1669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2FFB8-3167-40CA-1422-1451D90A0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66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B0D0F-6872-EF52-F74F-25E7B84D8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BA73A5-B6E7-B2DF-055F-5D31EC7BF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22420D-90D1-E8FA-067B-D3897B0D7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1A429-B0C6-35BE-5368-8BAA4A82DC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20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56E75-85DB-A72B-377C-A8D8CEC1B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2B5D3-F632-13F6-8CFC-F004BC5DF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0B53B-D5CD-0149-B8EF-8FC8C8B8F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ABA30-896F-FBB7-FBBB-822C55C56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50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89F37-28D6-50DF-CCA2-A85379A44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C1BE01-EFCC-A2E2-1182-AEB9D9C97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0E1A19-9CBB-CD37-236F-67B6813BC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A9497-1ED4-7DA4-0ADF-5A0D5E8E2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8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D9B69-2F44-CC91-5F1F-E586C3D28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BE8D52-1CCA-0848-E156-FE0241BBF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C7D8C-645A-FA4F-D0EA-319A6C041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438D6-1189-18E9-2307-0829031D6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3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B5167-D5C8-3250-3829-FCDB23A9A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A9C448-936E-0EB7-D349-9980F53F9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3BEE6-6E45-122E-377B-6F05A90B7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114C1-7E56-02EA-89C8-EDF05857F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4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4FA6F-D314-2F61-FCE8-8F01F75F9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6A497E-DB4C-D677-1545-F5C8FEE20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CFB4C-FB3E-13A0-9BF9-EAA656283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79A6B-B944-3999-EBD0-A39EDE5E1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5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8566B-3741-3D77-F2D4-DC22EE9FE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9CBC3-906B-C69C-E4DE-3FFFC7AA2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F4DBB7-3D63-7CA4-5848-708AEDEDC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F34F-7C4B-D8B3-ACB9-5FD9550C1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1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B4BEB-9753-18EB-4D4B-4F78B78D6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4143D-3052-BDFC-2DB5-749EE3FB4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27744D-563D-3C3A-5426-5D66CB98C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96D82-E123-CA3E-703D-88F71B320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9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A399F-7AE1-1A9B-986C-FF8B568B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D977F8-ED62-9D45-7100-B58BC5A87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B45C40-5C77-661D-A301-F823359AC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C4E41-4290-2A25-D4BD-DF6C09ECA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6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6E0E9-03E1-D58A-B274-33EB6EA61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3FCA6-8800-135C-F723-0F684E9B0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EC87D5-88E2-41EC-BAC3-84C27327B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Movement, Respiration, Sensitivity, Nutrition, Excretion,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85D2C-38A9-5B8E-91DC-C6EECE479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4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0B69-4DF3-D6F2-3F6B-04E8880D0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43A80-D78D-3FB0-0545-AA51570C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6BD3B-39E2-F28F-25E0-41347802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61D2-E3D3-E348-B425-360F4C638B3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781D4-791D-BC21-A7CC-960627F9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7018F-E6FA-51E7-CCB9-4DDA4B4E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BA4F-B6A1-6343-B5AD-223CAA45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7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FC56F-E0ED-07F4-8EC7-2BA8E6D8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F1780-78F2-AF89-71FE-3260F1EB3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0581E-C42E-43B1-B0EA-26FBC7AB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61D2-E3D3-E348-B425-360F4C638B3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745F5-0247-46F8-70D6-8A7193E6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6DF29-16F5-7D4A-4F1B-B756D652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BA4F-B6A1-6343-B5AD-223CAA45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7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EE3D5-2E86-CA65-8DF5-1FAF7DD71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BE246-E6BD-C6AC-F890-1ED0D36C0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ACB8F-0930-4AD0-FBAD-901F6C18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61D2-E3D3-E348-B425-360F4C638B3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3DF55-CA2A-BC96-407B-CE28C22E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7B2D0-AB87-F2CF-EF55-88B677D2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BA4F-B6A1-6343-B5AD-223CAA45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75DD6-EC77-48CF-9757-B89C9811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DE4E0-E705-901E-7224-6EA300AF4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00BFE-7853-C9BC-38CF-EF41EA98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61D2-E3D3-E348-B425-360F4C638B3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1E78E-485B-C05B-E853-E082CA66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34999-49E5-3FDD-60E7-6203E19C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BA4F-B6A1-6343-B5AD-223CAA45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5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BF9C-D2F3-E1E9-89D5-B22CC5D7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73E94-97DF-8204-7B23-18FD1A9FC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4EA37-CF2D-0521-F6D1-F39B3A9C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61D2-E3D3-E348-B425-360F4C638B3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7773B-C859-BDD6-20EA-1BFA939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0F018-6669-78BC-7C4D-BD7FED38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BA4F-B6A1-6343-B5AD-223CAA45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A271-95D2-25E6-7B63-07F07F9E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C8EA-4222-1B5C-0EC7-2B72024C4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CF67E-F247-68D3-AE55-F7BBC2827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13ACC-42B5-31F1-7CB2-495C7947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61D2-E3D3-E348-B425-360F4C638B3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4B4AB-27E6-D835-D115-B00AD7CB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43634-3DD9-5537-01C9-A10C4CF4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BA4F-B6A1-6343-B5AD-223CAA45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3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AEC2-9492-7159-EB66-CC4C96D4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7850C-B8FF-CC2E-797F-5826B42BD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D245B-2A07-EFD0-EA32-3B31158DD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E1D56-96FB-D332-92F0-0084AC1CA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991F5-EF23-15B8-DC65-812EC42F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2CFE9-FC3A-59D3-385A-41E8C42C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61D2-E3D3-E348-B425-360F4C638B3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A5C5DA-D1AC-60D4-9AD2-45701E0F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83C45-D801-9E86-354F-C3748232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BA4F-B6A1-6343-B5AD-223CAA45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9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6F36-6332-DCCA-5DFF-B83625BC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ACE69-F7DB-D0D6-E97D-E31E7595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61D2-E3D3-E348-B425-360F4C638B3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66D31-0788-5866-193B-A9FBA159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86638-F037-A906-2C7C-F876AE0E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BA4F-B6A1-6343-B5AD-223CAA45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1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03D87-0C06-01E5-EE11-654556E8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61D2-E3D3-E348-B425-360F4C638B3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CB926-3C32-FEB6-4ACF-93D8F1CC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47864-C916-D522-01AE-B00190BA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BA4F-B6A1-6343-B5AD-223CAA45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6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E708-B524-FD4F-B455-E31B7300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E02A1-439E-5FBC-7CB1-FC46C4F2A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31CF6-9961-39B7-3154-66B9A85AA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9C391-88A7-27AB-AC2C-CD75E201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61D2-E3D3-E348-B425-360F4C638B3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2027D-9B34-AE0A-EFE0-8E4315BC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E0E11-AB28-4AA5-B97F-31FFF539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BA4F-B6A1-6343-B5AD-223CAA45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5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6B42-5961-7803-D1A3-E41775DD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F736A-B882-E816-8009-A87BC141F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298E8-28B0-01AB-490B-1EA4374F0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8C0DF-E37C-48D1-31A8-451CD1F49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61D2-E3D3-E348-B425-360F4C638B3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0FE74-34BA-FE29-CABE-129F3805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A667F-8E80-5948-D55A-2A38CAAC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BA4F-B6A1-6343-B5AD-223CAA45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4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8092F-1E9C-80F1-E2AC-3EF48C8B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A09F7-4BB3-A99B-8DC1-659134839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803D6-7C22-D47D-A58C-376803E57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6E61D2-E3D3-E348-B425-360F4C638B3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5C8A7-2053-3E4A-3F8F-01DBE714F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27CE5-1824-60F0-A661-0D6109E42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95BA4F-B6A1-6343-B5AD-223CAA45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technologynetworks.com%2Fapplied-sciences%2Farticles%2Fessential-amino-acids-chart-abbreviations-and-structure-324357&amp;psig=AOvVaw2A1zYA_hAZWRwVekYIrT1M&amp;ust=1742379835403000&amp;source=images&amp;cd=vfe&amp;opi=89978449&amp;ved=0CBQQjRxqFwoTCJjNsey0k4wDFQAAAAAdAAAAABA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svi.nl/dl2371?display" TargetMode="Externa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2AF271-7660-08D4-8CC1-C7B4EF1EC247}"/>
              </a:ext>
            </a:extLst>
          </p:cNvPr>
          <p:cNvSpPr txBox="1"/>
          <p:nvPr/>
        </p:nvSpPr>
        <p:spPr>
          <a:xfrm>
            <a:off x="0" y="304427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Exercise 3</a:t>
            </a:r>
          </a:p>
          <a:p>
            <a:pPr algn="ctr"/>
            <a:r>
              <a:rPr lang="en-US" sz="2200" b="1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56721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68D1C-639C-1C7B-EAC2-1685464A8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2056A0-0C97-91AD-8B4A-B013655B5D48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7129C-E22F-D275-E6E2-D50908D4DED4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Q2</a:t>
            </a:r>
          </a:p>
        </p:txBody>
      </p:sp>
      <p:pic>
        <p:nvPicPr>
          <p:cNvPr id="6146" name="Picture 2">
            <a:hlinkClick r:id="rId3"/>
            <a:extLst>
              <a:ext uri="{FF2B5EF4-FFF2-40B4-BE49-F238E27FC236}">
                <a16:creationId xmlns:a16="http://schemas.microsoft.com/office/drawing/2014/main" id="{E082F4F9-4B04-B0CE-55CB-1BAE02331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8" y="901798"/>
            <a:ext cx="5212429" cy="47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2B0D720E-E267-0FC1-459E-87180A982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25" y="-14912975"/>
            <a:ext cx="29718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8DF6304F-F946-410D-D763-5992C40DF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01798"/>
            <a:ext cx="5734038" cy="29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1FB304-CA7D-68D6-B876-13D4C9234609}"/>
              </a:ext>
            </a:extLst>
          </p:cNvPr>
          <p:cNvSpPr txBox="1"/>
          <p:nvPr/>
        </p:nvSpPr>
        <p:spPr>
          <a:xfrm>
            <a:off x="8963019" y="4526934"/>
            <a:ext cx="27531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ctr"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Hydrophobic </a:t>
            </a:r>
          </a:p>
          <a:p>
            <a:pPr marL="742950" lvl="1" indent="-285750" algn="ctr"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Hydrophilic</a:t>
            </a:r>
          </a:p>
          <a:p>
            <a:pPr marL="742950" lvl="1" indent="-285750" algn="ctr"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Aromatic</a:t>
            </a:r>
          </a:p>
          <a:p>
            <a:pPr marL="742950" lvl="1" indent="-285750" algn="ctr"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Basic</a:t>
            </a:r>
          </a:p>
          <a:p>
            <a:pPr marL="742950" lvl="1" indent="-285750" algn="ctr"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Acidic</a:t>
            </a:r>
          </a:p>
          <a:p>
            <a:pPr marL="742950" lvl="1" indent="-285750" algn="ctr">
              <a:spcAft>
                <a:spcPts val="1400"/>
              </a:spcAft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Polar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7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15FC6-95F7-FB49-2E42-0E5AB2254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23F061-D6E4-DA73-C4A9-B3DA8E3D9A87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D8113-A118-ABA0-758A-6509203CDBEE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27528-9E1D-2280-6207-C227C273E17D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F0929625-0094-BF07-5BA1-4E0D7C40C2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412E1EFA-98EB-3BF6-A73E-FCA983C7B23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3980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883D5-D002-FE5D-AD3A-77A65965D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37AA70-A89D-C955-7107-B5E77611D5FF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ED4F0-BC68-A049-A273-B89E03B0A2A2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FCC0D-E341-4C66-23AB-47C98FDD1057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9" name="Picture 8" descr="A math formulas and equations&#10;&#10;AI-generated content may be incorrect.">
            <a:extLst>
              <a:ext uri="{FF2B5EF4-FFF2-40B4-BE49-F238E27FC236}">
                <a16:creationId xmlns:a16="http://schemas.microsoft.com/office/drawing/2014/main" id="{14094AA1-8D86-F827-0A69-329E2FE3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684" y="799818"/>
            <a:ext cx="5206028" cy="3677104"/>
          </a:xfrm>
          <a:prstGeom prst="rect">
            <a:avLst/>
          </a:prstGeom>
        </p:spPr>
      </p:pic>
      <p:pic>
        <p:nvPicPr>
          <p:cNvPr id="11" name="Picture 10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5C813A73-AA64-2013-21FB-9A3F8367C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848" y="4831717"/>
            <a:ext cx="5727700" cy="167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A39754-B5B9-AEAA-CAA3-73E54910A29D}"/>
              </a:ext>
            </a:extLst>
          </p:cNvPr>
          <p:cNvSpPr txBox="1"/>
          <p:nvPr/>
        </p:nvSpPr>
        <p:spPr>
          <a:xfrm>
            <a:off x="-894659" y="799818"/>
            <a:ext cx="2753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Cheat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2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5984E-DD8D-5B2C-F091-F2B0BEBC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3B0DA8-6C0D-9E39-F253-D678ECDB723B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146DF-BFC8-DE7E-7153-AABFE490F527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0CD4D-1E1B-A38F-DDF7-96257ECDB3FA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04EE20CE-6C35-DEC2-1FFE-139623FF27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F1878A3E-9D48-157A-DC01-430E446B98E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27D8F1-AAC5-055B-9F62-C6435FCA24B1}"/>
              </a:ext>
            </a:extLst>
          </p:cNvPr>
          <p:cNvSpPr/>
          <p:nvPr/>
        </p:nvSpPr>
        <p:spPr>
          <a:xfrm>
            <a:off x="1883229" y="1084691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95542-C41B-7975-54D7-4B85BD20F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315572-78B9-7615-3BC3-38EB0939799A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8ADAA-E674-8F9A-71FC-06C657A6AD71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18144-5875-5B27-DDBD-ACDD88AFD7B6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502EECB3-BDEB-6C1A-3CAF-F900008B6F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12146A54-1D4A-B288-A4B6-F400A4B002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250765-4AAC-0952-E3F0-F10B17ECE2BE}"/>
              </a:ext>
            </a:extLst>
          </p:cNvPr>
          <p:cNvSpPr/>
          <p:nvPr/>
        </p:nvSpPr>
        <p:spPr>
          <a:xfrm>
            <a:off x="1883229" y="1084691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84C744-44A2-1E4A-B730-8E376EB88253}"/>
              </a:ext>
            </a:extLst>
          </p:cNvPr>
          <p:cNvSpPr/>
          <p:nvPr/>
        </p:nvSpPr>
        <p:spPr>
          <a:xfrm>
            <a:off x="8436429" y="1084691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93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F997B-8616-5C57-1F52-4FAA6CDC0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E79925-5656-00E0-4521-33B3F89D1D51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90BD9-8287-3D7F-603A-F8A543CC05AE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FFEFCD-5AA9-A1A0-0D1F-F13514EB563C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81B41604-BA64-CF86-42BB-8EBE94BF46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DAF42402-A7B4-0198-F30C-7E7C9BEE0F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F11D00-4BA4-1621-0E6C-D96A58FC2552}"/>
              </a:ext>
            </a:extLst>
          </p:cNvPr>
          <p:cNvSpPr/>
          <p:nvPr/>
        </p:nvSpPr>
        <p:spPr>
          <a:xfrm>
            <a:off x="1926715" y="2366603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2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391DA-00C0-FEB5-1453-6C3D91F87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7C51B1-AC35-47D9-66F1-257D5197F180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9D2A7-25C1-5F77-8ED0-206A02121E97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CFDE8-9EE2-71BB-9749-73C7E6586B4A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A2C3C396-486F-D131-8C73-37E48D1B7E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01723321-D3A6-A1A8-60CF-FD44EE1FE0A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BE952B-52E9-F2EB-9D9D-4CCC65C247F8}"/>
              </a:ext>
            </a:extLst>
          </p:cNvPr>
          <p:cNvSpPr/>
          <p:nvPr/>
        </p:nvSpPr>
        <p:spPr>
          <a:xfrm>
            <a:off x="1926715" y="2366603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34CE0-EF40-F885-F01C-CBBA55071F99}"/>
              </a:ext>
            </a:extLst>
          </p:cNvPr>
          <p:cNvSpPr/>
          <p:nvPr/>
        </p:nvSpPr>
        <p:spPr>
          <a:xfrm>
            <a:off x="6614502" y="1074013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14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19B77-ADB4-12B5-72D0-99CAF7502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80D21C-6A07-A661-4EA4-55550356645D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9A007-07F5-967D-E139-2F28614926A7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DF6E3-DB33-41DD-F619-0BBC59E85F5D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6062059E-AC24-8420-271C-9245C1EDA8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549C9B88-29A8-C12F-DBC1-7220203826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E93328-DC15-F48E-F6B6-6FFDB1B91601}"/>
              </a:ext>
            </a:extLst>
          </p:cNvPr>
          <p:cNvSpPr/>
          <p:nvPr/>
        </p:nvSpPr>
        <p:spPr>
          <a:xfrm>
            <a:off x="1992968" y="3509603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57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CFAF5-55AD-D3E6-A006-A2159D5A1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7EC906-D2DF-189C-3BD6-CB60492165F0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0D64E-37FA-B18C-4885-5E32E447DA06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6EED5-489B-8F11-4A53-1706053C69A3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D79C99BF-E37D-1EF7-21AD-04BEB42244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53003F3E-D652-196F-C694-FB6981F06F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29E2F1-7C21-9EB0-3DAA-864C1499C369}"/>
              </a:ext>
            </a:extLst>
          </p:cNvPr>
          <p:cNvSpPr/>
          <p:nvPr/>
        </p:nvSpPr>
        <p:spPr>
          <a:xfrm>
            <a:off x="1992968" y="3509603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0340F-712F-782C-C791-4D695E6AB424}"/>
              </a:ext>
            </a:extLst>
          </p:cNvPr>
          <p:cNvSpPr/>
          <p:nvPr/>
        </p:nvSpPr>
        <p:spPr>
          <a:xfrm>
            <a:off x="8406767" y="2239307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16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5B360-13CC-2107-9A3E-B0758CF97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9FB94D-3882-11D3-FD8A-3E0A0398EC89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B1002-6D75-F0F2-E054-723E99093271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6A88B-57C2-96EB-78BE-0E548EDA7A83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B03CC7A7-9CA0-34A8-1BE4-22CD6085FF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ED40C067-A9C5-06A0-AB68-03FF251C65C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2355E0-CE9B-2540-B566-108B14EFDDD8}"/>
              </a:ext>
            </a:extLst>
          </p:cNvPr>
          <p:cNvSpPr/>
          <p:nvPr/>
        </p:nvSpPr>
        <p:spPr>
          <a:xfrm>
            <a:off x="2065040" y="4739689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0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7C21E-9584-B698-E677-7A5D93A1D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44F4DE-D50C-772C-6B66-E1EF57CAD3DF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17A53-CDFA-7958-9545-B93DC2C70522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 the different types of detergents. What are their differences?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1706D-E651-59D9-DF42-6F69FF61183D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1158262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B8A1-7224-C93C-B46C-3EAF6644A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50A323-B83B-56D4-AD20-AC662342BECE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6C912-C18B-66E0-18C5-4BE37D8E95DA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7EFA5-7EC8-0889-B28A-24B596ECD219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B7A84EA9-A4F4-6A20-5DD7-5A12E0536A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8C2A78CB-5673-47CD-B7FB-D344A7AEC5B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23FFC7-7B0A-FB08-CBE3-D5D8FF03401E}"/>
              </a:ext>
            </a:extLst>
          </p:cNvPr>
          <p:cNvSpPr/>
          <p:nvPr/>
        </p:nvSpPr>
        <p:spPr>
          <a:xfrm>
            <a:off x="2065040" y="4739689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9FF309-1E10-4828-3038-9736C03BF825}"/>
              </a:ext>
            </a:extLst>
          </p:cNvPr>
          <p:cNvSpPr/>
          <p:nvPr/>
        </p:nvSpPr>
        <p:spPr>
          <a:xfrm>
            <a:off x="8406767" y="3528226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57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3F968-0FA0-963F-FC7A-87DBE31BA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0E46A6-9E3E-DABB-6C05-DD4B7137ED55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B37C8-17CD-3D26-B6EA-561D622A7767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32700-DB8F-DF3C-64B2-81FD8C433629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2CDE2E2C-109B-899F-558C-04ECD70729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00041E7C-0619-6357-E8FA-2D0C09A5461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432146-9B8C-2B1B-1D41-B1819840B619}"/>
              </a:ext>
            </a:extLst>
          </p:cNvPr>
          <p:cNvSpPr/>
          <p:nvPr/>
        </p:nvSpPr>
        <p:spPr>
          <a:xfrm>
            <a:off x="3705157" y="1084691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86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6379A-E9ED-D657-CEE8-19C947495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8677E6-8C78-7407-A9EB-63459E73E15D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5FA32-93FF-EE4F-6DC9-BCFD1D7F941C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03042-71B1-B3BE-D0BE-5B3FADCCF43A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9C2960E7-D126-60E1-B486-898A09BC45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B5EF8EB7-3101-5ABB-59D6-B9B7DA70F54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DEC0C0-8E5D-8FC8-3A07-A6D20A0F789D}"/>
              </a:ext>
            </a:extLst>
          </p:cNvPr>
          <p:cNvSpPr/>
          <p:nvPr/>
        </p:nvSpPr>
        <p:spPr>
          <a:xfrm>
            <a:off x="3705157" y="1084691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4BE942-7F1A-62F8-3D47-5C63D3B40CC1}"/>
              </a:ext>
            </a:extLst>
          </p:cNvPr>
          <p:cNvSpPr/>
          <p:nvPr/>
        </p:nvSpPr>
        <p:spPr>
          <a:xfrm>
            <a:off x="6614502" y="2369692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42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F4D05-15EF-A8D1-5456-315C613B9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114468-B150-5094-A156-48876914704E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82EEB-EAB1-9340-4A22-0040E14A3572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5E246D-BFC6-69F0-B8C6-3FF924D9B286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BCD898AB-5638-AD6F-E9C4-7FCB124E5E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CBE069C4-9BBB-79FA-C00A-3A7B52D2144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961858-95FC-419F-AD32-4FAB6C580093}"/>
              </a:ext>
            </a:extLst>
          </p:cNvPr>
          <p:cNvSpPr/>
          <p:nvPr/>
        </p:nvSpPr>
        <p:spPr>
          <a:xfrm>
            <a:off x="3705158" y="2366603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8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E238B-AC31-6E08-3819-7814C9FF3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28397F-F772-AEBF-ABD3-FB5E322FFF23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0651D-8F71-FAF5-2BC9-731700B2992F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B7829-3422-C283-C3E4-6134042AA00B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606F0051-EC71-E8E6-2973-1218E204E9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186519BE-A7E8-90B9-1B11-CF5E159BE8B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A22746-9B55-02E8-63E9-4B3CFF615155}"/>
              </a:ext>
            </a:extLst>
          </p:cNvPr>
          <p:cNvSpPr/>
          <p:nvPr/>
        </p:nvSpPr>
        <p:spPr>
          <a:xfrm>
            <a:off x="3705158" y="2366603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0CB78A-94FD-1B3E-8C7C-00620FA1F988}"/>
              </a:ext>
            </a:extLst>
          </p:cNvPr>
          <p:cNvSpPr/>
          <p:nvPr/>
        </p:nvSpPr>
        <p:spPr>
          <a:xfrm>
            <a:off x="6642585" y="4745247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99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A04A9-B094-29B8-4819-50C1B4635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84DC38-DE22-A66F-C83A-7A5FAD2DC4AD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0FBC8-23F7-AD4C-1C93-653260BE0A7E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7DDD40-B8A6-9472-72FB-F2EDCB943DAA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3067D612-9D1E-7CB0-BCAA-087FE5B017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102903D0-AC7C-C016-1A8D-AB59496D02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619877-E2E6-273D-D2F9-B525676BE72C}"/>
              </a:ext>
            </a:extLst>
          </p:cNvPr>
          <p:cNvSpPr/>
          <p:nvPr/>
        </p:nvSpPr>
        <p:spPr>
          <a:xfrm>
            <a:off x="3763667" y="3549239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91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825C1-E7DD-EAA8-9BAF-3174A2078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BA8FBB-F802-4023-96CA-825669AAAB7A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91B7A-7FC2-0253-C374-8C49C9AE699B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4753DF-68A2-7351-7938-6DEF9D43ACF6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02427106-13B2-8ABE-A60D-C52BF7D06C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7EF48A31-E9C0-7AB3-A8E8-57E594A620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317A94-EEE5-DCE4-01CD-6BE3D1D47333}"/>
              </a:ext>
            </a:extLst>
          </p:cNvPr>
          <p:cNvSpPr/>
          <p:nvPr/>
        </p:nvSpPr>
        <p:spPr>
          <a:xfrm>
            <a:off x="3763667" y="3549239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7E7AF1-3EEB-2276-A99D-964B15322C39}"/>
              </a:ext>
            </a:extLst>
          </p:cNvPr>
          <p:cNvSpPr/>
          <p:nvPr/>
        </p:nvSpPr>
        <p:spPr>
          <a:xfrm>
            <a:off x="6614502" y="3524523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73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88ECC-6E64-0AA3-4C91-1253C941C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E7972E-2281-2E75-CCB4-FAEB829B4970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DDEFF-846F-22DC-112B-5D398A64D442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B5DBE-E531-2CFC-39B6-3DD847478A61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901FE696-62C4-DE4B-3198-CA15AE2844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8F1507EC-0725-A037-962E-771A830346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06D022-3E86-0100-925C-E8BFA254E208}"/>
              </a:ext>
            </a:extLst>
          </p:cNvPr>
          <p:cNvSpPr/>
          <p:nvPr/>
        </p:nvSpPr>
        <p:spPr>
          <a:xfrm>
            <a:off x="3820829" y="4718163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79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797B8-68C5-43F3-F6A7-79D37490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282ECC-ED2E-0535-FE36-7DE57A902B79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46600-DE3A-6FB3-5B20-92570E3796DD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58EA0-5FD2-12CE-74FB-88E3937AAF9D}"/>
              </a:ext>
            </a:extLst>
          </p:cNvPr>
          <p:cNvSpPr txBox="1"/>
          <p:nvPr/>
        </p:nvSpPr>
        <p:spPr>
          <a:xfrm>
            <a:off x="728419" y="75691"/>
            <a:ext cx="1084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Correlate the functions from real-space (1-8) with the corresponding Fourier space 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93697A59-B197-F035-D8B5-5A69E24DF3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158" y="1180167"/>
            <a:ext cx="3513342" cy="4927891"/>
          </a:xfrm>
          <a:prstGeom prst="rect">
            <a:avLst/>
          </a:prstGeom>
          <a:ln/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D18273DE-1B98-A414-70C6-4000C46EA8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02" y="1084691"/>
            <a:ext cx="3584530" cy="5023367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4B3350-BB40-309A-5C42-6C8A013B4B66}"/>
              </a:ext>
            </a:extLst>
          </p:cNvPr>
          <p:cNvSpPr/>
          <p:nvPr/>
        </p:nvSpPr>
        <p:spPr>
          <a:xfrm>
            <a:off x="3820829" y="4718163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EAF055-9E11-2151-D582-6B6ED98C5F05}"/>
              </a:ext>
            </a:extLst>
          </p:cNvPr>
          <p:cNvSpPr/>
          <p:nvPr/>
        </p:nvSpPr>
        <p:spPr>
          <a:xfrm>
            <a:off x="8406767" y="4801167"/>
            <a:ext cx="1872342" cy="127750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72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57B70-BE64-64FF-FAFA-DF7536F02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E35EC5-1C8E-5637-C716-C73E4B70CB6C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50FF0-5FBF-134D-3BBA-EC74A22F18A7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90721-0FFE-373C-8A1D-48144F466F74}"/>
              </a:ext>
            </a:extLst>
          </p:cNvPr>
          <p:cNvSpPr txBox="1"/>
          <p:nvPr/>
        </p:nvSpPr>
        <p:spPr>
          <a:xfrm>
            <a:off x="728419" y="75691"/>
            <a:ext cx="1084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800"/>
              </a:spcAft>
            </a:pPr>
            <a:r>
              <a:rPr lang="en-GB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Explain in plain language, what the correlation between two functions is, </a:t>
            </a:r>
            <a:br>
              <a:rPr lang="en-GB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what the convolution between two functions is.</a:t>
            </a:r>
          </a:p>
        </p:txBody>
      </p:sp>
    </p:spTree>
    <p:extLst>
      <p:ext uri="{BB962C8B-B14F-4D97-AF65-F5344CB8AC3E}">
        <p14:creationId xmlns:p14="http://schemas.microsoft.com/office/powerpoint/2010/main" val="164271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A8D94-B6AB-71F6-F81D-7F01D0D74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051DE3-F963-6A51-940F-CEF42229A052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64389-1AD3-3259-DCD5-49B03DD30A12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 the different types of detergents. What are their differences?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A78BE-6EEF-7807-69CA-7130090C46C1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Q1</a:t>
            </a:r>
          </a:p>
        </p:txBody>
      </p:sp>
      <p:pic>
        <p:nvPicPr>
          <p:cNvPr id="3" name="Picture 2" descr="A table of detergents&#10;&#10;AI-generated content may be incorrect.">
            <a:extLst>
              <a:ext uri="{FF2B5EF4-FFF2-40B4-BE49-F238E27FC236}">
                <a16:creationId xmlns:a16="http://schemas.microsoft.com/office/drawing/2014/main" id="{DB4CDA8D-6E6C-7533-7EDF-FF90BB599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55" y="632905"/>
            <a:ext cx="3827121" cy="2759814"/>
          </a:xfrm>
          <a:prstGeom prst="rect">
            <a:avLst/>
          </a:prstGeom>
        </p:spPr>
      </p:pic>
      <p:pic>
        <p:nvPicPr>
          <p:cNvPr id="8" name="Picture 7" descr="A table of chemical detergents&#10;&#10;AI-generated content may be incorrect.">
            <a:extLst>
              <a:ext uri="{FF2B5EF4-FFF2-40B4-BE49-F238E27FC236}">
                <a16:creationId xmlns:a16="http://schemas.microsoft.com/office/drawing/2014/main" id="{299362D2-DF5A-A196-C093-CCC093685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668" y="632905"/>
            <a:ext cx="3739103" cy="2759814"/>
          </a:xfrm>
          <a:prstGeom prst="rect">
            <a:avLst/>
          </a:prstGeom>
        </p:spPr>
      </p:pic>
      <p:pic>
        <p:nvPicPr>
          <p:cNvPr id="10" name="Picture 9" descr="A table of detergents&#10;&#10;AI-generated content may be incorrect.">
            <a:extLst>
              <a:ext uri="{FF2B5EF4-FFF2-40B4-BE49-F238E27FC236}">
                <a16:creationId xmlns:a16="http://schemas.microsoft.com/office/drawing/2014/main" id="{066D40BC-A2DB-3691-B264-1D0A41AA6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771" y="632904"/>
            <a:ext cx="4127425" cy="2759815"/>
          </a:xfrm>
          <a:prstGeom prst="rect">
            <a:avLst/>
          </a:prstGeom>
        </p:spPr>
      </p:pic>
      <p:pic>
        <p:nvPicPr>
          <p:cNvPr id="12" name="Picture 11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14D2276D-852C-CDB2-84E1-48E20D745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99" y="4824926"/>
            <a:ext cx="3587859" cy="1081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32AB3A-D97F-B31B-F80F-C0798F6FA99E}"/>
              </a:ext>
            </a:extLst>
          </p:cNvPr>
          <p:cNvSpPr txBox="1"/>
          <p:nvPr/>
        </p:nvSpPr>
        <p:spPr>
          <a:xfrm>
            <a:off x="463152" y="3687189"/>
            <a:ext cx="32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Non-ionic: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0DFEBFF-A945-1C1D-CE1D-620B715A1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28" y="4614395"/>
            <a:ext cx="3441843" cy="13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ECBF22-C60B-3775-E77D-6C67C44B75B3}"/>
              </a:ext>
            </a:extLst>
          </p:cNvPr>
          <p:cNvSpPr txBox="1"/>
          <p:nvPr/>
        </p:nvSpPr>
        <p:spPr>
          <a:xfrm>
            <a:off x="4364073" y="3687189"/>
            <a:ext cx="32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Ionic: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D6E44-C4CE-686C-19CA-3DF1B0615A22}"/>
              </a:ext>
            </a:extLst>
          </p:cNvPr>
          <p:cNvSpPr txBox="1"/>
          <p:nvPr/>
        </p:nvSpPr>
        <p:spPr>
          <a:xfrm>
            <a:off x="4364072" y="6132703"/>
            <a:ext cx="32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E.g. most soaps, SDS</a:t>
            </a:r>
          </a:p>
        </p:txBody>
      </p:sp>
      <p:pic>
        <p:nvPicPr>
          <p:cNvPr id="1028" name="Picture 4" descr="Structural formula of CHAPS detergent">
            <a:extLst>
              <a:ext uri="{FF2B5EF4-FFF2-40B4-BE49-F238E27FC236}">
                <a16:creationId xmlns:a16="http://schemas.microsoft.com/office/drawing/2014/main" id="{CC48D4F2-0089-F84F-9B55-CA2541E3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83" y="4598611"/>
            <a:ext cx="3305126" cy="140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9E4105-4D98-70CA-40ED-2ED9A7BAC176}"/>
              </a:ext>
            </a:extLst>
          </p:cNvPr>
          <p:cNvSpPr txBox="1"/>
          <p:nvPr/>
        </p:nvSpPr>
        <p:spPr>
          <a:xfrm>
            <a:off x="8481870" y="3687189"/>
            <a:ext cx="32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Zwitteronic</a:t>
            </a:r>
            <a:r>
              <a:rPr lang="en-US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9B31C2-CDF3-B1E0-EA9D-7E305025CBD0}"/>
              </a:ext>
            </a:extLst>
          </p:cNvPr>
          <p:cNvSpPr txBox="1"/>
          <p:nvPr/>
        </p:nvSpPr>
        <p:spPr>
          <a:xfrm>
            <a:off x="8435083" y="6132703"/>
            <a:ext cx="32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E.g</a:t>
            </a:r>
            <a:r>
              <a:rPr lang="en-US" dirty="0"/>
              <a:t>, CHAPS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8D7570-162D-8DA4-A9B7-3178B541E2D9}"/>
              </a:ext>
            </a:extLst>
          </p:cNvPr>
          <p:cNvSpPr txBox="1"/>
          <p:nvPr/>
        </p:nvSpPr>
        <p:spPr>
          <a:xfrm>
            <a:off x="10040858" y="3998617"/>
            <a:ext cx="205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Charged components but overall neutral</a:t>
            </a:r>
          </a:p>
        </p:txBody>
      </p:sp>
    </p:spTree>
    <p:extLst>
      <p:ext uri="{BB962C8B-B14F-4D97-AF65-F5344CB8AC3E}">
        <p14:creationId xmlns:p14="http://schemas.microsoft.com/office/powerpoint/2010/main" val="3808419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D615C-C0C8-5705-2D0C-72F2485FE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4CEDB0-18C5-1506-1E94-63811F6B4811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59A04-FEFF-5EF7-C6A7-BBFAA937A436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5EB51-E4D0-339F-8654-CFE418A5720B}"/>
              </a:ext>
            </a:extLst>
          </p:cNvPr>
          <p:cNvSpPr txBox="1"/>
          <p:nvPr/>
        </p:nvSpPr>
        <p:spPr>
          <a:xfrm>
            <a:off x="728419" y="75691"/>
            <a:ext cx="1084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800"/>
              </a:spcAft>
            </a:pPr>
            <a:r>
              <a:rPr lang="en-GB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Explain in plain language, what the correlation between two functions is, </a:t>
            </a:r>
            <a:br>
              <a:rPr lang="en-GB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what the convolution between two functions is.</a:t>
            </a:r>
          </a:p>
        </p:txBody>
      </p:sp>
      <p:pic>
        <p:nvPicPr>
          <p:cNvPr id="8193" name="Picture 1" descr="undefined">
            <a:extLst>
              <a:ext uri="{FF2B5EF4-FFF2-40B4-BE49-F238E27FC236}">
                <a16:creationId xmlns:a16="http://schemas.microsoft.com/office/drawing/2014/main" id="{55509A28-A61D-0A82-3D7B-16353342F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80" y="975360"/>
            <a:ext cx="7482840" cy="561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86B08-B589-54D9-5E58-7264CDA11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F387D9-F1E8-78B5-D96D-F7A36A7D6718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01741-AF8F-87C3-0F4E-D374B3771675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9A6C3-A82E-4321-01E1-992A2F62E479}"/>
              </a:ext>
            </a:extLst>
          </p:cNvPr>
          <p:cNvSpPr txBox="1"/>
          <p:nvPr/>
        </p:nvSpPr>
        <p:spPr>
          <a:xfrm>
            <a:off x="1197429" y="75691"/>
            <a:ext cx="10374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recorded an image with a light microscope at a magnification of 5000x. </a:t>
            </a:r>
            <a:b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pixel-size of your camera in the microscope is 40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 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What is the maximally possible theoretical resolution (at the specimen level) that you can expect (Nyquist frequency)?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Is this realistic? If not, why?</a:t>
            </a:r>
          </a:p>
        </p:txBody>
      </p:sp>
    </p:spTree>
    <p:extLst>
      <p:ext uri="{BB962C8B-B14F-4D97-AF65-F5344CB8AC3E}">
        <p14:creationId xmlns:p14="http://schemas.microsoft.com/office/powerpoint/2010/main" val="542858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F77E5-3BE0-159D-E892-6C601CD01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866210-067E-62D1-3C2E-3CC2BC570EDB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9B78E-1748-3638-4DF4-B9F08BE2727B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BE905-C4E8-75F7-1562-51A4EB80AC68}"/>
              </a:ext>
            </a:extLst>
          </p:cNvPr>
          <p:cNvSpPr txBox="1"/>
          <p:nvPr/>
        </p:nvSpPr>
        <p:spPr>
          <a:xfrm>
            <a:off x="1197429" y="75691"/>
            <a:ext cx="10374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recorded an image with a light microscope at a magnification of 5000x. </a:t>
            </a:r>
            <a:b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pixel-size of your camera in the microscope is 40 </a:t>
            </a:r>
            <a:r>
              <a:rPr lang="en-GB" b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 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What is the maximally possible theoretical resolution (at the specimen level) that you can expect (Nyquist frequency)?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Is this realistic? If not, why?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7DAF2E-0524-138D-63BF-2EC05745EE69}"/>
                  </a:ext>
                </a:extLst>
              </p:cNvPr>
              <p:cNvSpPr txBox="1"/>
              <p:nvPr/>
            </p:nvSpPr>
            <p:spPr>
              <a:xfrm>
                <a:off x="5601789" y="2406604"/>
                <a:ext cx="5249091" cy="139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</m:ctrlPr>
                        </m:sSubPr>
                        <m:e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  <m:t>𝒇</m:t>
                          </m:r>
                        </m:e>
                        <m:sub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  <m:t>𝒏𝒚𝒒𝒖𝒊𝒔𝒕</m:t>
                          </m:r>
                        </m:sub>
                      </m:sSub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=</m:t>
                      </m:r>
                      <m:f>
                        <m:fPr>
                          <m:ctrlP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1" i="1" smtClean="0">
                                  <a:effectLst/>
                                  <a:latin typeface="Cambria Math" panose="02040503050406030204" pitchFamily="18" charset="0"/>
                                  <a:ea typeface="Noto Sans Symbols"/>
                                  <a:cs typeface="Noto Sans Symbols"/>
                                </a:rPr>
                              </m:ctrlPr>
                            </m:sSubPr>
                            <m:e>
                              <m:r>
                                <a:rPr lang="nl-NL" b="1" i="1" smtClean="0">
                                  <a:effectLst/>
                                  <a:latin typeface="Cambria Math" panose="02040503050406030204" pitchFamily="18" charset="0"/>
                                  <a:ea typeface="Noto Sans Symbols"/>
                                  <a:cs typeface="Noto Sans Symbols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nl-NL" b="1" i="1" smtClean="0">
                                  <a:effectLst/>
                                  <a:latin typeface="Cambria Math" panose="02040503050406030204" pitchFamily="18" charset="0"/>
                                  <a:ea typeface="Noto Sans Symbols"/>
                                  <a:cs typeface="Noto Sans Symbols"/>
                                </a:rPr>
                                <m:t>𝒔𝒂𝒎𝒑𝒍𝒆</m:t>
                              </m:r>
                            </m:sub>
                          </m:sSub>
                        </m:num>
                        <m:den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nl-NL" b="1" dirty="0">
                  <a:effectLst/>
                  <a:latin typeface="Noto Sans Symbols"/>
                  <a:ea typeface="Noto Sans Symbols"/>
                  <a:cs typeface="Noto Sans Symbols"/>
                </a:endParaRPr>
              </a:p>
              <a:p>
                <a:pPr lvl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</m:ctrlPr>
                        </m:sSubPr>
                        <m:e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  <m:t>𝒅</m:t>
                          </m:r>
                        </m:e>
                        <m:sub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  <m:t>𝒏𝒚𝒒𝒖𝒊𝒔𝒕</m:t>
                          </m:r>
                        </m:sub>
                      </m:sSub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=</m:t>
                      </m:r>
                      <m:sSub>
                        <m:sSubPr>
                          <m:ctrlP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</m:ctrlPr>
                        </m:sSubPr>
                        <m:e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  <m:t>𝒅</m:t>
                          </m:r>
                        </m:e>
                        <m:sub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  <m:t>𝒑𝒊𝒙𝒆𝒍</m:t>
                          </m:r>
                        </m:sub>
                      </m:sSub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⋅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𝟐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=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𝟖𝟎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 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𝒏𝒎</m:t>
                      </m:r>
                    </m:oMath>
                  </m:oMathPara>
                </a14:m>
                <a:endParaRPr lang="en-GB" b="1" dirty="0">
                  <a:effectLst/>
                  <a:latin typeface="Noto Sans Symbols"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7DAF2E-0524-138D-63BF-2EC05745E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789" y="2406604"/>
                <a:ext cx="5249091" cy="1391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F4675B-E2D2-9251-C673-58107D25A127}"/>
              </a:ext>
            </a:extLst>
          </p:cNvPr>
          <p:cNvCxnSpPr/>
          <p:nvPr/>
        </p:nvCxnSpPr>
        <p:spPr>
          <a:xfrm>
            <a:off x="6096000" y="1280160"/>
            <a:ext cx="1813560" cy="1021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37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75F81-B45A-8526-ACBA-D36EF2DFB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81707-9D27-506D-4564-916947B3EFD3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A2C80-A0B5-6FDA-082D-AD79F9A3BB92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12302-1CA2-7873-08C8-32E770869DF3}"/>
              </a:ext>
            </a:extLst>
          </p:cNvPr>
          <p:cNvSpPr txBox="1"/>
          <p:nvPr/>
        </p:nvSpPr>
        <p:spPr>
          <a:xfrm>
            <a:off x="1197429" y="75691"/>
            <a:ext cx="10374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recorded an image with a </a:t>
            </a:r>
            <a:r>
              <a:rPr lang="en-GB" b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light microscope </a:t>
            </a: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 a magnification of 5000x. </a:t>
            </a:r>
            <a:b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pixel-size of your camera in the microscope is 40 </a:t>
            </a:r>
            <a:r>
              <a:rPr lang="en-GB" b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 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What is the maximally possible theoretical resolution (at the specimen level) that you can expect (Nyquist frequency)?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Is this realistic? If not, why?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C7FBAD-CBB1-E7C5-DF32-C770C0AA71CB}"/>
              </a:ext>
            </a:extLst>
          </p:cNvPr>
          <p:cNvSpPr txBox="1"/>
          <p:nvPr/>
        </p:nvSpPr>
        <p:spPr>
          <a:xfrm>
            <a:off x="1197429" y="3429000"/>
            <a:ext cx="1037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endParaRPr lang="en-GB" b="1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94DB4D-03C4-D834-1316-527BDF3BD6EC}"/>
                  </a:ext>
                </a:extLst>
              </p:cNvPr>
              <p:cNvSpPr txBox="1"/>
              <p:nvPr/>
            </p:nvSpPr>
            <p:spPr>
              <a:xfrm>
                <a:off x="5601789" y="2406604"/>
                <a:ext cx="5249091" cy="139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</m:ctrlPr>
                        </m:sSubPr>
                        <m:e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  <m:t>𝒇</m:t>
                          </m:r>
                        </m:e>
                        <m:sub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  <m:t>𝒏𝒚𝒒𝒖𝒊𝒔𝒕</m:t>
                          </m:r>
                        </m:sub>
                      </m:sSub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=</m:t>
                      </m:r>
                      <m:f>
                        <m:fPr>
                          <m:ctrlP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1" i="1" smtClean="0">
                                  <a:effectLst/>
                                  <a:latin typeface="Cambria Math" panose="02040503050406030204" pitchFamily="18" charset="0"/>
                                  <a:ea typeface="Noto Sans Symbols"/>
                                  <a:cs typeface="Noto Sans Symbols"/>
                                </a:rPr>
                              </m:ctrlPr>
                            </m:sSubPr>
                            <m:e>
                              <m:r>
                                <a:rPr lang="nl-NL" b="1" i="1" smtClean="0">
                                  <a:effectLst/>
                                  <a:latin typeface="Cambria Math" panose="02040503050406030204" pitchFamily="18" charset="0"/>
                                  <a:ea typeface="Noto Sans Symbols"/>
                                  <a:cs typeface="Noto Sans Symbols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nl-NL" b="1" i="1" smtClean="0">
                                  <a:effectLst/>
                                  <a:latin typeface="Cambria Math" panose="02040503050406030204" pitchFamily="18" charset="0"/>
                                  <a:ea typeface="Noto Sans Symbols"/>
                                  <a:cs typeface="Noto Sans Symbols"/>
                                </a:rPr>
                                <m:t>𝒔𝒂𝒎𝒑𝒍𝒆</m:t>
                              </m:r>
                            </m:sub>
                          </m:sSub>
                        </m:num>
                        <m:den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nl-NL" b="1" dirty="0">
                  <a:effectLst/>
                  <a:latin typeface="Noto Sans Symbols"/>
                  <a:ea typeface="Noto Sans Symbols"/>
                  <a:cs typeface="Noto Sans Symbols"/>
                </a:endParaRPr>
              </a:p>
              <a:p>
                <a:pPr lvl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</m:ctrlPr>
                        </m:sSubPr>
                        <m:e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  <m:t>𝒅</m:t>
                          </m:r>
                        </m:e>
                        <m:sub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  <m:t>𝒏𝒚𝒒𝒖𝒊𝒔𝒕</m:t>
                          </m:r>
                        </m:sub>
                      </m:sSub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=</m:t>
                      </m:r>
                      <m:sSub>
                        <m:sSubPr>
                          <m:ctrlP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</m:ctrlPr>
                        </m:sSubPr>
                        <m:e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  <m:t>𝒅</m:t>
                          </m:r>
                        </m:e>
                        <m:sub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  <a:ea typeface="Noto Sans Symbols"/>
                              <a:cs typeface="Noto Sans Symbols"/>
                            </a:rPr>
                            <m:t>𝒑𝒊𝒙𝒆𝒍</m:t>
                          </m:r>
                        </m:sub>
                      </m:sSub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⋅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𝟐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=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𝟖𝟎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 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𝒏𝒎</m:t>
                      </m:r>
                    </m:oMath>
                  </m:oMathPara>
                </a14:m>
                <a:endParaRPr lang="en-GB" b="1" dirty="0">
                  <a:effectLst/>
                  <a:latin typeface="Noto Sans Symbols"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94DB4D-03C4-D834-1316-527BDF3BD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789" y="2406604"/>
                <a:ext cx="5249091" cy="1391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6A66FA-382A-3B9A-FFDA-A2A6D9DCD619}"/>
              </a:ext>
            </a:extLst>
          </p:cNvPr>
          <p:cNvCxnSpPr/>
          <p:nvPr/>
        </p:nvCxnSpPr>
        <p:spPr>
          <a:xfrm>
            <a:off x="6096000" y="1280160"/>
            <a:ext cx="1813560" cy="1021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DC7AFB-BF52-5981-3B54-692F4DB8FC69}"/>
              </a:ext>
            </a:extLst>
          </p:cNvPr>
          <p:cNvCxnSpPr>
            <a:cxnSpLocks/>
          </p:cNvCxnSpPr>
          <p:nvPr/>
        </p:nvCxnSpPr>
        <p:spPr>
          <a:xfrm>
            <a:off x="3067594" y="2081388"/>
            <a:ext cx="0" cy="13476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BC1EF2-B16E-8BBD-52C5-E242F613FCB8}"/>
                  </a:ext>
                </a:extLst>
              </p:cNvPr>
              <p:cNvSpPr txBox="1"/>
              <p:nvPr/>
            </p:nvSpPr>
            <p:spPr>
              <a:xfrm>
                <a:off x="1187164" y="3600212"/>
                <a:ext cx="3760859" cy="3468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spcAft>
                    <a:spcPts val="1800"/>
                  </a:spcAft>
                </a:pPr>
                <a:r>
                  <a:rPr lang="en-GB" b="1" dirty="0">
                    <a:effectLst/>
                    <a:latin typeface="Noto Sans Symbols"/>
                    <a:ea typeface="Noto Sans Symbols"/>
                    <a:cs typeface="Noto Sans Symbols"/>
                  </a:rPr>
                  <a:t>Abbe’s diffraction limit:</a:t>
                </a:r>
              </a:p>
              <a:p>
                <a:pPr lvl="0" algn="ctr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𝒅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=</m:t>
                      </m:r>
                      <m:f>
                        <m:fPr>
                          <m:ctrlPr>
                            <a:rPr lang="nl-NL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</a:rPr>
                            <m:t>𝑵𝑨</m:t>
                          </m:r>
                        </m:den>
                      </m:f>
                    </m:oMath>
                  </m:oMathPara>
                </a14:m>
                <a:endParaRPr lang="en-GB" b="1" dirty="0">
                  <a:effectLst/>
                  <a:latin typeface="Noto Sans Symbols"/>
                  <a:ea typeface="Noto Sans Symbols"/>
                  <a:cs typeface="Noto Sans Symbols"/>
                </a:endParaRPr>
              </a:p>
              <a:p>
                <a:pPr lvl="0" algn="ctr">
                  <a:spcAft>
                    <a:spcPts val="1800"/>
                  </a:spcAft>
                </a:pPr>
                <a:r>
                  <a:rPr lang="en-GB" b="1" dirty="0">
                    <a:effectLst/>
                    <a:latin typeface="Noto Sans Symbols"/>
                    <a:ea typeface="Noto Sans Symbols"/>
                    <a:cs typeface="Noto Sans Symbols"/>
                  </a:rPr>
                  <a:t>Example: good oil immersion objective (N</a:t>
                </a:r>
                <a:r>
                  <a:rPr lang="en-GB" b="1" dirty="0">
                    <a:latin typeface="Noto Sans Symbols"/>
                    <a:ea typeface="Noto Sans Symbols"/>
                    <a:cs typeface="Noto Sans Symbols"/>
                  </a:rPr>
                  <a:t>A~1.4) and </a:t>
                </a:r>
                <a:br>
                  <a:rPr lang="en-GB" b="1" dirty="0">
                    <a:latin typeface="Noto Sans Symbols"/>
                    <a:ea typeface="Noto Sans Symbols"/>
                    <a:cs typeface="Noto Sans Symbols"/>
                  </a:rPr>
                </a:br>
                <a:r>
                  <a:rPr lang="en-GB" b="1" dirty="0">
                    <a:latin typeface="Noto Sans Symbols"/>
                    <a:ea typeface="Noto Sans Symbols"/>
                    <a:cs typeface="Noto Sans Symbols"/>
                  </a:rPr>
                  <a:t>green light (</a:t>
                </a:r>
                <a:r>
                  <a:rPr lang="el-GR" b="1" dirty="0">
                    <a:latin typeface="Noto Sans Symbols"/>
                    <a:ea typeface="Noto Sans Symbols"/>
                    <a:cs typeface="Noto Sans Symbols"/>
                  </a:rPr>
                  <a:t>λ</a:t>
                </a:r>
                <a:r>
                  <a:rPr lang="nl-NL" b="1" dirty="0">
                    <a:latin typeface="Noto Sans Symbols"/>
                    <a:ea typeface="Noto Sans Symbols"/>
                    <a:cs typeface="Noto Sans Symbols"/>
                  </a:rPr>
                  <a:t>~500 nm):</a:t>
                </a:r>
              </a:p>
              <a:p>
                <a:pPr lvl="0" algn="ctr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𝒅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=</m:t>
                      </m:r>
                      <m:f>
                        <m:fPr>
                          <m:ctrlPr>
                            <a:rPr lang="nl-NL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</a:rPr>
                            <m:t>𝟓𝟎𝟎</m:t>
                          </m:r>
                        </m:num>
                        <m:den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l-NL" b="1" i="1" smtClean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1" i="1" smtClean="0">
                          <a:effectLst/>
                          <a:latin typeface="Cambria Math" panose="02040503050406030204" pitchFamily="18" charset="0"/>
                        </a:rPr>
                        <m:t>𝒏𝒎</m:t>
                      </m:r>
                    </m:oMath>
                  </m:oMathPara>
                </a14:m>
                <a:endParaRPr lang="en-GB" b="1" dirty="0">
                  <a:effectLst/>
                  <a:latin typeface="Noto Sans Symbols"/>
                  <a:ea typeface="Noto Sans Symbols"/>
                  <a:cs typeface="Noto Sans Symbols"/>
                </a:endParaRPr>
              </a:p>
              <a:p>
                <a:pPr lvl="0" algn="ctr">
                  <a:spcAft>
                    <a:spcPts val="1800"/>
                  </a:spcAft>
                </a:pPr>
                <a:endParaRPr lang="en-GB" b="1" dirty="0">
                  <a:effectLst/>
                  <a:latin typeface="Noto Sans Symbols"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BC1EF2-B16E-8BBD-52C5-E242F613F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164" y="3600212"/>
                <a:ext cx="3760859" cy="3468129"/>
              </a:xfrm>
              <a:prstGeom prst="rect">
                <a:avLst/>
              </a:prstGeom>
              <a:blipFill>
                <a:blip r:embed="rId4"/>
                <a:stretch>
                  <a:fillRect t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Figure 1. (a) Illustration of the numerical aperture (NA) of a microscope objective, (b) Two points are blurred by diffraction, which results in a limited resolution. The smallest resolvable distance between two points with an optical technique is limited by d=λ/(2nsinθ). [2]">
            <a:hlinkClick r:id="rId5" tooltip="Figure 1. (a) Illustration of the numerical aperture (NA) of a microscope objective, (b) Two points are blurred by diffraction, which results in a limited resolution. The smallest resolvable distance between two points with an optical technique is limited by d=λ/(2nsinθ). [2]"/>
            <a:extLst>
              <a:ext uri="{FF2B5EF4-FFF2-40B4-BE49-F238E27FC236}">
                <a16:creationId xmlns:a16="http://schemas.microsoft.com/office/drawing/2014/main" id="{40EF166F-CF53-DE3B-56F3-DFACAED0B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934" y="3932489"/>
            <a:ext cx="48768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6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A398F-D660-0048-4A19-A42AEB515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1F8B2C-6389-0D25-4836-60B55D9C753C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D7885-736F-2471-3328-31CFE818AD88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CMC is a measure for the strength of a detergent. Explain. What factors influence the CMC?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5446D-2C72-320A-5877-5FE941D3BD94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363267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BD682-1798-3EE8-6CC1-EB10F5041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2A85D3-4AAF-676C-15D7-C1174A83D73B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E59F8-695F-AAA8-4954-F11268896164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CMC is a measure for the strength of a detergent. Explain. What factors influence the CMC?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294FB-C379-5779-0D25-BA1DCEAA07D5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Q1</a:t>
            </a:r>
          </a:p>
        </p:txBody>
      </p:sp>
      <p:pic>
        <p:nvPicPr>
          <p:cNvPr id="2050" name="Picture 2" descr="File:CMC.pdf">
            <a:extLst>
              <a:ext uri="{FF2B5EF4-FFF2-40B4-BE49-F238E27FC236}">
                <a16:creationId xmlns:a16="http://schemas.microsoft.com/office/drawing/2014/main" id="{F5880B92-57CB-6241-E955-26F880ABA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39" y="557214"/>
            <a:ext cx="2669990" cy="594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MC graph">
            <a:extLst>
              <a:ext uri="{FF2B5EF4-FFF2-40B4-BE49-F238E27FC236}">
                <a16:creationId xmlns:a16="http://schemas.microsoft.com/office/drawing/2014/main" id="{5010FC5C-472D-E358-9A0F-DB78C666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30" y="2992581"/>
            <a:ext cx="6127348" cy="33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0371A-9498-E4BD-B00C-34E351494DCA}"/>
              </a:ext>
            </a:extLst>
          </p:cNvPr>
          <p:cNvSpPr txBox="1"/>
          <p:nvPr/>
        </p:nvSpPr>
        <p:spPr>
          <a:xfrm>
            <a:off x="6709128" y="2452155"/>
            <a:ext cx="32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to measure:</a:t>
            </a:r>
          </a:p>
        </p:txBody>
      </p:sp>
    </p:spTree>
    <p:extLst>
      <p:ext uri="{BB962C8B-B14F-4D97-AF65-F5344CB8AC3E}">
        <p14:creationId xmlns:p14="http://schemas.microsoft.com/office/powerpoint/2010/main" val="425386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31743-6D23-E5CB-5F32-2F300B7CF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FB5B47-96F4-C4C8-BB21-4293A8292513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7CA47-3727-9ED0-0615-7D56B8803776}"/>
              </a:ext>
            </a:extLst>
          </p:cNvPr>
          <p:cNvSpPr txBox="1"/>
          <p:nvPr/>
        </p:nvSpPr>
        <p:spPr>
          <a:xfrm>
            <a:off x="0" y="75691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want to isolate a membrane protein and analyse it. What kind of detergent would you choose?</a:t>
            </a:r>
            <a:r>
              <a:rPr lang="en-GB" sz="2400" b="1" dirty="0">
                <a:effectLst/>
              </a:rPr>
              <a:t> </a:t>
            </a:r>
            <a:endParaRPr lang="en-GB" sz="2200" b="1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05BEE-10D2-621C-6818-F569A1104BAE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9616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AFCED-0B12-9BAC-3A82-D250FE894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DEDEA8-6ADB-38E6-ACAE-43606B01AC54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7AB6D-8A20-B69D-EC2F-0480DA51C802}"/>
              </a:ext>
            </a:extLst>
          </p:cNvPr>
          <p:cNvSpPr txBox="1"/>
          <p:nvPr/>
        </p:nvSpPr>
        <p:spPr>
          <a:xfrm>
            <a:off x="0" y="75691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want to isolate a membrane protein and analyse it. What kind of detergent would you choose?</a:t>
            </a:r>
            <a:r>
              <a:rPr lang="en-GB" sz="2400" b="1" dirty="0">
                <a:effectLst/>
              </a:rPr>
              <a:t> </a:t>
            </a:r>
            <a:endParaRPr lang="en-GB" sz="2200" b="1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B533A-F55C-23F7-C589-2567BE9D0EE5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Q1</a:t>
            </a:r>
          </a:p>
        </p:txBody>
      </p:sp>
      <p:pic>
        <p:nvPicPr>
          <p:cNvPr id="3" name="Picture 2" descr="A screenshot of a white sheet&#10;&#10;AI-generated content may be incorrect.">
            <a:extLst>
              <a:ext uri="{FF2B5EF4-FFF2-40B4-BE49-F238E27FC236}">
                <a16:creationId xmlns:a16="http://schemas.microsoft.com/office/drawing/2014/main" id="{4F67B45C-DE45-F453-7EBA-3775A40A6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602" y="674496"/>
            <a:ext cx="7772400" cy="5509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BD3748-EB03-8944-A42E-0DD00372A2A2}"/>
              </a:ext>
            </a:extLst>
          </p:cNvPr>
          <p:cNvSpPr txBox="1"/>
          <p:nvPr/>
        </p:nvSpPr>
        <p:spPr>
          <a:xfrm>
            <a:off x="4763026" y="6183504"/>
            <a:ext cx="32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Source: </a:t>
            </a:r>
            <a:r>
              <a:rPr lang="en-US" i="1" dirty="0" err="1"/>
              <a:t>ThermoFisher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7045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42E10-214A-2052-52F8-D83D29FE2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CFE6E6-212D-11C5-0C34-2AD56AFAFC62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FD230-2559-D087-2FF6-DDB17CFAEF28}"/>
              </a:ext>
            </a:extLst>
          </p:cNvPr>
          <p:cNvSpPr txBox="1"/>
          <p:nvPr/>
        </p:nvSpPr>
        <p:spPr>
          <a:xfrm>
            <a:off x="0" y="75691"/>
            <a:ext cx="12191999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800"/>
              </a:spcAft>
            </a:pP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a small deviation: Proteins are built from amino acids (aa) of which 20 different ones exist in nature, </a:t>
            </a:r>
            <a:b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each with individual properties. The protein sequence dictates the latter three-dimensional arrangement </a:t>
            </a:r>
            <a:b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the fully folded protein. This is based on the </a:t>
            </a:r>
            <a:r>
              <a:rPr lang="en-GB" b="1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physico</a:t>
            </a: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-chemical interactions between the aa and their surroundings. </a:t>
            </a:r>
            <a:b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Below, you find all 20 aa, with their name, three -and single letter code as well as their chemical structure. </a:t>
            </a:r>
            <a:b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Try to group them into different classes: </a:t>
            </a:r>
          </a:p>
          <a:p>
            <a:pPr marL="742950" lvl="1" indent="-285750" algn="ctr"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Hydrophobic </a:t>
            </a:r>
          </a:p>
          <a:p>
            <a:pPr marL="742950" lvl="1" indent="-285750" algn="ctr"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Hydrophilic</a:t>
            </a:r>
          </a:p>
          <a:p>
            <a:pPr marL="742950" lvl="1" indent="-285750" algn="ctr"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Aromatic</a:t>
            </a:r>
          </a:p>
          <a:p>
            <a:pPr marL="742950" lvl="1" indent="-285750" algn="ctr"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Basic</a:t>
            </a:r>
          </a:p>
          <a:p>
            <a:pPr marL="742950" lvl="1" indent="-285750" algn="ctr"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Acidic</a:t>
            </a:r>
          </a:p>
          <a:p>
            <a:pPr marL="742950" lvl="1" indent="-285750" algn="ctr">
              <a:spcAft>
                <a:spcPts val="1400"/>
              </a:spcAft>
              <a:buFont typeface="Arial" panose="020B0604020202020204" pitchFamily="34" charset="0"/>
              <a:buChar char="●"/>
            </a:pPr>
            <a:r>
              <a:rPr lang="en-GB" b="1" dirty="0">
                <a:effectLst/>
                <a:latin typeface="Noto Sans Symbols"/>
                <a:ea typeface="Noto Sans Symbols"/>
                <a:cs typeface="Noto Sans Symbols"/>
              </a:rPr>
              <a:t>Polar</a:t>
            </a:r>
          </a:p>
          <a:p>
            <a:pPr indent="457200" algn="ctr">
              <a:spcAft>
                <a:spcPts val="1400"/>
              </a:spcAf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all hydrophobic aa, highlight the corresponding regions on the structure.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0AC65-C05C-8C00-499C-B4FD43E55E0D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382490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B26C3-158A-A78D-5F38-7D69F5327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F1E581-D0CA-1D68-AA08-ED0A2C42FBF9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A4EC3-A2E4-9338-64D4-95B9B17F41F4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Q2</a:t>
            </a: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AFECF398-5C1B-25E1-E208-3B011434B7BD}"/>
              </a:ext>
            </a:extLst>
          </p:cNvPr>
          <p:cNvPicPr/>
          <p:nvPr/>
        </p:nvPicPr>
        <p:blipFill rotWithShape="1">
          <a:blip r:embed="rId3"/>
          <a:srcRect l="3187" r="3690"/>
          <a:stretch/>
        </p:blipFill>
        <p:spPr bwMode="auto">
          <a:xfrm>
            <a:off x="3128645" y="589597"/>
            <a:ext cx="5934710" cy="5678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6446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1257</Words>
  <Application>Microsoft Macintosh PowerPoint</Application>
  <PresentationFormat>Widescreen</PresentationFormat>
  <Paragraphs>166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Cambria Math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Lukas van den Heuvel</dc:creator>
  <cp:lastModifiedBy>Lukas van den Heuvel</cp:lastModifiedBy>
  <cp:revision>28</cp:revision>
  <dcterms:created xsi:type="dcterms:W3CDTF">2025-03-04T07:24:26Z</dcterms:created>
  <dcterms:modified xsi:type="dcterms:W3CDTF">2025-03-18T15:12:56Z</dcterms:modified>
</cp:coreProperties>
</file>