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7" r:id="rId2"/>
    <p:sldId id="274" r:id="rId3"/>
    <p:sldId id="281" r:id="rId4"/>
    <p:sldId id="275" r:id="rId5"/>
    <p:sldId id="282" r:id="rId6"/>
    <p:sldId id="276" r:id="rId7"/>
    <p:sldId id="283" r:id="rId8"/>
    <p:sldId id="277" r:id="rId9"/>
    <p:sldId id="284" r:id="rId10"/>
    <p:sldId id="278" r:id="rId11"/>
    <p:sldId id="285" r:id="rId12"/>
    <p:sldId id="287" r:id="rId13"/>
    <p:sldId id="288" r:id="rId14"/>
    <p:sldId id="279" r:id="rId15"/>
    <p:sldId id="289" r:id="rId16"/>
    <p:sldId id="290" r:id="rId17"/>
    <p:sldId id="280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5"/>
    <p:restoredTop sz="94743"/>
  </p:normalViewPr>
  <p:slideViewPr>
    <p:cSldViewPr snapToGrid="0">
      <p:cViewPr>
        <p:scale>
          <a:sx n="109" d="100"/>
          <a:sy n="109" d="100"/>
        </p:scale>
        <p:origin x="864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F26B7-C635-3F4A-9DBB-C330C230C62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DDEC5-451E-8B4F-BC9E-7F0F0E7EA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41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29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E78B4-3D66-FC8E-E112-00990DA75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908A99-C3B3-F35C-0707-0D6E4B0578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1EFA46-0224-BB3B-566A-0B097E110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B8023-6B70-3B7F-A31E-80AF902ACB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87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DAC4D-22D4-9A69-5F58-2701CCA83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4C4ABE-F844-CC8F-E69B-329005D4D6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60D333-0617-2CA7-985A-BD57F1A5A4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0D820D-9FF0-7744-17AA-C6ED64C3F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19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D6A7C-23C2-D3BD-EF62-AEB42A211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EB5DBB-9987-8A8B-850A-AFE12A06FB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451011-AC5D-23D7-1B7E-5CD83B3FC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A6A7E-1E90-B310-71D5-134CCD482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9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3AB5D-776F-E6FD-1307-E7ED09B45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A2154D-A351-06EE-6A6C-C3CDF23A58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53DDC1-EC70-AFEE-1BEA-82B9E13272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73E4D-C1A1-58FB-E7CF-184A833F1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5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F62AA-9275-2E37-D742-F7ADFCA02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C8CCEC-91AB-6CA4-11FF-190BD2FA9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597101-482D-DCEE-E147-F25DDB7EFD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BBCA3-EE2D-1A72-0045-A6D000CA00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8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B9943-5349-4EC9-DCB7-C921F626F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C415A5-CED1-4B4C-1587-1CC1EAA8E5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701A16-FCAD-8F22-D994-627684ED60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95D68A-E63E-FEDD-6692-D0FC09118A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843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F613C-46E7-B814-3C2E-F518FB83C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EA83C3-9E0A-C3FC-FC44-2B3C364AFF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8C58E8-E8A0-525A-A403-B42BF0C2ED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538F98-E1C4-AA4F-F725-46AACB3F7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774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423FD-86D9-BDE4-2919-7BA2826FB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D8FAD8-5412-7E7D-3024-37C0973703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1E4025-53F6-B385-FE40-FEA097518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A1832-2B73-3DBC-AA1C-DFD551FAAE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468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50DEE-ECBD-458D-EDFE-538692DD5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851504-B86C-3EAB-F56D-1B4053043D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0D235B-F0B2-6670-82B7-B951F0B9A5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ADBC4B-4D84-50A9-0C35-41EB794297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78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3C43E-1D10-3FB6-913A-D84472F96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E8D4FF-DC36-8EA3-9A39-B214DDBD71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895403-19D7-B25F-11BA-2CA58BF5B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C8280-A8F4-AF2E-51AC-24D4CA0620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6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24276-6A40-8B0B-DC9C-1459CE5C9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1B2128-C4B9-3E96-F0BB-9E2D1D1352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1369ED-D965-6CBC-BFC3-C615C6B1F8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EE4CD4-FE9A-C7F4-40FC-3B1D27B54C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77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615D3-531B-3A44-B86D-B7A206BCA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DB5E84-ACFE-E51F-05E1-D59A2BA35F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FFC035-B3CD-8622-DAB8-B8C9713F2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28BCB-2DDB-9C49-A087-FD28D637B1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35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9E0F5-D3AB-C798-589F-C779CD20E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500294-FB99-979D-2C70-421CC7AC5D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ACA0AA-6588-30B6-92D8-AAD9BE0A55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4A136-AE24-9565-4B80-9917875351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03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CAF72-52D8-CB6E-E01E-423A63AA1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B30F70-9E96-5F6F-A4D7-902F8E276F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9F1A8B-4362-C062-8358-6DE978863C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894C9-39B1-A2C6-2638-0A448B3721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12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C65C7-E00A-C630-4519-2C56AD0ED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5B953C-97D1-F0C4-D013-53CCC04E0C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071B5B-98F9-943B-8829-68F8ED251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F32A6-8CEF-8E66-8EAE-A3B76278DD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0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91C36-0223-B9BF-D5C1-3E70421CD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929AE0-1FE4-4F57-25FE-DD63A40E07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99F565-0F28-24A5-3AF7-A5EB88BB81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55D88-76E2-5F99-DB96-87C25F7295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85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D26DD-E876-9B7F-696A-FF834328D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486317-9103-BCAB-74D8-E39F4150BD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F6C57-CDC6-B1CD-E853-FF2412528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D0F4A-7996-C42E-C0BE-3B33390F1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296DB-1E63-984C-9E27-383D9D12B4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0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ECC26-9A8A-3BF6-1C48-4DC4A9647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CCD161-E49B-AB17-2944-449B3920B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125A0-5423-506B-4DC1-851CDC317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EEF8E-7E70-CBEA-4737-BFA0CC3B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30AE0-74F5-BFEC-9F4D-41B79737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0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0CCA-6C2F-E290-26F1-AFEBB7D58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F3554D-27F1-2AEC-713A-D8B728785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BCF7B-16AB-5AFC-A2BB-84B066D12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A3C06-3271-D73E-0AAD-B56B1B1B2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9C312-2BDE-5BFE-9A51-8A62BA6F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8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E7875A-7F9C-9A09-D232-569A3ECF8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6A9E87-50C8-660D-E1F7-01FF229DB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21107-D65B-FD7E-DCFC-C85ECDEF4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62A59-724F-82CE-4FE2-ABD400BA4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2B4C1-4AAD-363C-3874-CE43086D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4A0CE-14A2-5927-FA0F-592B17EB9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DF534-578E-CA24-5D1E-1C90C7AB2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6A280-C898-A1BB-30B3-BA57C900E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F64D8-F38C-F952-982B-3850D8A93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1239A-0310-41D5-0B95-2B5DB85C8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1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ACBAD-C276-3A76-342E-3DBD75110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AC042-F352-B3EA-DB61-16ACFF666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B2CC9-E30E-F7B0-65F7-5D0C4C263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01912-3130-C6FF-3E75-BDC6B394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982BD-E480-DEF8-4E7F-CABAC319E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7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480EB-B41B-7F16-1B50-C86C51025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D4283-2BBA-2C87-04B0-417E609C3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2AE49-AC4F-0DEB-D397-045F90327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45CA6-D264-E49F-797E-F065723C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1509FB-BD20-2AEB-C5B4-FCB0B4B3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6FBE3-7606-24B2-8ECF-84DE2BC3A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0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90F0-2491-9379-88AE-6FD1E7EAD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E6443-242E-9F1C-2F46-C15FBBCA4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BB91BD-A125-7DA7-FBBE-4E22D5B46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7C0BDA-4B85-6D90-9A13-E0A711EF4C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006F0-EF94-E8BA-9415-FD5ABCFF26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80844-4CC6-E70F-29E4-26B52DE9C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46699B-9ABB-E83E-AAB5-5B98B8B7B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73FD03-E475-2780-181E-4DCA56791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0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5A087-CEC1-7BF0-DD32-8E415ACB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FC38D7-63D8-8235-799C-353C97E7F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97174-AA54-C500-C0FA-C1CD70EC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A6FCE-8EE7-441A-E355-A6F9E111B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0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D4AAF-1040-E294-6346-29349D535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13B98-A076-6F66-12F1-466A16F71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F6029-9324-3C5F-27B8-CF5970512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0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61C65-179D-A734-3E3D-1F5A5F6A1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2BDE-BF59-53A8-7A20-6B077E61F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3F1D8-9588-4ED3-80EC-E782EE618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6F43BB-8C49-94A6-2400-FDFCEE56C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9FAA-0E55-67E6-B47C-E1220843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61E73-98EA-90F1-D459-EF1812C52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80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33A57-15E6-128C-D101-7ADAB9996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1CCFD3-4FF5-3A70-5118-22C356272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CAD497-E205-AC02-C712-912F0FF34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35580-4E74-EAC8-55F8-3D7626EE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E1D260-543E-A67A-A0C2-EA8121B77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1E1943-8DB8-E9DA-7502-52C506035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6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6414E5-2823-685E-18EC-B97C1F3BF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00F5F-5762-A4E4-6CC3-4695658B8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73AE1-56BB-D906-BCF6-BFDF59E62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04F2E-846C-8844-BDD9-07FED2C07A7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0930C-0E13-5219-7A7A-EEB7247F0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7B109-7F87-F967-18CF-20E2EB692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E69557-BBA3-FD4E-8D23-1A4929FE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86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s%3A%2F%2Fwww.technologynetworks.com%2Fapplied-sciences%2Farticles%2Fessential-amino-acids-chart-abbreviations-and-structure-324357&amp;psig=AOvVaw1Fi-pxBPPyAYt5LGfbOXgU&amp;ust=1747831777559000&amp;source=images&amp;cd=vfe&amp;opi=89978449&amp;ved=0CBEQjRxqFwoTCJiZr_OKso0DFQAAAAAdAAAAABA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s://www.google.com/imgres?q=relative%20viscosity%20polyacramide&amp;imgurl=https%3A%2F%2Fwww.researchgate.net%2Fpublication%2F43257268%2Ffigure%2Ffig1%2FAS%3A277383237128194%401443144725865%2FRelative-viscosity-h-of-polyacrylamide-solutions-prepared-in-deionized-water.png&amp;imgrefurl=https%3A%2F%2Fwww.researchgate.net%2Ffigure%2FRelative-viscosity-h-of-polyacrylamide-solutions-prepared-in-deionized-water_fig1_43257268&amp;docid=wpJBfqPqLHsNfM&amp;tbnid=kA9Wenf-eE7IxM&amp;vet=12ahUKEwic78SXjLKNAxWCnP0HHT-9AHMQM3oECB0QAA..i&amp;w=480&amp;h=350&amp;hcb=2&amp;ved=2ahUKEwic78SXjLKNAxWCnP0HHT-9AHMQM3oECB0QAA" TargetMode="External"/><Relationship Id="rId7" Type="http://schemas.openxmlformats.org/officeDocument/2006/relationships/hyperlink" Target="https://www.google.com/url?sa=i&amp;url=https%3A%2F%2Fchemenggcalc.com%2Fnewtons-law-of-viscosity-calculator%2F&amp;psig=AOvVaw3Y1koBNM_ewFbiSouaM-FW&amp;ust=1747832423104000&amp;source=images&amp;cd=vfe&amp;opi=89978449&amp;ved=0CBQQjRxqFwoTCJjw3qeNso0DFQAAAAAdAAAAABA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s%3A%2F%2Fwww.bio-rad.com%2Fen-uk%2Fapplications-technologies%2Fprotein-electrophoresis-methods%3FID%3DLUSOW4GRI&amp;psig=AOvVaw26EJP9pAQnsGypIMayMdBC&amp;ust=1747768046661000&amp;source=images&amp;cd=vfe&amp;opi=89978449&amp;ved=0CBQQjRxqFwoTCJi3wMOdsI0DFQAAAAAdAAAAABA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www.google.com/url?sa=i&amp;url=https%3A%2F%2Fwww.bio-rad.com%2Ffr-fr%2Fapplications-technologies%2Fprotein-electrophoresis-equipment%3FID%3DLUSOZFBEB&amp;psig=AOvVaw3NeYPeGAefuhuQxl_td_7A&amp;ust=1747768092584000&amp;source=images&amp;cd=vfe&amp;opi=89978449&amp;ved=0CBQQjRxqFwoTCLCFm9SdsI0DFQAAAAAdAAAAABAE" TargetMode="Externa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s%3A%2F%2Fwww.shemmassianconsulting.com%2Fblog%2Fbiochemistry-techniques-mcat&amp;psig=AOvVaw1v0uM0Gp4fcspCM-17X5xl&amp;ust=1747768201201000&amp;source=images&amp;cd=vfe&amp;opi=89978449&amp;ved=0CBQQjRxqFwoTCJCi6IeesI0DFQAAAAAdAAAAABA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s%3A%2F%2Fwww.youtube.com%2Fwatch%3Fv%3DYV4gR4vucwY&amp;psig=AOvVaw2SCNAGHhNdFP2Bp6Mrk0m0&amp;ust=1747831881424000&amp;source=images&amp;cd=vfe&amp;opi=89978449&amp;ved=0CBQQjRxqFwoTCLjyyqmLso0DFQAAAAAdAAAAABA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2AF271-7660-08D4-8CC1-C7B4EF1EC247}"/>
              </a:ext>
            </a:extLst>
          </p:cNvPr>
          <p:cNvSpPr txBox="1"/>
          <p:nvPr/>
        </p:nvSpPr>
        <p:spPr>
          <a:xfrm>
            <a:off x="0" y="3044279"/>
            <a:ext cx="12191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Exercise 12</a:t>
            </a:r>
          </a:p>
          <a:p>
            <a:pPr algn="ctr"/>
            <a:r>
              <a:rPr lang="en-US" sz="2200" b="1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567218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7AB47-ED11-EBD5-3EA7-C664D1937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0DCA88F-04BC-66FA-5546-A71207052962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9BD34F-B033-C795-D3EE-06B3483279B9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electrical charge of a protein that consists of four amino acids Ala-</a:t>
            </a:r>
            <a:r>
              <a:rPr lang="en-GB" dirty="0" err="1"/>
              <a:t>Phe</a:t>
            </a:r>
            <a:r>
              <a:rPr lang="en-GB" dirty="0"/>
              <a:t>-His-Asp at pH 8 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A49ED-B443-D126-D7F2-95672F16985B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Q2a</a:t>
            </a:r>
          </a:p>
        </p:txBody>
      </p:sp>
    </p:spTree>
    <p:extLst>
      <p:ext uri="{BB962C8B-B14F-4D97-AF65-F5344CB8AC3E}">
        <p14:creationId xmlns:p14="http://schemas.microsoft.com/office/powerpoint/2010/main" val="16741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52F6C-057A-4802-E17A-12F3EA586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C4F57FD-4494-811B-5BCD-69F5DD8A68F2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2D2C70-A6DD-F14B-6C29-A04836D9439A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electrical charge of a protein that consists of four amino acids Ala-</a:t>
            </a:r>
            <a:r>
              <a:rPr lang="en-GB" dirty="0" err="1"/>
              <a:t>Phe</a:t>
            </a:r>
            <a:r>
              <a:rPr lang="en-GB" dirty="0"/>
              <a:t>-His-Asp at pH 8 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941403-A773-BC42-8E9E-890813A91B81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Q2a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629CB2-77FE-5328-7AC2-3119DA81B692}"/>
              </a:ext>
            </a:extLst>
          </p:cNvPr>
          <p:cNvSpPr txBox="1"/>
          <p:nvPr/>
        </p:nvSpPr>
        <p:spPr>
          <a:xfrm>
            <a:off x="2099440" y="5977620"/>
            <a:ext cx="79931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Amino Acid </a:t>
            </a:r>
            <a:r>
              <a:rPr lang="en-US" dirty="0" err="1"/>
              <a:t>Pkas</a:t>
            </a:r>
            <a:r>
              <a:rPr lang="en-US" dirty="0"/>
              <a:t>: https://</a:t>
            </a:r>
            <a:r>
              <a:rPr lang="en-US" dirty="0" err="1"/>
              <a:t>www.vanderbilt.edu</a:t>
            </a:r>
            <a:r>
              <a:rPr lang="en-US" dirty="0"/>
              <a:t>/</a:t>
            </a:r>
            <a:r>
              <a:rPr lang="en-US" dirty="0" err="1"/>
              <a:t>AnS</a:t>
            </a:r>
            <a:r>
              <a:rPr lang="en-US" dirty="0"/>
              <a:t>/Chemistry/Rizzo/stuff/AA/</a:t>
            </a:r>
            <a:r>
              <a:rPr lang="en-US" dirty="0" err="1"/>
              <a:t>AminoAcids.html</a:t>
            </a:r>
            <a:endParaRPr lang="en-US" dirty="0"/>
          </a:p>
        </p:txBody>
      </p:sp>
      <p:pic>
        <p:nvPicPr>
          <p:cNvPr id="1026" name="Picture 2">
            <a:hlinkClick r:id="rId3"/>
            <a:extLst>
              <a:ext uri="{FF2B5EF4-FFF2-40B4-BE49-F238E27FC236}">
                <a16:creationId xmlns:a16="http://schemas.microsoft.com/office/drawing/2014/main" id="{43DA9DFB-B45B-D74B-F0B5-FFAD98169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370" y="557214"/>
            <a:ext cx="5595260" cy="5133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113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0BD36-4B3C-B615-073C-32CCAD2BE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User-defined peptide image">
            <a:extLst>
              <a:ext uri="{FF2B5EF4-FFF2-40B4-BE49-F238E27FC236}">
                <a16:creationId xmlns:a16="http://schemas.microsoft.com/office/drawing/2014/main" id="{AF4D15BF-2DD2-9420-3AFC-C24E830A77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135" y="727529"/>
            <a:ext cx="5295900" cy="505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741FB62-D4C6-7273-1144-CE5DC472C9D5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2527B9-AA04-C2F0-35B7-DC4E8B26E771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electrical charge of a protein that consists of four amino acids Ala-</a:t>
            </a:r>
            <a:r>
              <a:rPr lang="en-GB" dirty="0" err="1"/>
              <a:t>Phe</a:t>
            </a:r>
            <a:r>
              <a:rPr lang="en-GB" dirty="0"/>
              <a:t>-His-Asp at pH 8 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EAF151-1910-465D-8CA3-434864FF5B54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Q2a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0A90EB-2EB3-1BA6-FA43-9DF0AB7D77C9}"/>
              </a:ext>
            </a:extLst>
          </p:cNvPr>
          <p:cNvSpPr/>
          <p:nvPr/>
        </p:nvSpPr>
        <p:spPr>
          <a:xfrm>
            <a:off x="3374572" y="2351311"/>
            <a:ext cx="1524000" cy="1883229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470D2E-8199-84E3-F947-ECA8B79D74C7}"/>
              </a:ext>
            </a:extLst>
          </p:cNvPr>
          <p:cNvSpPr/>
          <p:nvPr/>
        </p:nvSpPr>
        <p:spPr>
          <a:xfrm>
            <a:off x="4898572" y="1741711"/>
            <a:ext cx="1524000" cy="202474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22CC98-A944-756E-F344-CBEA23BF8F7D}"/>
              </a:ext>
            </a:extLst>
          </p:cNvPr>
          <p:cNvSpPr/>
          <p:nvPr/>
        </p:nvSpPr>
        <p:spPr>
          <a:xfrm>
            <a:off x="6422572" y="2460168"/>
            <a:ext cx="1273628" cy="240574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94C839-83AE-0342-7C06-9E7182A6D082}"/>
              </a:ext>
            </a:extLst>
          </p:cNvPr>
          <p:cNvSpPr/>
          <p:nvPr/>
        </p:nvSpPr>
        <p:spPr>
          <a:xfrm>
            <a:off x="7696200" y="1741711"/>
            <a:ext cx="1273628" cy="240574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7808AB-277C-89B3-6E38-285C140FFBF6}"/>
              </a:ext>
            </a:extLst>
          </p:cNvPr>
          <p:cNvSpPr txBox="1"/>
          <p:nvPr/>
        </p:nvSpPr>
        <p:spPr>
          <a:xfrm>
            <a:off x="3750129" y="1981979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Ala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986ABA-7DA1-453B-0DB6-C6A26FA6537F}"/>
              </a:ext>
            </a:extLst>
          </p:cNvPr>
          <p:cNvSpPr txBox="1"/>
          <p:nvPr/>
        </p:nvSpPr>
        <p:spPr>
          <a:xfrm>
            <a:off x="5274129" y="1333633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5"/>
                </a:solidFill>
              </a:rPr>
              <a:t>Phe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FCDB76-E5A5-DA5C-969B-1E4B0063AA62}"/>
              </a:ext>
            </a:extLst>
          </p:cNvPr>
          <p:cNvSpPr txBox="1"/>
          <p:nvPr/>
        </p:nvSpPr>
        <p:spPr>
          <a:xfrm>
            <a:off x="6672943" y="2042503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His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709F84-DEC9-F94C-3CBA-3BE5102C613E}"/>
              </a:ext>
            </a:extLst>
          </p:cNvPr>
          <p:cNvSpPr txBox="1"/>
          <p:nvPr/>
        </p:nvSpPr>
        <p:spPr>
          <a:xfrm>
            <a:off x="7946571" y="133441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Asp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1C120E-1E74-50BD-DA30-BA006E5C2C2E}"/>
              </a:ext>
            </a:extLst>
          </p:cNvPr>
          <p:cNvSpPr txBox="1"/>
          <p:nvPr/>
        </p:nvSpPr>
        <p:spPr>
          <a:xfrm>
            <a:off x="2099440" y="782738"/>
            <a:ext cx="7993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peptide:</a:t>
            </a:r>
          </a:p>
        </p:txBody>
      </p:sp>
    </p:spTree>
    <p:extLst>
      <p:ext uri="{BB962C8B-B14F-4D97-AF65-F5344CB8AC3E}">
        <p14:creationId xmlns:p14="http://schemas.microsoft.com/office/powerpoint/2010/main" val="3220380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B3317-C67E-A697-ACD5-BB4876DDF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385D568-9ED9-5E31-C4D1-431155A36C1C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98BF3F-328C-D7BC-958C-0F4956F7B3DE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electrical charge of a protein that consists of four amino acids Ala-</a:t>
            </a:r>
            <a:r>
              <a:rPr lang="en-GB" dirty="0" err="1"/>
              <a:t>Phe</a:t>
            </a:r>
            <a:r>
              <a:rPr lang="en-GB" dirty="0"/>
              <a:t>-His-Asp at pH 8 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E111D4-5597-CE7F-B4E5-3FF2276F6D99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Q2a</a:t>
            </a:r>
          </a:p>
        </p:txBody>
      </p:sp>
      <p:pic>
        <p:nvPicPr>
          <p:cNvPr id="5122" name="Picture 2" descr="User-defined peptide image">
            <a:extLst>
              <a:ext uri="{FF2B5EF4-FFF2-40B4-BE49-F238E27FC236}">
                <a16:creationId xmlns:a16="http://schemas.microsoft.com/office/drawing/2014/main" id="{DE096ED6-2111-137F-EA2C-B391A96936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135" y="727529"/>
            <a:ext cx="5295900" cy="505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68209E-C774-1490-95BD-CA7B693C619D}"/>
              </a:ext>
            </a:extLst>
          </p:cNvPr>
          <p:cNvSpPr txBox="1"/>
          <p:nvPr/>
        </p:nvSpPr>
        <p:spPr>
          <a:xfrm>
            <a:off x="3750129" y="2036411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Ala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7D023C-2B35-8FAD-1BD1-384755CA6C33}"/>
              </a:ext>
            </a:extLst>
          </p:cNvPr>
          <p:cNvSpPr txBox="1"/>
          <p:nvPr/>
        </p:nvSpPr>
        <p:spPr>
          <a:xfrm>
            <a:off x="5274129" y="138806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5"/>
                </a:solidFill>
              </a:rPr>
              <a:t>Phe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056352-C7D7-F7D6-E101-B15FDA8DC28C}"/>
              </a:ext>
            </a:extLst>
          </p:cNvPr>
          <p:cNvSpPr txBox="1"/>
          <p:nvPr/>
        </p:nvSpPr>
        <p:spPr>
          <a:xfrm>
            <a:off x="6672943" y="209693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His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C99CFF-B41E-154D-0B4C-78BD9577F861}"/>
              </a:ext>
            </a:extLst>
          </p:cNvPr>
          <p:cNvSpPr txBox="1"/>
          <p:nvPr/>
        </p:nvSpPr>
        <p:spPr>
          <a:xfrm>
            <a:off x="7946571" y="1388847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Asp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AF7C74-4048-EDF4-E39A-4170A9CD52E4}"/>
              </a:ext>
            </a:extLst>
          </p:cNvPr>
          <p:cNvSpPr txBox="1"/>
          <p:nvPr/>
        </p:nvSpPr>
        <p:spPr>
          <a:xfrm>
            <a:off x="2099440" y="565025"/>
            <a:ext cx="7993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possible protonation sites: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E40A8F4-37F0-70C5-62CC-1026AD89F43C}"/>
              </a:ext>
            </a:extLst>
          </p:cNvPr>
          <p:cNvSpPr/>
          <p:nvPr/>
        </p:nvSpPr>
        <p:spPr>
          <a:xfrm>
            <a:off x="3535135" y="2764973"/>
            <a:ext cx="590551" cy="59055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DA3C2-A9A9-0A09-C261-7FD596F30596}"/>
              </a:ext>
            </a:extLst>
          </p:cNvPr>
          <p:cNvSpPr/>
          <p:nvPr/>
        </p:nvSpPr>
        <p:spPr>
          <a:xfrm>
            <a:off x="6183085" y="3744687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3474021-4831-39A1-C249-AFF2FEC75422}"/>
              </a:ext>
            </a:extLst>
          </p:cNvPr>
          <p:cNvSpPr/>
          <p:nvPr/>
        </p:nvSpPr>
        <p:spPr>
          <a:xfrm>
            <a:off x="7526290" y="1832155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19C54D8-AF2E-BA0A-3469-438C8B0C5188}"/>
              </a:ext>
            </a:extLst>
          </p:cNvPr>
          <p:cNvSpPr/>
          <p:nvPr/>
        </p:nvSpPr>
        <p:spPr>
          <a:xfrm>
            <a:off x="8410755" y="2880814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84042E-8659-07DE-C8AF-6CC560C9D32D}"/>
              </a:ext>
            </a:extLst>
          </p:cNvPr>
          <p:cNvSpPr txBox="1"/>
          <p:nvPr/>
        </p:nvSpPr>
        <p:spPr>
          <a:xfrm>
            <a:off x="2186526" y="4790471"/>
            <a:ext cx="799311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question is in </a:t>
            </a:r>
            <a:r>
              <a:rPr lang="en-US" u="sng" dirty="0"/>
              <a:t>which protonation state</a:t>
            </a:r>
            <a:r>
              <a:rPr lang="en-US" dirty="0"/>
              <a:t> these 4 sites are at pH8.</a:t>
            </a:r>
          </a:p>
          <a:p>
            <a:pPr algn="ctr"/>
            <a:r>
              <a:rPr lang="en-US" dirty="0"/>
              <a:t>To know this, we need to look at their </a:t>
            </a:r>
            <a:r>
              <a:rPr lang="en-US" dirty="0" err="1"/>
              <a:t>pKa</a:t>
            </a:r>
            <a:r>
              <a:rPr lang="en-US" dirty="0"/>
              <a:t>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pH &gt; </a:t>
            </a:r>
            <a:r>
              <a:rPr lang="en-US" dirty="0" err="1"/>
              <a:t>pKa</a:t>
            </a:r>
            <a:r>
              <a:rPr lang="en-US" dirty="0"/>
              <a:t>: the site is </a:t>
            </a:r>
            <a:r>
              <a:rPr lang="en-US" b="1" dirty="0"/>
              <a:t>not</a:t>
            </a:r>
            <a:r>
              <a:rPr lang="en-US" dirty="0"/>
              <a:t> protonated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pH &lt; </a:t>
            </a:r>
            <a:r>
              <a:rPr lang="en-US" dirty="0" err="1"/>
              <a:t>pKa</a:t>
            </a:r>
            <a:r>
              <a:rPr lang="en-US" dirty="0"/>
              <a:t>: the site is protonated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en-US" dirty="0"/>
              <a:t>Amino Acid </a:t>
            </a:r>
            <a:r>
              <a:rPr lang="en-US" dirty="0" err="1"/>
              <a:t>Pkas</a:t>
            </a:r>
            <a:r>
              <a:rPr lang="en-US" dirty="0"/>
              <a:t>: https://</a:t>
            </a:r>
            <a:r>
              <a:rPr lang="en-US" dirty="0" err="1"/>
              <a:t>www.vanderbilt.edu</a:t>
            </a:r>
            <a:r>
              <a:rPr lang="en-US" dirty="0"/>
              <a:t>/</a:t>
            </a:r>
            <a:r>
              <a:rPr lang="en-US" dirty="0" err="1"/>
              <a:t>AnS</a:t>
            </a:r>
            <a:r>
              <a:rPr lang="en-US" dirty="0"/>
              <a:t>/Chemistry/Rizzo/stuff/AA/</a:t>
            </a:r>
            <a:r>
              <a:rPr lang="en-US" dirty="0" err="1"/>
              <a:t>AminoAcids.html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99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C4711-2CB0-6AF7-B33C-33042B877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2418323-E1AE-586D-9525-E8AF3EB37DBF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8D58EC-509D-8BF2-4809-043338746676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Q2b</a:t>
            </a:r>
          </a:p>
        </p:txBody>
      </p:sp>
      <p:pic>
        <p:nvPicPr>
          <p:cNvPr id="2" name="Picture 2" descr="User-defined peptide image">
            <a:extLst>
              <a:ext uri="{FF2B5EF4-FFF2-40B4-BE49-F238E27FC236}">
                <a16:creationId xmlns:a16="http://schemas.microsoft.com/office/drawing/2014/main" id="{8B8FC905-9C4F-6EC1-5469-12F221A6B3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135" y="727529"/>
            <a:ext cx="5295900" cy="505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FAC512-6C68-CA4F-B6A5-27296C9CEF42}"/>
              </a:ext>
            </a:extLst>
          </p:cNvPr>
          <p:cNvSpPr txBox="1"/>
          <p:nvPr/>
        </p:nvSpPr>
        <p:spPr>
          <a:xfrm>
            <a:off x="3750129" y="2036411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436A54-7503-40DD-288C-C42878F90701}"/>
              </a:ext>
            </a:extLst>
          </p:cNvPr>
          <p:cNvSpPr txBox="1"/>
          <p:nvPr/>
        </p:nvSpPr>
        <p:spPr>
          <a:xfrm>
            <a:off x="5274129" y="138806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5"/>
                </a:solidFill>
              </a:rPr>
              <a:t>Phe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C5AFAC-E29F-A931-8D02-22EA1D2C8418}"/>
              </a:ext>
            </a:extLst>
          </p:cNvPr>
          <p:cNvSpPr txBox="1"/>
          <p:nvPr/>
        </p:nvSpPr>
        <p:spPr>
          <a:xfrm>
            <a:off x="6672943" y="209693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His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247556-9CFD-0274-90FA-9D77A2A9937D}"/>
              </a:ext>
            </a:extLst>
          </p:cNvPr>
          <p:cNvSpPr txBox="1"/>
          <p:nvPr/>
        </p:nvSpPr>
        <p:spPr>
          <a:xfrm>
            <a:off x="7946571" y="1388847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Asp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9F31DFF-2A49-EEAD-9221-925EB78DCD97}"/>
              </a:ext>
            </a:extLst>
          </p:cNvPr>
          <p:cNvSpPr/>
          <p:nvPr/>
        </p:nvSpPr>
        <p:spPr>
          <a:xfrm>
            <a:off x="3535135" y="2764973"/>
            <a:ext cx="590551" cy="59055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33B07E7-9FC4-F8BB-AB48-A547AF7DC544}"/>
              </a:ext>
            </a:extLst>
          </p:cNvPr>
          <p:cNvSpPr/>
          <p:nvPr/>
        </p:nvSpPr>
        <p:spPr>
          <a:xfrm>
            <a:off x="6183085" y="3744687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04E40C3-8F17-9022-26A9-561C60608357}"/>
              </a:ext>
            </a:extLst>
          </p:cNvPr>
          <p:cNvSpPr/>
          <p:nvPr/>
        </p:nvSpPr>
        <p:spPr>
          <a:xfrm>
            <a:off x="7526290" y="1832155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A9E1142-8E2C-83AE-E1CB-9B903015FDA3}"/>
              </a:ext>
            </a:extLst>
          </p:cNvPr>
          <p:cNvSpPr/>
          <p:nvPr/>
        </p:nvSpPr>
        <p:spPr>
          <a:xfrm>
            <a:off x="8410755" y="2880814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DE963A-3196-A0A2-E86A-841F40658B92}"/>
              </a:ext>
            </a:extLst>
          </p:cNvPr>
          <p:cNvSpPr txBox="1"/>
          <p:nvPr/>
        </p:nvSpPr>
        <p:spPr>
          <a:xfrm>
            <a:off x="2988129" y="3502477"/>
            <a:ext cx="114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pKa</a:t>
            </a:r>
            <a:r>
              <a:rPr lang="en-US" dirty="0">
                <a:solidFill>
                  <a:schemeClr val="accent2"/>
                </a:solidFill>
              </a:rPr>
              <a:t> ~ 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7F2C65-06F7-72E7-86FB-6CC4A7B14E7C}"/>
              </a:ext>
            </a:extLst>
          </p:cNvPr>
          <p:cNvSpPr txBox="1"/>
          <p:nvPr/>
        </p:nvSpPr>
        <p:spPr>
          <a:xfrm>
            <a:off x="5086350" y="3871809"/>
            <a:ext cx="114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pKa</a:t>
            </a:r>
            <a:r>
              <a:rPr lang="en-US" dirty="0">
                <a:solidFill>
                  <a:schemeClr val="accent2"/>
                </a:solidFill>
              </a:rPr>
              <a:t> ~ 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7E85AE-E6F3-759E-76CA-EA6634F78A3D}"/>
              </a:ext>
            </a:extLst>
          </p:cNvPr>
          <p:cNvSpPr txBox="1"/>
          <p:nvPr/>
        </p:nvSpPr>
        <p:spPr>
          <a:xfrm>
            <a:off x="6798128" y="1506236"/>
            <a:ext cx="114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pKa</a:t>
            </a:r>
            <a:r>
              <a:rPr lang="en-US" dirty="0">
                <a:solidFill>
                  <a:schemeClr val="accent2"/>
                </a:solidFill>
              </a:rPr>
              <a:t> ~ 3.9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F9CC07-FF0C-BCD8-A9DD-7F7B2A092033}"/>
              </a:ext>
            </a:extLst>
          </p:cNvPr>
          <p:cNvSpPr txBox="1"/>
          <p:nvPr/>
        </p:nvSpPr>
        <p:spPr>
          <a:xfrm>
            <a:off x="8767851" y="2580307"/>
            <a:ext cx="114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pKa</a:t>
            </a:r>
            <a:r>
              <a:rPr lang="en-US" dirty="0">
                <a:solidFill>
                  <a:schemeClr val="accent2"/>
                </a:solidFill>
              </a:rPr>
              <a:t> ~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ECD34F-559C-981B-8140-3DB1BD09EB2A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electrical charge of a protein that consists of four amino acids Ala-</a:t>
            </a:r>
            <a:r>
              <a:rPr lang="en-GB" dirty="0" err="1"/>
              <a:t>Phe</a:t>
            </a:r>
            <a:r>
              <a:rPr lang="en-GB" dirty="0"/>
              <a:t>-His-Asp at pH 8 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631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2C3F1-1F7C-135D-427D-21A298B3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09A0310-88AA-6CCC-1483-42F0D4651E00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642671-8FDA-3232-89FD-2DDD539E9788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Q2b</a:t>
            </a:r>
          </a:p>
        </p:txBody>
      </p:sp>
      <p:pic>
        <p:nvPicPr>
          <p:cNvPr id="2" name="Picture 2" descr="User-defined peptide image">
            <a:extLst>
              <a:ext uri="{FF2B5EF4-FFF2-40B4-BE49-F238E27FC236}">
                <a16:creationId xmlns:a16="http://schemas.microsoft.com/office/drawing/2014/main" id="{5603EBF4-20C6-4224-471D-FCE9494B0F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135" y="727529"/>
            <a:ext cx="5295900" cy="505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A62AC7-BED7-96CE-67D4-719007ACC2D7}"/>
              </a:ext>
            </a:extLst>
          </p:cNvPr>
          <p:cNvSpPr txBox="1"/>
          <p:nvPr/>
        </p:nvSpPr>
        <p:spPr>
          <a:xfrm>
            <a:off x="3750129" y="2036411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8FAF57-A12A-624C-8C9E-9C5C9F0A7BC4}"/>
              </a:ext>
            </a:extLst>
          </p:cNvPr>
          <p:cNvSpPr txBox="1"/>
          <p:nvPr/>
        </p:nvSpPr>
        <p:spPr>
          <a:xfrm>
            <a:off x="5274129" y="138806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5"/>
                </a:solidFill>
              </a:rPr>
              <a:t>Phe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CA59D3-EF70-3663-CE78-CD769A4A8B01}"/>
              </a:ext>
            </a:extLst>
          </p:cNvPr>
          <p:cNvSpPr txBox="1"/>
          <p:nvPr/>
        </p:nvSpPr>
        <p:spPr>
          <a:xfrm>
            <a:off x="6672943" y="209693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His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8807B3-F65C-80B9-5A6C-B9B6DC9DAEA4}"/>
              </a:ext>
            </a:extLst>
          </p:cNvPr>
          <p:cNvSpPr txBox="1"/>
          <p:nvPr/>
        </p:nvSpPr>
        <p:spPr>
          <a:xfrm>
            <a:off x="7946571" y="1388847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Asp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A66AB8-2723-5A64-DD67-9D9A1B5010A6}"/>
              </a:ext>
            </a:extLst>
          </p:cNvPr>
          <p:cNvSpPr/>
          <p:nvPr/>
        </p:nvSpPr>
        <p:spPr>
          <a:xfrm>
            <a:off x="3535135" y="2764973"/>
            <a:ext cx="590551" cy="59055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DE7EDA4-0A45-B92D-6231-325B3641B82E}"/>
              </a:ext>
            </a:extLst>
          </p:cNvPr>
          <p:cNvSpPr/>
          <p:nvPr/>
        </p:nvSpPr>
        <p:spPr>
          <a:xfrm>
            <a:off x="6183085" y="3744687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4B41EA8-E510-90BB-61FB-7CD341DA9ED9}"/>
              </a:ext>
            </a:extLst>
          </p:cNvPr>
          <p:cNvSpPr/>
          <p:nvPr/>
        </p:nvSpPr>
        <p:spPr>
          <a:xfrm>
            <a:off x="7526290" y="1832155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B272412-8376-9416-B3B9-482386D20A8E}"/>
              </a:ext>
            </a:extLst>
          </p:cNvPr>
          <p:cNvSpPr/>
          <p:nvPr/>
        </p:nvSpPr>
        <p:spPr>
          <a:xfrm>
            <a:off x="8410755" y="2880814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6FF524-AABC-9DCF-6C91-D2B8097A7E7A}"/>
              </a:ext>
            </a:extLst>
          </p:cNvPr>
          <p:cNvSpPr txBox="1"/>
          <p:nvPr/>
        </p:nvSpPr>
        <p:spPr>
          <a:xfrm>
            <a:off x="2986768" y="3502477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&lt;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+1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E1D29BD-8C0B-BD96-0F68-808815EB3CA7}"/>
              </a:ext>
            </a:extLst>
          </p:cNvPr>
          <p:cNvSpPr txBox="1"/>
          <p:nvPr/>
        </p:nvSpPr>
        <p:spPr>
          <a:xfrm>
            <a:off x="5034642" y="3874459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&gt;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neutral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D490BC-0879-FA0C-949F-B153F3E245B0}"/>
              </a:ext>
            </a:extLst>
          </p:cNvPr>
          <p:cNvSpPr txBox="1"/>
          <p:nvPr/>
        </p:nvSpPr>
        <p:spPr>
          <a:xfrm>
            <a:off x="8767851" y="2580307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&gt;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–1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7F7868-7CD9-CC8B-5D10-AEEAF883E67F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electrical charge of a protein that consists of four amino acids Ala-</a:t>
            </a:r>
            <a:r>
              <a:rPr lang="en-GB" dirty="0" err="1"/>
              <a:t>Phe</a:t>
            </a:r>
            <a:r>
              <a:rPr lang="en-GB" dirty="0"/>
              <a:t>-His-Asp at pH 8 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D3C964-E9F6-92A5-9E9E-46A135844917}"/>
              </a:ext>
            </a:extLst>
          </p:cNvPr>
          <p:cNvSpPr txBox="1"/>
          <p:nvPr/>
        </p:nvSpPr>
        <p:spPr>
          <a:xfrm>
            <a:off x="1115788" y="1327999"/>
            <a:ext cx="16845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at pH 8: 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FB8AA1-D8C2-E6C4-F851-3328BF2BE6CA}"/>
              </a:ext>
            </a:extLst>
          </p:cNvPr>
          <p:cNvSpPr txBox="1"/>
          <p:nvPr/>
        </p:nvSpPr>
        <p:spPr>
          <a:xfrm>
            <a:off x="6696073" y="1249565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&gt;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–1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57D68B6-9D6F-8216-D51C-4241B037463F}"/>
              </a:ext>
            </a:extLst>
          </p:cNvPr>
          <p:cNvSpPr txBox="1"/>
          <p:nvPr/>
        </p:nvSpPr>
        <p:spPr>
          <a:xfrm>
            <a:off x="4419693" y="5328651"/>
            <a:ext cx="399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Total charge = +1 + 0 –1 –1 = –1</a:t>
            </a:r>
          </a:p>
        </p:txBody>
      </p:sp>
    </p:spTree>
    <p:extLst>
      <p:ext uri="{BB962C8B-B14F-4D97-AF65-F5344CB8AC3E}">
        <p14:creationId xmlns:p14="http://schemas.microsoft.com/office/powerpoint/2010/main" val="2698938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A55D2-15EB-2888-7B7E-FAD7256CF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D7163EA-B4FA-F8FC-C33C-C29B277F56CC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4B47B3-61EC-6BB5-9A00-2EB4878E6258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Q2b</a:t>
            </a:r>
          </a:p>
        </p:txBody>
      </p:sp>
      <p:pic>
        <p:nvPicPr>
          <p:cNvPr id="2" name="Picture 2" descr="User-defined peptide image">
            <a:extLst>
              <a:ext uri="{FF2B5EF4-FFF2-40B4-BE49-F238E27FC236}">
                <a16:creationId xmlns:a16="http://schemas.microsoft.com/office/drawing/2014/main" id="{71FBC415-BC29-7ED6-3A31-2CF43298F6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135" y="727529"/>
            <a:ext cx="5295900" cy="505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F9B01D-3819-A2EB-0E9A-BF795DEB7CC6}"/>
              </a:ext>
            </a:extLst>
          </p:cNvPr>
          <p:cNvSpPr txBox="1"/>
          <p:nvPr/>
        </p:nvSpPr>
        <p:spPr>
          <a:xfrm>
            <a:off x="3750129" y="2036411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F3CB24-2144-9962-6381-7CACB2259EE7}"/>
              </a:ext>
            </a:extLst>
          </p:cNvPr>
          <p:cNvSpPr txBox="1"/>
          <p:nvPr/>
        </p:nvSpPr>
        <p:spPr>
          <a:xfrm>
            <a:off x="5274129" y="138806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accent5"/>
                </a:solidFill>
              </a:rPr>
              <a:t>Phe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FCFA61-F037-6C69-F3D0-7C65D14B8D02}"/>
              </a:ext>
            </a:extLst>
          </p:cNvPr>
          <p:cNvSpPr txBox="1"/>
          <p:nvPr/>
        </p:nvSpPr>
        <p:spPr>
          <a:xfrm>
            <a:off x="6672943" y="2096935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His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611CD7-A439-0269-449E-D3A32F536537}"/>
              </a:ext>
            </a:extLst>
          </p:cNvPr>
          <p:cNvSpPr txBox="1"/>
          <p:nvPr/>
        </p:nvSpPr>
        <p:spPr>
          <a:xfrm>
            <a:off x="7946571" y="1388847"/>
            <a:ext cx="77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Asp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0EFD8EA-2DB5-6D29-9391-8DD0CCCA7695}"/>
              </a:ext>
            </a:extLst>
          </p:cNvPr>
          <p:cNvSpPr/>
          <p:nvPr/>
        </p:nvSpPr>
        <p:spPr>
          <a:xfrm>
            <a:off x="3535135" y="2764973"/>
            <a:ext cx="590551" cy="59055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6011604-2C4C-414F-8632-EB9DA98776D3}"/>
              </a:ext>
            </a:extLst>
          </p:cNvPr>
          <p:cNvSpPr/>
          <p:nvPr/>
        </p:nvSpPr>
        <p:spPr>
          <a:xfrm>
            <a:off x="6006112" y="3752295"/>
            <a:ext cx="589367" cy="49273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FA3C2D9-901E-A1EF-E34C-72BB735FC7AA}"/>
              </a:ext>
            </a:extLst>
          </p:cNvPr>
          <p:cNvSpPr/>
          <p:nvPr/>
        </p:nvSpPr>
        <p:spPr>
          <a:xfrm>
            <a:off x="7526290" y="1832155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DDD6320-C0D1-45C5-1A55-390D8190B1EF}"/>
              </a:ext>
            </a:extLst>
          </p:cNvPr>
          <p:cNvSpPr/>
          <p:nvPr/>
        </p:nvSpPr>
        <p:spPr>
          <a:xfrm>
            <a:off x="8410755" y="2880814"/>
            <a:ext cx="452938" cy="4529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5A1AA4-CD19-25A3-0365-63C33CFF0201}"/>
              </a:ext>
            </a:extLst>
          </p:cNvPr>
          <p:cNvSpPr txBox="1"/>
          <p:nvPr/>
        </p:nvSpPr>
        <p:spPr>
          <a:xfrm>
            <a:off x="2986768" y="3502477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&lt;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+1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EAFCBC-F25E-DA3E-5BB9-F23359C1E0D3}"/>
              </a:ext>
            </a:extLst>
          </p:cNvPr>
          <p:cNvSpPr txBox="1"/>
          <p:nvPr/>
        </p:nvSpPr>
        <p:spPr>
          <a:xfrm>
            <a:off x="4947556" y="3939786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&lt;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+1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9B6FE3-2823-F5AF-32CF-626CC1FD678B}"/>
              </a:ext>
            </a:extLst>
          </p:cNvPr>
          <p:cNvSpPr txBox="1"/>
          <p:nvPr/>
        </p:nvSpPr>
        <p:spPr>
          <a:xfrm>
            <a:off x="8767851" y="2580307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&gt;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–1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BD656ED-6EC8-164C-F665-1EE7079A74F6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about the same peptide at pH4?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E9A05A-CD55-4E61-4126-D677A86EE710}"/>
              </a:ext>
            </a:extLst>
          </p:cNvPr>
          <p:cNvSpPr txBox="1"/>
          <p:nvPr/>
        </p:nvSpPr>
        <p:spPr>
          <a:xfrm>
            <a:off x="1115788" y="1327999"/>
            <a:ext cx="16845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at pH 4: 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652406-ED74-7232-98F5-453B7DC4C6A2}"/>
              </a:ext>
            </a:extLst>
          </p:cNvPr>
          <p:cNvSpPr txBox="1"/>
          <p:nvPr/>
        </p:nvSpPr>
        <p:spPr>
          <a:xfrm>
            <a:off x="6696073" y="1249565"/>
            <a:ext cx="11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pH &gt; </a:t>
            </a:r>
            <a:r>
              <a:rPr lang="en-US" dirty="0" err="1">
                <a:solidFill>
                  <a:schemeClr val="accent2"/>
                </a:solidFill>
              </a:rPr>
              <a:t>pKa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–1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73D077-3854-E4A0-93B8-7E2346288848}"/>
              </a:ext>
            </a:extLst>
          </p:cNvPr>
          <p:cNvSpPr txBox="1"/>
          <p:nvPr/>
        </p:nvSpPr>
        <p:spPr>
          <a:xfrm>
            <a:off x="4419693" y="5328651"/>
            <a:ext cx="399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Total charge = +1 + 1 –1 –1 =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6F090B-9F04-93DD-6786-F73A722B7F85}"/>
              </a:ext>
            </a:extLst>
          </p:cNvPr>
          <p:cNvSpPr txBox="1"/>
          <p:nvPr/>
        </p:nvSpPr>
        <p:spPr>
          <a:xfrm>
            <a:off x="5660572" y="3813997"/>
            <a:ext cx="114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H</a:t>
            </a:r>
            <a:r>
              <a:rPr lang="en-US" baseline="30000" dirty="0">
                <a:solidFill>
                  <a:schemeClr val="accent2"/>
                </a:solidFill>
              </a:rPr>
              <a:t>+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022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21AC2-BD9F-2C0E-254E-62C00B441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6BCACB9-A7CC-1661-11DF-5D5FBF147A91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241567-5CA9-E0DF-6500-C20F2D082349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/>
            <a:r>
              <a:rPr lang="en-GB" dirty="0"/>
              <a:t>What is the difference between dynamic and relative viscosity?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7EAD3C-5172-1C7F-F5BD-C1E675D3C27F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Q3</a:t>
            </a:r>
          </a:p>
        </p:txBody>
      </p:sp>
    </p:spTree>
    <p:extLst>
      <p:ext uri="{BB962C8B-B14F-4D97-AF65-F5344CB8AC3E}">
        <p14:creationId xmlns:p14="http://schemas.microsoft.com/office/powerpoint/2010/main" val="3683708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7C779-9860-EEA5-C934-CE2C9F1EF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7FFE5B1-51B0-A48D-9AC1-9EC7C55198C0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0C281E-59EF-8B06-A93E-9F5A201B81B4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/>
            <a:r>
              <a:rPr lang="en-GB" dirty="0"/>
              <a:t>What is the difference between dynamic and relative viscosity?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A54095-B397-BEEE-E5C2-E2FE6AF034A3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Q3</a:t>
            </a:r>
          </a:p>
        </p:txBody>
      </p:sp>
      <p:pic>
        <p:nvPicPr>
          <p:cNvPr id="3074" name="Picture 2" descr="Relative viscosity ( h ) of polyacrylamide solutions prepared in... |  Download Scientific Diagram">
            <a:hlinkClick r:id="rId3"/>
            <a:extLst>
              <a:ext uri="{FF2B5EF4-FFF2-40B4-BE49-F238E27FC236}">
                <a16:creationId xmlns:a16="http://schemas.microsoft.com/office/drawing/2014/main" id="{2F1ABA42-D14A-5E59-8BD3-03DB81134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618" y="3588105"/>
            <a:ext cx="4231050" cy="3088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00DA6BA-D882-1B90-C569-F27669DA327D}"/>
                  </a:ext>
                </a:extLst>
              </p:cNvPr>
              <p:cNvSpPr txBox="1"/>
              <p:nvPr/>
            </p:nvSpPr>
            <p:spPr>
              <a:xfrm>
                <a:off x="6342434" y="1356150"/>
                <a:ext cx="5136203" cy="13395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 fontAlgn="base"/>
                <a:r>
                  <a:rPr lang="en-GB" dirty="0"/>
                  <a:t>Relative viscosity:</a:t>
                </a:r>
              </a:p>
              <a:p>
                <a:pPr lvl="0" algn="ctr" fontAlgn="base"/>
                <a:endParaRPr lang="en-GB" dirty="0"/>
              </a:p>
              <a:p>
                <a:pPr algn="ctr" fontAlgn="base"/>
                <a:r>
                  <a:rPr lang="en-GB" dirty="0"/>
                  <a:t>Relative viscosity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𝑠𝑜𝑙𝑢𝑡𝑖𝑜𝑛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𝑠𝑜𝑙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𝑣𝑒𝑛𝑡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dirty="0"/>
                  <a:t>​</a:t>
                </a:r>
              </a:p>
              <a:p>
                <a:pPr lvl="0" algn="ctr" fontAlgn="base"/>
                <a:endParaRPr lang="en-GB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00DA6BA-D882-1B90-C569-F27669DA3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434" y="1356150"/>
                <a:ext cx="5136203" cy="1339534"/>
              </a:xfrm>
              <a:prstGeom prst="rect">
                <a:avLst/>
              </a:prstGeom>
              <a:blipFill>
                <a:blip r:embed="rId5"/>
                <a:stretch>
                  <a:fillRect t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E1C6ED-9AFF-2BD0-1B09-5688B98D4A10}"/>
                  </a:ext>
                </a:extLst>
              </p:cNvPr>
              <p:cNvSpPr txBox="1"/>
              <p:nvPr/>
            </p:nvSpPr>
            <p:spPr>
              <a:xfrm>
                <a:off x="1606550" y="1356150"/>
                <a:ext cx="3222171" cy="24612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nl-NL" dirty="0" err="1"/>
                  <a:t>Dynamic</a:t>
                </a:r>
                <a:r>
                  <a:rPr lang="nl-NL" dirty="0"/>
                  <a:t> </a:t>
                </a:r>
                <a:r>
                  <a:rPr lang="nl-NL" dirty="0" err="1"/>
                  <a:t>viscosity</a:t>
                </a:r>
                <a:r>
                  <a:rPr lang="nl-NL" dirty="0"/>
                  <a:t> (Newton):</a:t>
                </a:r>
                <a:endParaRPr lang="en-GB" dirty="0"/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𝑑𝑦</m:t>
                        </m:r>
                      </m:den>
                    </m:f>
                  </m:oMath>
                </a14:m>
                <a:r>
                  <a:rPr lang="en-GB" dirty="0"/>
                  <a:t>​</a:t>
                </a:r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shear stress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μ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dirty="0"/>
                  <a:t> </a:t>
                </a:r>
                <a:r>
                  <a:rPr lang="nl-NL" dirty="0" err="1"/>
                  <a:t>dynamic</a:t>
                </a:r>
                <a:r>
                  <a:rPr lang="nl-NL" dirty="0"/>
                  <a:t> </a:t>
                </a:r>
                <a:r>
                  <a:rPr lang="nl-NL" dirty="0" err="1"/>
                  <a:t>viscosity</a:t>
                </a:r>
                <a:endParaRPr lang="nl-NL" dirty="0"/>
              </a:p>
              <a:p>
                <a:r>
                  <a:rPr lang="nl-NL" dirty="0"/>
                  <a:t>du/</a:t>
                </a:r>
                <a:r>
                  <a:rPr lang="nl-NL" dirty="0" err="1"/>
                  <a:t>dy</a:t>
                </a:r>
                <a:r>
                  <a:rPr lang="nl-NL" dirty="0"/>
                  <a:t> = </a:t>
                </a:r>
                <a:r>
                  <a:rPr lang="nl-NL" dirty="0" err="1"/>
                  <a:t>velocity</a:t>
                </a:r>
                <a:r>
                  <a:rPr lang="nl-NL" dirty="0"/>
                  <a:t> </a:t>
                </a:r>
                <a:r>
                  <a:rPr lang="nl-NL" dirty="0" err="1"/>
                  <a:t>gradient</a:t>
                </a:r>
                <a:endParaRPr lang="en-US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E1C6ED-9AFF-2BD0-1B09-5688B98D4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550" y="1356150"/>
                <a:ext cx="3222171" cy="2461251"/>
              </a:xfrm>
              <a:prstGeom prst="rect">
                <a:avLst/>
              </a:prstGeom>
              <a:blipFill>
                <a:blip r:embed="rId6"/>
                <a:stretch>
                  <a:fillRect l="-1569" t="-1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Newton's Law of Viscosity Calculator - Dynamic Viscosity - ChemEnggCalc">
            <a:hlinkClick r:id="rId7"/>
            <a:extLst>
              <a:ext uri="{FF2B5EF4-FFF2-40B4-BE49-F238E27FC236}">
                <a16:creationId xmlns:a16="http://schemas.microsoft.com/office/drawing/2014/main" id="{DEDF284D-FBAE-64BF-FB75-0E0A6B59C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21" y="3785109"/>
            <a:ext cx="3822700" cy="299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807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2FF51-A2E6-EC6C-E662-57BB0F003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98F7C18-D914-1BB4-9142-B2AE90864757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0308DF-69EB-4F93-DA4C-1C0025E37406}"/>
              </a:ext>
            </a:extLst>
          </p:cNvPr>
          <p:cNvSpPr txBox="1"/>
          <p:nvPr/>
        </p:nvSpPr>
        <p:spPr>
          <a:xfrm>
            <a:off x="0" y="75691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Make a drawing of the setup of a gel electrophoresis apparatus, </a:t>
            </a:r>
          </a:p>
          <a:p>
            <a:pPr lvl="0" algn="ctr"/>
            <a:r>
              <a:rPr lang="en-GB" dirty="0"/>
              <a:t>label the elements, explain in a few words how it is used.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122D68-04F6-CD0A-5EC8-055B918F3CE2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Q1a</a:t>
            </a:r>
          </a:p>
        </p:txBody>
      </p:sp>
    </p:spTree>
    <p:extLst>
      <p:ext uri="{BB962C8B-B14F-4D97-AF65-F5344CB8AC3E}">
        <p14:creationId xmlns:p14="http://schemas.microsoft.com/office/powerpoint/2010/main" val="1372261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E24D1-64EE-F996-55DE-24B8555F3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DE345A-C7D2-0DBE-A1A9-1C2AFC016DD9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1F7F76-B3F8-BA1D-F6D5-B58DFE093068}"/>
              </a:ext>
            </a:extLst>
          </p:cNvPr>
          <p:cNvSpPr txBox="1"/>
          <p:nvPr/>
        </p:nvSpPr>
        <p:spPr>
          <a:xfrm>
            <a:off x="0" y="75691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Make a drawing of the setup of a gel electrophoresis apparatus, </a:t>
            </a:r>
          </a:p>
          <a:p>
            <a:pPr lvl="0" algn="ctr"/>
            <a:r>
              <a:rPr lang="en-GB" dirty="0"/>
              <a:t>label the elements, explain in a few words how it is used.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C0E9E2-7546-37D2-49E9-1CC30BD6A241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Q1a</a:t>
            </a:r>
          </a:p>
        </p:txBody>
      </p:sp>
      <p:pic>
        <p:nvPicPr>
          <p:cNvPr id="1026" name="Picture 2" descr="Protein Electrophoresis Methods | Bio-Rad">
            <a:hlinkClick r:id="rId3"/>
            <a:extLst>
              <a:ext uri="{FF2B5EF4-FFF2-40B4-BE49-F238E27FC236}">
                <a16:creationId xmlns:a16="http://schemas.microsoft.com/office/drawing/2014/main" id="{354EB499-C398-A800-245F-81D55CC15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25" y="1769735"/>
            <a:ext cx="5847915" cy="417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Protein Electrophoresis Equipment | Bio-Rad">
            <a:hlinkClick r:id="rId5"/>
            <a:extLst>
              <a:ext uri="{FF2B5EF4-FFF2-40B4-BE49-F238E27FC236}">
                <a16:creationId xmlns:a16="http://schemas.microsoft.com/office/drawing/2014/main" id="{2BDCDA1C-08C6-124A-AE52-DB64845FB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228" y="1381973"/>
            <a:ext cx="4216397" cy="389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93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8D1D6-319A-0ADE-B931-D98DF0B81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B016B73-55A1-E8A7-81BE-DD6046B1F5C5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909BC1-FAC8-D3C3-EA1B-BC7CD163F0AF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difference between a native gel and a denaturing gel? Explain.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3F2560-CB9B-6D98-BD73-5623357E1C3B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Q1b</a:t>
            </a:r>
          </a:p>
        </p:txBody>
      </p:sp>
    </p:spTree>
    <p:extLst>
      <p:ext uri="{BB962C8B-B14F-4D97-AF65-F5344CB8AC3E}">
        <p14:creationId xmlns:p14="http://schemas.microsoft.com/office/powerpoint/2010/main" val="3522516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151A8-EE93-9A7E-9676-BB905B56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2F17A22-8515-A1BF-964F-C202BE0E1D3E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22058F-3493-5571-7341-A8A092A1ED51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the difference between a native gel and a denaturing gel? Explain.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645A49-9ABA-39AA-1A25-B660340D669E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Q1b</a:t>
            </a:r>
          </a:p>
        </p:txBody>
      </p:sp>
      <p:pic>
        <p:nvPicPr>
          <p:cNvPr id="2050" name="Picture 2" descr="Biochemistry Lab Techniques for the MCAT: Everything You Need to Know —  Shemmassian Academic Consulting">
            <a:hlinkClick r:id="rId3"/>
            <a:extLst>
              <a:ext uri="{FF2B5EF4-FFF2-40B4-BE49-F238E27FC236}">
                <a16:creationId xmlns:a16="http://schemas.microsoft.com/office/drawing/2014/main" id="{1BF03DAC-A174-965F-855F-8E1C0FEB1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399" y="1000709"/>
            <a:ext cx="9093200" cy="533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98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93D56-4D0B-C363-2ACB-7D2C8A1CE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B96C93A-6047-6040-6AA9-BA30E1AA1097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2901B-E61F-7B01-81C1-C631599975BE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a 2D gel? How can it be used to characterize the entire proteome of a cell culture?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46A815-3DD0-C31F-5B8F-82F252BB8FBE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Q1c</a:t>
            </a:r>
          </a:p>
        </p:txBody>
      </p:sp>
    </p:spTree>
    <p:extLst>
      <p:ext uri="{BB962C8B-B14F-4D97-AF65-F5344CB8AC3E}">
        <p14:creationId xmlns:p14="http://schemas.microsoft.com/office/powerpoint/2010/main" val="187412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B6D42-FACC-9EBF-DA34-F445A58E7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6E26B00-CF95-B8A1-B6DB-5A097907501D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6AB26E-BF39-F37F-57FD-7BFD2CC86600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a 2D gel? How can it be used to characterize the entire proteome of a cell culture? 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FAE7C0-7299-A8A2-AECC-E46DF9C84A55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Q1c</a:t>
            </a:r>
          </a:p>
        </p:txBody>
      </p:sp>
      <p:pic>
        <p:nvPicPr>
          <p:cNvPr id="3074" name="Picture 2" descr="Two dimensional gel electrophoresis (2-DE) - Creative Proteomics Blog">
            <a:extLst>
              <a:ext uri="{FF2B5EF4-FFF2-40B4-BE49-F238E27FC236}">
                <a16:creationId xmlns:a16="http://schemas.microsoft.com/office/drawing/2014/main" id="{4688C939-824B-015B-85E1-512E8C7EB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49" y="1206500"/>
            <a:ext cx="8064500" cy="444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827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45E99-FFD3-C61C-E3A7-5A4076F84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511C107-9EF2-A45F-0BC3-05795031458C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3C2F0-A611-BF9C-0D68-375EFC3F6EAB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an isoelectric focusing gel?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B7CE60-ABE3-3406-5CE7-CBA979F535F0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Q1d</a:t>
            </a:r>
          </a:p>
        </p:txBody>
      </p:sp>
    </p:spTree>
    <p:extLst>
      <p:ext uri="{BB962C8B-B14F-4D97-AF65-F5344CB8AC3E}">
        <p14:creationId xmlns:p14="http://schemas.microsoft.com/office/powerpoint/2010/main" val="4277774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6E1DD-55DC-1C79-BFC1-9FBD9D4EE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2D86EA-2A9E-499A-2D38-628C4DD4C5BF}"/>
              </a:ext>
            </a:extLst>
          </p:cNvPr>
          <p:cNvSpPr/>
          <p:nvPr/>
        </p:nvSpPr>
        <p:spPr>
          <a:xfrm>
            <a:off x="-1" y="0"/>
            <a:ext cx="728419" cy="5572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73A306-B692-BBBA-433B-246DC0ACA252}"/>
              </a:ext>
            </a:extLst>
          </p:cNvPr>
          <p:cNvSpPr txBox="1"/>
          <p:nvPr/>
        </p:nvSpPr>
        <p:spPr>
          <a:xfrm>
            <a:off x="0" y="75691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/>
              <a:t>What is an isoelectric focusing gel?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7F332B-B0A6-5C2A-BA65-EBBB2A96723E}"/>
              </a:ext>
            </a:extLst>
          </p:cNvPr>
          <p:cNvSpPr txBox="1"/>
          <p:nvPr/>
        </p:nvSpPr>
        <p:spPr>
          <a:xfrm>
            <a:off x="0" y="75690"/>
            <a:ext cx="728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Q1d</a:t>
            </a:r>
          </a:p>
        </p:txBody>
      </p:sp>
      <p:pic>
        <p:nvPicPr>
          <p:cNvPr id="2050" name="Picture 2" descr="Isoelectric focusing gels II Protein Electrophoresis">
            <a:hlinkClick r:id="rId3"/>
            <a:extLst>
              <a:ext uri="{FF2B5EF4-FFF2-40B4-BE49-F238E27FC236}">
                <a16:creationId xmlns:a16="http://schemas.microsoft.com/office/drawing/2014/main" id="{7BD69E13-F364-8A10-C02A-94C85F2DE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446" y="1011302"/>
            <a:ext cx="9097108" cy="5117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821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2698</TotalTime>
  <Words>557</Words>
  <Application>Microsoft Macintosh PowerPoint</Application>
  <PresentationFormat>Widescreen</PresentationFormat>
  <Paragraphs>120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Lukas van den Heuvel</dc:creator>
  <cp:lastModifiedBy>Lukas van den Heuvel</cp:lastModifiedBy>
  <cp:revision>70</cp:revision>
  <dcterms:created xsi:type="dcterms:W3CDTF">2025-04-01T08:04:33Z</dcterms:created>
  <dcterms:modified xsi:type="dcterms:W3CDTF">2025-05-20T15:04:42Z</dcterms:modified>
</cp:coreProperties>
</file>