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74" r:id="rId3"/>
    <p:sldId id="287" r:id="rId4"/>
    <p:sldId id="275" r:id="rId5"/>
    <p:sldId id="288" r:id="rId6"/>
    <p:sldId id="276" r:id="rId7"/>
    <p:sldId id="277" r:id="rId8"/>
    <p:sldId id="289" r:id="rId9"/>
    <p:sldId id="278" r:id="rId10"/>
    <p:sldId id="290" r:id="rId11"/>
    <p:sldId id="279" r:id="rId12"/>
    <p:sldId id="291" r:id="rId13"/>
    <p:sldId id="280" r:id="rId14"/>
    <p:sldId id="292" r:id="rId15"/>
    <p:sldId id="281" r:id="rId16"/>
    <p:sldId id="293" r:id="rId17"/>
    <p:sldId id="282" r:id="rId18"/>
    <p:sldId id="283" r:id="rId19"/>
    <p:sldId id="284" r:id="rId20"/>
    <p:sldId id="285" r:id="rId21"/>
    <p:sldId id="294" r:id="rId22"/>
    <p:sldId id="286" r:id="rId23"/>
    <p:sldId id="2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76"/>
    <p:restoredTop sz="94772"/>
  </p:normalViewPr>
  <p:slideViewPr>
    <p:cSldViewPr snapToGrid="0">
      <p:cViewPr varScale="1">
        <p:scale>
          <a:sx n="128" d="100"/>
          <a:sy n="128" d="100"/>
        </p:scale>
        <p:origin x="168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F26B7-C635-3F4A-9DBB-C330C230C62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DDEC5-451E-8B4F-BC9E-7F0F0E7EA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1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2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C214F-1A79-F52C-3ADC-8A3CAEC0B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4808BD-1E03-E1AA-7E52-FE6A4E115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677619-5D73-1EC6-D848-702D254C1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9EDA1-013C-C6A6-D247-C3AFA498E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03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5DC94-684E-5433-3991-B0FD813FF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D7E34-EB5D-DBCA-9C44-94D8C2E33D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C9065D-F385-8859-2B21-CBC285B42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0722D-CAEC-488E-C5D7-102205A786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49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E2497-B701-9158-D50F-DA56E7D21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564D1C-BED3-C556-EE03-9246A57E3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A63AC9-1777-1FD8-E33B-239F75E48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59837-0A7F-F9F2-6BD6-E5387AD442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05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E0624-8246-126A-539A-3A8C3881C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F269A-723D-E2EE-AB8E-EEC0058EB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7E2790-AD81-7BE2-BBB1-4A685B1F5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4C3AE-967D-3B39-9067-7FB7C942CA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1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8D369-B48A-9E1E-8812-3619E9B03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0BE665-FFE6-BCF4-3C97-176DD58EE7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BA2252-DCC0-BC29-F479-A16E81435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44CE9A-B761-C8B1-03DF-D966CA0C5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44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A7C66-02A3-C7B7-5C2D-15F8EF1C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CCFE1-6742-CF21-A5F8-456663DBA6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F7BF3-87E8-AC5F-E48C-CE6FC1F188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CBF0F-A6A9-A0C1-BB9B-DD665A9C16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85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1772-DAA4-F93F-9449-CD4458753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EBF20-7F17-B3C2-F46C-7075B54B9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D24741-FED2-255E-12FE-BFA75702D2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291AE9-2819-293F-BE57-25FC9A675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15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52A90-BAD5-39DE-EC6C-5371C8F3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6283E-9005-8D70-4455-5EE9A672D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5C5C5D-F11E-81CF-3186-CF5032DA2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4330E-FF7A-15FD-4D4A-4697134F1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0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5C03C-34FF-4574-22B1-0219FE96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6CB64-DE10-7873-499E-9EEF01ED4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6D4CBB-5F51-F407-1A83-0C9F22DA7B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FC1A5-E70C-5683-9C04-6C9CFF421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79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2AA99-A604-BA89-1EE8-EA714F77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50D23-B8EC-055D-DD2A-FF79446EF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51963A-B45D-0FEF-CE5F-C42D1F1F8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9D3F6-7C56-1DC6-C94D-39C8BBBCF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05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3C43E-1D10-3FB6-913A-D84472F96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E8D4FF-DC36-8EA3-9A39-B214DDBD7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95403-19D7-B25F-11BA-2CA58BF5B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C8280-A8F4-AF2E-51AC-24D4CA0620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85032-5A2B-CDA6-8B60-FB9E97F51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5743D-B42E-201E-E1DB-C08D72C44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A9CE9F-D589-546C-E675-E2AEC3628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0C6C5-3F74-6109-1DD9-CD4C0F687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11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10AFE-DFEE-9EF2-7AE8-05BEF60F5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E6F48-9EC3-0498-C2F7-20916E82E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9E1BAE-F03D-8830-8D3B-3B057F5375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0F912-1BD8-C85F-EE9A-99A1C7989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16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ACF70-DB69-4368-170F-A5543B40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F6CD86-8212-AE4A-FEAC-A11178AC9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F4FFEB-994C-FC02-535B-1005C5C33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A1B07-AD04-3CE5-B5D5-48070D260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452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C6AE-388A-E3A5-9913-CAA9571F3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668FFC-6543-54DA-A786-47EC9DCF0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236B2-0B2E-8E9A-9D90-6C9C78767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AC99E-C20E-7849-6F87-E9CE5C86C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07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29FA6-8149-A620-41DC-B0C51556B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3C27D9-F229-8D01-3F00-85904154C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DDDF6A-114C-2611-7277-401CFF8E8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E26828-47E7-4B00-5CF7-4A21F537A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0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DA38D-BCD3-EBF4-EF91-F7A0CDB11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6EE4DB-3059-911A-C7CE-99937E95B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532172-E1EB-3021-64AB-FC8AD070F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79837-A276-1507-5B39-CECD725DC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42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F9B1C-1F28-FC69-C75E-40C072906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49CA7-01B1-680C-DF21-5D1B2831D0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8F96F-3BC0-FB12-BB12-5A67A7F4E0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BA603-6CD5-2F5D-6FDF-D63FB5831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3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C9046-C856-076D-1D91-CB8FA1B68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9DC181-CFD8-99A7-D5A6-7DB860495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86C33E-2313-C5A1-D551-A47F4A47D5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27041-282F-4002-7906-774E4D8CD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24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4C7FF-9541-8A7C-7DAE-832E91AEF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3C0733-9457-6FDF-B92A-8BB141404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63DD4E-B79E-622D-05D5-FA021E5FE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F307A-3DA7-1F3A-924A-A251B119F4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35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0D9CC-6F1D-C4D1-0314-C29F34340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A0F2D4-8CF7-DF80-B685-C6CEB76837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EBE55-BA60-67D9-A70D-A949ED8D7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061D4-1875-E109-DBDD-8AEAD70166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98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67CA7-490B-5C22-FC05-77B2CF663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24A96-0B3C-C493-5D24-B57519D311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8EE62-FF66-19ED-1E6A-8C29DDDAA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297A5-AA8F-1158-785A-BE5BCE98F0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296DB-1E63-984C-9E27-383D9D12B4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10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CC26-9A8A-3BF6-1C48-4DC4A9647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CD161-E49B-AB17-2944-449B3920B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25A0-5423-506B-4DC1-851CDC31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EEF8E-7E70-CBEA-4737-BFA0CC3B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30AE0-74F5-BFEC-9F4D-41B79737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0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90CCA-6C2F-E290-26F1-AFEBB7D58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F3554D-27F1-2AEC-713A-D8B728785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BCF7B-16AB-5AFC-A2BB-84B066D12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A3C06-3271-D73E-0AAD-B56B1B1B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9C312-2BDE-5BFE-9A51-8A62BA6FF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8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7875A-7F9C-9A09-D232-569A3ECF8C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A9E87-50C8-660D-E1F7-01FF229DB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21107-D65B-FD7E-DCFC-C85ECDEF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62A59-724F-82CE-4FE2-ABD400BA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2B4C1-4AAD-363C-3874-CE43086D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A0CE-14A2-5927-FA0F-592B17EB9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DF534-578E-CA24-5D1E-1C90C7AB2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6A280-C898-A1BB-30B3-BA57C900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F64D8-F38C-F952-982B-3850D8A93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1239A-0310-41D5-0B95-2B5DB85C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1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ACBAD-C276-3A76-342E-3DBD75110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AC042-F352-B3EA-DB61-16ACFF666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B2CC9-E30E-F7B0-65F7-5D0C4C26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01912-3130-C6FF-3E75-BDC6B394C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82BD-E480-DEF8-4E7F-CABAC319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7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80EB-B41B-7F16-1B50-C86C5102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D4283-2BBA-2C87-04B0-417E609C3B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2AE49-AC4F-0DEB-D397-045F90327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45CA6-D264-E49F-797E-F065723C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509FB-BD20-2AEB-C5B4-FCB0B4B39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6FBE3-7606-24B2-8ECF-84DE2BC3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0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90F0-2491-9379-88AE-6FD1E7EAD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E6443-242E-9F1C-2F46-C15FBBCA4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B91BD-A125-7DA7-FBBE-4E22D5B46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7C0BDA-4B85-6D90-9A13-E0A711EF4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006F0-EF94-E8BA-9415-FD5ABCFF2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C80844-4CC6-E70F-29E4-26B52DE9C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46699B-9ABB-E83E-AAB5-5B98B8B7B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3FD03-E475-2780-181E-4DCA56791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0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A087-CEC1-7BF0-DD32-8E415ACB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C38D7-63D8-8235-799C-353C97E7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97174-AA54-C500-C0FA-C1CD70EC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A6FCE-8EE7-441A-E355-A6F9E111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0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5D4AAF-1040-E294-6346-29349D535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13B98-A076-6F66-12F1-466A16F71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F6029-9324-3C5F-27B8-CF597051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0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61C65-179D-A734-3E3D-1F5A5F6A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92BDE-BF59-53A8-7A20-6B077E61F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3F1D8-9588-4ED3-80EC-E782EE618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F43BB-8C49-94A6-2400-FDFCEE56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A9FAA-0E55-67E6-B47C-E1220843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61E73-98EA-90F1-D459-EF1812C52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80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3A57-15E6-128C-D101-7ADAB9996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1CCFD3-4FF5-3A70-5118-22C3562729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AD497-E205-AC02-C712-912F0FF34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35580-4E74-EAC8-55F8-3D7626EE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1D260-543E-A67A-A0C2-EA8121B7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1E1943-8DB8-E9DA-7502-52C506035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6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414E5-2823-685E-18EC-B97C1F3B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00F5F-5762-A4E4-6CC3-4695658B8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73AE1-56BB-D906-BCF6-BFDF59E62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204F2E-846C-8844-BDD9-07FED2C07A71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0930C-0E13-5219-7A7A-EEB7247F0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7B109-7F87-F967-18CF-20E2EB692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E69557-BBA3-FD4E-8D23-1A4929FEA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6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researchgate.net%2Ffigure%2FProof-of-concept-data-for-cryo-EM-grid-preparation-using-the-cryoWriter-device-and_fig6_310472101&amp;psig=AOvVaw2xBT667nE5xvkat0gfDyol&amp;ust=1747228355937000&amp;source=images&amp;cd=vfe&amp;opi=89978449&amp;ved=0CBQQjRxqFwoTCIjHl4PDoI0DFQAAAAAdAAAAABA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2AF271-7660-08D4-8CC1-C7B4EF1EC247}"/>
              </a:ext>
            </a:extLst>
          </p:cNvPr>
          <p:cNvSpPr txBox="1"/>
          <p:nvPr/>
        </p:nvSpPr>
        <p:spPr>
          <a:xfrm>
            <a:off x="0" y="304427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Exercise 11</a:t>
            </a:r>
          </a:p>
          <a:p>
            <a:pPr algn="ctr"/>
            <a:r>
              <a:rPr lang="en-US" sz="2200" b="1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56721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12E35-5DF0-23CD-DD85-57F242B15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ACB3F-02FF-2928-26E9-DC8C265DC1A8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33655-1F13-56E2-F56C-8591270B6D76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Explain what the CTF is. Why is the CTF an issue for imaging proteins and determining their structure?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C857A-4EFA-6756-A5B9-7D39C7E8954B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Q5</a:t>
            </a:r>
          </a:p>
        </p:txBody>
      </p:sp>
      <p:pic>
        <p:nvPicPr>
          <p:cNvPr id="6146" name="Picture 2" descr="Contrast transfer function - CRYO">
            <a:extLst>
              <a:ext uri="{FF2B5EF4-FFF2-40B4-BE49-F238E27FC236}">
                <a16:creationId xmlns:a16="http://schemas.microsoft.com/office/drawing/2014/main" id="{AFDBC433-F08F-BE26-55D8-716C41F3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04" y="3879958"/>
            <a:ext cx="5354320" cy="28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ntrast transfer function - CRYO">
            <a:extLst>
              <a:ext uri="{FF2B5EF4-FFF2-40B4-BE49-F238E27FC236}">
                <a16:creationId xmlns:a16="http://schemas.microsoft.com/office/drawing/2014/main" id="{6A277C47-3050-5402-5563-E0EEDE79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8095" y="749932"/>
            <a:ext cx="2994256" cy="296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40CB82-0944-AF36-6439-F1578ABC2D4D}"/>
              </a:ext>
            </a:extLst>
          </p:cNvPr>
          <p:cNvSpPr txBox="1"/>
          <p:nvPr/>
        </p:nvSpPr>
        <p:spPr>
          <a:xfrm>
            <a:off x="6457578" y="5888921"/>
            <a:ext cx="5268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Highly recommended video:</a:t>
            </a:r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=mPynoF2j6zc</a:t>
            </a:r>
          </a:p>
        </p:txBody>
      </p:sp>
      <p:pic>
        <p:nvPicPr>
          <p:cNvPr id="8" name="Picture 7" descr="A person looking at a diagram&#10;&#10;AI-generated content may be incorrect.">
            <a:extLst>
              <a:ext uri="{FF2B5EF4-FFF2-40B4-BE49-F238E27FC236}">
                <a16:creationId xmlns:a16="http://schemas.microsoft.com/office/drawing/2014/main" id="{38B5D32A-F48D-A2D5-5ACC-51CAC614FB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578" y="4209540"/>
            <a:ext cx="3316941" cy="161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03A9B-6D11-5ED6-9BD7-A9C635A45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CF7297-36EC-2905-DD0F-0EBC9B84BD4F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329DF-82DB-1040-704D-21B210D1DD57}"/>
              </a:ext>
            </a:extLst>
          </p:cNvPr>
          <p:cNvSpPr txBox="1"/>
          <p:nvPr/>
        </p:nvSpPr>
        <p:spPr>
          <a:xfrm>
            <a:off x="0" y="7569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what reason are samples stained with heavy metals in RT-TEM?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does Cryo-TEM have higher resolution than RT-TEM?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30536E-3A75-EF68-4564-114E228D83BE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Q6</a:t>
            </a:r>
          </a:p>
        </p:txBody>
      </p:sp>
    </p:spTree>
    <p:extLst>
      <p:ext uri="{BB962C8B-B14F-4D97-AF65-F5344CB8AC3E}">
        <p14:creationId xmlns:p14="http://schemas.microsoft.com/office/powerpoint/2010/main" val="285511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7E2D6-FF08-AF9D-E196-CAC454702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6C5F0-9321-5D9F-3FDC-A79F4D8E6874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6DA2A-3F35-FAD7-ED65-E1F06F331BF6}"/>
              </a:ext>
            </a:extLst>
          </p:cNvPr>
          <p:cNvSpPr txBox="1"/>
          <p:nvPr/>
        </p:nvSpPr>
        <p:spPr>
          <a:xfrm>
            <a:off x="0" y="7569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what reason are samples stained with heavy metals in RT-TEM?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does Cryo-TEM have higher resolution than RT-TEM?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9CF5F-A42A-FCD9-3579-F0E3A82CE256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Q6</a:t>
            </a:r>
          </a:p>
        </p:txBody>
      </p:sp>
      <p:pic>
        <p:nvPicPr>
          <p:cNvPr id="2" name="Picture 1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A7B52ED2-9BB9-3FD4-0E66-0E6DFC1FE0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897" y="1693348"/>
            <a:ext cx="4357255" cy="4357255"/>
          </a:xfrm>
          <a:prstGeom prst="rect">
            <a:avLst/>
          </a:prstGeom>
        </p:spPr>
      </p:pic>
      <p:pic>
        <p:nvPicPr>
          <p:cNvPr id="3" name="Picture 2" descr="A close-up of a grey surface&#10;&#10;AI-generated content may be incorrect.">
            <a:extLst>
              <a:ext uri="{FF2B5EF4-FFF2-40B4-BE49-F238E27FC236}">
                <a16:creationId xmlns:a16="http://schemas.microsoft.com/office/drawing/2014/main" id="{0BE29F21-48E9-14A6-8F6F-F84367F8D3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004" y="1693347"/>
            <a:ext cx="4357255" cy="43572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DC1A7-A2BF-09DB-2564-D806AA0CBA88}"/>
              </a:ext>
            </a:extLst>
          </p:cNvPr>
          <p:cNvSpPr txBox="1"/>
          <p:nvPr/>
        </p:nvSpPr>
        <p:spPr>
          <a:xfrm>
            <a:off x="6922262" y="1220981"/>
            <a:ext cx="2874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Cryo-TEM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298AC-F36E-1A81-E260-5C0626A17B4B}"/>
              </a:ext>
            </a:extLst>
          </p:cNvPr>
          <p:cNvSpPr txBox="1"/>
          <p:nvPr/>
        </p:nvSpPr>
        <p:spPr>
          <a:xfrm>
            <a:off x="2149369" y="1220981"/>
            <a:ext cx="2874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RT-TEM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21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E346C-A349-D73B-A51B-4950BD148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BB32CC-2174-4776-D178-AB39EC529A3F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5476D-4030-24DC-6CA9-C7D3B07D79C5}"/>
              </a:ext>
            </a:extLst>
          </p:cNvPr>
          <p:cNvSpPr txBox="1"/>
          <p:nvPr/>
        </p:nvSpPr>
        <p:spPr>
          <a:xfrm>
            <a:off x="0" y="7569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are the differences between RT-TEM, Cryo-TEM, SEM and SBF-SEM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(consider sample preparation, electrons recorded / scattering, resolution, etc.).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4755D-3D19-6980-C03D-C69F0D722E6B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Q7</a:t>
            </a:r>
          </a:p>
        </p:txBody>
      </p:sp>
    </p:spTree>
    <p:extLst>
      <p:ext uri="{BB962C8B-B14F-4D97-AF65-F5344CB8AC3E}">
        <p14:creationId xmlns:p14="http://schemas.microsoft.com/office/powerpoint/2010/main" val="776917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16C53-4E16-4D07-AE6D-0DE1FFB69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4D37656-D3AF-0BD1-61C1-C19D5166A4FB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C505E-FA5E-8AA8-09ED-647ABF1D2AAC}"/>
              </a:ext>
            </a:extLst>
          </p:cNvPr>
          <p:cNvSpPr txBox="1"/>
          <p:nvPr/>
        </p:nvSpPr>
        <p:spPr>
          <a:xfrm>
            <a:off x="0" y="75691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are the differences between RT-TEM, Cryo-TEM, SEM and SBF-SEM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(consider sample preparation, electrons recorded / scattering, resolution, etc.).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EDE63C-E2F1-5372-66FD-8A377E23F74C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Q7</a:t>
            </a:r>
          </a:p>
        </p:txBody>
      </p:sp>
      <p:pic>
        <p:nvPicPr>
          <p:cNvPr id="3" name="Picture 2" descr="A close-up of a microscope&#10;&#10;Description automatically generated">
            <a:extLst>
              <a:ext uri="{FF2B5EF4-FFF2-40B4-BE49-F238E27FC236}">
                <a16:creationId xmlns:a16="http://schemas.microsoft.com/office/drawing/2014/main" id="{E7F57EB7-D655-0FB0-8D34-3E51BCD24A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18" y="885965"/>
            <a:ext cx="2726048" cy="2831008"/>
          </a:xfrm>
          <a:prstGeom prst="rect">
            <a:avLst/>
          </a:prstGeom>
        </p:spPr>
      </p:pic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DE77E326-DF13-8A4F-C1AF-05BA7C2136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18" y="3853351"/>
            <a:ext cx="2726048" cy="2928958"/>
          </a:xfrm>
          <a:prstGeom prst="rect">
            <a:avLst/>
          </a:prstGeom>
        </p:spPr>
      </p:pic>
      <p:pic>
        <p:nvPicPr>
          <p:cNvPr id="8" name="Position10">
            <a:hlinkClick r:id="" action="ppaction://media"/>
            <a:extLst>
              <a:ext uri="{FF2B5EF4-FFF2-40B4-BE49-F238E27FC236}">
                <a16:creationId xmlns:a16="http://schemas.microsoft.com/office/drawing/2014/main" id="{9D0E453E-0669-9CB4-551D-C3BFF14C9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33118" y="3853352"/>
            <a:ext cx="3033370" cy="292895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23A82-3DA8-061F-BA56-D75F4DAE3E59}"/>
              </a:ext>
            </a:extLst>
          </p:cNvPr>
          <p:cNvCxnSpPr/>
          <p:nvPr/>
        </p:nvCxnSpPr>
        <p:spPr>
          <a:xfrm flipV="1">
            <a:off x="2101174" y="3853351"/>
            <a:ext cx="1631944" cy="190542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A1CB1E-1B02-97E2-2164-DE1F64BBB852}"/>
              </a:ext>
            </a:extLst>
          </p:cNvPr>
          <p:cNvCxnSpPr>
            <a:cxnSpLocks/>
          </p:cNvCxnSpPr>
          <p:nvPr/>
        </p:nvCxnSpPr>
        <p:spPr>
          <a:xfrm>
            <a:off x="2101174" y="5972035"/>
            <a:ext cx="1614792" cy="81027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AB1ADD6-7969-4CEB-1F0D-200E4FCF7AFD}"/>
              </a:ext>
            </a:extLst>
          </p:cNvPr>
          <p:cNvSpPr/>
          <p:nvPr/>
        </p:nvSpPr>
        <p:spPr>
          <a:xfrm>
            <a:off x="945574" y="858400"/>
            <a:ext cx="4463334" cy="2898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B1B42A-D529-C347-056E-5A924D63F685}"/>
              </a:ext>
            </a:extLst>
          </p:cNvPr>
          <p:cNvSpPr txBox="1"/>
          <p:nvPr/>
        </p:nvSpPr>
        <p:spPr>
          <a:xfrm>
            <a:off x="3859078" y="945397"/>
            <a:ext cx="145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RT-TEM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B9491E-62BF-3C1A-2650-FFB54D474B8A}"/>
              </a:ext>
            </a:extLst>
          </p:cNvPr>
          <p:cNvSpPr/>
          <p:nvPr/>
        </p:nvSpPr>
        <p:spPr>
          <a:xfrm>
            <a:off x="945574" y="3813406"/>
            <a:ext cx="5938702" cy="3014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C81883-75E9-6878-9D0A-56FB99A31B20}"/>
              </a:ext>
            </a:extLst>
          </p:cNvPr>
          <p:cNvSpPr txBox="1"/>
          <p:nvPr/>
        </p:nvSpPr>
        <p:spPr>
          <a:xfrm>
            <a:off x="5249803" y="3893295"/>
            <a:ext cx="145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cryo-TEM</a:t>
            </a:r>
          </a:p>
        </p:txBody>
      </p:sp>
      <p:pic>
        <p:nvPicPr>
          <p:cNvPr id="19" name="Picture 18" descr="A close-up of a desert&#10;&#10;AI-generated content may be incorrect.">
            <a:extLst>
              <a:ext uri="{FF2B5EF4-FFF2-40B4-BE49-F238E27FC236}">
                <a16:creationId xmlns:a16="http://schemas.microsoft.com/office/drawing/2014/main" id="{60B2F736-ABE8-A660-576B-08C40C0C02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383" y="939491"/>
            <a:ext cx="4196817" cy="279787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EFA2BCB-8787-E57D-6D67-990A756A6BED}"/>
              </a:ext>
            </a:extLst>
          </p:cNvPr>
          <p:cNvSpPr/>
          <p:nvPr/>
        </p:nvSpPr>
        <p:spPr>
          <a:xfrm>
            <a:off x="7211124" y="858400"/>
            <a:ext cx="4463334" cy="28985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FCF781-89D4-FC82-1785-324CA71CEA0E}"/>
              </a:ext>
            </a:extLst>
          </p:cNvPr>
          <p:cNvSpPr/>
          <p:nvPr/>
        </p:nvSpPr>
        <p:spPr>
          <a:xfrm>
            <a:off x="7211124" y="3813406"/>
            <a:ext cx="4463334" cy="3014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B6AD74-23A0-22CD-28FA-60B523E183B1}"/>
              </a:ext>
            </a:extLst>
          </p:cNvPr>
          <p:cNvSpPr txBox="1"/>
          <p:nvPr/>
        </p:nvSpPr>
        <p:spPr>
          <a:xfrm>
            <a:off x="10084359" y="1004281"/>
            <a:ext cx="145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SEM</a:t>
            </a:r>
          </a:p>
        </p:txBody>
      </p:sp>
      <p:pic>
        <p:nvPicPr>
          <p:cNvPr id="12" name="Picture 11" descr="A close-up of a cell&#10;&#10;AI-generated content may be incorrect.">
            <a:extLst>
              <a:ext uri="{FF2B5EF4-FFF2-40B4-BE49-F238E27FC236}">
                <a16:creationId xmlns:a16="http://schemas.microsoft.com/office/drawing/2014/main" id="{0FA29615-4593-6F25-4B04-127AB347D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4383" y="3861332"/>
            <a:ext cx="4227990" cy="292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50EB6-12B3-86EE-2852-C6990D58D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2D333F-9D0D-DE25-8001-4D9D48FD5DE5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249E7-1D2E-431B-7757-12887124D406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do we image cryo-EM samples on a holey carbon grid instead on one with a continuous carbon film?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7529A-53C4-10C5-CA7F-EF02006B0DE7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Q8</a:t>
            </a:r>
          </a:p>
        </p:txBody>
      </p:sp>
    </p:spTree>
    <p:extLst>
      <p:ext uri="{BB962C8B-B14F-4D97-AF65-F5344CB8AC3E}">
        <p14:creationId xmlns:p14="http://schemas.microsoft.com/office/powerpoint/2010/main" val="1951597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CFFAE-C308-17DC-AD20-4DC7E2F22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13FBE1-08C7-7C63-AF4A-F46AE54F39BD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642230-342B-ABA8-88DA-04878C857EE1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do we image cryo-EM samples on a holey carbon grid instead on one with a continuous carbon film?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485CB-1C04-E650-9CD8-27A41C5F784B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Q8</a:t>
            </a:r>
          </a:p>
        </p:txBody>
      </p:sp>
      <p:pic>
        <p:nvPicPr>
          <p:cNvPr id="7170" name="Picture 2" descr="Proof-of-concept data for cryo-EM grid preparation using the cryoWriter...  | Download Scientific Diagram">
            <a:hlinkClick r:id="rId3"/>
            <a:extLst>
              <a:ext uri="{FF2B5EF4-FFF2-40B4-BE49-F238E27FC236}">
                <a16:creationId xmlns:a16="http://schemas.microsoft.com/office/drawing/2014/main" id="{9AB68F95-CD90-D917-ED0A-3D1F8BECA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418" y="1675367"/>
            <a:ext cx="11057972" cy="386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CF974-0973-EED9-05BE-C088B981D8EE}"/>
              </a:ext>
            </a:extLst>
          </p:cNvPr>
          <p:cNvSpPr txBox="1"/>
          <p:nvPr/>
        </p:nvSpPr>
        <p:spPr>
          <a:xfrm>
            <a:off x="728418" y="1128563"/>
            <a:ext cx="2118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Holey Carbon:</a:t>
            </a:r>
          </a:p>
        </p:txBody>
      </p:sp>
    </p:spTree>
    <p:extLst>
      <p:ext uri="{BB962C8B-B14F-4D97-AF65-F5344CB8AC3E}">
        <p14:creationId xmlns:p14="http://schemas.microsoft.com/office/powerpoint/2010/main" val="4072580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C79D5-70F3-BFF7-D71B-D8318E19B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8F3821-E4D8-7E9D-6332-B4980E290637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68D1-3920-F64D-5BFF-C0CFDC4AD445}"/>
              </a:ext>
            </a:extLst>
          </p:cNvPr>
          <p:cNvSpPr txBox="1"/>
          <p:nvPr/>
        </p:nvSpPr>
        <p:spPr>
          <a:xfrm>
            <a:off x="0" y="7569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do we image cryo-EM samples on a holey carbon grid instead on one with a continuous carbon film?</a:t>
            </a:r>
            <a:b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Could you think of a reason when to use a grid with a continuous film for imaging?</a:t>
            </a:r>
            <a:b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could be the advantages, what the disadvantages?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6565D-CAE0-7FF0-6AC5-992A268C9812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Q8b</a:t>
            </a:r>
          </a:p>
        </p:txBody>
      </p:sp>
    </p:spTree>
    <p:extLst>
      <p:ext uri="{BB962C8B-B14F-4D97-AF65-F5344CB8AC3E}">
        <p14:creationId xmlns:p14="http://schemas.microsoft.com/office/powerpoint/2010/main" val="3985097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81C8E-D8B8-EA16-65E2-B3369A0B7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A1F168-AD15-A37C-75F8-8F719DB32E81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4B040E-F365-FAE5-988A-D64CDC83D501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are cryo-EM images so noisy?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3822B-098C-7333-C336-AC6ECB1E5132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Q9</a:t>
            </a:r>
          </a:p>
        </p:txBody>
      </p:sp>
    </p:spTree>
    <p:extLst>
      <p:ext uri="{BB962C8B-B14F-4D97-AF65-F5344CB8AC3E}">
        <p14:creationId xmlns:p14="http://schemas.microsoft.com/office/powerpoint/2010/main" val="234738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FC7BE-A3FC-EA60-C3B5-A7210162E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4750B4-DA75-D632-3483-322D77E2B840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33517-F2CE-623E-268E-22FF8F0FA7F5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is the issue for cryo-EM when your sample is heterogeneous?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5EB47-D64A-B797-19A6-93484CC8ECF8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Q10</a:t>
            </a:r>
          </a:p>
        </p:txBody>
      </p:sp>
    </p:spTree>
    <p:extLst>
      <p:ext uri="{BB962C8B-B14F-4D97-AF65-F5344CB8AC3E}">
        <p14:creationId xmlns:p14="http://schemas.microsoft.com/office/powerpoint/2010/main" val="659647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2FF51-A2E6-EC6C-E662-57BB0F003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8F7C18-D914-1BB4-9142-B2AE90864757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308DF-69EB-4F93-DA4C-1C0025E37406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is the main advantage of using EM compared to other microscopy techniques?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22D68-04F6-CD0A-5EC8-055B918F3CE2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Q1</a:t>
            </a:r>
          </a:p>
        </p:txBody>
      </p:sp>
    </p:spTree>
    <p:extLst>
      <p:ext uri="{BB962C8B-B14F-4D97-AF65-F5344CB8AC3E}">
        <p14:creationId xmlns:p14="http://schemas.microsoft.com/office/powerpoint/2010/main" val="1372261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6325D-4770-C62E-A520-F8C1571F6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7B0A3A-5BB1-BF3D-52B0-093334DA4B51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3F50F0-5386-8A80-5A73-47E021830465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is it important to reach 3</a:t>
            </a:r>
            <a:r>
              <a:rPr lang="en-GB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Å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resolution?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38055-8034-9EA0-3EA6-5AB40A23D039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Q11</a:t>
            </a:r>
          </a:p>
        </p:txBody>
      </p:sp>
    </p:spTree>
    <p:extLst>
      <p:ext uri="{BB962C8B-B14F-4D97-AF65-F5344CB8AC3E}">
        <p14:creationId xmlns:p14="http://schemas.microsoft.com/office/powerpoint/2010/main" val="3114387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7A1B6-38EF-3B54-A813-F63AA7B9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F2EFD02-283A-3975-E8E3-82E0C798FAAA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30C8C-C6D6-404C-8E2F-3EF36A0CD1B0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 is it important to reach 3</a:t>
            </a:r>
            <a:r>
              <a:rPr lang="en-GB" sz="18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Å</a:t>
            </a: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resolution?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C7DB8-A686-6BDF-4F53-E1BCA9C37087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6DA90-CA91-B68C-2840-2B588A1891F5}"/>
              </a:ext>
            </a:extLst>
          </p:cNvPr>
          <p:cNvSpPr txBox="1"/>
          <p:nvPr/>
        </p:nvSpPr>
        <p:spPr>
          <a:xfrm>
            <a:off x="2250539" y="3244334"/>
            <a:ext cx="7690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www.sciencedirect.com</a:t>
            </a:r>
            <a:r>
              <a:rPr lang="en-US" dirty="0"/>
              <a:t>/science/article/</a:t>
            </a:r>
            <a:r>
              <a:rPr lang="en-US" dirty="0" err="1"/>
              <a:t>pii</a:t>
            </a:r>
            <a:r>
              <a:rPr lang="en-US" dirty="0"/>
              <a:t>/S0959440X16300847</a:t>
            </a:r>
          </a:p>
        </p:txBody>
      </p:sp>
    </p:spTree>
    <p:extLst>
      <p:ext uri="{BB962C8B-B14F-4D97-AF65-F5344CB8AC3E}">
        <p14:creationId xmlns:p14="http://schemas.microsoft.com/office/powerpoint/2010/main" val="2434009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0F4C3-5FEC-047F-14B8-86BE70239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AA710E-F632-B436-4E9B-7AB94BA9D9D5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4C094-394B-5D1C-9092-06668ACA449C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Aft>
                <a:spcPts val="1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Microfluidic devices are promising improvements in the overall workflow in cryo-EM. What are these improvements?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BA8E4-6231-7F2A-D3D7-C68C090A4B32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Q12</a:t>
            </a:r>
          </a:p>
        </p:txBody>
      </p:sp>
    </p:spTree>
    <p:extLst>
      <p:ext uri="{BB962C8B-B14F-4D97-AF65-F5344CB8AC3E}">
        <p14:creationId xmlns:p14="http://schemas.microsoft.com/office/powerpoint/2010/main" val="1276618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16DC5-ED47-1D3A-9800-50869C3CD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2150D89-1F7A-0E83-263C-9AB6E39E03FF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D3ABC-7356-1A39-44C6-8F4A88A01181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Aft>
                <a:spcPts val="1800"/>
              </a:spcAft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Microfluidic devices are promising improvements in the overall workflow in cryo-EM. What are these improvements?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7931DD-826C-B1D6-85F4-F08360A498DA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4E30B0-591E-DA41-AC0B-FD5064FFB9A3}"/>
              </a:ext>
            </a:extLst>
          </p:cNvPr>
          <p:cNvSpPr txBox="1"/>
          <p:nvPr/>
        </p:nvSpPr>
        <p:spPr>
          <a:xfrm>
            <a:off x="3522856" y="5692875"/>
            <a:ext cx="6127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cryowrite.ch</a:t>
            </a:r>
            <a:r>
              <a:rPr lang="en-US" dirty="0"/>
              <a:t>/</a:t>
            </a:r>
            <a:r>
              <a:rPr lang="en-US" dirty="0" err="1"/>
              <a:t>cryowriter</a:t>
            </a:r>
            <a:r>
              <a:rPr lang="en-US" dirty="0"/>
              <a:t>-grid-preparation-robot/</a:t>
            </a:r>
          </a:p>
        </p:txBody>
      </p:sp>
      <p:pic>
        <p:nvPicPr>
          <p:cNvPr id="9" name="writing2-2">
            <a:hlinkClick r:id="" action="ppaction://media"/>
            <a:extLst>
              <a:ext uri="{FF2B5EF4-FFF2-40B4-BE49-F238E27FC236}">
                <a16:creationId xmlns:a16="http://schemas.microsoft.com/office/drawing/2014/main" id="{2A662E3A-0545-BAC6-D8D9-D60A9FCED3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3617" y="980459"/>
            <a:ext cx="4224763" cy="422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3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F3AF1-44EB-0815-D1CF-C86338CCB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E984D3E-7B60-5314-CAA8-11BB3CF6ED13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819BF-45CC-E4CC-258A-B543DCA8566E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is the main advantage of using EM compared to other microscopy techniques?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695DB-D10A-C2E3-DC67-64BDFADA6001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Q1</a:t>
            </a:r>
          </a:p>
        </p:txBody>
      </p:sp>
      <p:pic>
        <p:nvPicPr>
          <p:cNvPr id="1026" name="Picture 2" descr="Why use Super-Resolution Microscopy? Starting with the basics">
            <a:extLst>
              <a:ext uri="{FF2B5EF4-FFF2-40B4-BE49-F238E27FC236}">
                <a16:creationId xmlns:a16="http://schemas.microsoft.com/office/drawing/2014/main" id="{7E1C5C87-27ED-7FFD-75E5-D3870330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549" y="637540"/>
            <a:ext cx="105029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3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224E7-1061-BACA-8075-25BD8CDA9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3338A8-EDEA-DFAE-4A0E-61197FB6110B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E1144-E997-ADB9-4E13-E7A8EDFB3AE1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do electrons interact with a sample (consider different types of scattering)?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52573-F850-901F-16A5-1E11F1576648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Q2</a:t>
            </a:r>
          </a:p>
        </p:txBody>
      </p:sp>
    </p:spTree>
    <p:extLst>
      <p:ext uri="{BB962C8B-B14F-4D97-AF65-F5344CB8AC3E}">
        <p14:creationId xmlns:p14="http://schemas.microsoft.com/office/powerpoint/2010/main" val="1717371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79A5-E705-AB8A-508B-8519F6C73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15ABC6-1BF1-591E-12E9-052E9F94E82D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3006B-F8C0-85D4-49CE-6A59690D7372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do electrons interact with a sample (consider different types of scattering)?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0C1BEB-A150-ECC9-10D6-133F68944CAB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Q2</a:t>
            </a:r>
          </a:p>
        </p:txBody>
      </p:sp>
      <p:pic>
        <p:nvPicPr>
          <p:cNvPr id="2050" name="Picture 2" descr="SEM Signal - Electron Imaging - Advancing Materials">
            <a:extLst>
              <a:ext uri="{FF2B5EF4-FFF2-40B4-BE49-F238E27FC236}">
                <a16:creationId xmlns:a16="http://schemas.microsoft.com/office/drawing/2014/main" id="{864E7D49-F2E7-865B-BC71-00F01D4F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390" y="736989"/>
            <a:ext cx="5697220" cy="5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556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2656A-A568-695A-5712-4F92FC22B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7254CC-CFE1-63B3-924E-8EF09FA733DA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2B7CB-56EA-BF00-56F8-DA88E21B1CEF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are some of the challenges when using EM on biological samples?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749D3-FCB0-5327-B70A-C74D94C68A59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Q3</a:t>
            </a:r>
          </a:p>
        </p:txBody>
      </p:sp>
    </p:spTree>
    <p:extLst>
      <p:ext uri="{BB962C8B-B14F-4D97-AF65-F5344CB8AC3E}">
        <p14:creationId xmlns:p14="http://schemas.microsoft.com/office/powerpoint/2010/main" val="316443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BB364-CB59-41F5-9633-98B8D3181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E97E54-722A-EB72-5A6C-2BEC05F87CEC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2DA80-6EE0-A9C9-2177-97977B8920FD}"/>
              </a:ext>
            </a:extLst>
          </p:cNvPr>
          <p:cNvSpPr txBox="1"/>
          <p:nvPr/>
        </p:nvSpPr>
        <p:spPr>
          <a:xfrm>
            <a:off x="0" y="7569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Explain in your own words what the back focal plane is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why it is the Fourier transform of the projection of the sample.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is the scattering angle related to the size of an observed structure (think of proteins)?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9C547-FD49-CD61-125B-7EE562A368C7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Q4</a:t>
            </a:r>
          </a:p>
        </p:txBody>
      </p:sp>
    </p:spTree>
    <p:extLst>
      <p:ext uri="{BB962C8B-B14F-4D97-AF65-F5344CB8AC3E}">
        <p14:creationId xmlns:p14="http://schemas.microsoft.com/office/powerpoint/2010/main" val="338001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0352F-661F-953F-366B-E46C83374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281B7A5-BFEA-7CD8-0EE6-0FD50F0CFE24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A0BFA-6350-59F5-CBA4-73C9BFF7A698}"/>
              </a:ext>
            </a:extLst>
          </p:cNvPr>
          <p:cNvSpPr txBox="1"/>
          <p:nvPr/>
        </p:nvSpPr>
        <p:spPr>
          <a:xfrm>
            <a:off x="0" y="75691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Explain in your own words what the back focal plane is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why it is the Fourier transform of the projection of the sample. </a:t>
            </a:r>
            <a:b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is the scattering angle related to the size of an observed structure (think of proteins)?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0A795-10B7-4CED-8BD8-3B494944FAE7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Q4</a:t>
            </a:r>
          </a:p>
        </p:txBody>
      </p:sp>
      <p:pic>
        <p:nvPicPr>
          <p:cNvPr id="4098" name="Picture 2" descr="Transmission electron microscopy - About Tribology">
            <a:extLst>
              <a:ext uri="{FF2B5EF4-FFF2-40B4-BE49-F238E27FC236}">
                <a16:creationId xmlns:a16="http://schemas.microsoft.com/office/drawing/2014/main" id="{2552E357-7D75-E3B1-2210-37C95F6A1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7568" y="1353669"/>
            <a:ext cx="3756864" cy="520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41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5F3BB-E641-A377-7462-075025E3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701B63-4803-5EF2-1597-290503CD5E48}"/>
              </a:ext>
            </a:extLst>
          </p:cNvPr>
          <p:cNvSpPr/>
          <p:nvPr/>
        </p:nvSpPr>
        <p:spPr>
          <a:xfrm>
            <a:off x="-1" y="0"/>
            <a:ext cx="728419" cy="5572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F5E4DF-8D1B-BD9E-A2F4-A4EE6398623D}"/>
              </a:ext>
            </a:extLst>
          </p:cNvPr>
          <p:cNvSpPr txBox="1"/>
          <p:nvPr/>
        </p:nvSpPr>
        <p:spPr>
          <a:xfrm>
            <a:off x="0" y="75691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Explain what the CTF is. Why is the CTF an issue for imaging proteins and determining their structure?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DB414-D999-620F-E5F5-6E32CA21B961}"/>
              </a:ext>
            </a:extLst>
          </p:cNvPr>
          <p:cNvSpPr txBox="1"/>
          <p:nvPr/>
        </p:nvSpPr>
        <p:spPr>
          <a:xfrm>
            <a:off x="0" y="75690"/>
            <a:ext cx="7284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Q5</a:t>
            </a:r>
          </a:p>
        </p:txBody>
      </p:sp>
    </p:spTree>
    <p:extLst>
      <p:ext uri="{BB962C8B-B14F-4D97-AF65-F5344CB8AC3E}">
        <p14:creationId xmlns:p14="http://schemas.microsoft.com/office/powerpoint/2010/main" val="2645301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</TotalTime>
  <Words>554</Words>
  <Application>Microsoft Macintosh PowerPoint</Application>
  <PresentationFormat>Widescreen</PresentationFormat>
  <Paragraphs>79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Lukas van den Heuvel</dc:creator>
  <cp:lastModifiedBy>Lukas van den Heuvel</cp:lastModifiedBy>
  <cp:revision>65</cp:revision>
  <dcterms:created xsi:type="dcterms:W3CDTF">2025-04-01T08:04:33Z</dcterms:created>
  <dcterms:modified xsi:type="dcterms:W3CDTF">2025-05-13T18:53:30Z</dcterms:modified>
</cp:coreProperties>
</file>