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74" r:id="rId3"/>
    <p:sldId id="275" r:id="rId4"/>
    <p:sldId id="276" r:id="rId5"/>
    <p:sldId id="277" r:id="rId6"/>
    <p:sldId id="278" r:id="rId7"/>
    <p:sldId id="280" r:id="rId8"/>
    <p:sldId id="279" r:id="rId9"/>
    <p:sldId id="281" r:id="rId10"/>
    <p:sldId id="282" r:id="rId11"/>
    <p:sldId id="283" r:id="rId12"/>
    <p:sldId id="285" r:id="rId13"/>
    <p:sldId id="284" r:id="rId14"/>
    <p:sldId id="286" r:id="rId15"/>
    <p:sldId id="287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/>
    <p:restoredTop sz="94694"/>
  </p:normalViewPr>
  <p:slideViewPr>
    <p:cSldViewPr snapToGrid="0">
      <p:cViewPr varScale="1">
        <p:scale>
          <a:sx n="121" d="100"/>
          <a:sy n="121" d="100"/>
        </p:scale>
        <p:origin x="1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F26B7-C635-3F4A-9DBB-C330C230C624}" type="datetimeFigureOut">
              <a:rPr lang="en-US" smtClean="0"/>
              <a:t>5/6/25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DDEC5-451E-8B4F-BC9E-7F0F0E7E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9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59EF4-6DF3-326E-07BF-4B46E2D06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715B9D-0787-07EC-D86A-5174CE66D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50CFB6-9EA0-60C4-9E9F-0DEBAAF5A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86BAE-98D5-2AE4-EEA4-E4CD64C63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62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6688-AE0C-478B-616F-7A0E85381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0FF942-21DF-F098-4572-7333CD8E5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1A40F-7E5C-6415-1B55-FCFB63568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D1C99-16C9-06F4-F94B-634D5121B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9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61D5E-60EE-C98A-E9EA-0A1E025AC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61148-C8C6-BD5D-8D51-634844F3B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2D1AD0-1D14-7B68-F8D0-DF99D2D71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31B6D-D359-2F12-1649-4B60C10D7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5393B-B873-D0D5-6090-E16097F5B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BC83CA-4CD1-B2C3-548D-DDFA0C269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C509E-39A5-A64E-E5E1-FCF68859E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65034-2E3C-620F-43C0-8BED4C410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84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A6B26-4624-CAE2-B294-C64D136D5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59572-91BF-34F1-6A97-B24D0B59F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040FEA-FB1E-AB1A-7EB9-103FF297B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D9936-4DE4-F7E4-A968-63B172234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D2F76-095C-1B21-D2B3-A56BA1C29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08734C-E9F8-A7FF-CB47-17A38D8D9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E83282-AEBF-4877-B4FC-F3E37A3F8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B4D5C-6228-301A-FFC6-7E6503BCF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99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3264E-1B4E-192E-A2A9-D9A44B187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63A0E-4DE4-2CF6-83BD-CB8E12822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C46965-C1DF-BB1C-84E3-B05525724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E23F1-197D-FF87-46B9-D37A82A73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34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35763-E781-C71B-A606-7F5992D96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E9AF95-5C03-3B1C-78BA-F8AACB231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1BE6FC-3851-37E9-E53B-61D1B2B38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EAEF5-44E7-469B-B374-ECA28C6C2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4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3C43E-1D10-3FB6-913A-D84472F96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E8D4FF-DC36-8EA3-9A39-B214DDBD7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95403-19D7-B25F-11BA-2CA58BF5B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C8280-A8F4-AF2E-51AC-24D4CA062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52F91-D81F-5A65-7CCA-78E530D70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DA15A-9E9E-BC8A-3AC4-C0177DABB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B2B616-2841-09A3-2126-36CFA28C9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ABAE0-170C-5185-037E-3571BFB36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3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D99E4-DBAB-1E0E-E9BF-6498516FD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C4A4A-DD88-2E87-F00B-5EF5A4ED9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BCEB83-B35F-7E3A-3BAF-368B20E78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4411-3646-F355-C895-FCE7525A9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6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9E440-F630-562F-DB44-A61069136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29C17D-32D5-0908-E1D8-99C8CF190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E639E5-AC17-52BB-5877-00B97A711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Radon does not have any stable isotopes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22A21-6644-4FD4-9485-80B390CEF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83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D8063-E95B-3640-FB62-A99F6A431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10527-4D52-8AF7-C9AC-BFD7EE8F4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A7A6C-B594-94B7-AC9D-CA59EC0BA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B9ECE-44CB-1782-0435-C0B89B27C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02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D7238-3402-8994-28F1-7A4D58089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3332FE-9C02-F2B3-8615-4F26D494B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4B4FF-4E4C-A965-606E-B181C17E8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BB323-C2D5-0AEE-7DEC-1EE7A4950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6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9AF92-83AA-FED2-D504-E493D0105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B6013-BF74-7E1F-BABE-92F5E07BE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C2DDC8-663B-753F-98B4-DEC7C0D95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63D11-303D-5474-3210-830E88EDC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68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5FC37-BB8A-D2CF-9514-A7E898AF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D0C5E5-627A-7B7D-04F2-CE9318994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F0DFD0-053F-9969-6B80-018B843E3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A4230-FFBB-06C5-782E-B8CCDD62B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CC26-9A8A-3BF6-1C48-4DC4A9647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CD161-E49B-AB17-2944-449B3920B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25A0-5423-506B-4DC1-851CDC31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EEF8E-7E70-CBEA-4737-BFA0CC3B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30AE0-74F5-BFEC-9F4D-41B79737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0CCA-6C2F-E290-26F1-AFEBB7D5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3554D-27F1-2AEC-713A-D8B728785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BCF7B-16AB-5AFC-A2BB-84B066D1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A3C06-3271-D73E-0AAD-B56B1B1B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9C312-2BDE-5BFE-9A51-8A62BA6F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7875A-7F9C-9A09-D232-569A3ECF8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A9E87-50C8-660D-E1F7-01FF229DB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21107-D65B-FD7E-DCFC-C85ECDEF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62A59-724F-82CE-4FE2-ABD400BA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2B4C1-4AAD-363C-3874-CE43086D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A0CE-14A2-5927-FA0F-592B17EB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DF534-578E-CA24-5D1E-1C90C7AB2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6A280-C898-A1BB-30B3-BA57C900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F64D8-F38C-F952-982B-3850D8A9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1239A-0310-41D5-0B95-2B5DB85C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CBAD-C276-3A76-342E-3DBD7511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AC042-F352-B3EA-DB61-16ACFF666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B2CC9-E30E-F7B0-65F7-5D0C4C26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01912-3130-C6FF-3E75-BDC6B394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982BD-E480-DEF8-4E7F-CABAC319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7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80EB-B41B-7F16-1B50-C86C5102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D4283-2BBA-2C87-04B0-417E609C3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2AE49-AC4F-0DEB-D397-045F90327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45CA6-D264-E49F-797E-F065723C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5/6/25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509FB-BD20-2AEB-C5B4-FCB0B4B3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6FBE3-7606-24B2-8ECF-84DE2BC3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0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90F0-2491-9379-88AE-6FD1E7EA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E6443-242E-9F1C-2F46-C15FBBCA4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B91BD-A125-7DA7-FBBE-4E22D5B46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C0BDA-4B85-6D90-9A13-E0A711EF4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006F0-EF94-E8BA-9415-FD5ABCFF2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C80844-4CC6-E70F-29E4-26B52DE9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5/6/25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6699B-9ABB-E83E-AAB5-5B98B8B7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3FD03-E475-2780-181E-4DCA5679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A087-CEC1-7BF0-DD32-8E415ACB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C38D7-63D8-8235-799C-353C97E7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5/6/25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97174-AA54-C500-C0FA-C1CD70EC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A6FCE-8EE7-441A-E355-A6F9E111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D4AAF-1040-E294-6346-29349D53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5/6/25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13B98-A076-6F66-12F1-466A16F7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F6029-9324-3C5F-27B8-CF597051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1C65-179D-A734-3E3D-1F5A5F6A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92BDE-BF59-53A8-7A20-6B077E61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3F1D8-9588-4ED3-80EC-E782EE618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F43BB-8C49-94A6-2400-FDFCEE56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5/6/25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9FAA-0E55-67E6-B47C-E1220843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61E73-98EA-90F1-D459-EF1812C5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8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3A57-15E6-128C-D101-7ADAB999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1CCFD3-4FF5-3A70-5118-22C356272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AD497-E205-AC02-C712-912F0FF34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35580-4E74-EAC8-55F8-3D7626EE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5/6/25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1D260-543E-A67A-A0C2-EA8121B7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E1943-8DB8-E9DA-7502-52C50603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414E5-2823-685E-18EC-B97C1F3B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00F5F-5762-A4E4-6CC3-4695658B8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73AE1-56BB-D906-BCF6-BFDF59E62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04F2E-846C-8844-BDD9-07FED2C07A71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0930C-0E13-5219-7A7A-EEB7247F0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7B109-7F87-F967-18CF-20E2EB692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2AF271-7660-08D4-8CC1-C7B4EF1EC247}"/>
              </a:ext>
            </a:extLst>
          </p:cNvPr>
          <p:cNvSpPr txBox="1"/>
          <p:nvPr/>
        </p:nvSpPr>
        <p:spPr>
          <a:xfrm>
            <a:off x="0" y="304427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Exercise 10</a:t>
            </a:r>
          </a:p>
          <a:p>
            <a:pPr algn="ctr"/>
            <a:r>
              <a:rPr lang="en-US" sz="2200" b="1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56721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825B4-6F0C-F324-F74B-FEDC7844C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6100CA-1314-5F89-913A-3BB2C69A9E30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E7C63-179D-2702-FEC5-550733E9EAFE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Define nuclear fission. Under which conditions does this generate energy, and how much?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EE1A0-4DB6-A74C-5BD2-62EF46DF5CD7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Q4</a:t>
            </a:r>
          </a:p>
        </p:txBody>
      </p:sp>
      <p:pic>
        <p:nvPicPr>
          <p:cNvPr id="3" name="Picture 2" descr="A diagram of a nuclear reaction&#10;&#10;AI-generated content may be incorrect.">
            <a:extLst>
              <a:ext uri="{FF2B5EF4-FFF2-40B4-BE49-F238E27FC236}">
                <a16:creationId xmlns:a16="http://schemas.microsoft.com/office/drawing/2014/main" id="{0A423B6C-EDFC-D0CF-7ECB-38B875CCF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669394"/>
            <a:ext cx="7772400" cy="55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9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2A864-DCE5-6439-56B4-0FBC3912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EE5137-FBD8-12A1-7B8B-D3EBBE4F055E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937C3-CBBE-9F67-69DE-FDBD5642A480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Radiation exposure causes damage to biological tissue. Explain how this damage occurs.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2463D-968A-6AD1-A57E-812836223BB0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Q5</a:t>
            </a:r>
          </a:p>
        </p:txBody>
      </p:sp>
    </p:spTree>
    <p:extLst>
      <p:ext uri="{BB962C8B-B14F-4D97-AF65-F5344CB8AC3E}">
        <p14:creationId xmlns:p14="http://schemas.microsoft.com/office/powerpoint/2010/main" val="64186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05FFD-577A-379C-B864-538DC7298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52A74F-9DBA-F795-9BA5-F058C736664F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72234-2AAA-F844-9742-6DC154E89878}"/>
              </a:ext>
            </a:extLst>
          </p:cNvPr>
          <p:cNvSpPr txBox="1"/>
          <p:nvPr/>
        </p:nvSpPr>
        <p:spPr>
          <a:xfrm>
            <a:off x="0" y="756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often think of radiation as dangerous, but how can we use it to gain benefits from it? </a:t>
            </a:r>
            <a:b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Elaborate on different techniques and methods.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17712-FE77-DC7B-76E7-66D12F0901C1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Q6</a:t>
            </a:r>
          </a:p>
        </p:txBody>
      </p:sp>
    </p:spTree>
    <p:extLst>
      <p:ext uri="{BB962C8B-B14F-4D97-AF65-F5344CB8AC3E}">
        <p14:creationId xmlns:p14="http://schemas.microsoft.com/office/powerpoint/2010/main" val="5463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F090-C7E4-8B3E-055F-A8EA5A9E3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8F710C-7C0D-6EE3-F1EE-64A81FFE0907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49782-B0C4-5F7A-222F-8CE414BE755C}"/>
              </a:ext>
            </a:extLst>
          </p:cNvPr>
          <p:cNvSpPr txBox="1"/>
          <p:nvPr/>
        </p:nvSpPr>
        <p:spPr>
          <a:xfrm>
            <a:off x="0" y="756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Explain in your own words the working principle of OCT in the Time Domain and in the Fourier Domain.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can the two different instruments detect the 3D density of the tissue in X, Y and Z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69343-2BAE-8985-7029-C55300878729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3DEBF-977B-E52F-F077-5D25E7CCF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05" y="1018693"/>
            <a:ext cx="7922590" cy="482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4980C-D6EA-8A36-B46F-E3596C957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00F104-3BB8-DE81-64AD-A18BCE080221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08903-E9B3-2953-8318-7D06B89407EA}"/>
              </a:ext>
            </a:extLst>
          </p:cNvPr>
          <p:cNvSpPr txBox="1"/>
          <p:nvPr/>
        </p:nvSpPr>
        <p:spPr>
          <a:xfrm>
            <a:off x="0" y="756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Explain in your own words the working principle of OCT in the Time Domain and in the Fourier Domain.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can the two different instruments detect the 3D density of the tissue in X, Y and Z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51F94-77D8-3EF6-3D10-7EE3D9C56852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Q7</a:t>
            </a:r>
          </a:p>
        </p:txBody>
      </p:sp>
      <p:pic>
        <p:nvPicPr>
          <p:cNvPr id="7" name="Picture 6" descr="A diagram of an optical coherence&#10;&#10;AI-generated content may be incorrect.">
            <a:extLst>
              <a:ext uri="{FF2B5EF4-FFF2-40B4-BE49-F238E27FC236}">
                <a16:creationId xmlns:a16="http://schemas.microsoft.com/office/drawing/2014/main" id="{DAE5929C-2A61-8CD8-00BF-E756CB8FF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903890"/>
            <a:ext cx="7772400" cy="530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4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D3D4D-3B24-A8E2-F9FD-03447B64A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50E608-9B0C-AAC4-2AFD-726BE4B963FD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C6BAF-C910-4A40-BEED-CCFF856E637A}"/>
              </a:ext>
            </a:extLst>
          </p:cNvPr>
          <p:cNvSpPr txBox="1"/>
          <p:nvPr/>
        </p:nvSpPr>
        <p:spPr>
          <a:xfrm>
            <a:off x="0" y="756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Explain in your own words the working principle of OCT in the Time Domain and in the Fourier Domain.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can the two different instruments detect the 3D density of the tissue in X, Y and Z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91DDE-B410-CF85-1851-C14658BCA828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Q7</a:t>
            </a:r>
          </a:p>
        </p:txBody>
      </p:sp>
      <p:pic>
        <p:nvPicPr>
          <p:cNvPr id="3" name="Picture 2" descr="A diagram of a cube with a purple tube&#10;&#10;AI-generated content may be incorrect.">
            <a:extLst>
              <a:ext uri="{FF2B5EF4-FFF2-40B4-BE49-F238E27FC236}">
                <a16:creationId xmlns:a16="http://schemas.microsoft.com/office/drawing/2014/main" id="{11FA3770-B7B3-6612-DF4B-CA0B5561B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903889"/>
            <a:ext cx="7772400" cy="53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3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6412-33FC-97C6-CAD4-9359098F3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00F460-D4E5-5754-2B48-6CCAADCE6306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F2B6E-F702-E7FF-3D0B-E2A36FC81CA7}"/>
              </a:ext>
            </a:extLst>
          </p:cNvPr>
          <p:cNvSpPr txBox="1"/>
          <p:nvPr/>
        </p:nvSpPr>
        <p:spPr>
          <a:xfrm>
            <a:off x="0" y="756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Explain in your own words the working principle of OCT in the Time Domain and in the Fourier Domain.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can the two different instruments detect the 3D density of the tissue in X, Y and Z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DB8F8-DF93-362A-8B8C-53C0DB8C13E8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Q7</a:t>
            </a:r>
          </a:p>
        </p:txBody>
      </p:sp>
      <p:pic>
        <p:nvPicPr>
          <p:cNvPr id="7" name="Picture 6" descr="A diagram of a computer&#10;&#10;AI-generated content may be incorrect.">
            <a:extLst>
              <a:ext uri="{FF2B5EF4-FFF2-40B4-BE49-F238E27FC236}">
                <a16:creationId xmlns:a16="http://schemas.microsoft.com/office/drawing/2014/main" id="{1FF6B001-31BF-8419-211D-3D5839704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1010633"/>
            <a:ext cx="7772400" cy="48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9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C9BAC-A0A7-B75F-8D2D-E0ECBD46B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4A6E03-2A8D-B790-F2AE-3378F7B5727A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D1F9C6-847A-BA5B-2B7D-05A00125E632}"/>
              </a:ext>
            </a:extLst>
          </p:cNvPr>
          <p:cNvSpPr txBox="1"/>
          <p:nvPr/>
        </p:nvSpPr>
        <p:spPr>
          <a:xfrm>
            <a:off x="0" y="756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Explain in your own words the working principle of OCT in the Time Domain and in the Fourier Domain.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can the two different instruments detect the 3D density of the tissue in X, Y and Z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8EAF4-E2DF-40FE-AA69-CA13D20D4829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Q7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1E5DB27-B810-FFAA-9E12-BDD04501E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862028"/>
            <a:ext cx="7772400" cy="51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1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2FF51-A2E6-EC6C-E662-57BB0F003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8F7C18-D914-1BB4-9142-B2AE90864757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308DF-69EB-4F93-DA4C-1C0025E37406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the different types of ionizing radiation? Explain the differences</a:t>
            </a:r>
            <a:r>
              <a:rPr lang="en-GB" dirty="0">
                <a:effectLst/>
              </a:rPr>
              <a:t> 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22D68-04F6-CD0A-5EC8-055B918F3CE2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137226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FFB6A-E245-C084-39ED-9E7D853F1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479C8E-5ED3-6F01-6B61-D671C81CEB01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BA96A-0959-9C48-8AAB-8416B5142F92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the different types of ionizing radiation? Explain the differences</a:t>
            </a:r>
            <a:r>
              <a:rPr lang="en-GB" dirty="0">
                <a:effectLst/>
              </a:rPr>
              <a:t> 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A7BB1-4ED4-525F-08ED-FF0141AE969C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Q1</a:t>
            </a:r>
          </a:p>
        </p:txBody>
      </p:sp>
      <p:pic>
        <p:nvPicPr>
          <p:cNvPr id="3" name="Picture 2" descr="A diagram of a nuclear radiation&#10;&#10;AI-generated content may be incorrect.">
            <a:extLst>
              <a:ext uri="{FF2B5EF4-FFF2-40B4-BE49-F238E27FC236}">
                <a16:creationId xmlns:a16="http://schemas.microsoft.com/office/drawing/2014/main" id="{3EDC567E-37D9-6FC2-0735-69475C1BF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688777"/>
            <a:ext cx="7772400" cy="548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9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95632-2BB5-BB89-EC34-7BA40CCDE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B2FC3C-ED91-8C48-F037-A4BF39DCA8D0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C3845-90F8-F189-EDEA-4EF039AAF122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the different types of ionizing radiation? Explain the differences</a:t>
            </a:r>
            <a:r>
              <a:rPr lang="en-GB" dirty="0">
                <a:effectLst/>
              </a:rPr>
              <a:t> </a:t>
            </a:r>
            <a:endParaRPr lang="en-GB" sz="1800" b="1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CA30B-BD4D-B55A-F16C-388A3B1615CF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Q1</a:t>
            </a:r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3038A5AB-0C14-6210-577C-3EF03553F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821802"/>
            <a:ext cx="7772400" cy="55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4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00010-BA0B-9DB2-3C9A-0E1169524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780196-F45A-FF2F-34FE-D8EA63A341BA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8DE4D-B604-B873-8B97-EBD10F29952F}"/>
              </a:ext>
            </a:extLst>
          </p:cNvPr>
          <p:cNvSpPr txBox="1"/>
          <p:nvPr/>
        </p:nvSpPr>
        <p:spPr>
          <a:xfrm>
            <a:off x="0" y="75691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many protons and neutrons are in each of the atoms below? </a:t>
            </a:r>
          </a:p>
          <a:p>
            <a:pPr lvl="0" algn="ctr"/>
            <a:r>
              <a:rPr lang="en-GB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Search for the different isotopes and list the protons and neutrons for the corresponding elements</a:t>
            </a:r>
          </a:p>
          <a:p>
            <a:pPr marL="742950" lvl="1" indent="-285750" algn="ctr">
              <a:buFont typeface="Arial" panose="020B0604020202020204" pitchFamily="34" charset="0"/>
              <a:buChar char="○"/>
            </a:pPr>
            <a:r>
              <a:rPr lang="en-GB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Boron</a:t>
            </a:r>
          </a:p>
          <a:p>
            <a:pPr marL="742950" lvl="1" indent="-285750" algn="ctr">
              <a:buFont typeface="Arial" panose="020B0604020202020204" pitchFamily="34" charset="0"/>
              <a:buChar char="○"/>
            </a:pPr>
            <a:r>
              <a:rPr lang="en-GB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Aluminium</a:t>
            </a:r>
          </a:p>
          <a:p>
            <a:pPr marL="742950" lvl="1" indent="-285750" algn="ctr">
              <a:buFont typeface="Arial" panose="020B0604020202020204" pitchFamily="34" charset="0"/>
              <a:buChar char="○"/>
            </a:pPr>
            <a:r>
              <a:rPr lang="en-GB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Iron</a:t>
            </a:r>
          </a:p>
          <a:p>
            <a:pPr marL="742950" lvl="1" indent="-285750" algn="ctr">
              <a:buFont typeface="Arial" panose="020B0604020202020204" pitchFamily="34" charset="0"/>
              <a:buChar char="○"/>
            </a:pPr>
            <a:r>
              <a:rPr lang="en-GB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718B9-81D6-90E5-2BB9-214EE8A62CD1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187991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2A6F1-3813-6D97-3D92-A4954C9C1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501ABF-B29F-9114-3788-F8B242753D2B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D7F77F-67AA-C59B-119D-269C4297FADC}"/>
              </a:ext>
            </a:extLst>
          </p:cNvPr>
          <p:cNvSpPr txBox="1"/>
          <p:nvPr/>
        </p:nvSpPr>
        <p:spPr>
          <a:xfrm>
            <a:off x="0" y="7569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are various ways to quantify radiation.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 is it necessary to have so many? </a:t>
            </a:r>
            <a:b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would be the implications if we would only measure in Becquerels?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F4928-F64C-0058-7CCE-446C53C7EDC5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379123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8B217-C511-90E2-18ED-93081D2B6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44D5C8-24F9-DDB8-AFE0-ED833C3A5807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EF946-D852-1A2C-F8A8-03FB79B9861B}"/>
              </a:ext>
            </a:extLst>
          </p:cNvPr>
          <p:cNvSpPr txBox="1"/>
          <p:nvPr/>
        </p:nvSpPr>
        <p:spPr>
          <a:xfrm>
            <a:off x="0" y="7569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are various ways to quantify radiation.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 is it necessary to have so many? </a:t>
            </a:r>
            <a:b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would be the implications if we would only measure in Becquerels?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00BB1-43C6-6F00-4C2F-61DE401370F3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6AE5B96-FF74-8E7D-1D88-913079C70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989" y="1074712"/>
            <a:ext cx="7848022" cy="55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1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4AB6B-1E68-C449-44B1-5738E8C13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493895-F475-70D9-FF31-700E5861C073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B7041-3F72-3F73-D29E-30D94E3D3C80}"/>
              </a:ext>
            </a:extLst>
          </p:cNvPr>
          <p:cNvSpPr txBox="1"/>
          <p:nvPr/>
        </p:nvSpPr>
        <p:spPr>
          <a:xfrm>
            <a:off x="0" y="7569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are various ways to quantify radiation.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 is it necessary to have so many? </a:t>
            </a:r>
            <a:b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would be the implications if we would only measure in Becquerels?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0E3D4-600B-C1BD-B992-930DAF78C81B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pic>
        <p:nvPicPr>
          <p:cNvPr id="8" name="Picture 7" descr="A screenshot of a report&#10;&#10;AI-generated content may be incorrect.">
            <a:extLst>
              <a:ext uri="{FF2B5EF4-FFF2-40B4-BE49-F238E27FC236}">
                <a16:creationId xmlns:a16="http://schemas.microsoft.com/office/drawing/2014/main" id="{B3B5B4BB-26AA-E58B-D75A-F073D8F80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784" y="1261241"/>
            <a:ext cx="7544432" cy="52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9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4B3CF-FDF7-94C1-50DA-F443B07E3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21CC7F-8EDB-2EA4-7E2C-2B3CBE5800F4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21122-B986-0667-5A73-E6FECCDF206D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Define nuclear fission. Under which conditions does this generate energy, and how much?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6F830-63C0-FD94-2ACE-55791F5FEBCC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53623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478</Words>
  <Application>Microsoft Macintosh PowerPoint</Application>
  <PresentationFormat>Widescreen</PresentationFormat>
  <Paragraphs>65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Lukas van den Heuvel</dc:creator>
  <cp:lastModifiedBy>Lukas van den Heuvel</cp:lastModifiedBy>
  <cp:revision>50</cp:revision>
  <dcterms:created xsi:type="dcterms:W3CDTF">2025-04-01T08:04:33Z</dcterms:created>
  <dcterms:modified xsi:type="dcterms:W3CDTF">2025-05-06T05:12:49Z</dcterms:modified>
</cp:coreProperties>
</file>