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0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2" r:id="rId16"/>
    <p:sldId id="273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3" r:id="rId28"/>
    <p:sldId id="295" r:id="rId29"/>
  </p:sldIdLst>
  <p:sldSz cx="10693400" cy="7562850"/>
  <p:notesSz cx="10693400" cy="7562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87"/>
  </p:normalViewPr>
  <p:slideViewPr>
    <p:cSldViewPr>
      <p:cViewPr varScale="1">
        <p:scale>
          <a:sx n="94" d="100"/>
          <a:sy n="94" d="100"/>
        </p:scale>
        <p:origin x="504" y="2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103503" y="386587"/>
            <a:ext cx="2486393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839" y="348995"/>
            <a:ext cx="9144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774839" y="348995"/>
            <a:ext cx="4572000" cy="6858000"/>
          </a:xfrm>
          <a:custGeom>
            <a:avLst/>
            <a:gdLst/>
            <a:ahLst/>
            <a:cxnLst/>
            <a:rect l="l" t="t" r="r" b="b"/>
            <a:pathLst>
              <a:path w="4572000" h="6858000">
                <a:moveTo>
                  <a:pt x="4572000" y="6858000"/>
                </a:moveTo>
                <a:lnTo>
                  <a:pt x="4572000" y="0"/>
                </a:lnTo>
                <a:lnTo>
                  <a:pt x="0" y="0"/>
                </a:lnTo>
                <a:lnTo>
                  <a:pt x="0" y="6858000"/>
                </a:lnTo>
                <a:lnTo>
                  <a:pt x="457200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4839" y="348995"/>
            <a:ext cx="9144000" cy="61950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26776" y="387349"/>
            <a:ext cx="8043545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06287" y="3209035"/>
            <a:ext cx="5480824" cy="1945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g"/><Relationship Id="rId10" Type="http://schemas.openxmlformats.org/officeDocument/2006/relationships/image" Target="../media/image67.png"/><Relationship Id="rId4" Type="http://schemas.openxmlformats.org/officeDocument/2006/relationships/image" Target="../media/image61.jpg"/><Relationship Id="rId9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69.png"/><Relationship Id="rId7" Type="http://schemas.openxmlformats.org/officeDocument/2006/relationships/image" Target="../media/image73.jpg"/><Relationship Id="rId12" Type="http://schemas.openxmlformats.org/officeDocument/2006/relationships/image" Target="../media/image78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11" Type="http://schemas.openxmlformats.org/officeDocument/2006/relationships/image" Target="../media/image77.png"/><Relationship Id="rId5" Type="http://schemas.openxmlformats.org/officeDocument/2006/relationships/image" Target="../media/image71.jpg"/><Relationship Id="rId10" Type="http://schemas.openxmlformats.org/officeDocument/2006/relationships/image" Target="../media/image76.jpg"/><Relationship Id="rId4" Type="http://schemas.openxmlformats.org/officeDocument/2006/relationships/image" Target="../media/image70.jpg"/><Relationship Id="rId9" Type="http://schemas.openxmlformats.org/officeDocument/2006/relationships/image" Target="../media/image7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13" Type="http://schemas.openxmlformats.org/officeDocument/2006/relationships/image" Target="../media/image92.jpg"/><Relationship Id="rId18" Type="http://schemas.openxmlformats.org/officeDocument/2006/relationships/image" Target="../media/image97.png"/><Relationship Id="rId3" Type="http://schemas.openxmlformats.org/officeDocument/2006/relationships/image" Target="../media/image82.jpg"/><Relationship Id="rId21" Type="http://schemas.openxmlformats.org/officeDocument/2006/relationships/image" Target="../media/image100.png"/><Relationship Id="rId7" Type="http://schemas.openxmlformats.org/officeDocument/2006/relationships/image" Target="../media/image86.png"/><Relationship Id="rId12" Type="http://schemas.openxmlformats.org/officeDocument/2006/relationships/image" Target="../media/image91.jpg"/><Relationship Id="rId17" Type="http://schemas.openxmlformats.org/officeDocument/2006/relationships/image" Target="../media/image96.jpg"/><Relationship Id="rId2" Type="http://schemas.openxmlformats.org/officeDocument/2006/relationships/image" Target="../media/image81.png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g"/><Relationship Id="rId11" Type="http://schemas.openxmlformats.org/officeDocument/2006/relationships/image" Target="../media/image90.png"/><Relationship Id="rId5" Type="http://schemas.openxmlformats.org/officeDocument/2006/relationships/image" Target="../media/image84.jpg"/><Relationship Id="rId15" Type="http://schemas.openxmlformats.org/officeDocument/2006/relationships/image" Target="../media/image94.jpg"/><Relationship Id="rId10" Type="http://schemas.openxmlformats.org/officeDocument/2006/relationships/image" Target="../media/image89.jpg"/><Relationship Id="rId19" Type="http://schemas.openxmlformats.org/officeDocument/2006/relationships/image" Target="../media/image98.png"/><Relationship Id="rId4" Type="http://schemas.openxmlformats.org/officeDocument/2006/relationships/image" Target="../media/image83.jpg"/><Relationship Id="rId9" Type="http://schemas.openxmlformats.org/officeDocument/2006/relationships/image" Target="../media/image88.jpg"/><Relationship Id="rId14" Type="http://schemas.openxmlformats.org/officeDocument/2006/relationships/image" Target="../media/image9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18" Type="http://schemas.openxmlformats.org/officeDocument/2006/relationships/image" Target="../media/image125.png"/><Relationship Id="rId3" Type="http://schemas.openxmlformats.org/officeDocument/2006/relationships/image" Target="../media/image110.jp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" Type="http://schemas.openxmlformats.org/officeDocument/2006/relationships/image" Target="../media/image2.png"/><Relationship Id="rId16" Type="http://schemas.openxmlformats.org/officeDocument/2006/relationships/image" Target="../media/image123.jpg"/><Relationship Id="rId20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10" Type="http://schemas.openxmlformats.org/officeDocument/2006/relationships/image" Target="../media/image117.png"/><Relationship Id="rId19" Type="http://schemas.openxmlformats.org/officeDocument/2006/relationships/image" Target="../media/image126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g"/><Relationship Id="rId3" Type="http://schemas.openxmlformats.org/officeDocument/2006/relationships/image" Target="../media/image129.jpg"/><Relationship Id="rId7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jpg"/><Relationship Id="rId10" Type="http://schemas.openxmlformats.org/officeDocument/2006/relationships/image" Target="../media/image143.png"/><Relationship Id="rId4" Type="http://schemas.openxmlformats.org/officeDocument/2006/relationships/image" Target="../media/image137.jpg"/><Relationship Id="rId9" Type="http://schemas.openxmlformats.org/officeDocument/2006/relationships/image" Target="../media/image1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jpg"/><Relationship Id="rId4" Type="http://schemas.openxmlformats.org/officeDocument/2006/relationships/image" Target="../media/image15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jpg"/><Relationship Id="rId10" Type="http://schemas.openxmlformats.org/officeDocument/2006/relationships/image" Target="../media/image168.png"/><Relationship Id="rId4" Type="http://schemas.openxmlformats.org/officeDocument/2006/relationships/image" Target="../media/image162.jpg"/><Relationship Id="rId9" Type="http://schemas.openxmlformats.org/officeDocument/2006/relationships/image" Target="../media/image167.jp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0.png"/><Relationship Id="rId18" Type="http://schemas.openxmlformats.org/officeDocument/2006/relationships/image" Target="../media/image185.png"/><Relationship Id="rId26" Type="http://schemas.openxmlformats.org/officeDocument/2006/relationships/image" Target="../media/image193.png"/><Relationship Id="rId21" Type="http://schemas.openxmlformats.org/officeDocument/2006/relationships/image" Target="../media/image188.png"/><Relationship Id="rId34" Type="http://schemas.openxmlformats.org/officeDocument/2006/relationships/image" Target="../media/image201.jpg"/><Relationship Id="rId7" Type="http://schemas.openxmlformats.org/officeDocument/2006/relationships/image" Target="../media/image174.png"/><Relationship Id="rId12" Type="http://schemas.openxmlformats.org/officeDocument/2006/relationships/image" Target="../media/image179.png"/><Relationship Id="rId17" Type="http://schemas.openxmlformats.org/officeDocument/2006/relationships/image" Target="../media/image184.png"/><Relationship Id="rId25" Type="http://schemas.openxmlformats.org/officeDocument/2006/relationships/image" Target="../media/image192.png"/><Relationship Id="rId33" Type="http://schemas.openxmlformats.org/officeDocument/2006/relationships/image" Target="../media/image200.png"/><Relationship Id="rId2" Type="http://schemas.openxmlformats.org/officeDocument/2006/relationships/image" Target="../media/image169.png"/><Relationship Id="rId16" Type="http://schemas.openxmlformats.org/officeDocument/2006/relationships/image" Target="../media/image183.png"/><Relationship Id="rId20" Type="http://schemas.openxmlformats.org/officeDocument/2006/relationships/image" Target="../media/image187.png"/><Relationship Id="rId29" Type="http://schemas.openxmlformats.org/officeDocument/2006/relationships/image" Target="../media/image19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3.png"/><Relationship Id="rId11" Type="http://schemas.openxmlformats.org/officeDocument/2006/relationships/image" Target="../media/image178.png"/><Relationship Id="rId24" Type="http://schemas.openxmlformats.org/officeDocument/2006/relationships/image" Target="../media/image191.png"/><Relationship Id="rId32" Type="http://schemas.openxmlformats.org/officeDocument/2006/relationships/image" Target="../media/image199.png"/><Relationship Id="rId37" Type="http://schemas.openxmlformats.org/officeDocument/2006/relationships/image" Target="../media/image204.jpg"/><Relationship Id="rId5" Type="http://schemas.openxmlformats.org/officeDocument/2006/relationships/image" Target="../media/image172.png"/><Relationship Id="rId15" Type="http://schemas.openxmlformats.org/officeDocument/2006/relationships/image" Target="../media/image182.png"/><Relationship Id="rId23" Type="http://schemas.openxmlformats.org/officeDocument/2006/relationships/image" Target="../media/image190.png"/><Relationship Id="rId28" Type="http://schemas.openxmlformats.org/officeDocument/2006/relationships/image" Target="../media/image195.png"/><Relationship Id="rId36" Type="http://schemas.openxmlformats.org/officeDocument/2006/relationships/image" Target="../media/image203.png"/><Relationship Id="rId10" Type="http://schemas.openxmlformats.org/officeDocument/2006/relationships/image" Target="../media/image177.png"/><Relationship Id="rId19" Type="http://schemas.openxmlformats.org/officeDocument/2006/relationships/image" Target="../media/image186.png"/><Relationship Id="rId31" Type="http://schemas.openxmlformats.org/officeDocument/2006/relationships/image" Target="../media/image198.png"/><Relationship Id="rId4" Type="http://schemas.openxmlformats.org/officeDocument/2006/relationships/image" Target="../media/image171.png"/><Relationship Id="rId9" Type="http://schemas.openxmlformats.org/officeDocument/2006/relationships/image" Target="../media/image176.png"/><Relationship Id="rId14" Type="http://schemas.openxmlformats.org/officeDocument/2006/relationships/image" Target="../media/image181.png"/><Relationship Id="rId22" Type="http://schemas.openxmlformats.org/officeDocument/2006/relationships/image" Target="../media/image189.png"/><Relationship Id="rId27" Type="http://schemas.openxmlformats.org/officeDocument/2006/relationships/image" Target="../media/image194.png"/><Relationship Id="rId30" Type="http://schemas.openxmlformats.org/officeDocument/2006/relationships/image" Target="../media/image197.png"/><Relationship Id="rId35" Type="http://schemas.openxmlformats.org/officeDocument/2006/relationships/image" Target="../media/image202.jpg"/><Relationship Id="rId8" Type="http://schemas.openxmlformats.org/officeDocument/2006/relationships/image" Target="../media/image175.png"/><Relationship Id="rId3" Type="http://schemas.openxmlformats.org/officeDocument/2006/relationships/image" Target="../media/image17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53.jpg"/><Relationship Id="rId18" Type="http://schemas.openxmlformats.org/officeDocument/2006/relationships/image" Target="../media/image58.jpg"/><Relationship Id="rId3" Type="http://schemas.openxmlformats.org/officeDocument/2006/relationships/image" Target="../media/image43.png"/><Relationship Id="rId7" Type="http://schemas.openxmlformats.org/officeDocument/2006/relationships/image" Target="../media/image47.jpg"/><Relationship Id="rId12" Type="http://schemas.openxmlformats.org/officeDocument/2006/relationships/image" Target="../media/image52.jpg"/><Relationship Id="rId17" Type="http://schemas.openxmlformats.org/officeDocument/2006/relationships/image" Target="../media/image57.jpg"/><Relationship Id="rId2" Type="http://schemas.openxmlformats.org/officeDocument/2006/relationships/image" Target="../media/image42.png"/><Relationship Id="rId16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11" Type="http://schemas.openxmlformats.org/officeDocument/2006/relationships/image" Target="../media/image51.jpg"/><Relationship Id="rId5" Type="http://schemas.openxmlformats.org/officeDocument/2006/relationships/image" Target="../media/image45.jpg"/><Relationship Id="rId15" Type="http://schemas.openxmlformats.org/officeDocument/2006/relationships/image" Target="../media/image55.jpg"/><Relationship Id="rId10" Type="http://schemas.openxmlformats.org/officeDocument/2006/relationships/image" Target="../media/image50.jpg"/><Relationship Id="rId4" Type="http://schemas.openxmlformats.org/officeDocument/2006/relationships/image" Target="../media/image44.png"/><Relationship Id="rId9" Type="http://schemas.openxmlformats.org/officeDocument/2006/relationships/image" Target="../media/image49.jpg"/><Relationship Id="rId14" Type="http://schemas.openxmlformats.org/officeDocument/2006/relationships/image" Target="../media/image5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6">
            <a:extLst>
              <a:ext uri="{FF2B5EF4-FFF2-40B4-BE49-F238E27FC236}">
                <a16:creationId xmlns:a16="http://schemas.microsoft.com/office/drawing/2014/main" id="{746C2C1D-0CE6-4845-AD57-F7E57FC62885}"/>
              </a:ext>
            </a:extLst>
          </p:cNvPr>
          <p:cNvSpPr/>
          <p:nvPr/>
        </p:nvSpPr>
        <p:spPr>
          <a:xfrm>
            <a:off x="151900" y="1078696"/>
            <a:ext cx="10083801" cy="2061910"/>
          </a:xfrm>
          <a:prstGeom prst="rect">
            <a:avLst/>
          </a:prstGeom>
          <a:noFill/>
        </p:spPr>
        <p:txBody>
          <a:bodyPr wrap="square" lIns="75629" tIns="37814" rIns="75629" bIns="3781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de-DE" sz="4301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Quantum </a:t>
            </a:r>
            <a:r>
              <a:rPr lang="de-DE" sz="4301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transport</a:t>
            </a:r>
            <a:r>
              <a:rPr lang="de-DE" sz="4301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in </a:t>
            </a:r>
            <a:r>
              <a:rPr lang="de-DE" sz="4301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Mesoscopic</a:t>
            </a:r>
            <a:r>
              <a:rPr lang="de-DE" sz="4301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de-DE" sz="4301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systems</a:t>
            </a:r>
            <a:endParaRPr lang="de-DE" sz="4301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de-DE" sz="430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(PHYS-462)</a:t>
            </a:r>
          </a:p>
        </p:txBody>
      </p:sp>
      <p:pic>
        <p:nvPicPr>
          <p:cNvPr id="1026" name="Picture 2" descr="Geometric Computing Laboratory">
            <a:extLst>
              <a:ext uri="{FF2B5EF4-FFF2-40B4-BE49-F238E27FC236}">
                <a16:creationId xmlns:a16="http://schemas.microsoft.com/office/drawing/2014/main" id="{4234FB2D-2F15-4744-BBED-57010F0B9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7206"/>
            <a:ext cx="1929250" cy="56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1image760100400">
            <a:extLst>
              <a:ext uri="{FF2B5EF4-FFF2-40B4-BE49-F238E27FC236}">
                <a16:creationId xmlns:a16="http://schemas.microsoft.com/office/drawing/2014/main" id="{D791486A-2894-DD48-A5FB-402C65E04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382" y="97206"/>
            <a:ext cx="1109218" cy="69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162B3A-5D5F-8643-AB87-89DDF8DF6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2174" y="67856"/>
            <a:ext cx="3841361" cy="63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5629" tIns="37814" rIns="75629" bIns="37814" numCol="1" anchor="ctr" anchorCtr="0" compatLnSpc="1">
            <a:prstTxWarp prst="textNoShape">
              <a:avLst/>
            </a:prstTxWarp>
            <a:spAutoFit/>
          </a:bodyPr>
          <a:lstStyle/>
          <a:p>
            <a:pPr defTabSz="7563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H" altLang="en-CH" sz="1820" dirty="0">
                <a:latin typeface="AmericanTypewriter" panose="02090604020004020304" pitchFamily="18" charset="77"/>
              </a:rPr>
              <a:t>Laboratory of Quantum Physics: Topology and Correlations </a:t>
            </a:r>
            <a:endParaRPr lang="en-CH" altLang="en-CH" sz="1820" dirty="0"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6C0818-FA82-234C-BB30-AC4762B4D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357" y="4400240"/>
            <a:ext cx="3028623" cy="2083915"/>
          </a:xfrm>
          <a:prstGeom prst="rect">
            <a:avLst/>
          </a:prstGeom>
        </p:spPr>
      </p:pic>
      <p:pic>
        <p:nvPicPr>
          <p:cNvPr id="1033" name="Picture 9" descr="Benjamin Sacépé – Institut Néel">
            <a:extLst>
              <a:ext uri="{FF2B5EF4-FFF2-40B4-BE49-F238E27FC236}">
                <a16:creationId xmlns:a16="http://schemas.microsoft.com/office/drawing/2014/main" id="{E6326A49-251C-5B4E-B762-D48521EADA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8"/>
          <a:stretch/>
        </p:blipFill>
        <p:spPr bwMode="auto">
          <a:xfrm>
            <a:off x="7041578" y="4400240"/>
            <a:ext cx="3194123" cy="208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Angle Graphene Is BACK with an Even Bigger Twist ">
            <a:extLst>
              <a:ext uri="{FF2B5EF4-FFF2-40B4-BE49-F238E27FC236}">
                <a16:creationId xmlns:a16="http://schemas.microsoft.com/office/drawing/2014/main" id="{B9F3AE5C-4B22-9947-B2FA-6A13E6205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089" y="2487702"/>
            <a:ext cx="3509490" cy="208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969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839" y="348995"/>
            <a:ext cx="9144000" cy="6858000"/>
            <a:chOff x="774839" y="348995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839" y="348995"/>
              <a:ext cx="9144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74827" y="349007"/>
              <a:ext cx="9144000" cy="6858000"/>
            </a:xfrm>
            <a:custGeom>
              <a:avLst/>
              <a:gdLst/>
              <a:ahLst/>
              <a:cxnLst/>
              <a:rect l="l" t="t" r="r" b="b"/>
              <a:pathLst>
                <a:path w="9144000" h="6858000">
                  <a:moveTo>
                    <a:pt x="9144000" y="0"/>
                  </a:moveTo>
                  <a:lnTo>
                    <a:pt x="9139428" y="0"/>
                  </a:lnTo>
                  <a:lnTo>
                    <a:pt x="9139428" y="5334"/>
                  </a:lnTo>
                  <a:lnTo>
                    <a:pt x="9139428" y="6853428"/>
                  </a:lnTo>
                  <a:lnTo>
                    <a:pt x="5334" y="6853428"/>
                  </a:lnTo>
                  <a:lnTo>
                    <a:pt x="5334" y="5334"/>
                  </a:lnTo>
                  <a:lnTo>
                    <a:pt x="9139428" y="5334"/>
                  </a:lnTo>
                  <a:lnTo>
                    <a:pt x="9139428" y="0"/>
                  </a:lnTo>
                  <a:lnTo>
                    <a:pt x="5334" y="0"/>
                  </a:lnTo>
                  <a:lnTo>
                    <a:pt x="0" y="0"/>
                  </a:lnTo>
                  <a:lnTo>
                    <a:pt x="0" y="5334"/>
                  </a:lnTo>
                  <a:lnTo>
                    <a:pt x="0" y="6853428"/>
                  </a:lnTo>
                  <a:lnTo>
                    <a:pt x="0" y="6858000"/>
                  </a:lnTo>
                  <a:lnTo>
                    <a:pt x="5334" y="6858000"/>
                  </a:lnTo>
                  <a:lnTo>
                    <a:pt x="9139428" y="6858000"/>
                  </a:lnTo>
                  <a:lnTo>
                    <a:pt x="9144000" y="6858000"/>
                  </a:lnTo>
                  <a:lnTo>
                    <a:pt x="9144000" y="6853428"/>
                  </a:lnTo>
                  <a:lnTo>
                    <a:pt x="9144000" y="5334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745107" y="1612646"/>
            <a:ext cx="12039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40" dirty="0"/>
              <a:t>Outlines</a:t>
            </a:r>
            <a:endParaRPr sz="2400"/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7505" indent="-34353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7505" algn="l"/>
              </a:tabLst>
            </a:pPr>
            <a:r>
              <a:rPr dirty="0"/>
              <a:t>Introduction</a:t>
            </a:r>
            <a:r>
              <a:rPr spc="30" dirty="0"/>
              <a:t> </a:t>
            </a:r>
            <a:r>
              <a:rPr dirty="0"/>
              <a:t>to</a:t>
            </a:r>
            <a:r>
              <a:rPr spc="15" dirty="0"/>
              <a:t> </a:t>
            </a:r>
            <a:r>
              <a:rPr dirty="0"/>
              <a:t>moiré</a:t>
            </a:r>
            <a:r>
              <a:rPr spc="20" dirty="0"/>
              <a:t> </a:t>
            </a:r>
            <a:r>
              <a:rPr spc="-10" dirty="0"/>
              <a:t>superlattices</a:t>
            </a:r>
          </a:p>
          <a:p>
            <a:pPr marL="1270">
              <a:lnSpc>
                <a:spcPct val="100000"/>
              </a:lnSpc>
              <a:buAutoNum type="arabicPeriod"/>
            </a:pPr>
            <a:endParaRPr spc="-10" dirty="0"/>
          </a:p>
          <a:p>
            <a:pPr marL="1270">
              <a:lnSpc>
                <a:spcPct val="100000"/>
              </a:lnSpc>
              <a:spcBef>
                <a:spcPts val="180"/>
              </a:spcBef>
              <a:buAutoNum type="arabicPeriod"/>
            </a:pPr>
            <a:endParaRPr spc="-10" dirty="0"/>
          </a:p>
          <a:p>
            <a:pPr marL="357505" indent="-343535">
              <a:lnSpc>
                <a:spcPct val="100000"/>
              </a:lnSpc>
              <a:buAutoNum type="arabicPeriod"/>
              <a:tabLst>
                <a:tab pos="357505" algn="l"/>
              </a:tabLst>
            </a:pPr>
            <a:r>
              <a:rPr b="0" spc="60" dirty="0">
                <a:solidFill>
                  <a:srgbClr val="FFFFFF"/>
                </a:solidFill>
                <a:latin typeface="Arial"/>
                <a:cs typeface="Arial"/>
              </a:rPr>
              <a:t>Electronic</a:t>
            </a:r>
            <a:r>
              <a:rPr b="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0" spc="-10" dirty="0">
                <a:solidFill>
                  <a:srgbClr val="FFFFFF"/>
                </a:solidFill>
                <a:latin typeface="Arial"/>
                <a:cs typeface="Arial"/>
              </a:rPr>
              <a:t>structures</a:t>
            </a:r>
          </a:p>
          <a:p>
            <a:pPr marL="1270">
              <a:lnSpc>
                <a:spcPct val="100000"/>
              </a:lnSpc>
              <a:buAutoNum type="arabicPeriod"/>
            </a:pPr>
            <a:endParaRPr b="0" spc="-1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">
              <a:lnSpc>
                <a:spcPct val="100000"/>
              </a:lnSpc>
              <a:spcBef>
                <a:spcPts val="180"/>
              </a:spcBef>
              <a:buAutoNum type="arabicPeriod"/>
            </a:pPr>
            <a:endParaRPr b="0" spc="-1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7505" indent="-343535">
              <a:lnSpc>
                <a:spcPct val="100000"/>
              </a:lnSpc>
              <a:buAutoNum type="arabicPeriod"/>
              <a:tabLst>
                <a:tab pos="357505" algn="l"/>
              </a:tabLst>
            </a:pPr>
            <a:r>
              <a:rPr b="0" spc="60" dirty="0">
                <a:latin typeface="Arial"/>
                <a:cs typeface="Arial"/>
              </a:rPr>
              <a:t>Fractal</a:t>
            </a:r>
            <a:r>
              <a:rPr b="0" dirty="0">
                <a:latin typeface="Arial"/>
                <a:cs typeface="Arial"/>
              </a:rPr>
              <a:t> </a:t>
            </a:r>
            <a:r>
              <a:rPr b="0" spc="100" dirty="0">
                <a:latin typeface="Arial"/>
                <a:cs typeface="Arial"/>
              </a:rPr>
              <a:t>energy</a:t>
            </a:r>
            <a:r>
              <a:rPr b="0" spc="20" dirty="0">
                <a:latin typeface="Arial"/>
                <a:cs typeface="Arial"/>
              </a:rPr>
              <a:t> </a:t>
            </a:r>
            <a:r>
              <a:rPr b="0" spc="90" dirty="0">
                <a:latin typeface="Arial"/>
                <a:cs typeface="Arial"/>
              </a:rPr>
              <a:t>spectrum</a:t>
            </a:r>
            <a:r>
              <a:rPr b="0" spc="15" dirty="0">
                <a:latin typeface="Arial"/>
                <a:cs typeface="Arial"/>
              </a:rPr>
              <a:t> </a:t>
            </a:r>
            <a:r>
              <a:rPr b="0" spc="100" dirty="0">
                <a:latin typeface="Arial"/>
                <a:cs typeface="Arial"/>
              </a:rPr>
              <a:t>under</a:t>
            </a:r>
            <a:r>
              <a:rPr b="0" spc="20" dirty="0">
                <a:latin typeface="Arial"/>
                <a:cs typeface="Arial"/>
              </a:rPr>
              <a:t> </a:t>
            </a:r>
            <a:r>
              <a:rPr b="0" spc="145" dirty="0">
                <a:latin typeface="Arial"/>
                <a:cs typeface="Arial"/>
              </a:rPr>
              <a:t>magnetic</a:t>
            </a:r>
            <a:r>
              <a:rPr b="0" spc="15" dirty="0">
                <a:latin typeface="Arial"/>
                <a:cs typeface="Arial"/>
              </a:rPr>
              <a:t> </a:t>
            </a:r>
            <a:r>
              <a:rPr b="0" spc="50" dirty="0">
                <a:latin typeface="Arial"/>
                <a:cs typeface="Arial"/>
              </a:rPr>
              <a:t>field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77077" y="4904021"/>
            <a:ext cx="2005290" cy="18466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object 3"/>
              <p:cNvSpPr txBox="1"/>
              <p:nvPr/>
            </p:nvSpPr>
            <p:spPr>
              <a:xfrm>
                <a:off x="675026" y="950720"/>
                <a:ext cx="9343347" cy="622478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R="1003300" algn="ctr">
                  <a:lnSpc>
                    <a:spcPct val="100000"/>
                  </a:lnSpc>
                  <a:spcBef>
                    <a:spcPts val="140"/>
                  </a:spcBef>
                </a:pPr>
                <a:r>
                  <a:rPr lang="en-GB" sz="1600" spc="-10" dirty="0">
                    <a:latin typeface="Arial"/>
                    <a:cs typeface="Arial"/>
                  </a:rPr>
                  <a:t>energy</a:t>
                </a:r>
                <a:endParaRPr lang="en-GB" sz="1600" dirty="0">
                  <a:latin typeface="Arial"/>
                  <a:cs typeface="Arial"/>
                </a:endParaRPr>
              </a:p>
              <a:p>
                <a:pPr marL="17145">
                  <a:lnSpc>
                    <a:spcPts val="1225"/>
                  </a:lnSpc>
                  <a:spcBef>
                    <a:spcPts val="420"/>
                  </a:spcBef>
                </a:pPr>
                <a:r>
                  <a:rPr lang="en-GB" sz="1800" b="1" spc="-20" dirty="0">
                    <a:solidFill>
                      <a:srgbClr val="0000FF"/>
                    </a:solidFill>
                    <a:latin typeface="Arial"/>
                    <a:cs typeface="Arial"/>
                  </a:rPr>
                  <a:t>AA</a:t>
                </a:r>
                <a:r>
                  <a:rPr lang="en-GB" sz="1800" b="1" spc="-20" dirty="0">
                    <a:latin typeface="Arial"/>
                    <a:cs typeface="Arial"/>
                  </a:rPr>
                  <a:t>-</a:t>
                </a:r>
                <a:r>
                  <a:rPr lang="en-GB" sz="1800" b="1" dirty="0">
                    <a:latin typeface="Arial"/>
                    <a:cs typeface="Arial"/>
                  </a:rPr>
                  <a:t>stack</a:t>
                </a:r>
                <a:r>
                  <a:rPr lang="en-GB" sz="1800" b="1" spc="-10" dirty="0">
                    <a:latin typeface="Arial"/>
                    <a:cs typeface="Arial"/>
                  </a:rPr>
                  <a:t> graphene</a:t>
                </a:r>
                <a:endParaRPr lang="en-GB" sz="1800" dirty="0">
                  <a:latin typeface="Arial"/>
                  <a:cs typeface="Arial"/>
                </a:endParaRPr>
              </a:p>
              <a:p>
                <a:pPr marL="5918200">
                  <a:lnSpc>
                    <a:spcPts val="1345"/>
                  </a:lnSpc>
                </a:pPr>
                <a:r>
                  <a:rPr lang="en-GB" sz="1800" i="1" dirty="0">
                    <a:latin typeface="Times New Roman"/>
                    <a:cs typeface="Times New Roman"/>
                  </a:rPr>
                  <a:t>E</a:t>
                </a:r>
                <a:r>
                  <a:rPr lang="en-GB" i="1" spc="55" dirty="0">
                    <a:latin typeface="Times New Roman"/>
                    <a:cs typeface="Times New Roman"/>
                  </a:rPr>
                  <a:t> = </a:t>
                </a:r>
                <a14:m>
                  <m:oMath xmlns:m="http://schemas.openxmlformats.org/officeDocument/2006/math">
                    <m:r>
                      <a:rPr lang="en-GB" i="1" spc="55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±</m:t>
                    </m:r>
                    <m:r>
                      <a:rPr lang="en-GB" b="0" i="1" spc="55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𝑣</m:t>
                    </m:r>
                    <m:r>
                      <a:rPr lang="en-US" b="0" i="1" spc="55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𝑝</m:t>
                    </m:r>
                    <m:r>
                      <a:rPr lang="en-US" b="0" i="1" spc="55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±</m:t>
                    </m:r>
                    <m:sSub>
                      <m:sSubPr>
                        <m:ctrlPr>
                          <a:rPr lang="en-US" b="0" i="1" spc="55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0" i="1" spc="55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𝛾</m:t>
                        </m:r>
                      </m:e>
                      <m:sub>
                        <m:r>
                          <a:rPr lang="en-US" b="0" i="1" spc="55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1</m:t>
                        </m:r>
                      </m:sub>
                    </m:sSub>
                  </m:oMath>
                </a14:m>
                <a:endParaRPr lang="en-GB" sz="1575" baseline="-23809" dirty="0">
                  <a:latin typeface="Times New Roman"/>
                  <a:cs typeface="Times New Roman"/>
                </a:endParaRPr>
              </a:p>
              <a:p>
                <a:pPr>
                  <a:lnSpc>
                    <a:spcPct val="100000"/>
                  </a:lnSpc>
                </a:pPr>
                <a:endParaRPr lang="en-GB" sz="1800" dirty="0">
                  <a:latin typeface="Times New Roman"/>
                  <a:cs typeface="Times New Roman"/>
                </a:endParaRPr>
              </a:p>
              <a:p>
                <a:pPr>
                  <a:lnSpc>
                    <a:spcPct val="100000"/>
                  </a:lnSpc>
                  <a:spcBef>
                    <a:spcPts val="725"/>
                  </a:spcBef>
                </a:pPr>
                <a:endParaRPr lang="en-GB" sz="1800" dirty="0">
                  <a:latin typeface="Times New Roman"/>
                  <a:cs typeface="Times New Roman"/>
                </a:endParaRPr>
              </a:p>
              <a:p>
                <a:pPr marL="6150610">
                  <a:lnSpc>
                    <a:spcPct val="100000"/>
                  </a:lnSpc>
                </a:pPr>
                <a:r>
                  <a:rPr lang="en-GB" sz="1800" b="1" dirty="0">
                    <a:latin typeface="Arial"/>
                    <a:cs typeface="Arial"/>
                  </a:rPr>
                  <a:t>linear</a:t>
                </a:r>
                <a:r>
                  <a:rPr lang="en-GB" sz="1800" b="1" spc="105" dirty="0">
                    <a:latin typeface="Arial"/>
                    <a:cs typeface="Arial"/>
                  </a:rPr>
                  <a:t> </a:t>
                </a:r>
                <a:r>
                  <a:rPr lang="en-GB" sz="1800" b="1" spc="-10" dirty="0">
                    <a:latin typeface="Arial"/>
                    <a:cs typeface="Arial"/>
                  </a:rPr>
                  <a:t>(</a:t>
                </a:r>
                <a:r>
                  <a:rPr lang="en-GB" sz="1800" b="1" spc="-10" dirty="0">
                    <a:solidFill>
                      <a:srgbClr val="0000FF"/>
                    </a:solidFill>
                    <a:latin typeface="Arial"/>
                    <a:cs typeface="Arial"/>
                  </a:rPr>
                  <a:t>massless</a:t>
                </a:r>
                <a:r>
                  <a:rPr lang="en-GB" sz="1800" b="1" spc="-10" dirty="0">
                    <a:latin typeface="Arial"/>
                    <a:cs typeface="Arial"/>
                  </a:rPr>
                  <a:t>)</a:t>
                </a:r>
                <a:endParaRPr lang="en-GB" sz="1800" dirty="0">
                  <a:latin typeface="Arial"/>
                  <a:cs typeface="Arial"/>
                </a:endParaRPr>
              </a:p>
              <a:p>
                <a:pPr marR="523240" algn="r">
                  <a:lnSpc>
                    <a:spcPct val="100000"/>
                  </a:lnSpc>
                  <a:spcBef>
                    <a:spcPts val="15"/>
                  </a:spcBef>
                  <a:tabLst>
                    <a:tab pos="1961514" algn="l"/>
                  </a:tabLst>
                </a:pPr>
                <a:r>
                  <a:rPr lang="en-GB" sz="2400" spc="-15" baseline="-20833" dirty="0">
                    <a:latin typeface="Arial"/>
                    <a:cs typeface="Arial"/>
                  </a:rPr>
                  <a:t> momentum</a:t>
                </a:r>
                <a:r>
                  <a:rPr lang="en-GB" sz="2400" baseline="-20833" dirty="0">
                    <a:latin typeface="Arial"/>
                    <a:cs typeface="Arial"/>
                  </a:rPr>
                  <a:t>	</a:t>
                </a:r>
                <a:r>
                  <a:rPr lang="en-GB" sz="1800" b="1" spc="-10" dirty="0">
                    <a:latin typeface="Arial"/>
                    <a:cs typeface="Arial"/>
                  </a:rPr>
                  <a:t>dispersion</a:t>
                </a:r>
                <a:endParaRPr lang="en-GB" sz="1800" dirty="0">
                  <a:latin typeface="Arial"/>
                  <a:cs typeface="Arial"/>
                </a:endParaRPr>
              </a:p>
              <a:p>
                <a:pPr>
                  <a:lnSpc>
                    <a:spcPct val="100000"/>
                  </a:lnSpc>
                </a:pPr>
                <a:endParaRPr lang="en-GB" sz="1800" dirty="0">
                  <a:latin typeface="Arial"/>
                  <a:cs typeface="Arial"/>
                </a:endParaRPr>
              </a:p>
              <a:p>
                <a:pPr>
                  <a:lnSpc>
                    <a:spcPct val="100000"/>
                  </a:lnSpc>
                </a:pPr>
                <a:endParaRPr lang="en-GB" sz="1800" dirty="0">
                  <a:latin typeface="Arial"/>
                  <a:cs typeface="Arial"/>
                </a:endParaRPr>
              </a:p>
              <a:p>
                <a:pPr>
                  <a:lnSpc>
                    <a:spcPct val="100000"/>
                  </a:lnSpc>
                </a:pPr>
                <a:endParaRPr lang="en-GB" sz="1800" dirty="0">
                  <a:latin typeface="Arial"/>
                  <a:cs typeface="Arial"/>
                </a:endParaRPr>
              </a:p>
              <a:p>
                <a:pPr>
                  <a:lnSpc>
                    <a:spcPct val="100000"/>
                  </a:lnSpc>
                </a:pPr>
                <a:endParaRPr lang="en-GB" sz="1800" dirty="0">
                  <a:latin typeface="Arial"/>
                  <a:cs typeface="Arial"/>
                </a:endParaRPr>
              </a:p>
              <a:p>
                <a:pPr>
                  <a:lnSpc>
                    <a:spcPct val="100000"/>
                  </a:lnSpc>
                  <a:spcBef>
                    <a:spcPts val="225"/>
                  </a:spcBef>
                </a:pPr>
                <a:endParaRPr lang="en-GB" sz="1800" dirty="0">
                  <a:latin typeface="Arial"/>
                  <a:cs typeface="Arial"/>
                </a:endParaRPr>
              </a:p>
              <a:p>
                <a:pPr marR="1003300" algn="ctr">
                  <a:lnSpc>
                    <a:spcPts val="1580"/>
                  </a:lnSpc>
                </a:pPr>
                <a:r>
                  <a:rPr lang="en-GB" sz="1600" spc="-10" dirty="0">
                    <a:latin typeface="Arial"/>
                    <a:cs typeface="Arial"/>
                  </a:rPr>
                  <a:t>energy</a:t>
                </a:r>
                <a:endParaRPr lang="en-GB" sz="1600" dirty="0">
                  <a:latin typeface="Arial"/>
                  <a:cs typeface="Arial"/>
                </a:endParaRPr>
              </a:p>
              <a:p>
                <a:pPr>
                  <a:lnSpc>
                    <a:spcPts val="1585"/>
                  </a:lnSpc>
                  <a:tabLst>
                    <a:tab pos="8116570" algn="l"/>
                  </a:tabLst>
                </a:pPr>
                <a:r>
                  <a:rPr lang="en-GB" sz="1800" b="1" spc="-20" dirty="0">
                    <a:solidFill>
                      <a:srgbClr val="FF0000"/>
                    </a:solidFill>
                    <a:latin typeface="Arial"/>
                    <a:cs typeface="Arial"/>
                  </a:rPr>
                  <a:t>AB</a:t>
                </a:r>
                <a:r>
                  <a:rPr lang="en-GB" sz="1800" b="1" spc="-20" dirty="0">
                    <a:latin typeface="Arial"/>
                    <a:cs typeface="Arial"/>
                  </a:rPr>
                  <a:t>-</a:t>
                </a:r>
                <a:r>
                  <a:rPr lang="en-GB" sz="1800" b="1" dirty="0">
                    <a:latin typeface="Arial"/>
                    <a:cs typeface="Arial"/>
                  </a:rPr>
                  <a:t>stack</a:t>
                </a:r>
                <a:r>
                  <a:rPr lang="en-GB" sz="1800" b="1" spc="-10" dirty="0">
                    <a:latin typeface="Arial"/>
                    <a:cs typeface="Arial"/>
                  </a:rPr>
                  <a:t> </a:t>
                </a:r>
                <a:r>
                  <a:rPr lang="en-GB" b="1" spc="-10" dirty="0">
                    <a:latin typeface="Arial"/>
                    <a:cs typeface="Arial"/>
                  </a:rPr>
                  <a:t>graphene</a:t>
                </a:r>
                <a:endParaRPr lang="en-US" b="1" dirty="0">
                  <a:latin typeface="ヒラギノ丸ゴ ProN W4"/>
                  <a:cs typeface="Arial"/>
                </a:endParaRPr>
              </a:p>
              <a:p>
                <a:pPr marL="5918200">
                  <a:lnSpc>
                    <a:spcPts val="955"/>
                  </a:lnSpc>
                  <a:tabLst>
                    <a:tab pos="6468110" algn="l"/>
                    <a:tab pos="7031355" algn="l"/>
                  </a:tabLst>
                </a:pPr>
                <a:endParaRPr lang="en-US" b="1" dirty="0">
                  <a:latin typeface="ヒラギノ丸ゴ ProN W4"/>
                  <a:cs typeface="Arial"/>
                </a:endParaRPr>
              </a:p>
              <a:p>
                <a:pPr marL="5918200">
                  <a:lnSpc>
                    <a:spcPts val="955"/>
                  </a:lnSpc>
                  <a:tabLst>
                    <a:tab pos="6468110" algn="l"/>
                    <a:tab pos="7031355" algn="l"/>
                  </a:tabLst>
                </a:pPr>
                <a:endParaRPr lang="en-GB" sz="1800" b="1" dirty="0">
                  <a:latin typeface="Arial"/>
                  <a:cs typeface="Arial"/>
                </a:endParaRPr>
              </a:p>
              <a:p>
                <a:pPr marL="5918200">
                  <a:lnSpc>
                    <a:spcPts val="955"/>
                  </a:lnSpc>
                  <a:tabLst>
                    <a:tab pos="6468110" algn="l"/>
                    <a:tab pos="7031355" algn="l"/>
                  </a:tabLst>
                </a:pPr>
                <a:endParaRPr lang="en-GB" b="1" dirty="0">
                  <a:latin typeface="Arial"/>
                  <a:cs typeface="Arial"/>
                </a:endParaRPr>
              </a:p>
              <a:p>
                <a:pPr marL="5918200">
                  <a:lnSpc>
                    <a:spcPts val="955"/>
                  </a:lnSpc>
                  <a:tabLst>
                    <a:tab pos="6468110" algn="l"/>
                    <a:tab pos="7031355" algn="l"/>
                  </a:tabLst>
                </a:pPr>
                <a:endParaRPr lang="en-GB" sz="1800" b="1" dirty="0">
                  <a:latin typeface="Arial"/>
                  <a:cs typeface="Arial"/>
                </a:endParaRPr>
              </a:p>
              <a:p>
                <a:pPr marL="5918200">
                  <a:lnSpc>
                    <a:spcPts val="955"/>
                  </a:lnSpc>
                  <a:tabLst>
                    <a:tab pos="6468110" algn="l"/>
                    <a:tab pos="7031355" algn="l"/>
                  </a:tabLst>
                </a:pPr>
                <a:endParaRPr lang="en-GB" b="1" dirty="0">
                  <a:latin typeface="Arial"/>
                  <a:cs typeface="Arial"/>
                </a:endParaRPr>
              </a:p>
              <a:p>
                <a:pPr marL="5918200">
                  <a:lnSpc>
                    <a:spcPts val="955"/>
                  </a:lnSpc>
                  <a:tabLst>
                    <a:tab pos="6468110" algn="l"/>
                    <a:tab pos="7031355" algn="l"/>
                  </a:tabLst>
                </a:pPr>
                <a:endParaRPr lang="en-GB" sz="1800" b="1" dirty="0">
                  <a:latin typeface="Arial"/>
                  <a:cs typeface="Arial"/>
                </a:endParaRPr>
              </a:p>
              <a:p>
                <a:pPr marL="5918200">
                  <a:lnSpc>
                    <a:spcPts val="955"/>
                  </a:lnSpc>
                  <a:tabLst>
                    <a:tab pos="6468110" algn="l"/>
                    <a:tab pos="7031355" algn="l"/>
                  </a:tabLst>
                </a:pPr>
                <a:r>
                  <a:rPr lang="en-GB" b="1" dirty="0">
                    <a:latin typeface="Arial"/>
                    <a:cs typeface="Arial"/>
                  </a:rPr>
                  <a:t>    </a:t>
                </a:r>
              </a:p>
              <a:p>
                <a:pPr marL="5918200">
                  <a:lnSpc>
                    <a:spcPts val="955"/>
                  </a:lnSpc>
                  <a:tabLst>
                    <a:tab pos="6468110" algn="l"/>
                    <a:tab pos="7031355" algn="l"/>
                  </a:tabLst>
                </a:pPr>
                <a:r>
                  <a:rPr lang="en-GB" sz="1800" b="1" dirty="0">
                    <a:latin typeface="Arial"/>
                    <a:cs typeface="Arial"/>
                  </a:rPr>
                  <a:t>parabolic</a:t>
                </a:r>
                <a:r>
                  <a:rPr lang="en-GB" sz="1800" b="1" spc="-45" dirty="0">
                    <a:latin typeface="Arial"/>
                    <a:cs typeface="Arial"/>
                  </a:rPr>
                  <a:t> </a:t>
                </a:r>
                <a:r>
                  <a:rPr lang="en-GB" sz="1800" b="1" spc="-10" dirty="0">
                    <a:latin typeface="Arial"/>
                    <a:cs typeface="Arial"/>
                  </a:rPr>
                  <a:t>(</a:t>
                </a:r>
                <a:r>
                  <a:rPr lang="en-GB" sz="1800" b="1" spc="-10" dirty="0">
                    <a:solidFill>
                      <a:srgbClr val="FF0000"/>
                    </a:solidFill>
                    <a:latin typeface="Arial"/>
                    <a:cs typeface="Arial"/>
                  </a:rPr>
                  <a:t>massive</a:t>
                </a:r>
                <a:r>
                  <a:rPr lang="en-GB" sz="1800" b="1" spc="-10" dirty="0">
                    <a:latin typeface="Arial"/>
                    <a:cs typeface="Arial"/>
                  </a:rPr>
                  <a:t>)</a:t>
                </a:r>
                <a:endParaRPr lang="en-GB" sz="1800" dirty="0">
                  <a:latin typeface="Arial"/>
                  <a:cs typeface="Arial"/>
                </a:endParaRPr>
              </a:p>
              <a:p>
                <a:pPr marR="523240" algn="r">
                  <a:lnSpc>
                    <a:spcPct val="100000"/>
                  </a:lnSpc>
                  <a:spcBef>
                    <a:spcPts val="15"/>
                  </a:spcBef>
                  <a:tabLst>
                    <a:tab pos="1961514" algn="l"/>
                  </a:tabLst>
                </a:pPr>
                <a:r>
                  <a:rPr lang="en-GB" sz="2400" spc="-15" baseline="-20833" dirty="0">
                    <a:latin typeface="Arial"/>
                    <a:cs typeface="Arial"/>
                  </a:rPr>
                  <a:t>    momentum</a:t>
                </a:r>
                <a:r>
                  <a:rPr lang="en-GB" sz="2400" baseline="-20833" dirty="0">
                    <a:latin typeface="Arial"/>
                    <a:cs typeface="Arial"/>
                  </a:rPr>
                  <a:t>	</a:t>
                </a:r>
                <a:r>
                  <a:rPr lang="en-GB" sz="1800" b="1" spc="-10" dirty="0">
                    <a:latin typeface="Arial"/>
                    <a:cs typeface="Arial"/>
                  </a:rPr>
                  <a:t>dispersion</a:t>
                </a:r>
                <a:endParaRPr lang="en-GB" sz="1800" dirty="0">
                  <a:latin typeface="Arial"/>
                  <a:cs typeface="Arial"/>
                </a:endParaRPr>
              </a:p>
              <a:p>
                <a:pPr>
                  <a:lnSpc>
                    <a:spcPct val="100000"/>
                  </a:lnSpc>
                </a:pPr>
                <a:endParaRPr lang="en-GB" sz="1800" dirty="0">
                  <a:latin typeface="Arial"/>
                  <a:cs typeface="Arial"/>
                </a:endParaRPr>
              </a:p>
              <a:p>
                <a:pPr>
                  <a:lnSpc>
                    <a:spcPct val="100000"/>
                  </a:lnSpc>
                  <a:spcBef>
                    <a:spcPts val="1830"/>
                  </a:spcBef>
                </a:pPr>
                <a:endParaRPr lang="en-GB" sz="1800" dirty="0">
                  <a:latin typeface="Arial"/>
                  <a:cs typeface="Arial"/>
                </a:endParaRPr>
              </a:p>
              <a:p>
                <a:pPr marR="481965" algn="r">
                  <a:lnSpc>
                    <a:spcPct val="100000"/>
                  </a:lnSpc>
                </a:pPr>
                <a:r>
                  <a:rPr lang="en-GB" sz="1800" spc="-60" dirty="0">
                    <a:latin typeface="Arial"/>
                    <a:cs typeface="Arial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pc="55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0" i="1" spc="55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𝛾</m:t>
                        </m:r>
                      </m:e>
                      <m:sub>
                        <m:r>
                          <a:rPr lang="en-US" b="0" i="1" spc="55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1</m:t>
                        </m:r>
                      </m:sub>
                    </m:sSub>
                  </m:oMath>
                </a14:m>
                <a:r>
                  <a:rPr lang="el-GR" sz="1575" spc="67" baseline="-13227" dirty="0">
                    <a:latin typeface="Times New Roman"/>
                    <a:cs typeface="Times New Roman"/>
                  </a:rPr>
                  <a:t> </a:t>
                </a:r>
                <a:r>
                  <a:rPr lang="el-GR" sz="1800" dirty="0">
                    <a:latin typeface="Arial"/>
                    <a:cs typeface="Arial"/>
                  </a:rPr>
                  <a:t>:</a:t>
                </a:r>
                <a:r>
                  <a:rPr lang="el-GR" sz="1800" spc="105" dirty="0">
                    <a:latin typeface="Arial"/>
                    <a:cs typeface="Arial"/>
                  </a:rPr>
                  <a:t> </a:t>
                </a:r>
                <a:r>
                  <a:rPr lang="en-GB" sz="1800" dirty="0">
                    <a:latin typeface="Arial"/>
                    <a:cs typeface="Arial"/>
                  </a:rPr>
                  <a:t>interlayer</a:t>
                </a:r>
                <a:r>
                  <a:rPr lang="en-GB" sz="1800" spc="95" dirty="0">
                    <a:latin typeface="Arial"/>
                    <a:cs typeface="Arial"/>
                  </a:rPr>
                  <a:t> </a:t>
                </a:r>
                <a:r>
                  <a:rPr lang="en-GB" sz="1800" spc="-10" dirty="0">
                    <a:latin typeface="Arial"/>
                    <a:cs typeface="Arial"/>
                  </a:rPr>
                  <a:t>coupling)</a:t>
                </a:r>
                <a:endParaRPr sz="1800" dirty="0">
                  <a:latin typeface="Arial"/>
                  <a:cs typeface="Arial"/>
                </a:endParaRPr>
              </a:p>
            </p:txBody>
          </p:sp>
        </mc:Choice>
        <mc:Fallback>
          <p:sp>
            <p:nvSpPr>
              <p:cNvPr id="3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26" y="950720"/>
                <a:ext cx="9343347" cy="6224781"/>
              </a:xfrm>
              <a:prstGeom prst="rect">
                <a:avLst/>
              </a:prstGeom>
              <a:blipFill>
                <a:blip r:embed="rId3"/>
                <a:stretch>
                  <a:fillRect l="-1630" t="-611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object 4"/>
          <p:cNvGrpSpPr/>
          <p:nvPr/>
        </p:nvGrpSpPr>
        <p:grpSpPr>
          <a:xfrm>
            <a:off x="1890163" y="1085100"/>
            <a:ext cx="4606534" cy="6019927"/>
            <a:chOff x="1890163" y="1085100"/>
            <a:chExt cx="4606534" cy="6019927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90163" y="1857545"/>
              <a:ext cx="1793524" cy="168838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91548" y="4466558"/>
              <a:ext cx="1262492" cy="241411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77041" y="5294376"/>
              <a:ext cx="242315" cy="17983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336427" y="4225302"/>
              <a:ext cx="2160270" cy="2879725"/>
            </a:xfrm>
            <a:custGeom>
              <a:avLst/>
              <a:gdLst/>
              <a:ahLst/>
              <a:cxnLst/>
              <a:rect l="l" t="t" r="r" b="b"/>
              <a:pathLst>
                <a:path w="2160270" h="2879725">
                  <a:moveTo>
                    <a:pt x="701040" y="1003554"/>
                  </a:moveTo>
                  <a:lnTo>
                    <a:pt x="699516" y="1001268"/>
                  </a:lnTo>
                  <a:lnTo>
                    <a:pt x="651510" y="918210"/>
                  </a:lnTo>
                  <a:lnTo>
                    <a:pt x="646087" y="927303"/>
                  </a:lnTo>
                  <a:lnTo>
                    <a:pt x="645960" y="927519"/>
                  </a:lnTo>
                  <a:lnTo>
                    <a:pt x="601980" y="1001268"/>
                  </a:lnTo>
                  <a:lnTo>
                    <a:pt x="601218" y="1003554"/>
                  </a:lnTo>
                  <a:lnTo>
                    <a:pt x="601980" y="1005840"/>
                  </a:lnTo>
                  <a:lnTo>
                    <a:pt x="606552" y="1008888"/>
                  </a:lnTo>
                  <a:lnTo>
                    <a:pt x="608838" y="1008126"/>
                  </a:lnTo>
                  <a:lnTo>
                    <a:pt x="610362" y="1005840"/>
                  </a:lnTo>
                  <a:lnTo>
                    <a:pt x="645960" y="945476"/>
                  </a:lnTo>
                  <a:lnTo>
                    <a:pt x="643242" y="1361859"/>
                  </a:lnTo>
                  <a:lnTo>
                    <a:pt x="643128" y="1379982"/>
                  </a:lnTo>
                  <a:lnTo>
                    <a:pt x="643128" y="1361668"/>
                  </a:lnTo>
                  <a:lnTo>
                    <a:pt x="608838" y="1301496"/>
                  </a:lnTo>
                  <a:lnTo>
                    <a:pt x="607314" y="1299210"/>
                  </a:lnTo>
                  <a:lnTo>
                    <a:pt x="604266" y="1298448"/>
                  </a:lnTo>
                  <a:lnTo>
                    <a:pt x="601980" y="1299210"/>
                  </a:lnTo>
                  <a:lnTo>
                    <a:pt x="599694" y="1300734"/>
                  </a:lnTo>
                  <a:lnTo>
                    <a:pt x="598932" y="1303782"/>
                  </a:lnTo>
                  <a:lnTo>
                    <a:pt x="600456" y="1306068"/>
                  </a:lnTo>
                  <a:lnTo>
                    <a:pt x="643128" y="1380566"/>
                  </a:lnTo>
                  <a:lnTo>
                    <a:pt x="648462" y="1389888"/>
                  </a:lnTo>
                  <a:lnTo>
                    <a:pt x="653034" y="1382090"/>
                  </a:lnTo>
                  <a:lnTo>
                    <a:pt x="697230" y="1306830"/>
                  </a:lnTo>
                  <a:lnTo>
                    <a:pt x="698754" y="1304544"/>
                  </a:lnTo>
                  <a:lnTo>
                    <a:pt x="697992" y="1301496"/>
                  </a:lnTo>
                  <a:lnTo>
                    <a:pt x="693420" y="1298448"/>
                  </a:lnTo>
                  <a:lnTo>
                    <a:pt x="690372" y="1299210"/>
                  </a:lnTo>
                  <a:lnTo>
                    <a:pt x="688848" y="1301496"/>
                  </a:lnTo>
                  <a:lnTo>
                    <a:pt x="653148" y="1361986"/>
                  </a:lnTo>
                  <a:lnTo>
                    <a:pt x="655955" y="945349"/>
                  </a:lnTo>
                  <a:lnTo>
                    <a:pt x="651065" y="936828"/>
                  </a:lnTo>
                  <a:lnTo>
                    <a:pt x="655320" y="944232"/>
                  </a:lnTo>
                  <a:lnTo>
                    <a:pt x="655955" y="945349"/>
                  </a:lnTo>
                  <a:lnTo>
                    <a:pt x="691134" y="1006602"/>
                  </a:lnTo>
                  <a:lnTo>
                    <a:pt x="692658" y="1008888"/>
                  </a:lnTo>
                  <a:lnTo>
                    <a:pt x="695706" y="1009650"/>
                  </a:lnTo>
                  <a:lnTo>
                    <a:pt x="700278" y="1006602"/>
                  </a:lnTo>
                  <a:lnTo>
                    <a:pt x="701040" y="1003554"/>
                  </a:lnTo>
                  <a:close/>
                </a:path>
                <a:path w="2160270" h="2879725">
                  <a:moveTo>
                    <a:pt x="2160270" y="1439418"/>
                  </a:moveTo>
                  <a:lnTo>
                    <a:pt x="2033016" y="1376172"/>
                  </a:lnTo>
                  <a:lnTo>
                    <a:pt x="2080374" y="1434846"/>
                  </a:lnTo>
                  <a:lnTo>
                    <a:pt x="1084326" y="1434846"/>
                  </a:lnTo>
                  <a:lnTo>
                    <a:pt x="1084326" y="79781"/>
                  </a:lnTo>
                  <a:lnTo>
                    <a:pt x="1143762" y="126492"/>
                  </a:lnTo>
                  <a:lnTo>
                    <a:pt x="1079754" y="0"/>
                  </a:lnTo>
                  <a:lnTo>
                    <a:pt x="1016508" y="126492"/>
                  </a:lnTo>
                  <a:lnTo>
                    <a:pt x="1075182" y="79832"/>
                  </a:lnTo>
                  <a:lnTo>
                    <a:pt x="1075182" y="1434846"/>
                  </a:lnTo>
                  <a:lnTo>
                    <a:pt x="0" y="1434846"/>
                  </a:lnTo>
                  <a:lnTo>
                    <a:pt x="0" y="1444752"/>
                  </a:lnTo>
                  <a:lnTo>
                    <a:pt x="1075182" y="1444752"/>
                  </a:lnTo>
                  <a:lnTo>
                    <a:pt x="1075182" y="2879598"/>
                  </a:lnTo>
                  <a:lnTo>
                    <a:pt x="1084326" y="2879598"/>
                  </a:lnTo>
                  <a:lnTo>
                    <a:pt x="1084326" y="1444752"/>
                  </a:lnTo>
                  <a:lnTo>
                    <a:pt x="2079815" y="1444752"/>
                  </a:lnTo>
                  <a:lnTo>
                    <a:pt x="2033016" y="1503426"/>
                  </a:lnTo>
                  <a:lnTo>
                    <a:pt x="2084070" y="1477733"/>
                  </a:lnTo>
                  <a:lnTo>
                    <a:pt x="2160270" y="143941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45108" y="1282446"/>
              <a:ext cx="973784" cy="253365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960505" y="2260091"/>
              <a:ext cx="99060" cy="505459"/>
            </a:xfrm>
            <a:custGeom>
              <a:avLst/>
              <a:gdLst/>
              <a:ahLst/>
              <a:cxnLst/>
              <a:rect l="l" t="t" r="r" b="b"/>
              <a:pathLst>
                <a:path w="99060" h="505460">
                  <a:moveTo>
                    <a:pt x="99060" y="86106"/>
                  </a:moveTo>
                  <a:lnTo>
                    <a:pt x="98298" y="83819"/>
                  </a:lnTo>
                  <a:lnTo>
                    <a:pt x="49529" y="0"/>
                  </a:lnTo>
                  <a:lnTo>
                    <a:pt x="762" y="83819"/>
                  </a:lnTo>
                  <a:lnTo>
                    <a:pt x="0" y="86106"/>
                  </a:lnTo>
                  <a:lnTo>
                    <a:pt x="762" y="89153"/>
                  </a:lnTo>
                  <a:lnTo>
                    <a:pt x="3048" y="89915"/>
                  </a:lnTo>
                  <a:lnTo>
                    <a:pt x="4572" y="91439"/>
                  </a:lnTo>
                  <a:lnTo>
                    <a:pt x="7619" y="90677"/>
                  </a:lnTo>
                  <a:lnTo>
                    <a:pt x="9143" y="88391"/>
                  </a:lnTo>
                  <a:lnTo>
                    <a:pt x="44957" y="26643"/>
                  </a:lnTo>
                  <a:lnTo>
                    <a:pt x="44957" y="9906"/>
                  </a:lnTo>
                  <a:lnTo>
                    <a:pt x="54101" y="9906"/>
                  </a:lnTo>
                  <a:lnTo>
                    <a:pt x="54101" y="26643"/>
                  </a:lnTo>
                  <a:lnTo>
                    <a:pt x="89915" y="88391"/>
                  </a:lnTo>
                  <a:lnTo>
                    <a:pt x="91439" y="90677"/>
                  </a:lnTo>
                  <a:lnTo>
                    <a:pt x="93725" y="91439"/>
                  </a:lnTo>
                  <a:lnTo>
                    <a:pt x="96012" y="89915"/>
                  </a:lnTo>
                  <a:lnTo>
                    <a:pt x="98298" y="89153"/>
                  </a:lnTo>
                  <a:lnTo>
                    <a:pt x="99060" y="86106"/>
                  </a:lnTo>
                  <a:close/>
                </a:path>
                <a:path w="99060" h="505460">
                  <a:moveTo>
                    <a:pt x="49529" y="486445"/>
                  </a:moveTo>
                  <a:lnTo>
                    <a:pt x="9143" y="416813"/>
                  </a:lnTo>
                  <a:lnTo>
                    <a:pt x="7619" y="414527"/>
                  </a:lnTo>
                  <a:lnTo>
                    <a:pt x="4572" y="413765"/>
                  </a:lnTo>
                  <a:lnTo>
                    <a:pt x="3048" y="415289"/>
                  </a:lnTo>
                  <a:lnTo>
                    <a:pt x="762" y="416813"/>
                  </a:lnTo>
                  <a:lnTo>
                    <a:pt x="0" y="419862"/>
                  </a:lnTo>
                  <a:lnTo>
                    <a:pt x="762" y="422147"/>
                  </a:lnTo>
                  <a:lnTo>
                    <a:pt x="44957" y="497419"/>
                  </a:lnTo>
                  <a:lnTo>
                    <a:pt x="44957" y="496062"/>
                  </a:lnTo>
                  <a:lnTo>
                    <a:pt x="45719" y="496062"/>
                  </a:lnTo>
                  <a:lnTo>
                    <a:pt x="45719" y="493013"/>
                  </a:lnTo>
                  <a:lnTo>
                    <a:pt x="49529" y="486445"/>
                  </a:lnTo>
                  <a:close/>
                </a:path>
                <a:path w="99060" h="505460">
                  <a:moveTo>
                    <a:pt x="54101" y="26643"/>
                  </a:moveTo>
                  <a:lnTo>
                    <a:pt x="54101" y="9906"/>
                  </a:lnTo>
                  <a:lnTo>
                    <a:pt x="44957" y="9906"/>
                  </a:lnTo>
                  <a:lnTo>
                    <a:pt x="44957" y="26643"/>
                  </a:lnTo>
                  <a:lnTo>
                    <a:pt x="45719" y="25329"/>
                  </a:lnTo>
                  <a:lnTo>
                    <a:pt x="45719" y="12191"/>
                  </a:lnTo>
                  <a:lnTo>
                    <a:pt x="53339" y="12191"/>
                  </a:lnTo>
                  <a:lnTo>
                    <a:pt x="53339" y="25329"/>
                  </a:lnTo>
                  <a:lnTo>
                    <a:pt x="54101" y="26643"/>
                  </a:lnTo>
                  <a:close/>
                </a:path>
                <a:path w="99060" h="505460">
                  <a:moveTo>
                    <a:pt x="54101" y="478562"/>
                  </a:moveTo>
                  <a:lnTo>
                    <a:pt x="54101" y="26643"/>
                  </a:lnTo>
                  <a:lnTo>
                    <a:pt x="49529" y="18760"/>
                  </a:lnTo>
                  <a:lnTo>
                    <a:pt x="44957" y="26643"/>
                  </a:lnTo>
                  <a:lnTo>
                    <a:pt x="44957" y="478562"/>
                  </a:lnTo>
                  <a:lnTo>
                    <a:pt x="49529" y="486445"/>
                  </a:lnTo>
                  <a:lnTo>
                    <a:pt x="54101" y="478562"/>
                  </a:lnTo>
                  <a:close/>
                </a:path>
                <a:path w="99060" h="505460">
                  <a:moveTo>
                    <a:pt x="54101" y="497419"/>
                  </a:moveTo>
                  <a:lnTo>
                    <a:pt x="54101" y="496062"/>
                  </a:lnTo>
                  <a:lnTo>
                    <a:pt x="44957" y="496062"/>
                  </a:lnTo>
                  <a:lnTo>
                    <a:pt x="44957" y="497419"/>
                  </a:lnTo>
                  <a:lnTo>
                    <a:pt x="49529" y="505206"/>
                  </a:lnTo>
                  <a:lnTo>
                    <a:pt x="54101" y="497419"/>
                  </a:lnTo>
                  <a:close/>
                </a:path>
                <a:path w="99060" h="505460">
                  <a:moveTo>
                    <a:pt x="53339" y="12191"/>
                  </a:moveTo>
                  <a:lnTo>
                    <a:pt x="45719" y="12191"/>
                  </a:lnTo>
                  <a:lnTo>
                    <a:pt x="49529" y="18760"/>
                  </a:lnTo>
                  <a:lnTo>
                    <a:pt x="53339" y="12191"/>
                  </a:lnTo>
                  <a:close/>
                </a:path>
                <a:path w="99060" h="505460">
                  <a:moveTo>
                    <a:pt x="49529" y="18760"/>
                  </a:moveTo>
                  <a:lnTo>
                    <a:pt x="45719" y="12191"/>
                  </a:lnTo>
                  <a:lnTo>
                    <a:pt x="45719" y="25329"/>
                  </a:lnTo>
                  <a:lnTo>
                    <a:pt x="49529" y="18760"/>
                  </a:lnTo>
                  <a:close/>
                </a:path>
                <a:path w="99060" h="505460">
                  <a:moveTo>
                    <a:pt x="53339" y="493013"/>
                  </a:moveTo>
                  <a:lnTo>
                    <a:pt x="49529" y="486445"/>
                  </a:lnTo>
                  <a:lnTo>
                    <a:pt x="45719" y="493013"/>
                  </a:lnTo>
                  <a:lnTo>
                    <a:pt x="53339" y="493013"/>
                  </a:lnTo>
                  <a:close/>
                </a:path>
                <a:path w="99060" h="505460">
                  <a:moveTo>
                    <a:pt x="53339" y="496062"/>
                  </a:moveTo>
                  <a:lnTo>
                    <a:pt x="53339" y="493013"/>
                  </a:lnTo>
                  <a:lnTo>
                    <a:pt x="45719" y="493013"/>
                  </a:lnTo>
                  <a:lnTo>
                    <a:pt x="45719" y="496062"/>
                  </a:lnTo>
                  <a:lnTo>
                    <a:pt x="53339" y="496062"/>
                  </a:lnTo>
                  <a:close/>
                </a:path>
                <a:path w="99060" h="505460">
                  <a:moveTo>
                    <a:pt x="53339" y="25329"/>
                  </a:moveTo>
                  <a:lnTo>
                    <a:pt x="53339" y="12191"/>
                  </a:lnTo>
                  <a:lnTo>
                    <a:pt x="49529" y="18760"/>
                  </a:lnTo>
                  <a:lnTo>
                    <a:pt x="53339" y="25329"/>
                  </a:lnTo>
                  <a:close/>
                </a:path>
                <a:path w="99060" h="505460">
                  <a:moveTo>
                    <a:pt x="99060" y="419862"/>
                  </a:moveTo>
                  <a:lnTo>
                    <a:pt x="98298" y="416813"/>
                  </a:lnTo>
                  <a:lnTo>
                    <a:pt x="93725" y="413765"/>
                  </a:lnTo>
                  <a:lnTo>
                    <a:pt x="91439" y="414527"/>
                  </a:lnTo>
                  <a:lnTo>
                    <a:pt x="89915" y="416813"/>
                  </a:lnTo>
                  <a:lnTo>
                    <a:pt x="49529" y="486445"/>
                  </a:lnTo>
                  <a:lnTo>
                    <a:pt x="53339" y="493013"/>
                  </a:lnTo>
                  <a:lnTo>
                    <a:pt x="53339" y="496062"/>
                  </a:lnTo>
                  <a:lnTo>
                    <a:pt x="54101" y="496062"/>
                  </a:lnTo>
                  <a:lnTo>
                    <a:pt x="54101" y="497419"/>
                  </a:lnTo>
                  <a:lnTo>
                    <a:pt x="98298" y="422147"/>
                  </a:lnTo>
                  <a:lnTo>
                    <a:pt x="99060" y="4198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80491" y="2168314"/>
              <a:ext cx="328610" cy="22327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336427" y="1085100"/>
              <a:ext cx="2160270" cy="2879725"/>
            </a:xfrm>
            <a:custGeom>
              <a:avLst/>
              <a:gdLst/>
              <a:ahLst/>
              <a:cxnLst/>
              <a:rect l="l" t="t" r="r" b="b"/>
              <a:pathLst>
                <a:path w="2160270" h="2879725">
                  <a:moveTo>
                    <a:pt x="2160270" y="1439418"/>
                  </a:moveTo>
                  <a:lnTo>
                    <a:pt x="2033016" y="1376172"/>
                  </a:lnTo>
                  <a:lnTo>
                    <a:pt x="2080374" y="1434846"/>
                  </a:lnTo>
                  <a:lnTo>
                    <a:pt x="1084326" y="1434846"/>
                  </a:lnTo>
                  <a:lnTo>
                    <a:pt x="1084326" y="79781"/>
                  </a:lnTo>
                  <a:lnTo>
                    <a:pt x="1143762" y="126492"/>
                  </a:lnTo>
                  <a:lnTo>
                    <a:pt x="1079754" y="0"/>
                  </a:lnTo>
                  <a:lnTo>
                    <a:pt x="1016508" y="126492"/>
                  </a:lnTo>
                  <a:lnTo>
                    <a:pt x="1075182" y="79832"/>
                  </a:lnTo>
                  <a:lnTo>
                    <a:pt x="1075182" y="1434846"/>
                  </a:lnTo>
                  <a:lnTo>
                    <a:pt x="0" y="1434846"/>
                  </a:lnTo>
                  <a:lnTo>
                    <a:pt x="0" y="1444752"/>
                  </a:lnTo>
                  <a:lnTo>
                    <a:pt x="1075182" y="1444752"/>
                  </a:lnTo>
                  <a:lnTo>
                    <a:pt x="1075182" y="2879598"/>
                  </a:lnTo>
                  <a:lnTo>
                    <a:pt x="1084326" y="2879598"/>
                  </a:lnTo>
                  <a:lnTo>
                    <a:pt x="1084326" y="1444752"/>
                  </a:lnTo>
                  <a:lnTo>
                    <a:pt x="2079815" y="1444752"/>
                  </a:lnTo>
                  <a:lnTo>
                    <a:pt x="2033016" y="1503426"/>
                  </a:lnTo>
                  <a:lnTo>
                    <a:pt x="2084070" y="1477733"/>
                  </a:lnTo>
                  <a:lnTo>
                    <a:pt x="2160270" y="143941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160403" y="387349"/>
            <a:ext cx="637540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5" dirty="0"/>
              <a:t>Regularly-</a:t>
            </a:r>
            <a:r>
              <a:rPr spc="-30" dirty="0"/>
              <a:t>stacked</a:t>
            </a:r>
            <a:r>
              <a:rPr spc="-90" dirty="0"/>
              <a:t> </a:t>
            </a:r>
            <a:r>
              <a:rPr spc="-55" dirty="0"/>
              <a:t>Bilayer</a:t>
            </a:r>
            <a:r>
              <a:rPr spc="-90" dirty="0"/>
              <a:t> </a:t>
            </a:r>
            <a:r>
              <a:rPr spc="-25" dirty="0"/>
              <a:t>Graphene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C76C8BC-3FE4-3D03-75FB-20AB507FAD49}"/>
                  </a:ext>
                </a:extLst>
              </p:cNvPr>
              <p:cNvSpPr txBox="1"/>
              <p:nvPr/>
            </p:nvSpPr>
            <p:spPr>
              <a:xfrm>
                <a:off x="6646650" y="4063110"/>
                <a:ext cx="2867726" cy="656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i="1" dirty="0">
                    <a:latin typeface="Times New Roman"/>
                    <a:cs typeface="Times New Roman"/>
                  </a:rPr>
                  <a:t>E</a:t>
                </a:r>
                <a:r>
                  <a:rPr lang="en-GB" i="1" spc="55" dirty="0">
                    <a:latin typeface="Times New Roman"/>
                    <a:cs typeface="Times New Roman"/>
                  </a:rPr>
                  <a:t> = </a:t>
                </a:r>
                <a14:m>
                  <m:oMath xmlns:m="http://schemas.openxmlformats.org/officeDocument/2006/math">
                    <m:r>
                      <a:rPr lang="en-US" b="0" i="1" spc="55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±</m:t>
                    </m:r>
                    <m:sSub>
                      <m:sSubPr>
                        <m:ctrlPr>
                          <a:rPr lang="en-US" b="0" i="1" spc="55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0" i="1" spc="55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𝛾</m:t>
                        </m:r>
                      </m:e>
                      <m:sub>
                        <m:r>
                          <a:rPr lang="en-US" b="0" i="1" spc="55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1</m:t>
                        </m:r>
                      </m:sub>
                    </m:sSub>
                    <m:r>
                      <a:rPr lang="en-US" b="0" i="1" spc="55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±</m:t>
                    </m:r>
                    <m:rad>
                      <m:radPr>
                        <m:degHide m:val="on"/>
                        <m:ctrlPr>
                          <a:rPr lang="en-US" b="0" i="1" spc="55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b="0" i="1" spc="55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b="0" i="1" spc="55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𝑣</m:t>
                            </m:r>
                          </m:e>
                          <m:sup>
                            <m:r>
                              <a:rPr lang="en-US" b="0" i="1" spc="55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pc="55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b="0" i="1" spc="55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𝑝</m:t>
                            </m:r>
                          </m:e>
                          <m:sup>
                            <m:r>
                              <a:rPr lang="en-US" b="0" i="1" spc="55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2</m:t>
                            </m:r>
                          </m:sup>
                        </m:sSup>
                        <m:r>
                          <a:rPr lang="en-US" b="0" i="1" spc="55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pc="55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pc="55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pc="55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b="0" i="1" spc="55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pc="55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/>
                                          </a:rPr>
                                          <m:t>𝛾</m:t>
                                        </m:r>
                                      </m:e>
                                      <m:sub>
                                        <m:r>
                                          <a:rPr lang="en-US" b="0" i="1" spc="55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b="0" i="1" spc="55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1" spc="55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CH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C76C8BC-3FE4-3D03-75FB-20AB507FA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650" y="4063110"/>
                <a:ext cx="2867726" cy="656013"/>
              </a:xfrm>
              <a:prstGeom prst="rect">
                <a:avLst/>
              </a:prstGeom>
              <a:blipFill>
                <a:blip r:embed="rId9"/>
                <a:stretch>
                  <a:fillRect l="-1762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object 20">
            <a:extLst>
              <a:ext uri="{FF2B5EF4-FFF2-40B4-BE49-F238E27FC236}">
                <a16:creationId xmlns:a16="http://schemas.microsoft.com/office/drawing/2014/main" id="{CB6B732B-B71C-06C0-B7A7-3E53FA5E1AE3}"/>
              </a:ext>
            </a:extLst>
          </p:cNvPr>
          <p:cNvGrpSpPr/>
          <p:nvPr/>
        </p:nvGrpSpPr>
        <p:grpSpPr>
          <a:xfrm>
            <a:off x="638212" y="1059937"/>
            <a:ext cx="9144000" cy="6159500"/>
            <a:chOff x="774839" y="1047750"/>
            <a:chExt cx="9144000" cy="6159500"/>
          </a:xfrm>
        </p:grpSpPr>
        <p:pic>
          <p:nvPicPr>
            <p:cNvPr id="28" name="object 21">
              <a:extLst>
                <a:ext uri="{FF2B5EF4-FFF2-40B4-BE49-F238E27FC236}">
                  <a16:creationId xmlns:a16="http://schemas.microsoft.com/office/drawing/2014/main" id="{CA51EA41-A6BE-CF24-1679-BB8290EDD427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4839" y="1047750"/>
              <a:ext cx="9143999" cy="6159246"/>
            </a:xfrm>
            <a:prstGeom prst="rect">
              <a:avLst/>
            </a:prstGeom>
          </p:spPr>
        </p:pic>
        <p:sp>
          <p:nvSpPr>
            <p:cNvPr id="29" name="object 22">
              <a:extLst>
                <a:ext uri="{FF2B5EF4-FFF2-40B4-BE49-F238E27FC236}">
                  <a16:creationId xmlns:a16="http://schemas.microsoft.com/office/drawing/2014/main" id="{A38D2808-2A0F-4368-A2EC-00724EB704DB}"/>
                </a:ext>
              </a:extLst>
            </p:cNvPr>
            <p:cNvSpPr/>
            <p:nvPr/>
          </p:nvSpPr>
          <p:spPr>
            <a:xfrm>
              <a:off x="1051445" y="4078223"/>
              <a:ext cx="8591550" cy="10160"/>
            </a:xfrm>
            <a:custGeom>
              <a:avLst/>
              <a:gdLst/>
              <a:ahLst/>
              <a:cxnLst/>
              <a:rect l="l" t="t" r="r" b="b"/>
              <a:pathLst>
                <a:path w="8591550" h="10160">
                  <a:moveTo>
                    <a:pt x="8591549" y="9905"/>
                  </a:moveTo>
                  <a:lnTo>
                    <a:pt x="8591549" y="0"/>
                  </a:lnTo>
                  <a:lnTo>
                    <a:pt x="0" y="0"/>
                  </a:lnTo>
                  <a:lnTo>
                    <a:pt x="0" y="9906"/>
                  </a:lnTo>
                  <a:lnTo>
                    <a:pt x="8591549" y="99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3">
            <a:extLst>
              <a:ext uri="{FF2B5EF4-FFF2-40B4-BE49-F238E27FC236}">
                <a16:creationId xmlns:a16="http://schemas.microsoft.com/office/drawing/2014/main" id="{1B7FDCE9-2BBD-36B3-2B5D-419A485587B3}"/>
              </a:ext>
            </a:extLst>
          </p:cNvPr>
          <p:cNvSpPr txBox="1"/>
          <p:nvPr/>
        </p:nvSpPr>
        <p:spPr>
          <a:xfrm>
            <a:off x="2028577" y="3515055"/>
            <a:ext cx="5986780" cy="93980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2000" b="1" spc="-10" dirty="0">
                <a:latin typeface="Arial"/>
                <a:cs typeface="Arial"/>
              </a:rPr>
              <a:t>Purpose:</a:t>
            </a:r>
            <a:endParaRPr sz="2000" dirty="0">
              <a:latin typeface="Arial"/>
              <a:cs typeface="Arial"/>
            </a:endParaRPr>
          </a:p>
          <a:p>
            <a:pPr marL="572135">
              <a:lnSpc>
                <a:spcPct val="100000"/>
              </a:lnSpc>
              <a:spcBef>
                <a:spcPts val="1200"/>
              </a:spcBef>
            </a:pPr>
            <a:r>
              <a:rPr sz="2000" dirty="0">
                <a:latin typeface="Arial"/>
                <a:cs typeface="Arial"/>
              </a:rPr>
              <a:t>role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80FF"/>
                </a:solidFill>
                <a:latin typeface="Arial"/>
                <a:cs typeface="Arial"/>
              </a:rPr>
              <a:t>interlayer</a:t>
            </a:r>
            <a:r>
              <a:rPr sz="2000" spc="-45" dirty="0">
                <a:solidFill>
                  <a:srgbClr val="0080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80FF"/>
                </a:solidFill>
                <a:latin typeface="Arial"/>
                <a:cs typeface="Arial"/>
              </a:rPr>
              <a:t>interaction</a:t>
            </a:r>
            <a:r>
              <a:rPr sz="2000" spc="-50" dirty="0">
                <a:solidFill>
                  <a:srgbClr val="0080FF"/>
                </a:solidFill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80"/>
                </a:solidFill>
                <a:latin typeface="Arial"/>
                <a:cs typeface="Arial"/>
              </a:rPr>
              <a:t>moiré</a:t>
            </a:r>
            <a:r>
              <a:rPr sz="2000" spc="-45" dirty="0">
                <a:solidFill>
                  <a:srgbClr val="FF008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0080"/>
                </a:solidFill>
                <a:latin typeface="Arial"/>
                <a:cs typeface="Arial"/>
              </a:rPr>
              <a:t>superlattice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713867" y="1988057"/>
            <a:ext cx="2969260" cy="3768090"/>
            <a:chOff x="6713867" y="1988057"/>
            <a:chExt cx="2969260" cy="3768090"/>
          </a:xfrm>
        </p:grpSpPr>
        <p:sp>
          <p:nvSpPr>
            <p:cNvPr id="3" name="object 3"/>
            <p:cNvSpPr/>
            <p:nvPr/>
          </p:nvSpPr>
          <p:spPr>
            <a:xfrm>
              <a:off x="6713867" y="1988057"/>
              <a:ext cx="2969260" cy="3768090"/>
            </a:xfrm>
            <a:custGeom>
              <a:avLst/>
              <a:gdLst/>
              <a:ahLst/>
              <a:cxnLst/>
              <a:rect l="l" t="t" r="r" b="b"/>
              <a:pathLst>
                <a:path w="2969259" h="3768090">
                  <a:moveTo>
                    <a:pt x="2968752" y="3765804"/>
                  </a:moveTo>
                  <a:lnTo>
                    <a:pt x="2968752" y="2285"/>
                  </a:lnTo>
                  <a:lnTo>
                    <a:pt x="2966466" y="0"/>
                  </a:lnTo>
                  <a:lnTo>
                    <a:pt x="2285" y="0"/>
                  </a:lnTo>
                  <a:lnTo>
                    <a:pt x="0" y="2286"/>
                  </a:lnTo>
                  <a:lnTo>
                    <a:pt x="0" y="3765804"/>
                  </a:lnTo>
                  <a:lnTo>
                    <a:pt x="2286" y="3768090"/>
                  </a:lnTo>
                  <a:lnTo>
                    <a:pt x="4572" y="3768090"/>
                  </a:lnTo>
                  <a:lnTo>
                    <a:pt x="4572" y="9144"/>
                  </a:lnTo>
                  <a:lnTo>
                    <a:pt x="9905" y="4572"/>
                  </a:lnTo>
                  <a:lnTo>
                    <a:pt x="9905" y="9144"/>
                  </a:lnTo>
                  <a:lnTo>
                    <a:pt x="2959608" y="9143"/>
                  </a:lnTo>
                  <a:lnTo>
                    <a:pt x="2959608" y="4571"/>
                  </a:lnTo>
                  <a:lnTo>
                    <a:pt x="2964180" y="9143"/>
                  </a:lnTo>
                  <a:lnTo>
                    <a:pt x="2964180" y="3768090"/>
                  </a:lnTo>
                  <a:lnTo>
                    <a:pt x="2966466" y="3768090"/>
                  </a:lnTo>
                  <a:lnTo>
                    <a:pt x="2968752" y="3765804"/>
                  </a:lnTo>
                  <a:close/>
                </a:path>
                <a:path w="2969259" h="3768090">
                  <a:moveTo>
                    <a:pt x="9905" y="9144"/>
                  </a:moveTo>
                  <a:lnTo>
                    <a:pt x="9905" y="4572"/>
                  </a:lnTo>
                  <a:lnTo>
                    <a:pt x="4572" y="9144"/>
                  </a:lnTo>
                  <a:lnTo>
                    <a:pt x="9905" y="9144"/>
                  </a:lnTo>
                  <a:close/>
                </a:path>
                <a:path w="2969259" h="3768090">
                  <a:moveTo>
                    <a:pt x="9905" y="3758946"/>
                  </a:moveTo>
                  <a:lnTo>
                    <a:pt x="9905" y="9144"/>
                  </a:lnTo>
                  <a:lnTo>
                    <a:pt x="4572" y="9144"/>
                  </a:lnTo>
                  <a:lnTo>
                    <a:pt x="4572" y="3758946"/>
                  </a:lnTo>
                  <a:lnTo>
                    <a:pt x="9905" y="3758946"/>
                  </a:lnTo>
                  <a:close/>
                </a:path>
                <a:path w="2969259" h="3768090">
                  <a:moveTo>
                    <a:pt x="2964180" y="3758946"/>
                  </a:moveTo>
                  <a:lnTo>
                    <a:pt x="4572" y="3758946"/>
                  </a:lnTo>
                  <a:lnTo>
                    <a:pt x="9905" y="3763517"/>
                  </a:lnTo>
                  <a:lnTo>
                    <a:pt x="9905" y="3768090"/>
                  </a:lnTo>
                  <a:lnTo>
                    <a:pt x="2959608" y="3768090"/>
                  </a:lnTo>
                  <a:lnTo>
                    <a:pt x="2959608" y="3763518"/>
                  </a:lnTo>
                  <a:lnTo>
                    <a:pt x="2964180" y="3758946"/>
                  </a:lnTo>
                  <a:close/>
                </a:path>
                <a:path w="2969259" h="3768090">
                  <a:moveTo>
                    <a:pt x="9905" y="3768090"/>
                  </a:moveTo>
                  <a:lnTo>
                    <a:pt x="9905" y="3763517"/>
                  </a:lnTo>
                  <a:lnTo>
                    <a:pt x="4572" y="3758946"/>
                  </a:lnTo>
                  <a:lnTo>
                    <a:pt x="4572" y="3768090"/>
                  </a:lnTo>
                  <a:lnTo>
                    <a:pt x="9905" y="3768090"/>
                  </a:lnTo>
                  <a:close/>
                </a:path>
                <a:path w="2969259" h="3768090">
                  <a:moveTo>
                    <a:pt x="2964180" y="9143"/>
                  </a:moveTo>
                  <a:lnTo>
                    <a:pt x="2959608" y="4571"/>
                  </a:lnTo>
                  <a:lnTo>
                    <a:pt x="2959608" y="9143"/>
                  </a:lnTo>
                  <a:lnTo>
                    <a:pt x="2964180" y="9143"/>
                  </a:lnTo>
                  <a:close/>
                </a:path>
                <a:path w="2969259" h="3768090">
                  <a:moveTo>
                    <a:pt x="2964180" y="3758946"/>
                  </a:moveTo>
                  <a:lnTo>
                    <a:pt x="2964180" y="9143"/>
                  </a:lnTo>
                  <a:lnTo>
                    <a:pt x="2959608" y="9143"/>
                  </a:lnTo>
                  <a:lnTo>
                    <a:pt x="2959608" y="3758946"/>
                  </a:lnTo>
                  <a:lnTo>
                    <a:pt x="2964180" y="3758946"/>
                  </a:lnTo>
                  <a:close/>
                </a:path>
                <a:path w="2969259" h="3768090">
                  <a:moveTo>
                    <a:pt x="2964180" y="3768090"/>
                  </a:moveTo>
                  <a:lnTo>
                    <a:pt x="2964180" y="3758946"/>
                  </a:lnTo>
                  <a:lnTo>
                    <a:pt x="2959608" y="3763518"/>
                  </a:lnTo>
                  <a:lnTo>
                    <a:pt x="2959608" y="3768090"/>
                  </a:lnTo>
                  <a:lnTo>
                    <a:pt x="2964180" y="37680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36777" y="3451859"/>
              <a:ext cx="2196845" cy="224713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56689" y="4549901"/>
              <a:ext cx="170688" cy="24841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938388" y="4536947"/>
              <a:ext cx="212090" cy="273685"/>
            </a:xfrm>
            <a:custGeom>
              <a:avLst/>
              <a:gdLst/>
              <a:ahLst/>
              <a:cxnLst/>
              <a:rect l="l" t="t" r="r" b="b"/>
              <a:pathLst>
                <a:path w="212090" h="273685">
                  <a:moveTo>
                    <a:pt x="211835" y="67818"/>
                  </a:moveTo>
                  <a:lnTo>
                    <a:pt x="67055" y="0"/>
                  </a:lnTo>
                  <a:lnTo>
                    <a:pt x="0" y="144780"/>
                  </a:lnTo>
                  <a:lnTo>
                    <a:pt x="15239" y="139337"/>
                  </a:lnTo>
                  <a:lnTo>
                    <a:pt x="15239" y="119634"/>
                  </a:lnTo>
                  <a:lnTo>
                    <a:pt x="36323" y="111920"/>
                  </a:lnTo>
                  <a:lnTo>
                    <a:pt x="67817" y="44496"/>
                  </a:lnTo>
                  <a:lnTo>
                    <a:pt x="67817" y="21336"/>
                  </a:lnTo>
                  <a:lnTo>
                    <a:pt x="80771" y="16764"/>
                  </a:lnTo>
                  <a:lnTo>
                    <a:pt x="80771" y="27386"/>
                  </a:lnTo>
                  <a:lnTo>
                    <a:pt x="162936" y="65766"/>
                  </a:lnTo>
                  <a:lnTo>
                    <a:pt x="184403" y="57912"/>
                  </a:lnTo>
                  <a:lnTo>
                    <a:pt x="184403" y="77895"/>
                  </a:lnTo>
                  <a:lnTo>
                    <a:pt x="211835" y="67818"/>
                  </a:lnTo>
                  <a:close/>
                </a:path>
                <a:path w="212090" h="273685">
                  <a:moveTo>
                    <a:pt x="36323" y="111920"/>
                  </a:moveTo>
                  <a:lnTo>
                    <a:pt x="15239" y="119634"/>
                  </a:lnTo>
                  <a:lnTo>
                    <a:pt x="26669" y="132588"/>
                  </a:lnTo>
                  <a:lnTo>
                    <a:pt x="36323" y="111920"/>
                  </a:lnTo>
                  <a:close/>
                </a:path>
                <a:path w="212090" h="273685">
                  <a:moveTo>
                    <a:pt x="133154" y="248669"/>
                  </a:moveTo>
                  <a:lnTo>
                    <a:pt x="77723" y="96774"/>
                  </a:lnTo>
                  <a:lnTo>
                    <a:pt x="36323" y="111920"/>
                  </a:lnTo>
                  <a:lnTo>
                    <a:pt x="26669" y="132588"/>
                  </a:lnTo>
                  <a:lnTo>
                    <a:pt x="15239" y="119634"/>
                  </a:lnTo>
                  <a:lnTo>
                    <a:pt x="15239" y="139337"/>
                  </a:lnTo>
                  <a:lnTo>
                    <a:pt x="62483" y="122464"/>
                  </a:lnTo>
                  <a:lnTo>
                    <a:pt x="62483" y="112014"/>
                  </a:lnTo>
                  <a:lnTo>
                    <a:pt x="74675" y="118110"/>
                  </a:lnTo>
                  <a:lnTo>
                    <a:pt x="74675" y="145581"/>
                  </a:lnTo>
                  <a:lnTo>
                    <a:pt x="121157" y="273558"/>
                  </a:lnTo>
                  <a:lnTo>
                    <a:pt x="123443" y="272708"/>
                  </a:lnTo>
                  <a:lnTo>
                    <a:pt x="123443" y="252222"/>
                  </a:lnTo>
                  <a:lnTo>
                    <a:pt x="133154" y="248669"/>
                  </a:lnTo>
                  <a:close/>
                </a:path>
                <a:path w="212090" h="273685">
                  <a:moveTo>
                    <a:pt x="74675" y="118110"/>
                  </a:moveTo>
                  <a:lnTo>
                    <a:pt x="62483" y="112014"/>
                  </a:lnTo>
                  <a:lnTo>
                    <a:pt x="65843" y="121264"/>
                  </a:lnTo>
                  <a:lnTo>
                    <a:pt x="74675" y="118110"/>
                  </a:lnTo>
                  <a:close/>
                </a:path>
                <a:path w="212090" h="273685">
                  <a:moveTo>
                    <a:pt x="65843" y="121264"/>
                  </a:moveTo>
                  <a:lnTo>
                    <a:pt x="62483" y="112014"/>
                  </a:lnTo>
                  <a:lnTo>
                    <a:pt x="62483" y="122464"/>
                  </a:lnTo>
                  <a:lnTo>
                    <a:pt x="65843" y="121264"/>
                  </a:lnTo>
                  <a:close/>
                </a:path>
                <a:path w="212090" h="273685">
                  <a:moveTo>
                    <a:pt x="74675" y="145581"/>
                  </a:moveTo>
                  <a:lnTo>
                    <a:pt x="74675" y="118110"/>
                  </a:lnTo>
                  <a:lnTo>
                    <a:pt x="65843" y="121264"/>
                  </a:lnTo>
                  <a:lnTo>
                    <a:pt x="74675" y="145581"/>
                  </a:lnTo>
                  <a:close/>
                </a:path>
                <a:path w="212090" h="273685">
                  <a:moveTo>
                    <a:pt x="80771" y="16764"/>
                  </a:moveTo>
                  <a:lnTo>
                    <a:pt x="67817" y="21336"/>
                  </a:lnTo>
                  <a:lnTo>
                    <a:pt x="76698" y="25484"/>
                  </a:lnTo>
                  <a:lnTo>
                    <a:pt x="80771" y="16764"/>
                  </a:lnTo>
                  <a:close/>
                </a:path>
                <a:path w="212090" h="273685">
                  <a:moveTo>
                    <a:pt x="76698" y="25484"/>
                  </a:moveTo>
                  <a:lnTo>
                    <a:pt x="67817" y="21336"/>
                  </a:lnTo>
                  <a:lnTo>
                    <a:pt x="67817" y="44496"/>
                  </a:lnTo>
                  <a:lnTo>
                    <a:pt x="76698" y="25484"/>
                  </a:lnTo>
                  <a:close/>
                </a:path>
                <a:path w="212090" h="273685">
                  <a:moveTo>
                    <a:pt x="80771" y="27386"/>
                  </a:moveTo>
                  <a:lnTo>
                    <a:pt x="80771" y="16764"/>
                  </a:lnTo>
                  <a:lnTo>
                    <a:pt x="76698" y="25484"/>
                  </a:lnTo>
                  <a:lnTo>
                    <a:pt x="80771" y="27386"/>
                  </a:lnTo>
                  <a:close/>
                </a:path>
                <a:path w="212090" h="273685">
                  <a:moveTo>
                    <a:pt x="184403" y="77895"/>
                  </a:moveTo>
                  <a:lnTo>
                    <a:pt x="184403" y="57912"/>
                  </a:lnTo>
                  <a:lnTo>
                    <a:pt x="183641" y="75438"/>
                  </a:lnTo>
                  <a:lnTo>
                    <a:pt x="162936" y="65766"/>
                  </a:lnTo>
                  <a:lnTo>
                    <a:pt x="121919" y="80772"/>
                  </a:lnTo>
                  <a:lnTo>
                    <a:pt x="137159" y="122533"/>
                  </a:lnTo>
                  <a:lnTo>
                    <a:pt x="137159" y="95250"/>
                  </a:lnTo>
                  <a:lnTo>
                    <a:pt x="142493" y="83058"/>
                  </a:lnTo>
                  <a:lnTo>
                    <a:pt x="145786" y="92080"/>
                  </a:lnTo>
                  <a:lnTo>
                    <a:pt x="184403" y="77895"/>
                  </a:lnTo>
                  <a:close/>
                </a:path>
                <a:path w="212090" h="273685">
                  <a:moveTo>
                    <a:pt x="136397" y="257556"/>
                  </a:moveTo>
                  <a:lnTo>
                    <a:pt x="133154" y="248669"/>
                  </a:lnTo>
                  <a:lnTo>
                    <a:pt x="123443" y="252222"/>
                  </a:lnTo>
                  <a:lnTo>
                    <a:pt x="136397" y="257556"/>
                  </a:lnTo>
                  <a:close/>
                </a:path>
                <a:path w="212090" h="273685">
                  <a:moveTo>
                    <a:pt x="136397" y="267897"/>
                  </a:moveTo>
                  <a:lnTo>
                    <a:pt x="136397" y="257556"/>
                  </a:lnTo>
                  <a:lnTo>
                    <a:pt x="123443" y="252222"/>
                  </a:lnTo>
                  <a:lnTo>
                    <a:pt x="123443" y="272708"/>
                  </a:lnTo>
                  <a:lnTo>
                    <a:pt x="136397" y="267897"/>
                  </a:lnTo>
                  <a:close/>
                </a:path>
                <a:path w="212090" h="273685">
                  <a:moveTo>
                    <a:pt x="185927" y="249500"/>
                  </a:moveTo>
                  <a:lnTo>
                    <a:pt x="185927" y="229362"/>
                  </a:lnTo>
                  <a:lnTo>
                    <a:pt x="180593" y="241554"/>
                  </a:lnTo>
                  <a:lnTo>
                    <a:pt x="177297" y="232519"/>
                  </a:lnTo>
                  <a:lnTo>
                    <a:pt x="133154" y="248669"/>
                  </a:lnTo>
                  <a:lnTo>
                    <a:pt x="136397" y="257556"/>
                  </a:lnTo>
                  <a:lnTo>
                    <a:pt x="136397" y="267897"/>
                  </a:lnTo>
                  <a:lnTo>
                    <a:pt x="185927" y="249500"/>
                  </a:lnTo>
                  <a:close/>
                </a:path>
                <a:path w="212090" h="273685">
                  <a:moveTo>
                    <a:pt x="145786" y="92080"/>
                  </a:moveTo>
                  <a:lnTo>
                    <a:pt x="142493" y="83058"/>
                  </a:lnTo>
                  <a:lnTo>
                    <a:pt x="137159" y="95250"/>
                  </a:lnTo>
                  <a:lnTo>
                    <a:pt x="145786" y="92080"/>
                  </a:lnTo>
                  <a:close/>
                </a:path>
                <a:path w="212090" h="273685">
                  <a:moveTo>
                    <a:pt x="201167" y="243840"/>
                  </a:moveTo>
                  <a:lnTo>
                    <a:pt x="145786" y="92080"/>
                  </a:lnTo>
                  <a:lnTo>
                    <a:pt x="137159" y="95250"/>
                  </a:lnTo>
                  <a:lnTo>
                    <a:pt x="137159" y="122533"/>
                  </a:lnTo>
                  <a:lnTo>
                    <a:pt x="177297" y="232519"/>
                  </a:lnTo>
                  <a:lnTo>
                    <a:pt x="185927" y="229362"/>
                  </a:lnTo>
                  <a:lnTo>
                    <a:pt x="185927" y="249500"/>
                  </a:lnTo>
                  <a:lnTo>
                    <a:pt x="201167" y="243840"/>
                  </a:lnTo>
                  <a:close/>
                </a:path>
                <a:path w="212090" h="273685">
                  <a:moveTo>
                    <a:pt x="184403" y="57912"/>
                  </a:moveTo>
                  <a:lnTo>
                    <a:pt x="162936" y="65766"/>
                  </a:lnTo>
                  <a:lnTo>
                    <a:pt x="183641" y="75438"/>
                  </a:lnTo>
                  <a:lnTo>
                    <a:pt x="184403" y="57912"/>
                  </a:lnTo>
                  <a:close/>
                </a:path>
                <a:path w="212090" h="273685">
                  <a:moveTo>
                    <a:pt x="185927" y="229362"/>
                  </a:moveTo>
                  <a:lnTo>
                    <a:pt x="177297" y="232519"/>
                  </a:lnTo>
                  <a:lnTo>
                    <a:pt x="180593" y="241554"/>
                  </a:lnTo>
                  <a:lnTo>
                    <a:pt x="185927" y="229362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35250">
              <a:lnSpc>
                <a:spcPct val="100000"/>
              </a:lnSpc>
              <a:spcBef>
                <a:spcPts val="95"/>
              </a:spcBef>
            </a:pPr>
            <a:r>
              <a:rPr spc="-40" dirty="0"/>
              <a:t>Effective</a:t>
            </a:r>
            <a:r>
              <a:rPr spc="-140" dirty="0"/>
              <a:t> </a:t>
            </a:r>
            <a:r>
              <a:rPr spc="45" dirty="0"/>
              <a:t>Model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778992" y="1981200"/>
            <a:ext cx="5736590" cy="5226050"/>
            <a:chOff x="778992" y="1981200"/>
            <a:chExt cx="5736590" cy="522605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81712" y="4654220"/>
              <a:ext cx="1337711" cy="104199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971173" y="4567427"/>
              <a:ext cx="1544320" cy="1207770"/>
            </a:xfrm>
            <a:custGeom>
              <a:avLst/>
              <a:gdLst/>
              <a:ahLst/>
              <a:cxnLst/>
              <a:rect l="l" t="t" r="r" b="b"/>
              <a:pathLst>
                <a:path w="1544320" h="1207770">
                  <a:moveTo>
                    <a:pt x="38100" y="1188720"/>
                  </a:moveTo>
                  <a:lnTo>
                    <a:pt x="38100" y="1074420"/>
                  </a:lnTo>
                  <a:lnTo>
                    <a:pt x="0" y="1074420"/>
                  </a:lnTo>
                  <a:lnTo>
                    <a:pt x="0" y="1188720"/>
                  </a:lnTo>
                  <a:lnTo>
                    <a:pt x="19050" y="1188720"/>
                  </a:lnTo>
                  <a:lnTo>
                    <a:pt x="19050" y="1169670"/>
                  </a:lnTo>
                  <a:lnTo>
                    <a:pt x="35051" y="1169670"/>
                  </a:lnTo>
                  <a:lnTo>
                    <a:pt x="35051" y="1188720"/>
                  </a:lnTo>
                  <a:lnTo>
                    <a:pt x="38100" y="1188720"/>
                  </a:lnTo>
                  <a:close/>
                </a:path>
                <a:path w="1544320" h="1207770">
                  <a:moveTo>
                    <a:pt x="35051" y="1188720"/>
                  </a:moveTo>
                  <a:lnTo>
                    <a:pt x="35051" y="1169670"/>
                  </a:lnTo>
                  <a:lnTo>
                    <a:pt x="19050" y="1169670"/>
                  </a:lnTo>
                  <a:lnTo>
                    <a:pt x="19050" y="1188720"/>
                  </a:lnTo>
                  <a:lnTo>
                    <a:pt x="35051" y="1188720"/>
                  </a:lnTo>
                  <a:close/>
                </a:path>
                <a:path w="1544320" h="1207770">
                  <a:moveTo>
                    <a:pt x="35051" y="1207770"/>
                  </a:moveTo>
                  <a:lnTo>
                    <a:pt x="35051" y="1188720"/>
                  </a:lnTo>
                  <a:lnTo>
                    <a:pt x="19050" y="1188720"/>
                  </a:lnTo>
                  <a:lnTo>
                    <a:pt x="19050" y="1207770"/>
                  </a:lnTo>
                  <a:lnTo>
                    <a:pt x="35051" y="1207770"/>
                  </a:lnTo>
                  <a:close/>
                </a:path>
                <a:path w="1544320" h="1207770">
                  <a:moveTo>
                    <a:pt x="38100" y="1036320"/>
                  </a:moveTo>
                  <a:lnTo>
                    <a:pt x="38100" y="922020"/>
                  </a:lnTo>
                  <a:lnTo>
                    <a:pt x="0" y="922020"/>
                  </a:lnTo>
                  <a:lnTo>
                    <a:pt x="0" y="1036320"/>
                  </a:lnTo>
                  <a:lnTo>
                    <a:pt x="38100" y="1036320"/>
                  </a:lnTo>
                  <a:close/>
                </a:path>
                <a:path w="1544320" h="1207770">
                  <a:moveTo>
                    <a:pt x="38100" y="883920"/>
                  </a:moveTo>
                  <a:lnTo>
                    <a:pt x="38100" y="769620"/>
                  </a:lnTo>
                  <a:lnTo>
                    <a:pt x="0" y="769620"/>
                  </a:lnTo>
                  <a:lnTo>
                    <a:pt x="0" y="883920"/>
                  </a:lnTo>
                  <a:lnTo>
                    <a:pt x="38100" y="883920"/>
                  </a:lnTo>
                  <a:close/>
                </a:path>
                <a:path w="1544320" h="1207770">
                  <a:moveTo>
                    <a:pt x="38100" y="731520"/>
                  </a:moveTo>
                  <a:lnTo>
                    <a:pt x="38100" y="617220"/>
                  </a:lnTo>
                  <a:lnTo>
                    <a:pt x="0" y="617220"/>
                  </a:lnTo>
                  <a:lnTo>
                    <a:pt x="0" y="731520"/>
                  </a:lnTo>
                  <a:lnTo>
                    <a:pt x="38100" y="731520"/>
                  </a:lnTo>
                  <a:close/>
                </a:path>
                <a:path w="1544320" h="1207770">
                  <a:moveTo>
                    <a:pt x="38100" y="579120"/>
                  </a:moveTo>
                  <a:lnTo>
                    <a:pt x="38100" y="464820"/>
                  </a:lnTo>
                  <a:lnTo>
                    <a:pt x="0" y="464820"/>
                  </a:lnTo>
                  <a:lnTo>
                    <a:pt x="0" y="579120"/>
                  </a:lnTo>
                  <a:lnTo>
                    <a:pt x="38100" y="579120"/>
                  </a:lnTo>
                  <a:close/>
                </a:path>
                <a:path w="1544320" h="1207770">
                  <a:moveTo>
                    <a:pt x="38100" y="426720"/>
                  </a:moveTo>
                  <a:lnTo>
                    <a:pt x="38100" y="312420"/>
                  </a:lnTo>
                  <a:lnTo>
                    <a:pt x="0" y="312420"/>
                  </a:lnTo>
                  <a:lnTo>
                    <a:pt x="0" y="426720"/>
                  </a:lnTo>
                  <a:lnTo>
                    <a:pt x="38100" y="426720"/>
                  </a:lnTo>
                  <a:close/>
                </a:path>
                <a:path w="1544320" h="1207770">
                  <a:moveTo>
                    <a:pt x="38100" y="274320"/>
                  </a:moveTo>
                  <a:lnTo>
                    <a:pt x="38100" y="160020"/>
                  </a:lnTo>
                  <a:lnTo>
                    <a:pt x="0" y="160020"/>
                  </a:lnTo>
                  <a:lnTo>
                    <a:pt x="0" y="274320"/>
                  </a:lnTo>
                  <a:lnTo>
                    <a:pt x="38100" y="274320"/>
                  </a:lnTo>
                  <a:close/>
                </a:path>
                <a:path w="1544320" h="1207770">
                  <a:moveTo>
                    <a:pt x="30480" y="26670"/>
                  </a:moveTo>
                  <a:lnTo>
                    <a:pt x="30480" y="0"/>
                  </a:lnTo>
                  <a:lnTo>
                    <a:pt x="0" y="0"/>
                  </a:lnTo>
                  <a:lnTo>
                    <a:pt x="0" y="121920"/>
                  </a:lnTo>
                  <a:lnTo>
                    <a:pt x="19050" y="121920"/>
                  </a:lnTo>
                  <a:lnTo>
                    <a:pt x="19050" y="38100"/>
                  </a:lnTo>
                  <a:lnTo>
                    <a:pt x="30480" y="26670"/>
                  </a:lnTo>
                  <a:close/>
                </a:path>
                <a:path w="1544320" h="1207770">
                  <a:moveTo>
                    <a:pt x="38100" y="121920"/>
                  </a:moveTo>
                  <a:lnTo>
                    <a:pt x="38100" y="19050"/>
                  </a:lnTo>
                  <a:lnTo>
                    <a:pt x="19050" y="38100"/>
                  </a:lnTo>
                  <a:lnTo>
                    <a:pt x="30480" y="38100"/>
                  </a:lnTo>
                  <a:lnTo>
                    <a:pt x="30480" y="121920"/>
                  </a:lnTo>
                  <a:lnTo>
                    <a:pt x="38100" y="121920"/>
                  </a:lnTo>
                  <a:close/>
                </a:path>
                <a:path w="1544320" h="1207770">
                  <a:moveTo>
                    <a:pt x="30480" y="121920"/>
                  </a:moveTo>
                  <a:lnTo>
                    <a:pt x="30480" y="38100"/>
                  </a:lnTo>
                  <a:lnTo>
                    <a:pt x="19050" y="38100"/>
                  </a:lnTo>
                  <a:lnTo>
                    <a:pt x="19050" y="121920"/>
                  </a:lnTo>
                  <a:lnTo>
                    <a:pt x="30480" y="121920"/>
                  </a:lnTo>
                  <a:close/>
                </a:path>
                <a:path w="1544320" h="1207770">
                  <a:moveTo>
                    <a:pt x="182880" y="38100"/>
                  </a:moveTo>
                  <a:lnTo>
                    <a:pt x="182880" y="0"/>
                  </a:lnTo>
                  <a:lnTo>
                    <a:pt x="68580" y="0"/>
                  </a:lnTo>
                  <a:lnTo>
                    <a:pt x="68580" y="38100"/>
                  </a:lnTo>
                  <a:lnTo>
                    <a:pt x="182880" y="38100"/>
                  </a:lnTo>
                  <a:close/>
                </a:path>
                <a:path w="1544320" h="1207770">
                  <a:moveTo>
                    <a:pt x="335280" y="38100"/>
                  </a:moveTo>
                  <a:lnTo>
                    <a:pt x="335280" y="0"/>
                  </a:lnTo>
                  <a:lnTo>
                    <a:pt x="220980" y="0"/>
                  </a:lnTo>
                  <a:lnTo>
                    <a:pt x="220980" y="38100"/>
                  </a:lnTo>
                  <a:lnTo>
                    <a:pt x="335280" y="38100"/>
                  </a:lnTo>
                  <a:close/>
                </a:path>
                <a:path w="1544320" h="1207770">
                  <a:moveTo>
                    <a:pt x="487680" y="38100"/>
                  </a:moveTo>
                  <a:lnTo>
                    <a:pt x="487680" y="0"/>
                  </a:lnTo>
                  <a:lnTo>
                    <a:pt x="373380" y="0"/>
                  </a:lnTo>
                  <a:lnTo>
                    <a:pt x="373380" y="38100"/>
                  </a:lnTo>
                  <a:lnTo>
                    <a:pt x="487680" y="38100"/>
                  </a:lnTo>
                  <a:close/>
                </a:path>
                <a:path w="1544320" h="1207770">
                  <a:moveTo>
                    <a:pt x="640080" y="38100"/>
                  </a:moveTo>
                  <a:lnTo>
                    <a:pt x="640080" y="0"/>
                  </a:lnTo>
                  <a:lnTo>
                    <a:pt x="525780" y="0"/>
                  </a:lnTo>
                  <a:lnTo>
                    <a:pt x="525780" y="38100"/>
                  </a:lnTo>
                  <a:lnTo>
                    <a:pt x="640080" y="38100"/>
                  </a:lnTo>
                  <a:close/>
                </a:path>
                <a:path w="1544320" h="1207770">
                  <a:moveTo>
                    <a:pt x="792480" y="38100"/>
                  </a:moveTo>
                  <a:lnTo>
                    <a:pt x="792480" y="0"/>
                  </a:lnTo>
                  <a:lnTo>
                    <a:pt x="678180" y="0"/>
                  </a:lnTo>
                  <a:lnTo>
                    <a:pt x="678180" y="38100"/>
                  </a:lnTo>
                  <a:lnTo>
                    <a:pt x="792480" y="38100"/>
                  </a:lnTo>
                  <a:close/>
                </a:path>
                <a:path w="1544320" h="1207770">
                  <a:moveTo>
                    <a:pt x="944880" y="38100"/>
                  </a:moveTo>
                  <a:lnTo>
                    <a:pt x="944880" y="0"/>
                  </a:lnTo>
                  <a:lnTo>
                    <a:pt x="830580" y="0"/>
                  </a:lnTo>
                  <a:lnTo>
                    <a:pt x="830580" y="38100"/>
                  </a:lnTo>
                  <a:lnTo>
                    <a:pt x="944880" y="38100"/>
                  </a:lnTo>
                  <a:close/>
                </a:path>
                <a:path w="1544320" h="1207770">
                  <a:moveTo>
                    <a:pt x="1097280" y="38100"/>
                  </a:moveTo>
                  <a:lnTo>
                    <a:pt x="1097280" y="0"/>
                  </a:lnTo>
                  <a:lnTo>
                    <a:pt x="982980" y="0"/>
                  </a:lnTo>
                  <a:lnTo>
                    <a:pt x="982980" y="38100"/>
                  </a:lnTo>
                  <a:lnTo>
                    <a:pt x="1097280" y="38100"/>
                  </a:lnTo>
                  <a:close/>
                </a:path>
                <a:path w="1544320" h="1207770">
                  <a:moveTo>
                    <a:pt x="1249680" y="38100"/>
                  </a:moveTo>
                  <a:lnTo>
                    <a:pt x="1249680" y="0"/>
                  </a:lnTo>
                  <a:lnTo>
                    <a:pt x="1135380" y="0"/>
                  </a:lnTo>
                  <a:lnTo>
                    <a:pt x="1135380" y="38100"/>
                  </a:lnTo>
                  <a:lnTo>
                    <a:pt x="1249680" y="38100"/>
                  </a:lnTo>
                  <a:close/>
                </a:path>
                <a:path w="1544320" h="1207770">
                  <a:moveTo>
                    <a:pt x="1402080" y="38100"/>
                  </a:moveTo>
                  <a:lnTo>
                    <a:pt x="1402080" y="0"/>
                  </a:lnTo>
                  <a:lnTo>
                    <a:pt x="1287780" y="0"/>
                  </a:lnTo>
                  <a:lnTo>
                    <a:pt x="1287780" y="38100"/>
                  </a:lnTo>
                  <a:lnTo>
                    <a:pt x="1402080" y="38100"/>
                  </a:lnTo>
                  <a:close/>
                </a:path>
                <a:path w="1544320" h="1207770">
                  <a:moveTo>
                    <a:pt x="1543799" y="48768"/>
                  </a:moveTo>
                  <a:lnTo>
                    <a:pt x="1543799" y="0"/>
                  </a:lnTo>
                  <a:lnTo>
                    <a:pt x="1440180" y="0"/>
                  </a:lnTo>
                  <a:lnTo>
                    <a:pt x="1440180" y="38100"/>
                  </a:lnTo>
                  <a:lnTo>
                    <a:pt x="1505712" y="38100"/>
                  </a:lnTo>
                  <a:lnTo>
                    <a:pt x="1505712" y="19050"/>
                  </a:lnTo>
                  <a:lnTo>
                    <a:pt x="1524762" y="38100"/>
                  </a:lnTo>
                  <a:lnTo>
                    <a:pt x="1524762" y="48768"/>
                  </a:lnTo>
                  <a:lnTo>
                    <a:pt x="1543799" y="48768"/>
                  </a:lnTo>
                  <a:close/>
                </a:path>
                <a:path w="1544320" h="1207770">
                  <a:moveTo>
                    <a:pt x="1524762" y="38100"/>
                  </a:moveTo>
                  <a:lnTo>
                    <a:pt x="1505712" y="19050"/>
                  </a:lnTo>
                  <a:lnTo>
                    <a:pt x="1505712" y="38100"/>
                  </a:lnTo>
                  <a:lnTo>
                    <a:pt x="1524762" y="38100"/>
                  </a:lnTo>
                  <a:close/>
                </a:path>
                <a:path w="1544320" h="1207770">
                  <a:moveTo>
                    <a:pt x="1524762" y="48768"/>
                  </a:moveTo>
                  <a:lnTo>
                    <a:pt x="1524762" y="38100"/>
                  </a:lnTo>
                  <a:lnTo>
                    <a:pt x="1505712" y="38100"/>
                  </a:lnTo>
                  <a:lnTo>
                    <a:pt x="1505712" y="48768"/>
                  </a:lnTo>
                  <a:lnTo>
                    <a:pt x="1524762" y="48768"/>
                  </a:lnTo>
                  <a:close/>
                </a:path>
                <a:path w="1544320" h="1207770">
                  <a:moveTo>
                    <a:pt x="1543799" y="201168"/>
                  </a:moveTo>
                  <a:lnTo>
                    <a:pt x="1543799" y="86868"/>
                  </a:lnTo>
                  <a:lnTo>
                    <a:pt x="1505699" y="86868"/>
                  </a:lnTo>
                  <a:lnTo>
                    <a:pt x="1505699" y="201168"/>
                  </a:lnTo>
                  <a:lnTo>
                    <a:pt x="1543799" y="201168"/>
                  </a:lnTo>
                  <a:close/>
                </a:path>
                <a:path w="1544320" h="1207770">
                  <a:moveTo>
                    <a:pt x="1543799" y="353568"/>
                  </a:moveTo>
                  <a:lnTo>
                    <a:pt x="1543799" y="239268"/>
                  </a:lnTo>
                  <a:lnTo>
                    <a:pt x="1505699" y="239268"/>
                  </a:lnTo>
                  <a:lnTo>
                    <a:pt x="1505699" y="353568"/>
                  </a:lnTo>
                  <a:lnTo>
                    <a:pt x="1543799" y="353568"/>
                  </a:lnTo>
                  <a:close/>
                </a:path>
                <a:path w="1544320" h="1207770">
                  <a:moveTo>
                    <a:pt x="1543799" y="505968"/>
                  </a:moveTo>
                  <a:lnTo>
                    <a:pt x="1543799" y="391668"/>
                  </a:lnTo>
                  <a:lnTo>
                    <a:pt x="1505699" y="391668"/>
                  </a:lnTo>
                  <a:lnTo>
                    <a:pt x="1505699" y="505968"/>
                  </a:lnTo>
                  <a:lnTo>
                    <a:pt x="1543799" y="505968"/>
                  </a:lnTo>
                  <a:close/>
                </a:path>
                <a:path w="1544320" h="1207770">
                  <a:moveTo>
                    <a:pt x="1543799" y="658368"/>
                  </a:moveTo>
                  <a:lnTo>
                    <a:pt x="1543799" y="544068"/>
                  </a:lnTo>
                  <a:lnTo>
                    <a:pt x="1505699" y="544068"/>
                  </a:lnTo>
                  <a:lnTo>
                    <a:pt x="1505699" y="658368"/>
                  </a:lnTo>
                  <a:lnTo>
                    <a:pt x="1543799" y="658368"/>
                  </a:lnTo>
                  <a:close/>
                </a:path>
                <a:path w="1544320" h="1207770">
                  <a:moveTo>
                    <a:pt x="1543799" y="810768"/>
                  </a:moveTo>
                  <a:lnTo>
                    <a:pt x="1543799" y="696468"/>
                  </a:lnTo>
                  <a:lnTo>
                    <a:pt x="1505699" y="696468"/>
                  </a:lnTo>
                  <a:lnTo>
                    <a:pt x="1505699" y="810768"/>
                  </a:lnTo>
                  <a:lnTo>
                    <a:pt x="1543799" y="810768"/>
                  </a:lnTo>
                  <a:close/>
                </a:path>
                <a:path w="1544320" h="1207770">
                  <a:moveTo>
                    <a:pt x="1543799" y="963168"/>
                  </a:moveTo>
                  <a:lnTo>
                    <a:pt x="1543799" y="848868"/>
                  </a:lnTo>
                  <a:lnTo>
                    <a:pt x="1505699" y="848868"/>
                  </a:lnTo>
                  <a:lnTo>
                    <a:pt x="1505699" y="963168"/>
                  </a:lnTo>
                  <a:lnTo>
                    <a:pt x="1543799" y="963168"/>
                  </a:lnTo>
                  <a:close/>
                </a:path>
                <a:path w="1544320" h="1207770">
                  <a:moveTo>
                    <a:pt x="1543799" y="1115568"/>
                  </a:moveTo>
                  <a:lnTo>
                    <a:pt x="1543799" y="1001268"/>
                  </a:lnTo>
                  <a:lnTo>
                    <a:pt x="1505699" y="1001268"/>
                  </a:lnTo>
                  <a:lnTo>
                    <a:pt x="1505699" y="1115568"/>
                  </a:lnTo>
                  <a:lnTo>
                    <a:pt x="1543799" y="1115568"/>
                  </a:lnTo>
                  <a:close/>
                </a:path>
                <a:path w="1544320" h="1207770">
                  <a:moveTo>
                    <a:pt x="1524762" y="1169670"/>
                  </a:moveTo>
                  <a:lnTo>
                    <a:pt x="1444739" y="1169670"/>
                  </a:lnTo>
                  <a:lnTo>
                    <a:pt x="1444739" y="1207770"/>
                  </a:lnTo>
                  <a:lnTo>
                    <a:pt x="1505712" y="1207770"/>
                  </a:lnTo>
                  <a:lnTo>
                    <a:pt x="1505712" y="1188720"/>
                  </a:lnTo>
                  <a:lnTo>
                    <a:pt x="1524762" y="1169670"/>
                  </a:lnTo>
                  <a:close/>
                </a:path>
                <a:path w="1544320" h="1207770">
                  <a:moveTo>
                    <a:pt x="1543799" y="1207770"/>
                  </a:moveTo>
                  <a:lnTo>
                    <a:pt x="1543799" y="1153668"/>
                  </a:lnTo>
                  <a:lnTo>
                    <a:pt x="1505712" y="1153668"/>
                  </a:lnTo>
                  <a:lnTo>
                    <a:pt x="1505712" y="1169670"/>
                  </a:lnTo>
                  <a:lnTo>
                    <a:pt x="1524762" y="1169670"/>
                  </a:lnTo>
                  <a:lnTo>
                    <a:pt x="1524762" y="1207770"/>
                  </a:lnTo>
                  <a:lnTo>
                    <a:pt x="1543799" y="1207770"/>
                  </a:lnTo>
                  <a:close/>
                </a:path>
                <a:path w="1544320" h="1207770">
                  <a:moveTo>
                    <a:pt x="1524762" y="1207770"/>
                  </a:moveTo>
                  <a:lnTo>
                    <a:pt x="1524762" y="1169670"/>
                  </a:lnTo>
                  <a:lnTo>
                    <a:pt x="1505712" y="1188720"/>
                  </a:lnTo>
                  <a:lnTo>
                    <a:pt x="1505712" y="1207770"/>
                  </a:lnTo>
                  <a:lnTo>
                    <a:pt x="1524762" y="1207770"/>
                  </a:lnTo>
                  <a:close/>
                </a:path>
                <a:path w="1544320" h="1207770">
                  <a:moveTo>
                    <a:pt x="1406639" y="1207770"/>
                  </a:moveTo>
                  <a:lnTo>
                    <a:pt x="1406639" y="1169670"/>
                  </a:lnTo>
                  <a:lnTo>
                    <a:pt x="1292339" y="1169670"/>
                  </a:lnTo>
                  <a:lnTo>
                    <a:pt x="1292339" y="1207770"/>
                  </a:lnTo>
                  <a:lnTo>
                    <a:pt x="1406639" y="1207770"/>
                  </a:lnTo>
                  <a:close/>
                </a:path>
                <a:path w="1544320" h="1207770">
                  <a:moveTo>
                    <a:pt x="1254252" y="1207770"/>
                  </a:moveTo>
                  <a:lnTo>
                    <a:pt x="1254252" y="1169670"/>
                  </a:lnTo>
                  <a:lnTo>
                    <a:pt x="1139952" y="1169670"/>
                  </a:lnTo>
                  <a:lnTo>
                    <a:pt x="1139952" y="1207770"/>
                  </a:lnTo>
                  <a:lnTo>
                    <a:pt x="1254252" y="1207770"/>
                  </a:lnTo>
                  <a:close/>
                </a:path>
                <a:path w="1544320" h="1207770">
                  <a:moveTo>
                    <a:pt x="1101852" y="1207770"/>
                  </a:moveTo>
                  <a:lnTo>
                    <a:pt x="1101852" y="1169670"/>
                  </a:lnTo>
                  <a:lnTo>
                    <a:pt x="987551" y="1169670"/>
                  </a:lnTo>
                  <a:lnTo>
                    <a:pt x="987551" y="1207770"/>
                  </a:lnTo>
                  <a:lnTo>
                    <a:pt x="1101852" y="1207770"/>
                  </a:lnTo>
                  <a:close/>
                </a:path>
                <a:path w="1544320" h="1207770">
                  <a:moveTo>
                    <a:pt x="949451" y="1207770"/>
                  </a:moveTo>
                  <a:lnTo>
                    <a:pt x="949451" y="1169670"/>
                  </a:lnTo>
                  <a:lnTo>
                    <a:pt x="835151" y="1169670"/>
                  </a:lnTo>
                  <a:lnTo>
                    <a:pt x="835151" y="1207770"/>
                  </a:lnTo>
                  <a:lnTo>
                    <a:pt x="949451" y="1207770"/>
                  </a:lnTo>
                  <a:close/>
                </a:path>
                <a:path w="1544320" h="1207770">
                  <a:moveTo>
                    <a:pt x="797051" y="1207770"/>
                  </a:moveTo>
                  <a:lnTo>
                    <a:pt x="797051" y="1169670"/>
                  </a:lnTo>
                  <a:lnTo>
                    <a:pt x="682751" y="1169670"/>
                  </a:lnTo>
                  <a:lnTo>
                    <a:pt x="682751" y="1207770"/>
                  </a:lnTo>
                  <a:lnTo>
                    <a:pt x="797051" y="1207770"/>
                  </a:lnTo>
                  <a:close/>
                </a:path>
                <a:path w="1544320" h="1207770">
                  <a:moveTo>
                    <a:pt x="644651" y="1207770"/>
                  </a:moveTo>
                  <a:lnTo>
                    <a:pt x="644651" y="1169670"/>
                  </a:lnTo>
                  <a:lnTo>
                    <a:pt x="530351" y="1169670"/>
                  </a:lnTo>
                  <a:lnTo>
                    <a:pt x="530351" y="1207770"/>
                  </a:lnTo>
                  <a:lnTo>
                    <a:pt x="644651" y="1207770"/>
                  </a:lnTo>
                  <a:close/>
                </a:path>
                <a:path w="1544320" h="1207770">
                  <a:moveTo>
                    <a:pt x="492251" y="1207770"/>
                  </a:moveTo>
                  <a:lnTo>
                    <a:pt x="492251" y="1169670"/>
                  </a:lnTo>
                  <a:lnTo>
                    <a:pt x="377951" y="1169670"/>
                  </a:lnTo>
                  <a:lnTo>
                    <a:pt x="377951" y="1207770"/>
                  </a:lnTo>
                  <a:lnTo>
                    <a:pt x="492251" y="1207770"/>
                  </a:lnTo>
                  <a:close/>
                </a:path>
                <a:path w="1544320" h="1207770">
                  <a:moveTo>
                    <a:pt x="339851" y="1207770"/>
                  </a:moveTo>
                  <a:lnTo>
                    <a:pt x="339851" y="1169670"/>
                  </a:lnTo>
                  <a:lnTo>
                    <a:pt x="225551" y="1169670"/>
                  </a:lnTo>
                  <a:lnTo>
                    <a:pt x="225551" y="1207770"/>
                  </a:lnTo>
                  <a:lnTo>
                    <a:pt x="339851" y="1207770"/>
                  </a:lnTo>
                  <a:close/>
                </a:path>
                <a:path w="1544320" h="1207770">
                  <a:moveTo>
                    <a:pt x="187451" y="1207770"/>
                  </a:moveTo>
                  <a:lnTo>
                    <a:pt x="187451" y="1169670"/>
                  </a:lnTo>
                  <a:lnTo>
                    <a:pt x="73151" y="1169670"/>
                  </a:lnTo>
                  <a:lnTo>
                    <a:pt x="73151" y="1207770"/>
                  </a:lnTo>
                  <a:lnTo>
                    <a:pt x="187451" y="120777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8992" y="2588859"/>
              <a:ext cx="4103027" cy="461813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53525" y="3351209"/>
              <a:ext cx="1361908" cy="105779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971173" y="3274313"/>
              <a:ext cx="1544320" cy="1207770"/>
            </a:xfrm>
            <a:custGeom>
              <a:avLst/>
              <a:gdLst/>
              <a:ahLst/>
              <a:cxnLst/>
              <a:rect l="l" t="t" r="r" b="b"/>
              <a:pathLst>
                <a:path w="1544320" h="1207770">
                  <a:moveTo>
                    <a:pt x="38100" y="1188720"/>
                  </a:moveTo>
                  <a:lnTo>
                    <a:pt x="38100" y="1074420"/>
                  </a:lnTo>
                  <a:lnTo>
                    <a:pt x="0" y="1074420"/>
                  </a:lnTo>
                  <a:lnTo>
                    <a:pt x="0" y="1188720"/>
                  </a:lnTo>
                  <a:lnTo>
                    <a:pt x="19050" y="1188720"/>
                  </a:lnTo>
                  <a:lnTo>
                    <a:pt x="19050" y="1169670"/>
                  </a:lnTo>
                  <a:lnTo>
                    <a:pt x="35051" y="1169670"/>
                  </a:lnTo>
                  <a:lnTo>
                    <a:pt x="35051" y="1188720"/>
                  </a:lnTo>
                  <a:lnTo>
                    <a:pt x="38100" y="1188720"/>
                  </a:lnTo>
                  <a:close/>
                </a:path>
                <a:path w="1544320" h="1207770">
                  <a:moveTo>
                    <a:pt x="35051" y="1188720"/>
                  </a:moveTo>
                  <a:lnTo>
                    <a:pt x="35051" y="1169670"/>
                  </a:lnTo>
                  <a:lnTo>
                    <a:pt x="19050" y="1169670"/>
                  </a:lnTo>
                  <a:lnTo>
                    <a:pt x="19050" y="1188720"/>
                  </a:lnTo>
                  <a:lnTo>
                    <a:pt x="35051" y="1188720"/>
                  </a:lnTo>
                  <a:close/>
                </a:path>
                <a:path w="1544320" h="1207770">
                  <a:moveTo>
                    <a:pt x="35051" y="1207770"/>
                  </a:moveTo>
                  <a:lnTo>
                    <a:pt x="35051" y="1188720"/>
                  </a:lnTo>
                  <a:lnTo>
                    <a:pt x="19050" y="1188720"/>
                  </a:lnTo>
                  <a:lnTo>
                    <a:pt x="19050" y="1207770"/>
                  </a:lnTo>
                  <a:lnTo>
                    <a:pt x="35051" y="1207770"/>
                  </a:lnTo>
                  <a:close/>
                </a:path>
                <a:path w="1544320" h="1207770">
                  <a:moveTo>
                    <a:pt x="38100" y="1036320"/>
                  </a:moveTo>
                  <a:lnTo>
                    <a:pt x="38100" y="922020"/>
                  </a:lnTo>
                  <a:lnTo>
                    <a:pt x="0" y="922020"/>
                  </a:lnTo>
                  <a:lnTo>
                    <a:pt x="0" y="1036320"/>
                  </a:lnTo>
                  <a:lnTo>
                    <a:pt x="38100" y="1036320"/>
                  </a:lnTo>
                  <a:close/>
                </a:path>
                <a:path w="1544320" h="1207770">
                  <a:moveTo>
                    <a:pt x="38100" y="883920"/>
                  </a:moveTo>
                  <a:lnTo>
                    <a:pt x="38100" y="769620"/>
                  </a:lnTo>
                  <a:lnTo>
                    <a:pt x="0" y="769620"/>
                  </a:lnTo>
                  <a:lnTo>
                    <a:pt x="0" y="883920"/>
                  </a:lnTo>
                  <a:lnTo>
                    <a:pt x="38100" y="883920"/>
                  </a:lnTo>
                  <a:close/>
                </a:path>
                <a:path w="1544320" h="1207770">
                  <a:moveTo>
                    <a:pt x="38100" y="731520"/>
                  </a:moveTo>
                  <a:lnTo>
                    <a:pt x="38100" y="617220"/>
                  </a:lnTo>
                  <a:lnTo>
                    <a:pt x="0" y="617220"/>
                  </a:lnTo>
                  <a:lnTo>
                    <a:pt x="0" y="731520"/>
                  </a:lnTo>
                  <a:lnTo>
                    <a:pt x="38100" y="731520"/>
                  </a:lnTo>
                  <a:close/>
                </a:path>
                <a:path w="1544320" h="1207770">
                  <a:moveTo>
                    <a:pt x="38100" y="579120"/>
                  </a:moveTo>
                  <a:lnTo>
                    <a:pt x="38100" y="464820"/>
                  </a:lnTo>
                  <a:lnTo>
                    <a:pt x="0" y="464820"/>
                  </a:lnTo>
                  <a:lnTo>
                    <a:pt x="0" y="579120"/>
                  </a:lnTo>
                  <a:lnTo>
                    <a:pt x="38100" y="579120"/>
                  </a:lnTo>
                  <a:close/>
                </a:path>
                <a:path w="1544320" h="1207770">
                  <a:moveTo>
                    <a:pt x="38100" y="426720"/>
                  </a:moveTo>
                  <a:lnTo>
                    <a:pt x="38100" y="312420"/>
                  </a:lnTo>
                  <a:lnTo>
                    <a:pt x="0" y="312420"/>
                  </a:lnTo>
                  <a:lnTo>
                    <a:pt x="0" y="426720"/>
                  </a:lnTo>
                  <a:lnTo>
                    <a:pt x="38100" y="426720"/>
                  </a:lnTo>
                  <a:close/>
                </a:path>
                <a:path w="1544320" h="1207770">
                  <a:moveTo>
                    <a:pt x="38100" y="274320"/>
                  </a:moveTo>
                  <a:lnTo>
                    <a:pt x="38100" y="160020"/>
                  </a:lnTo>
                  <a:lnTo>
                    <a:pt x="0" y="160020"/>
                  </a:lnTo>
                  <a:lnTo>
                    <a:pt x="0" y="274320"/>
                  </a:lnTo>
                  <a:lnTo>
                    <a:pt x="38100" y="274320"/>
                  </a:lnTo>
                  <a:close/>
                </a:path>
                <a:path w="1544320" h="1207770">
                  <a:moveTo>
                    <a:pt x="30480" y="26670"/>
                  </a:moveTo>
                  <a:lnTo>
                    <a:pt x="30480" y="0"/>
                  </a:lnTo>
                  <a:lnTo>
                    <a:pt x="0" y="0"/>
                  </a:lnTo>
                  <a:lnTo>
                    <a:pt x="0" y="121920"/>
                  </a:lnTo>
                  <a:lnTo>
                    <a:pt x="19050" y="121920"/>
                  </a:lnTo>
                  <a:lnTo>
                    <a:pt x="19050" y="38100"/>
                  </a:lnTo>
                  <a:lnTo>
                    <a:pt x="30480" y="26670"/>
                  </a:lnTo>
                  <a:close/>
                </a:path>
                <a:path w="1544320" h="1207770">
                  <a:moveTo>
                    <a:pt x="38100" y="121920"/>
                  </a:moveTo>
                  <a:lnTo>
                    <a:pt x="38100" y="19050"/>
                  </a:lnTo>
                  <a:lnTo>
                    <a:pt x="19050" y="38100"/>
                  </a:lnTo>
                  <a:lnTo>
                    <a:pt x="30480" y="38100"/>
                  </a:lnTo>
                  <a:lnTo>
                    <a:pt x="30480" y="121920"/>
                  </a:lnTo>
                  <a:lnTo>
                    <a:pt x="38100" y="121920"/>
                  </a:lnTo>
                  <a:close/>
                </a:path>
                <a:path w="1544320" h="1207770">
                  <a:moveTo>
                    <a:pt x="30480" y="121920"/>
                  </a:moveTo>
                  <a:lnTo>
                    <a:pt x="30480" y="38100"/>
                  </a:lnTo>
                  <a:lnTo>
                    <a:pt x="19050" y="38100"/>
                  </a:lnTo>
                  <a:lnTo>
                    <a:pt x="19050" y="121920"/>
                  </a:lnTo>
                  <a:lnTo>
                    <a:pt x="30480" y="121920"/>
                  </a:lnTo>
                  <a:close/>
                </a:path>
                <a:path w="1544320" h="1207770">
                  <a:moveTo>
                    <a:pt x="182880" y="38100"/>
                  </a:moveTo>
                  <a:lnTo>
                    <a:pt x="182880" y="0"/>
                  </a:lnTo>
                  <a:lnTo>
                    <a:pt x="68580" y="0"/>
                  </a:lnTo>
                  <a:lnTo>
                    <a:pt x="68580" y="38100"/>
                  </a:lnTo>
                  <a:lnTo>
                    <a:pt x="182880" y="38100"/>
                  </a:lnTo>
                  <a:close/>
                </a:path>
                <a:path w="1544320" h="1207770">
                  <a:moveTo>
                    <a:pt x="335280" y="38100"/>
                  </a:moveTo>
                  <a:lnTo>
                    <a:pt x="335280" y="0"/>
                  </a:lnTo>
                  <a:lnTo>
                    <a:pt x="220980" y="0"/>
                  </a:lnTo>
                  <a:lnTo>
                    <a:pt x="220980" y="38100"/>
                  </a:lnTo>
                  <a:lnTo>
                    <a:pt x="335280" y="38100"/>
                  </a:lnTo>
                  <a:close/>
                </a:path>
                <a:path w="1544320" h="1207770">
                  <a:moveTo>
                    <a:pt x="487680" y="38100"/>
                  </a:moveTo>
                  <a:lnTo>
                    <a:pt x="487680" y="0"/>
                  </a:lnTo>
                  <a:lnTo>
                    <a:pt x="373380" y="0"/>
                  </a:lnTo>
                  <a:lnTo>
                    <a:pt x="373380" y="38100"/>
                  </a:lnTo>
                  <a:lnTo>
                    <a:pt x="487680" y="38100"/>
                  </a:lnTo>
                  <a:close/>
                </a:path>
                <a:path w="1544320" h="1207770">
                  <a:moveTo>
                    <a:pt x="640080" y="38100"/>
                  </a:moveTo>
                  <a:lnTo>
                    <a:pt x="640080" y="0"/>
                  </a:lnTo>
                  <a:lnTo>
                    <a:pt x="525780" y="0"/>
                  </a:lnTo>
                  <a:lnTo>
                    <a:pt x="525780" y="38100"/>
                  </a:lnTo>
                  <a:lnTo>
                    <a:pt x="640080" y="38100"/>
                  </a:lnTo>
                  <a:close/>
                </a:path>
                <a:path w="1544320" h="1207770">
                  <a:moveTo>
                    <a:pt x="792480" y="38100"/>
                  </a:moveTo>
                  <a:lnTo>
                    <a:pt x="792480" y="0"/>
                  </a:lnTo>
                  <a:lnTo>
                    <a:pt x="678180" y="0"/>
                  </a:lnTo>
                  <a:lnTo>
                    <a:pt x="678180" y="38100"/>
                  </a:lnTo>
                  <a:lnTo>
                    <a:pt x="792480" y="38100"/>
                  </a:lnTo>
                  <a:close/>
                </a:path>
                <a:path w="1544320" h="1207770">
                  <a:moveTo>
                    <a:pt x="944880" y="38100"/>
                  </a:moveTo>
                  <a:lnTo>
                    <a:pt x="944880" y="0"/>
                  </a:lnTo>
                  <a:lnTo>
                    <a:pt x="830580" y="0"/>
                  </a:lnTo>
                  <a:lnTo>
                    <a:pt x="830580" y="38100"/>
                  </a:lnTo>
                  <a:lnTo>
                    <a:pt x="944880" y="38100"/>
                  </a:lnTo>
                  <a:close/>
                </a:path>
                <a:path w="1544320" h="1207770">
                  <a:moveTo>
                    <a:pt x="1097280" y="38100"/>
                  </a:moveTo>
                  <a:lnTo>
                    <a:pt x="1097280" y="0"/>
                  </a:lnTo>
                  <a:lnTo>
                    <a:pt x="982980" y="0"/>
                  </a:lnTo>
                  <a:lnTo>
                    <a:pt x="982980" y="38100"/>
                  </a:lnTo>
                  <a:lnTo>
                    <a:pt x="1097280" y="38100"/>
                  </a:lnTo>
                  <a:close/>
                </a:path>
                <a:path w="1544320" h="1207770">
                  <a:moveTo>
                    <a:pt x="1249680" y="38100"/>
                  </a:moveTo>
                  <a:lnTo>
                    <a:pt x="1249680" y="0"/>
                  </a:lnTo>
                  <a:lnTo>
                    <a:pt x="1135380" y="0"/>
                  </a:lnTo>
                  <a:lnTo>
                    <a:pt x="1135380" y="38100"/>
                  </a:lnTo>
                  <a:lnTo>
                    <a:pt x="1249680" y="38100"/>
                  </a:lnTo>
                  <a:close/>
                </a:path>
                <a:path w="1544320" h="1207770">
                  <a:moveTo>
                    <a:pt x="1402080" y="38100"/>
                  </a:moveTo>
                  <a:lnTo>
                    <a:pt x="1402080" y="0"/>
                  </a:lnTo>
                  <a:lnTo>
                    <a:pt x="1287780" y="0"/>
                  </a:lnTo>
                  <a:lnTo>
                    <a:pt x="1287780" y="38100"/>
                  </a:lnTo>
                  <a:lnTo>
                    <a:pt x="1402080" y="38100"/>
                  </a:lnTo>
                  <a:close/>
                </a:path>
                <a:path w="1544320" h="1207770">
                  <a:moveTo>
                    <a:pt x="1543799" y="49530"/>
                  </a:moveTo>
                  <a:lnTo>
                    <a:pt x="1543799" y="0"/>
                  </a:lnTo>
                  <a:lnTo>
                    <a:pt x="1440180" y="0"/>
                  </a:lnTo>
                  <a:lnTo>
                    <a:pt x="1440180" y="38100"/>
                  </a:lnTo>
                  <a:lnTo>
                    <a:pt x="1505712" y="38100"/>
                  </a:lnTo>
                  <a:lnTo>
                    <a:pt x="1505712" y="19050"/>
                  </a:lnTo>
                  <a:lnTo>
                    <a:pt x="1524762" y="38100"/>
                  </a:lnTo>
                  <a:lnTo>
                    <a:pt x="1524762" y="49530"/>
                  </a:lnTo>
                  <a:lnTo>
                    <a:pt x="1543799" y="49530"/>
                  </a:lnTo>
                  <a:close/>
                </a:path>
                <a:path w="1544320" h="1207770">
                  <a:moveTo>
                    <a:pt x="1524762" y="38100"/>
                  </a:moveTo>
                  <a:lnTo>
                    <a:pt x="1505712" y="19050"/>
                  </a:lnTo>
                  <a:lnTo>
                    <a:pt x="1505712" y="38100"/>
                  </a:lnTo>
                  <a:lnTo>
                    <a:pt x="1524762" y="38100"/>
                  </a:lnTo>
                  <a:close/>
                </a:path>
                <a:path w="1544320" h="1207770">
                  <a:moveTo>
                    <a:pt x="1524762" y="49530"/>
                  </a:moveTo>
                  <a:lnTo>
                    <a:pt x="1524762" y="38100"/>
                  </a:lnTo>
                  <a:lnTo>
                    <a:pt x="1505712" y="38100"/>
                  </a:lnTo>
                  <a:lnTo>
                    <a:pt x="1505712" y="49530"/>
                  </a:lnTo>
                  <a:lnTo>
                    <a:pt x="1524762" y="49530"/>
                  </a:lnTo>
                  <a:close/>
                </a:path>
                <a:path w="1544320" h="1207770">
                  <a:moveTo>
                    <a:pt x="1543799" y="201930"/>
                  </a:moveTo>
                  <a:lnTo>
                    <a:pt x="1543799" y="87630"/>
                  </a:lnTo>
                  <a:lnTo>
                    <a:pt x="1505699" y="87630"/>
                  </a:lnTo>
                  <a:lnTo>
                    <a:pt x="1505699" y="201930"/>
                  </a:lnTo>
                  <a:lnTo>
                    <a:pt x="1543799" y="201930"/>
                  </a:lnTo>
                  <a:close/>
                </a:path>
                <a:path w="1544320" h="1207770">
                  <a:moveTo>
                    <a:pt x="1543799" y="354330"/>
                  </a:moveTo>
                  <a:lnTo>
                    <a:pt x="1543799" y="240030"/>
                  </a:lnTo>
                  <a:lnTo>
                    <a:pt x="1505699" y="240030"/>
                  </a:lnTo>
                  <a:lnTo>
                    <a:pt x="1505699" y="354330"/>
                  </a:lnTo>
                  <a:lnTo>
                    <a:pt x="1543799" y="354330"/>
                  </a:lnTo>
                  <a:close/>
                </a:path>
                <a:path w="1544320" h="1207770">
                  <a:moveTo>
                    <a:pt x="1543799" y="506730"/>
                  </a:moveTo>
                  <a:lnTo>
                    <a:pt x="1543799" y="392430"/>
                  </a:lnTo>
                  <a:lnTo>
                    <a:pt x="1505699" y="392430"/>
                  </a:lnTo>
                  <a:lnTo>
                    <a:pt x="1505699" y="506730"/>
                  </a:lnTo>
                  <a:lnTo>
                    <a:pt x="1543799" y="506730"/>
                  </a:lnTo>
                  <a:close/>
                </a:path>
                <a:path w="1544320" h="1207770">
                  <a:moveTo>
                    <a:pt x="1543799" y="659130"/>
                  </a:moveTo>
                  <a:lnTo>
                    <a:pt x="1543799" y="544830"/>
                  </a:lnTo>
                  <a:lnTo>
                    <a:pt x="1505699" y="544830"/>
                  </a:lnTo>
                  <a:lnTo>
                    <a:pt x="1505699" y="659130"/>
                  </a:lnTo>
                  <a:lnTo>
                    <a:pt x="1543799" y="659130"/>
                  </a:lnTo>
                  <a:close/>
                </a:path>
                <a:path w="1544320" h="1207770">
                  <a:moveTo>
                    <a:pt x="1543799" y="811530"/>
                  </a:moveTo>
                  <a:lnTo>
                    <a:pt x="1543799" y="697230"/>
                  </a:lnTo>
                  <a:lnTo>
                    <a:pt x="1505699" y="697230"/>
                  </a:lnTo>
                  <a:lnTo>
                    <a:pt x="1505699" y="811530"/>
                  </a:lnTo>
                  <a:lnTo>
                    <a:pt x="1543799" y="811530"/>
                  </a:lnTo>
                  <a:close/>
                </a:path>
                <a:path w="1544320" h="1207770">
                  <a:moveTo>
                    <a:pt x="1543799" y="963930"/>
                  </a:moveTo>
                  <a:lnTo>
                    <a:pt x="1543799" y="849630"/>
                  </a:lnTo>
                  <a:lnTo>
                    <a:pt x="1505699" y="849630"/>
                  </a:lnTo>
                  <a:lnTo>
                    <a:pt x="1505699" y="963930"/>
                  </a:lnTo>
                  <a:lnTo>
                    <a:pt x="1543799" y="963930"/>
                  </a:lnTo>
                  <a:close/>
                </a:path>
                <a:path w="1544320" h="1207770">
                  <a:moveTo>
                    <a:pt x="1543799" y="1116330"/>
                  </a:moveTo>
                  <a:lnTo>
                    <a:pt x="1543799" y="1002030"/>
                  </a:lnTo>
                  <a:lnTo>
                    <a:pt x="1505699" y="1002030"/>
                  </a:lnTo>
                  <a:lnTo>
                    <a:pt x="1505699" y="1116330"/>
                  </a:lnTo>
                  <a:lnTo>
                    <a:pt x="1543799" y="1116330"/>
                  </a:lnTo>
                  <a:close/>
                </a:path>
                <a:path w="1544320" h="1207770">
                  <a:moveTo>
                    <a:pt x="1524762" y="1169670"/>
                  </a:moveTo>
                  <a:lnTo>
                    <a:pt x="1444739" y="1169670"/>
                  </a:lnTo>
                  <a:lnTo>
                    <a:pt x="1444739" y="1207770"/>
                  </a:lnTo>
                  <a:lnTo>
                    <a:pt x="1505712" y="1207770"/>
                  </a:lnTo>
                  <a:lnTo>
                    <a:pt x="1505712" y="1188720"/>
                  </a:lnTo>
                  <a:lnTo>
                    <a:pt x="1524762" y="1169670"/>
                  </a:lnTo>
                  <a:close/>
                </a:path>
                <a:path w="1544320" h="1207770">
                  <a:moveTo>
                    <a:pt x="1543799" y="1207770"/>
                  </a:moveTo>
                  <a:lnTo>
                    <a:pt x="1543799" y="1154430"/>
                  </a:lnTo>
                  <a:lnTo>
                    <a:pt x="1505712" y="1154430"/>
                  </a:lnTo>
                  <a:lnTo>
                    <a:pt x="1505712" y="1169670"/>
                  </a:lnTo>
                  <a:lnTo>
                    <a:pt x="1524762" y="1169670"/>
                  </a:lnTo>
                  <a:lnTo>
                    <a:pt x="1524762" y="1207770"/>
                  </a:lnTo>
                  <a:lnTo>
                    <a:pt x="1543799" y="1207770"/>
                  </a:lnTo>
                  <a:close/>
                </a:path>
                <a:path w="1544320" h="1207770">
                  <a:moveTo>
                    <a:pt x="1524762" y="1207770"/>
                  </a:moveTo>
                  <a:lnTo>
                    <a:pt x="1524762" y="1169670"/>
                  </a:lnTo>
                  <a:lnTo>
                    <a:pt x="1505712" y="1188720"/>
                  </a:lnTo>
                  <a:lnTo>
                    <a:pt x="1505712" y="1207770"/>
                  </a:lnTo>
                  <a:lnTo>
                    <a:pt x="1524762" y="1207770"/>
                  </a:lnTo>
                  <a:close/>
                </a:path>
                <a:path w="1544320" h="1207770">
                  <a:moveTo>
                    <a:pt x="1406639" y="1207770"/>
                  </a:moveTo>
                  <a:lnTo>
                    <a:pt x="1406639" y="1169670"/>
                  </a:lnTo>
                  <a:lnTo>
                    <a:pt x="1292339" y="1169670"/>
                  </a:lnTo>
                  <a:lnTo>
                    <a:pt x="1292339" y="1207770"/>
                  </a:lnTo>
                  <a:lnTo>
                    <a:pt x="1406639" y="1207770"/>
                  </a:lnTo>
                  <a:close/>
                </a:path>
                <a:path w="1544320" h="1207770">
                  <a:moveTo>
                    <a:pt x="1254252" y="1207770"/>
                  </a:moveTo>
                  <a:lnTo>
                    <a:pt x="1254252" y="1169670"/>
                  </a:lnTo>
                  <a:lnTo>
                    <a:pt x="1139952" y="1169670"/>
                  </a:lnTo>
                  <a:lnTo>
                    <a:pt x="1139952" y="1207770"/>
                  </a:lnTo>
                  <a:lnTo>
                    <a:pt x="1254252" y="1207770"/>
                  </a:lnTo>
                  <a:close/>
                </a:path>
                <a:path w="1544320" h="1207770">
                  <a:moveTo>
                    <a:pt x="1101852" y="1207770"/>
                  </a:moveTo>
                  <a:lnTo>
                    <a:pt x="1101852" y="1169670"/>
                  </a:lnTo>
                  <a:lnTo>
                    <a:pt x="987551" y="1169670"/>
                  </a:lnTo>
                  <a:lnTo>
                    <a:pt x="987551" y="1207770"/>
                  </a:lnTo>
                  <a:lnTo>
                    <a:pt x="1101852" y="1207770"/>
                  </a:lnTo>
                  <a:close/>
                </a:path>
                <a:path w="1544320" h="1207770">
                  <a:moveTo>
                    <a:pt x="949451" y="1207770"/>
                  </a:moveTo>
                  <a:lnTo>
                    <a:pt x="949451" y="1169670"/>
                  </a:lnTo>
                  <a:lnTo>
                    <a:pt x="835151" y="1169670"/>
                  </a:lnTo>
                  <a:lnTo>
                    <a:pt x="835151" y="1207770"/>
                  </a:lnTo>
                  <a:lnTo>
                    <a:pt x="949451" y="1207770"/>
                  </a:lnTo>
                  <a:close/>
                </a:path>
                <a:path w="1544320" h="1207770">
                  <a:moveTo>
                    <a:pt x="797051" y="1207770"/>
                  </a:moveTo>
                  <a:lnTo>
                    <a:pt x="797051" y="1169670"/>
                  </a:lnTo>
                  <a:lnTo>
                    <a:pt x="682751" y="1169670"/>
                  </a:lnTo>
                  <a:lnTo>
                    <a:pt x="682751" y="1207770"/>
                  </a:lnTo>
                  <a:lnTo>
                    <a:pt x="797051" y="1207770"/>
                  </a:lnTo>
                  <a:close/>
                </a:path>
                <a:path w="1544320" h="1207770">
                  <a:moveTo>
                    <a:pt x="644651" y="1207770"/>
                  </a:moveTo>
                  <a:lnTo>
                    <a:pt x="644651" y="1169670"/>
                  </a:lnTo>
                  <a:lnTo>
                    <a:pt x="530351" y="1169670"/>
                  </a:lnTo>
                  <a:lnTo>
                    <a:pt x="530351" y="1207770"/>
                  </a:lnTo>
                  <a:lnTo>
                    <a:pt x="644651" y="1207770"/>
                  </a:lnTo>
                  <a:close/>
                </a:path>
                <a:path w="1544320" h="1207770">
                  <a:moveTo>
                    <a:pt x="492251" y="1207770"/>
                  </a:moveTo>
                  <a:lnTo>
                    <a:pt x="492251" y="1169670"/>
                  </a:lnTo>
                  <a:lnTo>
                    <a:pt x="377951" y="1169670"/>
                  </a:lnTo>
                  <a:lnTo>
                    <a:pt x="377951" y="1207770"/>
                  </a:lnTo>
                  <a:lnTo>
                    <a:pt x="492251" y="1207770"/>
                  </a:lnTo>
                  <a:close/>
                </a:path>
                <a:path w="1544320" h="1207770">
                  <a:moveTo>
                    <a:pt x="339851" y="1207770"/>
                  </a:moveTo>
                  <a:lnTo>
                    <a:pt x="339851" y="1169670"/>
                  </a:lnTo>
                  <a:lnTo>
                    <a:pt x="225551" y="1169670"/>
                  </a:lnTo>
                  <a:lnTo>
                    <a:pt x="225551" y="1207770"/>
                  </a:lnTo>
                  <a:lnTo>
                    <a:pt x="339851" y="1207770"/>
                  </a:lnTo>
                  <a:close/>
                </a:path>
                <a:path w="1544320" h="1207770">
                  <a:moveTo>
                    <a:pt x="187451" y="1207770"/>
                  </a:moveTo>
                  <a:lnTo>
                    <a:pt x="187451" y="1169670"/>
                  </a:lnTo>
                  <a:lnTo>
                    <a:pt x="73151" y="1169670"/>
                  </a:lnTo>
                  <a:lnTo>
                    <a:pt x="73151" y="1207770"/>
                  </a:lnTo>
                  <a:lnTo>
                    <a:pt x="187451" y="120777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35388" y="2057195"/>
              <a:ext cx="1101662" cy="107174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971173" y="1981200"/>
              <a:ext cx="1544320" cy="1207770"/>
            </a:xfrm>
            <a:custGeom>
              <a:avLst/>
              <a:gdLst/>
              <a:ahLst/>
              <a:cxnLst/>
              <a:rect l="l" t="t" r="r" b="b"/>
              <a:pathLst>
                <a:path w="1544320" h="1207770">
                  <a:moveTo>
                    <a:pt x="38100" y="1188719"/>
                  </a:moveTo>
                  <a:lnTo>
                    <a:pt x="38100" y="1074419"/>
                  </a:lnTo>
                  <a:lnTo>
                    <a:pt x="0" y="1074419"/>
                  </a:lnTo>
                  <a:lnTo>
                    <a:pt x="0" y="1188719"/>
                  </a:lnTo>
                  <a:lnTo>
                    <a:pt x="19050" y="1188719"/>
                  </a:lnTo>
                  <a:lnTo>
                    <a:pt x="19050" y="1169669"/>
                  </a:lnTo>
                  <a:lnTo>
                    <a:pt x="35051" y="1169669"/>
                  </a:lnTo>
                  <a:lnTo>
                    <a:pt x="35051" y="1188719"/>
                  </a:lnTo>
                  <a:lnTo>
                    <a:pt x="38100" y="1188719"/>
                  </a:lnTo>
                  <a:close/>
                </a:path>
                <a:path w="1544320" h="1207770">
                  <a:moveTo>
                    <a:pt x="35051" y="1188719"/>
                  </a:moveTo>
                  <a:lnTo>
                    <a:pt x="35051" y="1169669"/>
                  </a:lnTo>
                  <a:lnTo>
                    <a:pt x="19050" y="1169669"/>
                  </a:lnTo>
                  <a:lnTo>
                    <a:pt x="19050" y="1188719"/>
                  </a:lnTo>
                  <a:lnTo>
                    <a:pt x="35051" y="1188719"/>
                  </a:lnTo>
                  <a:close/>
                </a:path>
                <a:path w="1544320" h="1207770">
                  <a:moveTo>
                    <a:pt x="35051" y="1207769"/>
                  </a:moveTo>
                  <a:lnTo>
                    <a:pt x="35051" y="1188719"/>
                  </a:lnTo>
                  <a:lnTo>
                    <a:pt x="19050" y="1188719"/>
                  </a:lnTo>
                  <a:lnTo>
                    <a:pt x="19050" y="1207769"/>
                  </a:lnTo>
                  <a:lnTo>
                    <a:pt x="35051" y="1207769"/>
                  </a:lnTo>
                  <a:close/>
                </a:path>
                <a:path w="1544320" h="1207770">
                  <a:moveTo>
                    <a:pt x="38100" y="1036319"/>
                  </a:moveTo>
                  <a:lnTo>
                    <a:pt x="38100" y="922019"/>
                  </a:lnTo>
                  <a:lnTo>
                    <a:pt x="0" y="922019"/>
                  </a:lnTo>
                  <a:lnTo>
                    <a:pt x="0" y="1036319"/>
                  </a:lnTo>
                  <a:lnTo>
                    <a:pt x="38100" y="1036319"/>
                  </a:lnTo>
                  <a:close/>
                </a:path>
                <a:path w="1544320" h="1207770">
                  <a:moveTo>
                    <a:pt x="38100" y="883919"/>
                  </a:moveTo>
                  <a:lnTo>
                    <a:pt x="38100" y="769619"/>
                  </a:lnTo>
                  <a:lnTo>
                    <a:pt x="0" y="769619"/>
                  </a:lnTo>
                  <a:lnTo>
                    <a:pt x="0" y="883919"/>
                  </a:lnTo>
                  <a:lnTo>
                    <a:pt x="38100" y="883919"/>
                  </a:lnTo>
                  <a:close/>
                </a:path>
                <a:path w="1544320" h="1207770">
                  <a:moveTo>
                    <a:pt x="38100" y="731519"/>
                  </a:moveTo>
                  <a:lnTo>
                    <a:pt x="38100" y="617219"/>
                  </a:lnTo>
                  <a:lnTo>
                    <a:pt x="0" y="617219"/>
                  </a:lnTo>
                  <a:lnTo>
                    <a:pt x="0" y="731519"/>
                  </a:lnTo>
                  <a:lnTo>
                    <a:pt x="38100" y="731519"/>
                  </a:lnTo>
                  <a:close/>
                </a:path>
                <a:path w="1544320" h="1207770">
                  <a:moveTo>
                    <a:pt x="38100" y="579119"/>
                  </a:moveTo>
                  <a:lnTo>
                    <a:pt x="38100" y="464819"/>
                  </a:lnTo>
                  <a:lnTo>
                    <a:pt x="0" y="464819"/>
                  </a:lnTo>
                  <a:lnTo>
                    <a:pt x="0" y="579119"/>
                  </a:lnTo>
                  <a:lnTo>
                    <a:pt x="38100" y="579119"/>
                  </a:lnTo>
                  <a:close/>
                </a:path>
                <a:path w="1544320" h="1207770">
                  <a:moveTo>
                    <a:pt x="38100" y="426719"/>
                  </a:moveTo>
                  <a:lnTo>
                    <a:pt x="38100" y="312419"/>
                  </a:lnTo>
                  <a:lnTo>
                    <a:pt x="0" y="312419"/>
                  </a:lnTo>
                  <a:lnTo>
                    <a:pt x="0" y="426719"/>
                  </a:lnTo>
                  <a:lnTo>
                    <a:pt x="38100" y="426719"/>
                  </a:lnTo>
                  <a:close/>
                </a:path>
                <a:path w="1544320" h="1207770">
                  <a:moveTo>
                    <a:pt x="38100" y="274319"/>
                  </a:moveTo>
                  <a:lnTo>
                    <a:pt x="38100" y="160019"/>
                  </a:lnTo>
                  <a:lnTo>
                    <a:pt x="0" y="160019"/>
                  </a:lnTo>
                  <a:lnTo>
                    <a:pt x="0" y="274319"/>
                  </a:lnTo>
                  <a:lnTo>
                    <a:pt x="38100" y="274319"/>
                  </a:lnTo>
                  <a:close/>
                </a:path>
                <a:path w="1544320" h="1207770">
                  <a:moveTo>
                    <a:pt x="30480" y="26669"/>
                  </a:moveTo>
                  <a:lnTo>
                    <a:pt x="30480" y="0"/>
                  </a:lnTo>
                  <a:lnTo>
                    <a:pt x="0" y="0"/>
                  </a:lnTo>
                  <a:lnTo>
                    <a:pt x="0" y="121919"/>
                  </a:lnTo>
                  <a:lnTo>
                    <a:pt x="19050" y="121919"/>
                  </a:lnTo>
                  <a:lnTo>
                    <a:pt x="19050" y="38099"/>
                  </a:lnTo>
                  <a:lnTo>
                    <a:pt x="30480" y="26669"/>
                  </a:lnTo>
                  <a:close/>
                </a:path>
                <a:path w="1544320" h="1207770">
                  <a:moveTo>
                    <a:pt x="38100" y="121919"/>
                  </a:moveTo>
                  <a:lnTo>
                    <a:pt x="38100" y="19049"/>
                  </a:lnTo>
                  <a:lnTo>
                    <a:pt x="19050" y="38099"/>
                  </a:lnTo>
                  <a:lnTo>
                    <a:pt x="30480" y="38099"/>
                  </a:lnTo>
                  <a:lnTo>
                    <a:pt x="30480" y="121919"/>
                  </a:lnTo>
                  <a:lnTo>
                    <a:pt x="38100" y="121919"/>
                  </a:lnTo>
                  <a:close/>
                </a:path>
                <a:path w="1544320" h="1207770">
                  <a:moveTo>
                    <a:pt x="30480" y="121919"/>
                  </a:moveTo>
                  <a:lnTo>
                    <a:pt x="30480" y="38099"/>
                  </a:lnTo>
                  <a:lnTo>
                    <a:pt x="19050" y="38099"/>
                  </a:lnTo>
                  <a:lnTo>
                    <a:pt x="19050" y="121919"/>
                  </a:lnTo>
                  <a:lnTo>
                    <a:pt x="30480" y="121919"/>
                  </a:lnTo>
                  <a:close/>
                </a:path>
                <a:path w="1544320" h="1207770">
                  <a:moveTo>
                    <a:pt x="182880" y="38099"/>
                  </a:moveTo>
                  <a:lnTo>
                    <a:pt x="182880" y="0"/>
                  </a:lnTo>
                  <a:lnTo>
                    <a:pt x="68580" y="0"/>
                  </a:lnTo>
                  <a:lnTo>
                    <a:pt x="68580" y="38099"/>
                  </a:lnTo>
                  <a:lnTo>
                    <a:pt x="182880" y="38099"/>
                  </a:lnTo>
                  <a:close/>
                </a:path>
                <a:path w="1544320" h="1207770">
                  <a:moveTo>
                    <a:pt x="335280" y="38099"/>
                  </a:moveTo>
                  <a:lnTo>
                    <a:pt x="335280" y="0"/>
                  </a:lnTo>
                  <a:lnTo>
                    <a:pt x="220980" y="0"/>
                  </a:lnTo>
                  <a:lnTo>
                    <a:pt x="220980" y="38099"/>
                  </a:lnTo>
                  <a:lnTo>
                    <a:pt x="335280" y="38099"/>
                  </a:lnTo>
                  <a:close/>
                </a:path>
                <a:path w="1544320" h="1207770">
                  <a:moveTo>
                    <a:pt x="487680" y="38099"/>
                  </a:moveTo>
                  <a:lnTo>
                    <a:pt x="487680" y="0"/>
                  </a:lnTo>
                  <a:lnTo>
                    <a:pt x="373380" y="0"/>
                  </a:lnTo>
                  <a:lnTo>
                    <a:pt x="373380" y="38099"/>
                  </a:lnTo>
                  <a:lnTo>
                    <a:pt x="487680" y="38099"/>
                  </a:lnTo>
                  <a:close/>
                </a:path>
                <a:path w="1544320" h="1207770">
                  <a:moveTo>
                    <a:pt x="640080" y="38099"/>
                  </a:moveTo>
                  <a:lnTo>
                    <a:pt x="640080" y="0"/>
                  </a:lnTo>
                  <a:lnTo>
                    <a:pt x="525780" y="0"/>
                  </a:lnTo>
                  <a:lnTo>
                    <a:pt x="525780" y="38099"/>
                  </a:lnTo>
                  <a:lnTo>
                    <a:pt x="640080" y="38099"/>
                  </a:lnTo>
                  <a:close/>
                </a:path>
                <a:path w="1544320" h="1207770">
                  <a:moveTo>
                    <a:pt x="792480" y="38099"/>
                  </a:moveTo>
                  <a:lnTo>
                    <a:pt x="792480" y="0"/>
                  </a:lnTo>
                  <a:lnTo>
                    <a:pt x="678180" y="0"/>
                  </a:lnTo>
                  <a:lnTo>
                    <a:pt x="678180" y="38099"/>
                  </a:lnTo>
                  <a:lnTo>
                    <a:pt x="792480" y="38099"/>
                  </a:lnTo>
                  <a:close/>
                </a:path>
                <a:path w="1544320" h="1207770">
                  <a:moveTo>
                    <a:pt x="944880" y="38099"/>
                  </a:moveTo>
                  <a:lnTo>
                    <a:pt x="944880" y="0"/>
                  </a:lnTo>
                  <a:lnTo>
                    <a:pt x="830580" y="0"/>
                  </a:lnTo>
                  <a:lnTo>
                    <a:pt x="830580" y="38099"/>
                  </a:lnTo>
                  <a:lnTo>
                    <a:pt x="944880" y="38099"/>
                  </a:lnTo>
                  <a:close/>
                </a:path>
                <a:path w="1544320" h="1207770">
                  <a:moveTo>
                    <a:pt x="1097280" y="38099"/>
                  </a:moveTo>
                  <a:lnTo>
                    <a:pt x="1097280" y="0"/>
                  </a:lnTo>
                  <a:lnTo>
                    <a:pt x="982980" y="0"/>
                  </a:lnTo>
                  <a:lnTo>
                    <a:pt x="982980" y="38099"/>
                  </a:lnTo>
                  <a:lnTo>
                    <a:pt x="1097280" y="38099"/>
                  </a:lnTo>
                  <a:close/>
                </a:path>
                <a:path w="1544320" h="1207770">
                  <a:moveTo>
                    <a:pt x="1249680" y="38099"/>
                  </a:moveTo>
                  <a:lnTo>
                    <a:pt x="1249680" y="0"/>
                  </a:lnTo>
                  <a:lnTo>
                    <a:pt x="1135380" y="0"/>
                  </a:lnTo>
                  <a:lnTo>
                    <a:pt x="1135380" y="38099"/>
                  </a:lnTo>
                  <a:lnTo>
                    <a:pt x="1249680" y="38099"/>
                  </a:lnTo>
                  <a:close/>
                </a:path>
                <a:path w="1544320" h="1207770">
                  <a:moveTo>
                    <a:pt x="1402080" y="38099"/>
                  </a:moveTo>
                  <a:lnTo>
                    <a:pt x="1402080" y="0"/>
                  </a:lnTo>
                  <a:lnTo>
                    <a:pt x="1287780" y="0"/>
                  </a:lnTo>
                  <a:lnTo>
                    <a:pt x="1287780" y="38099"/>
                  </a:lnTo>
                  <a:lnTo>
                    <a:pt x="1402080" y="38099"/>
                  </a:lnTo>
                  <a:close/>
                </a:path>
                <a:path w="1544320" h="1207770">
                  <a:moveTo>
                    <a:pt x="1543799" y="49529"/>
                  </a:moveTo>
                  <a:lnTo>
                    <a:pt x="1543799" y="0"/>
                  </a:lnTo>
                  <a:lnTo>
                    <a:pt x="1440180" y="0"/>
                  </a:lnTo>
                  <a:lnTo>
                    <a:pt x="1440180" y="38099"/>
                  </a:lnTo>
                  <a:lnTo>
                    <a:pt x="1505712" y="38099"/>
                  </a:lnTo>
                  <a:lnTo>
                    <a:pt x="1505712" y="19049"/>
                  </a:lnTo>
                  <a:lnTo>
                    <a:pt x="1524762" y="38099"/>
                  </a:lnTo>
                  <a:lnTo>
                    <a:pt x="1524762" y="49529"/>
                  </a:lnTo>
                  <a:lnTo>
                    <a:pt x="1543799" y="49529"/>
                  </a:lnTo>
                  <a:close/>
                </a:path>
                <a:path w="1544320" h="1207770">
                  <a:moveTo>
                    <a:pt x="1524762" y="38099"/>
                  </a:moveTo>
                  <a:lnTo>
                    <a:pt x="1505712" y="19049"/>
                  </a:lnTo>
                  <a:lnTo>
                    <a:pt x="1505712" y="38099"/>
                  </a:lnTo>
                  <a:lnTo>
                    <a:pt x="1524762" y="38099"/>
                  </a:lnTo>
                  <a:close/>
                </a:path>
                <a:path w="1544320" h="1207770">
                  <a:moveTo>
                    <a:pt x="1524762" y="49529"/>
                  </a:moveTo>
                  <a:lnTo>
                    <a:pt x="1524762" y="38099"/>
                  </a:lnTo>
                  <a:lnTo>
                    <a:pt x="1505712" y="38099"/>
                  </a:lnTo>
                  <a:lnTo>
                    <a:pt x="1505712" y="49529"/>
                  </a:lnTo>
                  <a:lnTo>
                    <a:pt x="1524762" y="49529"/>
                  </a:lnTo>
                  <a:close/>
                </a:path>
                <a:path w="1544320" h="1207770">
                  <a:moveTo>
                    <a:pt x="1543799" y="201929"/>
                  </a:moveTo>
                  <a:lnTo>
                    <a:pt x="1543799" y="87629"/>
                  </a:lnTo>
                  <a:lnTo>
                    <a:pt x="1505699" y="87629"/>
                  </a:lnTo>
                  <a:lnTo>
                    <a:pt x="1505699" y="201929"/>
                  </a:lnTo>
                  <a:lnTo>
                    <a:pt x="1543799" y="201929"/>
                  </a:lnTo>
                  <a:close/>
                </a:path>
                <a:path w="1544320" h="1207770">
                  <a:moveTo>
                    <a:pt x="1543799" y="354329"/>
                  </a:moveTo>
                  <a:lnTo>
                    <a:pt x="1543799" y="240029"/>
                  </a:lnTo>
                  <a:lnTo>
                    <a:pt x="1505699" y="240029"/>
                  </a:lnTo>
                  <a:lnTo>
                    <a:pt x="1505699" y="354329"/>
                  </a:lnTo>
                  <a:lnTo>
                    <a:pt x="1543799" y="354329"/>
                  </a:lnTo>
                  <a:close/>
                </a:path>
                <a:path w="1544320" h="1207770">
                  <a:moveTo>
                    <a:pt x="1543799" y="506729"/>
                  </a:moveTo>
                  <a:lnTo>
                    <a:pt x="1543799" y="392429"/>
                  </a:lnTo>
                  <a:lnTo>
                    <a:pt x="1505699" y="392429"/>
                  </a:lnTo>
                  <a:lnTo>
                    <a:pt x="1505699" y="506729"/>
                  </a:lnTo>
                  <a:lnTo>
                    <a:pt x="1543799" y="506729"/>
                  </a:lnTo>
                  <a:close/>
                </a:path>
                <a:path w="1544320" h="1207770">
                  <a:moveTo>
                    <a:pt x="1543799" y="659129"/>
                  </a:moveTo>
                  <a:lnTo>
                    <a:pt x="1543799" y="544829"/>
                  </a:lnTo>
                  <a:lnTo>
                    <a:pt x="1505699" y="544829"/>
                  </a:lnTo>
                  <a:lnTo>
                    <a:pt x="1505699" y="659129"/>
                  </a:lnTo>
                  <a:lnTo>
                    <a:pt x="1543799" y="659129"/>
                  </a:lnTo>
                  <a:close/>
                </a:path>
                <a:path w="1544320" h="1207770">
                  <a:moveTo>
                    <a:pt x="1543799" y="811529"/>
                  </a:moveTo>
                  <a:lnTo>
                    <a:pt x="1543799" y="697229"/>
                  </a:lnTo>
                  <a:lnTo>
                    <a:pt x="1505699" y="697229"/>
                  </a:lnTo>
                  <a:lnTo>
                    <a:pt x="1505699" y="811529"/>
                  </a:lnTo>
                  <a:lnTo>
                    <a:pt x="1543799" y="811529"/>
                  </a:lnTo>
                  <a:close/>
                </a:path>
                <a:path w="1544320" h="1207770">
                  <a:moveTo>
                    <a:pt x="1543799" y="963929"/>
                  </a:moveTo>
                  <a:lnTo>
                    <a:pt x="1543799" y="849629"/>
                  </a:lnTo>
                  <a:lnTo>
                    <a:pt x="1505699" y="849629"/>
                  </a:lnTo>
                  <a:lnTo>
                    <a:pt x="1505699" y="963929"/>
                  </a:lnTo>
                  <a:lnTo>
                    <a:pt x="1543799" y="963929"/>
                  </a:lnTo>
                  <a:close/>
                </a:path>
                <a:path w="1544320" h="1207770">
                  <a:moveTo>
                    <a:pt x="1543799" y="1116329"/>
                  </a:moveTo>
                  <a:lnTo>
                    <a:pt x="1543799" y="1002029"/>
                  </a:lnTo>
                  <a:lnTo>
                    <a:pt x="1505699" y="1002029"/>
                  </a:lnTo>
                  <a:lnTo>
                    <a:pt x="1505699" y="1116329"/>
                  </a:lnTo>
                  <a:lnTo>
                    <a:pt x="1543799" y="1116329"/>
                  </a:lnTo>
                  <a:close/>
                </a:path>
                <a:path w="1544320" h="1207770">
                  <a:moveTo>
                    <a:pt x="1524762" y="1169669"/>
                  </a:moveTo>
                  <a:lnTo>
                    <a:pt x="1444739" y="1169669"/>
                  </a:lnTo>
                  <a:lnTo>
                    <a:pt x="1444739" y="1207769"/>
                  </a:lnTo>
                  <a:lnTo>
                    <a:pt x="1505712" y="1207769"/>
                  </a:lnTo>
                  <a:lnTo>
                    <a:pt x="1505712" y="1188719"/>
                  </a:lnTo>
                  <a:lnTo>
                    <a:pt x="1524762" y="1169669"/>
                  </a:lnTo>
                  <a:close/>
                </a:path>
                <a:path w="1544320" h="1207770">
                  <a:moveTo>
                    <a:pt x="1543799" y="1207769"/>
                  </a:moveTo>
                  <a:lnTo>
                    <a:pt x="1543799" y="1154429"/>
                  </a:lnTo>
                  <a:lnTo>
                    <a:pt x="1505712" y="1154429"/>
                  </a:lnTo>
                  <a:lnTo>
                    <a:pt x="1505712" y="1169669"/>
                  </a:lnTo>
                  <a:lnTo>
                    <a:pt x="1524762" y="1169669"/>
                  </a:lnTo>
                  <a:lnTo>
                    <a:pt x="1524762" y="1207769"/>
                  </a:lnTo>
                  <a:lnTo>
                    <a:pt x="1543799" y="1207769"/>
                  </a:lnTo>
                  <a:close/>
                </a:path>
                <a:path w="1544320" h="1207770">
                  <a:moveTo>
                    <a:pt x="1524762" y="1207769"/>
                  </a:moveTo>
                  <a:lnTo>
                    <a:pt x="1524762" y="1169669"/>
                  </a:lnTo>
                  <a:lnTo>
                    <a:pt x="1505712" y="1188719"/>
                  </a:lnTo>
                  <a:lnTo>
                    <a:pt x="1505712" y="1207769"/>
                  </a:lnTo>
                  <a:lnTo>
                    <a:pt x="1524762" y="1207769"/>
                  </a:lnTo>
                  <a:close/>
                </a:path>
                <a:path w="1544320" h="1207770">
                  <a:moveTo>
                    <a:pt x="1406639" y="1207769"/>
                  </a:moveTo>
                  <a:lnTo>
                    <a:pt x="1406639" y="1169669"/>
                  </a:lnTo>
                  <a:lnTo>
                    <a:pt x="1292339" y="1169669"/>
                  </a:lnTo>
                  <a:lnTo>
                    <a:pt x="1292339" y="1207769"/>
                  </a:lnTo>
                  <a:lnTo>
                    <a:pt x="1406639" y="1207769"/>
                  </a:lnTo>
                  <a:close/>
                </a:path>
                <a:path w="1544320" h="1207770">
                  <a:moveTo>
                    <a:pt x="1254252" y="1207769"/>
                  </a:moveTo>
                  <a:lnTo>
                    <a:pt x="1254252" y="1169669"/>
                  </a:lnTo>
                  <a:lnTo>
                    <a:pt x="1139952" y="1169669"/>
                  </a:lnTo>
                  <a:lnTo>
                    <a:pt x="1139952" y="1207769"/>
                  </a:lnTo>
                  <a:lnTo>
                    <a:pt x="1254252" y="1207769"/>
                  </a:lnTo>
                  <a:close/>
                </a:path>
                <a:path w="1544320" h="1207770">
                  <a:moveTo>
                    <a:pt x="1101852" y="1207769"/>
                  </a:moveTo>
                  <a:lnTo>
                    <a:pt x="1101852" y="1169669"/>
                  </a:lnTo>
                  <a:lnTo>
                    <a:pt x="987551" y="1169669"/>
                  </a:lnTo>
                  <a:lnTo>
                    <a:pt x="987551" y="1207769"/>
                  </a:lnTo>
                  <a:lnTo>
                    <a:pt x="1101852" y="1207769"/>
                  </a:lnTo>
                  <a:close/>
                </a:path>
                <a:path w="1544320" h="1207770">
                  <a:moveTo>
                    <a:pt x="949451" y="1207769"/>
                  </a:moveTo>
                  <a:lnTo>
                    <a:pt x="949451" y="1169669"/>
                  </a:lnTo>
                  <a:lnTo>
                    <a:pt x="835151" y="1169669"/>
                  </a:lnTo>
                  <a:lnTo>
                    <a:pt x="835151" y="1207769"/>
                  </a:lnTo>
                  <a:lnTo>
                    <a:pt x="949451" y="1207769"/>
                  </a:lnTo>
                  <a:close/>
                </a:path>
                <a:path w="1544320" h="1207770">
                  <a:moveTo>
                    <a:pt x="797051" y="1207769"/>
                  </a:moveTo>
                  <a:lnTo>
                    <a:pt x="797051" y="1169669"/>
                  </a:lnTo>
                  <a:lnTo>
                    <a:pt x="682751" y="1169669"/>
                  </a:lnTo>
                  <a:lnTo>
                    <a:pt x="682751" y="1207769"/>
                  </a:lnTo>
                  <a:lnTo>
                    <a:pt x="797051" y="1207769"/>
                  </a:lnTo>
                  <a:close/>
                </a:path>
                <a:path w="1544320" h="1207770">
                  <a:moveTo>
                    <a:pt x="644651" y="1207769"/>
                  </a:moveTo>
                  <a:lnTo>
                    <a:pt x="644651" y="1169669"/>
                  </a:lnTo>
                  <a:lnTo>
                    <a:pt x="530351" y="1169669"/>
                  </a:lnTo>
                  <a:lnTo>
                    <a:pt x="530351" y="1207769"/>
                  </a:lnTo>
                  <a:lnTo>
                    <a:pt x="644651" y="1207769"/>
                  </a:lnTo>
                  <a:close/>
                </a:path>
                <a:path w="1544320" h="1207770">
                  <a:moveTo>
                    <a:pt x="492251" y="1207769"/>
                  </a:moveTo>
                  <a:lnTo>
                    <a:pt x="492251" y="1169669"/>
                  </a:lnTo>
                  <a:lnTo>
                    <a:pt x="377951" y="1169669"/>
                  </a:lnTo>
                  <a:lnTo>
                    <a:pt x="377951" y="1207769"/>
                  </a:lnTo>
                  <a:lnTo>
                    <a:pt x="492251" y="1207769"/>
                  </a:lnTo>
                  <a:close/>
                </a:path>
                <a:path w="1544320" h="1207770">
                  <a:moveTo>
                    <a:pt x="339851" y="1207769"/>
                  </a:moveTo>
                  <a:lnTo>
                    <a:pt x="339851" y="1169669"/>
                  </a:lnTo>
                  <a:lnTo>
                    <a:pt x="225551" y="1169669"/>
                  </a:lnTo>
                  <a:lnTo>
                    <a:pt x="225551" y="1207769"/>
                  </a:lnTo>
                  <a:lnTo>
                    <a:pt x="339851" y="1207769"/>
                  </a:lnTo>
                  <a:close/>
                </a:path>
                <a:path w="1544320" h="1207770">
                  <a:moveTo>
                    <a:pt x="187451" y="1207769"/>
                  </a:moveTo>
                  <a:lnTo>
                    <a:pt x="187451" y="1169669"/>
                  </a:lnTo>
                  <a:lnTo>
                    <a:pt x="73151" y="1169669"/>
                  </a:lnTo>
                  <a:lnTo>
                    <a:pt x="73151" y="1207769"/>
                  </a:lnTo>
                  <a:lnTo>
                    <a:pt x="187451" y="120776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95791" y="3744467"/>
              <a:ext cx="2806445" cy="25831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76485" y="2459736"/>
              <a:ext cx="1829561" cy="83667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72675" y="4442460"/>
              <a:ext cx="1833372" cy="852677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5494915" y="2337307"/>
            <a:ext cx="59055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25" dirty="0">
                <a:latin typeface="Times New Roman"/>
                <a:cs typeface="Times New Roman"/>
              </a:rPr>
              <a:t>δ=0</a:t>
            </a:r>
            <a:endParaRPr sz="2800">
              <a:latin typeface="Times New Roman"/>
              <a:cs typeface="Times New Roman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403227" y="3753611"/>
            <a:ext cx="233679" cy="1553210"/>
            <a:chOff x="5403227" y="3753611"/>
            <a:chExt cx="233679" cy="1553210"/>
          </a:xfrm>
        </p:grpSpPr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26087" y="3763517"/>
              <a:ext cx="180594" cy="25222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403227" y="3753611"/>
              <a:ext cx="226695" cy="275590"/>
            </a:xfrm>
            <a:custGeom>
              <a:avLst/>
              <a:gdLst/>
              <a:ahLst/>
              <a:cxnLst/>
              <a:rect l="l" t="t" r="r" b="b"/>
              <a:pathLst>
                <a:path w="226695" h="275589">
                  <a:moveTo>
                    <a:pt x="80010" y="162306"/>
                  </a:moveTo>
                  <a:lnTo>
                    <a:pt x="0" y="162306"/>
                  </a:lnTo>
                  <a:lnTo>
                    <a:pt x="22860" y="185012"/>
                  </a:lnTo>
                  <a:lnTo>
                    <a:pt x="22860" y="181356"/>
                  </a:lnTo>
                  <a:lnTo>
                    <a:pt x="29718" y="165354"/>
                  </a:lnTo>
                  <a:lnTo>
                    <a:pt x="45720" y="181356"/>
                  </a:lnTo>
                  <a:lnTo>
                    <a:pt x="70866" y="181356"/>
                  </a:lnTo>
                  <a:lnTo>
                    <a:pt x="70866" y="172212"/>
                  </a:lnTo>
                  <a:lnTo>
                    <a:pt x="80010" y="162306"/>
                  </a:lnTo>
                  <a:close/>
                </a:path>
                <a:path w="226695" h="275589">
                  <a:moveTo>
                    <a:pt x="45720" y="181356"/>
                  </a:moveTo>
                  <a:lnTo>
                    <a:pt x="29718" y="165354"/>
                  </a:lnTo>
                  <a:lnTo>
                    <a:pt x="22860" y="181356"/>
                  </a:lnTo>
                  <a:lnTo>
                    <a:pt x="45720" y="181356"/>
                  </a:lnTo>
                  <a:close/>
                </a:path>
                <a:path w="226695" h="275589">
                  <a:moveTo>
                    <a:pt x="113157" y="248793"/>
                  </a:moveTo>
                  <a:lnTo>
                    <a:pt x="45720" y="181356"/>
                  </a:lnTo>
                  <a:lnTo>
                    <a:pt x="22860" y="181356"/>
                  </a:lnTo>
                  <a:lnTo>
                    <a:pt x="22860" y="185012"/>
                  </a:lnTo>
                  <a:lnTo>
                    <a:pt x="106680" y="268270"/>
                  </a:lnTo>
                  <a:lnTo>
                    <a:pt x="106680" y="255270"/>
                  </a:lnTo>
                  <a:lnTo>
                    <a:pt x="113157" y="248793"/>
                  </a:lnTo>
                  <a:close/>
                </a:path>
                <a:path w="226695" h="275589">
                  <a:moveTo>
                    <a:pt x="155448" y="162306"/>
                  </a:moveTo>
                  <a:lnTo>
                    <a:pt x="155448" y="0"/>
                  </a:lnTo>
                  <a:lnTo>
                    <a:pt x="70866" y="0"/>
                  </a:lnTo>
                  <a:lnTo>
                    <a:pt x="70866" y="162306"/>
                  </a:lnTo>
                  <a:lnTo>
                    <a:pt x="80010" y="162306"/>
                  </a:lnTo>
                  <a:lnTo>
                    <a:pt x="80010" y="19050"/>
                  </a:lnTo>
                  <a:lnTo>
                    <a:pt x="89916" y="9906"/>
                  </a:lnTo>
                  <a:lnTo>
                    <a:pt x="89916" y="19050"/>
                  </a:lnTo>
                  <a:lnTo>
                    <a:pt x="136398" y="19050"/>
                  </a:lnTo>
                  <a:lnTo>
                    <a:pt x="136398" y="9906"/>
                  </a:lnTo>
                  <a:lnTo>
                    <a:pt x="146304" y="19050"/>
                  </a:lnTo>
                  <a:lnTo>
                    <a:pt x="146304" y="162306"/>
                  </a:lnTo>
                  <a:lnTo>
                    <a:pt x="155448" y="162306"/>
                  </a:lnTo>
                  <a:close/>
                </a:path>
                <a:path w="226695" h="275589">
                  <a:moveTo>
                    <a:pt x="89916" y="181356"/>
                  </a:moveTo>
                  <a:lnTo>
                    <a:pt x="89916" y="19050"/>
                  </a:lnTo>
                  <a:lnTo>
                    <a:pt x="80010" y="19050"/>
                  </a:lnTo>
                  <a:lnTo>
                    <a:pt x="80010" y="162306"/>
                  </a:lnTo>
                  <a:lnTo>
                    <a:pt x="70866" y="172212"/>
                  </a:lnTo>
                  <a:lnTo>
                    <a:pt x="70866" y="181356"/>
                  </a:lnTo>
                  <a:lnTo>
                    <a:pt x="89916" y="181356"/>
                  </a:lnTo>
                  <a:close/>
                </a:path>
                <a:path w="226695" h="275589">
                  <a:moveTo>
                    <a:pt x="89916" y="19050"/>
                  </a:moveTo>
                  <a:lnTo>
                    <a:pt x="89916" y="9906"/>
                  </a:lnTo>
                  <a:lnTo>
                    <a:pt x="80010" y="19050"/>
                  </a:lnTo>
                  <a:lnTo>
                    <a:pt x="89916" y="19050"/>
                  </a:lnTo>
                  <a:close/>
                </a:path>
                <a:path w="226695" h="275589">
                  <a:moveTo>
                    <a:pt x="119634" y="255270"/>
                  </a:moveTo>
                  <a:lnTo>
                    <a:pt x="113157" y="248793"/>
                  </a:lnTo>
                  <a:lnTo>
                    <a:pt x="106680" y="255270"/>
                  </a:lnTo>
                  <a:lnTo>
                    <a:pt x="119634" y="255270"/>
                  </a:lnTo>
                  <a:close/>
                </a:path>
                <a:path w="226695" h="275589">
                  <a:moveTo>
                    <a:pt x="119634" y="268986"/>
                  </a:moveTo>
                  <a:lnTo>
                    <a:pt x="119634" y="255270"/>
                  </a:lnTo>
                  <a:lnTo>
                    <a:pt x="106680" y="255270"/>
                  </a:lnTo>
                  <a:lnTo>
                    <a:pt x="106680" y="268270"/>
                  </a:lnTo>
                  <a:lnTo>
                    <a:pt x="113538" y="275082"/>
                  </a:lnTo>
                  <a:lnTo>
                    <a:pt x="119634" y="268986"/>
                  </a:lnTo>
                  <a:close/>
                </a:path>
                <a:path w="226695" h="275589">
                  <a:moveTo>
                    <a:pt x="203454" y="185166"/>
                  </a:moveTo>
                  <a:lnTo>
                    <a:pt x="203454" y="181356"/>
                  </a:lnTo>
                  <a:lnTo>
                    <a:pt x="180594" y="181356"/>
                  </a:lnTo>
                  <a:lnTo>
                    <a:pt x="113157" y="248793"/>
                  </a:lnTo>
                  <a:lnTo>
                    <a:pt x="119634" y="255270"/>
                  </a:lnTo>
                  <a:lnTo>
                    <a:pt x="119634" y="268986"/>
                  </a:lnTo>
                  <a:lnTo>
                    <a:pt x="203454" y="185166"/>
                  </a:lnTo>
                  <a:close/>
                </a:path>
                <a:path w="226695" h="275589">
                  <a:moveTo>
                    <a:pt x="146304" y="19050"/>
                  </a:moveTo>
                  <a:lnTo>
                    <a:pt x="136398" y="9906"/>
                  </a:lnTo>
                  <a:lnTo>
                    <a:pt x="136398" y="19050"/>
                  </a:lnTo>
                  <a:lnTo>
                    <a:pt x="146304" y="19050"/>
                  </a:lnTo>
                  <a:close/>
                </a:path>
                <a:path w="226695" h="275589">
                  <a:moveTo>
                    <a:pt x="155448" y="181356"/>
                  </a:moveTo>
                  <a:lnTo>
                    <a:pt x="155448" y="172212"/>
                  </a:lnTo>
                  <a:lnTo>
                    <a:pt x="146304" y="162306"/>
                  </a:lnTo>
                  <a:lnTo>
                    <a:pt x="146304" y="19050"/>
                  </a:lnTo>
                  <a:lnTo>
                    <a:pt x="136398" y="19050"/>
                  </a:lnTo>
                  <a:lnTo>
                    <a:pt x="136398" y="181356"/>
                  </a:lnTo>
                  <a:lnTo>
                    <a:pt x="155448" y="181356"/>
                  </a:lnTo>
                  <a:close/>
                </a:path>
                <a:path w="226695" h="275589">
                  <a:moveTo>
                    <a:pt x="226314" y="162306"/>
                  </a:moveTo>
                  <a:lnTo>
                    <a:pt x="146304" y="162306"/>
                  </a:lnTo>
                  <a:lnTo>
                    <a:pt x="155448" y="172212"/>
                  </a:lnTo>
                  <a:lnTo>
                    <a:pt x="155448" y="181356"/>
                  </a:lnTo>
                  <a:lnTo>
                    <a:pt x="180594" y="181356"/>
                  </a:lnTo>
                  <a:lnTo>
                    <a:pt x="196596" y="165354"/>
                  </a:lnTo>
                  <a:lnTo>
                    <a:pt x="203454" y="181356"/>
                  </a:lnTo>
                  <a:lnTo>
                    <a:pt x="203454" y="185166"/>
                  </a:lnTo>
                  <a:lnTo>
                    <a:pt x="226314" y="162306"/>
                  </a:lnTo>
                  <a:close/>
                </a:path>
                <a:path w="226695" h="275589">
                  <a:moveTo>
                    <a:pt x="203454" y="181356"/>
                  </a:moveTo>
                  <a:lnTo>
                    <a:pt x="196596" y="165354"/>
                  </a:lnTo>
                  <a:lnTo>
                    <a:pt x="180594" y="181356"/>
                  </a:lnTo>
                  <a:lnTo>
                    <a:pt x="203454" y="181356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33707" y="5044439"/>
              <a:ext cx="179832" cy="25222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410847" y="5031486"/>
              <a:ext cx="226060" cy="275590"/>
            </a:xfrm>
            <a:custGeom>
              <a:avLst/>
              <a:gdLst/>
              <a:ahLst/>
              <a:cxnLst/>
              <a:rect l="l" t="t" r="r" b="b"/>
              <a:pathLst>
                <a:path w="226060" h="275589">
                  <a:moveTo>
                    <a:pt x="225551" y="112776"/>
                  </a:moveTo>
                  <a:lnTo>
                    <a:pt x="112775" y="0"/>
                  </a:lnTo>
                  <a:lnTo>
                    <a:pt x="0" y="112776"/>
                  </a:lnTo>
                  <a:lnTo>
                    <a:pt x="22859" y="112776"/>
                  </a:lnTo>
                  <a:lnTo>
                    <a:pt x="22859" y="93726"/>
                  </a:lnTo>
                  <a:lnTo>
                    <a:pt x="45719" y="93726"/>
                  </a:lnTo>
                  <a:lnTo>
                    <a:pt x="105917" y="33528"/>
                  </a:lnTo>
                  <a:lnTo>
                    <a:pt x="105917" y="19812"/>
                  </a:lnTo>
                  <a:lnTo>
                    <a:pt x="119633" y="19812"/>
                  </a:lnTo>
                  <a:lnTo>
                    <a:pt x="119633" y="33528"/>
                  </a:lnTo>
                  <a:lnTo>
                    <a:pt x="179831" y="93726"/>
                  </a:lnTo>
                  <a:lnTo>
                    <a:pt x="202691" y="93726"/>
                  </a:lnTo>
                  <a:lnTo>
                    <a:pt x="202691" y="112776"/>
                  </a:lnTo>
                  <a:lnTo>
                    <a:pt x="225551" y="112776"/>
                  </a:lnTo>
                  <a:close/>
                </a:path>
                <a:path w="226060" h="275589">
                  <a:moveTo>
                    <a:pt x="45719" y="93726"/>
                  </a:moveTo>
                  <a:lnTo>
                    <a:pt x="22859" y="93726"/>
                  </a:lnTo>
                  <a:lnTo>
                    <a:pt x="29717" y="109728"/>
                  </a:lnTo>
                  <a:lnTo>
                    <a:pt x="45719" y="93726"/>
                  </a:lnTo>
                  <a:close/>
                </a:path>
                <a:path w="226060" h="275589">
                  <a:moveTo>
                    <a:pt x="89153" y="256032"/>
                  </a:moveTo>
                  <a:lnTo>
                    <a:pt x="89153" y="93726"/>
                  </a:lnTo>
                  <a:lnTo>
                    <a:pt x="45719" y="93726"/>
                  </a:lnTo>
                  <a:lnTo>
                    <a:pt x="29717" y="109728"/>
                  </a:lnTo>
                  <a:lnTo>
                    <a:pt x="22859" y="93726"/>
                  </a:lnTo>
                  <a:lnTo>
                    <a:pt x="22859" y="112776"/>
                  </a:lnTo>
                  <a:lnTo>
                    <a:pt x="70103" y="112776"/>
                  </a:lnTo>
                  <a:lnTo>
                    <a:pt x="70103" y="103632"/>
                  </a:lnTo>
                  <a:lnTo>
                    <a:pt x="79247" y="112776"/>
                  </a:lnTo>
                  <a:lnTo>
                    <a:pt x="79247" y="256032"/>
                  </a:lnTo>
                  <a:lnTo>
                    <a:pt x="89153" y="256032"/>
                  </a:lnTo>
                  <a:close/>
                </a:path>
                <a:path w="226060" h="275589">
                  <a:moveTo>
                    <a:pt x="79247" y="112776"/>
                  </a:moveTo>
                  <a:lnTo>
                    <a:pt x="70103" y="103632"/>
                  </a:lnTo>
                  <a:lnTo>
                    <a:pt x="70103" y="112776"/>
                  </a:lnTo>
                  <a:lnTo>
                    <a:pt x="79247" y="112776"/>
                  </a:lnTo>
                  <a:close/>
                </a:path>
                <a:path w="226060" h="275589">
                  <a:moveTo>
                    <a:pt x="89153" y="275082"/>
                  </a:moveTo>
                  <a:lnTo>
                    <a:pt x="89153" y="265176"/>
                  </a:lnTo>
                  <a:lnTo>
                    <a:pt x="79247" y="256032"/>
                  </a:lnTo>
                  <a:lnTo>
                    <a:pt x="79247" y="112776"/>
                  </a:lnTo>
                  <a:lnTo>
                    <a:pt x="70103" y="112776"/>
                  </a:lnTo>
                  <a:lnTo>
                    <a:pt x="70103" y="275082"/>
                  </a:lnTo>
                  <a:lnTo>
                    <a:pt x="89153" y="275082"/>
                  </a:lnTo>
                  <a:close/>
                </a:path>
                <a:path w="226060" h="275589">
                  <a:moveTo>
                    <a:pt x="145541" y="256032"/>
                  </a:moveTo>
                  <a:lnTo>
                    <a:pt x="79247" y="256032"/>
                  </a:lnTo>
                  <a:lnTo>
                    <a:pt x="89153" y="265176"/>
                  </a:lnTo>
                  <a:lnTo>
                    <a:pt x="89153" y="275082"/>
                  </a:lnTo>
                  <a:lnTo>
                    <a:pt x="136397" y="275082"/>
                  </a:lnTo>
                  <a:lnTo>
                    <a:pt x="136397" y="265176"/>
                  </a:lnTo>
                  <a:lnTo>
                    <a:pt x="145541" y="256032"/>
                  </a:lnTo>
                  <a:close/>
                </a:path>
                <a:path w="226060" h="275589">
                  <a:moveTo>
                    <a:pt x="119633" y="19812"/>
                  </a:moveTo>
                  <a:lnTo>
                    <a:pt x="105917" y="19812"/>
                  </a:lnTo>
                  <a:lnTo>
                    <a:pt x="112775" y="26670"/>
                  </a:lnTo>
                  <a:lnTo>
                    <a:pt x="119633" y="19812"/>
                  </a:lnTo>
                  <a:close/>
                </a:path>
                <a:path w="226060" h="275589">
                  <a:moveTo>
                    <a:pt x="112775" y="26670"/>
                  </a:moveTo>
                  <a:lnTo>
                    <a:pt x="105917" y="19812"/>
                  </a:lnTo>
                  <a:lnTo>
                    <a:pt x="105917" y="33528"/>
                  </a:lnTo>
                  <a:lnTo>
                    <a:pt x="112775" y="26670"/>
                  </a:lnTo>
                  <a:close/>
                </a:path>
                <a:path w="226060" h="275589">
                  <a:moveTo>
                    <a:pt x="119633" y="33528"/>
                  </a:moveTo>
                  <a:lnTo>
                    <a:pt x="119633" y="19812"/>
                  </a:lnTo>
                  <a:lnTo>
                    <a:pt x="112775" y="26670"/>
                  </a:lnTo>
                  <a:lnTo>
                    <a:pt x="119633" y="33528"/>
                  </a:lnTo>
                  <a:close/>
                </a:path>
                <a:path w="226060" h="275589">
                  <a:moveTo>
                    <a:pt x="202691" y="112776"/>
                  </a:moveTo>
                  <a:lnTo>
                    <a:pt x="202691" y="93726"/>
                  </a:lnTo>
                  <a:lnTo>
                    <a:pt x="195833" y="109728"/>
                  </a:lnTo>
                  <a:lnTo>
                    <a:pt x="179831" y="93726"/>
                  </a:lnTo>
                  <a:lnTo>
                    <a:pt x="136397" y="93726"/>
                  </a:lnTo>
                  <a:lnTo>
                    <a:pt x="136397" y="256032"/>
                  </a:lnTo>
                  <a:lnTo>
                    <a:pt x="145541" y="256032"/>
                  </a:lnTo>
                  <a:lnTo>
                    <a:pt x="145541" y="112776"/>
                  </a:lnTo>
                  <a:lnTo>
                    <a:pt x="155447" y="103632"/>
                  </a:lnTo>
                  <a:lnTo>
                    <a:pt x="155447" y="112776"/>
                  </a:lnTo>
                  <a:lnTo>
                    <a:pt x="202691" y="112776"/>
                  </a:lnTo>
                  <a:close/>
                </a:path>
                <a:path w="226060" h="275589">
                  <a:moveTo>
                    <a:pt x="155447" y="275082"/>
                  </a:moveTo>
                  <a:lnTo>
                    <a:pt x="155447" y="112776"/>
                  </a:lnTo>
                  <a:lnTo>
                    <a:pt x="145541" y="112776"/>
                  </a:lnTo>
                  <a:lnTo>
                    <a:pt x="145541" y="256032"/>
                  </a:lnTo>
                  <a:lnTo>
                    <a:pt x="136397" y="265176"/>
                  </a:lnTo>
                  <a:lnTo>
                    <a:pt x="136397" y="275082"/>
                  </a:lnTo>
                  <a:lnTo>
                    <a:pt x="155447" y="275082"/>
                  </a:lnTo>
                  <a:close/>
                </a:path>
                <a:path w="226060" h="275589">
                  <a:moveTo>
                    <a:pt x="155447" y="112776"/>
                  </a:moveTo>
                  <a:lnTo>
                    <a:pt x="155447" y="103632"/>
                  </a:lnTo>
                  <a:lnTo>
                    <a:pt x="145541" y="112776"/>
                  </a:lnTo>
                  <a:lnTo>
                    <a:pt x="155447" y="112776"/>
                  </a:lnTo>
                  <a:close/>
                </a:path>
                <a:path w="226060" h="275589">
                  <a:moveTo>
                    <a:pt x="202691" y="93726"/>
                  </a:moveTo>
                  <a:lnTo>
                    <a:pt x="179831" y="93726"/>
                  </a:lnTo>
                  <a:lnTo>
                    <a:pt x="195833" y="109728"/>
                  </a:lnTo>
                  <a:lnTo>
                    <a:pt x="202691" y="93726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5628265" y="3638042"/>
            <a:ext cx="210185" cy="17392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0" dirty="0">
                <a:latin typeface="Times New Roman"/>
                <a:cs typeface="Times New Roman"/>
              </a:rPr>
              <a:t>δ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30"/>
              </a:spcBef>
            </a:pP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b="1" spc="-50" dirty="0">
                <a:latin typeface="Times New Roman"/>
                <a:cs typeface="Times New Roman"/>
              </a:rPr>
              <a:t>δ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068445" y="2001273"/>
            <a:ext cx="2254250" cy="1239520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40"/>
              </a:spcBef>
            </a:pPr>
            <a:r>
              <a:rPr sz="1800" b="1" spc="-30" dirty="0">
                <a:latin typeface="Arial"/>
                <a:cs typeface="Arial"/>
              </a:rPr>
              <a:t>Local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structure</a:t>
            </a:r>
            <a:endParaRPr sz="1800">
              <a:latin typeface="Arial"/>
              <a:cs typeface="Arial"/>
            </a:endParaRPr>
          </a:p>
          <a:p>
            <a:pPr marL="255270" marR="5080" indent="-243204">
              <a:lnSpc>
                <a:spcPts val="3350"/>
              </a:lnSpc>
            </a:pPr>
            <a:r>
              <a:rPr sz="1800" b="1" dirty="0">
                <a:latin typeface="Courier New"/>
                <a:cs typeface="Courier New"/>
              </a:rPr>
              <a:t>≈</a:t>
            </a:r>
            <a:r>
              <a:rPr sz="1800" b="1" spc="-325" dirty="0">
                <a:latin typeface="Courier New"/>
                <a:cs typeface="Courier New"/>
              </a:rPr>
              <a:t> </a:t>
            </a:r>
            <a:r>
              <a:rPr sz="1800" spc="60" dirty="0">
                <a:latin typeface="Arial"/>
                <a:cs typeface="Arial"/>
              </a:rPr>
              <a:t>non-</a:t>
            </a:r>
            <a:r>
              <a:rPr sz="1800" dirty="0">
                <a:latin typeface="Arial"/>
                <a:cs typeface="Arial"/>
              </a:rPr>
              <a:t>rotated</a:t>
            </a:r>
            <a:r>
              <a:rPr sz="1800" spc="28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bilayer </a:t>
            </a:r>
            <a:r>
              <a:rPr sz="1800" spc="55" dirty="0">
                <a:latin typeface="Arial"/>
                <a:cs typeface="Arial"/>
              </a:rPr>
              <a:t>with</a:t>
            </a:r>
            <a:r>
              <a:rPr sz="1800" spc="2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shift</a:t>
            </a:r>
            <a:r>
              <a:rPr sz="1800" spc="210" dirty="0">
                <a:latin typeface="Arial"/>
                <a:cs typeface="Arial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δ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840865" y="3204971"/>
            <a:ext cx="631190" cy="11430"/>
          </a:xfrm>
          <a:custGeom>
            <a:avLst/>
            <a:gdLst/>
            <a:ahLst/>
            <a:cxnLst/>
            <a:rect l="l" t="t" r="r" b="b"/>
            <a:pathLst>
              <a:path w="631190" h="11430">
                <a:moveTo>
                  <a:pt x="0" y="11430"/>
                </a:moveTo>
                <a:lnTo>
                  <a:pt x="0" y="0"/>
                </a:lnTo>
                <a:lnTo>
                  <a:pt x="630935" y="0"/>
                </a:lnTo>
                <a:lnTo>
                  <a:pt x="630935" y="11430"/>
                </a:lnTo>
                <a:lnTo>
                  <a:pt x="0" y="114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774191" y="5845302"/>
            <a:ext cx="9145270" cy="1362075"/>
            <a:chOff x="774191" y="5845302"/>
            <a:chExt cx="9145270" cy="1362075"/>
          </a:xfrm>
        </p:grpSpPr>
        <p:sp>
          <p:nvSpPr>
            <p:cNvPr id="29" name="object 29"/>
            <p:cNvSpPr/>
            <p:nvPr/>
          </p:nvSpPr>
          <p:spPr>
            <a:xfrm>
              <a:off x="774191" y="5845302"/>
              <a:ext cx="9145270" cy="1362075"/>
            </a:xfrm>
            <a:custGeom>
              <a:avLst/>
              <a:gdLst/>
              <a:ahLst/>
              <a:cxnLst/>
              <a:rect l="l" t="t" r="r" b="b"/>
              <a:pathLst>
                <a:path w="9145270" h="1362075">
                  <a:moveTo>
                    <a:pt x="9144762" y="1361694"/>
                  </a:moveTo>
                  <a:lnTo>
                    <a:pt x="9144762" y="0"/>
                  </a:lnTo>
                  <a:lnTo>
                    <a:pt x="0" y="0"/>
                  </a:lnTo>
                  <a:lnTo>
                    <a:pt x="0" y="1361694"/>
                  </a:lnTo>
                  <a:lnTo>
                    <a:pt x="9144762" y="13616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880501" y="6489192"/>
              <a:ext cx="6933565" cy="535940"/>
            </a:xfrm>
            <a:custGeom>
              <a:avLst/>
              <a:gdLst/>
              <a:ahLst/>
              <a:cxnLst/>
              <a:rect l="l" t="t" r="r" b="b"/>
              <a:pathLst>
                <a:path w="6933565" h="535940">
                  <a:moveTo>
                    <a:pt x="6933438" y="535686"/>
                  </a:moveTo>
                  <a:lnTo>
                    <a:pt x="6933438" y="0"/>
                  </a:lnTo>
                  <a:lnTo>
                    <a:pt x="0" y="0"/>
                  </a:lnTo>
                  <a:lnTo>
                    <a:pt x="0" y="535686"/>
                  </a:lnTo>
                  <a:lnTo>
                    <a:pt x="6096" y="535686"/>
                  </a:lnTo>
                  <a:lnTo>
                    <a:pt x="6095" y="12954"/>
                  </a:lnTo>
                  <a:lnTo>
                    <a:pt x="12954" y="6096"/>
                  </a:lnTo>
                  <a:lnTo>
                    <a:pt x="12954" y="12954"/>
                  </a:lnTo>
                  <a:lnTo>
                    <a:pt x="6920471" y="12954"/>
                  </a:lnTo>
                  <a:lnTo>
                    <a:pt x="6920471" y="6096"/>
                  </a:lnTo>
                  <a:lnTo>
                    <a:pt x="6927341" y="12954"/>
                  </a:lnTo>
                  <a:lnTo>
                    <a:pt x="6927341" y="535686"/>
                  </a:lnTo>
                  <a:lnTo>
                    <a:pt x="6933438" y="535686"/>
                  </a:lnTo>
                  <a:close/>
                </a:path>
                <a:path w="6933565" h="535940">
                  <a:moveTo>
                    <a:pt x="12954" y="12954"/>
                  </a:moveTo>
                  <a:lnTo>
                    <a:pt x="12954" y="6096"/>
                  </a:lnTo>
                  <a:lnTo>
                    <a:pt x="6095" y="12954"/>
                  </a:lnTo>
                  <a:lnTo>
                    <a:pt x="12954" y="12954"/>
                  </a:lnTo>
                  <a:close/>
                </a:path>
                <a:path w="6933565" h="535940">
                  <a:moveTo>
                    <a:pt x="12954" y="523494"/>
                  </a:moveTo>
                  <a:lnTo>
                    <a:pt x="12954" y="12954"/>
                  </a:lnTo>
                  <a:lnTo>
                    <a:pt x="6095" y="12954"/>
                  </a:lnTo>
                  <a:lnTo>
                    <a:pt x="6095" y="523494"/>
                  </a:lnTo>
                  <a:lnTo>
                    <a:pt x="12954" y="523494"/>
                  </a:lnTo>
                  <a:close/>
                </a:path>
                <a:path w="6933565" h="535940">
                  <a:moveTo>
                    <a:pt x="6927341" y="523494"/>
                  </a:moveTo>
                  <a:lnTo>
                    <a:pt x="6095" y="523494"/>
                  </a:lnTo>
                  <a:lnTo>
                    <a:pt x="12954" y="529590"/>
                  </a:lnTo>
                  <a:lnTo>
                    <a:pt x="12954" y="535686"/>
                  </a:lnTo>
                  <a:lnTo>
                    <a:pt x="6920471" y="535686"/>
                  </a:lnTo>
                  <a:lnTo>
                    <a:pt x="6920471" y="529590"/>
                  </a:lnTo>
                  <a:lnTo>
                    <a:pt x="6927341" y="523494"/>
                  </a:lnTo>
                  <a:close/>
                </a:path>
                <a:path w="6933565" h="535940">
                  <a:moveTo>
                    <a:pt x="12954" y="535686"/>
                  </a:moveTo>
                  <a:lnTo>
                    <a:pt x="12954" y="529590"/>
                  </a:lnTo>
                  <a:lnTo>
                    <a:pt x="6095" y="523494"/>
                  </a:lnTo>
                  <a:lnTo>
                    <a:pt x="6096" y="535686"/>
                  </a:lnTo>
                  <a:lnTo>
                    <a:pt x="12954" y="535686"/>
                  </a:lnTo>
                  <a:close/>
                </a:path>
                <a:path w="6933565" h="535940">
                  <a:moveTo>
                    <a:pt x="6927341" y="12954"/>
                  </a:moveTo>
                  <a:lnTo>
                    <a:pt x="6920471" y="6096"/>
                  </a:lnTo>
                  <a:lnTo>
                    <a:pt x="6920471" y="12954"/>
                  </a:lnTo>
                  <a:lnTo>
                    <a:pt x="6927341" y="12954"/>
                  </a:lnTo>
                  <a:close/>
                </a:path>
                <a:path w="6933565" h="535940">
                  <a:moveTo>
                    <a:pt x="6927341" y="523494"/>
                  </a:moveTo>
                  <a:lnTo>
                    <a:pt x="6927341" y="12954"/>
                  </a:lnTo>
                  <a:lnTo>
                    <a:pt x="6920471" y="12954"/>
                  </a:lnTo>
                  <a:lnTo>
                    <a:pt x="6920471" y="523494"/>
                  </a:lnTo>
                  <a:lnTo>
                    <a:pt x="6927341" y="523494"/>
                  </a:lnTo>
                  <a:close/>
                </a:path>
                <a:path w="6933565" h="535940">
                  <a:moveTo>
                    <a:pt x="6927341" y="535686"/>
                  </a:moveTo>
                  <a:lnTo>
                    <a:pt x="6927341" y="523494"/>
                  </a:lnTo>
                  <a:lnTo>
                    <a:pt x="6920471" y="529590"/>
                  </a:lnTo>
                  <a:lnTo>
                    <a:pt x="6920471" y="535686"/>
                  </a:lnTo>
                  <a:lnTo>
                    <a:pt x="6927341" y="535686"/>
                  </a:lnTo>
                  <a:close/>
                </a:path>
              </a:pathLst>
            </a:custGeom>
            <a:solidFill>
              <a:srgbClr val="0000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939931" y="5800573"/>
            <a:ext cx="6815455" cy="11772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10235">
              <a:lnSpc>
                <a:spcPct val="100000"/>
              </a:lnSpc>
              <a:spcBef>
                <a:spcPts val="90"/>
              </a:spcBef>
              <a:tabLst>
                <a:tab pos="5144770" algn="l"/>
              </a:tabLst>
            </a:pPr>
            <a:r>
              <a:rPr sz="3000" b="1" baseline="2777" dirty="0">
                <a:solidFill>
                  <a:srgbClr val="FF4000"/>
                </a:solidFill>
                <a:latin typeface="Arial"/>
                <a:cs typeface="Arial"/>
              </a:rPr>
              <a:t>Interlayer</a:t>
            </a:r>
            <a:r>
              <a:rPr sz="3000" b="1" spc="165" baseline="2777" dirty="0">
                <a:solidFill>
                  <a:srgbClr val="FF4000"/>
                </a:solidFill>
                <a:latin typeface="Arial"/>
                <a:cs typeface="Arial"/>
              </a:rPr>
              <a:t> </a:t>
            </a:r>
            <a:r>
              <a:rPr sz="3000" b="1" baseline="2777" dirty="0">
                <a:solidFill>
                  <a:srgbClr val="FF4000"/>
                </a:solidFill>
                <a:latin typeface="Arial"/>
                <a:cs typeface="Arial"/>
              </a:rPr>
              <a:t>coupling</a:t>
            </a:r>
            <a:r>
              <a:rPr sz="3000" b="1" spc="150" baseline="2777" dirty="0">
                <a:solidFill>
                  <a:srgbClr val="FF4000"/>
                </a:solidFill>
                <a:latin typeface="Arial"/>
                <a:cs typeface="Arial"/>
              </a:rPr>
              <a:t> </a:t>
            </a:r>
            <a:r>
              <a:rPr sz="3000" b="1" baseline="2777" dirty="0">
                <a:solidFill>
                  <a:srgbClr val="FF4000"/>
                </a:solidFill>
                <a:latin typeface="Arial"/>
                <a:cs typeface="Arial"/>
              </a:rPr>
              <a:t>in</a:t>
            </a:r>
            <a:r>
              <a:rPr sz="3000" b="1" spc="142" baseline="2777" dirty="0">
                <a:solidFill>
                  <a:srgbClr val="FF4000"/>
                </a:solidFill>
                <a:latin typeface="Arial"/>
                <a:cs typeface="Arial"/>
              </a:rPr>
              <a:t> </a:t>
            </a:r>
            <a:r>
              <a:rPr sz="3000" b="1" baseline="2777" dirty="0">
                <a:solidFill>
                  <a:srgbClr val="FF4000"/>
                </a:solidFill>
                <a:latin typeface="Arial"/>
                <a:cs typeface="Arial"/>
              </a:rPr>
              <a:t>moiré</a:t>
            </a:r>
            <a:r>
              <a:rPr sz="3000" b="1" spc="172" baseline="2777" dirty="0">
                <a:solidFill>
                  <a:srgbClr val="FF4000"/>
                </a:solidFill>
                <a:latin typeface="Arial"/>
                <a:cs typeface="Arial"/>
              </a:rPr>
              <a:t> </a:t>
            </a:r>
            <a:r>
              <a:rPr sz="3000" b="1" spc="-15" baseline="2777" dirty="0">
                <a:solidFill>
                  <a:srgbClr val="FF4000"/>
                </a:solidFill>
                <a:latin typeface="Arial"/>
                <a:cs typeface="Arial"/>
              </a:rPr>
              <a:t>bilayer:</a:t>
            </a:r>
            <a:r>
              <a:rPr sz="3000" b="1" baseline="2777" dirty="0">
                <a:solidFill>
                  <a:srgbClr val="FF4000"/>
                </a:solidFill>
                <a:latin typeface="Arial"/>
                <a:cs typeface="Arial"/>
              </a:rPr>
              <a:t>	</a:t>
            </a:r>
            <a:r>
              <a:rPr sz="3600" i="1" baseline="5787" dirty="0">
                <a:latin typeface="Times New Roman"/>
                <a:cs typeface="Times New Roman"/>
              </a:rPr>
              <a:t>U</a:t>
            </a:r>
            <a:r>
              <a:rPr sz="3600" i="1" spc="-67" baseline="5787" dirty="0">
                <a:latin typeface="Times New Roman"/>
                <a:cs typeface="Times New Roman"/>
              </a:rPr>
              <a:t> </a:t>
            </a:r>
            <a:r>
              <a:rPr sz="3550" spc="-215" dirty="0">
                <a:latin typeface="ヒラギノ丸ゴ ProN W4"/>
                <a:cs typeface="ヒラギノ丸ゴ ProN W4"/>
              </a:rPr>
              <a:t>(</a:t>
            </a:r>
            <a:r>
              <a:rPr sz="3600" b="1" spc="-322" baseline="5787" dirty="0">
                <a:latin typeface="Times New Roman"/>
                <a:cs typeface="Times New Roman"/>
              </a:rPr>
              <a:t>δ</a:t>
            </a:r>
            <a:r>
              <a:rPr sz="3600" b="1" spc="-517" baseline="5787" dirty="0">
                <a:latin typeface="Times New Roman"/>
                <a:cs typeface="Times New Roman"/>
              </a:rPr>
              <a:t> </a:t>
            </a:r>
            <a:r>
              <a:rPr sz="4725" spc="-187" baseline="1763" dirty="0">
                <a:latin typeface="ヒラギノ丸ゴ ProN W4"/>
                <a:cs typeface="ヒラギノ丸ゴ ProN W4"/>
              </a:rPr>
              <a:t>(</a:t>
            </a:r>
            <a:r>
              <a:rPr sz="3600" b="1" spc="-187" baseline="5787" dirty="0">
                <a:latin typeface="Times New Roman"/>
                <a:cs typeface="Times New Roman"/>
              </a:rPr>
              <a:t>r</a:t>
            </a:r>
            <a:r>
              <a:rPr sz="3600" b="1" spc="-555" baseline="5787" dirty="0">
                <a:latin typeface="Times New Roman"/>
                <a:cs typeface="Times New Roman"/>
              </a:rPr>
              <a:t> </a:t>
            </a:r>
            <a:r>
              <a:rPr sz="4725" spc="-607" baseline="1763" dirty="0">
                <a:latin typeface="ヒラギノ丸ゴ ProN W4"/>
                <a:cs typeface="ヒラギノ丸ゴ ProN W4"/>
              </a:rPr>
              <a:t>)</a:t>
            </a:r>
            <a:r>
              <a:rPr sz="3550" spc="-405" dirty="0">
                <a:latin typeface="ヒラギノ丸ゴ ProN W4"/>
                <a:cs typeface="ヒラギノ丸ゴ ProN W4"/>
              </a:rPr>
              <a:t>)</a:t>
            </a:r>
            <a:endParaRPr sz="3550">
              <a:latin typeface="ヒラギノ丸ゴ ProN W4"/>
              <a:cs typeface="ヒラギノ丸ゴ ProN W4"/>
            </a:endParaRPr>
          </a:p>
          <a:p>
            <a:pPr marR="30480" algn="r">
              <a:lnSpc>
                <a:spcPct val="100000"/>
              </a:lnSpc>
              <a:spcBef>
                <a:spcPts val="1460"/>
              </a:spcBef>
            </a:pPr>
            <a:r>
              <a:rPr sz="1400" u="sng" spc="6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Moon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Koshino,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spc="-35" dirty="0">
                <a:latin typeface="Arial"/>
                <a:cs typeface="Arial"/>
              </a:rPr>
              <a:t>Phys.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spc="-85" dirty="0">
                <a:latin typeface="Arial"/>
                <a:cs typeface="Arial"/>
              </a:rPr>
              <a:t>Rev.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87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205404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(2013),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spc="-35" dirty="0">
                <a:latin typeface="Arial"/>
                <a:cs typeface="Arial"/>
              </a:rPr>
              <a:t>Phys.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spc="-85" dirty="0">
                <a:latin typeface="Arial"/>
                <a:cs typeface="Arial"/>
              </a:rPr>
              <a:t>Rev.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90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155406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(2014),</a:t>
            </a:r>
            <a:endParaRPr sz="1400">
              <a:latin typeface="Arial"/>
              <a:cs typeface="Arial"/>
            </a:endParaRPr>
          </a:p>
          <a:p>
            <a:pPr marR="31115" algn="r">
              <a:lnSpc>
                <a:spcPct val="100000"/>
              </a:lnSpc>
            </a:pPr>
            <a:r>
              <a:rPr sz="14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Moon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Koshino,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Son,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spc="-35" dirty="0">
                <a:latin typeface="Arial"/>
                <a:cs typeface="Arial"/>
              </a:rPr>
              <a:t>Phys.</a:t>
            </a:r>
            <a:r>
              <a:rPr sz="1400" spc="60" dirty="0">
                <a:latin typeface="Arial"/>
                <a:cs typeface="Arial"/>
              </a:rPr>
              <a:t> </a:t>
            </a:r>
            <a:r>
              <a:rPr sz="1400" spc="-85" dirty="0">
                <a:latin typeface="Arial"/>
                <a:cs typeface="Arial"/>
              </a:rPr>
              <a:t>Rev.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90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155427</a:t>
            </a:r>
            <a:r>
              <a:rPr sz="1400" spc="6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(2014).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77423" y="1030167"/>
            <a:ext cx="8340090" cy="775335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2000" b="1" dirty="0">
                <a:latin typeface="Arial"/>
                <a:cs typeface="Arial"/>
              </a:rPr>
              <a:t>Moiré</a:t>
            </a:r>
            <a:r>
              <a:rPr sz="2000" b="1" spc="10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structures</a:t>
            </a:r>
            <a:r>
              <a:rPr sz="2000" b="1" spc="10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(incommensurate)</a:t>
            </a:r>
            <a:r>
              <a:rPr sz="2000" b="1" spc="110" dirty="0">
                <a:latin typeface="Arial"/>
                <a:cs typeface="Arial"/>
              </a:rPr>
              <a:t> </a:t>
            </a:r>
            <a:r>
              <a:rPr sz="2000" b="1" spc="-50" dirty="0">
                <a:latin typeface="Courier New"/>
                <a:cs typeface="Courier New"/>
              </a:rPr>
              <a:t>≈</a:t>
            </a:r>
            <a:endParaRPr sz="2000">
              <a:latin typeface="Courier New"/>
              <a:cs typeface="Courier New"/>
            </a:endParaRPr>
          </a:p>
          <a:p>
            <a:pPr marL="2089150">
              <a:lnSpc>
                <a:spcPct val="100000"/>
              </a:lnSpc>
              <a:spcBef>
                <a:spcPts val="555"/>
              </a:spcBef>
            </a:pPr>
            <a:r>
              <a:rPr sz="2000" b="1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Continuous</a:t>
            </a:r>
            <a:r>
              <a:rPr sz="2000" b="1" u="heavy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000" b="1" u="heavy" dirty="0">
                <a:solidFill>
                  <a:srgbClr val="FF4000"/>
                </a:solidFill>
                <a:uFill>
                  <a:solidFill>
                    <a:srgbClr val="FF4000"/>
                  </a:solidFill>
                </a:uFill>
                <a:latin typeface="Arial"/>
                <a:cs typeface="Arial"/>
              </a:rPr>
              <a:t>patchwork</a:t>
            </a:r>
            <a:r>
              <a:rPr sz="2000" b="1" u="heavy" spc="7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0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of</a:t>
            </a:r>
            <a:r>
              <a:rPr sz="2000" b="1" u="heavy" spc="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0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commensurate</a:t>
            </a:r>
            <a:r>
              <a:rPr sz="2000" b="1" u="heavy" spc="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000" b="1" u="heavy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structures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590">
              <a:lnSpc>
                <a:spcPct val="100000"/>
              </a:lnSpc>
              <a:spcBef>
                <a:spcPts val="95"/>
              </a:spcBef>
            </a:pPr>
            <a:r>
              <a:rPr dirty="0"/>
              <a:t>Brillouin</a:t>
            </a:r>
            <a:r>
              <a:rPr spc="-85" dirty="0"/>
              <a:t> </a:t>
            </a:r>
            <a:r>
              <a:rPr dirty="0"/>
              <a:t>Zone</a:t>
            </a:r>
            <a:r>
              <a:rPr spc="-80" dirty="0"/>
              <a:t> </a:t>
            </a:r>
            <a:r>
              <a:rPr dirty="0"/>
              <a:t>and</a:t>
            </a:r>
            <a:r>
              <a:rPr spc="-80" dirty="0"/>
              <a:t> </a:t>
            </a:r>
            <a:r>
              <a:rPr spc="-55" dirty="0"/>
              <a:t>Band</a:t>
            </a:r>
            <a:r>
              <a:rPr spc="-80" dirty="0"/>
              <a:t> </a:t>
            </a:r>
            <a:r>
              <a:rPr spc="-25" dirty="0"/>
              <a:t>Structure:</a:t>
            </a:r>
            <a:r>
              <a:rPr spc="-95" dirty="0"/>
              <a:t> </a:t>
            </a:r>
            <a:r>
              <a:rPr spc="-10" dirty="0">
                <a:solidFill>
                  <a:srgbClr val="FFC000"/>
                </a:solidFill>
              </a:rPr>
              <a:t>Graphene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3536" y="2326551"/>
            <a:ext cx="6655654" cy="317661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216279" y="2316733"/>
            <a:ext cx="22923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25" dirty="0">
                <a:solidFill>
                  <a:srgbClr val="FF0000"/>
                </a:solidFill>
                <a:latin typeface="Arial"/>
                <a:cs typeface="Arial"/>
              </a:rPr>
              <a:t>K’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03752" y="2354840"/>
            <a:ext cx="172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0" dirty="0">
                <a:latin typeface="Arial"/>
                <a:cs typeface="Arial"/>
              </a:rPr>
              <a:t>K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25682" y="3784349"/>
            <a:ext cx="172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0" dirty="0">
                <a:latin typeface="Arial"/>
                <a:cs typeface="Arial"/>
              </a:rPr>
              <a:t>K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87080" y="2565904"/>
            <a:ext cx="172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0" dirty="0">
                <a:latin typeface="Arial"/>
                <a:cs typeface="Arial"/>
              </a:rPr>
              <a:t>K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66283" y="3132075"/>
            <a:ext cx="22923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25" dirty="0">
                <a:solidFill>
                  <a:srgbClr val="FF0000"/>
                </a:solidFill>
                <a:latin typeface="Arial"/>
                <a:cs typeface="Arial"/>
              </a:rPr>
              <a:t>K’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93246" y="3738633"/>
            <a:ext cx="22923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25" dirty="0">
                <a:solidFill>
                  <a:srgbClr val="FF0000"/>
                </a:solidFill>
                <a:latin typeface="Arial"/>
                <a:cs typeface="Arial"/>
              </a:rPr>
              <a:t>K’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12755" y="3792486"/>
            <a:ext cx="3977004" cy="1860550"/>
          </a:xfrm>
          <a:custGeom>
            <a:avLst/>
            <a:gdLst/>
            <a:ahLst/>
            <a:cxnLst/>
            <a:rect l="l" t="t" r="r" b="b"/>
            <a:pathLst>
              <a:path w="3977004" h="1860550">
                <a:moveTo>
                  <a:pt x="1069086" y="1837944"/>
                </a:moveTo>
                <a:lnTo>
                  <a:pt x="7620" y="0"/>
                </a:lnTo>
                <a:lnTo>
                  <a:pt x="0" y="4572"/>
                </a:lnTo>
                <a:lnTo>
                  <a:pt x="1060704" y="1842516"/>
                </a:lnTo>
                <a:lnTo>
                  <a:pt x="1069086" y="1837944"/>
                </a:lnTo>
                <a:close/>
              </a:path>
              <a:path w="3977004" h="1860550">
                <a:moveTo>
                  <a:pt x="3976878" y="1855470"/>
                </a:moveTo>
                <a:lnTo>
                  <a:pt x="3517392" y="1060704"/>
                </a:lnTo>
                <a:lnTo>
                  <a:pt x="3509772" y="1065276"/>
                </a:lnTo>
                <a:lnTo>
                  <a:pt x="3968496" y="1860042"/>
                </a:lnTo>
                <a:lnTo>
                  <a:pt x="3976878" y="18554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041525" y="5483605"/>
            <a:ext cx="15354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Brillouin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zone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45146" y="5483605"/>
            <a:ext cx="11842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Dirac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cone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06040">
              <a:lnSpc>
                <a:spcPct val="100000"/>
              </a:lnSpc>
              <a:spcBef>
                <a:spcPts val="95"/>
              </a:spcBef>
            </a:pPr>
            <a:r>
              <a:rPr spc="-50" dirty="0"/>
              <a:t>Band</a:t>
            </a:r>
            <a:r>
              <a:rPr spc="-165" dirty="0"/>
              <a:t> </a:t>
            </a:r>
            <a:r>
              <a:rPr spc="-30" dirty="0"/>
              <a:t>Structures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5335" y="2133600"/>
            <a:ext cx="7303007" cy="328879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988" y="1082814"/>
            <a:ext cx="3950208" cy="6002273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775345" y="3578352"/>
            <a:ext cx="3198495" cy="665480"/>
            <a:chOff x="1775345" y="3578352"/>
            <a:chExt cx="3198495" cy="665480"/>
          </a:xfrm>
        </p:grpSpPr>
        <p:sp>
          <p:nvSpPr>
            <p:cNvPr id="13" name="object 13"/>
            <p:cNvSpPr/>
            <p:nvPr/>
          </p:nvSpPr>
          <p:spPr>
            <a:xfrm>
              <a:off x="1775345" y="4072128"/>
              <a:ext cx="508000" cy="76200"/>
            </a:xfrm>
            <a:custGeom>
              <a:avLst/>
              <a:gdLst/>
              <a:ahLst/>
              <a:cxnLst/>
              <a:rect l="l" t="t" r="r" b="b"/>
              <a:pathLst>
                <a:path w="508000" h="76200">
                  <a:moveTo>
                    <a:pt x="75438" y="0"/>
                  </a:moveTo>
                  <a:lnTo>
                    <a:pt x="0" y="39624"/>
                  </a:lnTo>
                  <a:lnTo>
                    <a:pt x="50292" y="63525"/>
                  </a:lnTo>
                  <a:lnTo>
                    <a:pt x="50292" y="32766"/>
                  </a:lnTo>
                  <a:lnTo>
                    <a:pt x="54932" y="32680"/>
                  </a:lnTo>
                  <a:lnTo>
                    <a:pt x="75438" y="0"/>
                  </a:lnTo>
                  <a:close/>
                </a:path>
                <a:path w="508000" h="76200">
                  <a:moveTo>
                    <a:pt x="54932" y="32680"/>
                  </a:moveTo>
                  <a:lnTo>
                    <a:pt x="50292" y="32766"/>
                  </a:lnTo>
                  <a:lnTo>
                    <a:pt x="51054" y="44958"/>
                  </a:lnTo>
                  <a:lnTo>
                    <a:pt x="51054" y="38862"/>
                  </a:lnTo>
                  <a:lnTo>
                    <a:pt x="54932" y="32680"/>
                  </a:lnTo>
                  <a:close/>
                </a:path>
                <a:path w="508000" h="76200">
                  <a:moveTo>
                    <a:pt x="76962" y="76200"/>
                  </a:moveTo>
                  <a:lnTo>
                    <a:pt x="55235" y="44888"/>
                  </a:lnTo>
                  <a:lnTo>
                    <a:pt x="51054" y="44958"/>
                  </a:lnTo>
                  <a:lnTo>
                    <a:pt x="50292" y="32766"/>
                  </a:lnTo>
                  <a:lnTo>
                    <a:pt x="50292" y="63525"/>
                  </a:lnTo>
                  <a:lnTo>
                    <a:pt x="76962" y="76200"/>
                  </a:lnTo>
                  <a:close/>
                </a:path>
                <a:path w="508000" h="76200">
                  <a:moveTo>
                    <a:pt x="507492" y="37338"/>
                  </a:moveTo>
                  <a:lnTo>
                    <a:pt x="506730" y="24384"/>
                  </a:lnTo>
                  <a:lnTo>
                    <a:pt x="55235" y="32675"/>
                  </a:lnTo>
                  <a:lnTo>
                    <a:pt x="54932" y="32680"/>
                  </a:lnTo>
                  <a:lnTo>
                    <a:pt x="51054" y="38862"/>
                  </a:lnTo>
                  <a:lnTo>
                    <a:pt x="55235" y="44888"/>
                  </a:lnTo>
                  <a:lnTo>
                    <a:pt x="506730" y="37350"/>
                  </a:lnTo>
                  <a:lnTo>
                    <a:pt x="507492" y="37338"/>
                  </a:lnTo>
                  <a:close/>
                </a:path>
                <a:path w="508000" h="76200">
                  <a:moveTo>
                    <a:pt x="55235" y="44888"/>
                  </a:moveTo>
                  <a:lnTo>
                    <a:pt x="51054" y="38862"/>
                  </a:lnTo>
                  <a:lnTo>
                    <a:pt x="51054" y="44958"/>
                  </a:lnTo>
                  <a:lnTo>
                    <a:pt x="55235" y="4488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75239" y="3578352"/>
              <a:ext cx="998219" cy="665226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4197737" y="3729930"/>
            <a:ext cx="234315" cy="357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sz="2400" i="1" spc="190" dirty="0">
                <a:latin typeface="Times New Roman"/>
                <a:cs typeface="Times New Roman"/>
              </a:rPr>
              <a:t>K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75239" y="3890009"/>
            <a:ext cx="998219" cy="661416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4159637" y="3673094"/>
            <a:ext cx="628650" cy="619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1780">
              <a:lnSpc>
                <a:spcPts val="1945"/>
              </a:lnSpc>
              <a:spcBef>
                <a:spcPts val="100"/>
              </a:spcBef>
            </a:pPr>
            <a:r>
              <a:rPr sz="1750" i="1" spc="125" dirty="0">
                <a:latin typeface="Times New Roman"/>
                <a:cs typeface="Times New Roman"/>
              </a:rPr>
              <a:t>(1)</a:t>
            </a:r>
            <a:endParaRPr sz="1750">
              <a:latin typeface="Times New Roman"/>
              <a:cs typeface="Times New Roman"/>
            </a:endParaRPr>
          </a:p>
          <a:p>
            <a:pPr marL="38100">
              <a:lnSpc>
                <a:spcPts val="2725"/>
              </a:lnSpc>
            </a:pPr>
            <a:r>
              <a:rPr sz="3600" i="1" spc="225" baseline="-20833" dirty="0">
                <a:latin typeface="Times New Roman"/>
                <a:cs typeface="Times New Roman"/>
              </a:rPr>
              <a:t>K</a:t>
            </a:r>
            <a:r>
              <a:rPr sz="1750" i="1" spc="150" dirty="0">
                <a:latin typeface="Times New Roman"/>
                <a:cs typeface="Times New Roman"/>
              </a:rPr>
              <a:t>(2)</a:t>
            </a:r>
            <a:endParaRPr sz="1750">
              <a:latin typeface="Times New Roman"/>
              <a:cs typeface="Times New Roman"/>
            </a:endParaRPr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82481" y="1416558"/>
            <a:ext cx="1077467" cy="665987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2706503" y="1569660"/>
            <a:ext cx="234315" cy="357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sz="2400" i="1" spc="190" dirty="0">
                <a:latin typeface="Times New Roman"/>
                <a:cs typeface="Times New Roman"/>
              </a:rPr>
              <a:t>K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790329" y="1712213"/>
            <a:ext cx="1077467" cy="661416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2902337" y="1512824"/>
            <a:ext cx="781685" cy="600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1875"/>
              </a:lnSpc>
              <a:spcBef>
                <a:spcPts val="100"/>
              </a:spcBef>
            </a:pPr>
            <a:r>
              <a:rPr sz="1750" i="1" spc="75" dirty="0">
                <a:latin typeface="Times New Roman"/>
                <a:cs typeface="Times New Roman"/>
              </a:rPr>
              <a:t>r(1)</a:t>
            </a:r>
            <a:endParaRPr sz="1750">
              <a:latin typeface="Times New Roman"/>
              <a:cs typeface="Times New Roman"/>
            </a:endParaRPr>
          </a:p>
          <a:p>
            <a:pPr marL="111760">
              <a:lnSpc>
                <a:spcPts val="2655"/>
              </a:lnSpc>
            </a:pPr>
            <a:r>
              <a:rPr sz="3600" i="1" spc="165" baseline="-20833" dirty="0">
                <a:latin typeface="Times New Roman"/>
                <a:cs typeface="Times New Roman"/>
              </a:rPr>
              <a:t>K</a:t>
            </a:r>
            <a:r>
              <a:rPr sz="1750" i="1" spc="110" dirty="0">
                <a:latin typeface="Times New Roman"/>
                <a:cs typeface="Times New Roman"/>
              </a:rPr>
              <a:t>r(2)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793119" y="387349"/>
            <a:ext cx="711200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5" dirty="0"/>
              <a:t>Lowest</a:t>
            </a:r>
            <a:r>
              <a:rPr spc="-60" dirty="0"/>
              <a:t> </a:t>
            </a:r>
            <a:r>
              <a:rPr spc="-35" dirty="0"/>
              <a:t>(Degenerate)</a:t>
            </a:r>
            <a:r>
              <a:rPr spc="-50" dirty="0"/>
              <a:t> </a:t>
            </a:r>
            <a:r>
              <a:rPr dirty="0"/>
              <a:t>Conduction</a:t>
            </a:r>
            <a:r>
              <a:rPr spc="-55" dirty="0"/>
              <a:t> </a:t>
            </a:r>
            <a:r>
              <a:rPr spc="-45" dirty="0"/>
              <a:t>Bands</a:t>
            </a:r>
          </a:p>
        </p:txBody>
      </p:sp>
      <p:grpSp>
        <p:nvGrpSpPr>
          <p:cNvPr id="23" name="object 23"/>
          <p:cNvGrpSpPr/>
          <p:nvPr/>
        </p:nvGrpSpPr>
        <p:grpSpPr>
          <a:xfrm>
            <a:off x="1488071" y="3795521"/>
            <a:ext cx="7491095" cy="3163570"/>
            <a:chOff x="1488071" y="3795521"/>
            <a:chExt cx="7491095" cy="3163570"/>
          </a:xfrm>
        </p:grpSpPr>
        <p:sp>
          <p:nvSpPr>
            <p:cNvPr id="24" name="object 24"/>
            <p:cNvSpPr/>
            <p:nvPr/>
          </p:nvSpPr>
          <p:spPr>
            <a:xfrm>
              <a:off x="1488071" y="3795533"/>
              <a:ext cx="734060" cy="675640"/>
            </a:xfrm>
            <a:custGeom>
              <a:avLst/>
              <a:gdLst/>
              <a:ahLst/>
              <a:cxnLst/>
              <a:rect l="l" t="t" r="r" b="b"/>
              <a:pathLst>
                <a:path w="734060" h="675639">
                  <a:moveTo>
                    <a:pt x="201168" y="320040"/>
                  </a:moveTo>
                  <a:lnTo>
                    <a:pt x="130302" y="368046"/>
                  </a:lnTo>
                  <a:lnTo>
                    <a:pt x="168656" y="364845"/>
                  </a:lnTo>
                  <a:lnTo>
                    <a:pt x="0" y="669036"/>
                  </a:lnTo>
                  <a:lnTo>
                    <a:pt x="11430" y="675132"/>
                  </a:lnTo>
                  <a:lnTo>
                    <a:pt x="179781" y="371487"/>
                  </a:lnTo>
                  <a:lnTo>
                    <a:pt x="182118" y="375983"/>
                  </a:lnTo>
                  <a:lnTo>
                    <a:pt x="197358" y="405384"/>
                  </a:lnTo>
                  <a:lnTo>
                    <a:pt x="201168" y="320040"/>
                  </a:lnTo>
                  <a:close/>
                </a:path>
                <a:path w="734060" h="675639">
                  <a:moveTo>
                    <a:pt x="729996" y="10668"/>
                  </a:moveTo>
                  <a:lnTo>
                    <a:pt x="723138" y="0"/>
                  </a:lnTo>
                  <a:lnTo>
                    <a:pt x="335648" y="233387"/>
                  </a:lnTo>
                  <a:lnTo>
                    <a:pt x="337566" y="195072"/>
                  </a:lnTo>
                  <a:lnTo>
                    <a:pt x="291846" y="266700"/>
                  </a:lnTo>
                  <a:lnTo>
                    <a:pt x="332232" y="263423"/>
                  </a:lnTo>
                  <a:lnTo>
                    <a:pt x="376428" y="259842"/>
                  </a:lnTo>
                  <a:lnTo>
                    <a:pt x="342011" y="243903"/>
                  </a:lnTo>
                  <a:lnTo>
                    <a:pt x="729996" y="10668"/>
                  </a:lnTo>
                  <a:close/>
                </a:path>
                <a:path w="734060" h="675639">
                  <a:moveTo>
                    <a:pt x="733806" y="605028"/>
                  </a:moveTo>
                  <a:lnTo>
                    <a:pt x="338124" y="386041"/>
                  </a:lnTo>
                  <a:lnTo>
                    <a:pt x="372618" y="368808"/>
                  </a:lnTo>
                  <a:lnTo>
                    <a:pt x="287274" y="364998"/>
                  </a:lnTo>
                  <a:lnTo>
                    <a:pt x="328422" y="425081"/>
                  </a:lnTo>
                  <a:lnTo>
                    <a:pt x="335280" y="435102"/>
                  </a:lnTo>
                  <a:lnTo>
                    <a:pt x="332079" y="396748"/>
                  </a:lnTo>
                  <a:lnTo>
                    <a:pt x="727710" y="616458"/>
                  </a:lnTo>
                  <a:lnTo>
                    <a:pt x="733806" y="6050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48007" y="4200905"/>
              <a:ext cx="3430854" cy="275767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19872" y="4629911"/>
              <a:ext cx="1069086" cy="94411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19872" y="5759957"/>
              <a:ext cx="1069086" cy="94868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81444" y="5439917"/>
              <a:ext cx="1434083" cy="944117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6757549" y="4736083"/>
            <a:ext cx="1656080" cy="16471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53795">
              <a:lnSpc>
                <a:spcPct val="100000"/>
              </a:lnSpc>
              <a:spcBef>
                <a:spcPts val="95"/>
              </a:spcBef>
            </a:pPr>
            <a:r>
              <a:rPr sz="3200" b="1" spc="-25" dirty="0">
                <a:solidFill>
                  <a:srgbClr val="FFC000"/>
                </a:solidFill>
                <a:latin typeface="Courier New"/>
                <a:cs typeface="Courier New"/>
              </a:rPr>
              <a:t>+1</a:t>
            </a:r>
            <a:endParaRPr sz="3200">
              <a:latin typeface="Courier New"/>
              <a:cs typeface="Courier New"/>
            </a:endParaRPr>
          </a:p>
          <a:p>
            <a:pPr marL="12700">
              <a:lnSpc>
                <a:spcPts val="3185"/>
              </a:lnSpc>
              <a:spcBef>
                <a:spcPts val="2560"/>
              </a:spcBef>
            </a:pPr>
            <a:r>
              <a:rPr sz="3200" b="1" spc="275" dirty="0">
                <a:solidFill>
                  <a:srgbClr val="FFC000"/>
                </a:solidFill>
                <a:latin typeface="Courier New"/>
                <a:cs typeface="Courier New"/>
              </a:rPr>
              <a:t>w=0 </a:t>
            </a:r>
            <a:endParaRPr sz="3200">
              <a:latin typeface="Courier New"/>
              <a:cs typeface="Courier New"/>
            </a:endParaRPr>
          </a:p>
          <a:p>
            <a:pPr marL="1153795">
              <a:lnSpc>
                <a:spcPts val="3185"/>
              </a:lnSpc>
            </a:pPr>
            <a:r>
              <a:rPr sz="3200" b="1" spc="-25" dirty="0">
                <a:solidFill>
                  <a:srgbClr val="FFC000"/>
                </a:solidFill>
                <a:latin typeface="Courier New"/>
                <a:cs typeface="Courier New"/>
              </a:rPr>
              <a:t>+1</a:t>
            </a:r>
            <a:endParaRPr sz="3200">
              <a:latin typeface="Courier New"/>
              <a:cs typeface="Courier New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5419229" y="1198626"/>
            <a:ext cx="3411220" cy="2757805"/>
            <a:chOff x="5419229" y="1198626"/>
            <a:chExt cx="3411220" cy="2757805"/>
          </a:xfrm>
        </p:grpSpPr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19229" y="1198626"/>
              <a:ext cx="3410673" cy="275767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570355" y="1624584"/>
              <a:ext cx="1068324" cy="948689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7847209" y="1734566"/>
            <a:ext cx="51498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20" dirty="0">
                <a:solidFill>
                  <a:srgbClr val="FFC000"/>
                </a:solidFill>
                <a:latin typeface="Courier New"/>
                <a:cs typeface="Courier New"/>
              </a:rPr>
              <a:t>-</a:t>
            </a:r>
            <a:r>
              <a:rPr sz="3200" b="1" spc="-50" dirty="0">
                <a:solidFill>
                  <a:srgbClr val="FFC000"/>
                </a:solidFill>
                <a:latin typeface="Courier New"/>
                <a:cs typeface="Courier New"/>
              </a:rPr>
              <a:t>1</a:t>
            </a:r>
            <a:endParaRPr sz="3200">
              <a:latin typeface="Courier New"/>
              <a:cs typeface="Courier New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6481445" y="2435352"/>
            <a:ext cx="2157730" cy="1272540"/>
            <a:chOff x="6481445" y="2435352"/>
            <a:chExt cx="2157730" cy="1272540"/>
          </a:xfrm>
        </p:grpSpPr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570355" y="2759202"/>
              <a:ext cx="1068324" cy="94868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481445" y="2435352"/>
              <a:ext cx="1434083" cy="944117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6758311" y="2543048"/>
            <a:ext cx="1604010" cy="837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200"/>
              </a:lnSpc>
              <a:spcBef>
                <a:spcPts val="95"/>
              </a:spcBef>
            </a:pPr>
            <a:r>
              <a:rPr sz="3200" b="1" spc="275" dirty="0">
                <a:solidFill>
                  <a:srgbClr val="FFC000"/>
                </a:solidFill>
                <a:latin typeface="Courier New"/>
                <a:cs typeface="Courier New"/>
              </a:rPr>
              <a:t>w=0 </a:t>
            </a:r>
            <a:endParaRPr sz="3200">
              <a:latin typeface="Courier New"/>
              <a:cs typeface="Courier New"/>
            </a:endParaRPr>
          </a:p>
          <a:p>
            <a:pPr marL="1101090">
              <a:lnSpc>
                <a:spcPts val="3200"/>
              </a:lnSpc>
            </a:pPr>
            <a:r>
              <a:rPr sz="3200" b="1" spc="-20" dirty="0">
                <a:solidFill>
                  <a:srgbClr val="FFC000"/>
                </a:solidFill>
                <a:latin typeface="Courier New"/>
                <a:cs typeface="Courier New"/>
              </a:rPr>
              <a:t>-</a:t>
            </a:r>
            <a:r>
              <a:rPr sz="3200" b="1" spc="-50" dirty="0">
                <a:solidFill>
                  <a:srgbClr val="FFC000"/>
                </a:solidFill>
                <a:latin typeface="Courier New"/>
                <a:cs typeface="Courier New"/>
              </a:rPr>
              <a:t>1</a:t>
            </a:r>
            <a:endParaRPr sz="3200">
              <a:latin typeface="Courier New"/>
              <a:cs typeface="Courier New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3738257" y="1082802"/>
            <a:ext cx="5361305" cy="6037580"/>
            <a:chOff x="3738257" y="1082802"/>
            <a:chExt cx="5361305" cy="6037580"/>
          </a:xfrm>
        </p:grpSpPr>
        <p:sp>
          <p:nvSpPr>
            <p:cNvPr id="39" name="object 39"/>
            <p:cNvSpPr/>
            <p:nvPr/>
          </p:nvSpPr>
          <p:spPr>
            <a:xfrm>
              <a:off x="5429136" y="1082814"/>
              <a:ext cx="511809" cy="3496310"/>
            </a:xfrm>
            <a:custGeom>
              <a:avLst/>
              <a:gdLst/>
              <a:ahLst/>
              <a:cxnLst/>
              <a:rect l="l" t="t" r="r" b="b"/>
              <a:pathLst>
                <a:path w="511810" h="3496310">
                  <a:moveTo>
                    <a:pt x="459486" y="3032760"/>
                  </a:moveTo>
                  <a:lnTo>
                    <a:pt x="0" y="3032760"/>
                  </a:lnTo>
                  <a:lnTo>
                    <a:pt x="0" y="3496056"/>
                  </a:lnTo>
                  <a:lnTo>
                    <a:pt x="459486" y="3496056"/>
                  </a:lnTo>
                  <a:lnTo>
                    <a:pt x="459486" y="3032760"/>
                  </a:lnTo>
                  <a:close/>
                </a:path>
                <a:path w="511810" h="3496310">
                  <a:moveTo>
                    <a:pt x="511302" y="0"/>
                  </a:moveTo>
                  <a:lnTo>
                    <a:pt x="51054" y="0"/>
                  </a:lnTo>
                  <a:lnTo>
                    <a:pt x="51054" y="463296"/>
                  </a:lnTo>
                  <a:lnTo>
                    <a:pt x="511302" y="463296"/>
                  </a:lnTo>
                  <a:lnTo>
                    <a:pt x="5113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850515" y="2875788"/>
              <a:ext cx="248856" cy="246278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738257" y="6445758"/>
              <a:ext cx="2465070" cy="674369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9121273" y="3068827"/>
            <a:ext cx="2622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25" dirty="0">
                <a:latin typeface="Arial"/>
                <a:cs typeface="Arial"/>
              </a:rPr>
              <a:t>80</a:t>
            </a:r>
            <a:endParaRPr sz="16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121273" y="3579375"/>
            <a:ext cx="2622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25" dirty="0">
                <a:latin typeface="Arial"/>
                <a:cs typeface="Arial"/>
              </a:rPr>
              <a:t>60</a:t>
            </a:r>
            <a:endParaRPr sz="16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121273" y="4090675"/>
            <a:ext cx="2622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25" dirty="0">
                <a:latin typeface="Arial"/>
                <a:cs typeface="Arial"/>
              </a:rPr>
              <a:t>40</a:t>
            </a:r>
            <a:endParaRPr sz="16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121273" y="4601976"/>
            <a:ext cx="2622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25" dirty="0">
                <a:latin typeface="Arial"/>
                <a:cs typeface="Arial"/>
              </a:rPr>
              <a:t>20</a:t>
            </a:r>
            <a:endParaRPr sz="16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121273" y="5108698"/>
            <a:ext cx="65151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0</a:t>
            </a:r>
            <a:r>
              <a:rPr sz="1600" b="1" spc="155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meV</a:t>
            </a:r>
            <a:endParaRPr sz="16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960247" y="6591554"/>
            <a:ext cx="20237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from</a:t>
            </a:r>
            <a:r>
              <a:rPr sz="1800" b="1" spc="17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monolayer</a:t>
            </a:r>
            <a:r>
              <a:rPr sz="1800" b="1" spc="150" dirty="0">
                <a:latin typeface="Arial"/>
                <a:cs typeface="Arial"/>
              </a:rPr>
              <a:t> </a:t>
            </a:r>
            <a:r>
              <a:rPr sz="1800" i="1" spc="-50" dirty="0">
                <a:latin typeface="Times New Roman"/>
                <a:cs typeface="Times New Roman"/>
              </a:rPr>
              <a:t>K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48" name="object 4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738257" y="1142238"/>
            <a:ext cx="2515361" cy="674369"/>
          </a:xfrm>
          <a:prstGeom prst="rect">
            <a:avLst/>
          </a:prstGeom>
        </p:spPr>
      </p:pic>
      <p:sp>
        <p:nvSpPr>
          <p:cNvPr id="49" name="object 49"/>
          <p:cNvSpPr txBox="1"/>
          <p:nvPr/>
        </p:nvSpPr>
        <p:spPr>
          <a:xfrm>
            <a:off x="3960247" y="1288796"/>
            <a:ext cx="20739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from</a:t>
            </a:r>
            <a:r>
              <a:rPr sz="1800" b="1" spc="17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monolayer</a:t>
            </a:r>
            <a:r>
              <a:rPr sz="1800" b="1" spc="150" dirty="0">
                <a:latin typeface="Arial"/>
                <a:cs typeface="Arial"/>
              </a:rPr>
              <a:t> </a:t>
            </a:r>
            <a:r>
              <a:rPr sz="1800" i="1" spc="-25" dirty="0">
                <a:latin typeface="Times New Roman"/>
                <a:cs typeface="Times New Roman"/>
              </a:rPr>
              <a:t>K′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449189" y="1068577"/>
            <a:ext cx="138620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Arial"/>
                <a:cs typeface="Arial"/>
              </a:rPr>
              <a:t>arxiv:1605.05475</a:t>
            </a:r>
            <a:endParaRPr sz="1400">
              <a:latin typeface="Arial"/>
              <a:cs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4581DE1-57E4-189D-DE45-77A6E8726C29}"/>
                  </a:ext>
                </a:extLst>
              </p:cNvPr>
              <p:cNvSpPr txBox="1"/>
              <p:nvPr/>
            </p:nvSpPr>
            <p:spPr>
              <a:xfrm>
                <a:off x="2140923" y="3564285"/>
                <a:ext cx="4176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acc>
                    </m:oMath>
                  </m:oMathPara>
                </a14:m>
                <a:endParaRPr lang="en-CH" dirty="0"/>
              </a:p>
            </p:txBody>
          </p:sp>
        </mc:Choice>
        <mc:Fallback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4581DE1-57E4-189D-DE45-77A6E8726C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0923" y="3564285"/>
                <a:ext cx="417678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83A5BE5-CBA6-3FEA-1A92-B89FF831B222}"/>
                  </a:ext>
                </a:extLst>
              </p:cNvPr>
              <p:cNvSpPr txBox="1"/>
              <p:nvPr/>
            </p:nvSpPr>
            <p:spPr>
              <a:xfrm>
                <a:off x="2185178" y="3934720"/>
                <a:ext cx="4515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</m:oMath>
                  </m:oMathPara>
                </a14:m>
                <a:endParaRPr lang="en-CH" dirty="0"/>
              </a:p>
            </p:txBody>
          </p:sp>
        </mc:Choice>
        <mc:Fallback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83A5BE5-CBA6-3FEA-1A92-B89FF831B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5178" y="3934720"/>
                <a:ext cx="451597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8C306D0-4104-BA1C-5512-04E4A981C68D}"/>
                  </a:ext>
                </a:extLst>
              </p:cNvPr>
              <p:cNvSpPr txBox="1"/>
              <p:nvPr/>
            </p:nvSpPr>
            <p:spPr>
              <a:xfrm>
                <a:off x="2105878" y="4266001"/>
                <a:ext cx="470000" cy="3909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en-CH" dirty="0"/>
              </a:p>
            </p:txBody>
          </p:sp>
        </mc:Choice>
        <mc:Fallback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8C306D0-4104-BA1C-5512-04E4A981C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5878" y="4266001"/>
                <a:ext cx="470000" cy="39094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03A7343-B16C-87C9-6FB4-A10AB9C7E616}"/>
                  </a:ext>
                </a:extLst>
              </p:cNvPr>
              <p:cNvSpPr txBox="1"/>
              <p:nvPr/>
            </p:nvSpPr>
            <p:spPr>
              <a:xfrm>
                <a:off x="1209141" y="4445245"/>
                <a:ext cx="3722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</m:acc>
                    </m:oMath>
                  </m:oMathPara>
                </a14:m>
                <a:endParaRPr lang="en-CH" dirty="0"/>
              </a:p>
            </p:txBody>
          </p:sp>
        </mc:Choice>
        <mc:Fallback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03A7343-B16C-87C9-6FB4-A10AB9C7E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141" y="4445245"/>
                <a:ext cx="372218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55375" y="387349"/>
            <a:ext cx="758698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0" dirty="0"/>
              <a:t>Band</a:t>
            </a:r>
            <a:r>
              <a:rPr spc="-145" dirty="0"/>
              <a:t> </a:t>
            </a:r>
            <a:r>
              <a:rPr spc="-45" dirty="0"/>
              <a:t>Structures:</a:t>
            </a:r>
            <a:r>
              <a:rPr spc="-145" dirty="0"/>
              <a:t> </a:t>
            </a:r>
            <a:r>
              <a:rPr spc="-20" dirty="0"/>
              <a:t>Twisted</a:t>
            </a:r>
            <a:r>
              <a:rPr spc="-145" dirty="0"/>
              <a:t> </a:t>
            </a:r>
            <a:r>
              <a:rPr spc="-55" dirty="0"/>
              <a:t>Bilayer</a:t>
            </a:r>
            <a:r>
              <a:rPr spc="-140" dirty="0"/>
              <a:t> </a:t>
            </a:r>
            <a:r>
              <a:rPr spc="-10" dirty="0"/>
              <a:t>Graphene</a:t>
            </a:r>
          </a:p>
        </p:txBody>
      </p:sp>
      <p:sp>
        <p:nvSpPr>
          <p:cNvPr id="3" name="object 3"/>
          <p:cNvSpPr/>
          <p:nvPr/>
        </p:nvSpPr>
        <p:spPr>
          <a:xfrm>
            <a:off x="2316365" y="1043939"/>
            <a:ext cx="6061710" cy="290830"/>
          </a:xfrm>
          <a:custGeom>
            <a:avLst/>
            <a:gdLst/>
            <a:ahLst/>
            <a:cxnLst/>
            <a:rect l="l" t="t" r="r" b="b"/>
            <a:pathLst>
              <a:path w="6061709" h="290830">
                <a:moveTo>
                  <a:pt x="6061710" y="290322"/>
                </a:moveTo>
                <a:lnTo>
                  <a:pt x="6061710" y="0"/>
                </a:lnTo>
                <a:lnTo>
                  <a:pt x="0" y="0"/>
                </a:lnTo>
                <a:lnTo>
                  <a:pt x="0" y="290322"/>
                </a:lnTo>
                <a:lnTo>
                  <a:pt x="6858" y="290322"/>
                </a:lnTo>
                <a:lnTo>
                  <a:pt x="6858" y="12954"/>
                </a:lnTo>
                <a:lnTo>
                  <a:pt x="12954" y="6858"/>
                </a:lnTo>
                <a:lnTo>
                  <a:pt x="12954" y="12954"/>
                </a:lnTo>
                <a:lnTo>
                  <a:pt x="6048756" y="12954"/>
                </a:lnTo>
                <a:lnTo>
                  <a:pt x="6048756" y="6857"/>
                </a:lnTo>
                <a:lnTo>
                  <a:pt x="6054852" y="12954"/>
                </a:lnTo>
                <a:lnTo>
                  <a:pt x="6054852" y="290322"/>
                </a:lnTo>
                <a:lnTo>
                  <a:pt x="6061710" y="290322"/>
                </a:lnTo>
                <a:close/>
              </a:path>
              <a:path w="6061709" h="290830">
                <a:moveTo>
                  <a:pt x="12954" y="12954"/>
                </a:moveTo>
                <a:lnTo>
                  <a:pt x="12954" y="6858"/>
                </a:lnTo>
                <a:lnTo>
                  <a:pt x="6858" y="12954"/>
                </a:lnTo>
                <a:lnTo>
                  <a:pt x="12954" y="12954"/>
                </a:lnTo>
                <a:close/>
              </a:path>
              <a:path w="6061709" h="290830">
                <a:moveTo>
                  <a:pt x="12954" y="277368"/>
                </a:moveTo>
                <a:lnTo>
                  <a:pt x="12954" y="12954"/>
                </a:lnTo>
                <a:lnTo>
                  <a:pt x="6858" y="12954"/>
                </a:lnTo>
                <a:lnTo>
                  <a:pt x="6858" y="277368"/>
                </a:lnTo>
                <a:lnTo>
                  <a:pt x="12954" y="277368"/>
                </a:lnTo>
                <a:close/>
              </a:path>
              <a:path w="6061709" h="290830">
                <a:moveTo>
                  <a:pt x="6054852" y="277368"/>
                </a:moveTo>
                <a:lnTo>
                  <a:pt x="6858" y="277368"/>
                </a:lnTo>
                <a:lnTo>
                  <a:pt x="12954" y="283464"/>
                </a:lnTo>
                <a:lnTo>
                  <a:pt x="12953" y="290322"/>
                </a:lnTo>
                <a:lnTo>
                  <a:pt x="6048756" y="290322"/>
                </a:lnTo>
                <a:lnTo>
                  <a:pt x="6048756" y="283464"/>
                </a:lnTo>
                <a:lnTo>
                  <a:pt x="6054852" y="277368"/>
                </a:lnTo>
                <a:close/>
              </a:path>
              <a:path w="6061709" h="290830">
                <a:moveTo>
                  <a:pt x="12953" y="290322"/>
                </a:moveTo>
                <a:lnTo>
                  <a:pt x="12954" y="283464"/>
                </a:lnTo>
                <a:lnTo>
                  <a:pt x="6858" y="277368"/>
                </a:lnTo>
                <a:lnTo>
                  <a:pt x="6858" y="290322"/>
                </a:lnTo>
                <a:lnTo>
                  <a:pt x="12953" y="290322"/>
                </a:lnTo>
                <a:close/>
              </a:path>
              <a:path w="6061709" h="290830">
                <a:moveTo>
                  <a:pt x="6054852" y="12954"/>
                </a:moveTo>
                <a:lnTo>
                  <a:pt x="6048756" y="6857"/>
                </a:lnTo>
                <a:lnTo>
                  <a:pt x="6048756" y="12954"/>
                </a:lnTo>
                <a:lnTo>
                  <a:pt x="6054852" y="12954"/>
                </a:lnTo>
                <a:close/>
              </a:path>
              <a:path w="6061709" h="290830">
                <a:moveTo>
                  <a:pt x="6054852" y="277368"/>
                </a:moveTo>
                <a:lnTo>
                  <a:pt x="6054852" y="12954"/>
                </a:lnTo>
                <a:lnTo>
                  <a:pt x="6048756" y="12954"/>
                </a:lnTo>
                <a:lnTo>
                  <a:pt x="6048756" y="277368"/>
                </a:lnTo>
                <a:lnTo>
                  <a:pt x="6054852" y="277368"/>
                </a:lnTo>
                <a:close/>
              </a:path>
              <a:path w="6061709" h="290830">
                <a:moveTo>
                  <a:pt x="6054852" y="290322"/>
                </a:moveTo>
                <a:lnTo>
                  <a:pt x="6054852" y="277368"/>
                </a:lnTo>
                <a:lnTo>
                  <a:pt x="6048756" y="283464"/>
                </a:lnTo>
                <a:lnTo>
                  <a:pt x="6048756" y="290322"/>
                </a:lnTo>
                <a:lnTo>
                  <a:pt x="6054852" y="290322"/>
                </a:lnTo>
                <a:close/>
              </a:path>
            </a:pathLst>
          </a:custGeom>
          <a:solidFill>
            <a:srgbClr val="008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449963" y="1080770"/>
            <a:ext cx="5794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Moon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and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Koshino,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Phys.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spc="-75" dirty="0">
                <a:latin typeface="Arial"/>
                <a:cs typeface="Arial"/>
              </a:rPr>
              <a:t>Rev.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85,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195458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(2012),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Phys.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spc="-80" dirty="0">
                <a:latin typeface="Arial"/>
                <a:cs typeface="Arial"/>
              </a:rPr>
              <a:t>Rev.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87,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205404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(2013).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898789" y="1499616"/>
            <a:ext cx="6762115" cy="4805680"/>
            <a:chOff x="1898789" y="1499616"/>
            <a:chExt cx="6762115" cy="480568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02471" y="3510533"/>
              <a:ext cx="936497" cy="12306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04067" y="4057650"/>
              <a:ext cx="912876" cy="6979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1853" y="4621530"/>
              <a:ext cx="826770" cy="12725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98789" y="1499616"/>
              <a:ext cx="6761988" cy="48051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89795" y="2593086"/>
              <a:ext cx="1181100" cy="532637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618871" y="2691637"/>
            <a:ext cx="123189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75" dirty="0">
                <a:latin typeface="Arial"/>
                <a:cs typeface="Arial"/>
              </a:rPr>
              <a:t>L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84311" y="3623309"/>
            <a:ext cx="890778" cy="46253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021725" y="3625850"/>
            <a:ext cx="6750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73990">
              <a:lnSpc>
                <a:spcPct val="100000"/>
              </a:lnSpc>
              <a:spcBef>
                <a:spcPts val="95"/>
              </a:spcBef>
            </a:pPr>
            <a:r>
              <a:rPr sz="1400" b="1" spc="-30" dirty="0">
                <a:solidFill>
                  <a:srgbClr val="FF0000"/>
                </a:solidFill>
                <a:latin typeface="Arial"/>
                <a:cs typeface="Arial"/>
              </a:rPr>
              <a:t>Fermi </a:t>
            </a:r>
            <a:r>
              <a:rPr sz="1400" b="1" spc="-20" dirty="0">
                <a:solidFill>
                  <a:srgbClr val="FF0000"/>
                </a:solidFill>
                <a:latin typeface="Arial"/>
                <a:cs typeface="Arial"/>
              </a:rPr>
              <a:t>velocity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08239" y="6378702"/>
            <a:ext cx="8078470" cy="659130"/>
          </a:xfrm>
          <a:custGeom>
            <a:avLst/>
            <a:gdLst/>
            <a:ahLst/>
            <a:cxnLst/>
            <a:rect l="l" t="t" r="r" b="b"/>
            <a:pathLst>
              <a:path w="8078470" h="659129">
                <a:moveTo>
                  <a:pt x="8077961" y="659130"/>
                </a:moveTo>
                <a:lnTo>
                  <a:pt x="8077961" y="0"/>
                </a:lnTo>
                <a:lnTo>
                  <a:pt x="0" y="0"/>
                </a:lnTo>
                <a:lnTo>
                  <a:pt x="0" y="659130"/>
                </a:lnTo>
                <a:lnTo>
                  <a:pt x="6858" y="659130"/>
                </a:lnTo>
                <a:lnTo>
                  <a:pt x="6858" y="12954"/>
                </a:lnTo>
                <a:lnTo>
                  <a:pt x="12953" y="6096"/>
                </a:lnTo>
                <a:lnTo>
                  <a:pt x="12953" y="12954"/>
                </a:lnTo>
                <a:lnTo>
                  <a:pt x="8065008" y="12953"/>
                </a:lnTo>
                <a:lnTo>
                  <a:pt x="8065008" y="6096"/>
                </a:lnTo>
                <a:lnTo>
                  <a:pt x="8071104" y="12953"/>
                </a:lnTo>
                <a:lnTo>
                  <a:pt x="8071104" y="659130"/>
                </a:lnTo>
                <a:lnTo>
                  <a:pt x="8077961" y="659130"/>
                </a:lnTo>
                <a:close/>
              </a:path>
              <a:path w="8078470" h="659129">
                <a:moveTo>
                  <a:pt x="12953" y="12954"/>
                </a:moveTo>
                <a:lnTo>
                  <a:pt x="12953" y="6096"/>
                </a:lnTo>
                <a:lnTo>
                  <a:pt x="6858" y="12954"/>
                </a:lnTo>
                <a:lnTo>
                  <a:pt x="12953" y="12954"/>
                </a:lnTo>
                <a:close/>
              </a:path>
              <a:path w="8078470" h="659129">
                <a:moveTo>
                  <a:pt x="12953" y="646176"/>
                </a:moveTo>
                <a:lnTo>
                  <a:pt x="12953" y="12954"/>
                </a:lnTo>
                <a:lnTo>
                  <a:pt x="6858" y="12954"/>
                </a:lnTo>
                <a:lnTo>
                  <a:pt x="6858" y="646176"/>
                </a:lnTo>
                <a:lnTo>
                  <a:pt x="12953" y="646176"/>
                </a:lnTo>
                <a:close/>
              </a:path>
              <a:path w="8078470" h="659129">
                <a:moveTo>
                  <a:pt x="8071104" y="646176"/>
                </a:moveTo>
                <a:lnTo>
                  <a:pt x="6858" y="646176"/>
                </a:lnTo>
                <a:lnTo>
                  <a:pt x="12953" y="653033"/>
                </a:lnTo>
                <a:lnTo>
                  <a:pt x="12953" y="659130"/>
                </a:lnTo>
                <a:lnTo>
                  <a:pt x="8065008" y="659130"/>
                </a:lnTo>
                <a:lnTo>
                  <a:pt x="8065008" y="653034"/>
                </a:lnTo>
                <a:lnTo>
                  <a:pt x="8071104" y="646176"/>
                </a:lnTo>
                <a:close/>
              </a:path>
              <a:path w="8078470" h="659129">
                <a:moveTo>
                  <a:pt x="12953" y="659130"/>
                </a:moveTo>
                <a:lnTo>
                  <a:pt x="12953" y="653033"/>
                </a:lnTo>
                <a:lnTo>
                  <a:pt x="6858" y="646176"/>
                </a:lnTo>
                <a:lnTo>
                  <a:pt x="6858" y="659130"/>
                </a:lnTo>
                <a:lnTo>
                  <a:pt x="12953" y="659130"/>
                </a:lnTo>
                <a:close/>
              </a:path>
              <a:path w="8078470" h="659129">
                <a:moveTo>
                  <a:pt x="8071104" y="12953"/>
                </a:moveTo>
                <a:lnTo>
                  <a:pt x="8065008" y="6096"/>
                </a:lnTo>
                <a:lnTo>
                  <a:pt x="8065008" y="12953"/>
                </a:lnTo>
                <a:lnTo>
                  <a:pt x="8071104" y="12953"/>
                </a:lnTo>
                <a:close/>
              </a:path>
              <a:path w="8078470" h="659129">
                <a:moveTo>
                  <a:pt x="8071104" y="646176"/>
                </a:moveTo>
                <a:lnTo>
                  <a:pt x="8071104" y="12953"/>
                </a:lnTo>
                <a:lnTo>
                  <a:pt x="8065008" y="12953"/>
                </a:lnTo>
                <a:lnTo>
                  <a:pt x="8065008" y="646176"/>
                </a:lnTo>
                <a:lnTo>
                  <a:pt x="8071104" y="646176"/>
                </a:lnTo>
                <a:close/>
              </a:path>
              <a:path w="8078470" h="659129">
                <a:moveTo>
                  <a:pt x="8071104" y="659130"/>
                </a:moveTo>
                <a:lnTo>
                  <a:pt x="8071104" y="646176"/>
                </a:lnTo>
                <a:lnTo>
                  <a:pt x="8065008" y="653034"/>
                </a:lnTo>
                <a:lnTo>
                  <a:pt x="8065008" y="659130"/>
                </a:lnTo>
                <a:lnTo>
                  <a:pt x="8071104" y="659130"/>
                </a:lnTo>
                <a:close/>
              </a:path>
            </a:pathLst>
          </a:custGeom>
          <a:solidFill>
            <a:srgbClr val="008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479937" y="6415532"/>
            <a:ext cx="77355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Arial"/>
                <a:cs typeface="Arial"/>
              </a:rPr>
              <a:t>See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also: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140" dirty="0">
                <a:latin typeface="Arial"/>
                <a:cs typeface="Arial"/>
              </a:rPr>
              <a:t>J.</a:t>
            </a:r>
            <a:r>
              <a:rPr sz="1200" spc="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M.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B.</a:t>
            </a:r>
            <a:r>
              <a:rPr sz="1200" spc="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Lopes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dos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Santos,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N.</a:t>
            </a:r>
            <a:r>
              <a:rPr sz="1200" spc="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M.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spc="-50" dirty="0">
                <a:latin typeface="Arial"/>
                <a:cs typeface="Arial"/>
              </a:rPr>
              <a:t>R.</a:t>
            </a:r>
            <a:r>
              <a:rPr sz="1200" spc="25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Peres,</a:t>
            </a:r>
            <a:r>
              <a:rPr sz="1200" spc="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and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A.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H.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Castro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Neto,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spc="-85" dirty="0">
                <a:latin typeface="Arial"/>
                <a:cs typeface="Arial"/>
              </a:rPr>
              <a:t>PRL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99,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256802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(2007),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spc="-65" dirty="0">
                <a:latin typeface="Arial"/>
                <a:cs typeface="Arial"/>
              </a:rPr>
              <a:t>S.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Shallcross,</a:t>
            </a:r>
            <a:endParaRPr sz="1200">
              <a:latin typeface="Arial"/>
              <a:cs typeface="Arial"/>
            </a:endParaRPr>
          </a:p>
          <a:p>
            <a:pPr marL="58419" marR="20955" indent="-30480">
              <a:lnSpc>
                <a:spcPct val="100000"/>
              </a:lnSpc>
            </a:pPr>
            <a:r>
              <a:rPr sz="1200" spc="-65" dirty="0">
                <a:latin typeface="Arial"/>
                <a:cs typeface="Arial"/>
              </a:rPr>
              <a:t>S.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Sharma,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and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O.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A.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Pankratov,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80" dirty="0">
                <a:latin typeface="Arial"/>
                <a:cs typeface="Arial"/>
              </a:rPr>
              <a:t>PRL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101,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056803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(2008),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G.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Trambly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de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Laissardière,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D.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Mayou,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and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L.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Magaud, </a:t>
            </a:r>
            <a:r>
              <a:rPr sz="1200" dirty="0">
                <a:latin typeface="Arial"/>
                <a:cs typeface="Arial"/>
              </a:rPr>
              <a:t>Nano</a:t>
            </a:r>
            <a:r>
              <a:rPr sz="1200" spc="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Lett.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10,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804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(2010),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85" dirty="0">
                <a:latin typeface="Arial"/>
                <a:cs typeface="Arial"/>
              </a:rPr>
              <a:t>E.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45" dirty="0">
                <a:latin typeface="Arial"/>
                <a:cs typeface="Arial"/>
              </a:rPr>
              <a:t>J.</a:t>
            </a:r>
            <a:r>
              <a:rPr sz="1200" spc="6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Mele,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100" dirty="0">
                <a:latin typeface="Arial"/>
                <a:cs typeface="Arial"/>
              </a:rPr>
              <a:t>PRB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81,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161405(R)</a:t>
            </a:r>
            <a:r>
              <a:rPr sz="1200" spc="5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(2010),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85" dirty="0">
                <a:latin typeface="Arial"/>
                <a:cs typeface="Arial"/>
              </a:rPr>
              <a:t>E.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Suárez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Morell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et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al.,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100" dirty="0">
                <a:latin typeface="Arial"/>
                <a:cs typeface="Arial"/>
              </a:rPr>
              <a:t>PRB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82,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121407</a:t>
            </a:r>
            <a:r>
              <a:rPr sz="1200" spc="5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(2010).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839" y="348995"/>
            <a:ext cx="9144000" cy="6858000"/>
            <a:chOff x="774839" y="348995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839" y="348995"/>
              <a:ext cx="9144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74827" y="349007"/>
              <a:ext cx="9144000" cy="6858000"/>
            </a:xfrm>
            <a:custGeom>
              <a:avLst/>
              <a:gdLst/>
              <a:ahLst/>
              <a:cxnLst/>
              <a:rect l="l" t="t" r="r" b="b"/>
              <a:pathLst>
                <a:path w="9144000" h="6858000">
                  <a:moveTo>
                    <a:pt x="9144000" y="0"/>
                  </a:moveTo>
                  <a:lnTo>
                    <a:pt x="9139428" y="0"/>
                  </a:lnTo>
                  <a:lnTo>
                    <a:pt x="9139428" y="5334"/>
                  </a:lnTo>
                  <a:lnTo>
                    <a:pt x="9139428" y="6853428"/>
                  </a:lnTo>
                  <a:lnTo>
                    <a:pt x="5334" y="6853428"/>
                  </a:lnTo>
                  <a:lnTo>
                    <a:pt x="5334" y="5334"/>
                  </a:lnTo>
                  <a:lnTo>
                    <a:pt x="9139428" y="5334"/>
                  </a:lnTo>
                  <a:lnTo>
                    <a:pt x="9139428" y="0"/>
                  </a:lnTo>
                  <a:lnTo>
                    <a:pt x="5334" y="0"/>
                  </a:lnTo>
                  <a:lnTo>
                    <a:pt x="0" y="0"/>
                  </a:lnTo>
                  <a:lnTo>
                    <a:pt x="0" y="5334"/>
                  </a:lnTo>
                  <a:lnTo>
                    <a:pt x="0" y="6853428"/>
                  </a:lnTo>
                  <a:lnTo>
                    <a:pt x="0" y="6858000"/>
                  </a:lnTo>
                  <a:lnTo>
                    <a:pt x="5334" y="6858000"/>
                  </a:lnTo>
                  <a:lnTo>
                    <a:pt x="9139428" y="6858000"/>
                  </a:lnTo>
                  <a:lnTo>
                    <a:pt x="9144000" y="6858000"/>
                  </a:lnTo>
                  <a:lnTo>
                    <a:pt x="9144000" y="6853428"/>
                  </a:lnTo>
                  <a:lnTo>
                    <a:pt x="9144000" y="5334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745107" y="1612646"/>
            <a:ext cx="12039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40" dirty="0"/>
              <a:t>Outlines</a:t>
            </a:r>
            <a:endParaRPr sz="2400"/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7505" indent="-34353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7505" algn="l"/>
              </a:tabLst>
            </a:pPr>
            <a:r>
              <a:rPr dirty="0"/>
              <a:t>Introduction</a:t>
            </a:r>
            <a:r>
              <a:rPr spc="30" dirty="0"/>
              <a:t> </a:t>
            </a:r>
            <a:r>
              <a:rPr dirty="0"/>
              <a:t>to</a:t>
            </a:r>
            <a:r>
              <a:rPr spc="15" dirty="0"/>
              <a:t> </a:t>
            </a:r>
            <a:r>
              <a:rPr dirty="0"/>
              <a:t>moiré</a:t>
            </a:r>
            <a:r>
              <a:rPr spc="20" dirty="0"/>
              <a:t> </a:t>
            </a:r>
            <a:r>
              <a:rPr spc="-10" dirty="0"/>
              <a:t>superlattices</a:t>
            </a:r>
          </a:p>
          <a:p>
            <a:pPr marL="1270">
              <a:lnSpc>
                <a:spcPct val="100000"/>
              </a:lnSpc>
              <a:buAutoNum type="arabicPeriod"/>
            </a:pPr>
            <a:endParaRPr spc="-10" dirty="0"/>
          </a:p>
          <a:p>
            <a:pPr marL="1270">
              <a:lnSpc>
                <a:spcPct val="100000"/>
              </a:lnSpc>
              <a:spcBef>
                <a:spcPts val="180"/>
              </a:spcBef>
              <a:buAutoNum type="arabicPeriod"/>
            </a:pPr>
            <a:endParaRPr spc="-10" dirty="0"/>
          </a:p>
          <a:p>
            <a:pPr marL="357505" indent="-343535">
              <a:lnSpc>
                <a:spcPct val="100000"/>
              </a:lnSpc>
              <a:buAutoNum type="arabicPeriod"/>
              <a:tabLst>
                <a:tab pos="357505" algn="l"/>
              </a:tabLst>
            </a:pPr>
            <a:r>
              <a:rPr b="0" spc="60" dirty="0">
                <a:latin typeface="Arial"/>
                <a:cs typeface="Arial"/>
              </a:rPr>
              <a:t>Electronic</a:t>
            </a:r>
            <a:r>
              <a:rPr b="0" spc="35" dirty="0">
                <a:latin typeface="Arial"/>
                <a:cs typeface="Arial"/>
              </a:rPr>
              <a:t> </a:t>
            </a:r>
            <a:r>
              <a:rPr b="0" spc="-10" dirty="0">
                <a:latin typeface="Arial"/>
                <a:cs typeface="Arial"/>
              </a:rPr>
              <a:t>structures</a:t>
            </a:r>
          </a:p>
          <a:p>
            <a:pPr marL="1270">
              <a:lnSpc>
                <a:spcPct val="100000"/>
              </a:lnSpc>
              <a:buAutoNum type="arabicPeriod"/>
            </a:pPr>
            <a:endParaRPr b="0" spc="-10" dirty="0">
              <a:latin typeface="Arial"/>
              <a:cs typeface="Arial"/>
            </a:endParaRPr>
          </a:p>
          <a:p>
            <a:pPr marL="1270">
              <a:lnSpc>
                <a:spcPct val="100000"/>
              </a:lnSpc>
              <a:spcBef>
                <a:spcPts val="180"/>
              </a:spcBef>
              <a:buAutoNum type="arabicPeriod"/>
            </a:pPr>
            <a:endParaRPr b="0" spc="-10" dirty="0">
              <a:latin typeface="Arial"/>
              <a:cs typeface="Arial"/>
            </a:endParaRPr>
          </a:p>
          <a:p>
            <a:pPr marL="357505" indent="-343535">
              <a:lnSpc>
                <a:spcPct val="100000"/>
              </a:lnSpc>
              <a:buAutoNum type="arabicPeriod"/>
              <a:tabLst>
                <a:tab pos="357505" algn="l"/>
              </a:tabLst>
            </a:pPr>
            <a:r>
              <a:rPr b="0" spc="60" dirty="0">
                <a:solidFill>
                  <a:srgbClr val="FFFFFF"/>
                </a:solidFill>
                <a:latin typeface="Arial"/>
                <a:cs typeface="Arial"/>
              </a:rPr>
              <a:t>Fractal</a:t>
            </a:r>
            <a:r>
              <a:rPr b="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0" spc="100" dirty="0">
                <a:solidFill>
                  <a:srgbClr val="FFFFFF"/>
                </a:solidFill>
                <a:latin typeface="Arial"/>
                <a:cs typeface="Arial"/>
              </a:rPr>
              <a:t>energy</a:t>
            </a:r>
            <a:r>
              <a:rPr b="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0" spc="90" dirty="0">
                <a:solidFill>
                  <a:srgbClr val="FFFFFF"/>
                </a:solidFill>
                <a:latin typeface="Arial"/>
                <a:cs typeface="Arial"/>
              </a:rPr>
              <a:t>spectrum</a:t>
            </a:r>
            <a:r>
              <a:rPr b="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0" spc="100" dirty="0">
                <a:solidFill>
                  <a:srgbClr val="FFFFFF"/>
                </a:solidFill>
                <a:latin typeface="Arial"/>
                <a:cs typeface="Arial"/>
              </a:rPr>
              <a:t>under</a:t>
            </a:r>
            <a:r>
              <a:rPr b="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0" spc="145" dirty="0">
                <a:solidFill>
                  <a:srgbClr val="FFFFFF"/>
                </a:solidFill>
                <a:latin typeface="Arial"/>
                <a:cs typeface="Arial"/>
              </a:rPr>
              <a:t>magnetic</a:t>
            </a:r>
            <a:r>
              <a:rPr b="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0" spc="50" dirty="0">
                <a:solidFill>
                  <a:srgbClr val="FFFFFF"/>
                </a:solidFill>
                <a:latin typeface="Arial"/>
                <a:cs typeface="Arial"/>
              </a:rPr>
              <a:t>field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839" y="348995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87707" y="700531"/>
            <a:ext cx="52660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95" dirty="0"/>
              <a:t>Moiré</a:t>
            </a:r>
            <a:r>
              <a:rPr sz="2400" spc="15" dirty="0"/>
              <a:t> </a:t>
            </a:r>
            <a:r>
              <a:rPr sz="2400" spc="90" dirty="0"/>
              <a:t>Superlattice</a:t>
            </a:r>
            <a:r>
              <a:rPr sz="2400" spc="15" dirty="0"/>
              <a:t> </a:t>
            </a:r>
            <a:r>
              <a:rPr sz="2400" dirty="0"/>
              <a:t>in</a:t>
            </a:r>
            <a:r>
              <a:rPr sz="2400" spc="20" dirty="0"/>
              <a:t> </a:t>
            </a:r>
            <a:r>
              <a:rPr sz="2400" spc="185" dirty="0"/>
              <a:t>Magnetic</a:t>
            </a:r>
            <a:r>
              <a:rPr sz="2400" dirty="0"/>
              <a:t> </a:t>
            </a:r>
            <a:r>
              <a:rPr sz="2400" spc="70" dirty="0"/>
              <a:t>field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3666115" y="6250938"/>
            <a:ext cx="332549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How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spectrum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looks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like?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035187" y="1490472"/>
            <a:ext cx="6624320" cy="4430395"/>
            <a:chOff x="2035187" y="1490472"/>
            <a:chExt cx="6624320" cy="4430395"/>
          </a:xfrm>
        </p:grpSpPr>
        <p:sp>
          <p:nvSpPr>
            <p:cNvPr id="6" name="object 6"/>
            <p:cNvSpPr/>
            <p:nvPr/>
          </p:nvSpPr>
          <p:spPr>
            <a:xfrm>
              <a:off x="2035187" y="1490472"/>
              <a:ext cx="6624320" cy="4430395"/>
            </a:xfrm>
            <a:custGeom>
              <a:avLst/>
              <a:gdLst/>
              <a:ahLst/>
              <a:cxnLst/>
              <a:rect l="l" t="t" r="r" b="b"/>
              <a:pathLst>
                <a:path w="6624320" h="4430395">
                  <a:moveTo>
                    <a:pt x="6624066" y="4430268"/>
                  </a:moveTo>
                  <a:lnTo>
                    <a:pt x="6624066" y="0"/>
                  </a:lnTo>
                  <a:lnTo>
                    <a:pt x="0" y="0"/>
                  </a:lnTo>
                  <a:lnTo>
                    <a:pt x="0" y="4430268"/>
                  </a:lnTo>
                  <a:lnTo>
                    <a:pt x="6624066" y="44302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94851" y="2539745"/>
              <a:ext cx="3703320" cy="31135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93649" y="1719072"/>
              <a:ext cx="1436662" cy="173583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93649" y="4037838"/>
              <a:ext cx="1436662" cy="173659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279783" y="2410968"/>
              <a:ext cx="1084580" cy="548640"/>
            </a:xfrm>
            <a:custGeom>
              <a:avLst/>
              <a:gdLst/>
              <a:ahLst/>
              <a:cxnLst/>
              <a:rect l="l" t="t" r="r" b="b"/>
              <a:pathLst>
                <a:path w="1084579" h="548639">
                  <a:moveTo>
                    <a:pt x="1084326" y="8381"/>
                  </a:moveTo>
                  <a:lnTo>
                    <a:pt x="1080516" y="0"/>
                  </a:lnTo>
                  <a:lnTo>
                    <a:pt x="0" y="540257"/>
                  </a:lnTo>
                  <a:lnTo>
                    <a:pt x="3810" y="548639"/>
                  </a:lnTo>
                  <a:lnTo>
                    <a:pt x="1084326" y="8381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695073" y="4507229"/>
              <a:ext cx="765175" cy="360680"/>
            </a:xfrm>
            <a:custGeom>
              <a:avLst/>
              <a:gdLst/>
              <a:ahLst/>
              <a:cxnLst/>
              <a:rect l="l" t="t" r="r" b="b"/>
              <a:pathLst>
                <a:path w="765175" h="360679">
                  <a:moveTo>
                    <a:pt x="765048" y="352043"/>
                  </a:moveTo>
                  <a:lnTo>
                    <a:pt x="3810" y="0"/>
                  </a:lnTo>
                  <a:lnTo>
                    <a:pt x="0" y="9144"/>
                  </a:lnTo>
                  <a:lnTo>
                    <a:pt x="761238" y="360425"/>
                  </a:lnTo>
                  <a:lnTo>
                    <a:pt x="765048" y="352043"/>
                  </a:lnTo>
                  <a:close/>
                </a:path>
              </a:pathLst>
            </a:custGeom>
            <a:solidFill>
              <a:srgbClr val="F86F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257731" y="1666641"/>
            <a:ext cx="224154" cy="6775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z="1400" dirty="0">
                <a:latin typeface="Arial"/>
                <a:cs typeface="Arial"/>
              </a:rPr>
              <a:t>E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(meV)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57731" y="3969412"/>
            <a:ext cx="224154" cy="6775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z="1400" dirty="0">
                <a:latin typeface="Arial"/>
                <a:cs typeface="Arial"/>
              </a:rPr>
              <a:t>E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(meV)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238641" y="2846070"/>
            <a:ext cx="4921250" cy="1963420"/>
            <a:chOff x="2238641" y="2846070"/>
            <a:chExt cx="4921250" cy="1963420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92925" y="3483102"/>
              <a:ext cx="266700" cy="51968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238641" y="2846070"/>
              <a:ext cx="190500" cy="1963420"/>
            </a:xfrm>
            <a:custGeom>
              <a:avLst/>
              <a:gdLst/>
              <a:ahLst/>
              <a:cxnLst/>
              <a:rect l="l" t="t" r="r" b="b"/>
              <a:pathLst>
                <a:path w="190500" h="1963420">
                  <a:moveTo>
                    <a:pt x="190500" y="190499"/>
                  </a:moveTo>
                  <a:lnTo>
                    <a:pt x="95249" y="0"/>
                  </a:lnTo>
                  <a:lnTo>
                    <a:pt x="0" y="190499"/>
                  </a:lnTo>
                  <a:lnTo>
                    <a:pt x="76200" y="129539"/>
                  </a:lnTo>
                  <a:lnTo>
                    <a:pt x="76200" y="114300"/>
                  </a:lnTo>
                  <a:lnTo>
                    <a:pt x="114300" y="114300"/>
                  </a:lnTo>
                  <a:lnTo>
                    <a:pt x="114300" y="129539"/>
                  </a:lnTo>
                  <a:lnTo>
                    <a:pt x="190500" y="190499"/>
                  </a:lnTo>
                  <a:close/>
                </a:path>
                <a:path w="190500" h="1963420">
                  <a:moveTo>
                    <a:pt x="95249" y="114300"/>
                  </a:moveTo>
                  <a:lnTo>
                    <a:pt x="76200" y="114300"/>
                  </a:lnTo>
                  <a:lnTo>
                    <a:pt x="76200" y="129539"/>
                  </a:lnTo>
                  <a:lnTo>
                    <a:pt x="95249" y="114300"/>
                  </a:lnTo>
                  <a:close/>
                </a:path>
                <a:path w="190500" h="1963420">
                  <a:moveTo>
                    <a:pt x="114300" y="1962912"/>
                  </a:moveTo>
                  <a:lnTo>
                    <a:pt x="114300" y="129539"/>
                  </a:lnTo>
                  <a:lnTo>
                    <a:pt x="95249" y="114300"/>
                  </a:lnTo>
                  <a:lnTo>
                    <a:pt x="76200" y="129539"/>
                  </a:lnTo>
                  <a:lnTo>
                    <a:pt x="76200" y="1962912"/>
                  </a:lnTo>
                  <a:lnTo>
                    <a:pt x="114300" y="1962912"/>
                  </a:lnTo>
                  <a:close/>
                </a:path>
                <a:path w="190500" h="1963420">
                  <a:moveTo>
                    <a:pt x="114300" y="129539"/>
                  </a:moveTo>
                  <a:lnTo>
                    <a:pt x="114300" y="114300"/>
                  </a:lnTo>
                  <a:lnTo>
                    <a:pt x="95249" y="114300"/>
                  </a:lnTo>
                  <a:lnTo>
                    <a:pt x="114300" y="1295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035187" y="1490472"/>
            <a:ext cx="6624320" cy="4430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60"/>
              </a:spcBef>
            </a:pPr>
            <a:endParaRPr sz="2400">
              <a:latin typeface="Times New Roman"/>
              <a:cs typeface="Times New Roman"/>
            </a:endParaRPr>
          </a:p>
          <a:p>
            <a:pPr marL="410209">
              <a:lnSpc>
                <a:spcPct val="100000"/>
              </a:lnSpc>
            </a:pPr>
            <a:r>
              <a:rPr sz="2400" b="1" spc="-50" dirty="0">
                <a:latin typeface="Arial"/>
                <a:cs typeface="Arial"/>
              </a:rPr>
              <a:t>B</a:t>
            </a:r>
            <a:endParaRPr sz="2400">
              <a:latin typeface="Arial"/>
              <a:cs typeface="Arial"/>
            </a:endParaRPr>
          </a:p>
          <a:p>
            <a:pPr marL="5880100">
              <a:lnSpc>
                <a:spcPct val="100000"/>
              </a:lnSpc>
              <a:spcBef>
                <a:spcPts val="1505"/>
              </a:spcBef>
            </a:pPr>
            <a:r>
              <a:rPr sz="1400" dirty="0">
                <a:latin typeface="Arial"/>
                <a:cs typeface="Arial"/>
              </a:rPr>
              <a:t>B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(tesla)</a:t>
            </a:r>
            <a:endParaRPr sz="1400">
              <a:latin typeface="Arial"/>
              <a:cs typeface="Arial"/>
            </a:endParaRPr>
          </a:p>
          <a:p>
            <a:pPr marL="5575300" marR="150495" indent="-304800">
              <a:lnSpc>
                <a:spcPct val="100000"/>
              </a:lnSpc>
              <a:spcBef>
                <a:spcPts val="285"/>
              </a:spcBef>
            </a:pP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hybridized</a:t>
            </a:r>
            <a:r>
              <a:rPr sz="1600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FF0000"/>
                </a:solidFill>
                <a:latin typeface="Arial"/>
                <a:cs typeface="Arial"/>
              </a:rPr>
              <a:t>by </a:t>
            </a:r>
            <a:r>
              <a:rPr sz="1600" spc="-10" dirty="0">
                <a:solidFill>
                  <a:srgbClr val="FF0000"/>
                </a:solidFill>
                <a:latin typeface="Arial"/>
                <a:cs typeface="Arial"/>
              </a:rPr>
              <a:t>U(</a:t>
            </a:r>
            <a:r>
              <a:rPr sz="1600" spc="-10" dirty="0">
                <a:solidFill>
                  <a:srgbClr val="FF0000"/>
                </a:solidFill>
                <a:latin typeface="ヒラギノ丸ゴ ProN W4"/>
                <a:cs typeface="ヒラギノ丸ゴ ProN W4"/>
              </a:rPr>
              <a:t>δ</a:t>
            </a:r>
            <a:r>
              <a:rPr sz="1600" spc="-10" dirty="0">
                <a:solidFill>
                  <a:srgbClr val="FF0000"/>
                </a:solidFill>
                <a:latin typeface="Arial"/>
                <a:cs typeface="Arial"/>
              </a:rPr>
              <a:t>(r))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85"/>
              </a:spcBef>
            </a:pPr>
            <a:endParaRPr sz="1600">
              <a:latin typeface="Arial"/>
              <a:cs typeface="Arial"/>
            </a:endParaRPr>
          </a:p>
          <a:p>
            <a:pPr marL="58801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Arial"/>
                <a:cs typeface="Arial"/>
              </a:rPr>
              <a:t>B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(tesla)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839" y="348995"/>
            <a:ext cx="9144000" cy="6858000"/>
            <a:chOff x="774839" y="348995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839" y="348995"/>
              <a:ext cx="9144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74839" y="348995"/>
              <a:ext cx="4572000" cy="6858000"/>
            </a:xfrm>
            <a:custGeom>
              <a:avLst/>
              <a:gdLst/>
              <a:ahLst/>
              <a:cxnLst/>
              <a:rect l="l" t="t" r="r" b="b"/>
              <a:pathLst>
                <a:path w="4572000" h="6858000">
                  <a:moveTo>
                    <a:pt x="4572000" y="6858000"/>
                  </a:moveTo>
                  <a:lnTo>
                    <a:pt x="4572000" y="0"/>
                  </a:lnTo>
                  <a:lnTo>
                    <a:pt x="0" y="0"/>
                  </a:lnTo>
                  <a:lnTo>
                    <a:pt x="0" y="6858000"/>
                  </a:lnTo>
                  <a:lnTo>
                    <a:pt x="4572000" y="6858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61707" y="1835670"/>
              <a:ext cx="4390390" cy="2668270"/>
            </a:xfrm>
            <a:custGeom>
              <a:avLst/>
              <a:gdLst/>
              <a:ahLst/>
              <a:cxnLst/>
              <a:rect l="l" t="t" r="r" b="b"/>
              <a:pathLst>
                <a:path w="4390390" h="2668270">
                  <a:moveTo>
                    <a:pt x="1998726" y="435102"/>
                  </a:moveTo>
                  <a:lnTo>
                    <a:pt x="1805940" y="435102"/>
                  </a:lnTo>
                  <a:lnTo>
                    <a:pt x="1805940" y="242316"/>
                  </a:lnTo>
                  <a:lnTo>
                    <a:pt x="1796034" y="242316"/>
                  </a:lnTo>
                  <a:lnTo>
                    <a:pt x="1796034" y="1840992"/>
                  </a:lnTo>
                  <a:lnTo>
                    <a:pt x="1524762" y="1840992"/>
                  </a:lnTo>
                  <a:lnTo>
                    <a:pt x="1524762" y="1568958"/>
                  </a:lnTo>
                  <a:lnTo>
                    <a:pt x="1796034" y="1568958"/>
                  </a:lnTo>
                  <a:lnTo>
                    <a:pt x="1796034" y="1559814"/>
                  </a:lnTo>
                  <a:lnTo>
                    <a:pt x="1524762" y="1559814"/>
                  </a:lnTo>
                  <a:lnTo>
                    <a:pt x="1524762" y="1287780"/>
                  </a:lnTo>
                  <a:lnTo>
                    <a:pt x="1796034" y="1287780"/>
                  </a:lnTo>
                  <a:lnTo>
                    <a:pt x="1796034" y="1278636"/>
                  </a:lnTo>
                  <a:lnTo>
                    <a:pt x="1524762" y="1278636"/>
                  </a:lnTo>
                  <a:lnTo>
                    <a:pt x="1524762" y="1007364"/>
                  </a:lnTo>
                  <a:lnTo>
                    <a:pt x="1796034" y="1007364"/>
                  </a:lnTo>
                  <a:lnTo>
                    <a:pt x="1796034" y="997458"/>
                  </a:lnTo>
                  <a:lnTo>
                    <a:pt x="1524762" y="997458"/>
                  </a:lnTo>
                  <a:lnTo>
                    <a:pt x="1524762" y="726186"/>
                  </a:lnTo>
                  <a:lnTo>
                    <a:pt x="1796034" y="726186"/>
                  </a:lnTo>
                  <a:lnTo>
                    <a:pt x="1796034" y="716280"/>
                  </a:lnTo>
                  <a:lnTo>
                    <a:pt x="1524762" y="716280"/>
                  </a:lnTo>
                  <a:lnTo>
                    <a:pt x="1524762" y="445008"/>
                  </a:lnTo>
                  <a:lnTo>
                    <a:pt x="1796034" y="445008"/>
                  </a:lnTo>
                  <a:lnTo>
                    <a:pt x="1796034" y="435102"/>
                  </a:lnTo>
                  <a:lnTo>
                    <a:pt x="1524762" y="435102"/>
                  </a:lnTo>
                  <a:lnTo>
                    <a:pt x="1524762" y="242316"/>
                  </a:lnTo>
                  <a:lnTo>
                    <a:pt x="1514856" y="242316"/>
                  </a:lnTo>
                  <a:lnTo>
                    <a:pt x="1514856" y="1840992"/>
                  </a:lnTo>
                  <a:lnTo>
                    <a:pt x="1243584" y="1840992"/>
                  </a:lnTo>
                  <a:lnTo>
                    <a:pt x="1243584" y="1568958"/>
                  </a:lnTo>
                  <a:lnTo>
                    <a:pt x="1514856" y="1568958"/>
                  </a:lnTo>
                  <a:lnTo>
                    <a:pt x="1514856" y="1559814"/>
                  </a:lnTo>
                  <a:lnTo>
                    <a:pt x="1243584" y="1559814"/>
                  </a:lnTo>
                  <a:lnTo>
                    <a:pt x="1243584" y="1287780"/>
                  </a:lnTo>
                  <a:lnTo>
                    <a:pt x="1514856" y="1287780"/>
                  </a:lnTo>
                  <a:lnTo>
                    <a:pt x="1514856" y="1278636"/>
                  </a:lnTo>
                  <a:lnTo>
                    <a:pt x="1243584" y="1278636"/>
                  </a:lnTo>
                  <a:lnTo>
                    <a:pt x="1243584" y="1007364"/>
                  </a:lnTo>
                  <a:lnTo>
                    <a:pt x="1514856" y="1007364"/>
                  </a:lnTo>
                  <a:lnTo>
                    <a:pt x="1514856" y="997458"/>
                  </a:lnTo>
                  <a:lnTo>
                    <a:pt x="1243584" y="997458"/>
                  </a:lnTo>
                  <a:lnTo>
                    <a:pt x="1243584" y="726186"/>
                  </a:lnTo>
                  <a:lnTo>
                    <a:pt x="1514856" y="726186"/>
                  </a:lnTo>
                  <a:lnTo>
                    <a:pt x="1514856" y="716280"/>
                  </a:lnTo>
                  <a:lnTo>
                    <a:pt x="1243584" y="716280"/>
                  </a:lnTo>
                  <a:lnTo>
                    <a:pt x="1243584" y="445008"/>
                  </a:lnTo>
                  <a:lnTo>
                    <a:pt x="1514856" y="445008"/>
                  </a:lnTo>
                  <a:lnTo>
                    <a:pt x="1514856" y="435102"/>
                  </a:lnTo>
                  <a:lnTo>
                    <a:pt x="1243584" y="435102"/>
                  </a:lnTo>
                  <a:lnTo>
                    <a:pt x="1243584" y="242316"/>
                  </a:lnTo>
                  <a:lnTo>
                    <a:pt x="1233678" y="242316"/>
                  </a:lnTo>
                  <a:lnTo>
                    <a:pt x="1233678" y="1840992"/>
                  </a:lnTo>
                  <a:lnTo>
                    <a:pt x="962406" y="1840992"/>
                  </a:lnTo>
                  <a:lnTo>
                    <a:pt x="962406" y="1568958"/>
                  </a:lnTo>
                  <a:lnTo>
                    <a:pt x="1233678" y="1568958"/>
                  </a:lnTo>
                  <a:lnTo>
                    <a:pt x="1233678" y="1559814"/>
                  </a:lnTo>
                  <a:lnTo>
                    <a:pt x="962406" y="1559814"/>
                  </a:lnTo>
                  <a:lnTo>
                    <a:pt x="962406" y="1287780"/>
                  </a:lnTo>
                  <a:lnTo>
                    <a:pt x="1233678" y="1287780"/>
                  </a:lnTo>
                  <a:lnTo>
                    <a:pt x="1233678" y="1278636"/>
                  </a:lnTo>
                  <a:lnTo>
                    <a:pt x="962406" y="1278636"/>
                  </a:lnTo>
                  <a:lnTo>
                    <a:pt x="962406" y="1007364"/>
                  </a:lnTo>
                  <a:lnTo>
                    <a:pt x="1233678" y="1007364"/>
                  </a:lnTo>
                  <a:lnTo>
                    <a:pt x="1233678" y="997458"/>
                  </a:lnTo>
                  <a:lnTo>
                    <a:pt x="962406" y="997458"/>
                  </a:lnTo>
                  <a:lnTo>
                    <a:pt x="962406" y="726186"/>
                  </a:lnTo>
                  <a:lnTo>
                    <a:pt x="1233678" y="726186"/>
                  </a:lnTo>
                  <a:lnTo>
                    <a:pt x="1233678" y="716280"/>
                  </a:lnTo>
                  <a:lnTo>
                    <a:pt x="962406" y="716280"/>
                  </a:lnTo>
                  <a:lnTo>
                    <a:pt x="962406" y="445008"/>
                  </a:lnTo>
                  <a:lnTo>
                    <a:pt x="1233678" y="445008"/>
                  </a:lnTo>
                  <a:lnTo>
                    <a:pt x="1233678" y="435102"/>
                  </a:lnTo>
                  <a:lnTo>
                    <a:pt x="962406" y="435102"/>
                  </a:lnTo>
                  <a:lnTo>
                    <a:pt x="962406" y="242316"/>
                  </a:lnTo>
                  <a:lnTo>
                    <a:pt x="953262" y="242316"/>
                  </a:lnTo>
                  <a:lnTo>
                    <a:pt x="953262" y="1840992"/>
                  </a:lnTo>
                  <a:lnTo>
                    <a:pt x="681228" y="1840992"/>
                  </a:lnTo>
                  <a:lnTo>
                    <a:pt x="681228" y="1568958"/>
                  </a:lnTo>
                  <a:lnTo>
                    <a:pt x="953262" y="1568958"/>
                  </a:lnTo>
                  <a:lnTo>
                    <a:pt x="953262" y="1559814"/>
                  </a:lnTo>
                  <a:lnTo>
                    <a:pt x="681228" y="1559814"/>
                  </a:lnTo>
                  <a:lnTo>
                    <a:pt x="681228" y="1287780"/>
                  </a:lnTo>
                  <a:lnTo>
                    <a:pt x="953262" y="1287780"/>
                  </a:lnTo>
                  <a:lnTo>
                    <a:pt x="953262" y="1278636"/>
                  </a:lnTo>
                  <a:lnTo>
                    <a:pt x="681228" y="1278636"/>
                  </a:lnTo>
                  <a:lnTo>
                    <a:pt x="681228" y="1007364"/>
                  </a:lnTo>
                  <a:lnTo>
                    <a:pt x="953262" y="1007364"/>
                  </a:lnTo>
                  <a:lnTo>
                    <a:pt x="953262" y="997458"/>
                  </a:lnTo>
                  <a:lnTo>
                    <a:pt x="681228" y="997458"/>
                  </a:lnTo>
                  <a:lnTo>
                    <a:pt x="681228" y="726186"/>
                  </a:lnTo>
                  <a:lnTo>
                    <a:pt x="953262" y="726186"/>
                  </a:lnTo>
                  <a:lnTo>
                    <a:pt x="953262" y="716280"/>
                  </a:lnTo>
                  <a:lnTo>
                    <a:pt x="681228" y="716280"/>
                  </a:lnTo>
                  <a:lnTo>
                    <a:pt x="681228" y="445008"/>
                  </a:lnTo>
                  <a:lnTo>
                    <a:pt x="953262" y="445008"/>
                  </a:lnTo>
                  <a:lnTo>
                    <a:pt x="953262" y="435102"/>
                  </a:lnTo>
                  <a:lnTo>
                    <a:pt x="681228" y="435102"/>
                  </a:lnTo>
                  <a:lnTo>
                    <a:pt x="681228" y="242316"/>
                  </a:lnTo>
                  <a:lnTo>
                    <a:pt x="672084" y="242316"/>
                  </a:lnTo>
                  <a:lnTo>
                    <a:pt x="672084" y="1840992"/>
                  </a:lnTo>
                  <a:lnTo>
                    <a:pt x="400050" y="1840992"/>
                  </a:lnTo>
                  <a:lnTo>
                    <a:pt x="400050" y="1568958"/>
                  </a:lnTo>
                  <a:lnTo>
                    <a:pt x="672084" y="1568958"/>
                  </a:lnTo>
                  <a:lnTo>
                    <a:pt x="672084" y="1559814"/>
                  </a:lnTo>
                  <a:lnTo>
                    <a:pt x="400050" y="1559814"/>
                  </a:lnTo>
                  <a:lnTo>
                    <a:pt x="400050" y="1287780"/>
                  </a:lnTo>
                  <a:lnTo>
                    <a:pt x="672084" y="1287780"/>
                  </a:lnTo>
                  <a:lnTo>
                    <a:pt x="672084" y="1278636"/>
                  </a:lnTo>
                  <a:lnTo>
                    <a:pt x="400050" y="1278636"/>
                  </a:lnTo>
                  <a:lnTo>
                    <a:pt x="400050" y="1007364"/>
                  </a:lnTo>
                  <a:lnTo>
                    <a:pt x="672084" y="1007364"/>
                  </a:lnTo>
                  <a:lnTo>
                    <a:pt x="672084" y="997458"/>
                  </a:lnTo>
                  <a:lnTo>
                    <a:pt x="400050" y="997458"/>
                  </a:lnTo>
                  <a:lnTo>
                    <a:pt x="400050" y="726186"/>
                  </a:lnTo>
                  <a:lnTo>
                    <a:pt x="672084" y="726186"/>
                  </a:lnTo>
                  <a:lnTo>
                    <a:pt x="672084" y="716280"/>
                  </a:lnTo>
                  <a:lnTo>
                    <a:pt x="400050" y="716280"/>
                  </a:lnTo>
                  <a:lnTo>
                    <a:pt x="400050" y="445008"/>
                  </a:lnTo>
                  <a:lnTo>
                    <a:pt x="672084" y="445008"/>
                  </a:lnTo>
                  <a:lnTo>
                    <a:pt x="672084" y="435102"/>
                  </a:lnTo>
                  <a:lnTo>
                    <a:pt x="400050" y="435102"/>
                  </a:lnTo>
                  <a:lnTo>
                    <a:pt x="400050" y="242316"/>
                  </a:lnTo>
                  <a:lnTo>
                    <a:pt x="390906" y="242316"/>
                  </a:lnTo>
                  <a:lnTo>
                    <a:pt x="390906" y="435102"/>
                  </a:lnTo>
                  <a:lnTo>
                    <a:pt x="198120" y="435102"/>
                  </a:lnTo>
                  <a:lnTo>
                    <a:pt x="198120" y="445008"/>
                  </a:lnTo>
                  <a:lnTo>
                    <a:pt x="390906" y="445008"/>
                  </a:lnTo>
                  <a:lnTo>
                    <a:pt x="390906" y="716280"/>
                  </a:lnTo>
                  <a:lnTo>
                    <a:pt x="198120" y="716280"/>
                  </a:lnTo>
                  <a:lnTo>
                    <a:pt x="198120" y="726186"/>
                  </a:lnTo>
                  <a:lnTo>
                    <a:pt x="390906" y="726186"/>
                  </a:lnTo>
                  <a:lnTo>
                    <a:pt x="390906" y="997458"/>
                  </a:lnTo>
                  <a:lnTo>
                    <a:pt x="198120" y="997458"/>
                  </a:lnTo>
                  <a:lnTo>
                    <a:pt x="198120" y="1007364"/>
                  </a:lnTo>
                  <a:lnTo>
                    <a:pt x="390906" y="1007364"/>
                  </a:lnTo>
                  <a:lnTo>
                    <a:pt x="390906" y="1278636"/>
                  </a:lnTo>
                  <a:lnTo>
                    <a:pt x="198120" y="1278636"/>
                  </a:lnTo>
                  <a:lnTo>
                    <a:pt x="198120" y="1287780"/>
                  </a:lnTo>
                  <a:lnTo>
                    <a:pt x="390906" y="1287780"/>
                  </a:lnTo>
                  <a:lnTo>
                    <a:pt x="390906" y="1559814"/>
                  </a:lnTo>
                  <a:lnTo>
                    <a:pt x="198120" y="1559814"/>
                  </a:lnTo>
                  <a:lnTo>
                    <a:pt x="198120" y="1568958"/>
                  </a:lnTo>
                  <a:lnTo>
                    <a:pt x="390906" y="1568958"/>
                  </a:lnTo>
                  <a:lnTo>
                    <a:pt x="390906" y="1840992"/>
                  </a:lnTo>
                  <a:lnTo>
                    <a:pt x="198120" y="1840992"/>
                  </a:lnTo>
                  <a:lnTo>
                    <a:pt x="198120" y="1850136"/>
                  </a:lnTo>
                  <a:lnTo>
                    <a:pt x="390906" y="1850136"/>
                  </a:lnTo>
                  <a:lnTo>
                    <a:pt x="390906" y="2042922"/>
                  </a:lnTo>
                  <a:lnTo>
                    <a:pt x="400050" y="2042922"/>
                  </a:lnTo>
                  <a:lnTo>
                    <a:pt x="400050" y="1850136"/>
                  </a:lnTo>
                  <a:lnTo>
                    <a:pt x="672084" y="1850136"/>
                  </a:lnTo>
                  <a:lnTo>
                    <a:pt x="672084" y="2042922"/>
                  </a:lnTo>
                  <a:lnTo>
                    <a:pt x="681228" y="2042922"/>
                  </a:lnTo>
                  <a:lnTo>
                    <a:pt x="681228" y="1850136"/>
                  </a:lnTo>
                  <a:lnTo>
                    <a:pt x="953262" y="1850136"/>
                  </a:lnTo>
                  <a:lnTo>
                    <a:pt x="953262" y="2042922"/>
                  </a:lnTo>
                  <a:lnTo>
                    <a:pt x="962406" y="2042922"/>
                  </a:lnTo>
                  <a:lnTo>
                    <a:pt x="962406" y="1850136"/>
                  </a:lnTo>
                  <a:lnTo>
                    <a:pt x="1233678" y="1850136"/>
                  </a:lnTo>
                  <a:lnTo>
                    <a:pt x="1233678" y="2042922"/>
                  </a:lnTo>
                  <a:lnTo>
                    <a:pt x="1243584" y="2042922"/>
                  </a:lnTo>
                  <a:lnTo>
                    <a:pt x="1243584" y="1850136"/>
                  </a:lnTo>
                  <a:lnTo>
                    <a:pt x="1514856" y="1850136"/>
                  </a:lnTo>
                  <a:lnTo>
                    <a:pt x="1514856" y="2042922"/>
                  </a:lnTo>
                  <a:lnTo>
                    <a:pt x="1524762" y="2042922"/>
                  </a:lnTo>
                  <a:lnTo>
                    <a:pt x="1524762" y="1850136"/>
                  </a:lnTo>
                  <a:lnTo>
                    <a:pt x="1796034" y="1850136"/>
                  </a:lnTo>
                  <a:lnTo>
                    <a:pt x="1796034" y="2042922"/>
                  </a:lnTo>
                  <a:lnTo>
                    <a:pt x="1805940" y="2042922"/>
                  </a:lnTo>
                  <a:lnTo>
                    <a:pt x="1805940" y="1850136"/>
                  </a:lnTo>
                  <a:lnTo>
                    <a:pt x="1998726" y="1850136"/>
                  </a:lnTo>
                  <a:lnTo>
                    <a:pt x="1998726" y="1840992"/>
                  </a:lnTo>
                  <a:lnTo>
                    <a:pt x="1805940" y="1840992"/>
                  </a:lnTo>
                  <a:lnTo>
                    <a:pt x="1805940" y="1568958"/>
                  </a:lnTo>
                  <a:lnTo>
                    <a:pt x="1998726" y="1568958"/>
                  </a:lnTo>
                  <a:lnTo>
                    <a:pt x="1998726" y="1559814"/>
                  </a:lnTo>
                  <a:lnTo>
                    <a:pt x="1805940" y="1559814"/>
                  </a:lnTo>
                  <a:lnTo>
                    <a:pt x="1805940" y="1287780"/>
                  </a:lnTo>
                  <a:lnTo>
                    <a:pt x="1998726" y="1287780"/>
                  </a:lnTo>
                  <a:lnTo>
                    <a:pt x="1998726" y="1278636"/>
                  </a:lnTo>
                  <a:lnTo>
                    <a:pt x="1805940" y="1278636"/>
                  </a:lnTo>
                  <a:lnTo>
                    <a:pt x="1805940" y="1007364"/>
                  </a:lnTo>
                  <a:lnTo>
                    <a:pt x="1998726" y="1007364"/>
                  </a:lnTo>
                  <a:lnTo>
                    <a:pt x="1998726" y="997458"/>
                  </a:lnTo>
                  <a:lnTo>
                    <a:pt x="1805940" y="997458"/>
                  </a:lnTo>
                  <a:lnTo>
                    <a:pt x="1805940" y="726186"/>
                  </a:lnTo>
                  <a:lnTo>
                    <a:pt x="1998726" y="726186"/>
                  </a:lnTo>
                  <a:lnTo>
                    <a:pt x="1998726" y="716280"/>
                  </a:lnTo>
                  <a:lnTo>
                    <a:pt x="1805940" y="716280"/>
                  </a:lnTo>
                  <a:lnTo>
                    <a:pt x="1805940" y="445008"/>
                  </a:lnTo>
                  <a:lnTo>
                    <a:pt x="1998726" y="445008"/>
                  </a:lnTo>
                  <a:lnTo>
                    <a:pt x="1998726" y="435102"/>
                  </a:lnTo>
                  <a:close/>
                </a:path>
                <a:path w="4390390" h="2668270">
                  <a:moveTo>
                    <a:pt x="4389882" y="0"/>
                  </a:moveTo>
                  <a:lnTo>
                    <a:pt x="4380738" y="0"/>
                  </a:lnTo>
                  <a:lnTo>
                    <a:pt x="4380738" y="9906"/>
                  </a:lnTo>
                  <a:lnTo>
                    <a:pt x="4380738" y="2657856"/>
                  </a:lnTo>
                  <a:lnTo>
                    <a:pt x="9131" y="2657856"/>
                  </a:lnTo>
                  <a:lnTo>
                    <a:pt x="9131" y="9906"/>
                  </a:lnTo>
                  <a:lnTo>
                    <a:pt x="4380738" y="9906"/>
                  </a:lnTo>
                  <a:lnTo>
                    <a:pt x="4380738" y="0"/>
                  </a:lnTo>
                  <a:lnTo>
                    <a:pt x="0" y="0"/>
                  </a:lnTo>
                  <a:lnTo>
                    <a:pt x="0" y="2667762"/>
                  </a:lnTo>
                  <a:lnTo>
                    <a:pt x="4572" y="2667762"/>
                  </a:lnTo>
                  <a:lnTo>
                    <a:pt x="9131" y="2667762"/>
                  </a:lnTo>
                  <a:lnTo>
                    <a:pt x="4380738" y="2667762"/>
                  </a:lnTo>
                  <a:lnTo>
                    <a:pt x="4385310" y="2667762"/>
                  </a:lnTo>
                  <a:lnTo>
                    <a:pt x="4389882" y="2667762"/>
                  </a:lnTo>
                  <a:lnTo>
                    <a:pt x="43898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5275" y="2235707"/>
              <a:ext cx="1488186" cy="123520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80679" y="3640836"/>
              <a:ext cx="79247" cy="7924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62619" y="3640836"/>
              <a:ext cx="76200" cy="7924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24213" y="3640836"/>
              <a:ext cx="79247" cy="7924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41511" y="3640836"/>
              <a:ext cx="79247" cy="7924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15275" y="3640836"/>
              <a:ext cx="79247" cy="7924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97977" y="3640836"/>
              <a:ext cx="79247" cy="79247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988242" y="2246099"/>
            <a:ext cx="296545" cy="1464945"/>
          </a:xfrm>
          <a:prstGeom prst="rect">
            <a:avLst/>
          </a:prstGeom>
        </p:spPr>
        <p:txBody>
          <a:bodyPr vert="vert270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600" dirty="0">
                <a:latin typeface="Arial"/>
                <a:cs typeface="Arial"/>
              </a:rPr>
              <a:t>Electron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energy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271913" y="2078735"/>
            <a:ext cx="847725" cy="1800225"/>
            <a:chOff x="3271913" y="2078735"/>
            <a:chExt cx="847725" cy="1800225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35159" y="2266949"/>
              <a:ext cx="720089" cy="40843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35159" y="2798063"/>
              <a:ext cx="720089" cy="16535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35159" y="3218687"/>
              <a:ext cx="720089" cy="26365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35159" y="3708653"/>
              <a:ext cx="720089" cy="9525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271901" y="2078747"/>
              <a:ext cx="847725" cy="1800225"/>
            </a:xfrm>
            <a:custGeom>
              <a:avLst/>
              <a:gdLst/>
              <a:ahLst/>
              <a:cxnLst/>
              <a:rect l="l" t="t" r="r" b="b"/>
              <a:pathLst>
                <a:path w="847725" h="1800225">
                  <a:moveTo>
                    <a:pt x="127266" y="126492"/>
                  </a:moveTo>
                  <a:lnTo>
                    <a:pt x="63258" y="0"/>
                  </a:lnTo>
                  <a:lnTo>
                    <a:pt x="0" y="126492"/>
                  </a:lnTo>
                  <a:lnTo>
                    <a:pt x="58686" y="79832"/>
                  </a:lnTo>
                  <a:lnTo>
                    <a:pt x="58686" y="1799844"/>
                  </a:lnTo>
                  <a:lnTo>
                    <a:pt x="68592" y="1799844"/>
                  </a:lnTo>
                  <a:lnTo>
                    <a:pt x="68592" y="80391"/>
                  </a:lnTo>
                  <a:lnTo>
                    <a:pt x="127266" y="126492"/>
                  </a:lnTo>
                  <a:close/>
                </a:path>
                <a:path w="847725" h="1800225">
                  <a:moveTo>
                    <a:pt x="847356" y="126492"/>
                  </a:moveTo>
                  <a:lnTo>
                    <a:pt x="783348" y="0"/>
                  </a:lnTo>
                  <a:lnTo>
                    <a:pt x="720102" y="126492"/>
                  </a:lnTo>
                  <a:lnTo>
                    <a:pt x="778764" y="79832"/>
                  </a:lnTo>
                  <a:lnTo>
                    <a:pt x="778764" y="1799844"/>
                  </a:lnTo>
                  <a:lnTo>
                    <a:pt x="787920" y="1799844"/>
                  </a:lnTo>
                  <a:lnTo>
                    <a:pt x="787920" y="79781"/>
                  </a:lnTo>
                  <a:lnTo>
                    <a:pt x="847356" y="1264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4296035" y="3336342"/>
            <a:ext cx="109220" cy="51498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0"/>
              </a:spcBef>
            </a:pPr>
            <a:r>
              <a:rPr sz="1600" spc="-50" dirty="0">
                <a:latin typeface="Arial"/>
                <a:cs typeface="Arial"/>
              </a:rPr>
              <a:t>f </a:t>
            </a:r>
            <a:r>
              <a:rPr sz="1600" spc="-85" dirty="0"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376307" y="1835657"/>
            <a:ext cx="6471920" cy="2668270"/>
            <a:chOff x="3376307" y="1835657"/>
            <a:chExt cx="6471920" cy="2668270"/>
          </a:xfrm>
        </p:grpSpPr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76307" y="2273045"/>
              <a:ext cx="1052322" cy="168021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537090" y="2437649"/>
              <a:ext cx="729615" cy="1354455"/>
            </a:xfrm>
            <a:custGeom>
              <a:avLst/>
              <a:gdLst/>
              <a:ahLst/>
              <a:cxnLst/>
              <a:rect l="l" t="t" r="r" b="b"/>
              <a:pathLst>
                <a:path w="729614" h="1354454">
                  <a:moveTo>
                    <a:pt x="729234" y="38100"/>
                  </a:moveTo>
                  <a:lnTo>
                    <a:pt x="728548" y="34759"/>
                  </a:lnTo>
                  <a:lnTo>
                    <a:pt x="728624" y="32283"/>
                  </a:lnTo>
                  <a:lnTo>
                    <a:pt x="727608" y="29730"/>
                  </a:lnTo>
                  <a:lnTo>
                    <a:pt x="727227" y="26377"/>
                  </a:lnTo>
                  <a:lnTo>
                    <a:pt x="726592" y="25247"/>
                  </a:lnTo>
                  <a:lnTo>
                    <a:pt x="726173" y="23139"/>
                  </a:lnTo>
                  <a:lnTo>
                    <a:pt x="724179" y="20256"/>
                  </a:lnTo>
                  <a:lnTo>
                    <a:pt x="723646" y="18732"/>
                  </a:lnTo>
                  <a:lnTo>
                    <a:pt x="722147" y="17157"/>
                  </a:lnTo>
                  <a:lnTo>
                    <a:pt x="720267" y="13716"/>
                  </a:lnTo>
                  <a:lnTo>
                    <a:pt x="719061" y="12776"/>
                  </a:lnTo>
                  <a:lnTo>
                    <a:pt x="717892" y="11049"/>
                  </a:lnTo>
                  <a:lnTo>
                    <a:pt x="714629" y="8877"/>
                  </a:lnTo>
                  <a:lnTo>
                    <a:pt x="712990" y="7048"/>
                  </a:lnTo>
                  <a:lnTo>
                    <a:pt x="710222" y="5816"/>
                  </a:lnTo>
                  <a:lnTo>
                    <a:pt x="708660" y="4572"/>
                  </a:lnTo>
                  <a:lnTo>
                    <a:pt x="707821" y="4343"/>
                  </a:lnTo>
                  <a:lnTo>
                    <a:pt x="705764" y="2946"/>
                  </a:lnTo>
                  <a:lnTo>
                    <a:pt x="702437" y="2286"/>
                  </a:lnTo>
                  <a:lnTo>
                    <a:pt x="700862" y="1574"/>
                  </a:lnTo>
                  <a:lnTo>
                    <a:pt x="699655" y="977"/>
                  </a:lnTo>
                  <a:lnTo>
                    <a:pt x="695528" y="787"/>
                  </a:lnTo>
                  <a:lnTo>
                    <a:pt x="693915" y="317"/>
                  </a:lnTo>
                  <a:lnTo>
                    <a:pt x="693115" y="419"/>
                  </a:lnTo>
                  <a:lnTo>
                    <a:pt x="691134" y="0"/>
                  </a:lnTo>
                  <a:lnTo>
                    <a:pt x="688835" y="457"/>
                  </a:lnTo>
                  <a:lnTo>
                    <a:pt x="685800" y="304"/>
                  </a:lnTo>
                  <a:lnTo>
                    <a:pt x="685228" y="279"/>
                  </a:lnTo>
                  <a:lnTo>
                    <a:pt x="681012" y="1803"/>
                  </a:lnTo>
                  <a:lnTo>
                    <a:pt x="679704" y="1943"/>
                  </a:lnTo>
                  <a:lnTo>
                    <a:pt x="679323" y="1993"/>
                  </a:lnTo>
                  <a:lnTo>
                    <a:pt x="678332" y="2527"/>
                  </a:lnTo>
                  <a:lnTo>
                    <a:pt x="676173" y="2946"/>
                  </a:lnTo>
                  <a:lnTo>
                    <a:pt x="674319" y="4191"/>
                  </a:lnTo>
                  <a:lnTo>
                    <a:pt x="671652" y="5143"/>
                  </a:lnTo>
                  <a:lnTo>
                    <a:pt x="670648" y="6070"/>
                  </a:lnTo>
                  <a:lnTo>
                    <a:pt x="668959" y="7594"/>
                  </a:lnTo>
                  <a:lnTo>
                    <a:pt x="666432" y="8953"/>
                  </a:lnTo>
                  <a:lnTo>
                    <a:pt x="665467" y="10121"/>
                  </a:lnTo>
                  <a:lnTo>
                    <a:pt x="664083" y="11049"/>
                  </a:lnTo>
                  <a:lnTo>
                    <a:pt x="662241" y="13779"/>
                  </a:lnTo>
                  <a:lnTo>
                    <a:pt x="660654" y="15240"/>
                  </a:lnTo>
                  <a:lnTo>
                    <a:pt x="660527" y="15506"/>
                  </a:lnTo>
                  <a:lnTo>
                    <a:pt x="659752" y="16230"/>
                  </a:lnTo>
                  <a:lnTo>
                    <a:pt x="658964" y="18008"/>
                  </a:lnTo>
                  <a:lnTo>
                    <a:pt x="656844" y="20574"/>
                  </a:lnTo>
                  <a:lnTo>
                    <a:pt x="656272" y="22694"/>
                  </a:lnTo>
                  <a:lnTo>
                    <a:pt x="655980" y="23139"/>
                  </a:lnTo>
                  <a:lnTo>
                    <a:pt x="655421" y="25895"/>
                  </a:lnTo>
                  <a:lnTo>
                    <a:pt x="655345" y="26200"/>
                  </a:lnTo>
                  <a:lnTo>
                    <a:pt x="654011" y="29248"/>
                  </a:lnTo>
                  <a:lnTo>
                    <a:pt x="653884" y="29527"/>
                  </a:lnTo>
                  <a:lnTo>
                    <a:pt x="653783" y="32004"/>
                  </a:lnTo>
                  <a:lnTo>
                    <a:pt x="74993" y="32004"/>
                  </a:lnTo>
                  <a:lnTo>
                    <a:pt x="73240" y="23139"/>
                  </a:lnTo>
                  <a:lnTo>
                    <a:pt x="65138" y="11049"/>
                  </a:lnTo>
                  <a:lnTo>
                    <a:pt x="53047" y="2946"/>
                  </a:lnTo>
                  <a:lnTo>
                    <a:pt x="38100" y="0"/>
                  </a:lnTo>
                  <a:lnTo>
                    <a:pt x="23456" y="2946"/>
                  </a:lnTo>
                  <a:lnTo>
                    <a:pt x="11328" y="11049"/>
                  </a:lnTo>
                  <a:lnTo>
                    <a:pt x="3048" y="23139"/>
                  </a:lnTo>
                  <a:lnTo>
                    <a:pt x="0" y="38100"/>
                  </a:lnTo>
                  <a:lnTo>
                    <a:pt x="3048" y="53047"/>
                  </a:lnTo>
                  <a:lnTo>
                    <a:pt x="11328" y="65151"/>
                  </a:lnTo>
                  <a:lnTo>
                    <a:pt x="23456" y="73240"/>
                  </a:lnTo>
                  <a:lnTo>
                    <a:pt x="38100" y="76200"/>
                  </a:lnTo>
                  <a:lnTo>
                    <a:pt x="53047" y="73240"/>
                  </a:lnTo>
                  <a:lnTo>
                    <a:pt x="65138" y="65151"/>
                  </a:lnTo>
                  <a:lnTo>
                    <a:pt x="73240" y="53047"/>
                  </a:lnTo>
                  <a:lnTo>
                    <a:pt x="74993" y="44196"/>
                  </a:lnTo>
                  <a:lnTo>
                    <a:pt x="76200" y="44196"/>
                  </a:lnTo>
                  <a:lnTo>
                    <a:pt x="653034" y="44196"/>
                  </a:lnTo>
                  <a:lnTo>
                    <a:pt x="653300" y="44196"/>
                  </a:lnTo>
                  <a:lnTo>
                    <a:pt x="654316" y="47167"/>
                  </a:lnTo>
                  <a:lnTo>
                    <a:pt x="654646" y="49911"/>
                  </a:lnTo>
                  <a:lnTo>
                    <a:pt x="655739" y="51943"/>
                  </a:lnTo>
                  <a:lnTo>
                    <a:pt x="655840" y="52400"/>
                  </a:lnTo>
                  <a:lnTo>
                    <a:pt x="66535" y="420027"/>
                  </a:lnTo>
                  <a:lnTo>
                    <a:pt x="60286" y="413639"/>
                  </a:lnTo>
                  <a:lnTo>
                    <a:pt x="46863" y="407860"/>
                  </a:lnTo>
                  <a:lnTo>
                    <a:pt x="35052" y="407568"/>
                  </a:lnTo>
                  <a:lnTo>
                    <a:pt x="32283" y="407492"/>
                  </a:lnTo>
                  <a:lnTo>
                    <a:pt x="18288" y="413004"/>
                  </a:lnTo>
                  <a:lnTo>
                    <a:pt x="7048" y="423125"/>
                  </a:lnTo>
                  <a:lnTo>
                    <a:pt x="1041" y="436333"/>
                  </a:lnTo>
                  <a:lnTo>
                    <a:pt x="596" y="450824"/>
                  </a:lnTo>
                  <a:lnTo>
                    <a:pt x="6096" y="464820"/>
                  </a:lnTo>
                  <a:lnTo>
                    <a:pt x="16230" y="476046"/>
                  </a:lnTo>
                  <a:lnTo>
                    <a:pt x="29527" y="482053"/>
                  </a:lnTo>
                  <a:lnTo>
                    <a:pt x="32283" y="482142"/>
                  </a:lnTo>
                  <a:lnTo>
                    <a:pt x="35052" y="482219"/>
                  </a:lnTo>
                  <a:lnTo>
                    <a:pt x="41910" y="482422"/>
                  </a:lnTo>
                  <a:lnTo>
                    <a:pt x="75336" y="453580"/>
                  </a:lnTo>
                  <a:lnTo>
                    <a:pt x="75920" y="438861"/>
                  </a:lnTo>
                  <a:lnTo>
                    <a:pt x="73113" y="430860"/>
                  </a:lnTo>
                  <a:lnTo>
                    <a:pt x="662305" y="63322"/>
                  </a:lnTo>
                  <a:lnTo>
                    <a:pt x="663448" y="64236"/>
                  </a:lnTo>
                  <a:lnTo>
                    <a:pt x="663587" y="64427"/>
                  </a:lnTo>
                  <a:lnTo>
                    <a:pt x="60540" y="883412"/>
                  </a:lnTo>
                  <a:lnTo>
                    <a:pt x="52590" y="879563"/>
                  </a:lnTo>
                  <a:lnTo>
                    <a:pt x="38862" y="878916"/>
                  </a:lnTo>
                  <a:lnTo>
                    <a:pt x="6654" y="907516"/>
                  </a:lnTo>
                  <a:lnTo>
                    <a:pt x="5994" y="922210"/>
                  </a:lnTo>
                  <a:lnTo>
                    <a:pt x="10909" y="936040"/>
                  </a:lnTo>
                  <a:lnTo>
                    <a:pt x="21336" y="947166"/>
                  </a:lnTo>
                  <a:lnTo>
                    <a:pt x="34912" y="953465"/>
                  </a:lnTo>
                  <a:lnTo>
                    <a:pt x="37909" y="953617"/>
                  </a:lnTo>
                  <a:lnTo>
                    <a:pt x="38862" y="953668"/>
                  </a:lnTo>
                  <a:lnTo>
                    <a:pt x="48768" y="954176"/>
                  </a:lnTo>
                  <a:lnTo>
                    <a:pt x="49428" y="954214"/>
                  </a:lnTo>
                  <a:lnTo>
                    <a:pt x="63233" y="949515"/>
                  </a:lnTo>
                  <a:lnTo>
                    <a:pt x="74676" y="939546"/>
                  </a:lnTo>
                  <a:lnTo>
                    <a:pt x="80860" y="925525"/>
                  </a:lnTo>
                  <a:lnTo>
                    <a:pt x="81343" y="910869"/>
                  </a:lnTo>
                  <a:lnTo>
                    <a:pt x="76390" y="897216"/>
                  </a:lnTo>
                  <a:lnTo>
                    <a:pt x="70573" y="890866"/>
                  </a:lnTo>
                  <a:lnTo>
                    <a:pt x="649516" y="104622"/>
                  </a:lnTo>
                  <a:lnTo>
                    <a:pt x="49250" y="1280604"/>
                  </a:lnTo>
                  <a:lnTo>
                    <a:pt x="40894" y="1278204"/>
                  </a:lnTo>
                  <a:lnTo>
                    <a:pt x="26377" y="1279969"/>
                  </a:lnTo>
                  <a:lnTo>
                    <a:pt x="13716" y="1287157"/>
                  </a:lnTo>
                  <a:lnTo>
                    <a:pt x="4572" y="1299210"/>
                  </a:lnTo>
                  <a:lnTo>
                    <a:pt x="330" y="1313497"/>
                  </a:lnTo>
                  <a:lnTo>
                    <a:pt x="2095" y="1327873"/>
                  </a:lnTo>
                  <a:lnTo>
                    <a:pt x="9283" y="1340675"/>
                  </a:lnTo>
                  <a:lnTo>
                    <a:pt x="21336" y="1350264"/>
                  </a:lnTo>
                  <a:lnTo>
                    <a:pt x="32766" y="1353388"/>
                  </a:lnTo>
                  <a:lnTo>
                    <a:pt x="35623" y="1354175"/>
                  </a:lnTo>
                  <a:lnTo>
                    <a:pt x="49250" y="1352537"/>
                  </a:lnTo>
                  <a:lnTo>
                    <a:pt x="49999" y="1352448"/>
                  </a:lnTo>
                  <a:lnTo>
                    <a:pt x="62801" y="1345438"/>
                  </a:lnTo>
                  <a:lnTo>
                    <a:pt x="72390" y="1333500"/>
                  </a:lnTo>
                  <a:lnTo>
                    <a:pt x="76301" y="1318768"/>
                  </a:lnTo>
                  <a:lnTo>
                    <a:pt x="74574" y="1304251"/>
                  </a:lnTo>
                  <a:lnTo>
                    <a:pt x="67564" y="1291590"/>
                  </a:lnTo>
                  <a:lnTo>
                    <a:pt x="60820" y="1286433"/>
                  </a:lnTo>
                  <a:lnTo>
                    <a:pt x="679602" y="74142"/>
                  </a:lnTo>
                  <a:lnTo>
                    <a:pt x="680923" y="74714"/>
                  </a:lnTo>
                  <a:lnTo>
                    <a:pt x="681964" y="75209"/>
                  </a:lnTo>
                  <a:lnTo>
                    <a:pt x="682091" y="75222"/>
                  </a:lnTo>
                  <a:lnTo>
                    <a:pt x="682371" y="75336"/>
                  </a:lnTo>
                  <a:lnTo>
                    <a:pt x="685495" y="75476"/>
                  </a:lnTo>
                  <a:lnTo>
                    <a:pt x="688327" y="76200"/>
                  </a:lnTo>
                  <a:lnTo>
                    <a:pt x="689991" y="75984"/>
                  </a:lnTo>
                  <a:lnTo>
                    <a:pt x="691134" y="76200"/>
                  </a:lnTo>
                  <a:lnTo>
                    <a:pt x="693254" y="75780"/>
                  </a:lnTo>
                  <a:lnTo>
                    <a:pt x="694182" y="75806"/>
                  </a:lnTo>
                  <a:lnTo>
                    <a:pt x="696937" y="75920"/>
                  </a:lnTo>
                  <a:lnTo>
                    <a:pt x="700659" y="74587"/>
                  </a:lnTo>
                  <a:lnTo>
                    <a:pt x="702843" y="74295"/>
                  </a:lnTo>
                  <a:lnTo>
                    <a:pt x="704138" y="73571"/>
                  </a:lnTo>
                  <a:lnTo>
                    <a:pt x="705764" y="73240"/>
                  </a:lnTo>
                  <a:lnTo>
                    <a:pt x="707402" y="72148"/>
                  </a:lnTo>
                  <a:lnTo>
                    <a:pt x="709295" y="71475"/>
                  </a:lnTo>
                  <a:lnTo>
                    <a:pt x="710488" y="71043"/>
                  </a:lnTo>
                  <a:lnTo>
                    <a:pt x="710946" y="70866"/>
                  </a:lnTo>
                  <a:lnTo>
                    <a:pt x="713752" y="68224"/>
                  </a:lnTo>
                  <a:lnTo>
                    <a:pt x="715505" y="67246"/>
                  </a:lnTo>
                  <a:lnTo>
                    <a:pt x="716330" y="66192"/>
                  </a:lnTo>
                  <a:lnTo>
                    <a:pt x="717892" y="65151"/>
                  </a:lnTo>
                  <a:lnTo>
                    <a:pt x="719366" y="63004"/>
                  </a:lnTo>
                  <a:lnTo>
                    <a:pt x="721614" y="60960"/>
                  </a:lnTo>
                  <a:lnTo>
                    <a:pt x="721728" y="60706"/>
                  </a:lnTo>
                  <a:lnTo>
                    <a:pt x="722172" y="60286"/>
                  </a:lnTo>
                  <a:lnTo>
                    <a:pt x="723709" y="56832"/>
                  </a:lnTo>
                  <a:lnTo>
                    <a:pt x="724662" y="55626"/>
                  </a:lnTo>
                  <a:lnTo>
                    <a:pt x="724839" y="54991"/>
                  </a:lnTo>
                  <a:lnTo>
                    <a:pt x="726173" y="53047"/>
                  </a:lnTo>
                  <a:lnTo>
                    <a:pt x="726808" y="49923"/>
                  </a:lnTo>
                  <a:lnTo>
                    <a:pt x="728179" y="46863"/>
                  </a:lnTo>
                  <a:lnTo>
                    <a:pt x="728294" y="43014"/>
                  </a:lnTo>
                  <a:lnTo>
                    <a:pt x="728903" y="40894"/>
                  </a:lnTo>
                  <a:lnTo>
                    <a:pt x="728814" y="40144"/>
                  </a:lnTo>
                  <a:lnTo>
                    <a:pt x="729234" y="38100"/>
                  </a:lnTo>
                  <a:close/>
                </a:path>
              </a:pathLst>
            </a:custGeom>
            <a:solidFill>
              <a:srgbClr val="00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813696" y="2726448"/>
              <a:ext cx="452755" cy="916305"/>
            </a:xfrm>
            <a:custGeom>
              <a:avLst/>
              <a:gdLst/>
              <a:ahLst/>
              <a:cxnLst/>
              <a:rect l="l" t="t" r="r" b="b"/>
              <a:pathLst>
                <a:path w="452754" h="916304">
                  <a:moveTo>
                    <a:pt x="68580" y="52578"/>
                  </a:moveTo>
                  <a:lnTo>
                    <a:pt x="1524" y="0"/>
                  </a:lnTo>
                  <a:lnTo>
                    <a:pt x="0" y="85344"/>
                  </a:lnTo>
                  <a:lnTo>
                    <a:pt x="22860" y="74422"/>
                  </a:lnTo>
                  <a:lnTo>
                    <a:pt x="28282" y="71818"/>
                  </a:lnTo>
                  <a:lnTo>
                    <a:pt x="44196" y="105918"/>
                  </a:lnTo>
                  <a:lnTo>
                    <a:pt x="56388" y="100584"/>
                  </a:lnTo>
                  <a:lnTo>
                    <a:pt x="39814" y="66306"/>
                  </a:lnTo>
                  <a:lnTo>
                    <a:pt x="68580" y="52578"/>
                  </a:lnTo>
                  <a:close/>
                </a:path>
                <a:path w="452754" h="916304">
                  <a:moveTo>
                    <a:pt x="78486" y="371094"/>
                  </a:moveTo>
                  <a:lnTo>
                    <a:pt x="1524" y="333756"/>
                  </a:lnTo>
                  <a:lnTo>
                    <a:pt x="17526" y="417576"/>
                  </a:lnTo>
                  <a:lnTo>
                    <a:pt x="35052" y="404202"/>
                  </a:lnTo>
                  <a:lnTo>
                    <a:pt x="43002" y="398145"/>
                  </a:lnTo>
                  <a:lnTo>
                    <a:pt x="66294" y="428244"/>
                  </a:lnTo>
                  <a:lnTo>
                    <a:pt x="76200" y="420624"/>
                  </a:lnTo>
                  <a:lnTo>
                    <a:pt x="52946" y="390563"/>
                  </a:lnTo>
                  <a:lnTo>
                    <a:pt x="78486" y="371094"/>
                  </a:lnTo>
                  <a:close/>
                </a:path>
                <a:path w="452754" h="916304">
                  <a:moveTo>
                    <a:pt x="93726" y="181356"/>
                  </a:moveTo>
                  <a:lnTo>
                    <a:pt x="72390" y="134874"/>
                  </a:lnTo>
                  <a:lnTo>
                    <a:pt x="60960" y="140970"/>
                  </a:lnTo>
                  <a:lnTo>
                    <a:pt x="82296" y="186690"/>
                  </a:lnTo>
                  <a:lnTo>
                    <a:pt x="93726" y="181356"/>
                  </a:lnTo>
                  <a:close/>
                </a:path>
                <a:path w="452754" h="916304">
                  <a:moveTo>
                    <a:pt x="115824" y="871728"/>
                  </a:moveTo>
                  <a:lnTo>
                    <a:pt x="77724" y="871728"/>
                  </a:lnTo>
                  <a:lnTo>
                    <a:pt x="77724" y="839724"/>
                  </a:lnTo>
                  <a:lnTo>
                    <a:pt x="1524" y="877824"/>
                  </a:lnTo>
                  <a:lnTo>
                    <a:pt x="65532" y="909828"/>
                  </a:lnTo>
                  <a:lnTo>
                    <a:pt x="77724" y="915924"/>
                  </a:lnTo>
                  <a:lnTo>
                    <a:pt x="77724" y="884682"/>
                  </a:lnTo>
                  <a:lnTo>
                    <a:pt x="115824" y="884682"/>
                  </a:lnTo>
                  <a:lnTo>
                    <a:pt x="115824" y="871728"/>
                  </a:lnTo>
                  <a:close/>
                </a:path>
                <a:path w="452754" h="916304">
                  <a:moveTo>
                    <a:pt x="130302" y="491490"/>
                  </a:moveTo>
                  <a:lnTo>
                    <a:pt x="99060" y="451104"/>
                  </a:lnTo>
                  <a:lnTo>
                    <a:pt x="89154" y="458724"/>
                  </a:lnTo>
                  <a:lnTo>
                    <a:pt x="119634" y="499110"/>
                  </a:lnTo>
                  <a:lnTo>
                    <a:pt x="130302" y="491490"/>
                  </a:lnTo>
                  <a:close/>
                </a:path>
                <a:path w="452754" h="916304">
                  <a:moveTo>
                    <a:pt x="131826" y="261366"/>
                  </a:moveTo>
                  <a:lnTo>
                    <a:pt x="109728" y="215646"/>
                  </a:lnTo>
                  <a:lnTo>
                    <a:pt x="98298" y="220980"/>
                  </a:lnTo>
                  <a:lnTo>
                    <a:pt x="120396" y="266700"/>
                  </a:lnTo>
                  <a:lnTo>
                    <a:pt x="131826" y="261366"/>
                  </a:lnTo>
                  <a:close/>
                </a:path>
                <a:path w="452754" h="916304">
                  <a:moveTo>
                    <a:pt x="169164" y="342138"/>
                  </a:moveTo>
                  <a:lnTo>
                    <a:pt x="147828" y="296418"/>
                  </a:lnTo>
                  <a:lnTo>
                    <a:pt x="136398" y="301752"/>
                  </a:lnTo>
                  <a:lnTo>
                    <a:pt x="157734" y="347472"/>
                  </a:lnTo>
                  <a:lnTo>
                    <a:pt x="169164" y="342138"/>
                  </a:lnTo>
                  <a:close/>
                </a:path>
                <a:path w="452754" h="916304">
                  <a:moveTo>
                    <a:pt x="183642" y="561594"/>
                  </a:moveTo>
                  <a:lnTo>
                    <a:pt x="153162" y="521208"/>
                  </a:lnTo>
                  <a:lnTo>
                    <a:pt x="143256" y="529590"/>
                  </a:lnTo>
                  <a:lnTo>
                    <a:pt x="173736" y="569976"/>
                  </a:lnTo>
                  <a:lnTo>
                    <a:pt x="183642" y="561594"/>
                  </a:lnTo>
                  <a:close/>
                </a:path>
                <a:path w="452754" h="916304">
                  <a:moveTo>
                    <a:pt x="204978" y="871728"/>
                  </a:moveTo>
                  <a:lnTo>
                    <a:pt x="153924" y="871728"/>
                  </a:lnTo>
                  <a:lnTo>
                    <a:pt x="153924" y="884682"/>
                  </a:lnTo>
                  <a:lnTo>
                    <a:pt x="204978" y="884682"/>
                  </a:lnTo>
                  <a:lnTo>
                    <a:pt x="204978" y="871728"/>
                  </a:lnTo>
                  <a:close/>
                </a:path>
                <a:path w="452754" h="916304">
                  <a:moveTo>
                    <a:pt x="207264" y="422910"/>
                  </a:moveTo>
                  <a:lnTo>
                    <a:pt x="185928" y="376428"/>
                  </a:lnTo>
                  <a:lnTo>
                    <a:pt x="174498" y="381762"/>
                  </a:lnTo>
                  <a:lnTo>
                    <a:pt x="195834" y="428244"/>
                  </a:lnTo>
                  <a:lnTo>
                    <a:pt x="207264" y="422910"/>
                  </a:lnTo>
                  <a:close/>
                </a:path>
                <a:path w="452754" h="916304">
                  <a:moveTo>
                    <a:pt x="237744" y="632460"/>
                  </a:moveTo>
                  <a:lnTo>
                    <a:pt x="207264" y="592074"/>
                  </a:lnTo>
                  <a:lnTo>
                    <a:pt x="197358" y="599694"/>
                  </a:lnTo>
                  <a:lnTo>
                    <a:pt x="227838" y="640080"/>
                  </a:lnTo>
                  <a:lnTo>
                    <a:pt x="237744" y="632460"/>
                  </a:lnTo>
                  <a:close/>
                </a:path>
                <a:path w="452754" h="916304">
                  <a:moveTo>
                    <a:pt x="245364" y="502920"/>
                  </a:moveTo>
                  <a:lnTo>
                    <a:pt x="223266" y="457200"/>
                  </a:lnTo>
                  <a:lnTo>
                    <a:pt x="211836" y="462534"/>
                  </a:lnTo>
                  <a:lnTo>
                    <a:pt x="233934" y="508254"/>
                  </a:lnTo>
                  <a:lnTo>
                    <a:pt x="245364" y="502920"/>
                  </a:lnTo>
                  <a:close/>
                </a:path>
                <a:path w="452754" h="916304">
                  <a:moveTo>
                    <a:pt x="282702" y="583692"/>
                  </a:moveTo>
                  <a:lnTo>
                    <a:pt x="261366" y="537210"/>
                  </a:lnTo>
                  <a:lnTo>
                    <a:pt x="249936" y="542544"/>
                  </a:lnTo>
                  <a:lnTo>
                    <a:pt x="271272" y="589026"/>
                  </a:lnTo>
                  <a:lnTo>
                    <a:pt x="282702" y="583692"/>
                  </a:lnTo>
                  <a:close/>
                </a:path>
                <a:path w="452754" h="916304">
                  <a:moveTo>
                    <a:pt x="291846" y="703326"/>
                  </a:moveTo>
                  <a:lnTo>
                    <a:pt x="261366" y="662940"/>
                  </a:lnTo>
                  <a:lnTo>
                    <a:pt x="250698" y="670560"/>
                  </a:lnTo>
                  <a:lnTo>
                    <a:pt x="281940" y="710946"/>
                  </a:lnTo>
                  <a:lnTo>
                    <a:pt x="291846" y="703326"/>
                  </a:lnTo>
                  <a:close/>
                </a:path>
                <a:path w="452754" h="916304">
                  <a:moveTo>
                    <a:pt x="294119" y="871728"/>
                  </a:moveTo>
                  <a:lnTo>
                    <a:pt x="243078" y="871728"/>
                  </a:lnTo>
                  <a:lnTo>
                    <a:pt x="243078" y="884682"/>
                  </a:lnTo>
                  <a:lnTo>
                    <a:pt x="294119" y="884682"/>
                  </a:lnTo>
                  <a:lnTo>
                    <a:pt x="294119" y="871728"/>
                  </a:lnTo>
                  <a:close/>
                </a:path>
                <a:path w="452754" h="916304">
                  <a:moveTo>
                    <a:pt x="320802" y="663702"/>
                  </a:moveTo>
                  <a:lnTo>
                    <a:pt x="299466" y="617982"/>
                  </a:lnTo>
                  <a:lnTo>
                    <a:pt x="287274" y="623316"/>
                  </a:lnTo>
                  <a:lnTo>
                    <a:pt x="309372" y="669036"/>
                  </a:lnTo>
                  <a:lnTo>
                    <a:pt x="320802" y="663702"/>
                  </a:lnTo>
                  <a:close/>
                </a:path>
                <a:path w="452754" h="916304">
                  <a:moveTo>
                    <a:pt x="345948" y="774192"/>
                  </a:moveTo>
                  <a:lnTo>
                    <a:pt x="314706" y="733806"/>
                  </a:lnTo>
                  <a:lnTo>
                    <a:pt x="304800" y="741426"/>
                  </a:lnTo>
                  <a:lnTo>
                    <a:pt x="336042" y="781812"/>
                  </a:lnTo>
                  <a:lnTo>
                    <a:pt x="345948" y="774192"/>
                  </a:lnTo>
                  <a:close/>
                </a:path>
                <a:path w="452754" h="916304">
                  <a:moveTo>
                    <a:pt x="358140" y="744474"/>
                  </a:moveTo>
                  <a:lnTo>
                    <a:pt x="336804" y="698754"/>
                  </a:lnTo>
                  <a:lnTo>
                    <a:pt x="325374" y="704088"/>
                  </a:lnTo>
                  <a:lnTo>
                    <a:pt x="346710" y="749808"/>
                  </a:lnTo>
                  <a:lnTo>
                    <a:pt x="358140" y="744474"/>
                  </a:lnTo>
                  <a:close/>
                </a:path>
                <a:path w="452754" h="916304">
                  <a:moveTo>
                    <a:pt x="452628" y="877824"/>
                  </a:moveTo>
                  <a:lnTo>
                    <a:pt x="449567" y="863180"/>
                  </a:lnTo>
                  <a:lnTo>
                    <a:pt x="441286" y="851052"/>
                  </a:lnTo>
                  <a:lnTo>
                    <a:pt x="429158" y="842772"/>
                  </a:lnTo>
                  <a:lnTo>
                    <a:pt x="414528" y="839724"/>
                  </a:lnTo>
                  <a:lnTo>
                    <a:pt x="399567" y="842772"/>
                  </a:lnTo>
                  <a:lnTo>
                    <a:pt x="399110" y="843089"/>
                  </a:lnTo>
                  <a:lnTo>
                    <a:pt x="388086" y="828840"/>
                  </a:lnTo>
                  <a:lnTo>
                    <a:pt x="396240" y="824484"/>
                  </a:lnTo>
                  <a:lnTo>
                    <a:pt x="374904" y="778764"/>
                  </a:lnTo>
                  <a:lnTo>
                    <a:pt x="363474" y="784098"/>
                  </a:lnTo>
                  <a:lnTo>
                    <a:pt x="378053" y="815873"/>
                  </a:lnTo>
                  <a:lnTo>
                    <a:pt x="368808" y="803910"/>
                  </a:lnTo>
                  <a:lnTo>
                    <a:pt x="358902" y="811530"/>
                  </a:lnTo>
                  <a:lnTo>
                    <a:pt x="388302" y="850493"/>
                  </a:lnTo>
                  <a:lnTo>
                    <a:pt x="387477" y="851052"/>
                  </a:lnTo>
                  <a:lnTo>
                    <a:pt x="379374" y="863180"/>
                  </a:lnTo>
                  <a:lnTo>
                    <a:pt x="377647" y="871728"/>
                  </a:lnTo>
                  <a:lnTo>
                    <a:pt x="332232" y="871728"/>
                  </a:lnTo>
                  <a:lnTo>
                    <a:pt x="332232" y="884682"/>
                  </a:lnTo>
                  <a:lnTo>
                    <a:pt x="376428" y="884682"/>
                  </a:lnTo>
                  <a:lnTo>
                    <a:pt x="377647" y="884682"/>
                  </a:lnTo>
                  <a:lnTo>
                    <a:pt x="377647" y="884047"/>
                  </a:lnTo>
                  <a:lnTo>
                    <a:pt x="377761" y="884682"/>
                  </a:lnTo>
                  <a:lnTo>
                    <a:pt x="379374" y="892771"/>
                  </a:lnTo>
                  <a:lnTo>
                    <a:pt x="382524" y="897470"/>
                  </a:lnTo>
                  <a:lnTo>
                    <a:pt x="387477" y="904875"/>
                  </a:lnTo>
                  <a:lnTo>
                    <a:pt x="399567" y="912964"/>
                  </a:lnTo>
                  <a:lnTo>
                    <a:pt x="414528" y="915924"/>
                  </a:lnTo>
                  <a:lnTo>
                    <a:pt x="429158" y="912964"/>
                  </a:lnTo>
                  <a:lnTo>
                    <a:pt x="441286" y="904875"/>
                  </a:lnTo>
                  <a:lnTo>
                    <a:pt x="449567" y="892771"/>
                  </a:lnTo>
                  <a:lnTo>
                    <a:pt x="452628" y="877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462663" y="1840229"/>
              <a:ext cx="4380865" cy="2658110"/>
            </a:xfrm>
            <a:custGeom>
              <a:avLst/>
              <a:gdLst/>
              <a:ahLst/>
              <a:cxnLst/>
              <a:rect l="l" t="t" r="r" b="b"/>
              <a:pathLst>
                <a:path w="4380865" h="2658110">
                  <a:moveTo>
                    <a:pt x="4380737" y="2657855"/>
                  </a:moveTo>
                  <a:lnTo>
                    <a:pt x="4380737" y="0"/>
                  </a:lnTo>
                  <a:lnTo>
                    <a:pt x="0" y="0"/>
                  </a:lnTo>
                  <a:lnTo>
                    <a:pt x="0" y="2657856"/>
                  </a:lnTo>
                  <a:lnTo>
                    <a:pt x="4380737" y="26578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457329" y="1835657"/>
              <a:ext cx="4391025" cy="2668270"/>
            </a:xfrm>
            <a:custGeom>
              <a:avLst/>
              <a:gdLst/>
              <a:ahLst/>
              <a:cxnLst/>
              <a:rect l="l" t="t" r="r" b="b"/>
              <a:pathLst>
                <a:path w="4391025" h="2668270">
                  <a:moveTo>
                    <a:pt x="4390644" y="2667762"/>
                  </a:moveTo>
                  <a:lnTo>
                    <a:pt x="4390644" y="0"/>
                  </a:lnTo>
                  <a:lnTo>
                    <a:pt x="0" y="0"/>
                  </a:lnTo>
                  <a:lnTo>
                    <a:pt x="0" y="2667762"/>
                  </a:lnTo>
                  <a:lnTo>
                    <a:pt x="5334" y="2667762"/>
                  </a:lnTo>
                  <a:lnTo>
                    <a:pt x="5333" y="9906"/>
                  </a:lnTo>
                  <a:lnTo>
                    <a:pt x="9905" y="4572"/>
                  </a:lnTo>
                  <a:lnTo>
                    <a:pt x="9905" y="9906"/>
                  </a:lnTo>
                  <a:lnTo>
                    <a:pt x="4380737" y="9905"/>
                  </a:lnTo>
                  <a:lnTo>
                    <a:pt x="4380737" y="4571"/>
                  </a:lnTo>
                  <a:lnTo>
                    <a:pt x="4386072" y="9905"/>
                  </a:lnTo>
                  <a:lnTo>
                    <a:pt x="4386072" y="2667762"/>
                  </a:lnTo>
                  <a:lnTo>
                    <a:pt x="4390644" y="2667762"/>
                  </a:lnTo>
                  <a:close/>
                </a:path>
                <a:path w="4391025" h="2668270">
                  <a:moveTo>
                    <a:pt x="9905" y="9906"/>
                  </a:moveTo>
                  <a:lnTo>
                    <a:pt x="9905" y="4572"/>
                  </a:lnTo>
                  <a:lnTo>
                    <a:pt x="5333" y="9906"/>
                  </a:lnTo>
                  <a:lnTo>
                    <a:pt x="9905" y="9906"/>
                  </a:lnTo>
                  <a:close/>
                </a:path>
                <a:path w="4391025" h="2668270">
                  <a:moveTo>
                    <a:pt x="9905" y="2657856"/>
                  </a:moveTo>
                  <a:lnTo>
                    <a:pt x="9905" y="9906"/>
                  </a:lnTo>
                  <a:lnTo>
                    <a:pt x="5333" y="9906"/>
                  </a:lnTo>
                  <a:lnTo>
                    <a:pt x="5333" y="2657856"/>
                  </a:lnTo>
                  <a:lnTo>
                    <a:pt x="9905" y="2657856"/>
                  </a:lnTo>
                  <a:close/>
                </a:path>
                <a:path w="4391025" h="2668270">
                  <a:moveTo>
                    <a:pt x="4386072" y="2657855"/>
                  </a:moveTo>
                  <a:lnTo>
                    <a:pt x="5333" y="2657856"/>
                  </a:lnTo>
                  <a:lnTo>
                    <a:pt x="9905" y="2662428"/>
                  </a:lnTo>
                  <a:lnTo>
                    <a:pt x="9906" y="2667762"/>
                  </a:lnTo>
                  <a:lnTo>
                    <a:pt x="4380737" y="2667762"/>
                  </a:lnTo>
                  <a:lnTo>
                    <a:pt x="4380737" y="2662428"/>
                  </a:lnTo>
                  <a:lnTo>
                    <a:pt x="4386072" y="2657855"/>
                  </a:lnTo>
                  <a:close/>
                </a:path>
                <a:path w="4391025" h="2668270">
                  <a:moveTo>
                    <a:pt x="9906" y="2667762"/>
                  </a:moveTo>
                  <a:lnTo>
                    <a:pt x="9905" y="2662428"/>
                  </a:lnTo>
                  <a:lnTo>
                    <a:pt x="5333" y="2657856"/>
                  </a:lnTo>
                  <a:lnTo>
                    <a:pt x="5334" y="2667762"/>
                  </a:lnTo>
                  <a:lnTo>
                    <a:pt x="9906" y="2667762"/>
                  </a:lnTo>
                  <a:close/>
                </a:path>
                <a:path w="4391025" h="2668270">
                  <a:moveTo>
                    <a:pt x="4386072" y="9905"/>
                  </a:moveTo>
                  <a:lnTo>
                    <a:pt x="4380737" y="4571"/>
                  </a:lnTo>
                  <a:lnTo>
                    <a:pt x="4380737" y="9905"/>
                  </a:lnTo>
                  <a:lnTo>
                    <a:pt x="4386072" y="9905"/>
                  </a:lnTo>
                  <a:close/>
                </a:path>
                <a:path w="4391025" h="2668270">
                  <a:moveTo>
                    <a:pt x="4386072" y="2657855"/>
                  </a:moveTo>
                  <a:lnTo>
                    <a:pt x="4386072" y="9905"/>
                  </a:lnTo>
                  <a:lnTo>
                    <a:pt x="4380737" y="9905"/>
                  </a:lnTo>
                  <a:lnTo>
                    <a:pt x="4380737" y="2657855"/>
                  </a:lnTo>
                  <a:lnTo>
                    <a:pt x="4386072" y="2657855"/>
                  </a:lnTo>
                  <a:close/>
                </a:path>
                <a:path w="4391025" h="2668270">
                  <a:moveTo>
                    <a:pt x="4386072" y="2667762"/>
                  </a:moveTo>
                  <a:lnTo>
                    <a:pt x="4386072" y="2657855"/>
                  </a:lnTo>
                  <a:lnTo>
                    <a:pt x="4380737" y="2662428"/>
                  </a:lnTo>
                  <a:lnTo>
                    <a:pt x="4380737" y="2667762"/>
                  </a:lnTo>
                  <a:lnTo>
                    <a:pt x="4386072" y="26677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645543" y="2066543"/>
              <a:ext cx="1828799" cy="182422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061595" y="2484881"/>
              <a:ext cx="989838" cy="986027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7875918" y="2078747"/>
              <a:ext cx="847725" cy="1800225"/>
            </a:xfrm>
            <a:custGeom>
              <a:avLst/>
              <a:gdLst/>
              <a:ahLst/>
              <a:cxnLst/>
              <a:rect l="l" t="t" r="r" b="b"/>
              <a:pathLst>
                <a:path w="847725" h="1800225">
                  <a:moveTo>
                    <a:pt x="847331" y="126492"/>
                  </a:moveTo>
                  <a:lnTo>
                    <a:pt x="783336" y="0"/>
                  </a:lnTo>
                  <a:lnTo>
                    <a:pt x="720090" y="126492"/>
                  </a:lnTo>
                  <a:lnTo>
                    <a:pt x="778751" y="79844"/>
                  </a:lnTo>
                  <a:lnTo>
                    <a:pt x="778751" y="368808"/>
                  </a:lnTo>
                  <a:lnTo>
                    <a:pt x="778751" y="1520952"/>
                  </a:lnTo>
                  <a:lnTo>
                    <a:pt x="68580" y="1520952"/>
                  </a:lnTo>
                  <a:lnTo>
                    <a:pt x="68580" y="1392936"/>
                  </a:lnTo>
                  <a:lnTo>
                    <a:pt x="778751" y="1392936"/>
                  </a:lnTo>
                  <a:lnTo>
                    <a:pt x="778751" y="1354836"/>
                  </a:lnTo>
                  <a:lnTo>
                    <a:pt x="68580" y="1354836"/>
                  </a:lnTo>
                  <a:lnTo>
                    <a:pt x="68580" y="1226820"/>
                  </a:lnTo>
                  <a:lnTo>
                    <a:pt x="778751" y="1226820"/>
                  </a:lnTo>
                  <a:lnTo>
                    <a:pt x="778751" y="1188720"/>
                  </a:lnTo>
                  <a:lnTo>
                    <a:pt x="68580" y="1188720"/>
                  </a:lnTo>
                  <a:lnTo>
                    <a:pt x="68580" y="890016"/>
                  </a:lnTo>
                  <a:lnTo>
                    <a:pt x="778751" y="890016"/>
                  </a:lnTo>
                  <a:lnTo>
                    <a:pt x="778751" y="851916"/>
                  </a:lnTo>
                  <a:lnTo>
                    <a:pt x="68580" y="851916"/>
                  </a:lnTo>
                  <a:lnTo>
                    <a:pt x="68580" y="552450"/>
                  </a:lnTo>
                  <a:lnTo>
                    <a:pt x="778751" y="552450"/>
                  </a:lnTo>
                  <a:lnTo>
                    <a:pt x="778751" y="514350"/>
                  </a:lnTo>
                  <a:lnTo>
                    <a:pt x="68580" y="514350"/>
                  </a:lnTo>
                  <a:lnTo>
                    <a:pt x="68580" y="406908"/>
                  </a:lnTo>
                  <a:lnTo>
                    <a:pt x="778751" y="406908"/>
                  </a:lnTo>
                  <a:lnTo>
                    <a:pt x="778751" y="368808"/>
                  </a:lnTo>
                  <a:lnTo>
                    <a:pt x="68580" y="368808"/>
                  </a:lnTo>
                  <a:lnTo>
                    <a:pt x="68580" y="79844"/>
                  </a:lnTo>
                  <a:lnTo>
                    <a:pt x="127254" y="126492"/>
                  </a:lnTo>
                  <a:lnTo>
                    <a:pt x="63995" y="0"/>
                  </a:lnTo>
                  <a:lnTo>
                    <a:pt x="0" y="126492"/>
                  </a:lnTo>
                  <a:lnTo>
                    <a:pt x="58661" y="80378"/>
                  </a:lnTo>
                  <a:lnTo>
                    <a:pt x="58661" y="1799844"/>
                  </a:lnTo>
                  <a:lnTo>
                    <a:pt x="68580" y="1799844"/>
                  </a:lnTo>
                  <a:lnTo>
                    <a:pt x="68580" y="1559052"/>
                  </a:lnTo>
                  <a:lnTo>
                    <a:pt x="778751" y="1559052"/>
                  </a:lnTo>
                  <a:lnTo>
                    <a:pt x="778751" y="1799844"/>
                  </a:lnTo>
                  <a:lnTo>
                    <a:pt x="788657" y="1799844"/>
                  </a:lnTo>
                  <a:lnTo>
                    <a:pt x="788657" y="80378"/>
                  </a:lnTo>
                  <a:lnTo>
                    <a:pt x="847331" y="1264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7589198" y="2246099"/>
            <a:ext cx="296545" cy="1464945"/>
          </a:xfrm>
          <a:prstGeom prst="rect">
            <a:avLst/>
          </a:prstGeom>
        </p:spPr>
        <p:txBody>
          <a:bodyPr vert="vert270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600" dirty="0">
                <a:latin typeface="Arial"/>
                <a:cs typeface="Arial"/>
              </a:rPr>
              <a:t>Electron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energy</a:t>
            </a:r>
            <a:endParaRPr sz="16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900801" y="2672640"/>
            <a:ext cx="156210" cy="51498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0"/>
              </a:spcBef>
            </a:pPr>
            <a:r>
              <a:rPr sz="1600" spc="-35" dirty="0">
                <a:latin typeface="Arial"/>
                <a:cs typeface="Arial"/>
              </a:rPr>
              <a:t>al </a:t>
            </a:r>
            <a:r>
              <a:rPr sz="1600" spc="-50" dirty="0"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861707" y="2264663"/>
            <a:ext cx="8963025" cy="4543425"/>
            <a:chOff x="861707" y="2264663"/>
            <a:chExt cx="8963025" cy="4543425"/>
          </a:xfrm>
        </p:grpSpPr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110600" y="2264663"/>
              <a:ext cx="923544" cy="1551432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8272818" y="2425737"/>
              <a:ext cx="598805" cy="1229360"/>
            </a:xfrm>
            <a:custGeom>
              <a:avLst/>
              <a:gdLst/>
              <a:ahLst/>
              <a:cxnLst/>
              <a:rect l="l" t="t" r="r" b="b"/>
              <a:pathLst>
                <a:path w="598804" h="1229360">
                  <a:moveTo>
                    <a:pt x="598258" y="523976"/>
                  </a:moveTo>
                  <a:lnTo>
                    <a:pt x="598055" y="523036"/>
                  </a:lnTo>
                  <a:lnTo>
                    <a:pt x="597738" y="521474"/>
                  </a:lnTo>
                  <a:lnTo>
                    <a:pt x="597598" y="520776"/>
                  </a:lnTo>
                  <a:lnTo>
                    <a:pt x="597700" y="519493"/>
                  </a:lnTo>
                  <a:lnTo>
                    <a:pt x="597623" y="519303"/>
                  </a:lnTo>
                  <a:lnTo>
                    <a:pt x="597674" y="517715"/>
                  </a:lnTo>
                  <a:lnTo>
                    <a:pt x="597319" y="516813"/>
                  </a:lnTo>
                  <a:lnTo>
                    <a:pt x="597319" y="516636"/>
                  </a:lnTo>
                  <a:lnTo>
                    <a:pt x="596595" y="514959"/>
                  </a:lnTo>
                  <a:lnTo>
                    <a:pt x="596214" y="513943"/>
                  </a:lnTo>
                  <a:lnTo>
                    <a:pt x="595769" y="511683"/>
                  </a:lnTo>
                  <a:lnTo>
                    <a:pt x="595617" y="510794"/>
                  </a:lnTo>
                  <a:lnTo>
                    <a:pt x="595299" y="509333"/>
                  </a:lnTo>
                  <a:lnTo>
                    <a:pt x="593725" y="506984"/>
                  </a:lnTo>
                  <a:lnTo>
                    <a:pt x="593318" y="505688"/>
                  </a:lnTo>
                  <a:lnTo>
                    <a:pt x="592823" y="505104"/>
                  </a:lnTo>
                  <a:lnTo>
                    <a:pt x="592175" y="503402"/>
                  </a:lnTo>
                  <a:lnTo>
                    <a:pt x="589546" y="500735"/>
                  </a:lnTo>
                  <a:lnTo>
                    <a:pt x="587209" y="497205"/>
                  </a:lnTo>
                  <a:lnTo>
                    <a:pt x="584962" y="495681"/>
                  </a:lnTo>
                  <a:lnTo>
                    <a:pt x="583793" y="494258"/>
                  </a:lnTo>
                  <a:lnTo>
                    <a:pt x="582663" y="493699"/>
                  </a:lnTo>
                  <a:lnTo>
                    <a:pt x="581596" y="492607"/>
                  </a:lnTo>
                  <a:lnTo>
                    <a:pt x="581202" y="492442"/>
                  </a:lnTo>
                  <a:lnTo>
                    <a:pt x="580745" y="491972"/>
                  </a:lnTo>
                  <a:lnTo>
                    <a:pt x="577900" y="490867"/>
                  </a:lnTo>
                  <a:lnTo>
                    <a:pt x="575106" y="488924"/>
                  </a:lnTo>
                  <a:lnTo>
                    <a:pt x="573265" y="488569"/>
                  </a:lnTo>
                  <a:lnTo>
                    <a:pt x="572731" y="488454"/>
                  </a:lnTo>
                  <a:lnTo>
                    <a:pt x="571677" y="488238"/>
                  </a:lnTo>
                  <a:lnTo>
                    <a:pt x="570204" y="487489"/>
                  </a:lnTo>
                  <a:lnTo>
                    <a:pt x="569607" y="487451"/>
                  </a:lnTo>
                  <a:lnTo>
                    <a:pt x="568172" y="486829"/>
                  </a:lnTo>
                  <a:lnTo>
                    <a:pt x="567639" y="486829"/>
                  </a:lnTo>
                  <a:lnTo>
                    <a:pt x="566737" y="486460"/>
                  </a:lnTo>
                  <a:lnTo>
                    <a:pt x="563372" y="486549"/>
                  </a:lnTo>
                  <a:lnTo>
                    <a:pt x="560158" y="485876"/>
                  </a:lnTo>
                  <a:lnTo>
                    <a:pt x="558761" y="486168"/>
                  </a:lnTo>
                  <a:lnTo>
                    <a:pt x="558253" y="486270"/>
                  </a:lnTo>
                  <a:lnTo>
                    <a:pt x="556907" y="486537"/>
                  </a:lnTo>
                  <a:lnTo>
                    <a:pt x="555688" y="486448"/>
                  </a:lnTo>
                  <a:lnTo>
                    <a:pt x="555485" y="486524"/>
                  </a:lnTo>
                  <a:lnTo>
                    <a:pt x="553593" y="486460"/>
                  </a:lnTo>
                  <a:lnTo>
                    <a:pt x="552691" y="486816"/>
                  </a:lnTo>
                  <a:lnTo>
                    <a:pt x="552170" y="486829"/>
                  </a:lnTo>
                  <a:lnTo>
                    <a:pt x="549325" y="488061"/>
                  </a:lnTo>
                  <a:lnTo>
                    <a:pt x="546341" y="488530"/>
                  </a:lnTo>
                  <a:lnTo>
                    <a:pt x="545947" y="488772"/>
                  </a:lnTo>
                  <a:lnTo>
                    <a:pt x="545198" y="488924"/>
                  </a:lnTo>
                  <a:lnTo>
                    <a:pt x="544652" y="489305"/>
                  </a:lnTo>
                  <a:lnTo>
                    <a:pt x="544385" y="489356"/>
                  </a:lnTo>
                  <a:lnTo>
                    <a:pt x="542518" y="490664"/>
                  </a:lnTo>
                  <a:lnTo>
                    <a:pt x="541832" y="490880"/>
                  </a:lnTo>
                  <a:lnTo>
                    <a:pt x="541337" y="491286"/>
                  </a:lnTo>
                  <a:lnTo>
                    <a:pt x="539597" y="491972"/>
                  </a:lnTo>
                  <a:lnTo>
                    <a:pt x="539102" y="492455"/>
                  </a:lnTo>
                  <a:lnTo>
                    <a:pt x="538734" y="492607"/>
                  </a:lnTo>
                  <a:lnTo>
                    <a:pt x="537400" y="493966"/>
                  </a:lnTo>
                  <a:lnTo>
                    <a:pt x="69494" y="58127"/>
                  </a:lnTo>
                  <a:lnTo>
                    <a:pt x="73634" y="51320"/>
                  </a:lnTo>
                  <a:lnTo>
                    <a:pt x="76009" y="36868"/>
                  </a:lnTo>
                  <a:lnTo>
                    <a:pt x="72809" y="22694"/>
                  </a:lnTo>
                  <a:lnTo>
                    <a:pt x="64109" y="10388"/>
                  </a:lnTo>
                  <a:lnTo>
                    <a:pt x="51257" y="2374"/>
                  </a:lnTo>
                  <a:lnTo>
                    <a:pt x="36766" y="0"/>
                  </a:lnTo>
                  <a:lnTo>
                    <a:pt x="22415" y="3200"/>
                  </a:lnTo>
                  <a:lnTo>
                    <a:pt x="10007" y="11912"/>
                  </a:lnTo>
                  <a:lnTo>
                    <a:pt x="2108" y="25069"/>
                  </a:lnTo>
                  <a:lnTo>
                    <a:pt x="0" y="39535"/>
                  </a:lnTo>
                  <a:lnTo>
                    <a:pt x="3467" y="53695"/>
                  </a:lnTo>
                  <a:lnTo>
                    <a:pt x="12293" y="66014"/>
                  </a:lnTo>
                  <a:lnTo>
                    <a:pt x="25120" y="74015"/>
                  </a:lnTo>
                  <a:lnTo>
                    <a:pt x="33629" y="75425"/>
                  </a:lnTo>
                  <a:lnTo>
                    <a:pt x="39535" y="76390"/>
                  </a:lnTo>
                  <a:lnTo>
                    <a:pt x="53644" y="73190"/>
                  </a:lnTo>
                  <a:lnTo>
                    <a:pt x="60540" y="68186"/>
                  </a:lnTo>
                  <a:lnTo>
                    <a:pt x="499960" y="476846"/>
                  </a:lnTo>
                  <a:lnTo>
                    <a:pt x="72390" y="197599"/>
                  </a:lnTo>
                  <a:lnTo>
                    <a:pt x="75704" y="189166"/>
                  </a:lnTo>
                  <a:lnTo>
                    <a:pt x="75349" y="174599"/>
                  </a:lnTo>
                  <a:lnTo>
                    <a:pt x="69557" y="161163"/>
                  </a:lnTo>
                  <a:lnTo>
                    <a:pt x="58775" y="150596"/>
                  </a:lnTo>
                  <a:lnTo>
                    <a:pt x="44767" y="144970"/>
                  </a:lnTo>
                  <a:lnTo>
                    <a:pt x="30200" y="145072"/>
                  </a:lnTo>
                  <a:lnTo>
                    <a:pt x="16764" y="150596"/>
                  </a:lnTo>
                  <a:lnTo>
                    <a:pt x="6197" y="161264"/>
                  </a:lnTo>
                  <a:lnTo>
                    <a:pt x="571" y="175260"/>
                  </a:lnTo>
                  <a:lnTo>
                    <a:pt x="571" y="189598"/>
                  </a:lnTo>
                  <a:lnTo>
                    <a:pt x="6197" y="203263"/>
                  </a:lnTo>
                  <a:lnTo>
                    <a:pt x="16764" y="213741"/>
                  </a:lnTo>
                  <a:lnTo>
                    <a:pt x="31305" y="219456"/>
                  </a:lnTo>
                  <a:lnTo>
                    <a:pt x="34391" y="219430"/>
                  </a:lnTo>
                  <a:lnTo>
                    <a:pt x="46101" y="219367"/>
                  </a:lnTo>
                  <a:lnTo>
                    <a:pt x="59613" y="213842"/>
                  </a:lnTo>
                  <a:lnTo>
                    <a:pt x="65709" y="207695"/>
                  </a:lnTo>
                  <a:lnTo>
                    <a:pt x="525030" y="508787"/>
                  </a:lnTo>
                  <a:lnTo>
                    <a:pt x="524916" y="508952"/>
                  </a:lnTo>
                  <a:lnTo>
                    <a:pt x="524573" y="510603"/>
                  </a:lnTo>
                  <a:lnTo>
                    <a:pt x="524395" y="510908"/>
                  </a:lnTo>
                  <a:lnTo>
                    <a:pt x="524090" y="512914"/>
                  </a:lnTo>
                  <a:lnTo>
                    <a:pt x="524065" y="513080"/>
                  </a:lnTo>
                  <a:lnTo>
                    <a:pt x="523582" y="514057"/>
                  </a:lnTo>
                  <a:lnTo>
                    <a:pt x="523506" y="514845"/>
                  </a:lnTo>
                  <a:lnTo>
                    <a:pt x="523024" y="515975"/>
                  </a:lnTo>
                  <a:lnTo>
                    <a:pt x="523011" y="516255"/>
                  </a:lnTo>
                  <a:lnTo>
                    <a:pt x="522554" y="517398"/>
                  </a:lnTo>
                  <a:lnTo>
                    <a:pt x="522554" y="517880"/>
                  </a:lnTo>
                  <a:lnTo>
                    <a:pt x="75069" y="517880"/>
                  </a:lnTo>
                  <a:lnTo>
                    <a:pt x="74942" y="517880"/>
                  </a:lnTo>
                  <a:lnTo>
                    <a:pt x="74942" y="517258"/>
                  </a:lnTo>
                  <a:lnTo>
                    <a:pt x="73342" y="509333"/>
                  </a:lnTo>
                  <a:lnTo>
                    <a:pt x="65239" y="497205"/>
                  </a:lnTo>
                  <a:lnTo>
                    <a:pt x="53149" y="488924"/>
                  </a:lnTo>
                  <a:lnTo>
                    <a:pt x="38188" y="485876"/>
                  </a:lnTo>
                  <a:lnTo>
                    <a:pt x="23241" y="488924"/>
                  </a:lnTo>
                  <a:lnTo>
                    <a:pt x="11150" y="497205"/>
                  </a:lnTo>
                  <a:lnTo>
                    <a:pt x="3048" y="509333"/>
                  </a:lnTo>
                  <a:lnTo>
                    <a:pt x="101" y="523976"/>
                  </a:lnTo>
                  <a:lnTo>
                    <a:pt x="3048" y="538924"/>
                  </a:lnTo>
                  <a:lnTo>
                    <a:pt x="11150" y="551027"/>
                  </a:lnTo>
                  <a:lnTo>
                    <a:pt x="23241" y="559117"/>
                  </a:lnTo>
                  <a:lnTo>
                    <a:pt x="38188" y="562063"/>
                  </a:lnTo>
                  <a:lnTo>
                    <a:pt x="53149" y="559117"/>
                  </a:lnTo>
                  <a:lnTo>
                    <a:pt x="65239" y="551027"/>
                  </a:lnTo>
                  <a:lnTo>
                    <a:pt x="73342" y="538924"/>
                  </a:lnTo>
                  <a:lnTo>
                    <a:pt x="74942" y="530834"/>
                  </a:lnTo>
                  <a:lnTo>
                    <a:pt x="76301" y="530834"/>
                  </a:lnTo>
                  <a:lnTo>
                    <a:pt x="522058" y="530834"/>
                  </a:lnTo>
                  <a:lnTo>
                    <a:pt x="522706" y="530834"/>
                  </a:lnTo>
                  <a:lnTo>
                    <a:pt x="522732" y="531977"/>
                  </a:lnTo>
                  <a:lnTo>
                    <a:pt x="524116" y="535241"/>
                  </a:lnTo>
                  <a:lnTo>
                    <a:pt x="524598" y="537794"/>
                  </a:lnTo>
                  <a:lnTo>
                    <a:pt x="524852" y="538213"/>
                  </a:lnTo>
                  <a:lnTo>
                    <a:pt x="524967" y="538797"/>
                  </a:lnTo>
                  <a:lnTo>
                    <a:pt x="65608" y="833856"/>
                  </a:lnTo>
                  <a:lnTo>
                    <a:pt x="59626" y="827570"/>
                  </a:lnTo>
                  <a:lnTo>
                    <a:pt x="46202" y="821817"/>
                  </a:lnTo>
                  <a:lnTo>
                    <a:pt x="41249" y="821753"/>
                  </a:lnTo>
                  <a:lnTo>
                    <a:pt x="31623" y="821639"/>
                  </a:lnTo>
                  <a:lnTo>
                    <a:pt x="17627" y="827252"/>
                  </a:lnTo>
                  <a:lnTo>
                    <a:pt x="6832" y="837387"/>
                  </a:lnTo>
                  <a:lnTo>
                    <a:pt x="1054" y="850684"/>
                  </a:lnTo>
                  <a:lnTo>
                    <a:pt x="685" y="865390"/>
                  </a:lnTo>
                  <a:lnTo>
                    <a:pt x="6197" y="879830"/>
                  </a:lnTo>
                  <a:lnTo>
                    <a:pt x="16764" y="890612"/>
                  </a:lnTo>
                  <a:lnTo>
                    <a:pt x="30200" y="896404"/>
                  </a:lnTo>
                  <a:lnTo>
                    <a:pt x="34391" y="896505"/>
                  </a:lnTo>
                  <a:lnTo>
                    <a:pt x="41249" y="896670"/>
                  </a:lnTo>
                  <a:lnTo>
                    <a:pt x="44767" y="896759"/>
                  </a:lnTo>
                  <a:lnTo>
                    <a:pt x="58775" y="891260"/>
                  </a:lnTo>
                  <a:lnTo>
                    <a:pt x="69557" y="880681"/>
                  </a:lnTo>
                  <a:lnTo>
                    <a:pt x="75349" y="867257"/>
                  </a:lnTo>
                  <a:lnTo>
                    <a:pt x="75704" y="852678"/>
                  </a:lnTo>
                  <a:lnTo>
                    <a:pt x="72491" y="844511"/>
                  </a:lnTo>
                  <a:lnTo>
                    <a:pt x="509092" y="564070"/>
                  </a:lnTo>
                  <a:lnTo>
                    <a:pt x="60388" y="995083"/>
                  </a:lnTo>
                  <a:lnTo>
                    <a:pt x="53213" y="990117"/>
                  </a:lnTo>
                  <a:lnTo>
                    <a:pt x="38862" y="987171"/>
                  </a:lnTo>
                  <a:lnTo>
                    <a:pt x="24371" y="989799"/>
                  </a:lnTo>
                  <a:lnTo>
                    <a:pt x="11531" y="997940"/>
                  </a:lnTo>
                  <a:lnTo>
                    <a:pt x="2946" y="1010234"/>
                  </a:lnTo>
                  <a:lnTo>
                    <a:pt x="0" y="1024318"/>
                  </a:lnTo>
                  <a:lnTo>
                    <a:pt x="2628" y="1038542"/>
                  </a:lnTo>
                  <a:lnTo>
                    <a:pt x="10769" y="1051280"/>
                  </a:lnTo>
                  <a:lnTo>
                    <a:pt x="23177" y="1059980"/>
                  </a:lnTo>
                  <a:lnTo>
                    <a:pt x="33629" y="1062304"/>
                  </a:lnTo>
                  <a:lnTo>
                    <a:pt x="37528" y="1063180"/>
                  </a:lnTo>
                  <a:lnTo>
                    <a:pt x="52019" y="1060805"/>
                  </a:lnTo>
                  <a:lnTo>
                    <a:pt x="64871" y="1052804"/>
                  </a:lnTo>
                  <a:lnTo>
                    <a:pt x="73126" y="1040384"/>
                  </a:lnTo>
                  <a:lnTo>
                    <a:pt x="76111" y="1026033"/>
                  </a:lnTo>
                  <a:lnTo>
                    <a:pt x="73647" y="1011542"/>
                  </a:lnTo>
                  <a:lnTo>
                    <a:pt x="69253" y="1004493"/>
                  </a:lnTo>
                  <a:lnTo>
                    <a:pt x="498602" y="592074"/>
                  </a:lnTo>
                  <a:lnTo>
                    <a:pt x="55981" y="1158100"/>
                  </a:lnTo>
                  <a:lnTo>
                    <a:pt x="48234" y="1154252"/>
                  </a:lnTo>
                  <a:lnTo>
                    <a:pt x="33718" y="1153287"/>
                  </a:lnTo>
                  <a:lnTo>
                    <a:pt x="19913" y="1157897"/>
                  </a:lnTo>
                  <a:lnTo>
                    <a:pt x="8483" y="1167866"/>
                  </a:lnTo>
                  <a:lnTo>
                    <a:pt x="1282" y="1181442"/>
                  </a:lnTo>
                  <a:lnTo>
                    <a:pt x="101" y="1195959"/>
                  </a:lnTo>
                  <a:lnTo>
                    <a:pt x="4622" y="1209763"/>
                  </a:lnTo>
                  <a:lnTo>
                    <a:pt x="14579" y="1221206"/>
                  </a:lnTo>
                  <a:lnTo>
                    <a:pt x="28155" y="1227963"/>
                  </a:lnTo>
                  <a:lnTo>
                    <a:pt x="32867" y="1228305"/>
                  </a:lnTo>
                  <a:lnTo>
                    <a:pt x="42672" y="1229017"/>
                  </a:lnTo>
                  <a:lnTo>
                    <a:pt x="56476" y="1224635"/>
                  </a:lnTo>
                  <a:lnTo>
                    <a:pt x="67919" y="1215110"/>
                  </a:lnTo>
                  <a:lnTo>
                    <a:pt x="74676" y="1201394"/>
                  </a:lnTo>
                  <a:lnTo>
                    <a:pt x="75730" y="1186624"/>
                  </a:lnTo>
                  <a:lnTo>
                    <a:pt x="71348" y="1172565"/>
                  </a:lnTo>
                  <a:lnTo>
                    <a:pt x="65798" y="1165834"/>
                  </a:lnTo>
                  <a:lnTo>
                    <a:pt x="541832" y="557072"/>
                  </a:lnTo>
                  <a:lnTo>
                    <a:pt x="542620" y="557479"/>
                  </a:lnTo>
                  <a:lnTo>
                    <a:pt x="545147" y="559219"/>
                  </a:lnTo>
                  <a:lnTo>
                    <a:pt x="545782" y="559358"/>
                  </a:lnTo>
                  <a:lnTo>
                    <a:pt x="547103" y="560171"/>
                  </a:lnTo>
                  <a:lnTo>
                    <a:pt x="548474" y="560400"/>
                  </a:lnTo>
                  <a:lnTo>
                    <a:pt x="550125" y="561200"/>
                  </a:lnTo>
                  <a:lnTo>
                    <a:pt x="551992" y="561340"/>
                  </a:lnTo>
                  <a:lnTo>
                    <a:pt x="552170" y="561403"/>
                  </a:lnTo>
                  <a:lnTo>
                    <a:pt x="553173" y="561428"/>
                  </a:lnTo>
                  <a:lnTo>
                    <a:pt x="553593" y="561594"/>
                  </a:lnTo>
                  <a:lnTo>
                    <a:pt x="555472" y="561594"/>
                  </a:lnTo>
                  <a:lnTo>
                    <a:pt x="556374" y="561644"/>
                  </a:lnTo>
                  <a:lnTo>
                    <a:pt x="558609" y="561987"/>
                  </a:lnTo>
                  <a:lnTo>
                    <a:pt x="559498" y="562165"/>
                  </a:lnTo>
                  <a:lnTo>
                    <a:pt x="561594" y="562457"/>
                  </a:lnTo>
                  <a:lnTo>
                    <a:pt x="563181" y="562076"/>
                  </a:lnTo>
                  <a:lnTo>
                    <a:pt x="564642" y="562165"/>
                  </a:lnTo>
                  <a:lnTo>
                    <a:pt x="566407" y="561581"/>
                  </a:lnTo>
                  <a:lnTo>
                    <a:pt x="566737" y="561581"/>
                  </a:lnTo>
                  <a:lnTo>
                    <a:pt x="566902" y="561517"/>
                  </a:lnTo>
                  <a:lnTo>
                    <a:pt x="568172" y="561505"/>
                  </a:lnTo>
                  <a:lnTo>
                    <a:pt x="571715" y="560057"/>
                  </a:lnTo>
                  <a:lnTo>
                    <a:pt x="573214" y="559689"/>
                  </a:lnTo>
                  <a:lnTo>
                    <a:pt x="573989" y="559536"/>
                  </a:lnTo>
                  <a:lnTo>
                    <a:pt x="575945" y="559028"/>
                  </a:lnTo>
                  <a:lnTo>
                    <a:pt x="577519" y="557872"/>
                  </a:lnTo>
                  <a:lnTo>
                    <a:pt x="578446" y="557555"/>
                  </a:lnTo>
                  <a:lnTo>
                    <a:pt x="579043" y="557034"/>
                  </a:lnTo>
                  <a:lnTo>
                    <a:pt x="581596" y="555980"/>
                  </a:lnTo>
                  <a:lnTo>
                    <a:pt x="584911" y="552627"/>
                  </a:lnTo>
                  <a:lnTo>
                    <a:pt x="586841" y="551408"/>
                  </a:lnTo>
                  <a:lnTo>
                    <a:pt x="586994" y="551167"/>
                  </a:lnTo>
                  <a:lnTo>
                    <a:pt x="587209" y="551027"/>
                  </a:lnTo>
                  <a:lnTo>
                    <a:pt x="587590" y="550456"/>
                  </a:lnTo>
                  <a:lnTo>
                    <a:pt x="588365" y="549884"/>
                  </a:lnTo>
                  <a:lnTo>
                    <a:pt x="589419" y="548093"/>
                  </a:lnTo>
                  <a:lnTo>
                    <a:pt x="592175" y="545312"/>
                  </a:lnTo>
                  <a:lnTo>
                    <a:pt x="593801" y="541147"/>
                  </a:lnTo>
                  <a:lnTo>
                    <a:pt x="595299" y="538924"/>
                  </a:lnTo>
                  <a:lnTo>
                    <a:pt x="595503" y="537870"/>
                  </a:lnTo>
                  <a:lnTo>
                    <a:pt x="595934" y="537146"/>
                  </a:lnTo>
                  <a:lnTo>
                    <a:pt x="596277" y="534847"/>
                  </a:lnTo>
                  <a:lnTo>
                    <a:pt x="596455" y="534390"/>
                  </a:lnTo>
                  <a:lnTo>
                    <a:pt x="596646" y="534009"/>
                  </a:lnTo>
                  <a:lnTo>
                    <a:pt x="597103" y="532739"/>
                  </a:lnTo>
                  <a:lnTo>
                    <a:pt x="597319" y="532257"/>
                  </a:lnTo>
                  <a:lnTo>
                    <a:pt x="597674" y="531291"/>
                  </a:lnTo>
                  <a:lnTo>
                    <a:pt x="597573" y="527380"/>
                  </a:lnTo>
                  <a:lnTo>
                    <a:pt x="597649" y="527037"/>
                  </a:lnTo>
                  <a:lnTo>
                    <a:pt x="598081" y="525018"/>
                  </a:lnTo>
                  <a:lnTo>
                    <a:pt x="598258" y="523976"/>
                  </a:lnTo>
                  <a:close/>
                </a:path>
              </a:pathLst>
            </a:custGeom>
            <a:solidFill>
              <a:srgbClr val="00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438279" y="4822697"/>
              <a:ext cx="4380865" cy="1979930"/>
            </a:xfrm>
            <a:custGeom>
              <a:avLst/>
              <a:gdLst/>
              <a:ahLst/>
              <a:cxnLst/>
              <a:rect l="l" t="t" r="r" b="b"/>
              <a:pathLst>
                <a:path w="4380865" h="1979929">
                  <a:moveTo>
                    <a:pt x="4380738" y="1979676"/>
                  </a:moveTo>
                  <a:lnTo>
                    <a:pt x="4380738" y="0"/>
                  </a:lnTo>
                  <a:lnTo>
                    <a:pt x="0" y="0"/>
                  </a:lnTo>
                  <a:lnTo>
                    <a:pt x="0" y="1979676"/>
                  </a:lnTo>
                  <a:lnTo>
                    <a:pt x="4380738" y="19796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61707" y="4818138"/>
              <a:ext cx="8963025" cy="1990089"/>
            </a:xfrm>
            <a:custGeom>
              <a:avLst/>
              <a:gdLst/>
              <a:ahLst/>
              <a:cxnLst/>
              <a:rect l="l" t="t" r="r" b="b"/>
              <a:pathLst>
                <a:path w="8963025" h="1990090">
                  <a:moveTo>
                    <a:pt x="4389882" y="0"/>
                  </a:moveTo>
                  <a:lnTo>
                    <a:pt x="4380738" y="0"/>
                  </a:lnTo>
                  <a:lnTo>
                    <a:pt x="4380738" y="9144"/>
                  </a:lnTo>
                  <a:lnTo>
                    <a:pt x="4380738" y="1979676"/>
                  </a:lnTo>
                  <a:lnTo>
                    <a:pt x="9144" y="1979676"/>
                  </a:lnTo>
                  <a:lnTo>
                    <a:pt x="9144" y="9144"/>
                  </a:lnTo>
                  <a:lnTo>
                    <a:pt x="4380738" y="9144"/>
                  </a:lnTo>
                  <a:lnTo>
                    <a:pt x="4380738" y="0"/>
                  </a:lnTo>
                  <a:lnTo>
                    <a:pt x="0" y="0"/>
                  </a:lnTo>
                  <a:lnTo>
                    <a:pt x="0" y="1989582"/>
                  </a:lnTo>
                  <a:lnTo>
                    <a:pt x="4572" y="1989582"/>
                  </a:lnTo>
                  <a:lnTo>
                    <a:pt x="9144" y="1989582"/>
                  </a:lnTo>
                  <a:lnTo>
                    <a:pt x="4380738" y="1989582"/>
                  </a:lnTo>
                  <a:lnTo>
                    <a:pt x="4385310" y="1989582"/>
                  </a:lnTo>
                  <a:lnTo>
                    <a:pt x="4389882" y="1989582"/>
                  </a:lnTo>
                  <a:lnTo>
                    <a:pt x="4389882" y="0"/>
                  </a:lnTo>
                  <a:close/>
                </a:path>
                <a:path w="8963025" h="1990090">
                  <a:moveTo>
                    <a:pt x="8962644" y="0"/>
                  </a:moveTo>
                  <a:lnTo>
                    <a:pt x="8952725" y="0"/>
                  </a:lnTo>
                  <a:lnTo>
                    <a:pt x="8952725" y="9144"/>
                  </a:lnTo>
                  <a:lnTo>
                    <a:pt x="8952725" y="1979676"/>
                  </a:lnTo>
                  <a:lnTo>
                    <a:pt x="4581906" y="1979676"/>
                  </a:lnTo>
                  <a:lnTo>
                    <a:pt x="4581906" y="9144"/>
                  </a:lnTo>
                  <a:lnTo>
                    <a:pt x="8952725" y="9144"/>
                  </a:lnTo>
                  <a:lnTo>
                    <a:pt x="8952725" y="0"/>
                  </a:lnTo>
                  <a:lnTo>
                    <a:pt x="4572000" y="0"/>
                  </a:lnTo>
                  <a:lnTo>
                    <a:pt x="4572000" y="1989582"/>
                  </a:lnTo>
                  <a:lnTo>
                    <a:pt x="4576572" y="1989582"/>
                  </a:lnTo>
                  <a:lnTo>
                    <a:pt x="4581906" y="1989582"/>
                  </a:lnTo>
                  <a:lnTo>
                    <a:pt x="8952725" y="1989582"/>
                  </a:lnTo>
                  <a:lnTo>
                    <a:pt x="8957310" y="1989582"/>
                  </a:lnTo>
                  <a:lnTo>
                    <a:pt x="8962644" y="1989582"/>
                  </a:lnTo>
                  <a:lnTo>
                    <a:pt x="89626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14107" y="4931663"/>
              <a:ext cx="1436369" cy="179984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586869" y="4931663"/>
              <a:ext cx="1272539" cy="1799844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2972695" y="5583427"/>
            <a:ext cx="162306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latin typeface="Arial"/>
                <a:cs typeface="Arial"/>
              </a:rPr>
              <a:t>Zeitschrift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für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Physik</a:t>
            </a:r>
            <a:endParaRPr sz="14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97337" y="835722"/>
            <a:ext cx="4199890" cy="529590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R="63500" algn="ctr">
              <a:lnSpc>
                <a:spcPct val="100000"/>
              </a:lnSpc>
              <a:spcBef>
                <a:spcPts val="200"/>
              </a:spcBef>
            </a:pPr>
            <a:r>
              <a:rPr sz="2600" b="1" spc="-45" dirty="0">
                <a:solidFill>
                  <a:srgbClr val="2C5D98"/>
                </a:solidFill>
                <a:latin typeface="Arial"/>
                <a:cs typeface="Arial"/>
              </a:rPr>
              <a:t>Electron</a:t>
            </a:r>
            <a:r>
              <a:rPr sz="2600" b="1" spc="-80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2C5D98"/>
                </a:solidFill>
                <a:latin typeface="Arial"/>
                <a:cs typeface="Arial"/>
              </a:rPr>
              <a:t>in</a:t>
            </a:r>
            <a:r>
              <a:rPr sz="2600" b="1" spc="-100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2600" b="1" spc="-40" dirty="0">
                <a:solidFill>
                  <a:srgbClr val="2C5D98"/>
                </a:solidFill>
                <a:latin typeface="Arial"/>
                <a:cs typeface="Arial"/>
              </a:rPr>
              <a:t>Periodic</a:t>
            </a:r>
            <a:r>
              <a:rPr sz="2600" b="1" spc="-80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2600" b="1" spc="-30" dirty="0">
                <a:solidFill>
                  <a:srgbClr val="2C5D98"/>
                </a:solidFill>
                <a:latin typeface="Arial"/>
                <a:cs typeface="Arial"/>
              </a:rPr>
              <a:t>Lattice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75"/>
              </a:spcBef>
            </a:pPr>
            <a:endParaRPr sz="2600">
              <a:latin typeface="Arial"/>
              <a:cs typeface="Arial"/>
            </a:endParaRPr>
          </a:p>
          <a:p>
            <a:pPr marL="3298190" marR="118745">
              <a:lnSpc>
                <a:spcPct val="100000"/>
              </a:lnSpc>
            </a:pPr>
            <a:r>
              <a:rPr sz="1600" spc="-10" dirty="0">
                <a:latin typeface="Arial"/>
                <a:cs typeface="Arial"/>
              </a:rPr>
              <a:t>allowed energies</a:t>
            </a:r>
            <a:endParaRPr sz="1600">
              <a:latin typeface="Arial"/>
              <a:cs typeface="Arial"/>
            </a:endParaRPr>
          </a:p>
          <a:p>
            <a:pPr marL="835660">
              <a:lnSpc>
                <a:spcPts val="2600"/>
              </a:lnSpc>
            </a:pPr>
            <a:r>
              <a:rPr sz="3600" b="1" spc="-37" baseline="-16203" dirty="0">
                <a:latin typeface="Arial"/>
                <a:cs typeface="Arial"/>
              </a:rPr>
              <a:t>e</a:t>
            </a:r>
            <a:r>
              <a:rPr sz="1600" b="1" spc="-25" dirty="0">
                <a:latin typeface="Arial"/>
                <a:cs typeface="Arial"/>
              </a:rPr>
              <a:t>-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75"/>
              </a:spcBef>
            </a:pPr>
            <a:endParaRPr sz="1600">
              <a:latin typeface="Arial"/>
              <a:cs typeface="Arial"/>
            </a:endParaRPr>
          </a:p>
          <a:p>
            <a:pPr marL="3407410" indent="-45085">
              <a:lnSpc>
                <a:spcPct val="100000"/>
              </a:lnSpc>
            </a:pPr>
            <a:r>
              <a:rPr sz="1600" spc="-10" dirty="0">
                <a:latin typeface="Arial"/>
                <a:cs typeface="Arial"/>
              </a:rPr>
              <a:t>orbidden nergies</a:t>
            </a:r>
            <a:endParaRPr sz="1600">
              <a:latin typeface="Arial"/>
              <a:cs typeface="Arial"/>
            </a:endParaRPr>
          </a:p>
          <a:p>
            <a:pPr marR="74295" algn="ctr">
              <a:lnSpc>
                <a:spcPct val="100000"/>
              </a:lnSpc>
              <a:spcBef>
                <a:spcPts val="1405"/>
              </a:spcBef>
            </a:pPr>
            <a:r>
              <a:rPr sz="1800" dirty="0">
                <a:latin typeface="Arial"/>
                <a:cs typeface="Arial"/>
              </a:rPr>
              <a:t>“energy</a:t>
            </a:r>
            <a:r>
              <a:rPr sz="1800" spc="20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bands”</a:t>
            </a:r>
            <a:r>
              <a:rPr sz="1800" spc="19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(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finite</a:t>
            </a:r>
            <a:r>
              <a:rPr sz="1800" spc="2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Arial"/>
                <a:cs typeface="Arial"/>
              </a:rPr>
              <a:t>widths</a:t>
            </a:r>
            <a:r>
              <a:rPr sz="1800" spc="-10" dirty="0">
                <a:latin typeface="Arial"/>
                <a:cs typeface="Arial"/>
              </a:rPr>
              <a:t>)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sz="1800">
              <a:latin typeface="Arial"/>
              <a:cs typeface="Arial"/>
            </a:endParaRPr>
          </a:p>
          <a:p>
            <a:pPr marL="431165" algn="ctr">
              <a:lnSpc>
                <a:spcPct val="100000"/>
              </a:lnSpc>
            </a:pPr>
            <a:r>
              <a:rPr sz="2000" b="1" spc="-10" dirty="0">
                <a:latin typeface="Arial"/>
                <a:cs typeface="Arial"/>
              </a:rPr>
              <a:t>Felix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Bloch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14"/>
              </a:spcBef>
            </a:pPr>
            <a:endParaRPr sz="2000">
              <a:latin typeface="Arial"/>
              <a:cs typeface="Arial"/>
            </a:endParaRPr>
          </a:p>
          <a:p>
            <a:pPr marL="2549525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52,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555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(1929)</a:t>
            </a:r>
            <a:endParaRPr sz="14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469261" y="5583427"/>
            <a:ext cx="162306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latin typeface="Arial"/>
                <a:cs typeface="Arial"/>
              </a:rPr>
              <a:t>Zeitschrift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für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Physik</a:t>
            </a:r>
            <a:endParaRPr sz="14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615822" y="835722"/>
            <a:ext cx="4059554" cy="562610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</a:pPr>
            <a:r>
              <a:rPr sz="2600" b="1" spc="-55" dirty="0">
                <a:solidFill>
                  <a:srgbClr val="FFFFFF"/>
                </a:solidFill>
                <a:latin typeface="Arial"/>
                <a:cs typeface="Arial"/>
              </a:rPr>
              <a:t>Electron</a:t>
            </a:r>
            <a:r>
              <a:rPr sz="26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6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Magnetic</a:t>
            </a:r>
            <a:r>
              <a:rPr sz="26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Field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315"/>
              </a:spcBef>
            </a:pPr>
            <a:endParaRPr sz="2600">
              <a:latin typeface="Arial"/>
              <a:cs typeface="Arial"/>
            </a:endParaRPr>
          </a:p>
          <a:p>
            <a:pPr marR="57150" algn="r">
              <a:lnSpc>
                <a:spcPts val="1520"/>
              </a:lnSpc>
            </a:pPr>
            <a:r>
              <a:rPr sz="1600" spc="-10" dirty="0">
                <a:latin typeface="Arial"/>
                <a:cs typeface="Arial"/>
              </a:rPr>
              <a:t>lowed</a:t>
            </a:r>
            <a:endParaRPr sz="1600">
              <a:latin typeface="Arial"/>
              <a:cs typeface="Arial"/>
            </a:endParaRPr>
          </a:p>
          <a:p>
            <a:pPr marL="814705">
              <a:lnSpc>
                <a:spcPts val="2480"/>
              </a:lnSpc>
              <a:tabLst>
                <a:tab pos="3393440" algn="l"/>
              </a:tabLst>
            </a:pPr>
            <a:r>
              <a:rPr sz="3600" b="1" spc="-37" baseline="12731" dirty="0">
                <a:latin typeface="Arial"/>
                <a:cs typeface="Arial"/>
              </a:rPr>
              <a:t>e</a:t>
            </a:r>
            <a:r>
              <a:rPr sz="2400" b="1" spc="-37" baseline="45138" dirty="0">
                <a:latin typeface="Arial"/>
                <a:cs typeface="Arial"/>
              </a:rPr>
              <a:t>-</a:t>
            </a:r>
            <a:r>
              <a:rPr sz="2400" b="1" baseline="45138" dirty="0">
                <a:latin typeface="Arial"/>
                <a:cs typeface="Arial"/>
              </a:rPr>
              <a:t>	</a:t>
            </a:r>
            <a:r>
              <a:rPr sz="1600" spc="-10" dirty="0">
                <a:latin typeface="Arial"/>
                <a:cs typeface="Arial"/>
              </a:rPr>
              <a:t>nergies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50"/>
              </a:spcBef>
            </a:pPr>
            <a:endParaRPr sz="1600">
              <a:latin typeface="Arial"/>
              <a:cs typeface="Arial"/>
            </a:endParaRPr>
          </a:p>
          <a:p>
            <a:pPr marL="774065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“energy</a:t>
            </a:r>
            <a:r>
              <a:rPr sz="1800" spc="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levels”</a:t>
            </a:r>
            <a:r>
              <a:rPr sz="1800" spc="7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(</a:t>
            </a:r>
            <a:r>
              <a:rPr sz="1800" spc="-10" dirty="0">
                <a:solidFill>
                  <a:srgbClr val="FF0000"/>
                </a:solidFill>
                <a:latin typeface="Arial"/>
                <a:cs typeface="Arial"/>
              </a:rPr>
              <a:t>discrete</a:t>
            </a:r>
            <a:r>
              <a:rPr sz="1800" spc="-10" dirty="0">
                <a:latin typeface="Arial"/>
                <a:cs typeface="Arial"/>
              </a:rPr>
              <a:t>)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sz="1800">
              <a:latin typeface="Arial"/>
              <a:cs typeface="Arial"/>
            </a:endParaRPr>
          </a:p>
          <a:p>
            <a:pPr marL="210820" algn="ctr">
              <a:lnSpc>
                <a:spcPct val="100000"/>
              </a:lnSpc>
              <a:spcBef>
                <a:spcPts val="5"/>
              </a:spcBef>
            </a:pPr>
            <a:r>
              <a:rPr sz="2000" b="1" spc="-20" dirty="0">
                <a:latin typeface="Arial"/>
                <a:cs typeface="Arial"/>
              </a:rPr>
              <a:t>Lev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Landau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10"/>
              </a:spcBef>
            </a:pPr>
            <a:endParaRPr sz="2000">
              <a:latin typeface="Arial"/>
              <a:cs typeface="Arial"/>
            </a:endParaRPr>
          </a:p>
          <a:p>
            <a:pPr marL="2357755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64,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629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(1930)*</a:t>
            </a:r>
            <a:endParaRPr sz="1400">
              <a:latin typeface="Arial"/>
              <a:cs typeface="Arial"/>
            </a:endParaRPr>
          </a:p>
          <a:p>
            <a:pPr marR="73660" algn="r">
              <a:lnSpc>
                <a:spcPct val="100000"/>
              </a:lnSpc>
              <a:spcBef>
                <a:spcPts val="919"/>
              </a:spcBef>
            </a:pPr>
            <a:r>
              <a:rPr sz="1400" dirty="0">
                <a:latin typeface="Arial"/>
                <a:cs typeface="Arial"/>
              </a:rPr>
              <a:t>...(*age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22)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774839" y="348995"/>
            <a:ext cx="9144000" cy="6858000"/>
            <a:chOff x="774839" y="348995"/>
            <a:chExt cx="9144000" cy="6858000"/>
          </a:xfrm>
        </p:grpSpPr>
        <p:pic>
          <p:nvPicPr>
            <p:cNvPr id="44" name="object 4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74839" y="348995"/>
              <a:ext cx="9144000" cy="6858000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5342267" y="348995"/>
              <a:ext cx="10160" cy="6858000"/>
            </a:xfrm>
            <a:custGeom>
              <a:avLst/>
              <a:gdLst/>
              <a:ahLst/>
              <a:cxnLst/>
              <a:rect l="l" t="t" r="r" b="b"/>
              <a:pathLst>
                <a:path w="10160" h="6858000">
                  <a:moveTo>
                    <a:pt x="9906" y="6858000"/>
                  </a:moveTo>
                  <a:lnTo>
                    <a:pt x="9906" y="0"/>
                  </a:lnTo>
                  <a:lnTo>
                    <a:pt x="0" y="0"/>
                  </a:lnTo>
                  <a:lnTo>
                    <a:pt x="0" y="6858000"/>
                  </a:lnTo>
                  <a:lnTo>
                    <a:pt x="9906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3298069" y="3222751"/>
            <a:ext cx="190563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80" dirty="0">
                <a:solidFill>
                  <a:srgbClr val="0080FF"/>
                </a:solidFill>
                <a:latin typeface="Arial"/>
                <a:cs typeface="Arial"/>
              </a:rPr>
              <a:t>How</a:t>
            </a:r>
            <a:r>
              <a:rPr sz="2800" b="1" spc="-100" dirty="0">
                <a:solidFill>
                  <a:srgbClr val="0080FF"/>
                </a:solidFill>
                <a:latin typeface="Arial"/>
                <a:cs typeface="Arial"/>
              </a:rPr>
              <a:t> </a:t>
            </a:r>
            <a:r>
              <a:rPr sz="2800" b="1" spc="-70" dirty="0">
                <a:solidFill>
                  <a:srgbClr val="0080FF"/>
                </a:solidFill>
                <a:latin typeface="Arial"/>
                <a:cs typeface="Arial"/>
              </a:rPr>
              <a:t>Nature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468992" y="3862826"/>
            <a:ext cx="331279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FF0080"/>
                </a:solidFill>
                <a:latin typeface="Arial"/>
                <a:cs typeface="Arial"/>
              </a:rPr>
              <a:t>harmonizes</a:t>
            </a:r>
            <a:r>
              <a:rPr sz="2800" spc="-75" dirty="0">
                <a:solidFill>
                  <a:srgbClr val="FF008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0080"/>
                </a:solidFill>
                <a:latin typeface="Arial"/>
                <a:cs typeface="Arial"/>
              </a:rPr>
              <a:t>the</a:t>
            </a:r>
            <a:r>
              <a:rPr sz="2800" spc="-75" dirty="0">
                <a:solidFill>
                  <a:srgbClr val="FF0080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0080"/>
                </a:solidFill>
                <a:latin typeface="Arial"/>
                <a:cs typeface="Arial"/>
              </a:rPr>
              <a:t>two?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699" y="581025"/>
            <a:ext cx="9144000" cy="6858000"/>
            <a:chOff x="774839" y="348995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839" y="348995"/>
              <a:ext cx="9144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74827" y="349007"/>
              <a:ext cx="9144000" cy="6858000"/>
            </a:xfrm>
            <a:custGeom>
              <a:avLst/>
              <a:gdLst/>
              <a:ahLst/>
              <a:cxnLst/>
              <a:rect l="l" t="t" r="r" b="b"/>
              <a:pathLst>
                <a:path w="9144000" h="6858000">
                  <a:moveTo>
                    <a:pt x="9144000" y="0"/>
                  </a:moveTo>
                  <a:lnTo>
                    <a:pt x="9139428" y="0"/>
                  </a:lnTo>
                  <a:lnTo>
                    <a:pt x="9139428" y="5334"/>
                  </a:lnTo>
                  <a:lnTo>
                    <a:pt x="9139428" y="6853428"/>
                  </a:lnTo>
                  <a:lnTo>
                    <a:pt x="5334" y="6853428"/>
                  </a:lnTo>
                  <a:lnTo>
                    <a:pt x="5334" y="5334"/>
                  </a:lnTo>
                  <a:lnTo>
                    <a:pt x="9139428" y="5334"/>
                  </a:lnTo>
                  <a:lnTo>
                    <a:pt x="9139428" y="0"/>
                  </a:lnTo>
                  <a:lnTo>
                    <a:pt x="5334" y="0"/>
                  </a:lnTo>
                  <a:lnTo>
                    <a:pt x="0" y="0"/>
                  </a:lnTo>
                  <a:lnTo>
                    <a:pt x="0" y="5334"/>
                  </a:lnTo>
                  <a:lnTo>
                    <a:pt x="0" y="6853428"/>
                  </a:lnTo>
                  <a:lnTo>
                    <a:pt x="0" y="6858000"/>
                  </a:lnTo>
                  <a:lnTo>
                    <a:pt x="5334" y="6858000"/>
                  </a:lnTo>
                  <a:lnTo>
                    <a:pt x="9139428" y="6858000"/>
                  </a:lnTo>
                  <a:lnTo>
                    <a:pt x="9144000" y="6858000"/>
                  </a:lnTo>
                  <a:lnTo>
                    <a:pt x="9144000" y="6853428"/>
                  </a:lnTo>
                  <a:lnTo>
                    <a:pt x="9144000" y="5334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731261" y="2486025"/>
            <a:ext cx="12039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40" dirty="0"/>
              <a:t>Outlines</a:t>
            </a:r>
            <a:endParaRPr sz="2400" dirty="0"/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7505" indent="-34353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7505" algn="l"/>
              </a:tabLst>
            </a:pPr>
            <a:r>
              <a:rPr dirty="0">
                <a:solidFill>
                  <a:srgbClr val="FFFFFF"/>
                </a:solidFill>
              </a:rPr>
              <a:t>Introduction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to</a:t>
            </a:r>
            <a:r>
              <a:rPr spc="1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moiré</a:t>
            </a:r>
            <a:r>
              <a:rPr spc="20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superlattices</a:t>
            </a:r>
          </a:p>
          <a:p>
            <a:pPr marL="1270">
              <a:lnSpc>
                <a:spcPct val="100000"/>
              </a:lnSpc>
              <a:buAutoNum type="arabicPeriod"/>
            </a:pPr>
            <a:endParaRPr spc="-10" dirty="0">
              <a:solidFill>
                <a:srgbClr val="FFFFFF"/>
              </a:solidFill>
            </a:endParaRPr>
          </a:p>
          <a:p>
            <a:pPr marL="1270">
              <a:lnSpc>
                <a:spcPct val="100000"/>
              </a:lnSpc>
              <a:spcBef>
                <a:spcPts val="180"/>
              </a:spcBef>
              <a:buAutoNum type="arabicPeriod"/>
            </a:pPr>
            <a:endParaRPr spc="-10" dirty="0">
              <a:solidFill>
                <a:srgbClr val="FFFFFF"/>
              </a:solidFill>
            </a:endParaRPr>
          </a:p>
          <a:p>
            <a:pPr marL="357505" indent="-343535">
              <a:lnSpc>
                <a:spcPct val="100000"/>
              </a:lnSpc>
              <a:buAutoNum type="arabicPeriod"/>
              <a:tabLst>
                <a:tab pos="357505" algn="l"/>
              </a:tabLst>
            </a:pPr>
            <a:r>
              <a:rPr b="0" spc="60" dirty="0">
                <a:solidFill>
                  <a:srgbClr val="FFFFFF"/>
                </a:solidFill>
                <a:latin typeface="Arial"/>
                <a:cs typeface="Arial"/>
              </a:rPr>
              <a:t>Electronic</a:t>
            </a:r>
            <a:r>
              <a:rPr b="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0" spc="-10" dirty="0">
                <a:solidFill>
                  <a:srgbClr val="FFFFFF"/>
                </a:solidFill>
                <a:latin typeface="Arial"/>
                <a:cs typeface="Arial"/>
              </a:rPr>
              <a:t>structures</a:t>
            </a:r>
          </a:p>
          <a:p>
            <a:pPr marL="1270">
              <a:lnSpc>
                <a:spcPct val="100000"/>
              </a:lnSpc>
              <a:buAutoNum type="arabicPeriod"/>
            </a:pPr>
            <a:endParaRPr b="0" spc="-1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">
              <a:lnSpc>
                <a:spcPct val="100000"/>
              </a:lnSpc>
              <a:spcBef>
                <a:spcPts val="180"/>
              </a:spcBef>
              <a:buAutoNum type="arabicPeriod"/>
            </a:pPr>
            <a:endParaRPr b="0" spc="-1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7505" indent="-343535">
              <a:lnSpc>
                <a:spcPct val="100000"/>
              </a:lnSpc>
              <a:buAutoNum type="arabicPeriod"/>
              <a:tabLst>
                <a:tab pos="357505" algn="l"/>
              </a:tabLst>
            </a:pPr>
            <a:r>
              <a:rPr b="0" spc="60" dirty="0">
                <a:solidFill>
                  <a:srgbClr val="FFFFFF"/>
                </a:solidFill>
                <a:latin typeface="Arial"/>
                <a:cs typeface="Arial"/>
              </a:rPr>
              <a:t>Fractal</a:t>
            </a:r>
            <a:r>
              <a:rPr b="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0" spc="100" dirty="0">
                <a:solidFill>
                  <a:srgbClr val="FFFFFF"/>
                </a:solidFill>
                <a:latin typeface="Arial"/>
                <a:cs typeface="Arial"/>
              </a:rPr>
              <a:t>energy</a:t>
            </a:r>
            <a:r>
              <a:rPr b="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0" spc="90" dirty="0">
                <a:solidFill>
                  <a:srgbClr val="FFFFFF"/>
                </a:solidFill>
                <a:latin typeface="Arial"/>
                <a:cs typeface="Arial"/>
              </a:rPr>
              <a:t>spectrum</a:t>
            </a:r>
            <a:r>
              <a:rPr b="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0" spc="100" dirty="0">
                <a:solidFill>
                  <a:srgbClr val="FFFFFF"/>
                </a:solidFill>
                <a:latin typeface="Arial"/>
                <a:cs typeface="Arial"/>
              </a:rPr>
              <a:t>under</a:t>
            </a:r>
            <a:r>
              <a:rPr b="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0" spc="145" dirty="0">
                <a:solidFill>
                  <a:srgbClr val="FFFFFF"/>
                </a:solidFill>
                <a:latin typeface="Arial"/>
                <a:cs typeface="Arial"/>
              </a:rPr>
              <a:t>magnetic</a:t>
            </a:r>
            <a:r>
              <a:rPr b="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0" spc="50" dirty="0">
                <a:solidFill>
                  <a:srgbClr val="FFFFFF"/>
                </a:solidFill>
                <a:latin typeface="Arial"/>
                <a:cs typeface="Arial"/>
              </a:rPr>
              <a:t>field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8EE5A997-6088-BC86-7EF7-8E4BFC7B46B0}"/>
              </a:ext>
            </a:extLst>
          </p:cNvPr>
          <p:cNvSpPr txBox="1">
            <a:spLocks/>
          </p:cNvSpPr>
          <p:nvPr/>
        </p:nvSpPr>
        <p:spPr>
          <a:xfrm>
            <a:off x="2606287" y="741750"/>
            <a:ext cx="548082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3600" spc="40" dirty="0"/>
              <a:t>Twisted bilayer graphene</a:t>
            </a:r>
            <a:endParaRPr lang="en-GB" sz="3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8326" rIns="0" bIns="0" rtlCol="0">
            <a:spAutoFit/>
          </a:bodyPr>
          <a:lstStyle/>
          <a:p>
            <a:pPr marL="310515">
              <a:lnSpc>
                <a:spcPct val="100000"/>
              </a:lnSpc>
              <a:spcBef>
                <a:spcPts val="100"/>
              </a:spcBef>
            </a:pPr>
            <a:r>
              <a:rPr sz="2500" spc="-20" dirty="0"/>
              <a:t>Electron</a:t>
            </a:r>
            <a:r>
              <a:rPr sz="2500" spc="-50" dirty="0"/>
              <a:t> </a:t>
            </a:r>
            <a:r>
              <a:rPr sz="2500" dirty="0"/>
              <a:t>in</a:t>
            </a:r>
            <a:r>
              <a:rPr sz="2500" spc="-45" dirty="0"/>
              <a:t> </a:t>
            </a:r>
            <a:r>
              <a:rPr sz="2500" dirty="0"/>
              <a:t>a</a:t>
            </a:r>
            <a:r>
              <a:rPr sz="2500" spc="-50" dirty="0"/>
              <a:t> </a:t>
            </a:r>
            <a:r>
              <a:rPr sz="2500" spc="-10" dirty="0"/>
              <a:t>Periodic</a:t>
            </a:r>
            <a:r>
              <a:rPr sz="2500" spc="-45" dirty="0"/>
              <a:t> </a:t>
            </a:r>
            <a:r>
              <a:rPr sz="2500" dirty="0"/>
              <a:t>Potential</a:t>
            </a:r>
            <a:r>
              <a:rPr sz="2500" spc="-45" dirty="0"/>
              <a:t> </a:t>
            </a:r>
            <a:r>
              <a:rPr sz="2500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AND</a:t>
            </a:r>
            <a:r>
              <a:rPr sz="2500" spc="-45" dirty="0">
                <a:solidFill>
                  <a:srgbClr val="FF0000"/>
                </a:solidFill>
              </a:rPr>
              <a:t> </a:t>
            </a:r>
            <a:r>
              <a:rPr sz="2500" dirty="0"/>
              <a:t>a</a:t>
            </a:r>
            <a:r>
              <a:rPr sz="2500" spc="-40" dirty="0"/>
              <a:t> </a:t>
            </a:r>
            <a:r>
              <a:rPr sz="2500" dirty="0"/>
              <a:t>Magnetic</a:t>
            </a:r>
            <a:r>
              <a:rPr sz="2500" spc="-35" dirty="0"/>
              <a:t> </a:t>
            </a:r>
            <a:r>
              <a:rPr sz="2500" spc="-10" dirty="0"/>
              <a:t>Field</a:t>
            </a:r>
            <a:endParaRPr sz="25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1059" y="818387"/>
            <a:ext cx="8397240" cy="638860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135247" y="3112062"/>
            <a:ext cx="213995" cy="412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5"/>
              </a:lnSpc>
            </a:pPr>
            <a:r>
              <a:rPr sz="1400" spc="-25" dirty="0">
                <a:latin typeface="Arial"/>
                <a:cs typeface="Arial"/>
              </a:rPr>
              <a:t>D.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400" spc="-45" dirty="0">
                <a:latin typeface="Arial"/>
                <a:cs typeface="Arial"/>
              </a:rPr>
              <a:t>Ph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01216" y="1800096"/>
            <a:ext cx="27057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P. </a:t>
            </a:r>
            <a:r>
              <a:rPr sz="1400" u="sng" spc="6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G.</a:t>
            </a:r>
            <a:r>
              <a:rPr sz="1400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Harper</a:t>
            </a:r>
            <a:r>
              <a:rPr sz="1400" spc="-10" dirty="0">
                <a:latin typeface="Arial"/>
                <a:cs typeface="Arial"/>
              </a:rPr>
              <a:t>,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Proc.</a:t>
            </a:r>
            <a:r>
              <a:rPr sz="1400" spc="5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Phys.</a:t>
            </a:r>
            <a:r>
              <a:rPr sz="1400" spc="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Soc.</a:t>
            </a:r>
            <a:r>
              <a:rPr sz="1400" spc="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A68,</a:t>
            </a:r>
            <a:r>
              <a:rPr sz="1400" spc="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879</a:t>
            </a:r>
            <a:r>
              <a:rPr sz="1400" spc="6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(1955)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88257" y="1073156"/>
            <a:ext cx="2419350" cy="7124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u="sng" spc="-10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E.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Brown</a:t>
            </a:r>
            <a:r>
              <a:rPr sz="1400" spc="-10" dirty="0">
                <a:latin typeface="Arial"/>
                <a:cs typeface="Arial"/>
              </a:rPr>
              <a:t>,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spc="-25" dirty="0">
                <a:latin typeface="Arial"/>
                <a:cs typeface="Arial"/>
              </a:rPr>
              <a:t>Phys.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Rev.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133,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A1038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(1963)</a:t>
            </a:r>
            <a:endParaRPr sz="1400">
              <a:latin typeface="Arial"/>
              <a:cs typeface="Arial"/>
            </a:endParaRPr>
          </a:p>
          <a:p>
            <a:pPr marL="813435">
              <a:lnSpc>
                <a:spcPct val="100000"/>
              </a:lnSpc>
              <a:spcBef>
                <a:spcPts val="375"/>
              </a:spcBef>
              <a:tabLst>
                <a:tab pos="996950" algn="l"/>
              </a:tabLst>
            </a:pPr>
            <a:r>
              <a:rPr sz="14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	</a:t>
            </a:r>
            <a:r>
              <a:rPr sz="1400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Zak</a:t>
            </a:r>
            <a:r>
              <a:rPr sz="1400" spc="-20" dirty="0">
                <a:latin typeface="Arial"/>
                <a:cs typeface="Arial"/>
              </a:rPr>
              <a:t>,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01056" y="1576630"/>
            <a:ext cx="135255" cy="412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5"/>
              </a:lnSpc>
            </a:pPr>
            <a:r>
              <a:rPr sz="1400" spc="-45" dirty="0">
                <a:latin typeface="Arial"/>
                <a:cs typeface="Arial"/>
              </a:rPr>
              <a:t>J.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400" spc="-50" dirty="0">
                <a:latin typeface="Arial"/>
                <a:cs typeface="Arial"/>
              </a:rPr>
              <a:t>P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85252" y="2571034"/>
            <a:ext cx="132715" cy="412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5"/>
              </a:lnSpc>
            </a:pPr>
            <a:r>
              <a:rPr sz="1400" spc="-50" dirty="0">
                <a:latin typeface="Arial"/>
                <a:cs typeface="Arial"/>
              </a:rPr>
              <a:t>D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400" spc="-50" dirty="0">
                <a:latin typeface="Arial"/>
                <a:cs typeface="Arial"/>
              </a:rPr>
              <a:t>P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144409" y="1499616"/>
            <a:ext cx="8265795" cy="5543550"/>
            <a:chOff x="1144409" y="1499616"/>
            <a:chExt cx="8265795" cy="554355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99801" y="1499616"/>
              <a:ext cx="1135380" cy="113538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04573" y="2426969"/>
              <a:ext cx="1135380" cy="113538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8699" y="3851148"/>
              <a:ext cx="2468117" cy="28803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92715" y="3848100"/>
              <a:ext cx="2544317" cy="288569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144409" y="3765804"/>
              <a:ext cx="5036185" cy="3037840"/>
            </a:xfrm>
            <a:custGeom>
              <a:avLst/>
              <a:gdLst/>
              <a:ahLst/>
              <a:cxnLst/>
              <a:rect l="l" t="t" r="r" b="b"/>
              <a:pathLst>
                <a:path w="5036185" h="3037840">
                  <a:moveTo>
                    <a:pt x="5036058" y="3037332"/>
                  </a:moveTo>
                  <a:lnTo>
                    <a:pt x="5036058" y="0"/>
                  </a:lnTo>
                  <a:lnTo>
                    <a:pt x="0" y="0"/>
                  </a:lnTo>
                  <a:lnTo>
                    <a:pt x="0" y="3037332"/>
                  </a:lnTo>
                  <a:lnTo>
                    <a:pt x="12954" y="3037332"/>
                  </a:lnTo>
                  <a:lnTo>
                    <a:pt x="12953" y="25146"/>
                  </a:lnTo>
                  <a:lnTo>
                    <a:pt x="25145" y="12192"/>
                  </a:lnTo>
                  <a:lnTo>
                    <a:pt x="25146" y="25146"/>
                  </a:lnTo>
                  <a:lnTo>
                    <a:pt x="5010911" y="25146"/>
                  </a:lnTo>
                  <a:lnTo>
                    <a:pt x="5010911" y="12191"/>
                  </a:lnTo>
                  <a:lnTo>
                    <a:pt x="5023104" y="25146"/>
                  </a:lnTo>
                  <a:lnTo>
                    <a:pt x="5023104" y="3037332"/>
                  </a:lnTo>
                  <a:lnTo>
                    <a:pt x="5036058" y="3037332"/>
                  </a:lnTo>
                  <a:close/>
                </a:path>
                <a:path w="5036185" h="3037840">
                  <a:moveTo>
                    <a:pt x="25145" y="25146"/>
                  </a:moveTo>
                  <a:lnTo>
                    <a:pt x="25145" y="12192"/>
                  </a:lnTo>
                  <a:lnTo>
                    <a:pt x="12953" y="25146"/>
                  </a:lnTo>
                  <a:lnTo>
                    <a:pt x="25145" y="25146"/>
                  </a:lnTo>
                  <a:close/>
                </a:path>
                <a:path w="5036185" h="3037840">
                  <a:moveTo>
                    <a:pt x="25146" y="3011424"/>
                  </a:moveTo>
                  <a:lnTo>
                    <a:pt x="25145" y="25146"/>
                  </a:lnTo>
                  <a:lnTo>
                    <a:pt x="12953" y="25146"/>
                  </a:lnTo>
                  <a:lnTo>
                    <a:pt x="12954" y="3011424"/>
                  </a:lnTo>
                  <a:lnTo>
                    <a:pt x="25146" y="3011424"/>
                  </a:lnTo>
                  <a:close/>
                </a:path>
                <a:path w="5036185" h="3037840">
                  <a:moveTo>
                    <a:pt x="5023104" y="3011424"/>
                  </a:moveTo>
                  <a:lnTo>
                    <a:pt x="12954" y="3011424"/>
                  </a:lnTo>
                  <a:lnTo>
                    <a:pt x="25146" y="3024378"/>
                  </a:lnTo>
                  <a:lnTo>
                    <a:pt x="25146" y="3037332"/>
                  </a:lnTo>
                  <a:lnTo>
                    <a:pt x="5010911" y="3037332"/>
                  </a:lnTo>
                  <a:lnTo>
                    <a:pt x="5010911" y="3024378"/>
                  </a:lnTo>
                  <a:lnTo>
                    <a:pt x="5023104" y="3011424"/>
                  </a:lnTo>
                  <a:close/>
                </a:path>
                <a:path w="5036185" h="3037840">
                  <a:moveTo>
                    <a:pt x="25146" y="3037332"/>
                  </a:moveTo>
                  <a:lnTo>
                    <a:pt x="25146" y="3024378"/>
                  </a:lnTo>
                  <a:lnTo>
                    <a:pt x="12954" y="3011424"/>
                  </a:lnTo>
                  <a:lnTo>
                    <a:pt x="12954" y="3037332"/>
                  </a:lnTo>
                  <a:lnTo>
                    <a:pt x="25146" y="3037332"/>
                  </a:lnTo>
                  <a:close/>
                </a:path>
                <a:path w="5036185" h="3037840">
                  <a:moveTo>
                    <a:pt x="5023104" y="25146"/>
                  </a:moveTo>
                  <a:lnTo>
                    <a:pt x="5010911" y="12191"/>
                  </a:lnTo>
                  <a:lnTo>
                    <a:pt x="5010911" y="25146"/>
                  </a:lnTo>
                  <a:lnTo>
                    <a:pt x="5023104" y="25146"/>
                  </a:lnTo>
                  <a:close/>
                </a:path>
                <a:path w="5036185" h="3037840">
                  <a:moveTo>
                    <a:pt x="5023104" y="3011424"/>
                  </a:moveTo>
                  <a:lnTo>
                    <a:pt x="5023104" y="25146"/>
                  </a:lnTo>
                  <a:lnTo>
                    <a:pt x="5010911" y="25146"/>
                  </a:lnTo>
                  <a:lnTo>
                    <a:pt x="5010911" y="3011424"/>
                  </a:lnTo>
                  <a:lnTo>
                    <a:pt x="5023104" y="3011424"/>
                  </a:lnTo>
                  <a:close/>
                </a:path>
                <a:path w="5036185" h="3037840">
                  <a:moveTo>
                    <a:pt x="5023104" y="3037332"/>
                  </a:moveTo>
                  <a:lnTo>
                    <a:pt x="5023104" y="3011424"/>
                  </a:lnTo>
                  <a:lnTo>
                    <a:pt x="5010911" y="3024378"/>
                  </a:lnTo>
                  <a:lnTo>
                    <a:pt x="5010911" y="3037332"/>
                  </a:lnTo>
                  <a:lnTo>
                    <a:pt x="5023104" y="3037332"/>
                  </a:lnTo>
                  <a:close/>
                </a:path>
              </a:pathLst>
            </a:custGeom>
            <a:solidFill>
              <a:srgbClr val="FF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84899" y="4107942"/>
              <a:ext cx="2724911" cy="293522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7563745" y="6894068"/>
            <a:ext cx="9213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Magnetic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flux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485473" y="5320742"/>
            <a:ext cx="196215" cy="5080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10" dirty="0">
                <a:latin typeface="Arial"/>
                <a:cs typeface="Arial"/>
              </a:rPr>
              <a:t>Energy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153553" y="2803398"/>
            <a:ext cx="8244840" cy="4314190"/>
            <a:chOff x="1153553" y="2803398"/>
            <a:chExt cx="8244840" cy="4314190"/>
          </a:xfrm>
        </p:grpSpPr>
        <p:sp>
          <p:nvSpPr>
            <p:cNvPr id="19" name="object 19"/>
            <p:cNvSpPr/>
            <p:nvPr/>
          </p:nvSpPr>
          <p:spPr>
            <a:xfrm>
              <a:off x="6475349" y="4079748"/>
              <a:ext cx="2923540" cy="3037840"/>
            </a:xfrm>
            <a:custGeom>
              <a:avLst/>
              <a:gdLst/>
              <a:ahLst/>
              <a:cxnLst/>
              <a:rect l="l" t="t" r="r" b="b"/>
              <a:pathLst>
                <a:path w="2923540" h="3037840">
                  <a:moveTo>
                    <a:pt x="2923031" y="3037332"/>
                  </a:moveTo>
                  <a:lnTo>
                    <a:pt x="2923031" y="0"/>
                  </a:lnTo>
                  <a:lnTo>
                    <a:pt x="0" y="0"/>
                  </a:lnTo>
                  <a:lnTo>
                    <a:pt x="0" y="3037332"/>
                  </a:lnTo>
                  <a:lnTo>
                    <a:pt x="12966" y="3037332"/>
                  </a:lnTo>
                  <a:lnTo>
                    <a:pt x="12966" y="25907"/>
                  </a:lnTo>
                  <a:lnTo>
                    <a:pt x="25146" y="12953"/>
                  </a:lnTo>
                  <a:lnTo>
                    <a:pt x="25146" y="25907"/>
                  </a:lnTo>
                  <a:lnTo>
                    <a:pt x="2897898" y="25907"/>
                  </a:lnTo>
                  <a:lnTo>
                    <a:pt x="2897898" y="12953"/>
                  </a:lnTo>
                  <a:lnTo>
                    <a:pt x="2910840" y="25907"/>
                  </a:lnTo>
                  <a:lnTo>
                    <a:pt x="2910840" y="3037332"/>
                  </a:lnTo>
                  <a:lnTo>
                    <a:pt x="2923031" y="3037332"/>
                  </a:lnTo>
                  <a:close/>
                </a:path>
                <a:path w="2923540" h="3037840">
                  <a:moveTo>
                    <a:pt x="25146" y="25907"/>
                  </a:moveTo>
                  <a:lnTo>
                    <a:pt x="25146" y="12953"/>
                  </a:lnTo>
                  <a:lnTo>
                    <a:pt x="12966" y="25907"/>
                  </a:lnTo>
                  <a:lnTo>
                    <a:pt x="25146" y="25907"/>
                  </a:lnTo>
                  <a:close/>
                </a:path>
                <a:path w="2923540" h="3037840">
                  <a:moveTo>
                    <a:pt x="25146" y="3012186"/>
                  </a:moveTo>
                  <a:lnTo>
                    <a:pt x="25146" y="25907"/>
                  </a:lnTo>
                  <a:lnTo>
                    <a:pt x="12966" y="25907"/>
                  </a:lnTo>
                  <a:lnTo>
                    <a:pt x="12966" y="3012186"/>
                  </a:lnTo>
                  <a:lnTo>
                    <a:pt x="25146" y="3012186"/>
                  </a:lnTo>
                  <a:close/>
                </a:path>
                <a:path w="2923540" h="3037840">
                  <a:moveTo>
                    <a:pt x="2910840" y="3012186"/>
                  </a:moveTo>
                  <a:lnTo>
                    <a:pt x="12966" y="3012186"/>
                  </a:lnTo>
                  <a:lnTo>
                    <a:pt x="25146" y="3025140"/>
                  </a:lnTo>
                  <a:lnTo>
                    <a:pt x="25146" y="3037332"/>
                  </a:lnTo>
                  <a:lnTo>
                    <a:pt x="2897898" y="3037332"/>
                  </a:lnTo>
                  <a:lnTo>
                    <a:pt x="2897898" y="3025140"/>
                  </a:lnTo>
                  <a:lnTo>
                    <a:pt x="2910840" y="3012186"/>
                  </a:lnTo>
                  <a:close/>
                </a:path>
                <a:path w="2923540" h="3037840">
                  <a:moveTo>
                    <a:pt x="25146" y="3037332"/>
                  </a:moveTo>
                  <a:lnTo>
                    <a:pt x="25146" y="3025140"/>
                  </a:lnTo>
                  <a:lnTo>
                    <a:pt x="12966" y="3012186"/>
                  </a:lnTo>
                  <a:lnTo>
                    <a:pt x="12966" y="3037332"/>
                  </a:lnTo>
                  <a:lnTo>
                    <a:pt x="25146" y="3037332"/>
                  </a:lnTo>
                  <a:close/>
                </a:path>
                <a:path w="2923540" h="3037840">
                  <a:moveTo>
                    <a:pt x="2910840" y="25907"/>
                  </a:moveTo>
                  <a:lnTo>
                    <a:pt x="2897898" y="12953"/>
                  </a:lnTo>
                  <a:lnTo>
                    <a:pt x="2897898" y="25907"/>
                  </a:lnTo>
                  <a:lnTo>
                    <a:pt x="2910840" y="25907"/>
                  </a:lnTo>
                  <a:close/>
                </a:path>
                <a:path w="2923540" h="3037840">
                  <a:moveTo>
                    <a:pt x="2910840" y="3012186"/>
                  </a:moveTo>
                  <a:lnTo>
                    <a:pt x="2910840" y="25907"/>
                  </a:lnTo>
                  <a:lnTo>
                    <a:pt x="2897898" y="25907"/>
                  </a:lnTo>
                  <a:lnTo>
                    <a:pt x="2897898" y="3012186"/>
                  </a:lnTo>
                  <a:lnTo>
                    <a:pt x="2910840" y="3012186"/>
                  </a:lnTo>
                  <a:close/>
                </a:path>
                <a:path w="2923540" h="3037840">
                  <a:moveTo>
                    <a:pt x="2910840" y="3037332"/>
                  </a:moveTo>
                  <a:lnTo>
                    <a:pt x="2910840" y="3012186"/>
                  </a:lnTo>
                  <a:lnTo>
                    <a:pt x="2897898" y="3025140"/>
                  </a:lnTo>
                  <a:lnTo>
                    <a:pt x="2897898" y="3037332"/>
                  </a:lnTo>
                  <a:lnTo>
                    <a:pt x="2910840" y="303733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10947" y="3050286"/>
              <a:ext cx="1135380" cy="113538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153553" y="2803410"/>
              <a:ext cx="5123180" cy="993775"/>
            </a:xfrm>
            <a:custGeom>
              <a:avLst/>
              <a:gdLst/>
              <a:ahLst/>
              <a:cxnLst/>
              <a:rect l="l" t="t" r="r" b="b"/>
              <a:pathLst>
                <a:path w="5123180" h="993775">
                  <a:moveTo>
                    <a:pt x="104394" y="973836"/>
                  </a:moveTo>
                  <a:lnTo>
                    <a:pt x="99822" y="948690"/>
                  </a:lnTo>
                  <a:lnTo>
                    <a:pt x="0" y="968502"/>
                  </a:lnTo>
                  <a:lnTo>
                    <a:pt x="5334" y="993648"/>
                  </a:lnTo>
                  <a:lnTo>
                    <a:pt x="104394" y="973836"/>
                  </a:lnTo>
                  <a:close/>
                </a:path>
                <a:path w="5123180" h="993775">
                  <a:moveTo>
                    <a:pt x="278892" y="938784"/>
                  </a:moveTo>
                  <a:lnTo>
                    <a:pt x="274320" y="913638"/>
                  </a:lnTo>
                  <a:lnTo>
                    <a:pt x="174498" y="933450"/>
                  </a:lnTo>
                  <a:lnTo>
                    <a:pt x="179070" y="958596"/>
                  </a:lnTo>
                  <a:lnTo>
                    <a:pt x="278892" y="938784"/>
                  </a:lnTo>
                  <a:close/>
                </a:path>
                <a:path w="5123180" h="993775">
                  <a:moveTo>
                    <a:pt x="453390" y="903732"/>
                  </a:moveTo>
                  <a:lnTo>
                    <a:pt x="448056" y="878586"/>
                  </a:lnTo>
                  <a:lnTo>
                    <a:pt x="348996" y="898398"/>
                  </a:lnTo>
                  <a:lnTo>
                    <a:pt x="353568" y="923544"/>
                  </a:lnTo>
                  <a:lnTo>
                    <a:pt x="453390" y="903732"/>
                  </a:lnTo>
                  <a:close/>
                </a:path>
                <a:path w="5123180" h="993775">
                  <a:moveTo>
                    <a:pt x="627888" y="867918"/>
                  </a:moveTo>
                  <a:lnTo>
                    <a:pt x="622554" y="843534"/>
                  </a:lnTo>
                  <a:lnTo>
                    <a:pt x="522732" y="863346"/>
                  </a:lnTo>
                  <a:lnTo>
                    <a:pt x="528066" y="888492"/>
                  </a:lnTo>
                  <a:lnTo>
                    <a:pt x="627888" y="867918"/>
                  </a:lnTo>
                  <a:close/>
                </a:path>
                <a:path w="5123180" h="993775">
                  <a:moveTo>
                    <a:pt x="801624" y="832866"/>
                  </a:moveTo>
                  <a:lnTo>
                    <a:pt x="797052" y="808482"/>
                  </a:lnTo>
                  <a:lnTo>
                    <a:pt x="697230" y="828294"/>
                  </a:lnTo>
                  <a:lnTo>
                    <a:pt x="702564" y="853440"/>
                  </a:lnTo>
                  <a:lnTo>
                    <a:pt x="801624" y="832866"/>
                  </a:lnTo>
                  <a:close/>
                </a:path>
                <a:path w="5123180" h="993775">
                  <a:moveTo>
                    <a:pt x="976122" y="797814"/>
                  </a:moveTo>
                  <a:lnTo>
                    <a:pt x="971550" y="773430"/>
                  </a:lnTo>
                  <a:lnTo>
                    <a:pt x="871728" y="793242"/>
                  </a:lnTo>
                  <a:lnTo>
                    <a:pt x="876300" y="818388"/>
                  </a:lnTo>
                  <a:lnTo>
                    <a:pt x="976122" y="797814"/>
                  </a:lnTo>
                  <a:close/>
                </a:path>
                <a:path w="5123180" h="993775">
                  <a:moveTo>
                    <a:pt x="1150620" y="762762"/>
                  </a:moveTo>
                  <a:lnTo>
                    <a:pt x="1145286" y="737616"/>
                  </a:lnTo>
                  <a:lnTo>
                    <a:pt x="1046226" y="758190"/>
                  </a:lnTo>
                  <a:lnTo>
                    <a:pt x="1050798" y="782574"/>
                  </a:lnTo>
                  <a:lnTo>
                    <a:pt x="1150620" y="762762"/>
                  </a:lnTo>
                  <a:close/>
                </a:path>
                <a:path w="5123180" h="993775">
                  <a:moveTo>
                    <a:pt x="1325118" y="727710"/>
                  </a:moveTo>
                  <a:lnTo>
                    <a:pt x="1319784" y="702564"/>
                  </a:lnTo>
                  <a:lnTo>
                    <a:pt x="1219962" y="723138"/>
                  </a:lnTo>
                  <a:lnTo>
                    <a:pt x="1225296" y="747522"/>
                  </a:lnTo>
                  <a:lnTo>
                    <a:pt x="1325118" y="727710"/>
                  </a:lnTo>
                  <a:close/>
                </a:path>
                <a:path w="5123180" h="993775">
                  <a:moveTo>
                    <a:pt x="1498854" y="692658"/>
                  </a:moveTo>
                  <a:lnTo>
                    <a:pt x="1494282" y="667512"/>
                  </a:lnTo>
                  <a:lnTo>
                    <a:pt x="1394460" y="688086"/>
                  </a:lnTo>
                  <a:lnTo>
                    <a:pt x="1399794" y="712470"/>
                  </a:lnTo>
                  <a:lnTo>
                    <a:pt x="1498854" y="692658"/>
                  </a:lnTo>
                  <a:close/>
                </a:path>
                <a:path w="5123180" h="993775">
                  <a:moveTo>
                    <a:pt x="1673352" y="657606"/>
                  </a:moveTo>
                  <a:lnTo>
                    <a:pt x="1668018" y="632460"/>
                  </a:lnTo>
                  <a:lnTo>
                    <a:pt x="1568958" y="652272"/>
                  </a:lnTo>
                  <a:lnTo>
                    <a:pt x="1573530" y="677418"/>
                  </a:lnTo>
                  <a:lnTo>
                    <a:pt x="1673352" y="657606"/>
                  </a:lnTo>
                  <a:close/>
                </a:path>
                <a:path w="5123180" h="993775">
                  <a:moveTo>
                    <a:pt x="1847850" y="622554"/>
                  </a:moveTo>
                  <a:lnTo>
                    <a:pt x="1842516" y="597408"/>
                  </a:lnTo>
                  <a:lnTo>
                    <a:pt x="1742694" y="617220"/>
                  </a:lnTo>
                  <a:lnTo>
                    <a:pt x="1748028" y="642366"/>
                  </a:lnTo>
                  <a:lnTo>
                    <a:pt x="1847850" y="622554"/>
                  </a:lnTo>
                  <a:close/>
                </a:path>
                <a:path w="5123180" h="993775">
                  <a:moveTo>
                    <a:pt x="2021586" y="586740"/>
                  </a:moveTo>
                  <a:lnTo>
                    <a:pt x="2017014" y="562356"/>
                  </a:lnTo>
                  <a:lnTo>
                    <a:pt x="1917192" y="582168"/>
                  </a:lnTo>
                  <a:lnTo>
                    <a:pt x="1922526" y="607314"/>
                  </a:lnTo>
                  <a:lnTo>
                    <a:pt x="2021586" y="586740"/>
                  </a:lnTo>
                  <a:close/>
                </a:path>
                <a:path w="5123180" h="993775">
                  <a:moveTo>
                    <a:pt x="2196084" y="551688"/>
                  </a:moveTo>
                  <a:lnTo>
                    <a:pt x="2191512" y="527304"/>
                  </a:lnTo>
                  <a:lnTo>
                    <a:pt x="2091690" y="547116"/>
                  </a:lnTo>
                  <a:lnTo>
                    <a:pt x="2097024" y="572262"/>
                  </a:lnTo>
                  <a:lnTo>
                    <a:pt x="2196084" y="551688"/>
                  </a:lnTo>
                  <a:close/>
                </a:path>
                <a:path w="5123180" h="993775">
                  <a:moveTo>
                    <a:pt x="2370582" y="516636"/>
                  </a:moveTo>
                  <a:lnTo>
                    <a:pt x="2365248" y="492252"/>
                  </a:lnTo>
                  <a:lnTo>
                    <a:pt x="2266188" y="512064"/>
                  </a:lnTo>
                  <a:lnTo>
                    <a:pt x="2270760" y="537210"/>
                  </a:lnTo>
                  <a:lnTo>
                    <a:pt x="2370582" y="516636"/>
                  </a:lnTo>
                  <a:close/>
                </a:path>
                <a:path w="5123180" h="993775">
                  <a:moveTo>
                    <a:pt x="2545080" y="481584"/>
                  </a:moveTo>
                  <a:lnTo>
                    <a:pt x="2539746" y="456438"/>
                  </a:lnTo>
                  <a:lnTo>
                    <a:pt x="2439924" y="477012"/>
                  </a:lnTo>
                  <a:lnTo>
                    <a:pt x="2445258" y="501396"/>
                  </a:lnTo>
                  <a:lnTo>
                    <a:pt x="2545080" y="481584"/>
                  </a:lnTo>
                  <a:close/>
                </a:path>
                <a:path w="5123180" h="993775">
                  <a:moveTo>
                    <a:pt x="2718816" y="446532"/>
                  </a:moveTo>
                  <a:lnTo>
                    <a:pt x="2714244" y="421386"/>
                  </a:lnTo>
                  <a:lnTo>
                    <a:pt x="2614422" y="441960"/>
                  </a:lnTo>
                  <a:lnTo>
                    <a:pt x="2619756" y="466344"/>
                  </a:lnTo>
                  <a:lnTo>
                    <a:pt x="2718816" y="446532"/>
                  </a:lnTo>
                  <a:close/>
                </a:path>
                <a:path w="5123180" h="993775">
                  <a:moveTo>
                    <a:pt x="2893314" y="411480"/>
                  </a:moveTo>
                  <a:lnTo>
                    <a:pt x="2888742" y="386334"/>
                  </a:lnTo>
                  <a:lnTo>
                    <a:pt x="2788920" y="406908"/>
                  </a:lnTo>
                  <a:lnTo>
                    <a:pt x="2793492" y="431292"/>
                  </a:lnTo>
                  <a:lnTo>
                    <a:pt x="2893314" y="411480"/>
                  </a:lnTo>
                  <a:close/>
                </a:path>
                <a:path w="5123180" h="993775">
                  <a:moveTo>
                    <a:pt x="3067812" y="376428"/>
                  </a:moveTo>
                  <a:lnTo>
                    <a:pt x="3062478" y="351282"/>
                  </a:lnTo>
                  <a:lnTo>
                    <a:pt x="2963418" y="371094"/>
                  </a:lnTo>
                  <a:lnTo>
                    <a:pt x="2967990" y="396240"/>
                  </a:lnTo>
                  <a:lnTo>
                    <a:pt x="3067812" y="376428"/>
                  </a:lnTo>
                  <a:close/>
                </a:path>
                <a:path w="5123180" h="993775">
                  <a:moveTo>
                    <a:pt x="3242310" y="341376"/>
                  </a:moveTo>
                  <a:lnTo>
                    <a:pt x="3236976" y="316230"/>
                  </a:lnTo>
                  <a:lnTo>
                    <a:pt x="3137154" y="336042"/>
                  </a:lnTo>
                  <a:lnTo>
                    <a:pt x="3142488" y="361188"/>
                  </a:lnTo>
                  <a:lnTo>
                    <a:pt x="3242310" y="341376"/>
                  </a:lnTo>
                  <a:close/>
                </a:path>
                <a:path w="5123180" h="993775">
                  <a:moveTo>
                    <a:pt x="3416046" y="306324"/>
                  </a:moveTo>
                  <a:lnTo>
                    <a:pt x="3411474" y="281178"/>
                  </a:lnTo>
                  <a:lnTo>
                    <a:pt x="3311652" y="300990"/>
                  </a:lnTo>
                  <a:lnTo>
                    <a:pt x="3316986" y="326136"/>
                  </a:lnTo>
                  <a:lnTo>
                    <a:pt x="3416046" y="306324"/>
                  </a:lnTo>
                  <a:close/>
                </a:path>
                <a:path w="5123180" h="993775">
                  <a:moveTo>
                    <a:pt x="3590544" y="270510"/>
                  </a:moveTo>
                  <a:lnTo>
                    <a:pt x="3585210" y="246126"/>
                  </a:lnTo>
                  <a:lnTo>
                    <a:pt x="3486150" y="265938"/>
                  </a:lnTo>
                  <a:lnTo>
                    <a:pt x="3490722" y="291084"/>
                  </a:lnTo>
                  <a:lnTo>
                    <a:pt x="3590544" y="270510"/>
                  </a:lnTo>
                  <a:close/>
                </a:path>
                <a:path w="5123180" h="993775">
                  <a:moveTo>
                    <a:pt x="3765042" y="235458"/>
                  </a:moveTo>
                  <a:lnTo>
                    <a:pt x="3759708" y="211074"/>
                  </a:lnTo>
                  <a:lnTo>
                    <a:pt x="3659886" y="230886"/>
                  </a:lnTo>
                  <a:lnTo>
                    <a:pt x="3665220" y="256032"/>
                  </a:lnTo>
                  <a:lnTo>
                    <a:pt x="3765042" y="235458"/>
                  </a:lnTo>
                  <a:close/>
                </a:path>
                <a:path w="5123180" h="993775">
                  <a:moveTo>
                    <a:pt x="3939540" y="200406"/>
                  </a:moveTo>
                  <a:lnTo>
                    <a:pt x="3934206" y="175260"/>
                  </a:lnTo>
                  <a:lnTo>
                    <a:pt x="3834384" y="195834"/>
                  </a:lnTo>
                  <a:lnTo>
                    <a:pt x="3839718" y="220218"/>
                  </a:lnTo>
                  <a:lnTo>
                    <a:pt x="3939540" y="200406"/>
                  </a:lnTo>
                  <a:close/>
                </a:path>
                <a:path w="5123180" h="993775">
                  <a:moveTo>
                    <a:pt x="4113276" y="165354"/>
                  </a:moveTo>
                  <a:lnTo>
                    <a:pt x="4108704" y="140208"/>
                  </a:lnTo>
                  <a:lnTo>
                    <a:pt x="4008882" y="160782"/>
                  </a:lnTo>
                  <a:lnTo>
                    <a:pt x="4014216" y="185166"/>
                  </a:lnTo>
                  <a:lnTo>
                    <a:pt x="4113276" y="165354"/>
                  </a:lnTo>
                  <a:close/>
                </a:path>
                <a:path w="5123180" h="993775">
                  <a:moveTo>
                    <a:pt x="4287774" y="130302"/>
                  </a:moveTo>
                  <a:lnTo>
                    <a:pt x="4282440" y="105156"/>
                  </a:lnTo>
                  <a:lnTo>
                    <a:pt x="4183380" y="125730"/>
                  </a:lnTo>
                  <a:lnTo>
                    <a:pt x="4187952" y="150114"/>
                  </a:lnTo>
                  <a:lnTo>
                    <a:pt x="4287774" y="130302"/>
                  </a:lnTo>
                  <a:close/>
                </a:path>
                <a:path w="5123180" h="993775">
                  <a:moveTo>
                    <a:pt x="4462272" y="95250"/>
                  </a:moveTo>
                  <a:lnTo>
                    <a:pt x="4456938" y="70104"/>
                  </a:lnTo>
                  <a:lnTo>
                    <a:pt x="4357116" y="89916"/>
                  </a:lnTo>
                  <a:lnTo>
                    <a:pt x="4362450" y="115062"/>
                  </a:lnTo>
                  <a:lnTo>
                    <a:pt x="4462272" y="95250"/>
                  </a:lnTo>
                  <a:close/>
                </a:path>
                <a:path w="5123180" h="993775">
                  <a:moveTo>
                    <a:pt x="4636008" y="60198"/>
                  </a:moveTo>
                  <a:lnTo>
                    <a:pt x="4631436" y="35052"/>
                  </a:lnTo>
                  <a:lnTo>
                    <a:pt x="4531614" y="54864"/>
                  </a:lnTo>
                  <a:lnTo>
                    <a:pt x="4536948" y="80010"/>
                  </a:lnTo>
                  <a:lnTo>
                    <a:pt x="4636008" y="60198"/>
                  </a:lnTo>
                  <a:close/>
                </a:path>
                <a:path w="5123180" h="993775">
                  <a:moveTo>
                    <a:pt x="4810506" y="25146"/>
                  </a:moveTo>
                  <a:lnTo>
                    <a:pt x="4805934" y="0"/>
                  </a:lnTo>
                  <a:lnTo>
                    <a:pt x="4706112" y="19812"/>
                  </a:lnTo>
                  <a:lnTo>
                    <a:pt x="4710684" y="44958"/>
                  </a:lnTo>
                  <a:lnTo>
                    <a:pt x="4810506" y="25146"/>
                  </a:lnTo>
                  <a:close/>
                </a:path>
                <a:path w="5123180" h="993775">
                  <a:moveTo>
                    <a:pt x="5038344" y="875538"/>
                  </a:moveTo>
                  <a:lnTo>
                    <a:pt x="5013198" y="872490"/>
                  </a:lnTo>
                  <a:lnTo>
                    <a:pt x="5000244" y="973074"/>
                  </a:lnTo>
                  <a:lnTo>
                    <a:pt x="5025390" y="976884"/>
                  </a:lnTo>
                  <a:lnTo>
                    <a:pt x="5038344" y="875538"/>
                  </a:lnTo>
                  <a:close/>
                </a:path>
                <a:path w="5123180" h="993775">
                  <a:moveTo>
                    <a:pt x="5060442" y="699516"/>
                  </a:moveTo>
                  <a:lnTo>
                    <a:pt x="5035296" y="696468"/>
                  </a:lnTo>
                  <a:lnTo>
                    <a:pt x="5022342" y="797052"/>
                  </a:lnTo>
                  <a:lnTo>
                    <a:pt x="5047488" y="800100"/>
                  </a:lnTo>
                  <a:lnTo>
                    <a:pt x="5060442" y="699516"/>
                  </a:lnTo>
                  <a:close/>
                </a:path>
                <a:path w="5123180" h="993775">
                  <a:moveTo>
                    <a:pt x="5083302" y="522732"/>
                  </a:moveTo>
                  <a:lnTo>
                    <a:pt x="5058156" y="519684"/>
                  </a:lnTo>
                  <a:lnTo>
                    <a:pt x="5045202" y="620268"/>
                  </a:lnTo>
                  <a:lnTo>
                    <a:pt x="5070348" y="624078"/>
                  </a:lnTo>
                  <a:lnTo>
                    <a:pt x="5083302" y="522732"/>
                  </a:lnTo>
                  <a:close/>
                </a:path>
                <a:path w="5123180" h="993775">
                  <a:moveTo>
                    <a:pt x="5105400" y="346710"/>
                  </a:moveTo>
                  <a:lnTo>
                    <a:pt x="5080254" y="343662"/>
                  </a:lnTo>
                  <a:lnTo>
                    <a:pt x="5067300" y="444246"/>
                  </a:lnTo>
                  <a:lnTo>
                    <a:pt x="5092446" y="447294"/>
                  </a:lnTo>
                  <a:lnTo>
                    <a:pt x="5105400" y="346710"/>
                  </a:lnTo>
                  <a:close/>
                </a:path>
                <a:path w="5123180" h="993775">
                  <a:moveTo>
                    <a:pt x="5122926" y="212598"/>
                  </a:moveTo>
                  <a:lnTo>
                    <a:pt x="5097780" y="209550"/>
                  </a:lnTo>
                  <a:lnTo>
                    <a:pt x="5090160" y="268224"/>
                  </a:lnTo>
                  <a:lnTo>
                    <a:pt x="5115306" y="271272"/>
                  </a:lnTo>
                  <a:lnTo>
                    <a:pt x="5122926" y="212598"/>
                  </a:lnTo>
                  <a:close/>
                </a:path>
              </a:pathLst>
            </a:custGeom>
            <a:solidFill>
              <a:srgbClr val="FF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477635" y="3443490"/>
              <a:ext cx="2917825" cy="652780"/>
            </a:xfrm>
            <a:custGeom>
              <a:avLst/>
              <a:gdLst/>
              <a:ahLst/>
              <a:cxnLst/>
              <a:rect l="l" t="t" r="r" b="b"/>
              <a:pathLst>
                <a:path w="2917825" h="652779">
                  <a:moveTo>
                    <a:pt x="43434" y="548640"/>
                  </a:moveTo>
                  <a:lnTo>
                    <a:pt x="18288" y="544068"/>
                  </a:lnTo>
                  <a:lnTo>
                    <a:pt x="0" y="643890"/>
                  </a:lnTo>
                  <a:lnTo>
                    <a:pt x="25146" y="648462"/>
                  </a:lnTo>
                  <a:lnTo>
                    <a:pt x="43434" y="548640"/>
                  </a:lnTo>
                  <a:close/>
                </a:path>
                <a:path w="2917825" h="652779">
                  <a:moveTo>
                    <a:pt x="75438" y="373380"/>
                  </a:moveTo>
                  <a:lnTo>
                    <a:pt x="50292" y="368808"/>
                  </a:lnTo>
                  <a:lnTo>
                    <a:pt x="32004" y="468630"/>
                  </a:lnTo>
                  <a:lnTo>
                    <a:pt x="57150" y="473202"/>
                  </a:lnTo>
                  <a:lnTo>
                    <a:pt x="75438" y="373380"/>
                  </a:lnTo>
                  <a:close/>
                </a:path>
                <a:path w="2917825" h="652779">
                  <a:moveTo>
                    <a:pt x="107442" y="198882"/>
                  </a:moveTo>
                  <a:lnTo>
                    <a:pt x="82296" y="194310"/>
                  </a:lnTo>
                  <a:lnTo>
                    <a:pt x="64008" y="294132"/>
                  </a:lnTo>
                  <a:lnTo>
                    <a:pt x="89154" y="298704"/>
                  </a:lnTo>
                  <a:lnTo>
                    <a:pt x="107442" y="198882"/>
                  </a:lnTo>
                  <a:close/>
                </a:path>
                <a:path w="2917825" h="652779">
                  <a:moveTo>
                    <a:pt x="502932" y="24384"/>
                  </a:moveTo>
                  <a:lnTo>
                    <a:pt x="405396" y="0"/>
                  </a:lnTo>
                  <a:lnTo>
                    <a:pt x="398538" y="24384"/>
                  </a:lnTo>
                  <a:lnTo>
                    <a:pt x="496074" y="48768"/>
                  </a:lnTo>
                  <a:lnTo>
                    <a:pt x="502932" y="24384"/>
                  </a:lnTo>
                  <a:close/>
                </a:path>
                <a:path w="2917825" h="652779">
                  <a:moveTo>
                    <a:pt x="675144" y="67056"/>
                  </a:moveTo>
                  <a:lnTo>
                    <a:pt x="576846" y="42672"/>
                  </a:lnTo>
                  <a:lnTo>
                    <a:pt x="569988" y="67056"/>
                  </a:lnTo>
                  <a:lnTo>
                    <a:pt x="669048" y="92202"/>
                  </a:lnTo>
                  <a:lnTo>
                    <a:pt x="675144" y="67056"/>
                  </a:lnTo>
                  <a:close/>
                </a:path>
                <a:path w="2917825" h="652779">
                  <a:moveTo>
                    <a:pt x="847356" y="110490"/>
                  </a:moveTo>
                  <a:lnTo>
                    <a:pt x="749058" y="86106"/>
                  </a:lnTo>
                  <a:lnTo>
                    <a:pt x="742962" y="110490"/>
                  </a:lnTo>
                  <a:lnTo>
                    <a:pt x="841260" y="134874"/>
                  </a:lnTo>
                  <a:lnTo>
                    <a:pt x="847356" y="110490"/>
                  </a:lnTo>
                  <a:close/>
                </a:path>
                <a:path w="2917825" h="652779">
                  <a:moveTo>
                    <a:pt x="1020330" y="153162"/>
                  </a:moveTo>
                  <a:lnTo>
                    <a:pt x="921270" y="128778"/>
                  </a:lnTo>
                  <a:lnTo>
                    <a:pt x="915174" y="153162"/>
                  </a:lnTo>
                  <a:lnTo>
                    <a:pt x="1014234" y="178308"/>
                  </a:lnTo>
                  <a:lnTo>
                    <a:pt x="1020330" y="153162"/>
                  </a:lnTo>
                  <a:close/>
                </a:path>
                <a:path w="2917825" h="652779">
                  <a:moveTo>
                    <a:pt x="1192542" y="196596"/>
                  </a:moveTo>
                  <a:lnTo>
                    <a:pt x="1094244" y="172212"/>
                  </a:lnTo>
                  <a:lnTo>
                    <a:pt x="1088148" y="196596"/>
                  </a:lnTo>
                  <a:lnTo>
                    <a:pt x="1186446" y="220980"/>
                  </a:lnTo>
                  <a:lnTo>
                    <a:pt x="1192542" y="196596"/>
                  </a:lnTo>
                  <a:close/>
                </a:path>
                <a:path w="2917825" h="652779">
                  <a:moveTo>
                    <a:pt x="1364754" y="239268"/>
                  </a:moveTo>
                  <a:lnTo>
                    <a:pt x="1266456" y="214884"/>
                  </a:lnTo>
                  <a:lnTo>
                    <a:pt x="1260360" y="239268"/>
                  </a:lnTo>
                  <a:lnTo>
                    <a:pt x="1358658" y="264414"/>
                  </a:lnTo>
                  <a:lnTo>
                    <a:pt x="1364754" y="239268"/>
                  </a:lnTo>
                  <a:close/>
                </a:path>
                <a:path w="2917825" h="652779">
                  <a:moveTo>
                    <a:pt x="1537728" y="282702"/>
                  </a:moveTo>
                  <a:lnTo>
                    <a:pt x="1438668" y="258318"/>
                  </a:lnTo>
                  <a:lnTo>
                    <a:pt x="1432572" y="282702"/>
                  </a:lnTo>
                  <a:lnTo>
                    <a:pt x="1531632" y="307086"/>
                  </a:lnTo>
                  <a:lnTo>
                    <a:pt x="1537728" y="282702"/>
                  </a:lnTo>
                  <a:close/>
                </a:path>
                <a:path w="2917825" h="652779">
                  <a:moveTo>
                    <a:pt x="1709940" y="326136"/>
                  </a:moveTo>
                  <a:lnTo>
                    <a:pt x="1611642" y="300990"/>
                  </a:lnTo>
                  <a:lnTo>
                    <a:pt x="1605546" y="326136"/>
                  </a:lnTo>
                  <a:lnTo>
                    <a:pt x="1703844" y="350520"/>
                  </a:lnTo>
                  <a:lnTo>
                    <a:pt x="1709940" y="326136"/>
                  </a:lnTo>
                  <a:close/>
                </a:path>
                <a:path w="2917825" h="652779">
                  <a:moveTo>
                    <a:pt x="1882914" y="368808"/>
                  </a:moveTo>
                  <a:lnTo>
                    <a:pt x="1783854" y="344424"/>
                  </a:lnTo>
                  <a:lnTo>
                    <a:pt x="1777758" y="368808"/>
                  </a:lnTo>
                  <a:lnTo>
                    <a:pt x="1876056" y="393192"/>
                  </a:lnTo>
                  <a:lnTo>
                    <a:pt x="1882914" y="368808"/>
                  </a:lnTo>
                  <a:close/>
                </a:path>
                <a:path w="2917825" h="652779">
                  <a:moveTo>
                    <a:pt x="2055126" y="412242"/>
                  </a:moveTo>
                  <a:lnTo>
                    <a:pt x="1956828" y="387096"/>
                  </a:lnTo>
                  <a:lnTo>
                    <a:pt x="1950732" y="412242"/>
                  </a:lnTo>
                  <a:lnTo>
                    <a:pt x="2049030" y="436626"/>
                  </a:lnTo>
                  <a:lnTo>
                    <a:pt x="2055126" y="412242"/>
                  </a:lnTo>
                  <a:close/>
                </a:path>
                <a:path w="2917825" h="652779">
                  <a:moveTo>
                    <a:pt x="2227338" y="454914"/>
                  </a:moveTo>
                  <a:lnTo>
                    <a:pt x="2129040" y="430530"/>
                  </a:lnTo>
                  <a:lnTo>
                    <a:pt x="2122944" y="454914"/>
                  </a:lnTo>
                  <a:lnTo>
                    <a:pt x="2221242" y="479298"/>
                  </a:lnTo>
                  <a:lnTo>
                    <a:pt x="2227338" y="454914"/>
                  </a:lnTo>
                  <a:close/>
                </a:path>
                <a:path w="2917825" h="652779">
                  <a:moveTo>
                    <a:pt x="2400312" y="498348"/>
                  </a:moveTo>
                  <a:lnTo>
                    <a:pt x="2301252" y="473202"/>
                  </a:lnTo>
                  <a:lnTo>
                    <a:pt x="2295156" y="498348"/>
                  </a:lnTo>
                  <a:lnTo>
                    <a:pt x="2394216" y="522732"/>
                  </a:lnTo>
                  <a:lnTo>
                    <a:pt x="2400312" y="498348"/>
                  </a:lnTo>
                  <a:close/>
                </a:path>
                <a:path w="2917825" h="652779">
                  <a:moveTo>
                    <a:pt x="2572524" y="541020"/>
                  </a:moveTo>
                  <a:lnTo>
                    <a:pt x="2474226" y="516636"/>
                  </a:lnTo>
                  <a:lnTo>
                    <a:pt x="2468130" y="541020"/>
                  </a:lnTo>
                  <a:lnTo>
                    <a:pt x="2566428" y="566166"/>
                  </a:lnTo>
                  <a:lnTo>
                    <a:pt x="2572524" y="541020"/>
                  </a:lnTo>
                  <a:close/>
                </a:path>
                <a:path w="2917825" h="652779">
                  <a:moveTo>
                    <a:pt x="2744736" y="584454"/>
                  </a:moveTo>
                  <a:lnTo>
                    <a:pt x="2646438" y="559308"/>
                  </a:lnTo>
                  <a:lnTo>
                    <a:pt x="2640342" y="584454"/>
                  </a:lnTo>
                  <a:lnTo>
                    <a:pt x="2738640" y="608838"/>
                  </a:lnTo>
                  <a:lnTo>
                    <a:pt x="2744736" y="584454"/>
                  </a:lnTo>
                  <a:close/>
                </a:path>
                <a:path w="2917825" h="652779">
                  <a:moveTo>
                    <a:pt x="2917710" y="627126"/>
                  </a:moveTo>
                  <a:lnTo>
                    <a:pt x="2818650" y="602742"/>
                  </a:lnTo>
                  <a:lnTo>
                    <a:pt x="2812554" y="627126"/>
                  </a:lnTo>
                  <a:lnTo>
                    <a:pt x="2911614" y="652272"/>
                  </a:lnTo>
                  <a:lnTo>
                    <a:pt x="2917710" y="62712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4993435" y="1712163"/>
            <a:ext cx="4469130" cy="182245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1400" dirty="0">
                <a:latin typeface="Arial"/>
                <a:cs typeface="Arial"/>
              </a:rPr>
              <a:t>hys.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Rev.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134,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A1602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(1963)</a:t>
            </a:r>
            <a:endParaRPr sz="1400">
              <a:latin typeface="Arial"/>
              <a:cs typeface="Arial"/>
            </a:endParaRPr>
          </a:p>
          <a:p>
            <a:pPr marL="708025">
              <a:lnSpc>
                <a:spcPct val="100000"/>
              </a:lnSpc>
              <a:spcBef>
                <a:spcPts val="380"/>
              </a:spcBef>
            </a:pPr>
            <a:r>
              <a:rPr sz="1400" u="sng" spc="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M.</a:t>
            </a:r>
            <a:r>
              <a:rPr sz="1400" u="sng" spc="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Ya.</a:t>
            </a:r>
            <a:r>
              <a:rPr sz="1400" u="sng" spc="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Azbel</a:t>
            </a:r>
            <a:r>
              <a:rPr sz="1400" spc="-10" dirty="0">
                <a:latin typeface="Arial"/>
                <a:cs typeface="Arial"/>
              </a:rPr>
              <a:t>,</a:t>
            </a:r>
            <a:endParaRPr sz="1400">
              <a:latin typeface="Arial"/>
              <a:cs typeface="Arial"/>
            </a:endParaRPr>
          </a:p>
          <a:p>
            <a:pPr marL="708025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J.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Exptl.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Theoret.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Phys.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46,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929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(1964)</a:t>
            </a:r>
            <a:endParaRPr sz="1400">
              <a:latin typeface="Arial"/>
              <a:cs typeface="Arial"/>
            </a:endParaRPr>
          </a:p>
          <a:p>
            <a:pPr marL="1491615">
              <a:lnSpc>
                <a:spcPct val="100000"/>
              </a:lnSpc>
              <a:spcBef>
                <a:spcPts val="730"/>
              </a:spcBef>
            </a:pPr>
            <a:r>
              <a:rPr sz="1400" u="sng" spc="1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.</a:t>
            </a:r>
            <a:r>
              <a:rPr sz="1400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u="sng" spc="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Langbein</a:t>
            </a:r>
            <a:r>
              <a:rPr sz="1400" spc="55" dirty="0">
                <a:latin typeface="Arial"/>
                <a:cs typeface="Arial"/>
              </a:rPr>
              <a:t>,</a:t>
            </a:r>
            <a:endParaRPr sz="1400">
              <a:latin typeface="Arial"/>
              <a:cs typeface="Arial"/>
            </a:endParaRPr>
          </a:p>
          <a:p>
            <a:pPr marL="159639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hys.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Rev.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180,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633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(1968)</a:t>
            </a:r>
            <a:endParaRPr sz="1400">
              <a:latin typeface="Arial"/>
              <a:cs typeface="Arial"/>
            </a:endParaRPr>
          </a:p>
          <a:p>
            <a:pPr marL="2141220">
              <a:lnSpc>
                <a:spcPct val="100000"/>
              </a:lnSpc>
              <a:spcBef>
                <a:spcPts val="900"/>
              </a:spcBef>
              <a:tabLst>
                <a:tab pos="2372360" algn="l"/>
              </a:tabLst>
            </a:pPr>
            <a:r>
              <a:rPr sz="14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	</a:t>
            </a:r>
            <a:r>
              <a:rPr sz="1400" u="sng" spc="-9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R.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u="sng" spc="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Hofstadter</a:t>
            </a:r>
            <a:r>
              <a:rPr sz="1400" spc="35" dirty="0">
                <a:latin typeface="Arial"/>
                <a:cs typeface="Arial"/>
              </a:rPr>
              <a:t>,</a:t>
            </a:r>
            <a:endParaRPr sz="1400">
              <a:latin typeface="Arial"/>
              <a:cs typeface="Arial"/>
            </a:endParaRPr>
          </a:p>
          <a:p>
            <a:pPr marL="2355215">
              <a:lnSpc>
                <a:spcPct val="100000"/>
              </a:lnSpc>
            </a:pPr>
            <a:r>
              <a:rPr sz="1400" spc="-20" dirty="0">
                <a:latin typeface="Arial"/>
                <a:cs typeface="Arial"/>
              </a:rPr>
              <a:t>ys.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Rev.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145" dirty="0">
                <a:latin typeface="Arial"/>
                <a:cs typeface="Arial"/>
              </a:rPr>
              <a:t>B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14,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2239 </a:t>
            </a:r>
            <a:r>
              <a:rPr sz="1400" spc="-10" dirty="0">
                <a:latin typeface="Arial"/>
                <a:cs typeface="Arial"/>
              </a:rPr>
              <a:t>(1976)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54885">
              <a:lnSpc>
                <a:spcPct val="100000"/>
              </a:lnSpc>
              <a:spcBef>
                <a:spcPts val="95"/>
              </a:spcBef>
            </a:pPr>
            <a:r>
              <a:rPr dirty="0"/>
              <a:t>Hofstadter</a:t>
            </a:r>
            <a:r>
              <a:rPr spc="175" dirty="0"/>
              <a:t> </a:t>
            </a:r>
            <a:r>
              <a:rPr spc="-10" dirty="0"/>
              <a:t>Butterfly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10423" y="1641283"/>
            <a:ext cx="281305" cy="29972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dirty="0">
                <a:latin typeface="Arial"/>
                <a:cs typeface="Arial"/>
              </a:rPr>
              <a:t>Energy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(in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unit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band</a:t>
            </a:r>
            <a:r>
              <a:rPr sz="1800" spc="-10" dirty="0">
                <a:latin typeface="Arial"/>
                <a:cs typeface="Arial"/>
              </a:rPr>
              <a:t> width)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72569" y="5755906"/>
            <a:ext cx="3241040" cy="12700"/>
          </a:xfrm>
          <a:custGeom>
            <a:avLst/>
            <a:gdLst/>
            <a:ahLst/>
            <a:cxnLst/>
            <a:rect l="l" t="t" r="r" b="b"/>
            <a:pathLst>
              <a:path w="3241040" h="12700">
                <a:moveTo>
                  <a:pt x="3240786" y="0"/>
                </a:moveTo>
                <a:lnTo>
                  <a:pt x="0" y="0"/>
                </a:lnTo>
                <a:lnTo>
                  <a:pt x="0" y="12700"/>
                </a:lnTo>
                <a:lnTo>
                  <a:pt x="3240786" y="12700"/>
                </a:lnTo>
                <a:lnTo>
                  <a:pt x="3240786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2569" y="6868426"/>
            <a:ext cx="3241040" cy="12700"/>
          </a:xfrm>
          <a:custGeom>
            <a:avLst/>
            <a:gdLst/>
            <a:ahLst/>
            <a:cxnLst/>
            <a:rect l="l" t="t" r="r" b="b"/>
            <a:pathLst>
              <a:path w="3241040" h="12700">
                <a:moveTo>
                  <a:pt x="3240786" y="0"/>
                </a:moveTo>
                <a:lnTo>
                  <a:pt x="0" y="0"/>
                </a:lnTo>
                <a:lnTo>
                  <a:pt x="0" y="12700"/>
                </a:lnTo>
                <a:lnTo>
                  <a:pt x="3240786" y="12700"/>
                </a:lnTo>
                <a:lnTo>
                  <a:pt x="3240786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693035" y="5692410"/>
            <a:ext cx="2818130" cy="113919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860"/>
              </a:spcBef>
              <a:tabLst>
                <a:tab pos="480695" algn="l"/>
              </a:tabLst>
            </a:pPr>
            <a:r>
              <a:rPr sz="1800" spc="-50" dirty="0">
                <a:latin typeface="Times New Roman"/>
                <a:cs typeface="Times New Roman"/>
              </a:rPr>
              <a:t>Φ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dirty="0">
                <a:latin typeface="Arial"/>
                <a:cs typeface="Arial"/>
              </a:rPr>
              <a:t>magnetic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flux</a:t>
            </a:r>
            <a:endParaRPr sz="18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spcBef>
                <a:spcPts val="760"/>
              </a:spcBef>
              <a:tabLst>
                <a:tab pos="480695" algn="l"/>
              </a:tabLst>
            </a:pPr>
            <a:r>
              <a:rPr sz="1800" spc="-25" dirty="0">
                <a:latin typeface="Times New Roman"/>
                <a:cs typeface="Times New Roman"/>
              </a:rPr>
              <a:t>Φ</a:t>
            </a:r>
            <a:r>
              <a:rPr sz="1800" spc="-37" baseline="-20833" dirty="0">
                <a:latin typeface="Times New Roman"/>
                <a:cs typeface="Times New Roman"/>
              </a:rPr>
              <a:t>0</a:t>
            </a:r>
            <a:r>
              <a:rPr sz="1800" baseline="-20833" dirty="0">
                <a:latin typeface="Times New Roman"/>
                <a:cs typeface="Times New Roman"/>
              </a:rPr>
              <a:t>	</a:t>
            </a:r>
            <a:r>
              <a:rPr sz="1800" dirty="0">
                <a:latin typeface="Arial"/>
                <a:cs typeface="Arial"/>
              </a:rPr>
              <a:t>magnetic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flux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quantum</a:t>
            </a:r>
            <a:endParaRPr sz="18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spcBef>
                <a:spcPts val="765"/>
              </a:spcBef>
              <a:tabLst>
                <a:tab pos="480695" algn="l"/>
              </a:tabLst>
            </a:pPr>
            <a:r>
              <a:rPr sz="1800" i="1" spc="-50" dirty="0">
                <a:latin typeface="Times New Roman"/>
                <a:cs typeface="Times New Roman"/>
              </a:rPr>
              <a:t>B</a:t>
            </a:r>
            <a:r>
              <a:rPr sz="1800" i="1" dirty="0">
                <a:latin typeface="Times New Roman"/>
                <a:cs typeface="Times New Roman"/>
              </a:rPr>
              <a:t>	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magnetic</a:t>
            </a:r>
            <a:r>
              <a:rPr sz="1800" spc="-10" dirty="0">
                <a:solidFill>
                  <a:srgbClr val="FF0000"/>
                </a:solidFill>
                <a:latin typeface="Arial"/>
                <a:cs typeface="Arial"/>
              </a:rPr>
              <a:t> field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47592" y="5879860"/>
            <a:ext cx="3006725" cy="65976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657860">
              <a:lnSpc>
                <a:spcPct val="100000"/>
              </a:lnSpc>
              <a:spcBef>
                <a:spcPts val="434"/>
              </a:spcBef>
            </a:pPr>
            <a:r>
              <a:rPr sz="1800" dirty="0">
                <a:latin typeface="Arial"/>
                <a:cs typeface="Arial"/>
              </a:rPr>
              <a:t>D.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R. </a:t>
            </a:r>
            <a:r>
              <a:rPr sz="1800" spc="-10" dirty="0">
                <a:latin typeface="Arial"/>
                <a:cs typeface="Arial"/>
              </a:rPr>
              <a:t>Hofstadter,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800" dirty="0">
                <a:latin typeface="Arial"/>
                <a:cs typeface="Arial"/>
              </a:rPr>
              <a:t>Phys.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Rev.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14,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2239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(1976)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5801" y="3685032"/>
            <a:ext cx="1512569" cy="187604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85523" y="1384553"/>
            <a:ext cx="3261359" cy="351129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603113" y="4893817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53005" y="4893817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Arial"/>
                <a:cs typeface="Arial"/>
              </a:rPr>
              <a:t>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468503" y="5221985"/>
            <a:ext cx="310515" cy="0"/>
          </a:xfrm>
          <a:custGeom>
            <a:avLst/>
            <a:gdLst/>
            <a:ahLst/>
            <a:cxnLst/>
            <a:rect l="l" t="t" r="r" b="b"/>
            <a:pathLst>
              <a:path w="310515">
                <a:moveTo>
                  <a:pt x="0" y="0"/>
                </a:moveTo>
                <a:lnTo>
                  <a:pt x="310134" y="0"/>
                </a:lnTo>
              </a:path>
            </a:pathLst>
          </a:custGeom>
          <a:ln w="123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2111" y="5221985"/>
            <a:ext cx="424815" cy="0"/>
          </a:xfrm>
          <a:custGeom>
            <a:avLst/>
            <a:gdLst/>
            <a:ahLst/>
            <a:cxnLst/>
            <a:rect l="l" t="t" r="r" b="b"/>
            <a:pathLst>
              <a:path w="424815">
                <a:moveTo>
                  <a:pt x="0" y="0"/>
                </a:moveTo>
                <a:lnTo>
                  <a:pt x="424434" y="0"/>
                </a:lnTo>
              </a:path>
            </a:pathLst>
          </a:custGeom>
          <a:ln w="123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493643" y="4864536"/>
            <a:ext cx="1243965" cy="3251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5"/>
              </a:spcBef>
              <a:tabLst>
                <a:tab pos="718185" algn="l"/>
              </a:tabLst>
            </a:pPr>
            <a:r>
              <a:rPr sz="1950" dirty="0">
                <a:latin typeface="Times New Roman"/>
                <a:cs typeface="Times New Roman"/>
              </a:rPr>
              <a:t>Φ</a:t>
            </a:r>
            <a:r>
              <a:rPr sz="1950" spc="290" dirty="0">
                <a:latin typeface="Times New Roman"/>
                <a:cs typeface="Times New Roman"/>
              </a:rPr>
              <a:t> </a:t>
            </a:r>
            <a:r>
              <a:rPr sz="2925" spc="-1814" baseline="-4273" dirty="0">
                <a:latin typeface="ヒラギノ丸ゴ ProN W4"/>
                <a:cs typeface="ヒラギノ丸ゴ ProN W4"/>
              </a:rPr>
              <a:t>⎛</a:t>
            </a:r>
            <a:r>
              <a:rPr sz="2925" spc="-577" baseline="-4273" dirty="0">
                <a:latin typeface="ヒラギノ丸ゴ ProN W4"/>
                <a:cs typeface="ヒラギノ丸ゴ ProN W4"/>
              </a:rPr>
              <a:t> </a:t>
            </a:r>
            <a:r>
              <a:rPr sz="2925" spc="-75" baseline="-35612" dirty="0">
                <a:latin typeface="ヒラギノ丸ゴ ProN W4"/>
                <a:cs typeface="ヒラギノ丸ゴ ProN W4"/>
              </a:rPr>
              <a:t>=</a:t>
            </a:r>
            <a:r>
              <a:rPr sz="2925" baseline="-35612" dirty="0">
                <a:latin typeface="ヒラギノ丸ゴ ProN W4"/>
                <a:cs typeface="ヒラギノ丸ゴ ProN W4"/>
              </a:rPr>
              <a:t>	</a:t>
            </a:r>
            <a:r>
              <a:rPr sz="1950" i="1" dirty="0">
                <a:latin typeface="Times New Roman"/>
                <a:cs typeface="Times New Roman"/>
              </a:rPr>
              <a:t>BA</a:t>
            </a:r>
            <a:r>
              <a:rPr sz="1950" i="1" spc="210" dirty="0">
                <a:latin typeface="Times New Roman"/>
                <a:cs typeface="Times New Roman"/>
              </a:rPr>
              <a:t> </a:t>
            </a:r>
            <a:r>
              <a:rPr sz="2925" spc="-1889" baseline="-4273" dirty="0">
                <a:latin typeface="ヒラギノ丸ゴ ProN W4"/>
                <a:cs typeface="ヒラギノ丸ゴ ProN W4"/>
              </a:rPr>
              <a:t>⎞</a:t>
            </a:r>
            <a:endParaRPr sz="2925" baseline="-4273">
              <a:latin typeface="ヒラギノ丸ゴ ProN W4"/>
              <a:cs typeface="ヒラギノ丸ゴ ProN W4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41822" y="5089335"/>
            <a:ext cx="506095" cy="3251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5"/>
              </a:spcBef>
              <a:tabLst>
                <a:tab pos="371475" algn="l"/>
              </a:tabLst>
            </a:pPr>
            <a:r>
              <a:rPr sz="2925" spc="-75" baseline="-28490" dirty="0">
                <a:latin typeface="Times New Roman"/>
                <a:cs typeface="Times New Roman"/>
              </a:rPr>
              <a:t>Φ</a:t>
            </a:r>
            <a:r>
              <a:rPr sz="2925" baseline="-28490" dirty="0">
                <a:latin typeface="Times New Roman"/>
                <a:cs typeface="Times New Roman"/>
              </a:rPr>
              <a:t>	</a:t>
            </a:r>
            <a:r>
              <a:rPr sz="1950" spc="-1260" dirty="0">
                <a:latin typeface="ヒラギノ丸ゴ ProN W4"/>
                <a:cs typeface="ヒラギノ丸ゴ ProN W4"/>
              </a:rPr>
              <a:t>⎜</a:t>
            </a:r>
            <a:endParaRPr sz="1950">
              <a:latin typeface="ヒラギノ丸ゴ ProN W4"/>
              <a:cs typeface="ヒラギノ丸ゴ ProN W4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19998" y="5217353"/>
            <a:ext cx="617220" cy="3251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5"/>
              </a:spcBef>
            </a:pPr>
            <a:r>
              <a:rPr sz="1950" i="1" dirty="0">
                <a:latin typeface="Times New Roman"/>
                <a:cs typeface="Times New Roman"/>
              </a:rPr>
              <a:t>h</a:t>
            </a:r>
            <a:r>
              <a:rPr sz="1950" i="1" spc="-12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/</a:t>
            </a:r>
            <a:r>
              <a:rPr sz="1950" spc="-114" dirty="0">
                <a:latin typeface="Times New Roman"/>
                <a:cs typeface="Times New Roman"/>
              </a:rPr>
              <a:t> </a:t>
            </a:r>
            <a:r>
              <a:rPr sz="1950" i="1" dirty="0">
                <a:latin typeface="Times New Roman"/>
                <a:cs typeface="Times New Roman"/>
              </a:rPr>
              <a:t>e</a:t>
            </a:r>
            <a:r>
              <a:rPr sz="1950" i="1" spc="-120" dirty="0">
                <a:latin typeface="Times New Roman"/>
                <a:cs typeface="Times New Roman"/>
              </a:rPr>
              <a:t> </a:t>
            </a:r>
            <a:r>
              <a:rPr sz="2925" spc="-1889" baseline="28490" dirty="0">
                <a:latin typeface="ヒラギノ丸ゴ ProN W4"/>
                <a:cs typeface="ヒラギノ丸ゴ ProN W4"/>
              </a:rPr>
              <a:t>⎟</a:t>
            </a:r>
            <a:endParaRPr sz="2925" baseline="28490">
              <a:latin typeface="ヒラギノ丸ゴ ProN W4"/>
              <a:cs typeface="ヒラギノ丸ゴ ProN W4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619627" y="5245547"/>
            <a:ext cx="1117600" cy="3251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15"/>
              </a:spcBef>
              <a:tabLst>
                <a:tab pos="982980" algn="l"/>
              </a:tabLst>
            </a:pPr>
            <a:r>
              <a:rPr sz="1650" baseline="-15151" dirty="0">
                <a:latin typeface="Times New Roman"/>
                <a:cs typeface="Times New Roman"/>
              </a:rPr>
              <a:t>0</a:t>
            </a:r>
            <a:r>
              <a:rPr sz="1650" spc="450" baseline="-15151" dirty="0">
                <a:latin typeface="Times New Roman"/>
                <a:cs typeface="Times New Roman"/>
              </a:rPr>
              <a:t> </a:t>
            </a:r>
            <a:r>
              <a:rPr sz="1950" spc="-1260" dirty="0">
                <a:latin typeface="ヒラギノ丸ゴ ProN W4"/>
                <a:cs typeface="ヒラギノ丸ゴ ProN W4"/>
              </a:rPr>
              <a:t>⎝</a:t>
            </a:r>
            <a:r>
              <a:rPr sz="1950" dirty="0">
                <a:latin typeface="ヒラギノ丸ゴ ProN W4"/>
                <a:cs typeface="ヒラギノ丸ゴ ProN W4"/>
              </a:rPr>
              <a:t>	</a:t>
            </a:r>
            <a:r>
              <a:rPr sz="1950" spc="-1260" dirty="0">
                <a:latin typeface="ヒラギノ丸ゴ ProN W4"/>
                <a:cs typeface="ヒラギノ丸ゴ ProN W4"/>
              </a:rPr>
              <a:t>⎠</a:t>
            </a:r>
            <a:endParaRPr sz="1950">
              <a:latin typeface="ヒラギノ丸ゴ ProN W4"/>
              <a:cs typeface="ヒラギノ丸ゴ ProN W4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742579" y="1370837"/>
            <a:ext cx="2500630" cy="2080260"/>
            <a:chOff x="1742579" y="1370837"/>
            <a:chExt cx="2500630" cy="2080260"/>
          </a:xfrm>
        </p:grpSpPr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2579" y="1370837"/>
              <a:ext cx="1584960" cy="131826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442857" y="1650504"/>
              <a:ext cx="1800225" cy="1800860"/>
            </a:xfrm>
            <a:custGeom>
              <a:avLst/>
              <a:gdLst/>
              <a:ahLst/>
              <a:cxnLst/>
              <a:rect l="l" t="t" r="r" b="b"/>
              <a:pathLst>
                <a:path w="1800225" h="1800860">
                  <a:moveTo>
                    <a:pt x="1799844" y="192786"/>
                  </a:moveTo>
                  <a:lnTo>
                    <a:pt x="1607058" y="192786"/>
                  </a:lnTo>
                  <a:lnTo>
                    <a:pt x="1607058" y="0"/>
                  </a:lnTo>
                  <a:lnTo>
                    <a:pt x="1597914" y="0"/>
                  </a:lnTo>
                  <a:lnTo>
                    <a:pt x="1597914" y="1597914"/>
                  </a:lnTo>
                  <a:lnTo>
                    <a:pt x="1325880" y="1597914"/>
                  </a:lnTo>
                  <a:lnTo>
                    <a:pt x="1325880" y="1326642"/>
                  </a:lnTo>
                  <a:lnTo>
                    <a:pt x="1597914" y="1326642"/>
                  </a:lnTo>
                  <a:lnTo>
                    <a:pt x="1597914" y="1317498"/>
                  </a:lnTo>
                  <a:lnTo>
                    <a:pt x="1325880" y="1317498"/>
                  </a:lnTo>
                  <a:lnTo>
                    <a:pt x="1325880" y="1045464"/>
                  </a:lnTo>
                  <a:lnTo>
                    <a:pt x="1597914" y="1045464"/>
                  </a:lnTo>
                  <a:lnTo>
                    <a:pt x="1597914" y="1036320"/>
                  </a:lnTo>
                  <a:lnTo>
                    <a:pt x="1325880" y="1036320"/>
                  </a:lnTo>
                  <a:lnTo>
                    <a:pt x="1325880" y="764286"/>
                  </a:lnTo>
                  <a:lnTo>
                    <a:pt x="1597914" y="764286"/>
                  </a:lnTo>
                  <a:lnTo>
                    <a:pt x="1597914" y="755142"/>
                  </a:lnTo>
                  <a:lnTo>
                    <a:pt x="1325880" y="755142"/>
                  </a:lnTo>
                  <a:lnTo>
                    <a:pt x="1325880" y="483108"/>
                  </a:lnTo>
                  <a:lnTo>
                    <a:pt x="1597914" y="483108"/>
                  </a:lnTo>
                  <a:lnTo>
                    <a:pt x="1597914" y="473964"/>
                  </a:lnTo>
                  <a:lnTo>
                    <a:pt x="1325880" y="473964"/>
                  </a:lnTo>
                  <a:lnTo>
                    <a:pt x="1325880" y="202692"/>
                  </a:lnTo>
                  <a:lnTo>
                    <a:pt x="1597914" y="202692"/>
                  </a:lnTo>
                  <a:lnTo>
                    <a:pt x="1597914" y="192786"/>
                  </a:lnTo>
                  <a:lnTo>
                    <a:pt x="1325880" y="192786"/>
                  </a:lnTo>
                  <a:lnTo>
                    <a:pt x="1325880" y="0"/>
                  </a:lnTo>
                  <a:lnTo>
                    <a:pt x="1316736" y="0"/>
                  </a:lnTo>
                  <a:lnTo>
                    <a:pt x="1316736" y="1597914"/>
                  </a:lnTo>
                  <a:lnTo>
                    <a:pt x="1044702" y="1597914"/>
                  </a:lnTo>
                  <a:lnTo>
                    <a:pt x="1044702" y="1326642"/>
                  </a:lnTo>
                  <a:lnTo>
                    <a:pt x="1316736" y="1326642"/>
                  </a:lnTo>
                  <a:lnTo>
                    <a:pt x="1316736" y="1317498"/>
                  </a:lnTo>
                  <a:lnTo>
                    <a:pt x="1044702" y="1317498"/>
                  </a:lnTo>
                  <a:lnTo>
                    <a:pt x="1044702" y="1045464"/>
                  </a:lnTo>
                  <a:lnTo>
                    <a:pt x="1316736" y="1045464"/>
                  </a:lnTo>
                  <a:lnTo>
                    <a:pt x="1316736" y="1036320"/>
                  </a:lnTo>
                  <a:lnTo>
                    <a:pt x="1044702" y="1036320"/>
                  </a:lnTo>
                  <a:lnTo>
                    <a:pt x="1044702" y="764286"/>
                  </a:lnTo>
                  <a:lnTo>
                    <a:pt x="1316736" y="764286"/>
                  </a:lnTo>
                  <a:lnTo>
                    <a:pt x="1316736" y="755142"/>
                  </a:lnTo>
                  <a:lnTo>
                    <a:pt x="1044702" y="755142"/>
                  </a:lnTo>
                  <a:lnTo>
                    <a:pt x="1044702" y="483108"/>
                  </a:lnTo>
                  <a:lnTo>
                    <a:pt x="1316736" y="483108"/>
                  </a:lnTo>
                  <a:lnTo>
                    <a:pt x="1316736" y="473964"/>
                  </a:lnTo>
                  <a:lnTo>
                    <a:pt x="1044702" y="473964"/>
                  </a:lnTo>
                  <a:lnTo>
                    <a:pt x="1044702" y="202692"/>
                  </a:lnTo>
                  <a:lnTo>
                    <a:pt x="1316736" y="202692"/>
                  </a:lnTo>
                  <a:lnTo>
                    <a:pt x="1316736" y="192786"/>
                  </a:lnTo>
                  <a:lnTo>
                    <a:pt x="1044702" y="192786"/>
                  </a:lnTo>
                  <a:lnTo>
                    <a:pt x="1044702" y="0"/>
                  </a:lnTo>
                  <a:lnTo>
                    <a:pt x="1035558" y="0"/>
                  </a:lnTo>
                  <a:lnTo>
                    <a:pt x="1035558" y="1597914"/>
                  </a:lnTo>
                  <a:lnTo>
                    <a:pt x="764286" y="1597914"/>
                  </a:lnTo>
                  <a:lnTo>
                    <a:pt x="764286" y="1326642"/>
                  </a:lnTo>
                  <a:lnTo>
                    <a:pt x="1035558" y="1326642"/>
                  </a:lnTo>
                  <a:lnTo>
                    <a:pt x="1035558" y="1317498"/>
                  </a:lnTo>
                  <a:lnTo>
                    <a:pt x="764286" y="1317498"/>
                  </a:lnTo>
                  <a:lnTo>
                    <a:pt x="764286" y="1045464"/>
                  </a:lnTo>
                  <a:lnTo>
                    <a:pt x="1035558" y="1045464"/>
                  </a:lnTo>
                  <a:lnTo>
                    <a:pt x="1035558" y="1036320"/>
                  </a:lnTo>
                  <a:lnTo>
                    <a:pt x="764286" y="1036320"/>
                  </a:lnTo>
                  <a:lnTo>
                    <a:pt x="764286" y="764286"/>
                  </a:lnTo>
                  <a:lnTo>
                    <a:pt x="1035558" y="764286"/>
                  </a:lnTo>
                  <a:lnTo>
                    <a:pt x="1035558" y="755142"/>
                  </a:lnTo>
                  <a:lnTo>
                    <a:pt x="764286" y="755142"/>
                  </a:lnTo>
                  <a:lnTo>
                    <a:pt x="764286" y="483108"/>
                  </a:lnTo>
                  <a:lnTo>
                    <a:pt x="1035558" y="483108"/>
                  </a:lnTo>
                  <a:lnTo>
                    <a:pt x="1035558" y="473964"/>
                  </a:lnTo>
                  <a:lnTo>
                    <a:pt x="764286" y="473964"/>
                  </a:lnTo>
                  <a:lnTo>
                    <a:pt x="764286" y="202692"/>
                  </a:lnTo>
                  <a:lnTo>
                    <a:pt x="1035558" y="202692"/>
                  </a:lnTo>
                  <a:lnTo>
                    <a:pt x="1035558" y="192786"/>
                  </a:lnTo>
                  <a:lnTo>
                    <a:pt x="764286" y="192786"/>
                  </a:lnTo>
                  <a:lnTo>
                    <a:pt x="764286" y="0"/>
                  </a:lnTo>
                  <a:lnTo>
                    <a:pt x="754380" y="0"/>
                  </a:lnTo>
                  <a:lnTo>
                    <a:pt x="754380" y="1597914"/>
                  </a:lnTo>
                  <a:lnTo>
                    <a:pt x="483108" y="1597914"/>
                  </a:lnTo>
                  <a:lnTo>
                    <a:pt x="483108" y="1326642"/>
                  </a:lnTo>
                  <a:lnTo>
                    <a:pt x="754380" y="1326642"/>
                  </a:lnTo>
                  <a:lnTo>
                    <a:pt x="754380" y="1317498"/>
                  </a:lnTo>
                  <a:lnTo>
                    <a:pt x="483108" y="1317498"/>
                  </a:lnTo>
                  <a:lnTo>
                    <a:pt x="483108" y="1045464"/>
                  </a:lnTo>
                  <a:lnTo>
                    <a:pt x="754380" y="1045464"/>
                  </a:lnTo>
                  <a:lnTo>
                    <a:pt x="754380" y="1036320"/>
                  </a:lnTo>
                  <a:lnTo>
                    <a:pt x="483108" y="1036320"/>
                  </a:lnTo>
                  <a:lnTo>
                    <a:pt x="483108" y="764286"/>
                  </a:lnTo>
                  <a:lnTo>
                    <a:pt x="754380" y="764286"/>
                  </a:lnTo>
                  <a:lnTo>
                    <a:pt x="754380" y="755142"/>
                  </a:lnTo>
                  <a:lnTo>
                    <a:pt x="483108" y="755142"/>
                  </a:lnTo>
                  <a:lnTo>
                    <a:pt x="483108" y="483108"/>
                  </a:lnTo>
                  <a:lnTo>
                    <a:pt x="754380" y="483108"/>
                  </a:lnTo>
                  <a:lnTo>
                    <a:pt x="754380" y="473964"/>
                  </a:lnTo>
                  <a:lnTo>
                    <a:pt x="483108" y="473964"/>
                  </a:lnTo>
                  <a:lnTo>
                    <a:pt x="483108" y="202692"/>
                  </a:lnTo>
                  <a:lnTo>
                    <a:pt x="754380" y="202692"/>
                  </a:lnTo>
                  <a:lnTo>
                    <a:pt x="754380" y="192786"/>
                  </a:lnTo>
                  <a:lnTo>
                    <a:pt x="483108" y="192786"/>
                  </a:lnTo>
                  <a:lnTo>
                    <a:pt x="483108" y="0"/>
                  </a:lnTo>
                  <a:lnTo>
                    <a:pt x="473202" y="0"/>
                  </a:lnTo>
                  <a:lnTo>
                    <a:pt x="473202" y="1597914"/>
                  </a:lnTo>
                  <a:lnTo>
                    <a:pt x="201930" y="1597914"/>
                  </a:lnTo>
                  <a:lnTo>
                    <a:pt x="201930" y="1326642"/>
                  </a:lnTo>
                  <a:lnTo>
                    <a:pt x="473202" y="1326642"/>
                  </a:lnTo>
                  <a:lnTo>
                    <a:pt x="473202" y="1317498"/>
                  </a:lnTo>
                  <a:lnTo>
                    <a:pt x="201930" y="1317498"/>
                  </a:lnTo>
                  <a:lnTo>
                    <a:pt x="201930" y="1045464"/>
                  </a:lnTo>
                  <a:lnTo>
                    <a:pt x="473202" y="1045464"/>
                  </a:lnTo>
                  <a:lnTo>
                    <a:pt x="473202" y="1036320"/>
                  </a:lnTo>
                  <a:lnTo>
                    <a:pt x="201930" y="1036320"/>
                  </a:lnTo>
                  <a:lnTo>
                    <a:pt x="201930" y="764286"/>
                  </a:lnTo>
                  <a:lnTo>
                    <a:pt x="473202" y="764286"/>
                  </a:lnTo>
                  <a:lnTo>
                    <a:pt x="473202" y="755142"/>
                  </a:lnTo>
                  <a:lnTo>
                    <a:pt x="201930" y="755142"/>
                  </a:lnTo>
                  <a:lnTo>
                    <a:pt x="201930" y="483108"/>
                  </a:lnTo>
                  <a:lnTo>
                    <a:pt x="473202" y="483108"/>
                  </a:lnTo>
                  <a:lnTo>
                    <a:pt x="473202" y="473964"/>
                  </a:lnTo>
                  <a:lnTo>
                    <a:pt x="201930" y="473964"/>
                  </a:lnTo>
                  <a:lnTo>
                    <a:pt x="201930" y="202692"/>
                  </a:lnTo>
                  <a:lnTo>
                    <a:pt x="473202" y="202692"/>
                  </a:lnTo>
                  <a:lnTo>
                    <a:pt x="473202" y="192786"/>
                  </a:lnTo>
                  <a:lnTo>
                    <a:pt x="201930" y="192786"/>
                  </a:lnTo>
                  <a:lnTo>
                    <a:pt x="201930" y="0"/>
                  </a:lnTo>
                  <a:lnTo>
                    <a:pt x="192024" y="0"/>
                  </a:lnTo>
                  <a:lnTo>
                    <a:pt x="192024" y="192786"/>
                  </a:lnTo>
                  <a:lnTo>
                    <a:pt x="0" y="192786"/>
                  </a:lnTo>
                  <a:lnTo>
                    <a:pt x="0" y="202692"/>
                  </a:lnTo>
                  <a:lnTo>
                    <a:pt x="192024" y="202692"/>
                  </a:lnTo>
                  <a:lnTo>
                    <a:pt x="192024" y="473964"/>
                  </a:lnTo>
                  <a:lnTo>
                    <a:pt x="0" y="473964"/>
                  </a:lnTo>
                  <a:lnTo>
                    <a:pt x="0" y="483108"/>
                  </a:lnTo>
                  <a:lnTo>
                    <a:pt x="192024" y="483108"/>
                  </a:lnTo>
                  <a:lnTo>
                    <a:pt x="192024" y="755142"/>
                  </a:lnTo>
                  <a:lnTo>
                    <a:pt x="0" y="755142"/>
                  </a:lnTo>
                  <a:lnTo>
                    <a:pt x="0" y="764286"/>
                  </a:lnTo>
                  <a:lnTo>
                    <a:pt x="192024" y="764286"/>
                  </a:lnTo>
                  <a:lnTo>
                    <a:pt x="192024" y="1036320"/>
                  </a:lnTo>
                  <a:lnTo>
                    <a:pt x="0" y="1036320"/>
                  </a:lnTo>
                  <a:lnTo>
                    <a:pt x="0" y="1045464"/>
                  </a:lnTo>
                  <a:lnTo>
                    <a:pt x="192024" y="1045464"/>
                  </a:lnTo>
                  <a:lnTo>
                    <a:pt x="192024" y="1317498"/>
                  </a:lnTo>
                  <a:lnTo>
                    <a:pt x="0" y="1317498"/>
                  </a:lnTo>
                  <a:lnTo>
                    <a:pt x="0" y="1326642"/>
                  </a:lnTo>
                  <a:lnTo>
                    <a:pt x="192024" y="1326642"/>
                  </a:lnTo>
                  <a:lnTo>
                    <a:pt x="192024" y="1597914"/>
                  </a:lnTo>
                  <a:lnTo>
                    <a:pt x="0" y="1597914"/>
                  </a:lnTo>
                  <a:lnTo>
                    <a:pt x="0" y="1607820"/>
                  </a:lnTo>
                  <a:lnTo>
                    <a:pt x="192024" y="1607820"/>
                  </a:lnTo>
                  <a:lnTo>
                    <a:pt x="192024" y="1800606"/>
                  </a:lnTo>
                  <a:lnTo>
                    <a:pt x="201930" y="1800606"/>
                  </a:lnTo>
                  <a:lnTo>
                    <a:pt x="201930" y="1607820"/>
                  </a:lnTo>
                  <a:lnTo>
                    <a:pt x="473202" y="1607820"/>
                  </a:lnTo>
                  <a:lnTo>
                    <a:pt x="473202" y="1800606"/>
                  </a:lnTo>
                  <a:lnTo>
                    <a:pt x="483108" y="1800606"/>
                  </a:lnTo>
                  <a:lnTo>
                    <a:pt x="483108" y="1607820"/>
                  </a:lnTo>
                  <a:lnTo>
                    <a:pt x="754380" y="1607820"/>
                  </a:lnTo>
                  <a:lnTo>
                    <a:pt x="754380" y="1800606"/>
                  </a:lnTo>
                  <a:lnTo>
                    <a:pt x="764286" y="1800606"/>
                  </a:lnTo>
                  <a:lnTo>
                    <a:pt x="764286" y="1607820"/>
                  </a:lnTo>
                  <a:lnTo>
                    <a:pt x="1035558" y="1607820"/>
                  </a:lnTo>
                  <a:lnTo>
                    <a:pt x="1035558" y="1800606"/>
                  </a:lnTo>
                  <a:lnTo>
                    <a:pt x="1044702" y="1800606"/>
                  </a:lnTo>
                  <a:lnTo>
                    <a:pt x="1044702" y="1607820"/>
                  </a:lnTo>
                  <a:lnTo>
                    <a:pt x="1316736" y="1607820"/>
                  </a:lnTo>
                  <a:lnTo>
                    <a:pt x="1316736" y="1800606"/>
                  </a:lnTo>
                  <a:lnTo>
                    <a:pt x="1325880" y="1800606"/>
                  </a:lnTo>
                  <a:lnTo>
                    <a:pt x="1325880" y="1607820"/>
                  </a:lnTo>
                  <a:lnTo>
                    <a:pt x="1597914" y="1607820"/>
                  </a:lnTo>
                  <a:lnTo>
                    <a:pt x="1597914" y="1800606"/>
                  </a:lnTo>
                  <a:lnTo>
                    <a:pt x="1607058" y="1800606"/>
                  </a:lnTo>
                  <a:lnTo>
                    <a:pt x="1607058" y="1607820"/>
                  </a:lnTo>
                  <a:lnTo>
                    <a:pt x="1799844" y="1607820"/>
                  </a:lnTo>
                  <a:lnTo>
                    <a:pt x="1799844" y="1597914"/>
                  </a:lnTo>
                  <a:lnTo>
                    <a:pt x="1607058" y="1597914"/>
                  </a:lnTo>
                  <a:lnTo>
                    <a:pt x="1607058" y="1326642"/>
                  </a:lnTo>
                  <a:lnTo>
                    <a:pt x="1799844" y="1326642"/>
                  </a:lnTo>
                  <a:lnTo>
                    <a:pt x="1799844" y="1317498"/>
                  </a:lnTo>
                  <a:lnTo>
                    <a:pt x="1607058" y="1317498"/>
                  </a:lnTo>
                  <a:lnTo>
                    <a:pt x="1607058" y="1045464"/>
                  </a:lnTo>
                  <a:lnTo>
                    <a:pt x="1799844" y="1045464"/>
                  </a:lnTo>
                  <a:lnTo>
                    <a:pt x="1799844" y="1036320"/>
                  </a:lnTo>
                  <a:lnTo>
                    <a:pt x="1607058" y="1036320"/>
                  </a:lnTo>
                  <a:lnTo>
                    <a:pt x="1607058" y="764286"/>
                  </a:lnTo>
                  <a:lnTo>
                    <a:pt x="1799844" y="764286"/>
                  </a:lnTo>
                  <a:lnTo>
                    <a:pt x="1799844" y="755142"/>
                  </a:lnTo>
                  <a:lnTo>
                    <a:pt x="1607058" y="755142"/>
                  </a:lnTo>
                  <a:lnTo>
                    <a:pt x="1607058" y="483108"/>
                  </a:lnTo>
                  <a:lnTo>
                    <a:pt x="1799844" y="483108"/>
                  </a:lnTo>
                  <a:lnTo>
                    <a:pt x="1799844" y="473964"/>
                  </a:lnTo>
                  <a:lnTo>
                    <a:pt x="1607058" y="473964"/>
                  </a:lnTo>
                  <a:lnTo>
                    <a:pt x="1607058" y="202692"/>
                  </a:lnTo>
                  <a:lnTo>
                    <a:pt x="1799844" y="202692"/>
                  </a:lnTo>
                  <a:lnTo>
                    <a:pt x="1799844" y="1927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99067" y="1807463"/>
              <a:ext cx="1484375" cy="123520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59899" y="3216402"/>
              <a:ext cx="80010" cy="7543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42601" y="3216402"/>
              <a:ext cx="80010" cy="7543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08005" y="3216402"/>
              <a:ext cx="75438" cy="7543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25303" y="3216402"/>
              <a:ext cx="80010" cy="7543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99067" y="3216402"/>
              <a:ext cx="80010" cy="7543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81769" y="3216402"/>
              <a:ext cx="80010" cy="75438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3178181" y="2229103"/>
            <a:ext cx="3282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600" b="1" spc="-37" baseline="-16203" dirty="0">
                <a:latin typeface="Arial"/>
                <a:cs typeface="Arial"/>
              </a:rPr>
              <a:t>e</a:t>
            </a:r>
            <a:r>
              <a:rPr sz="1600" b="1" spc="-25" dirty="0">
                <a:latin typeface="Arial"/>
                <a:cs typeface="Arial"/>
              </a:rPr>
              <a:t>-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59130">
              <a:lnSpc>
                <a:spcPct val="100000"/>
              </a:lnSpc>
              <a:spcBef>
                <a:spcPts val="95"/>
              </a:spcBef>
            </a:pPr>
            <a:r>
              <a:rPr spc="-70" dirty="0"/>
              <a:t>Fractal</a:t>
            </a:r>
            <a:r>
              <a:rPr spc="-110" dirty="0"/>
              <a:t> </a:t>
            </a:r>
            <a:r>
              <a:rPr spc="-55" dirty="0"/>
              <a:t>(Self-</a:t>
            </a:r>
            <a:r>
              <a:rPr spc="-35" dirty="0"/>
              <a:t>Similar)</a:t>
            </a:r>
            <a:r>
              <a:rPr spc="-105" dirty="0"/>
              <a:t> </a:t>
            </a:r>
            <a:r>
              <a:rPr spc="-70" dirty="0"/>
              <a:t>Energy</a:t>
            </a:r>
            <a:r>
              <a:rPr spc="-105" dirty="0"/>
              <a:t> </a:t>
            </a:r>
            <a:r>
              <a:rPr spc="-10" dirty="0"/>
              <a:t>Spectrum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591447" y="1101852"/>
            <a:ext cx="6033770" cy="5735320"/>
            <a:chOff x="2591447" y="1101852"/>
            <a:chExt cx="6033770" cy="5735320"/>
          </a:xfrm>
        </p:grpSpPr>
        <p:sp>
          <p:nvSpPr>
            <p:cNvPr id="4" name="object 4"/>
            <p:cNvSpPr/>
            <p:nvPr/>
          </p:nvSpPr>
          <p:spPr>
            <a:xfrm>
              <a:off x="6422770" y="2275332"/>
              <a:ext cx="140335" cy="318770"/>
            </a:xfrm>
            <a:custGeom>
              <a:avLst/>
              <a:gdLst/>
              <a:ahLst/>
              <a:cxnLst/>
              <a:rect l="l" t="t" r="r" b="b"/>
              <a:pathLst>
                <a:path w="140334" h="318769">
                  <a:moveTo>
                    <a:pt x="140207" y="318516"/>
                  </a:moveTo>
                  <a:lnTo>
                    <a:pt x="140207" y="0"/>
                  </a:lnTo>
                  <a:lnTo>
                    <a:pt x="0" y="0"/>
                  </a:lnTo>
                  <a:lnTo>
                    <a:pt x="0" y="318516"/>
                  </a:lnTo>
                  <a:lnTo>
                    <a:pt x="12953" y="318516"/>
                  </a:lnTo>
                  <a:lnTo>
                    <a:pt x="12953" y="25145"/>
                  </a:lnTo>
                  <a:lnTo>
                    <a:pt x="25158" y="12192"/>
                  </a:lnTo>
                  <a:lnTo>
                    <a:pt x="25158" y="25145"/>
                  </a:lnTo>
                  <a:lnTo>
                    <a:pt x="114300" y="25145"/>
                  </a:lnTo>
                  <a:lnTo>
                    <a:pt x="114300" y="12192"/>
                  </a:lnTo>
                  <a:lnTo>
                    <a:pt x="127253" y="25145"/>
                  </a:lnTo>
                  <a:lnTo>
                    <a:pt x="127253" y="318516"/>
                  </a:lnTo>
                  <a:lnTo>
                    <a:pt x="140207" y="318516"/>
                  </a:lnTo>
                  <a:close/>
                </a:path>
                <a:path w="140334" h="318769">
                  <a:moveTo>
                    <a:pt x="25158" y="25145"/>
                  </a:moveTo>
                  <a:lnTo>
                    <a:pt x="25158" y="12192"/>
                  </a:lnTo>
                  <a:lnTo>
                    <a:pt x="12953" y="25145"/>
                  </a:lnTo>
                  <a:lnTo>
                    <a:pt x="25158" y="25145"/>
                  </a:lnTo>
                  <a:close/>
                </a:path>
                <a:path w="140334" h="318769">
                  <a:moveTo>
                    <a:pt x="25158" y="292607"/>
                  </a:moveTo>
                  <a:lnTo>
                    <a:pt x="25158" y="25145"/>
                  </a:lnTo>
                  <a:lnTo>
                    <a:pt x="12953" y="25145"/>
                  </a:lnTo>
                  <a:lnTo>
                    <a:pt x="12953" y="292607"/>
                  </a:lnTo>
                  <a:lnTo>
                    <a:pt x="25158" y="292607"/>
                  </a:lnTo>
                  <a:close/>
                </a:path>
                <a:path w="140334" h="318769">
                  <a:moveTo>
                    <a:pt x="127253" y="292607"/>
                  </a:moveTo>
                  <a:lnTo>
                    <a:pt x="12953" y="292607"/>
                  </a:lnTo>
                  <a:lnTo>
                    <a:pt x="25158" y="305562"/>
                  </a:lnTo>
                  <a:lnTo>
                    <a:pt x="25158" y="318516"/>
                  </a:lnTo>
                  <a:lnTo>
                    <a:pt x="114300" y="318516"/>
                  </a:lnTo>
                  <a:lnTo>
                    <a:pt x="114300" y="305562"/>
                  </a:lnTo>
                  <a:lnTo>
                    <a:pt x="127253" y="292607"/>
                  </a:lnTo>
                  <a:close/>
                </a:path>
                <a:path w="140334" h="318769">
                  <a:moveTo>
                    <a:pt x="25158" y="318516"/>
                  </a:moveTo>
                  <a:lnTo>
                    <a:pt x="25158" y="305562"/>
                  </a:lnTo>
                  <a:lnTo>
                    <a:pt x="12953" y="292607"/>
                  </a:lnTo>
                  <a:lnTo>
                    <a:pt x="12953" y="318516"/>
                  </a:lnTo>
                  <a:lnTo>
                    <a:pt x="25158" y="318516"/>
                  </a:lnTo>
                  <a:close/>
                </a:path>
                <a:path w="140334" h="318769">
                  <a:moveTo>
                    <a:pt x="127253" y="25145"/>
                  </a:moveTo>
                  <a:lnTo>
                    <a:pt x="114300" y="12192"/>
                  </a:lnTo>
                  <a:lnTo>
                    <a:pt x="114300" y="25145"/>
                  </a:lnTo>
                  <a:lnTo>
                    <a:pt x="127253" y="25145"/>
                  </a:lnTo>
                  <a:close/>
                </a:path>
                <a:path w="140334" h="318769">
                  <a:moveTo>
                    <a:pt x="127253" y="292607"/>
                  </a:moveTo>
                  <a:lnTo>
                    <a:pt x="127253" y="25145"/>
                  </a:lnTo>
                  <a:lnTo>
                    <a:pt x="114300" y="25145"/>
                  </a:lnTo>
                  <a:lnTo>
                    <a:pt x="114300" y="292607"/>
                  </a:lnTo>
                  <a:lnTo>
                    <a:pt x="127253" y="292607"/>
                  </a:lnTo>
                  <a:close/>
                </a:path>
                <a:path w="140334" h="318769">
                  <a:moveTo>
                    <a:pt x="127253" y="318516"/>
                  </a:moveTo>
                  <a:lnTo>
                    <a:pt x="127253" y="292607"/>
                  </a:lnTo>
                  <a:lnTo>
                    <a:pt x="114300" y="305562"/>
                  </a:lnTo>
                  <a:lnTo>
                    <a:pt x="114300" y="318516"/>
                  </a:lnTo>
                  <a:lnTo>
                    <a:pt x="127253" y="318516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20497" y="5342381"/>
              <a:ext cx="135255" cy="288925"/>
            </a:xfrm>
            <a:custGeom>
              <a:avLst/>
              <a:gdLst/>
              <a:ahLst/>
              <a:cxnLst/>
              <a:rect l="l" t="t" r="r" b="b"/>
              <a:pathLst>
                <a:path w="135254" h="288925">
                  <a:moveTo>
                    <a:pt x="134873" y="288798"/>
                  </a:moveTo>
                  <a:lnTo>
                    <a:pt x="134873" y="0"/>
                  </a:lnTo>
                  <a:lnTo>
                    <a:pt x="0" y="0"/>
                  </a:lnTo>
                  <a:lnTo>
                    <a:pt x="0" y="288798"/>
                  </a:lnTo>
                  <a:lnTo>
                    <a:pt x="12941" y="288798"/>
                  </a:lnTo>
                  <a:lnTo>
                    <a:pt x="12941" y="25146"/>
                  </a:lnTo>
                  <a:lnTo>
                    <a:pt x="25146" y="12192"/>
                  </a:lnTo>
                  <a:lnTo>
                    <a:pt x="25146" y="25146"/>
                  </a:lnTo>
                  <a:lnTo>
                    <a:pt x="109715" y="25146"/>
                  </a:lnTo>
                  <a:lnTo>
                    <a:pt x="109715" y="12192"/>
                  </a:lnTo>
                  <a:lnTo>
                    <a:pt x="121919" y="25146"/>
                  </a:lnTo>
                  <a:lnTo>
                    <a:pt x="121919" y="288798"/>
                  </a:lnTo>
                  <a:lnTo>
                    <a:pt x="134873" y="288798"/>
                  </a:lnTo>
                  <a:close/>
                </a:path>
                <a:path w="135254" h="288925">
                  <a:moveTo>
                    <a:pt x="25146" y="25146"/>
                  </a:moveTo>
                  <a:lnTo>
                    <a:pt x="25146" y="12192"/>
                  </a:lnTo>
                  <a:lnTo>
                    <a:pt x="12941" y="25146"/>
                  </a:lnTo>
                  <a:lnTo>
                    <a:pt x="25146" y="25146"/>
                  </a:lnTo>
                  <a:close/>
                </a:path>
                <a:path w="135254" h="288925">
                  <a:moveTo>
                    <a:pt x="25146" y="263652"/>
                  </a:moveTo>
                  <a:lnTo>
                    <a:pt x="25146" y="25146"/>
                  </a:lnTo>
                  <a:lnTo>
                    <a:pt x="12941" y="25146"/>
                  </a:lnTo>
                  <a:lnTo>
                    <a:pt x="12941" y="263652"/>
                  </a:lnTo>
                  <a:lnTo>
                    <a:pt x="25146" y="263652"/>
                  </a:lnTo>
                  <a:close/>
                </a:path>
                <a:path w="135254" h="288925">
                  <a:moveTo>
                    <a:pt x="121919" y="263652"/>
                  </a:moveTo>
                  <a:lnTo>
                    <a:pt x="12941" y="263652"/>
                  </a:lnTo>
                  <a:lnTo>
                    <a:pt x="25146" y="276606"/>
                  </a:lnTo>
                  <a:lnTo>
                    <a:pt x="25146" y="288798"/>
                  </a:lnTo>
                  <a:lnTo>
                    <a:pt x="109715" y="288798"/>
                  </a:lnTo>
                  <a:lnTo>
                    <a:pt x="109715" y="276606"/>
                  </a:lnTo>
                  <a:lnTo>
                    <a:pt x="121919" y="263652"/>
                  </a:lnTo>
                  <a:close/>
                </a:path>
                <a:path w="135254" h="288925">
                  <a:moveTo>
                    <a:pt x="25146" y="288798"/>
                  </a:moveTo>
                  <a:lnTo>
                    <a:pt x="25146" y="276606"/>
                  </a:lnTo>
                  <a:lnTo>
                    <a:pt x="12941" y="263652"/>
                  </a:lnTo>
                  <a:lnTo>
                    <a:pt x="12941" y="288798"/>
                  </a:lnTo>
                  <a:lnTo>
                    <a:pt x="25146" y="288798"/>
                  </a:lnTo>
                  <a:close/>
                </a:path>
                <a:path w="135254" h="288925">
                  <a:moveTo>
                    <a:pt x="121919" y="25146"/>
                  </a:moveTo>
                  <a:lnTo>
                    <a:pt x="109715" y="12192"/>
                  </a:lnTo>
                  <a:lnTo>
                    <a:pt x="109715" y="25146"/>
                  </a:lnTo>
                  <a:lnTo>
                    <a:pt x="121919" y="25146"/>
                  </a:lnTo>
                  <a:close/>
                </a:path>
                <a:path w="135254" h="288925">
                  <a:moveTo>
                    <a:pt x="121919" y="263652"/>
                  </a:moveTo>
                  <a:lnTo>
                    <a:pt x="121919" y="25146"/>
                  </a:lnTo>
                  <a:lnTo>
                    <a:pt x="109715" y="25146"/>
                  </a:lnTo>
                  <a:lnTo>
                    <a:pt x="109715" y="263652"/>
                  </a:lnTo>
                  <a:lnTo>
                    <a:pt x="121919" y="263652"/>
                  </a:lnTo>
                  <a:close/>
                </a:path>
                <a:path w="135254" h="288925">
                  <a:moveTo>
                    <a:pt x="121919" y="288798"/>
                  </a:moveTo>
                  <a:lnTo>
                    <a:pt x="121919" y="263652"/>
                  </a:lnTo>
                  <a:lnTo>
                    <a:pt x="109715" y="276606"/>
                  </a:lnTo>
                  <a:lnTo>
                    <a:pt x="109715" y="288798"/>
                  </a:lnTo>
                  <a:lnTo>
                    <a:pt x="121919" y="288798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91447" y="1101864"/>
              <a:ext cx="3308350" cy="2672715"/>
            </a:xfrm>
            <a:custGeom>
              <a:avLst/>
              <a:gdLst/>
              <a:ahLst/>
              <a:cxnLst/>
              <a:rect l="l" t="t" r="r" b="b"/>
              <a:pathLst>
                <a:path w="3308350" h="2672715">
                  <a:moveTo>
                    <a:pt x="153924" y="1120902"/>
                  </a:moveTo>
                  <a:lnTo>
                    <a:pt x="128778" y="1120902"/>
                  </a:lnTo>
                  <a:lnTo>
                    <a:pt x="128778" y="1146048"/>
                  </a:lnTo>
                  <a:lnTo>
                    <a:pt x="128778" y="1518666"/>
                  </a:lnTo>
                  <a:lnTo>
                    <a:pt x="25146" y="1518666"/>
                  </a:lnTo>
                  <a:lnTo>
                    <a:pt x="25146" y="1146048"/>
                  </a:lnTo>
                  <a:lnTo>
                    <a:pt x="128778" y="1146048"/>
                  </a:lnTo>
                  <a:lnTo>
                    <a:pt x="128778" y="1120902"/>
                  </a:lnTo>
                  <a:lnTo>
                    <a:pt x="92621" y="1120902"/>
                  </a:lnTo>
                  <a:lnTo>
                    <a:pt x="110490" y="1114806"/>
                  </a:lnTo>
                  <a:lnTo>
                    <a:pt x="102108" y="1091184"/>
                  </a:lnTo>
                  <a:lnTo>
                    <a:pt x="15024" y="1120902"/>
                  </a:lnTo>
                  <a:lnTo>
                    <a:pt x="0" y="1120902"/>
                  </a:lnTo>
                  <a:lnTo>
                    <a:pt x="0" y="1543812"/>
                  </a:lnTo>
                  <a:lnTo>
                    <a:pt x="6096" y="1543812"/>
                  </a:lnTo>
                  <a:lnTo>
                    <a:pt x="102108" y="1576578"/>
                  </a:lnTo>
                  <a:lnTo>
                    <a:pt x="110490" y="1552194"/>
                  </a:lnTo>
                  <a:lnTo>
                    <a:pt x="85928" y="1543812"/>
                  </a:lnTo>
                  <a:lnTo>
                    <a:pt x="128778" y="1543812"/>
                  </a:lnTo>
                  <a:lnTo>
                    <a:pt x="140970" y="1543812"/>
                  </a:lnTo>
                  <a:lnTo>
                    <a:pt x="153924" y="1543812"/>
                  </a:lnTo>
                  <a:lnTo>
                    <a:pt x="153924" y="1120902"/>
                  </a:lnTo>
                  <a:close/>
                </a:path>
                <a:path w="3308350" h="2672715">
                  <a:moveTo>
                    <a:pt x="278892" y="1610106"/>
                  </a:moveTo>
                  <a:lnTo>
                    <a:pt x="182880" y="1577340"/>
                  </a:lnTo>
                  <a:lnTo>
                    <a:pt x="174498" y="1600962"/>
                  </a:lnTo>
                  <a:lnTo>
                    <a:pt x="270510" y="1633728"/>
                  </a:lnTo>
                  <a:lnTo>
                    <a:pt x="278892" y="1610106"/>
                  </a:lnTo>
                  <a:close/>
                </a:path>
                <a:path w="3308350" h="2672715">
                  <a:moveTo>
                    <a:pt x="278892" y="1057656"/>
                  </a:moveTo>
                  <a:lnTo>
                    <a:pt x="270510" y="1033272"/>
                  </a:lnTo>
                  <a:lnTo>
                    <a:pt x="174498" y="1066038"/>
                  </a:lnTo>
                  <a:lnTo>
                    <a:pt x="182880" y="1090422"/>
                  </a:lnTo>
                  <a:lnTo>
                    <a:pt x="278892" y="1057656"/>
                  </a:lnTo>
                  <a:close/>
                </a:path>
                <a:path w="3308350" h="2672715">
                  <a:moveTo>
                    <a:pt x="447294" y="1668018"/>
                  </a:moveTo>
                  <a:lnTo>
                    <a:pt x="350520" y="1634490"/>
                  </a:lnTo>
                  <a:lnTo>
                    <a:pt x="342900" y="1658874"/>
                  </a:lnTo>
                  <a:lnTo>
                    <a:pt x="438912" y="1691640"/>
                  </a:lnTo>
                  <a:lnTo>
                    <a:pt x="447294" y="1668018"/>
                  </a:lnTo>
                  <a:close/>
                </a:path>
                <a:path w="3308350" h="2672715">
                  <a:moveTo>
                    <a:pt x="447294" y="1000506"/>
                  </a:moveTo>
                  <a:lnTo>
                    <a:pt x="438912" y="976122"/>
                  </a:lnTo>
                  <a:lnTo>
                    <a:pt x="342900" y="1008888"/>
                  </a:lnTo>
                  <a:lnTo>
                    <a:pt x="351282" y="1033272"/>
                  </a:lnTo>
                  <a:lnTo>
                    <a:pt x="447294" y="1000506"/>
                  </a:lnTo>
                  <a:close/>
                </a:path>
                <a:path w="3308350" h="2672715">
                  <a:moveTo>
                    <a:pt x="614934" y="1725168"/>
                  </a:moveTo>
                  <a:lnTo>
                    <a:pt x="518922" y="1692402"/>
                  </a:lnTo>
                  <a:lnTo>
                    <a:pt x="510540" y="1716786"/>
                  </a:lnTo>
                  <a:lnTo>
                    <a:pt x="606552" y="1749552"/>
                  </a:lnTo>
                  <a:lnTo>
                    <a:pt x="614934" y="1725168"/>
                  </a:lnTo>
                  <a:close/>
                </a:path>
                <a:path w="3308350" h="2672715">
                  <a:moveTo>
                    <a:pt x="615696" y="942594"/>
                  </a:moveTo>
                  <a:lnTo>
                    <a:pt x="607314" y="918972"/>
                  </a:lnTo>
                  <a:lnTo>
                    <a:pt x="511302" y="951738"/>
                  </a:lnTo>
                  <a:lnTo>
                    <a:pt x="518922" y="975360"/>
                  </a:lnTo>
                  <a:lnTo>
                    <a:pt x="615696" y="942594"/>
                  </a:lnTo>
                  <a:close/>
                </a:path>
                <a:path w="3308350" h="2672715">
                  <a:moveTo>
                    <a:pt x="783336" y="1783080"/>
                  </a:moveTo>
                  <a:lnTo>
                    <a:pt x="687324" y="1750314"/>
                  </a:lnTo>
                  <a:lnTo>
                    <a:pt x="678942" y="1773936"/>
                  </a:lnTo>
                  <a:lnTo>
                    <a:pt x="774954" y="1807464"/>
                  </a:lnTo>
                  <a:lnTo>
                    <a:pt x="783336" y="1783080"/>
                  </a:lnTo>
                  <a:close/>
                </a:path>
                <a:path w="3308350" h="2672715">
                  <a:moveTo>
                    <a:pt x="783336" y="885444"/>
                  </a:moveTo>
                  <a:lnTo>
                    <a:pt x="775716" y="861060"/>
                  </a:lnTo>
                  <a:lnTo>
                    <a:pt x="679704" y="893826"/>
                  </a:lnTo>
                  <a:lnTo>
                    <a:pt x="687324" y="918210"/>
                  </a:lnTo>
                  <a:lnTo>
                    <a:pt x="783336" y="885444"/>
                  </a:lnTo>
                  <a:close/>
                </a:path>
                <a:path w="3308350" h="2672715">
                  <a:moveTo>
                    <a:pt x="951738" y="1840992"/>
                  </a:moveTo>
                  <a:lnTo>
                    <a:pt x="855726" y="1807464"/>
                  </a:lnTo>
                  <a:lnTo>
                    <a:pt x="847344" y="1831848"/>
                  </a:lnTo>
                  <a:lnTo>
                    <a:pt x="943356" y="1864614"/>
                  </a:lnTo>
                  <a:lnTo>
                    <a:pt x="951738" y="1840992"/>
                  </a:lnTo>
                  <a:close/>
                </a:path>
                <a:path w="3308350" h="2672715">
                  <a:moveTo>
                    <a:pt x="951738" y="828294"/>
                  </a:moveTo>
                  <a:lnTo>
                    <a:pt x="944118" y="803910"/>
                  </a:lnTo>
                  <a:lnTo>
                    <a:pt x="847344" y="836676"/>
                  </a:lnTo>
                  <a:lnTo>
                    <a:pt x="855726" y="861060"/>
                  </a:lnTo>
                  <a:lnTo>
                    <a:pt x="951738" y="828294"/>
                  </a:lnTo>
                  <a:close/>
                </a:path>
                <a:path w="3308350" h="2672715">
                  <a:moveTo>
                    <a:pt x="1119378" y="1898142"/>
                  </a:moveTo>
                  <a:lnTo>
                    <a:pt x="1023366" y="1865376"/>
                  </a:lnTo>
                  <a:lnTo>
                    <a:pt x="1014984" y="1889760"/>
                  </a:lnTo>
                  <a:lnTo>
                    <a:pt x="1111758" y="1922526"/>
                  </a:lnTo>
                  <a:lnTo>
                    <a:pt x="1119378" y="1898142"/>
                  </a:lnTo>
                  <a:close/>
                </a:path>
                <a:path w="3308350" h="2672715">
                  <a:moveTo>
                    <a:pt x="1120140" y="770382"/>
                  </a:moveTo>
                  <a:lnTo>
                    <a:pt x="1111758" y="746760"/>
                  </a:lnTo>
                  <a:lnTo>
                    <a:pt x="1015746" y="779526"/>
                  </a:lnTo>
                  <a:lnTo>
                    <a:pt x="1024128" y="803148"/>
                  </a:lnTo>
                  <a:lnTo>
                    <a:pt x="1120140" y="770382"/>
                  </a:lnTo>
                  <a:close/>
                </a:path>
                <a:path w="3308350" h="2672715">
                  <a:moveTo>
                    <a:pt x="1287780" y="1956054"/>
                  </a:moveTo>
                  <a:lnTo>
                    <a:pt x="1191768" y="1923288"/>
                  </a:lnTo>
                  <a:lnTo>
                    <a:pt x="1183386" y="1946910"/>
                  </a:lnTo>
                  <a:lnTo>
                    <a:pt x="1279398" y="1980438"/>
                  </a:lnTo>
                  <a:lnTo>
                    <a:pt x="1287780" y="1956054"/>
                  </a:lnTo>
                  <a:close/>
                </a:path>
                <a:path w="3308350" h="2672715">
                  <a:moveTo>
                    <a:pt x="1288542" y="713232"/>
                  </a:moveTo>
                  <a:lnTo>
                    <a:pt x="1280160" y="688848"/>
                  </a:lnTo>
                  <a:lnTo>
                    <a:pt x="1184148" y="721614"/>
                  </a:lnTo>
                  <a:lnTo>
                    <a:pt x="1192530" y="745998"/>
                  </a:lnTo>
                  <a:lnTo>
                    <a:pt x="1288542" y="713232"/>
                  </a:lnTo>
                  <a:close/>
                </a:path>
                <a:path w="3308350" h="2672715">
                  <a:moveTo>
                    <a:pt x="1456182" y="2013966"/>
                  </a:moveTo>
                  <a:lnTo>
                    <a:pt x="1360170" y="1981200"/>
                  </a:lnTo>
                  <a:lnTo>
                    <a:pt x="1351788" y="2004822"/>
                  </a:lnTo>
                  <a:lnTo>
                    <a:pt x="1447800" y="2037588"/>
                  </a:lnTo>
                  <a:lnTo>
                    <a:pt x="1456182" y="2013966"/>
                  </a:lnTo>
                  <a:close/>
                </a:path>
                <a:path w="3308350" h="2672715">
                  <a:moveTo>
                    <a:pt x="1456944" y="656082"/>
                  </a:moveTo>
                  <a:lnTo>
                    <a:pt x="1448562" y="631698"/>
                  </a:lnTo>
                  <a:lnTo>
                    <a:pt x="1352550" y="664464"/>
                  </a:lnTo>
                  <a:lnTo>
                    <a:pt x="1360932" y="688848"/>
                  </a:lnTo>
                  <a:lnTo>
                    <a:pt x="1456944" y="656082"/>
                  </a:lnTo>
                  <a:close/>
                </a:path>
                <a:path w="3308350" h="2672715">
                  <a:moveTo>
                    <a:pt x="1624584" y="2071116"/>
                  </a:moveTo>
                  <a:lnTo>
                    <a:pt x="1527810" y="2038350"/>
                  </a:lnTo>
                  <a:lnTo>
                    <a:pt x="1520190" y="2062734"/>
                  </a:lnTo>
                  <a:lnTo>
                    <a:pt x="1616202" y="2095500"/>
                  </a:lnTo>
                  <a:lnTo>
                    <a:pt x="1624584" y="2071116"/>
                  </a:lnTo>
                  <a:close/>
                </a:path>
                <a:path w="3308350" h="2672715">
                  <a:moveTo>
                    <a:pt x="1625346" y="598170"/>
                  </a:moveTo>
                  <a:lnTo>
                    <a:pt x="1616964" y="574548"/>
                  </a:lnTo>
                  <a:lnTo>
                    <a:pt x="1520952" y="607314"/>
                  </a:lnTo>
                  <a:lnTo>
                    <a:pt x="1528572" y="630936"/>
                  </a:lnTo>
                  <a:lnTo>
                    <a:pt x="1625346" y="598170"/>
                  </a:lnTo>
                  <a:close/>
                </a:path>
                <a:path w="3308350" h="2672715">
                  <a:moveTo>
                    <a:pt x="1792224" y="2129028"/>
                  </a:moveTo>
                  <a:lnTo>
                    <a:pt x="1696212" y="2096262"/>
                  </a:lnTo>
                  <a:lnTo>
                    <a:pt x="1687830" y="2119884"/>
                  </a:lnTo>
                  <a:lnTo>
                    <a:pt x="1783842" y="2153412"/>
                  </a:lnTo>
                  <a:lnTo>
                    <a:pt x="1792224" y="2129028"/>
                  </a:lnTo>
                  <a:close/>
                </a:path>
                <a:path w="3308350" h="2672715">
                  <a:moveTo>
                    <a:pt x="1793748" y="541020"/>
                  </a:moveTo>
                  <a:lnTo>
                    <a:pt x="1785366" y="516636"/>
                  </a:lnTo>
                  <a:lnTo>
                    <a:pt x="1689354" y="549402"/>
                  </a:lnTo>
                  <a:lnTo>
                    <a:pt x="1696974" y="573786"/>
                  </a:lnTo>
                  <a:lnTo>
                    <a:pt x="1793748" y="541020"/>
                  </a:lnTo>
                  <a:close/>
                </a:path>
                <a:path w="3308350" h="2672715">
                  <a:moveTo>
                    <a:pt x="1960626" y="2186940"/>
                  </a:moveTo>
                  <a:lnTo>
                    <a:pt x="1864614" y="2154174"/>
                  </a:lnTo>
                  <a:lnTo>
                    <a:pt x="1856232" y="2177796"/>
                  </a:lnTo>
                  <a:lnTo>
                    <a:pt x="1952244" y="2210562"/>
                  </a:lnTo>
                  <a:lnTo>
                    <a:pt x="1960626" y="2186940"/>
                  </a:lnTo>
                  <a:close/>
                </a:path>
                <a:path w="3308350" h="2672715">
                  <a:moveTo>
                    <a:pt x="1961388" y="483870"/>
                  </a:moveTo>
                  <a:lnTo>
                    <a:pt x="1953768" y="459486"/>
                  </a:lnTo>
                  <a:lnTo>
                    <a:pt x="1856994" y="492252"/>
                  </a:lnTo>
                  <a:lnTo>
                    <a:pt x="1865376" y="516636"/>
                  </a:lnTo>
                  <a:lnTo>
                    <a:pt x="1961388" y="483870"/>
                  </a:lnTo>
                  <a:close/>
                </a:path>
                <a:path w="3308350" h="2672715">
                  <a:moveTo>
                    <a:pt x="2129028" y="2244852"/>
                  </a:moveTo>
                  <a:lnTo>
                    <a:pt x="2033016" y="2211324"/>
                  </a:lnTo>
                  <a:lnTo>
                    <a:pt x="2024634" y="2235708"/>
                  </a:lnTo>
                  <a:lnTo>
                    <a:pt x="2120646" y="2268474"/>
                  </a:lnTo>
                  <a:lnTo>
                    <a:pt x="2129028" y="2244852"/>
                  </a:lnTo>
                  <a:close/>
                </a:path>
                <a:path w="3308350" h="2672715">
                  <a:moveTo>
                    <a:pt x="2129790" y="425958"/>
                  </a:moveTo>
                  <a:lnTo>
                    <a:pt x="2121408" y="402336"/>
                  </a:lnTo>
                  <a:lnTo>
                    <a:pt x="2025396" y="435102"/>
                  </a:lnTo>
                  <a:lnTo>
                    <a:pt x="2033778" y="458724"/>
                  </a:lnTo>
                  <a:lnTo>
                    <a:pt x="2129790" y="425958"/>
                  </a:lnTo>
                  <a:close/>
                </a:path>
                <a:path w="3308350" h="2672715">
                  <a:moveTo>
                    <a:pt x="2296668" y="2302002"/>
                  </a:moveTo>
                  <a:lnTo>
                    <a:pt x="2200656" y="2269236"/>
                  </a:lnTo>
                  <a:lnTo>
                    <a:pt x="2192274" y="2293620"/>
                  </a:lnTo>
                  <a:lnTo>
                    <a:pt x="2289048" y="2326386"/>
                  </a:lnTo>
                  <a:lnTo>
                    <a:pt x="2296668" y="2302002"/>
                  </a:lnTo>
                  <a:close/>
                </a:path>
                <a:path w="3308350" h="2672715">
                  <a:moveTo>
                    <a:pt x="2298192" y="368808"/>
                  </a:moveTo>
                  <a:lnTo>
                    <a:pt x="2289810" y="344424"/>
                  </a:lnTo>
                  <a:lnTo>
                    <a:pt x="2193798" y="377190"/>
                  </a:lnTo>
                  <a:lnTo>
                    <a:pt x="2202180" y="401574"/>
                  </a:lnTo>
                  <a:lnTo>
                    <a:pt x="2298192" y="368808"/>
                  </a:lnTo>
                  <a:close/>
                </a:path>
                <a:path w="3308350" h="2672715">
                  <a:moveTo>
                    <a:pt x="2465070" y="2359914"/>
                  </a:moveTo>
                  <a:lnTo>
                    <a:pt x="2369058" y="2327148"/>
                  </a:lnTo>
                  <a:lnTo>
                    <a:pt x="2360676" y="2350770"/>
                  </a:lnTo>
                  <a:lnTo>
                    <a:pt x="2456688" y="2383536"/>
                  </a:lnTo>
                  <a:lnTo>
                    <a:pt x="2465070" y="2359914"/>
                  </a:lnTo>
                  <a:close/>
                </a:path>
                <a:path w="3308350" h="2672715">
                  <a:moveTo>
                    <a:pt x="2466594" y="311658"/>
                  </a:moveTo>
                  <a:lnTo>
                    <a:pt x="2458212" y="287274"/>
                  </a:lnTo>
                  <a:lnTo>
                    <a:pt x="2362200" y="320040"/>
                  </a:lnTo>
                  <a:lnTo>
                    <a:pt x="2370582" y="344424"/>
                  </a:lnTo>
                  <a:lnTo>
                    <a:pt x="2466594" y="311658"/>
                  </a:lnTo>
                  <a:close/>
                </a:path>
                <a:path w="3308350" h="2672715">
                  <a:moveTo>
                    <a:pt x="2633472" y="2417826"/>
                  </a:moveTo>
                  <a:lnTo>
                    <a:pt x="2537460" y="2384298"/>
                  </a:lnTo>
                  <a:lnTo>
                    <a:pt x="2529078" y="2408682"/>
                  </a:lnTo>
                  <a:lnTo>
                    <a:pt x="2625090" y="2441448"/>
                  </a:lnTo>
                  <a:lnTo>
                    <a:pt x="2633472" y="2417826"/>
                  </a:lnTo>
                  <a:close/>
                </a:path>
                <a:path w="3308350" h="2672715">
                  <a:moveTo>
                    <a:pt x="2634996" y="253746"/>
                  </a:moveTo>
                  <a:lnTo>
                    <a:pt x="2626614" y="230124"/>
                  </a:lnTo>
                  <a:lnTo>
                    <a:pt x="2530602" y="262890"/>
                  </a:lnTo>
                  <a:lnTo>
                    <a:pt x="2538222" y="286512"/>
                  </a:lnTo>
                  <a:lnTo>
                    <a:pt x="2634996" y="253746"/>
                  </a:lnTo>
                  <a:close/>
                </a:path>
                <a:path w="3308350" h="2672715">
                  <a:moveTo>
                    <a:pt x="2801874" y="2474976"/>
                  </a:moveTo>
                  <a:lnTo>
                    <a:pt x="2705100" y="2442210"/>
                  </a:lnTo>
                  <a:lnTo>
                    <a:pt x="2697480" y="2466594"/>
                  </a:lnTo>
                  <a:lnTo>
                    <a:pt x="2793492" y="2499360"/>
                  </a:lnTo>
                  <a:lnTo>
                    <a:pt x="2801874" y="2474976"/>
                  </a:lnTo>
                  <a:close/>
                </a:path>
                <a:path w="3308350" h="2672715">
                  <a:moveTo>
                    <a:pt x="2803398" y="196596"/>
                  </a:moveTo>
                  <a:lnTo>
                    <a:pt x="2795016" y="172212"/>
                  </a:lnTo>
                  <a:lnTo>
                    <a:pt x="2699004" y="204978"/>
                  </a:lnTo>
                  <a:lnTo>
                    <a:pt x="2706624" y="229362"/>
                  </a:lnTo>
                  <a:lnTo>
                    <a:pt x="2803398" y="196596"/>
                  </a:lnTo>
                  <a:close/>
                </a:path>
                <a:path w="3308350" h="2672715">
                  <a:moveTo>
                    <a:pt x="2969514" y="2532888"/>
                  </a:moveTo>
                  <a:lnTo>
                    <a:pt x="2873502" y="2500122"/>
                  </a:lnTo>
                  <a:lnTo>
                    <a:pt x="2865120" y="2523744"/>
                  </a:lnTo>
                  <a:lnTo>
                    <a:pt x="2961132" y="2557272"/>
                  </a:lnTo>
                  <a:lnTo>
                    <a:pt x="2969514" y="2532888"/>
                  </a:lnTo>
                  <a:close/>
                </a:path>
                <a:path w="3308350" h="2672715">
                  <a:moveTo>
                    <a:pt x="2971038" y="139446"/>
                  </a:moveTo>
                  <a:lnTo>
                    <a:pt x="2963418" y="115062"/>
                  </a:lnTo>
                  <a:lnTo>
                    <a:pt x="2866644" y="147828"/>
                  </a:lnTo>
                  <a:lnTo>
                    <a:pt x="2875026" y="172212"/>
                  </a:lnTo>
                  <a:lnTo>
                    <a:pt x="2971038" y="139446"/>
                  </a:lnTo>
                  <a:close/>
                </a:path>
                <a:path w="3308350" h="2672715">
                  <a:moveTo>
                    <a:pt x="3137916" y="2590800"/>
                  </a:moveTo>
                  <a:lnTo>
                    <a:pt x="3041904" y="2557272"/>
                  </a:lnTo>
                  <a:lnTo>
                    <a:pt x="3033522" y="2581656"/>
                  </a:lnTo>
                  <a:lnTo>
                    <a:pt x="3129534" y="2614422"/>
                  </a:lnTo>
                  <a:lnTo>
                    <a:pt x="3137916" y="2590800"/>
                  </a:lnTo>
                  <a:close/>
                </a:path>
                <a:path w="3308350" h="2672715">
                  <a:moveTo>
                    <a:pt x="3139440" y="81534"/>
                  </a:moveTo>
                  <a:lnTo>
                    <a:pt x="3131058" y="57912"/>
                  </a:lnTo>
                  <a:lnTo>
                    <a:pt x="3035046" y="90678"/>
                  </a:lnTo>
                  <a:lnTo>
                    <a:pt x="3043428" y="114300"/>
                  </a:lnTo>
                  <a:lnTo>
                    <a:pt x="3139440" y="81534"/>
                  </a:lnTo>
                  <a:close/>
                </a:path>
                <a:path w="3308350" h="2672715">
                  <a:moveTo>
                    <a:pt x="3306318" y="2647950"/>
                  </a:moveTo>
                  <a:lnTo>
                    <a:pt x="3210306" y="2615184"/>
                  </a:lnTo>
                  <a:lnTo>
                    <a:pt x="3201924" y="2639568"/>
                  </a:lnTo>
                  <a:lnTo>
                    <a:pt x="3297936" y="2672334"/>
                  </a:lnTo>
                  <a:lnTo>
                    <a:pt x="3306318" y="2647950"/>
                  </a:lnTo>
                  <a:close/>
                </a:path>
                <a:path w="3308350" h="2672715">
                  <a:moveTo>
                    <a:pt x="3307842" y="24384"/>
                  </a:moveTo>
                  <a:lnTo>
                    <a:pt x="3299460" y="0"/>
                  </a:lnTo>
                  <a:lnTo>
                    <a:pt x="3203448" y="32766"/>
                  </a:lnTo>
                  <a:lnTo>
                    <a:pt x="3211830" y="57150"/>
                  </a:lnTo>
                  <a:lnTo>
                    <a:pt x="3307842" y="24384"/>
                  </a:lnTo>
                  <a:close/>
                </a:path>
              </a:pathLst>
            </a:custGeom>
            <a:solidFill>
              <a:srgbClr val="FF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950343" y="2280678"/>
              <a:ext cx="2674620" cy="1858645"/>
            </a:xfrm>
            <a:custGeom>
              <a:avLst/>
              <a:gdLst/>
              <a:ahLst/>
              <a:cxnLst/>
              <a:rect l="l" t="t" r="r" b="b"/>
              <a:pathLst>
                <a:path w="2674620" h="1858645">
                  <a:moveTo>
                    <a:pt x="50292" y="1732026"/>
                  </a:moveTo>
                  <a:lnTo>
                    <a:pt x="25908" y="1725930"/>
                  </a:lnTo>
                  <a:lnTo>
                    <a:pt x="0" y="1824228"/>
                  </a:lnTo>
                  <a:lnTo>
                    <a:pt x="24384" y="1830324"/>
                  </a:lnTo>
                  <a:lnTo>
                    <a:pt x="50292" y="1732026"/>
                  </a:lnTo>
                  <a:close/>
                </a:path>
                <a:path w="2674620" h="1858645">
                  <a:moveTo>
                    <a:pt x="95250" y="1560576"/>
                  </a:moveTo>
                  <a:lnTo>
                    <a:pt x="70866" y="1553718"/>
                  </a:lnTo>
                  <a:lnTo>
                    <a:pt x="44958" y="1652016"/>
                  </a:lnTo>
                  <a:lnTo>
                    <a:pt x="70104" y="1658874"/>
                  </a:lnTo>
                  <a:lnTo>
                    <a:pt x="95250" y="1560576"/>
                  </a:lnTo>
                  <a:close/>
                </a:path>
                <a:path w="2674620" h="1858645">
                  <a:moveTo>
                    <a:pt x="140970" y="1388364"/>
                  </a:moveTo>
                  <a:lnTo>
                    <a:pt x="115824" y="1381506"/>
                  </a:lnTo>
                  <a:lnTo>
                    <a:pt x="90678" y="1479804"/>
                  </a:lnTo>
                  <a:lnTo>
                    <a:pt x="115062" y="1486662"/>
                  </a:lnTo>
                  <a:lnTo>
                    <a:pt x="140970" y="1388364"/>
                  </a:lnTo>
                  <a:close/>
                </a:path>
                <a:path w="2674620" h="1858645">
                  <a:moveTo>
                    <a:pt x="185928" y="1216152"/>
                  </a:moveTo>
                  <a:lnTo>
                    <a:pt x="161544" y="1210056"/>
                  </a:lnTo>
                  <a:lnTo>
                    <a:pt x="135636" y="1308354"/>
                  </a:lnTo>
                  <a:lnTo>
                    <a:pt x="160020" y="1314450"/>
                  </a:lnTo>
                  <a:lnTo>
                    <a:pt x="185928" y="1216152"/>
                  </a:lnTo>
                  <a:close/>
                </a:path>
                <a:path w="2674620" h="1858645">
                  <a:moveTo>
                    <a:pt x="230886" y="1044702"/>
                  </a:moveTo>
                  <a:lnTo>
                    <a:pt x="206502" y="1037844"/>
                  </a:lnTo>
                  <a:lnTo>
                    <a:pt x="180594" y="1136142"/>
                  </a:lnTo>
                  <a:lnTo>
                    <a:pt x="204978" y="1143000"/>
                  </a:lnTo>
                  <a:lnTo>
                    <a:pt x="230886" y="1044702"/>
                  </a:lnTo>
                  <a:close/>
                </a:path>
                <a:path w="2674620" h="1858645">
                  <a:moveTo>
                    <a:pt x="276606" y="872490"/>
                  </a:moveTo>
                  <a:lnTo>
                    <a:pt x="251460" y="865632"/>
                  </a:lnTo>
                  <a:lnTo>
                    <a:pt x="226314" y="963930"/>
                  </a:lnTo>
                  <a:lnTo>
                    <a:pt x="250698" y="970788"/>
                  </a:lnTo>
                  <a:lnTo>
                    <a:pt x="276606" y="872490"/>
                  </a:lnTo>
                  <a:close/>
                </a:path>
                <a:path w="2674620" h="1858645">
                  <a:moveTo>
                    <a:pt x="321564" y="700278"/>
                  </a:moveTo>
                  <a:lnTo>
                    <a:pt x="297180" y="694182"/>
                  </a:lnTo>
                  <a:lnTo>
                    <a:pt x="271272" y="792480"/>
                  </a:lnTo>
                  <a:lnTo>
                    <a:pt x="295656" y="798576"/>
                  </a:lnTo>
                  <a:lnTo>
                    <a:pt x="321564" y="700278"/>
                  </a:lnTo>
                  <a:close/>
                </a:path>
                <a:path w="2674620" h="1858645">
                  <a:moveTo>
                    <a:pt x="366522" y="528828"/>
                  </a:moveTo>
                  <a:lnTo>
                    <a:pt x="342138" y="521970"/>
                  </a:lnTo>
                  <a:lnTo>
                    <a:pt x="316230" y="620268"/>
                  </a:lnTo>
                  <a:lnTo>
                    <a:pt x="340614" y="627126"/>
                  </a:lnTo>
                  <a:lnTo>
                    <a:pt x="366522" y="528828"/>
                  </a:lnTo>
                  <a:close/>
                </a:path>
                <a:path w="2674620" h="1858645">
                  <a:moveTo>
                    <a:pt x="412242" y="356616"/>
                  </a:moveTo>
                  <a:lnTo>
                    <a:pt x="387096" y="349758"/>
                  </a:lnTo>
                  <a:lnTo>
                    <a:pt x="361188" y="448056"/>
                  </a:lnTo>
                  <a:lnTo>
                    <a:pt x="386334" y="454914"/>
                  </a:lnTo>
                  <a:lnTo>
                    <a:pt x="412242" y="356616"/>
                  </a:lnTo>
                  <a:close/>
                </a:path>
                <a:path w="2674620" h="1858645">
                  <a:moveTo>
                    <a:pt x="457200" y="184404"/>
                  </a:moveTo>
                  <a:lnTo>
                    <a:pt x="432816" y="178308"/>
                  </a:lnTo>
                  <a:lnTo>
                    <a:pt x="406908" y="276606"/>
                  </a:lnTo>
                  <a:lnTo>
                    <a:pt x="431292" y="282702"/>
                  </a:lnTo>
                  <a:lnTo>
                    <a:pt x="457200" y="184404"/>
                  </a:lnTo>
                  <a:close/>
                </a:path>
                <a:path w="2674620" h="1858645">
                  <a:moveTo>
                    <a:pt x="502158" y="12954"/>
                  </a:moveTo>
                  <a:lnTo>
                    <a:pt x="477774" y="6096"/>
                  </a:lnTo>
                  <a:lnTo>
                    <a:pt x="451866" y="104394"/>
                  </a:lnTo>
                  <a:lnTo>
                    <a:pt x="476250" y="111252"/>
                  </a:lnTo>
                  <a:lnTo>
                    <a:pt x="502158" y="12954"/>
                  </a:lnTo>
                  <a:close/>
                </a:path>
                <a:path w="2674620" h="1858645">
                  <a:moveTo>
                    <a:pt x="681215" y="67056"/>
                  </a:moveTo>
                  <a:lnTo>
                    <a:pt x="605777" y="0"/>
                  </a:lnTo>
                  <a:lnTo>
                    <a:pt x="589013" y="19050"/>
                  </a:lnTo>
                  <a:lnTo>
                    <a:pt x="664451" y="86106"/>
                  </a:lnTo>
                  <a:lnTo>
                    <a:pt x="681215" y="67056"/>
                  </a:lnTo>
                  <a:close/>
                </a:path>
                <a:path w="2674620" h="1858645">
                  <a:moveTo>
                    <a:pt x="814565" y="185928"/>
                  </a:moveTo>
                  <a:lnTo>
                    <a:pt x="738365" y="118110"/>
                  </a:lnTo>
                  <a:lnTo>
                    <a:pt x="721601" y="137160"/>
                  </a:lnTo>
                  <a:lnTo>
                    <a:pt x="797801" y="204216"/>
                  </a:lnTo>
                  <a:lnTo>
                    <a:pt x="814565" y="185928"/>
                  </a:lnTo>
                  <a:close/>
                </a:path>
                <a:path w="2674620" h="1858645">
                  <a:moveTo>
                    <a:pt x="947153" y="304038"/>
                  </a:moveTo>
                  <a:lnTo>
                    <a:pt x="870953" y="236220"/>
                  </a:lnTo>
                  <a:lnTo>
                    <a:pt x="854189" y="255270"/>
                  </a:lnTo>
                  <a:lnTo>
                    <a:pt x="930389" y="323088"/>
                  </a:lnTo>
                  <a:lnTo>
                    <a:pt x="947153" y="304038"/>
                  </a:lnTo>
                  <a:close/>
                </a:path>
                <a:path w="2674620" h="1858645">
                  <a:moveTo>
                    <a:pt x="1079741" y="422148"/>
                  </a:moveTo>
                  <a:lnTo>
                    <a:pt x="1004303" y="354330"/>
                  </a:lnTo>
                  <a:lnTo>
                    <a:pt x="987539" y="373380"/>
                  </a:lnTo>
                  <a:lnTo>
                    <a:pt x="1062977" y="441198"/>
                  </a:lnTo>
                  <a:lnTo>
                    <a:pt x="1079741" y="422148"/>
                  </a:lnTo>
                  <a:close/>
                </a:path>
                <a:path w="2674620" h="1858645">
                  <a:moveTo>
                    <a:pt x="1213091" y="540258"/>
                  </a:moveTo>
                  <a:lnTo>
                    <a:pt x="1136891" y="472440"/>
                  </a:lnTo>
                  <a:lnTo>
                    <a:pt x="1120127" y="491490"/>
                  </a:lnTo>
                  <a:lnTo>
                    <a:pt x="1196327" y="559308"/>
                  </a:lnTo>
                  <a:lnTo>
                    <a:pt x="1213091" y="540258"/>
                  </a:lnTo>
                  <a:close/>
                </a:path>
                <a:path w="2674620" h="1858645">
                  <a:moveTo>
                    <a:pt x="1345679" y="658368"/>
                  </a:moveTo>
                  <a:lnTo>
                    <a:pt x="1270241" y="590550"/>
                  </a:lnTo>
                  <a:lnTo>
                    <a:pt x="1252715" y="609600"/>
                  </a:lnTo>
                  <a:lnTo>
                    <a:pt x="1328915" y="677418"/>
                  </a:lnTo>
                  <a:lnTo>
                    <a:pt x="1345679" y="658368"/>
                  </a:lnTo>
                  <a:close/>
                </a:path>
                <a:path w="2674620" h="1858645">
                  <a:moveTo>
                    <a:pt x="1479029" y="776478"/>
                  </a:moveTo>
                  <a:lnTo>
                    <a:pt x="1402829" y="708660"/>
                  </a:lnTo>
                  <a:lnTo>
                    <a:pt x="1386065" y="727710"/>
                  </a:lnTo>
                  <a:lnTo>
                    <a:pt x="1461503" y="795528"/>
                  </a:lnTo>
                  <a:lnTo>
                    <a:pt x="1479029" y="776478"/>
                  </a:lnTo>
                  <a:close/>
                </a:path>
                <a:path w="2674620" h="1858645">
                  <a:moveTo>
                    <a:pt x="1611617" y="894588"/>
                  </a:moveTo>
                  <a:lnTo>
                    <a:pt x="1535417" y="826770"/>
                  </a:lnTo>
                  <a:lnTo>
                    <a:pt x="1518653" y="845820"/>
                  </a:lnTo>
                  <a:lnTo>
                    <a:pt x="1594853" y="913638"/>
                  </a:lnTo>
                  <a:lnTo>
                    <a:pt x="1611617" y="894588"/>
                  </a:lnTo>
                  <a:close/>
                </a:path>
                <a:path w="2674620" h="1858645">
                  <a:moveTo>
                    <a:pt x="1744205" y="1012698"/>
                  </a:moveTo>
                  <a:lnTo>
                    <a:pt x="1668767" y="944880"/>
                  </a:lnTo>
                  <a:lnTo>
                    <a:pt x="1651241" y="963930"/>
                  </a:lnTo>
                  <a:lnTo>
                    <a:pt x="1727441" y="1031748"/>
                  </a:lnTo>
                  <a:lnTo>
                    <a:pt x="1744205" y="1012698"/>
                  </a:lnTo>
                  <a:close/>
                </a:path>
                <a:path w="2674620" h="1858645">
                  <a:moveTo>
                    <a:pt x="1877555" y="1130808"/>
                  </a:moveTo>
                  <a:lnTo>
                    <a:pt x="1801355" y="1062990"/>
                  </a:lnTo>
                  <a:lnTo>
                    <a:pt x="1784591" y="1082040"/>
                  </a:lnTo>
                  <a:lnTo>
                    <a:pt x="1860029" y="1149858"/>
                  </a:lnTo>
                  <a:lnTo>
                    <a:pt x="1877555" y="1130808"/>
                  </a:lnTo>
                  <a:close/>
                </a:path>
                <a:path w="2674620" h="1858645">
                  <a:moveTo>
                    <a:pt x="2010143" y="1248918"/>
                  </a:moveTo>
                  <a:lnTo>
                    <a:pt x="1933943" y="1181862"/>
                  </a:lnTo>
                  <a:lnTo>
                    <a:pt x="1917179" y="1200150"/>
                  </a:lnTo>
                  <a:lnTo>
                    <a:pt x="1993379" y="1267968"/>
                  </a:lnTo>
                  <a:lnTo>
                    <a:pt x="2010143" y="1248918"/>
                  </a:lnTo>
                  <a:close/>
                </a:path>
                <a:path w="2674620" h="1858645">
                  <a:moveTo>
                    <a:pt x="2142731" y="1367028"/>
                  </a:moveTo>
                  <a:lnTo>
                    <a:pt x="2067293" y="1299972"/>
                  </a:lnTo>
                  <a:lnTo>
                    <a:pt x="2050529" y="1318260"/>
                  </a:lnTo>
                  <a:lnTo>
                    <a:pt x="2125967" y="1386078"/>
                  </a:lnTo>
                  <a:lnTo>
                    <a:pt x="2142731" y="1367028"/>
                  </a:lnTo>
                  <a:close/>
                </a:path>
                <a:path w="2674620" h="1858645">
                  <a:moveTo>
                    <a:pt x="2276081" y="1485138"/>
                  </a:moveTo>
                  <a:lnTo>
                    <a:pt x="2199881" y="1418082"/>
                  </a:lnTo>
                  <a:lnTo>
                    <a:pt x="2183117" y="1437132"/>
                  </a:lnTo>
                  <a:lnTo>
                    <a:pt x="2259317" y="1504188"/>
                  </a:lnTo>
                  <a:lnTo>
                    <a:pt x="2276081" y="1485138"/>
                  </a:lnTo>
                  <a:close/>
                </a:path>
                <a:path w="2674620" h="1858645">
                  <a:moveTo>
                    <a:pt x="2408669" y="1603248"/>
                  </a:moveTo>
                  <a:lnTo>
                    <a:pt x="2332469" y="1536192"/>
                  </a:lnTo>
                  <a:lnTo>
                    <a:pt x="2315705" y="1555242"/>
                  </a:lnTo>
                  <a:lnTo>
                    <a:pt x="2391905" y="1622298"/>
                  </a:lnTo>
                  <a:lnTo>
                    <a:pt x="2408669" y="1603248"/>
                  </a:lnTo>
                  <a:close/>
                </a:path>
                <a:path w="2674620" h="1858645">
                  <a:moveTo>
                    <a:pt x="2541257" y="1721358"/>
                  </a:moveTo>
                  <a:lnTo>
                    <a:pt x="2465819" y="1654302"/>
                  </a:lnTo>
                  <a:lnTo>
                    <a:pt x="2449055" y="1673352"/>
                  </a:lnTo>
                  <a:lnTo>
                    <a:pt x="2524493" y="1740408"/>
                  </a:lnTo>
                  <a:lnTo>
                    <a:pt x="2541257" y="1721358"/>
                  </a:lnTo>
                  <a:close/>
                </a:path>
                <a:path w="2674620" h="1858645">
                  <a:moveTo>
                    <a:pt x="2674607" y="1839468"/>
                  </a:moveTo>
                  <a:lnTo>
                    <a:pt x="2598407" y="1772412"/>
                  </a:lnTo>
                  <a:lnTo>
                    <a:pt x="2581643" y="1791462"/>
                  </a:lnTo>
                  <a:lnTo>
                    <a:pt x="2657843" y="1858518"/>
                  </a:lnTo>
                  <a:lnTo>
                    <a:pt x="2674607" y="1839468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05223" y="4133862"/>
              <a:ext cx="1845310" cy="2703195"/>
            </a:xfrm>
            <a:custGeom>
              <a:avLst/>
              <a:gdLst/>
              <a:ahLst/>
              <a:cxnLst/>
              <a:rect l="l" t="t" r="r" b="b"/>
              <a:pathLst>
                <a:path w="1845309" h="2703195">
                  <a:moveTo>
                    <a:pt x="64770" y="2672334"/>
                  </a:moveTo>
                  <a:lnTo>
                    <a:pt x="51054" y="2650998"/>
                  </a:lnTo>
                  <a:lnTo>
                    <a:pt x="3810" y="2682240"/>
                  </a:lnTo>
                  <a:lnTo>
                    <a:pt x="18288" y="2702814"/>
                  </a:lnTo>
                  <a:lnTo>
                    <a:pt x="64770" y="2672334"/>
                  </a:lnTo>
                  <a:close/>
                </a:path>
                <a:path w="1845309" h="2703195">
                  <a:moveTo>
                    <a:pt x="64770" y="33528"/>
                  </a:moveTo>
                  <a:lnTo>
                    <a:pt x="14478" y="0"/>
                  </a:lnTo>
                  <a:lnTo>
                    <a:pt x="0" y="20574"/>
                  </a:lnTo>
                  <a:lnTo>
                    <a:pt x="51054" y="54102"/>
                  </a:lnTo>
                  <a:lnTo>
                    <a:pt x="64770" y="33528"/>
                  </a:lnTo>
                  <a:close/>
                </a:path>
                <a:path w="1845309" h="2703195">
                  <a:moveTo>
                    <a:pt x="213360" y="2574036"/>
                  </a:moveTo>
                  <a:lnTo>
                    <a:pt x="198882" y="2552700"/>
                  </a:lnTo>
                  <a:lnTo>
                    <a:pt x="114300" y="2609088"/>
                  </a:lnTo>
                  <a:lnTo>
                    <a:pt x="128016" y="2630424"/>
                  </a:lnTo>
                  <a:lnTo>
                    <a:pt x="213360" y="2574036"/>
                  </a:lnTo>
                  <a:close/>
                </a:path>
                <a:path w="1845309" h="2703195">
                  <a:moveTo>
                    <a:pt x="213360" y="131064"/>
                  </a:moveTo>
                  <a:lnTo>
                    <a:pt x="128778" y="75438"/>
                  </a:lnTo>
                  <a:lnTo>
                    <a:pt x="114300" y="96774"/>
                  </a:lnTo>
                  <a:lnTo>
                    <a:pt x="199644" y="152400"/>
                  </a:lnTo>
                  <a:lnTo>
                    <a:pt x="213360" y="131064"/>
                  </a:lnTo>
                  <a:close/>
                </a:path>
                <a:path w="1845309" h="2703195">
                  <a:moveTo>
                    <a:pt x="361188" y="2475738"/>
                  </a:moveTo>
                  <a:lnTo>
                    <a:pt x="347472" y="2455164"/>
                  </a:lnTo>
                  <a:lnTo>
                    <a:pt x="262890" y="2510790"/>
                  </a:lnTo>
                  <a:lnTo>
                    <a:pt x="276606" y="2532126"/>
                  </a:lnTo>
                  <a:lnTo>
                    <a:pt x="361188" y="2475738"/>
                  </a:lnTo>
                  <a:close/>
                </a:path>
                <a:path w="1845309" h="2703195">
                  <a:moveTo>
                    <a:pt x="361950" y="229362"/>
                  </a:moveTo>
                  <a:lnTo>
                    <a:pt x="276606" y="172974"/>
                  </a:lnTo>
                  <a:lnTo>
                    <a:pt x="262890" y="194310"/>
                  </a:lnTo>
                  <a:lnTo>
                    <a:pt x="347472" y="250698"/>
                  </a:lnTo>
                  <a:lnTo>
                    <a:pt x="361950" y="229362"/>
                  </a:lnTo>
                  <a:close/>
                </a:path>
                <a:path w="1845309" h="2703195">
                  <a:moveTo>
                    <a:pt x="509778" y="2378202"/>
                  </a:moveTo>
                  <a:lnTo>
                    <a:pt x="496062" y="2356866"/>
                  </a:lnTo>
                  <a:lnTo>
                    <a:pt x="410718" y="2412492"/>
                  </a:lnTo>
                  <a:lnTo>
                    <a:pt x="425196" y="2433828"/>
                  </a:lnTo>
                  <a:lnTo>
                    <a:pt x="509778" y="2378202"/>
                  </a:lnTo>
                  <a:close/>
                </a:path>
                <a:path w="1845309" h="2703195">
                  <a:moveTo>
                    <a:pt x="509778" y="327660"/>
                  </a:moveTo>
                  <a:lnTo>
                    <a:pt x="425196" y="271272"/>
                  </a:lnTo>
                  <a:lnTo>
                    <a:pt x="411480" y="292608"/>
                  </a:lnTo>
                  <a:lnTo>
                    <a:pt x="496062" y="348996"/>
                  </a:lnTo>
                  <a:lnTo>
                    <a:pt x="509778" y="327660"/>
                  </a:lnTo>
                  <a:close/>
                </a:path>
                <a:path w="1845309" h="2703195">
                  <a:moveTo>
                    <a:pt x="658368" y="2279904"/>
                  </a:moveTo>
                  <a:lnTo>
                    <a:pt x="643890" y="2258568"/>
                  </a:lnTo>
                  <a:lnTo>
                    <a:pt x="559308" y="2314956"/>
                  </a:lnTo>
                  <a:lnTo>
                    <a:pt x="573024" y="2336292"/>
                  </a:lnTo>
                  <a:lnTo>
                    <a:pt x="658368" y="2279904"/>
                  </a:lnTo>
                  <a:close/>
                </a:path>
                <a:path w="1845309" h="2703195">
                  <a:moveTo>
                    <a:pt x="658368" y="425196"/>
                  </a:moveTo>
                  <a:lnTo>
                    <a:pt x="573786" y="369570"/>
                  </a:lnTo>
                  <a:lnTo>
                    <a:pt x="559308" y="390906"/>
                  </a:lnTo>
                  <a:lnTo>
                    <a:pt x="643890" y="446532"/>
                  </a:lnTo>
                  <a:lnTo>
                    <a:pt x="658368" y="425196"/>
                  </a:lnTo>
                  <a:close/>
                </a:path>
                <a:path w="1845309" h="2703195">
                  <a:moveTo>
                    <a:pt x="806196" y="2181606"/>
                  </a:moveTo>
                  <a:lnTo>
                    <a:pt x="792480" y="2161032"/>
                  </a:lnTo>
                  <a:lnTo>
                    <a:pt x="707898" y="2216658"/>
                  </a:lnTo>
                  <a:lnTo>
                    <a:pt x="721614" y="2237994"/>
                  </a:lnTo>
                  <a:lnTo>
                    <a:pt x="806196" y="2181606"/>
                  </a:lnTo>
                  <a:close/>
                </a:path>
                <a:path w="1845309" h="2703195">
                  <a:moveTo>
                    <a:pt x="806196" y="523494"/>
                  </a:moveTo>
                  <a:lnTo>
                    <a:pt x="721614" y="467868"/>
                  </a:lnTo>
                  <a:lnTo>
                    <a:pt x="707898" y="488442"/>
                  </a:lnTo>
                  <a:lnTo>
                    <a:pt x="792480" y="544830"/>
                  </a:lnTo>
                  <a:lnTo>
                    <a:pt x="806196" y="523494"/>
                  </a:lnTo>
                  <a:close/>
                </a:path>
                <a:path w="1845309" h="2703195">
                  <a:moveTo>
                    <a:pt x="954786" y="2084070"/>
                  </a:moveTo>
                  <a:lnTo>
                    <a:pt x="940308" y="2062734"/>
                  </a:lnTo>
                  <a:lnTo>
                    <a:pt x="855726" y="2118360"/>
                  </a:lnTo>
                  <a:lnTo>
                    <a:pt x="870204" y="2139696"/>
                  </a:lnTo>
                  <a:lnTo>
                    <a:pt x="954786" y="2084070"/>
                  </a:lnTo>
                  <a:close/>
                </a:path>
                <a:path w="1845309" h="2703195">
                  <a:moveTo>
                    <a:pt x="954786" y="621792"/>
                  </a:moveTo>
                  <a:lnTo>
                    <a:pt x="870204" y="565404"/>
                  </a:lnTo>
                  <a:lnTo>
                    <a:pt x="855726" y="586740"/>
                  </a:lnTo>
                  <a:lnTo>
                    <a:pt x="941070" y="643128"/>
                  </a:lnTo>
                  <a:lnTo>
                    <a:pt x="954786" y="621792"/>
                  </a:lnTo>
                  <a:close/>
                </a:path>
                <a:path w="1845309" h="2703195">
                  <a:moveTo>
                    <a:pt x="1102614" y="1985772"/>
                  </a:moveTo>
                  <a:lnTo>
                    <a:pt x="1088898" y="1964436"/>
                  </a:lnTo>
                  <a:lnTo>
                    <a:pt x="1004316" y="2020824"/>
                  </a:lnTo>
                  <a:lnTo>
                    <a:pt x="1018032" y="2042160"/>
                  </a:lnTo>
                  <a:lnTo>
                    <a:pt x="1102614" y="1985772"/>
                  </a:lnTo>
                  <a:close/>
                </a:path>
                <a:path w="1845309" h="2703195">
                  <a:moveTo>
                    <a:pt x="1103376" y="720090"/>
                  </a:moveTo>
                  <a:lnTo>
                    <a:pt x="1018032" y="663702"/>
                  </a:lnTo>
                  <a:lnTo>
                    <a:pt x="1004316" y="685038"/>
                  </a:lnTo>
                  <a:lnTo>
                    <a:pt x="1088898" y="740664"/>
                  </a:lnTo>
                  <a:lnTo>
                    <a:pt x="1103376" y="720090"/>
                  </a:lnTo>
                  <a:close/>
                </a:path>
                <a:path w="1845309" h="2703195">
                  <a:moveTo>
                    <a:pt x="1251204" y="1887474"/>
                  </a:moveTo>
                  <a:lnTo>
                    <a:pt x="1237488" y="1866138"/>
                  </a:lnTo>
                  <a:lnTo>
                    <a:pt x="1152906" y="1922526"/>
                  </a:lnTo>
                  <a:lnTo>
                    <a:pt x="1166622" y="1943862"/>
                  </a:lnTo>
                  <a:lnTo>
                    <a:pt x="1251204" y="1887474"/>
                  </a:lnTo>
                  <a:close/>
                </a:path>
                <a:path w="1845309" h="2703195">
                  <a:moveTo>
                    <a:pt x="1251204" y="817626"/>
                  </a:moveTo>
                  <a:lnTo>
                    <a:pt x="1166622" y="762000"/>
                  </a:lnTo>
                  <a:lnTo>
                    <a:pt x="1152906" y="783336"/>
                  </a:lnTo>
                  <a:lnTo>
                    <a:pt x="1237488" y="838962"/>
                  </a:lnTo>
                  <a:lnTo>
                    <a:pt x="1251204" y="817626"/>
                  </a:lnTo>
                  <a:close/>
                </a:path>
                <a:path w="1845309" h="2703195">
                  <a:moveTo>
                    <a:pt x="1399794" y="1789938"/>
                  </a:moveTo>
                  <a:lnTo>
                    <a:pt x="1385316" y="1768602"/>
                  </a:lnTo>
                  <a:lnTo>
                    <a:pt x="1300734" y="1824228"/>
                  </a:lnTo>
                  <a:lnTo>
                    <a:pt x="1315212" y="1845564"/>
                  </a:lnTo>
                  <a:lnTo>
                    <a:pt x="1399794" y="1789938"/>
                  </a:lnTo>
                  <a:close/>
                </a:path>
                <a:path w="1845309" h="2703195">
                  <a:moveTo>
                    <a:pt x="1399794" y="915924"/>
                  </a:moveTo>
                  <a:lnTo>
                    <a:pt x="1315212" y="860298"/>
                  </a:lnTo>
                  <a:lnTo>
                    <a:pt x="1300734" y="880872"/>
                  </a:lnTo>
                  <a:lnTo>
                    <a:pt x="1385316" y="937260"/>
                  </a:lnTo>
                  <a:lnTo>
                    <a:pt x="1399794" y="915924"/>
                  </a:lnTo>
                  <a:close/>
                </a:path>
                <a:path w="1845309" h="2703195">
                  <a:moveTo>
                    <a:pt x="1547622" y="1691640"/>
                  </a:moveTo>
                  <a:lnTo>
                    <a:pt x="1533906" y="1670304"/>
                  </a:lnTo>
                  <a:lnTo>
                    <a:pt x="1449324" y="1726692"/>
                  </a:lnTo>
                  <a:lnTo>
                    <a:pt x="1463040" y="1747266"/>
                  </a:lnTo>
                  <a:lnTo>
                    <a:pt x="1547622" y="1691640"/>
                  </a:lnTo>
                  <a:close/>
                </a:path>
                <a:path w="1845309" h="2703195">
                  <a:moveTo>
                    <a:pt x="1547622" y="1014222"/>
                  </a:moveTo>
                  <a:lnTo>
                    <a:pt x="1463040" y="957834"/>
                  </a:lnTo>
                  <a:lnTo>
                    <a:pt x="1449324" y="979170"/>
                  </a:lnTo>
                  <a:lnTo>
                    <a:pt x="1533906" y="1035558"/>
                  </a:lnTo>
                  <a:lnTo>
                    <a:pt x="1547622" y="1014222"/>
                  </a:lnTo>
                  <a:close/>
                </a:path>
                <a:path w="1845309" h="2703195">
                  <a:moveTo>
                    <a:pt x="1696212" y="1593342"/>
                  </a:moveTo>
                  <a:lnTo>
                    <a:pt x="1682496" y="1572006"/>
                  </a:lnTo>
                  <a:lnTo>
                    <a:pt x="1597152" y="1628394"/>
                  </a:lnTo>
                  <a:lnTo>
                    <a:pt x="1611630" y="1649730"/>
                  </a:lnTo>
                  <a:lnTo>
                    <a:pt x="1696212" y="1593342"/>
                  </a:lnTo>
                  <a:close/>
                </a:path>
                <a:path w="1845309" h="2703195">
                  <a:moveTo>
                    <a:pt x="1696212" y="1112520"/>
                  </a:moveTo>
                  <a:lnTo>
                    <a:pt x="1611630" y="1056132"/>
                  </a:lnTo>
                  <a:lnTo>
                    <a:pt x="1597152" y="1077468"/>
                  </a:lnTo>
                  <a:lnTo>
                    <a:pt x="1682496" y="1133094"/>
                  </a:lnTo>
                  <a:lnTo>
                    <a:pt x="1696212" y="1112520"/>
                  </a:lnTo>
                  <a:close/>
                </a:path>
                <a:path w="1845309" h="2703195">
                  <a:moveTo>
                    <a:pt x="1844802" y="1495044"/>
                  </a:moveTo>
                  <a:lnTo>
                    <a:pt x="1830324" y="1474470"/>
                  </a:lnTo>
                  <a:lnTo>
                    <a:pt x="1745742" y="1530096"/>
                  </a:lnTo>
                  <a:lnTo>
                    <a:pt x="1759458" y="1551432"/>
                  </a:lnTo>
                  <a:lnTo>
                    <a:pt x="1844802" y="1495044"/>
                  </a:lnTo>
                  <a:close/>
                </a:path>
                <a:path w="1845309" h="2703195">
                  <a:moveTo>
                    <a:pt x="1844802" y="1210056"/>
                  </a:moveTo>
                  <a:lnTo>
                    <a:pt x="1759458" y="1154430"/>
                  </a:lnTo>
                  <a:lnTo>
                    <a:pt x="1745742" y="1175766"/>
                  </a:lnTo>
                  <a:lnTo>
                    <a:pt x="1830324" y="1231392"/>
                  </a:lnTo>
                  <a:lnTo>
                    <a:pt x="1844802" y="1210056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684411" y="3758946"/>
              <a:ext cx="101600" cy="299085"/>
            </a:xfrm>
            <a:custGeom>
              <a:avLst/>
              <a:gdLst/>
              <a:ahLst/>
              <a:cxnLst/>
              <a:rect l="l" t="t" r="r" b="b"/>
              <a:pathLst>
                <a:path w="101600" h="299085">
                  <a:moveTo>
                    <a:pt x="101345" y="298703"/>
                  </a:moveTo>
                  <a:lnTo>
                    <a:pt x="101345" y="0"/>
                  </a:lnTo>
                  <a:lnTo>
                    <a:pt x="0" y="0"/>
                  </a:lnTo>
                  <a:lnTo>
                    <a:pt x="0" y="298703"/>
                  </a:lnTo>
                  <a:lnTo>
                    <a:pt x="101345" y="2987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702699" y="3915918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4008" y="0"/>
                  </a:lnTo>
                </a:path>
              </a:pathLst>
            </a:custGeom>
            <a:ln w="54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887103" y="3758946"/>
              <a:ext cx="111760" cy="299085"/>
            </a:xfrm>
            <a:custGeom>
              <a:avLst/>
              <a:gdLst/>
              <a:ahLst/>
              <a:cxnLst/>
              <a:rect l="l" t="t" r="r" b="b"/>
              <a:pathLst>
                <a:path w="111760" h="299085">
                  <a:moveTo>
                    <a:pt x="111251" y="298703"/>
                  </a:moveTo>
                  <a:lnTo>
                    <a:pt x="111251" y="0"/>
                  </a:lnTo>
                  <a:lnTo>
                    <a:pt x="0" y="0"/>
                  </a:lnTo>
                  <a:lnTo>
                    <a:pt x="0" y="298703"/>
                  </a:lnTo>
                  <a:lnTo>
                    <a:pt x="111251" y="2987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905391" y="3915918"/>
              <a:ext cx="66675" cy="0"/>
            </a:xfrm>
            <a:custGeom>
              <a:avLst/>
              <a:gdLst/>
              <a:ahLst/>
              <a:cxnLst/>
              <a:rect l="l" t="t" r="r" b="b"/>
              <a:pathLst>
                <a:path w="66675">
                  <a:moveTo>
                    <a:pt x="0" y="0"/>
                  </a:moveTo>
                  <a:lnTo>
                    <a:pt x="66294" y="0"/>
                  </a:lnTo>
                </a:path>
              </a:pathLst>
            </a:custGeom>
            <a:ln w="55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322205" y="3758946"/>
              <a:ext cx="111760" cy="299085"/>
            </a:xfrm>
            <a:custGeom>
              <a:avLst/>
              <a:gdLst/>
              <a:ahLst/>
              <a:cxnLst/>
              <a:rect l="l" t="t" r="r" b="b"/>
              <a:pathLst>
                <a:path w="111760" h="299085">
                  <a:moveTo>
                    <a:pt x="111251" y="298703"/>
                  </a:moveTo>
                  <a:lnTo>
                    <a:pt x="111251" y="0"/>
                  </a:lnTo>
                  <a:lnTo>
                    <a:pt x="0" y="0"/>
                  </a:lnTo>
                  <a:lnTo>
                    <a:pt x="0" y="298703"/>
                  </a:lnTo>
                  <a:lnTo>
                    <a:pt x="111251" y="2987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340493" y="3915918"/>
              <a:ext cx="66675" cy="0"/>
            </a:xfrm>
            <a:custGeom>
              <a:avLst/>
              <a:gdLst/>
              <a:ahLst/>
              <a:cxnLst/>
              <a:rect l="l" t="t" r="r" b="b"/>
              <a:pathLst>
                <a:path w="66675">
                  <a:moveTo>
                    <a:pt x="0" y="0"/>
                  </a:moveTo>
                  <a:lnTo>
                    <a:pt x="66294" y="0"/>
                  </a:lnTo>
                </a:path>
              </a:pathLst>
            </a:custGeom>
            <a:ln w="55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333121" y="3724449"/>
            <a:ext cx="83185" cy="34290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850" b="1" spc="-50" dirty="0">
                <a:latin typeface="Times New Roman"/>
                <a:cs typeface="Times New Roman"/>
              </a:rPr>
              <a:t>1</a:t>
            </a:r>
            <a:endParaRPr sz="850">
              <a:latin typeface="Times New Roman"/>
              <a:cs typeface="Times New Roman"/>
            </a:endParaRPr>
          </a:p>
          <a:p>
            <a:pPr marL="13970">
              <a:lnSpc>
                <a:spcPct val="100000"/>
              </a:lnSpc>
              <a:spcBef>
                <a:spcPts val="229"/>
              </a:spcBef>
            </a:pPr>
            <a:r>
              <a:rPr sz="850" b="1" spc="-50" dirty="0">
                <a:latin typeface="Times New Roman"/>
                <a:cs typeface="Times New Roman"/>
              </a:rPr>
              <a:t>2</a:t>
            </a:r>
            <a:endParaRPr sz="850">
              <a:latin typeface="Times New Roman"/>
              <a:cs typeface="Times New Roman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744353" y="3758946"/>
            <a:ext cx="527685" cy="299085"/>
            <a:chOff x="3744353" y="3758946"/>
            <a:chExt cx="527685" cy="299085"/>
          </a:xfrm>
        </p:grpSpPr>
        <p:sp>
          <p:nvSpPr>
            <p:cNvPr id="17" name="object 17"/>
            <p:cNvSpPr/>
            <p:nvPr/>
          </p:nvSpPr>
          <p:spPr>
            <a:xfrm>
              <a:off x="3744353" y="3758946"/>
              <a:ext cx="110489" cy="299085"/>
            </a:xfrm>
            <a:custGeom>
              <a:avLst/>
              <a:gdLst/>
              <a:ahLst/>
              <a:cxnLst/>
              <a:rect l="l" t="t" r="r" b="b"/>
              <a:pathLst>
                <a:path w="110489" h="299085">
                  <a:moveTo>
                    <a:pt x="110489" y="298703"/>
                  </a:moveTo>
                  <a:lnTo>
                    <a:pt x="110489" y="0"/>
                  </a:lnTo>
                  <a:lnTo>
                    <a:pt x="0" y="0"/>
                  </a:lnTo>
                  <a:lnTo>
                    <a:pt x="0" y="298703"/>
                  </a:lnTo>
                  <a:lnTo>
                    <a:pt x="110489" y="2987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762641" y="3915918"/>
              <a:ext cx="66040" cy="0"/>
            </a:xfrm>
            <a:custGeom>
              <a:avLst/>
              <a:gdLst/>
              <a:ahLst/>
              <a:cxnLst/>
              <a:rect l="l" t="t" r="r" b="b"/>
              <a:pathLst>
                <a:path w="66039">
                  <a:moveTo>
                    <a:pt x="0" y="0"/>
                  </a:moveTo>
                  <a:lnTo>
                    <a:pt x="65532" y="0"/>
                  </a:lnTo>
                </a:path>
              </a:pathLst>
            </a:custGeom>
            <a:ln w="54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953903" y="3758946"/>
              <a:ext cx="111760" cy="299085"/>
            </a:xfrm>
            <a:custGeom>
              <a:avLst/>
              <a:gdLst/>
              <a:ahLst/>
              <a:cxnLst/>
              <a:rect l="l" t="t" r="r" b="b"/>
              <a:pathLst>
                <a:path w="111760" h="299085">
                  <a:moveTo>
                    <a:pt x="111251" y="298703"/>
                  </a:moveTo>
                  <a:lnTo>
                    <a:pt x="111251" y="0"/>
                  </a:lnTo>
                  <a:lnTo>
                    <a:pt x="0" y="0"/>
                  </a:lnTo>
                  <a:lnTo>
                    <a:pt x="0" y="298703"/>
                  </a:lnTo>
                  <a:lnTo>
                    <a:pt x="111251" y="2987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972191" y="3915918"/>
              <a:ext cx="66675" cy="0"/>
            </a:xfrm>
            <a:custGeom>
              <a:avLst/>
              <a:gdLst/>
              <a:ahLst/>
              <a:cxnLst/>
              <a:rect l="l" t="t" r="r" b="b"/>
              <a:pathLst>
                <a:path w="66675">
                  <a:moveTo>
                    <a:pt x="0" y="0"/>
                  </a:moveTo>
                  <a:lnTo>
                    <a:pt x="66294" y="0"/>
                  </a:lnTo>
                </a:path>
              </a:pathLst>
            </a:custGeom>
            <a:ln w="55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088015" y="3758946"/>
              <a:ext cx="102235" cy="299085"/>
            </a:xfrm>
            <a:custGeom>
              <a:avLst/>
              <a:gdLst/>
              <a:ahLst/>
              <a:cxnLst/>
              <a:rect l="l" t="t" r="r" b="b"/>
              <a:pathLst>
                <a:path w="102235" h="299085">
                  <a:moveTo>
                    <a:pt x="102108" y="298703"/>
                  </a:moveTo>
                  <a:lnTo>
                    <a:pt x="102108" y="0"/>
                  </a:lnTo>
                  <a:lnTo>
                    <a:pt x="0" y="0"/>
                  </a:lnTo>
                  <a:lnTo>
                    <a:pt x="0" y="298703"/>
                  </a:lnTo>
                  <a:lnTo>
                    <a:pt x="102108" y="2987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106303" y="3915918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55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170311" y="3758946"/>
              <a:ext cx="101600" cy="299085"/>
            </a:xfrm>
            <a:custGeom>
              <a:avLst/>
              <a:gdLst/>
              <a:ahLst/>
              <a:cxnLst/>
              <a:rect l="l" t="t" r="r" b="b"/>
              <a:pathLst>
                <a:path w="101600" h="299085">
                  <a:moveTo>
                    <a:pt x="101346" y="298703"/>
                  </a:moveTo>
                  <a:lnTo>
                    <a:pt x="101346" y="0"/>
                  </a:lnTo>
                  <a:lnTo>
                    <a:pt x="0" y="0"/>
                  </a:lnTo>
                  <a:lnTo>
                    <a:pt x="0" y="298703"/>
                  </a:lnTo>
                  <a:lnTo>
                    <a:pt x="101346" y="2987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188599" y="3915918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4008" y="0"/>
                  </a:lnTo>
                </a:path>
              </a:pathLst>
            </a:custGeom>
            <a:ln w="54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3756793" y="3724449"/>
            <a:ext cx="506095" cy="34290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  <a:tabLst>
                <a:tab pos="221615" algn="l"/>
              </a:tabLst>
            </a:pPr>
            <a:r>
              <a:rPr sz="850" b="1" spc="-50" dirty="0">
                <a:latin typeface="Times New Roman"/>
                <a:cs typeface="Times New Roman"/>
              </a:rPr>
              <a:t>2</a:t>
            </a:r>
            <a:r>
              <a:rPr sz="850" b="1" dirty="0">
                <a:latin typeface="Times New Roman"/>
                <a:cs typeface="Times New Roman"/>
              </a:rPr>
              <a:t>	3</a:t>
            </a:r>
            <a:r>
              <a:rPr sz="850" b="1" spc="405" dirty="0">
                <a:latin typeface="Times New Roman"/>
                <a:cs typeface="Times New Roman"/>
              </a:rPr>
              <a:t> </a:t>
            </a:r>
            <a:r>
              <a:rPr sz="850" b="1" dirty="0">
                <a:latin typeface="Times New Roman"/>
                <a:cs typeface="Times New Roman"/>
              </a:rPr>
              <a:t>4 </a:t>
            </a:r>
            <a:r>
              <a:rPr sz="850" b="1" spc="-50" dirty="0">
                <a:latin typeface="Times New Roman"/>
                <a:cs typeface="Times New Roman"/>
              </a:rPr>
              <a:t>5</a:t>
            </a: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  <a:tabLst>
                <a:tab pos="220979" algn="l"/>
              </a:tabLst>
            </a:pPr>
            <a:r>
              <a:rPr sz="850" b="1" spc="-50" dirty="0">
                <a:latin typeface="Times New Roman"/>
                <a:cs typeface="Times New Roman"/>
              </a:rPr>
              <a:t>3</a:t>
            </a:r>
            <a:r>
              <a:rPr sz="850" b="1" dirty="0">
                <a:latin typeface="Times New Roman"/>
                <a:cs typeface="Times New Roman"/>
              </a:rPr>
              <a:t>	4</a:t>
            </a:r>
            <a:r>
              <a:rPr sz="850" b="1" spc="409" dirty="0">
                <a:latin typeface="Times New Roman"/>
                <a:cs typeface="Times New Roman"/>
              </a:rPr>
              <a:t> </a:t>
            </a:r>
            <a:r>
              <a:rPr sz="850" b="1" dirty="0">
                <a:latin typeface="Times New Roman"/>
                <a:cs typeface="Times New Roman"/>
              </a:rPr>
              <a:t>5 </a:t>
            </a:r>
            <a:r>
              <a:rPr sz="850" b="1" spc="-50" dirty="0">
                <a:latin typeface="Times New Roman"/>
                <a:cs typeface="Times New Roman"/>
              </a:rPr>
              <a:t>6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611757" y="3826375"/>
            <a:ext cx="81280" cy="1593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b="1" spc="-50" dirty="0">
                <a:latin typeface="Times New Roman"/>
                <a:cs typeface="Times New Roman"/>
              </a:rPr>
              <a:t>1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052199" y="3821249"/>
            <a:ext cx="81280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b="1" spc="-50" dirty="0">
                <a:latin typeface="Times New Roman"/>
                <a:cs typeface="Times New Roman"/>
              </a:rPr>
              <a:t>0</a:t>
            </a:r>
            <a:endParaRPr sz="850">
              <a:latin typeface="Times New Roman"/>
              <a:cs typeface="Times New Roman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478862" y="3758946"/>
            <a:ext cx="180975" cy="299085"/>
            <a:chOff x="2478862" y="3758946"/>
            <a:chExt cx="180975" cy="299085"/>
          </a:xfrm>
        </p:grpSpPr>
        <p:sp>
          <p:nvSpPr>
            <p:cNvPr id="29" name="object 29"/>
            <p:cNvSpPr/>
            <p:nvPr/>
          </p:nvSpPr>
          <p:spPr>
            <a:xfrm>
              <a:off x="2481719" y="3915918"/>
              <a:ext cx="64769" cy="0"/>
            </a:xfrm>
            <a:custGeom>
              <a:avLst/>
              <a:gdLst/>
              <a:ahLst/>
              <a:cxnLst/>
              <a:rect l="l" t="t" r="r" b="b"/>
              <a:pathLst>
                <a:path w="64769">
                  <a:moveTo>
                    <a:pt x="0" y="0"/>
                  </a:moveTo>
                  <a:lnTo>
                    <a:pt x="64769" y="0"/>
                  </a:lnTo>
                </a:path>
              </a:pathLst>
            </a:custGeom>
            <a:ln w="55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557157" y="3758946"/>
              <a:ext cx="102235" cy="299085"/>
            </a:xfrm>
            <a:custGeom>
              <a:avLst/>
              <a:gdLst/>
              <a:ahLst/>
              <a:cxnLst/>
              <a:rect l="l" t="t" r="r" b="b"/>
              <a:pathLst>
                <a:path w="102235" h="299085">
                  <a:moveTo>
                    <a:pt x="102107" y="298703"/>
                  </a:moveTo>
                  <a:lnTo>
                    <a:pt x="102107" y="0"/>
                  </a:lnTo>
                  <a:lnTo>
                    <a:pt x="0" y="0"/>
                  </a:lnTo>
                  <a:lnTo>
                    <a:pt x="0" y="298703"/>
                  </a:lnTo>
                  <a:lnTo>
                    <a:pt x="102107" y="2987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575445" y="3915918"/>
              <a:ext cx="64769" cy="0"/>
            </a:xfrm>
            <a:custGeom>
              <a:avLst/>
              <a:gdLst/>
              <a:ahLst/>
              <a:cxnLst/>
              <a:rect l="l" t="t" r="r" b="b"/>
              <a:pathLst>
                <a:path w="64769">
                  <a:moveTo>
                    <a:pt x="0" y="0"/>
                  </a:moveTo>
                  <a:lnTo>
                    <a:pt x="64769" y="0"/>
                  </a:lnTo>
                </a:path>
              </a:pathLst>
            </a:custGeom>
            <a:ln w="55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2473585" y="3724449"/>
            <a:ext cx="507365" cy="34290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  <a:tabLst>
                <a:tab pos="436880" algn="l"/>
              </a:tabLst>
            </a:pPr>
            <a:r>
              <a:rPr sz="850" b="1" dirty="0">
                <a:latin typeface="Times New Roman"/>
                <a:cs typeface="Times New Roman"/>
              </a:rPr>
              <a:t>1</a:t>
            </a:r>
            <a:r>
              <a:rPr sz="850" b="1" spc="85" dirty="0">
                <a:latin typeface="Times New Roman"/>
                <a:cs typeface="Times New Roman"/>
              </a:rPr>
              <a:t> </a:t>
            </a:r>
            <a:r>
              <a:rPr sz="850" b="1" dirty="0">
                <a:latin typeface="Times New Roman"/>
                <a:cs typeface="Times New Roman"/>
              </a:rPr>
              <a:t>1</a:t>
            </a:r>
            <a:r>
              <a:rPr sz="850" b="1" spc="365" dirty="0">
                <a:latin typeface="Times New Roman"/>
                <a:cs typeface="Times New Roman"/>
              </a:rPr>
              <a:t> </a:t>
            </a:r>
            <a:r>
              <a:rPr sz="850" b="1" spc="-50" dirty="0">
                <a:latin typeface="Times New Roman"/>
                <a:cs typeface="Times New Roman"/>
              </a:rPr>
              <a:t>1</a:t>
            </a:r>
            <a:r>
              <a:rPr sz="850" b="1" dirty="0">
                <a:latin typeface="Times New Roman"/>
                <a:cs typeface="Times New Roman"/>
              </a:rPr>
              <a:t>	</a:t>
            </a:r>
            <a:r>
              <a:rPr sz="850" b="1" spc="-50" dirty="0">
                <a:latin typeface="Times New Roman"/>
                <a:cs typeface="Times New Roman"/>
              </a:rPr>
              <a:t>1</a:t>
            </a:r>
            <a:endParaRPr sz="850">
              <a:latin typeface="Times New Roman"/>
              <a:cs typeface="Times New Roman"/>
            </a:endParaRPr>
          </a:p>
          <a:p>
            <a:pPr marL="13335">
              <a:lnSpc>
                <a:spcPct val="100000"/>
              </a:lnSpc>
              <a:spcBef>
                <a:spcPts val="229"/>
              </a:spcBef>
              <a:tabLst>
                <a:tab pos="438150" algn="l"/>
              </a:tabLst>
            </a:pPr>
            <a:r>
              <a:rPr sz="850" b="1" dirty="0">
                <a:latin typeface="Times New Roman"/>
                <a:cs typeface="Times New Roman"/>
              </a:rPr>
              <a:t>6</a:t>
            </a:r>
            <a:r>
              <a:rPr sz="850" b="1" spc="85" dirty="0">
                <a:latin typeface="Times New Roman"/>
                <a:cs typeface="Times New Roman"/>
              </a:rPr>
              <a:t> </a:t>
            </a:r>
            <a:r>
              <a:rPr sz="850" b="1" dirty="0">
                <a:latin typeface="Times New Roman"/>
                <a:cs typeface="Times New Roman"/>
              </a:rPr>
              <a:t>5</a:t>
            </a:r>
            <a:r>
              <a:rPr sz="850" b="1" spc="365" dirty="0">
                <a:latin typeface="Times New Roman"/>
                <a:cs typeface="Times New Roman"/>
              </a:rPr>
              <a:t> </a:t>
            </a:r>
            <a:r>
              <a:rPr sz="850" b="1" spc="-50" dirty="0">
                <a:latin typeface="Times New Roman"/>
                <a:cs typeface="Times New Roman"/>
              </a:rPr>
              <a:t>4</a:t>
            </a:r>
            <a:r>
              <a:rPr sz="850" b="1" dirty="0">
                <a:latin typeface="Times New Roman"/>
                <a:cs typeface="Times New Roman"/>
              </a:rPr>
              <a:t>	</a:t>
            </a:r>
            <a:r>
              <a:rPr sz="850" b="1" spc="-50" dirty="0">
                <a:latin typeface="Times New Roman"/>
                <a:cs typeface="Times New Roman"/>
              </a:rPr>
              <a:t>3</a:t>
            </a:r>
            <a:endParaRPr sz="850">
              <a:latin typeface="Times New Roman"/>
              <a:cs typeface="Times New Roman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2014613" y="1009650"/>
            <a:ext cx="2730500" cy="2780665"/>
            <a:chOff x="2014613" y="1009650"/>
            <a:chExt cx="2730500" cy="2780665"/>
          </a:xfrm>
        </p:grpSpPr>
        <p:pic>
          <p:nvPicPr>
            <p:cNvPr id="34" name="object 3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21471" y="1009650"/>
              <a:ext cx="2723388" cy="2776727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2014613" y="1078229"/>
              <a:ext cx="2708910" cy="2712085"/>
            </a:xfrm>
            <a:custGeom>
              <a:avLst/>
              <a:gdLst/>
              <a:ahLst/>
              <a:cxnLst/>
              <a:rect l="l" t="t" r="r" b="b"/>
              <a:pathLst>
                <a:path w="2708910" h="2712085">
                  <a:moveTo>
                    <a:pt x="2708910" y="2711958"/>
                  </a:moveTo>
                  <a:lnTo>
                    <a:pt x="2708910" y="0"/>
                  </a:lnTo>
                  <a:lnTo>
                    <a:pt x="0" y="0"/>
                  </a:lnTo>
                  <a:lnTo>
                    <a:pt x="0" y="2711958"/>
                  </a:lnTo>
                  <a:lnTo>
                    <a:pt x="12954" y="2711958"/>
                  </a:lnTo>
                  <a:lnTo>
                    <a:pt x="12954" y="25908"/>
                  </a:lnTo>
                  <a:lnTo>
                    <a:pt x="25145" y="12954"/>
                  </a:lnTo>
                  <a:lnTo>
                    <a:pt x="25145" y="25908"/>
                  </a:lnTo>
                  <a:lnTo>
                    <a:pt x="2683764" y="25907"/>
                  </a:lnTo>
                  <a:lnTo>
                    <a:pt x="2683764" y="12953"/>
                  </a:lnTo>
                  <a:lnTo>
                    <a:pt x="2696718" y="25907"/>
                  </a:lnTo>
                  <a:lnTo>
                    <a:pt x="2696718" y="2711958"/>
                  </a:lnTo>
                  <a:lnTo>
                    <a:pt x="2708910" y="2711958"/>
                  </a:lnTo>
                  <a:close/>
                </a:path>
                <a:path w="2708910" h="2712085">
                  <a:moveTo>
                    <a:pt x="25145" y="25908"/>
                  </a:moveTo>
                  <a:lnTo>
                    <a:pt x="25145" y="12954"/>
                  </a:lnTo>
                  <a:lnTo>
                    <a:pt x="12954" y="25908"/>
                  </a:lnTo>
                  <a:lnTo>
                    <a:pt x="25145" y="25908"/>
                  </a:lnTo>
                  <a:close/>
                </a:path>
                <a:path w="2708910" h="2712085">
                  <a:moveTo>
                    <a:pt x="25146" y="2686050"/>
                  </a:moveTo>
                  <a:lnTo>
                    <a:pt x="25145" y="25908"/>
                  </a:lnTo>
                  <a:lnTo>
                    <a:pt x="12954" y="25908"/>
                  </a:lnTo>
                  <a:lnTo>
                    <a:pt x="12954" y="2686050"/>
                  </a:lnTo>
                  <a:lnTo>
                    <a:pt x="25146" y="2686050"/>
                  </a:lnTo>
                  <a:close/>
                </a:path>
                <a:path w="2708910" h="2712085">
                  <a:moveTo>
                    <a:pt x="2696718" y="2686050"/>
                  </a:moveTo>
                  <a:lnTo>
                    <a:pt x="12954" y="2686050"/>
                  </a:lnTo>
                  <a:lnTo>
                    <a:pt x="25146" y="2699004"/>
                  </a:lnTo>
                  <a:lnTo>
                    <a:pt x="25146" y="2711958"/>
                  </a:lnTo>
                  <a:lnTo>
                    <a:pt x="2683764" y="2711958"/>
                  </a:lnTo>
                  <a:lnTo>
                    <a:pt x="2683764" y="2699004"/>
                  </a:lnTo>
                  <a:lnTo>
                    <a:pt x="2696718" y="2686050"/>
                  </a:lnTo>
                  <a:close/>
                </a:path>
                <a:path w="2708910" h="2712085">
                  <a:moveTo>
                    <a:pt x="25146" y="2711958"/>
                  </a:moveTo>
                  <a:lnTo>
                    <a:pt x="25146" y="2699004"/>
                  </a:lnTo>
                  <a:lnTo>
                    <a:pt x="12954" y="2686050"/>
                  </a:lnTo>
                  <a:lnTo>
                    <a:pt x="12954" y="2711958"/>
                  </a:lnTo>
                  <a:lnTo>
                    <a:pt x="25146" y="2711958"/>
                  </a:lnTo>
                  <a:close/>
                </a:path>
                <a:path w="2708910" h="2712085">
                  <a:moveTo>
                    <a:pt x="2696718" y="25907"/>
                  </a:moveTo>
                  <a:lnTo>
                    <a:pt x="2683764" y="12953"/>
                  </a:lnTo>
                  <a:lnTo>
                    <a:pt x="2683764" y="25907"/>
                  </a:lnTo>
                  <a:lnTo>
                    <a:pt x="2696718" y="25907"/>
                  </a:lnTo>
                  <a:close/>
                </a:path>
                <a:path w="2708910" h="2712085">
                  <a:moveTo>
                    <a:pt x="2696718" y="2686050"/>
                  </a:moveTo>
                  <a:lnTo>
                    <a:pt x="2696718" y="25907"/>
                  </a:lnTo>
                  <a:lnTo>
                    <a:pt x="2683764" y="25907"/>
                  </a:lnTo>
                  <a:lnTo>
                    <a:pt x="2683764" y="2686050"/>
                  </a:lnTo>
                  <a:lnTo>
                    <a:pt x="2696718" y="2686050"/>
                  </a:lnTo>
                  <a:close/>
                </a:path>
                <a:path w="2708910" h="2712085">
                  <a:moveTo>
                    <a:pt x="2696718" y="2711958"/>
                  </a:moveTo>
                  <a:lnTo>
                    <a:pt x="2696718" y="2686050"/>
                  </a:lnTo>
                  <a:lnTo>
                    <a:pt x="2683764" y="2699004"/>
                  </a:lnTo>
                  <a:lnTo>
                    <a:pt x="2683764" y="2711958"/>
                  </a:lnTo>
                  <a:lnTo>
                    <a:pt x="2696718" y="271195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1809883" y="3695519"/>
            <a:ext cx="196850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b="1" spc="-25" dirty="0">
                <a:latin typeface="Arial"/>
                <a:cs typeface="Arial"/>
              </a:rPr>
              <a:t>−</a:t>
            </a:r>
            <a:r>
              <a:rPr sz="850" b="1" spc="-25" dirty="0">
                <a:latin typeface="Times New Roman"/>
                <a:cs typeface="Times New Roman"/>
              </a:rPr>
              <a:t>10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863985" y="3422723"/>
            <a:ext cx="14414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b="1" spc="-25" dirty="0">
                <a:latin typeface="Arial"/>
                <a:cs typeface="Arial"/>
              </a:rPr>
              <a:t>−</a:t>
            </a:r>
            <a:r>
              <a:rPr sz="850" b="1" spc="-25" dirty="0">
                <a:latin typeface="Times New Roman"/>
                <a:cs typeface="Times New Roman"/>
              </a:rPr>
              <a:t>8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863985" y="2887591"/>
            <a:ext cx="144145" cy="4222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b="1" spc="-25" dirty="0">
                <a:latin typeface="Arial"/>
                <a:cs typeface="Arial"/>
              </a:rPr>
              <a:t>−</a:t>
            </a:r>
            <a:r>
              <a:rPr sz="850" b="1" spc="-25" dirty="0">
                <a:latin typeface="Times New Roman"/>
                <a:cs typeface="Times New Roman"/>
              </a:rPr>
              <a:t>4</a:t>
            </a:r>
            <a:endParaRPr sz="8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850" b="1" spc="-25" dirty="0">
                <a:latin typeface="Arial"/>
                <a:cs typeface="Arial"/>
              </a:rPr>
              <a:t>−</a:t>
            </a:r>
            <a:r>
              <a:rPr sz="850" b="1" spc="-25" dirty="0">
                <a:latin typeface="Times New Roman"/>
                <a:cs typeface="Times New Roman"/>
              </a:rPr>
              <a:t>6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865509" y="2624701"/>
            <a:ext cx="142875" cy="1593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b="1" spc="-25" dirty="0">
                <a:latin typeface="Arial"/>
                <a:cs typeface="Arial"/>
              </a:rPr>
              <a:t>−</a:t>
            </a:r>
            <a:r>
              <a:rPr sz="850" b="1" spc="-25" dirty="0">
                <a:latin typeface="Times New Roman"/>
                <a:cs typeface="Times New Roman"/>
              </a:rPr>
              <a:t>2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918087" y="2352005"/>
            <a:ext cx="81280" cy="158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b="1" spc="-50" dirty="0">
                <a:latin typeface="Times New Roman"/>
                <a:cs typeface="Times New Roman"/>
              </a:rPr>
              <a:t>0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919611" y="2088353"/>
            <a:ext cx="81280" cy="158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b="1" spc="-50" dirty="0">
                <a:latin typeface="Times New Roman"/>
                <a:cs typeface="Times New Roman"/>
              </a:rPr>
              <a:t>2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918087" y="1825463"/>
            <a:ext cx="81280" cy="158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b="1" spc="-50" dirty="0">
                <a:latin typeface="Times New Roman"/>
                <a:cs typeface="Times New Roman"/>
              </a:rPr>
              <a:t>4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918087" y="1552013"/>
            <a:ext cx="81280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b="1" spc="-50" dirty="0">
                <a:latin typeface="Times New Roman"/>
                <a:cs typeface="Times New Roman"/>
              </a:rPr>
              <a:t>6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918087" y="1279217"/>
            <a:ext cx="81280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b="1" spc="-50" dirty="0">
                <a:latin typeface="Times New Roman"/>
                <a:cs typeface="Times New Roman"/>
              </a:rPr>
              <a:t>8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867033" y="1006421"/>
            <a:ext cx="13525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b="1" spc="-25" dirty="0">
                <a:latin typeface="Times New Roman"/>
                <a:cs typeface="Times New Roman"/>
              </a:rPr>
              <a:t>10</a:t>
            </a:r>
            <a:endParaRPr sz="850">
              <a:latin typeface="Times New Roman"/>
              <a:cs typeface="Times New Roman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5979045" y="3911853"/>
            <a:ext cx="807720" cy="5080"/>
            <a:chOff x="5979045" y="3911853"/>
            <a:chExt cx="807720" cy="5080"/>
          </a:xfrm>
        </p:grpSpPr>
        <p:sp>
          <p:nvSpPr>
            <p:cNvPr id="47" name="object 47"/>
            <p:cNvSpPr/>
            <p:nvPr/>
          </p:nvSpPr>
          <p:spPr>
            <a:xfrm>
              <a:off x="5981585" y="3914393"/>
              <a:ext cx="52705" cy="0"/>
            </a:xfrm>
            <a:custGeom>
              <a:avLst/>
              <a:gdLst/>
              <a:ahLst/>
              <a:cxnLst/>
              <a:rect l="l" t="t" r="r" b="b"/>
              <a:pathLst>
                <a:path w="52704">
                  <a:moveTo>
                    <a:pt x="0" y="0"/>
                  </a:moveTo>
                  <a:lnTo>
                    <a:pt x="52577" y="0"/>
                  </a:lnTo>
                </a:path>
              </a:pathLst>
            </a:custGeom>
            <a:ln w="453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305435" y="3914393"/>
              <a:ext cx="100330" cy="0"/>
            </a:xfrm>
            <a:custGeom>
              <a:avLst/>
              <a:gdLst/>
              <a:ahLst/>
              <a:cxnLst/>
              <a:rect l="l" t="t" r="r" b="b"/>
              <a:pathLst>
                <a:path w="100329">
                  <a:moveTo>
                    <a:pt x="0" y="0"/>
                  </a:moveTo>
                  <a:lnTo>
                    <a:pt x="99822" y="0"/>
                  </a:lnTo>
                </a:path>
              </a:pathLst>
            </a:custGeom>
            <a:ln w="453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381635" y="3914393"/>
              <a:ext cx="100330" cy="0"/>
            </a:xfrm>
            <a:custGeom>
              <a:avLst/>
              <a:gdLst/>
              <a:ahLst/>
              <a:cxnLst/>
              <a:rect l="l" t="t" r="r" b="b"/>
              <a:pathLst>
                <a:path w="100329">
                  <a:moveTo>
                    <a:pt x="0" y="0"/>
                  </a:moveTo>
                  <a:lnTo>
                    <a:pt x="99822" y="0"/>
                  </a:lnTo>
                </a:path>
              </a:pathLst>
            </a:custGeom>
            <a:ln w="453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500494" y="39143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>
                  <a:moveTo>
                    <a:pt x="0" y="0"/>
                  </a:moveTo>
                  <a:lnTo>
                    <a:pt x="94488" y="0"/>
                  </a:lnTo>
                </a:path>
              </a:pathLst>
            </a:custGeom>
            <a:ln w="453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689470" y="39143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>
                  <a:moveTo>
                    <a:pt x="0" y="0"/>
                  </a:moveTo>
                  <a:lnTo>
                    <a:pt x="94488" y="0"/>
                  </a:lnTo>
                </a:path>
              </a:pathLst>
            </a:custGeom>
            <a:ln w="453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6298822" y="3756916"/>
            <a:ext cx="495300" cy="28321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34290">
              <a:lnSpc>
                <a:spcPct val="100000"/>
              </a:lnSpc>
              <a:spcBef>
                <a:spcPts val="270"/>
              </a:spcBef>
              <a:tabLst>
                <a:tab pos="415925" algn="l"/>
              </a:tabLst>
            </a:pPr>
            <a:r>
              <a:rPr sz="700" b="1" dirty="0">
                <a:latin typeface="Times New Roman"/>
                <a:cs typeface="Times New Roman"/>
              </a:rPr>
              <a:t>6</a:t>
            </a:r>
            <a:r>
              <a:rPr sz="700" b="1" spc="65" dirty="0">
                <a:latin typeface="Times New Roman"/>
                <a:cs typeface="Times New Roman"/>
              </a:rPr>
              <a:t> </a:t>
            </a:r>
            <a:r>
              <a:rPr sz="700" b="1" dirty="0">
                <a:latin typeface="Times New Roman"/>
                <a:cs typeface="Times New Roman"/>
              </a:rPr>
              <a:t>5</a:t>
            </a:r>
            <a:r>
              <a:rPr sz="700" b="1" spc="385" dirty="0">
                <a:latin typeface="Times New Roman"/>
                <a:cs typeface="Times New Roman"/>
              </a:rPr>
              <a:t> </a:t>
            </a:r>
            <a:r>
              <a:rPr sz="700" b="1" spc="-50" dirty="0">
                <a:latin typeface="Times New Roman"/>
                <a:cs typeface="Times New Roman"/>
              </a:rPr>
              <a:t>4</a:t>
            </a:r>
            <a:r>
              <a:rPr sz="700" b="1" dirty="0">
                <a:latin typeface="Times New Roman"/>
                <a:cs typeface="Times New Roman"/>
              </a:rPr>
              <a:t>	</a:t>
            </a:r>
            <a:r>
              <a:rPr sz="700" b="1" spc="-50" dirty="0">
                <a:latin typeface="Times New Roman"/>
                <a:cs typeface="Times New Roman"/>
              </a:rPr>
              <a:t>3</a:t>
            </a:r>
            <a:endParaRPr sz="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700" b="1" spc="-20" dirty="0">
                <a:latin typeface="Times New Roman"/>
                <a:cs typeface="Times New Roman"/>
              </a:rPr>
              <a:t>2924</a:t>
            </a:r>
            <a:r>
              <a:rPr sz="700" b="1" spc="-10" dirty="0">
                <a:latin typeface="Times New Roman"/>
                <a:cs typeface="Times New Roman"/>
              </a:rPr>
              <a:t> </a:t>
            </a:r>
            <a:r>
              <a:rPr sz="700" b="1" dirty="0">
                <a:latin typeface="Times New Roman"/>
                <a:cs typeface="Times New Roman"/>
              </a:rPr>
              <a:t>19</a:t>
            </a:r>
            <a:r>
              <a:rPr sz="700" b="1" spc="204" dirty="0">
                <a:latin typeface="Times New Roman"/>
                <a:cs typeface="Times New Roman"/>
              </a:rPr>
              <a:t>  </a:t>
            </a:r>
            <a:r>
              <a:rPr sz="700" b="1" spc="-25" dirty="0">
                <a:latin typeface="Times New Roman"/>
                <a:cs typeface="Times New Roman"/>
              </a:rPr>
              <a:t>14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120001" y="3914394"/>
            <a:ext cx="54610" cy="0"/>
          </a:xfrm>
          <a:custGeom>
            <a:avLst/>
            <a:gdLst/>
            <a:ahLst/>
            <a:cxnLst/>
            <a:rect l="l" t="t" r="r" b="b"/>
            <a:pathLst>
              <a:path w="54609">
                <a:moveTo>
                  <a:pt x="0" y="0"/>
                </a:moveTo>
                <a:lnTo>
                  <a:pt x="54102" y="0"/>
                </a:lnTo>
              </a:path>
            </a:pathLst>
          </a:custGeom>
          <a:ln w="45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7111882" y="3756916"/>
            <a:ext cx="72390" cy="28321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270"/>
              </a:spcBef>
            </a:pPr>
            <a:r>
              <a:rPr sz="700" b="1" spc="-50" dirty="0">
                <a:latin typeface="Times New Roman"/>
                <a:cs typeface="Times New Roman"/>
              </a:rPr>
              <a:t>2</a:t>
            </a:r>
            <a:endParaRPr sz="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700" b="1" spc="-50" dirty="0">
                <a:latin typeface="Times New Roman"/>
                <a:cs typeface="Times New Roman"/>
              </a:rPr>
              <a:t>9</a:t>
            </a:r>
            <a:endParaRPr sz="700">
              <a:latin typeface="Times New Roman"/>
              <a:cs typeface="Times New Roman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7532001" y="3911853"/>
            <a:ext cx="574040" cy="5080"/>
            <a:chOff x="7532001" y="3911853"/>
            <a:chExt cx="574040" cy="5080"/>
          </a:xfrm>
        </p:grpSpPr>
        <p:sp>
          <p:nvSpPr>
            <p:cNvPr id="56" name="object 56"/>
            <p:cNvSpPr/>
            <p:nvPr/>
          </p:nvSpPr>
          <p:spPr>
            <a:xfrm>
              <a:off x="7534541" y="3914393"/>
              <a:ext cx="93980" cy="0"/>
            </a:xfrm>
            <a:custGeom>
              <a:avLst/>
              <a:gdLst/>
              <a:ahLst/>
              <a:cxnLst/>
              <a:rect l="l" t="t" r="r" b="b"/>
              <a:pathLst>
                <a:path w="93979">
                  <a:moveTo>
                    <a:pt x="0" y="0"/>
                  </a:moveTo>
                  <a:lnTo>
                    <a:pt x="93726" y="0"/>
                  </a:lnTo>
                </a:path>
              </a:pathLst>
            </a:custGeom>
            <a:ln w="45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767700" y="3914393"/>
              <a:ext cx="95250" cy="0"/>
            </a:xfrm>
            <a:custGeom>
              <a:avLst/>
              <a:gdLst/>
              <a:ahLst/>
              <a:cxnLst/>
              <a:rect l="l" t="t" r="r" b="b"/>
              <a:pathLst>
                <a:path w="95250">
                  <a:moveTo>
                    <a:pt x="0" y="0"/>
                  </a:moveTo>
                  <a:lnTo>
                    <a:pt x="95250" y="0"/>
                  </a:lnTo>
                </a:path>
              </a:pathLst>
            </a:custGeom>
            <a:ln w="45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904098" y="3914393"/>
              <a:ext cx="97790" cy="0"/>
            </a:xfrm>
            <a:custGeom>
              <a:avLst/>
              <a:gdLst/>
              <a:ahLst/>
              <a:cxnLst/>
              <a:rect l="l" t="t" r="r" b="b"/>
              <a:pathLst>
                <a:path w="97790">
                  <a:moveTo>
                    <a:pt x="0" y="0"/>
                  </a:moveTo>
                  <a:lnTo>
                    <a:pt x="97536" y="0"/>
                  </a:lnTo>
                </a:path>
              </a:pathLst>
            </a:custGeom>
            <a:ln w="453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003171" y="3914393"/>
              <a:ext cx="100330" cy="0"/>
            </a:xfrm>
            <a:custGeom>
              <a:avLst/>
              <a:gdLst/>
              <a:ahLst/>
              <a:cxnLst/>
              <a:rect l="l" t="t" r="r" b="b"/>
              <a:pathLst>
                <a:path w="100329">
                  <a:moveTo>
                    <a:pt x="0" y="0"/>
                  </a:moveTo>
                  <a:lnTo>
                    <a:pt x="99822" y="0"/>
                  </a:lnTo>
                </a:path>
              </a:pathLst>
            </a:custGeom>
            <a:ln w="453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7521835" y="3756916"/>
            <a:ext cx="591820" cy="28321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37465">
              <a:lnSpc>
                <a:spcPct val="100000"/>
              </a:lnSpc>
              <a:spcBef>
                <a:spcPts val="270"/>
              </a:spcBef>
              <a:tabLst>
                <a:tab pos="270510" algn="l"/>
              </a:tabLst>
            </a:pPr>
            <a:r>
              <a:rPr sz="700" b="1" spc="-50" dirty="0">
                <a:latin typeface="Times New Roman"/>
                <a:cs typeface="Times New Roman"/>
              </a:rPr>
              <a:t>3</a:t>
            </a:r>
            <a:r>
              <a:rPr sz="700" b="1" dirty="0">
                <a:latin typeface="Times New Roman"/>
                <a:cs typeface="Times New Roman"/>
              </a:rPr>
              <a:t>	4</a:t>
            </a:r>
            <a:r>
              <a:rPr sz="700" b="1" spc="190" dirty="0">
                <a:latin typeface="Times New Roman"/>
                <a:cs typeface="Times New Roman"/>
              </a:rPr>
              <a:t>  </a:t>
            </a:r>
            <a:r>
              <a:rPr sz="700" b="1" dirty="0">
                <a:latin typeface="Times New Roman"/>
                <a:cs typeface="Times New Roman"/>
              </a:rPr>
              <a:t>5</a:t>
            </a:r>
            <a:r>
              <a:rPr sz="700" b="1" spc="260" dirty="0">
                <a:latin typeface="Times New Roman"/>
                <a:cs typeface="Times New Roman"/>
              </a:rPr>
              <a:t> </a:t>
            </a:r>
            <a:r>
              <a:rPr sz="700" b="1" spc="-50" dirty="0">
                <a:latin typeface="Times New Roman"/>
                <a:cs typeface="Times New Roman"/>
              </a:rPr>
              <a:t>6</a:t>
            </a:r>
            <a:endParaRPr sz="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45745" algn="l"/>
              </a:tabLst>
            </a:pPr>
            <a:r>
              <a:rPr sz="700" b="1" spc="-25" dirty="0">
                <a:latin typeface="Times New Roman"/>
                <a:cs typeface="Times New Roman"/>
              </a:rPr>
              <a:t>13</a:t>
            </a:r>
            <a:r>
              <a:rPr sz="700" b="1" dirty="0">
                <a:latin typeface="Times New Roman"/>
                <a:cs typeface="Times New Roman"/>
              </a:rPr>
              <a:t>	17</a:t>
            </a:r>
            <a:r>
              <a:rPr sz="700" b="1" spc="235" dirty="0">
                <a:latin typeface="Times New Roman"/>
                <a:cs typeface="Times New Roman"/>
              </a:rPr>
              <a:t> </a:t>
            </a:r>
            <a:r>
              <a:rPr sz="700" b="1" spc="-20" dirty="0">
                <a:latin typeface="Times New Roman"/>
                <a:cs typeface="Times New Roman"/>
              </a:rPr>
              <a:t>2125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8541905" y="3914394"/>
            <a:ext cx="52705" cy="0"/>
          </a:xfrm>
          <a:custGeom>
            <a:avLst/>
            <a:gdLst/>
            <a:ahLst/>
            <a:cxnLst/>
            <a:rect l="l" t="t" r="r" b="b"/>
            <a:pathLst>
              <a:path w="52704">
                <a:moveTo>
                  <a:pt x="0" y="0"/>
                </a:moveTo>
                <a:lnTo>
                  <a:pt x="52577" y="0"/>
                </a:lnTo>
              </a:path>
            </a:pathLst>
          </a:custGeom>
          <a:ln w="45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8533009" y="3756916"/>
            <a:ext cx="72390" cy="28321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700" b="1" spc="-50" dirty="0">
                <a:latin typeface="Times New Roman"/>
                <a:cs typeface="Times New Roman"/>
              </a:rPr>
              <a:t>1</a:t>
            </a:r>
            <a:endParaRPr sz="700">
              <a:latin typeface="Times New Roman"/>
              <a:cs typeface="Times New Roman"/>
            </a:endParaRPr>
          </a:p>
          <a:p>
            <a:pPr marL="13335">
              <a:lnSpc>
                <a:spcPct val="100000"/>
              </a:lnSpc>
              <a:spcBef>
                <a:spcPts val="170"/>
              </a:spcBef>
            </a:pPr>
            <a:r>
              <a:rPr sz="700" b="1" spc="-50" dirty="0">
                <a:latin typeface="Times New Roman"/>
                <a:cs typeface="Times New Roman"/>
              </a:rPr>
              <a:t>4</a:t>
            </a:r>
            <a:endParaRPr sz="700">
              <a:latin typeface="Times New Roman"/>
              <a:cs typeface="Times New Roman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5928245" y="1009650"/>
            <a:ext cx="2735580" cy="2780665"/>
            <a:chOff x="5928245" y="1009650"/>
            <a:chExt cx="2735580" cy="2780665"/>
          </a:xfrm>
        </p:grpSpPr>
        <p:pic>
          <p:nvPicPr>
            <p:cNvPr id="64" name="object 6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28245" y="1009650"/>
              <a:ext cx="2735579" cy="2776727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5937389" y="1078229"/>
              <a:ext cx="2708910" cy="2712085"/>
            </a:xfrm>
            <a:custGeom>
              <a:avLst/>
              <a:gdLst/>
              <a:ahLst/>
              <a:cxnLst/>
              <a:rect l="l" t="t" r="r" b="b"/>
              <a:pathLst>
                <a:path w="2708909" h="2712085">
                  <a:moveTo>
                    <a:pt x="2708910" y="2711957"/>
                  </a:moveTo>
                  <a:lnTo>
                    <a:pt x="2708910" y="0"/>
                  </a:lnTo>
                  <a:lnTo>
                    <a:pt x="0" y="0"/>
                  </a:lnTo>
                  <a:lnTo>
                    <a:pt x="0" y="2711957"/>
                  </a:lnTo>
                  <a:lnTo>
                    <a:pt x="12191" y="2711957"/>
                  </a:lnTo>
                  <a:lnTo>
                    <a:pt x="12191" y="25907"/>
                  </a:lnTo>
                  <a:lnTo>
                    <a:pt x="25145" y="12953"/>
                  </a:lnTo>
                  <a:lnTo>
                    <a:pt x="25145" y="25907"/>
                  </a:lnTo>
                  <a:lnTo>
                    <a:pt x="2683764" y="25907"/>
                  </a:lnTo>
                  <a:lnTo>
                    <a:pt x="2683764" y="12953"/>
                  </a:lnTo>
                  <a:lnTo>
                    <a:pt x="2695956" y="25907"/>
                  </a:lnTo>
                  <a:lnTo>
                    <a:pt x="2695956" y="2711957"/>
                  </a:lnTo>
                  <a:lnTo>
                    <a:pt x="2708910" y="2711957"/>
                  </a:lnTo>
                  <a:close/>
                </a:path>
                <a:path w="2708909" h="2712085">
                  <a:moveTo>
                    <a:pt x="25145" y="25907"/>
                  </a:moveTo>
                  <a:lnTo>
                    <a:pt x="25145" y="12953"/>
                  </a:lnTo>
                  <a:lnTo>
                    <a:pt x="12191" y="25907"/>
                  </a:lnTo>
                  <a:lnTo>
                    <a:pt x="25145" y="25907"/>
                  </a:lnTo>
                  <a:close/>
                </a:path>
                <a:path w="2708909" h="2712085">
                  <a:moveTo>
                    <a:pt x="25145" y="2686049"/>
                  </a:moveTo>
                  <a:lnTo>
                    <a:pt x="25145" y="25907"/>
                  </a:lnTo>
                  <a:lnTo>
                    <a:pt x="12191" y="25907"/>
                  </a:lnTo>
                  <a:lnTo>
                    <a:pt x="12191" y="2686049"/>
                  </a:lnTo>
                  <a:lnTo>
                    <a:pt x="25145" y="2686049"/>
                  </a:lnTo>
                  <a:close/>
                </a:path>
                <a:path w="2708909" h="2712085">
                  <a:moveTo>
                    <a:pt x="2695956" y="2686049"/>
                  </a:moveTo>
                  <a:lnTo>
                    <a:pt x="12191" y="2686049"/>
                  </a:lnTo>
                  <a:lnTo>
                    <a:pt x="25145" y="2699004"/>
                  </a:lnTo>
                  <a:lnTo>
                    <a:pt x="25145" y="2711957"/>
                  </a:lnTo>
                  <a:lnTo>
                    <a:pt x="2683764" y="2711957"/>
                  </a:lnTo>
                  <a:lnTo>
                    <a:pt x="2683764" y="2699004"/>
                  </a:lnTo>
                  <a:lnTo>
                    <a:pt x="2695956" y="2686049"/>
                  </a:lnTo>
                  <a:close/>
                </a:path>
                <a:path w="2708909" h="2712085">
                  <a:moveTo>
                    <a:pt x="25145" y="2711957"/>
                  </a:moveTo>
                  <a:lnTo>
                    <a:pt x="25145" y="2699004"/>
                  </a:lnTo>
                  <a:lnTo>
                    <a:pt x="12191" y="2686049"/>
                  </a:lnTo>
                  <a:lnTo>
                    <a:pt x="12191" y="2711957"/>
                  </a:lnTo>
                  <a:lnTo>
                    <a:pt x="25145" y="2711957"/>
                  </a:lnTo>
                  <a:close/>
                </a:path>
                <a:path w="2708909" h="2712085">
                  <a:moveTo>
                    <a:pt x="2695956" y="25907"/>
                  </a:moveTo>
                  <a:lnTo>
                    <a:pt x="2683764" y="12953"/>
                  </a:lnTo>
                  <a:lnTo>
                    <a:pt x="2683764" y="25907"/>
                  </a:lnTo>
                  <a:lnTo>
                    <a:pt x="2695956" y="25907"/>
                  </a:lnTo>
                  <a:close/>
                </a:path>
                <a:path w="2708909" h="2712085">
                  <a:moveTo>
                    <a:pt x="2695956" y="2686049"/>
                  </a:moveTo>
                  <a:lnTo>
                    <a:pt x="2695956" y="25907"/>
                  </a:lnTo>
                  <a:lnTo>
                    <a:pt x="2683764" y="25907"/>
                  </a:lnTo>
                  <a:lnTo>
                    <a:pt x="2683764" y="2686049"/>
                  </a:lnTo>
                  <a:lnTo>
                    <a:pt x="2695956" y="2686049"/>
                  </a:lnTo>
                  <a:close/>
                </a:path>
                <a:path w="2708909" h="2712085">
                  <a:moveTo>
                    <a:pt x="2695956" y="2711957"/>
                  </a:moveTo>
                  <a:lnTo>
                    <a:pt x="2695956" y="2686049"/>
                  </a:lnTo>
                  <a:lnTo>
                    <a:pt x="2683764" y="2699004"/>
                  </a:lnTo>
                  <a:lnTo>
                    <a:pt x="2683764" y="2711957"/>
                  </a:lnTo>
                  <a:lnTo>
                    <a:pt x="2695956" y="2711957"/>
                  </a:lnTo>
                  <a:close/>
                </a:path>
              </a:pathLst>
            </a:custGeom>
            <a:solidFill>
              <a:srgbClr val="FF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5738755" y="3706621"/>
            <a:ext cx="306070" cy="3333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695"/>
              </a:lnSpc>
              <a:spcBef>
                <a:spcPts val="120"/>
              </a:spcBef>
            </a:pPr>
            <a:r>
              <a:rPr sz="700" b="1" spc="-20" dirty="0">
                <a:latin typeface="Arial"/>
                <a:cs typeface="Arial"/>
              </a:rPr>
              <a:t>−</a:t>
            </a:r>
            <a:r>
              <a:rPr sz="700" b="1" spc="-20" dirty="0">
                <a:latin typeface="Times New Roman"/>
                <a:cs typeface="Times New Roman"/>
              </a:rPr>
              <a:t>1.5</a:t>
            </a:r>
            <a:endParaRPr sz="700">
              <a:latin typeface="Times New Roman"/>
              <a:cs typeface="Times New Roman"/>
            </a:endParaRPr>
          </a:p>
          <a:p>
            <a:pPr marL="246379">
              <a:lnSpc>
                <a:spcPts val="695"/>
              </a:lnSpc>
            </a:pPr>
            <a:r>
              <a:rPr sz="700" b="1" spc="-50" dirty="0">
                <a:latin typeface="Times New Roman"/>
                <a:cs typeface="Times New Roman"/>
              </a:rPr>
              <a:t>1</a:t>
            </a:r>
            <a:endParaRPr sz="700">
              <a:latin typeface="Times New Roman"/>
              <a:cs typeface="Times New Roman"/>
            </a:endParaRPr>
          </a:p>
          <a:p>
            <a:pPr marL="247015">
              <a:lnSpc>
                <a:spcPct val="100000"/>
              </a:lnSpc>
              <a:spcBef>
                <a:spcPts val="170"/>
              </a:spcBef>
            </a:pPr>
            <a:r>
              <a:rPr sz="700" b="1" spc="-50" dirty="0">
                <a:latin typeface="Times New Roman"/>
                <a:cs typeface="Times New Roman"/>
              </a:rPr>
              <a:t>5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738755" y="3257041"/>
            <a:ext cx="192405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b="1" spc="-20" dirty="0">
                <a:latin typeface="Arial"/>
                <a:cs typeface="Arial"/>
              </a:rPr>
              <a:t>−</a:t>
            </a:r>
            <a:r>
              <a:rPr sz="700" b="1" spc="-20" dirty="0">
                <a:latin typeface="Times New Roman"/>
                <a:cs typeface="Times New Roman"/>
              </a:rPr>
              <a:t>1.0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5738755" y="2812033"/>
            <a:ext cx="192405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b="1" spc="-20" dirty="0">
                <a:latin typeface="Arial"/>
                <a:cs typeface="Arial"/>
              </a:rPr>
              <a:t>−</a:t>
            </a:r>
            <a:r>
              <a:rPr sz="700" b="1" spc="-20" dirty="0">
                <a:latin typeface="Times New Roman"/>
                <a:cs typeface="Times New Roman"/>
              </a:rPr>
              <a:t>0.5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5853055" y="2363977"/>
            <a:ext cx="71120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b="1" spc="-50" dirty="0">
                <a:latin typeface="Times New Roman"/>
                <a:cs typeface="Times New Roman"/>
              </a:rPr>
              <a:t>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785234" y="1917449"/>
            <a:ext cx="139700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b="1" spc="-25" dirty="0">
                <a:latin typeface="Times New Roman"/>
                <a:cs typeface="Times New Roman"/>
              </a:rPr>
              <a:t>0.5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856100" y="1469393"/>
            <a:ext cx="71120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b="1" spc="-50" dirty="0">
                <a:latin typeface="Times New Roman"/>
                <a:cs typeface="Times New Roman"/>
              </a:rPr>
              <a:t>1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5787523" y="1021988"/>
            <a:ext cx="139700" cy="1346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700" b="1" spc="-25" dirty="0">
                <a:latin typeface="Times New Roman"/>
                <a:cs typeface="Times New Roman"/>
              </a:rPr>
              <a:t>1.5</a:t>
            </a:r>
            <a:endParaRPr sz="700">
              <a:latin typeface="Times New Roman"/>
              <a:cs typeface="Times New Roman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5928245" y="4118609"/>
            <a:ext cx="2735580" cy="2739390"/>
            <a:chOff x="5928245" y="4118609"/>
            <a:chExt cx="2735580" cy="2739390"/>
          </a:xfrm>
        </p:grpSpPr>
        <p:pic>
          <p:nvPicPr>
            <p:cNvPr id="74" name="object 7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8245" y="4118609"/>
              <a:ext cx="2735579" cy="2739389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5937389" y="4132325"/>
              <a:ext cx="2708910" cy="2711450"/>
            </a:xfrm>
            <a:custGeom>
              <a:avLst/>
              <a:gdLst/>
              <a:ahLst/>
              <a:cxnLst/>
              <a:rect l="l" t="t" r="r" b="b"/>
              <a:pathLst>
                <a:path w="2708909" h="2711450">
                  <a:moveTo>
                    <a:pt x="2708910" y="2711196"/>
                  </a:moveTo>
                  <a:lnTo>
                    <a:pt x="2708910" y="0"/>
                  </a:lnTo>
                  <a:lnTo>
                    <a:pt x="0" y="0"/>
                  </a:lnTo>
                  <a:lnTo>
                    <a:pt x="0" y="2711196"/>
                  </a:lnTo>
                  <a:lnTo>
                    <a:pt x="12192" y="2711196"/>
                  </a:lnTo>
                  <a:lnTo>
                    <a:pt x="12191" y="25146"/>
                  </a:lnTo>
                  <a:lnTo>
                    <a:pt x="25145" y="12953"/>
                  </a:lnTo>
                  <a:lnTo>
                    <a:pt x="25145" y="25146"/>
                  </a:lnTo>
                  <a:lnTo>
                    <a:pt x="2683764" y="25146"/>
                  </a:lnTo>
                  <a:lnTo>
                    <a:pt x="2683764" y="12953"/>
                  </a:lnTo>
                  <a:lnTo>
                    <a:pt x="2695956" y="25146"/>
                  </a:lnTo>
                  <a:lnTo>
                    <a:pt x="2695956" y="2711196"/>
                  </a:lnTo>
                  <a:lnTo>
                    <a:pt x="2708910" y="2711196"/>
                  </a:lnTo>
                  <a:close/>
                </a:path>
                <a:path w="2708909" h="2711450">
                  <a:moveTo>
                    <a:pt x="25145" y="25146"/>
                  </a:moveTo>
                  <a:lnTo>
                    <a:pt x="25145" y="12953"/>
                  </a:lnTo>
                  <a:lnTo>
                    <a:pt x="12191" y="25146"/>
                  </a:lnTo>
                  <a:lnTo>
                    <a:pt x="25145" y="25146"/>
                  </a:lnTo>
                  <a:close/>
                </a:path>
                <a:path w="2708909" h="2711450">
                  <a:moveTo>
                    <a:pt x="25146" y="2686050"/>
                  </a:moveTo>
                  <a:lnTo>
                    <a:pt x="25145" y="25146"/>
                  </a:lnTo>
                  <a:lnTo>
                    <a:pt x="12191" y="25146"/>
                  </a:lnTo>
                  <a:lnTo>
                    <a:pt x="12192" y="2686050"/>
                  </a:lnTo>
                  <a:lnTo>
                    <a:pt x="25146" y="2686050"/>
                  </a:lnTo>
                  <a:close/>
                </a:path>
                <a:path w="2708909" h="2711450">
                  <a:moveTo>
                    <a:pt x="2695956" y="2686050"/>
                  </a:moveTo>
                  <a:lnTo>
                    <a:pt x="12192" y="2686050"/>
                  </a:lnTo>
                  <a:lnTo>
                    <a:pt x="25146" y="2699004"/>
                  </a:lnTo>
                  <a:lnTo>
                    <a:pt x="25146" y="2711196"/>
                  </a:lnTo>
                  <a:lnTo>
                    <a:pt x="2683764" y="2711196"/>
                  </a:lnTo>
                  <a:lnTo>
                    <a:pt x="2683764" y="2699004"/>
                  </a:lnTo>
                  <a:lnTo>
                    <a:pt x="2695956" y="2686050"/>
                  </a:lnTo>
                  <a:close/>
                </a:path>
                <a:path w="2708909" h="2711450">
                  <a:moveTo>
                    <a:pt x="25146" y="2711196"/>
                  </a:moveTo>
                  <a:lnTo>
                    <a:pt x="25146" y="2699004"/>
                  </a:lnTo>
                  <a:lnTo>
                    <a:pt x="12192" y="2686050"/>
                  </a:lnTo>
                  <a:lnTo>
                    <a:pt x="12192" y="2711196"/>
                  </a:lnTo>
                  <a:lnTo>
                    <a:pt x="25146" y="2711196"/>
                  </a:lnTo>
                  <a:close/>
                </a:path>
                <a:path w="2708909" h="2711450">
                  <a:moveTo>
                    <a:pt x="2695956" y="25146"/>
                  </a:moveTo>
                  <a:lnTo>
                    <a:pt x="2683764" y="12953"/>
                  </a:lnTo>
                  <a:lnTo>
                    <a:pt x="2683764" y="25146"/>
                  </a:lnTo>
                  <a:lnTo>
                    <a:pt x="2695956" y="25146"/>
                  </a:lnTo>
                  <a:close/>
                </a:path>
                <a:path w="2708909" h="2711450">
                  <a:moveTo>
                    <a:pt x="2695956" y="2686050"/>
                  </a:moveTo>
                  <a:lnTo>
                    <a:pt x="2695956" y="25146"/>
                  </a:lnTo>
                  <a:lnTo>
                    <a:pt x="2683764" y="25146"/>
                  </a:lnTo>
                  <a:lnTo>
                    <a:pt x="2683764" y="2686050"/>
                  </a:lnTo>
                  <a:lnTo>
                    <a:pt x="2695956" y="2686050"/>
                  </a:lnTo>
                  <a:close/>
                </a:path>
                <a:path w="2708909" h="2711450">
                  <a:moveTo>
                    <a:pt x="2695956" y="2711196"/>
                  </a:moveTo>
                  <a:lnTo>
                    <a:pt x="2695956" y="2686050"/>
                  </a:lnTo>
                  <a:lnTo>
                    <a:pt x="2683764" y="2699004"/>
                  </a:lnTo>
                  <a:lnTo>
                    <a:pt x="2683764" y="2711196"/>
                  </a:lnTo>
                  <a:lnTo>
                    <a:pt x="2695956" y="2711196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6" name="object 76"/>
          <p:cNvSpPr/>
          <p:nvPr/>
        </p:nvSpPr>
        <p:spPr>
          <a:xfrm>
            <a:off x="5967869" y="6940295"/>
            <a:ext cx="72390" cy="0"/>
          </a:xfrm>
          <a:custGeom>
            <a:avLst/>
            <a:gdLst/>
            <a:ahLst/>
            <a:cxnLst/>
            <a:rect l="l" t="t" r="r" b="b"/>
            <a:pathLst>
              <a:path w="72389">
                <a:moveTo>
                  <a:pt x="0" y="0"/>
                </a:moveTo>
                <a:lnTo>
                  <a:pt x="72390" y="0"/>
                </a:lnTo>
              </a:path>
            </a:pathLst>
          </a:custGeom>
          <a:ln w="32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5959734" y="6819926"/>
            <a:ext cx="91440" cy="2159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240"/>
              </a:spcBef>
            </a:pPr>
            <a:r>
              <a:rPr sz="500" b="1" spc="-50" dirty="0">
                <a:latin typeface="Times New Roman"/>
                <a:cs typeface="Times New Roman"/>
              </a:rPr>
              <a:t>5</a:t>
            </a:r>
            <a:endParaRPr sz="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500" b="1" spc="-25" dirty="0">
                <a:latin typeface="Times New Roman"/>
                <a:cs typeface="Times New Roman"/>
              </a:rPr>
              <a:t>24</a:t>
            </a:r>
            <a:endParaRPr sz="500">
              <a:latin typeface="Times New Roman"/>
              <a:cs typeface="Times New Roman"/>
            </a:endParaRPr>
          </a:p>
        </p:txBody>
      </p:sp>
      <p:grpSp>
        <p:nvGrpSpPr>
          <p:cNvPr id="78" name="object 78"/>
          <p:cNvGrpSpPr/>
          <p:nvPr/>
        </p:nvGrpSpPr>
        <p:grpSpPr>
          <a:xfrm>
            <a:off x="6305435" y="6938644"/>
            <a:ext cx="271780" cy="3810"/>
            <a:chOff x="6305435" y="6938644"/>
            <a:chExt cx="271780" cy="3810"/>
          </a:xfrm>
        </p:grpSpPr>
        <p:sp>
          <p:nvSpPr>
            <p:cNvPr id="79" name="object 79"/>
            <p:cNvSpPr/>
            <p:nvPr/>
          </p:nvSpPr>
          <p:spPr>
            <a:xfrm>
              <a:off x="6305435" y="6940295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0" y="0"/>
                  </a:moveTo>
                  <a:lnTo>
                    <a:pt x="101346" y="0"/>
                  </a:lnTo>
                </a:path>
              </a:pathLst>
            </a:custGeom>
            <a:ln w="330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6379336" y="6940295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0" y="0"/>
                  </a:moveTo>
                  <a:lnTo>
                    <a:pt x="101346" y="0"/>
                  </a:lnTo>
                </a:path>
              </a:pathLst>
            </a:custGeom>
            <a:ln w="330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6506603" y="6940295"/>
              <a:ext cx="70485" cy="0"/>
            </a:xfrm>
            <a:custGeom>
              <a:avLst/>
              <a:gdLst/>
              <a:ahLst/>
              <a:cxnLst/>
              <a:rect l="l" t="t" r="r" b="b"/>
              <a:pathLst>
                <a:path w="70484">
                  <a:moveTo>
                    <a:pt x="0" y="0"/>
                  </a:moveTo>
                  <a:lnTo>
                    <a:pt x="70104" y="0"/>
                  </a:lnTo>
                </a:path>
              </a:pathLst>
            </a:custGeom>
            <a:ln w="330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" name="object 82"/>
          <p:cNvSpPr/>
          <p:nvPr/>
        </p:nvSpPr>
        <p:spPr>
          <a:xfrm>
            <a:off x="6693293" y="6940295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0" y="0"/>
                </a:moveTo>
                <a:lnTo>
                  <a:pt x="73152" y="0"/>
                </a:lnTo>
              </a:path>
            </a:pathLst>
          </a:custGeom>
          <a:ln w="33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6292728" y="6819926"/>
            <a:ext cx="483870" cy="2159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0480">
              <a:lnSpc>
                <a:spcPct val="100000"/>
              </a:lnSpc>
              <a:spcBef>
                <a:spcPts val="240"/>
              </a:spcBef>
            </a:pPr>
            <a:r>
              <a:rPr sz="500" b="1" dirty="0">
                <a:latin typeface="Times New Roman"/>
                <a:cs typeface="Times New Roman"/>
              </a:rPr>
              <a:t>29</a:t>
            </a:r>
            <a:r>
              <a:rPr sz="500" b="1" spc="-75" dirty="0">
                <a:latin typeface="Times New Roman"/>
                <a:cs typeface="Times New Roman"/>
              </a:rPr>
              <a:t> </a:t>
            </a:r>
            <a:r>
              <a:rPr sz="500" b="1" dirty="0">
                <a:latin typeface="Times New Roman"/>
                <a:cs typeface="Times New Roman"/>
              </a:rPr>
              <a:t>24</a:t>
            </a:r>
            <a:r>
              <a:rPr sz="500" b="1" spc="220" dirty="0">
                <a:latin typeface="Times New Roman"/>
                <a:cs typeface="Times New Roman"/>
              </a:rPr>
              <a:t> </a:t>
            </a:r>
            <a:r>
              <a:rPr sz="500" b="1" dirty="0">
                <a:latin typeface="Times New Roman"/>
                <a:cs typeface="Times New Roman"/>
              </a:rPr>
              <a:t>19</a:t>
            </a:r>
            <a:r>
              <a:rPr sz="500" b="1" spc="375" dirty="0">
                <a:latin typeface="Times New Roman"/>
                <a:cs typeface="Times New Roman"/>
              </a:rPr>
              <a:t>  </a:t>
            </a:r>
            <a:r>
              <a:rPr sz="500" b="1" spc="-25" dirty="0">
                <a:latin typeface="Times New Roman"/>
                <a:cs typeface="Times New Roman"/>
              </a:rPr>
              <a:t>14</a:t>
            </a:r>
            <a:endParaRPr sz="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500" b="1" spc="-20" dirty="0">
                <a:latin typeface="Times New Roman"/>
                <a:cs typeface="Times New Roman"/>
              </a:rPr>
              <a:t>139115</a:t>
            </a:r>
            <a:r>
              <a:rPr sz="500" b="1" spc="105" dirty="0">
                <a:latin typeface="Times New Roman"/>
                <a:cs typeface="Times New Roman"/>
              </a:rPr>
              <a:t> </a:t>
            </a:r>
            <a:r>
              <a:rPr sz="500" b="1" dirty="0">
                <a:latin typeface="Times New Roman"/>
                <a:cs typeface="Times New Roman"/>
              </a:rPr>
              <a:t>91</a:t>
            </a:r>
            <a:r>
              <a:rPr sz="500" b="1" spc="345" dirty="0">
                <a:latin typeface="Times New Roman"/>
                <a:cs typeface="Times New Roman"/>
              </a:rPr>
              <a:t>  </a:t>
            </a:r>
            <a:r>
              <a:rPr sz="500" b="1" spc="-25" dirty="0">
                <a:latin typeface="Times New Roman"/>
                <a:cs typeface="Times New Roman"/>
              </a:rPr>
              <a:t>67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7101713" y="6940295"/>
            <a:ext cx="71755" cy="0"/>
          </a:xfrm>
          <a:custGeom>
            <a:avLst/>
            <a:gdLst/>
            <a:ahLst/>
            <a:cxnLst/>
            <a:rect l="l" t="t" r="r" b="b"/>
            <a:pathLst>
              <a:path w="71754">
                <a:moveTo>
                  <a:pt x="0" y="0"/>
                </a:moveTo>
                <a:lnTo>
                  <a:pt x="71628" y="0"/>
                </a:lnTo>
              </a:path>
            </a:pathLst>
          </a:custGeom>
          <a:ln w="33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7092066" y="6819926"/>
            <a:ext cx="91440" cy="2159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240"/>
              </a:spcBef>
            </a:pPr>
            <a:r>
              <a:rPr sz="500" b="1" spc="-50" dirty="0">
                <a:latin typeface="Times New Roman"/>
                <a:cs typeface="Times New Roman"/>
              </a:rPr>
              <a:t>9</a:t>
            </a:r>
            <a:endParaRPr sz="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500" b="1" spc="-25" dirty="0">
                <a:latin typeface="Times New Roman"/>
                <a:cs typeface="Times New Roman"/>
              </a:rPr>
              <a:t>43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7537577" y="6940295"/>
            <a:ext cx="71755" cy="0"/>
          </a:xfrm>
          <a:custGeom>
            <a:avLst/>
            <a:gdLst/>
            <a:ahLst/>
            <a:cxnLst/>
            <a:rect l="l" t="t" r="r" b="b"/>
            <a:pathLst>
              <a:path w="71754">
                <a:moveTo>
                  <a:pt x="0" y="0"/>
                </a:moveTo>
                <a:lnTo>
                  <a:pt x="71628" y="0"/>
                </a:lnTo>
              </a:path>
            </a:pathLst>
          </a:custGeom>
          <a:ln w="33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 txBox="1"/>
          <p:nvPr/>
        </p:nvSpPr>
        <p:spPr>
          <a:xfrm>
            <a:off x="7526407" y="6819926"/>
            <a:ext cx="92710" cy="2159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500" b="1" spc="-25" dirty="0">
                <a:latin typeface="Times New Roman"/>
                <a:cs typeface="Times New Roman"/>
              </a:rPr>
              <a:t>13</a:t>
            </a:r>
            <a:endParaRPr sz="500">
              <a:latin typeface="Times New Roman"/>
              <a:cs typeface="Times New Roman"/>
            </a:endParaRPr>
          </a:p>
          <a:p>
            <a:pPr marL="13970">
              <a:lnSpc>
                <a:spcPct val="100000"/>
              </a:lnSpc>
              <a:spcBef>
                <a:spcPts val="150"/>
              </a:spcBef>
            </a:pPr>
            <a:r>
              <a:rPr sz="500" b="1" spc="-25" dirty="0">
                <a:latin typeface="Times New Roman"/>
                <a:cs typeface="Times New Roman"/>
              </a:rPr>
              <a:t>62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7771524" y="6940295"/>
            <a:ext cx="69850" cy="0"/>
          </a:xfrm>
          <a:custGeom>
            <a:avLst/>
            <a:gdLst/>
            <a:ahLst/>
            <a:cxnLst/>
            <a:rect l="l" t="t" r="r" b="b"/>
            <a:pathLst>
              <a:path w="69850">
                <a:moveTo>
                  <a:pt x="0" y="0"/>
                </a:moveTo>
                <a:lnTo>
                  <a:pt x="69342" y="0"/>
                </a:lnTo>
              </a:path>
            </a:pathLst>
          </a:custGeom>
          <a:ln w="33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9" name="object 89"/>
          <p:cNvGrpSpPr/>
          <p:nvPr/>
        </p:nvGrpSpPr>
        <p:grpSpPr>
          <a:xfrm>
            <a:off x="7900289" y="6938644"/>
            <a:ext cx="203200" cy="3810"/>
            <a:chOff x="7900289" y="6938644"/>
            <a:chExt cx="203200" cy="3810"/>
          </a:xfrm>
        </p:grpSpPr>
        <p:sp>
          <p:nvSpPr>
            <p:cNvPr id="90" name="object 90"/>
            <p:cNvSpPr/>
            <p:nvPr/>
          </p:nvSpPr>
          <p:spPr>
            <a:xfrm>
              <a:off x="7900289" y="6940295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0" y="0"/>
                  </a:moveTo>
                  <a:lnTo>
                    <a:pt x="101346" y="0"/>
                  </a:lnTo>
                </a:path>
              </a:pathLst>
            </a:custGeom>
            <a:ln w="330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8001647" y="6940295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0" y="0"/>
                  </a:moveTo>
                  <a:lnTo>
                    <a:pt x="101346" y="0"/>
                  </a:lnTo>
                </a:path>
              </a:pathLst>
            </a:custGeom>
            <a:ln w="330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2" name="object 92"/>
          <p:cNvSpPr txBox="1"/>
          <p:nvPr/>
        </p:nvSpPr>
        <p:spPr>
          <a:xfrm>
            <a:off x="7758817" y="6819926"/>
            <a:ext cx="355600" cy="2159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500" b="1" dirty="0">
                <a:latin typeface="Times New Roman"/>
                <a:cs typeface="Times New Roman"/>
              </a:rPr>
              <a:t>17</a:t>
            </a:r>
            <a:r>
              <a:rPr sz="500" b="1" spc="210" dirty="0">
                <a:latin typeface="Times New Roman"/>
                <a:cs typeface="Times New Roman"/>
              </a:rPr>
              <a:t>  </a:t>
            </a:r>
            <a:r>
              <a:rPr sz="500" b="1" dirty="0">
                <a:latin typeface="Times New Roman"/>
                <a:cs typeface="Times New Roman"/>
              </a:rPr>
              <a:t>21</a:t>
            </a:r>
            <a:r>
              <a:rPr sz="500" b="1" spc="150" dirty="0">
                <a:latin typeface="Times New Roman"/>
                <a:cs typeface="Times New Roman"/>
              </a:rPr>
              <a:t> </a:t>
            </a:r>
            <a:r>
              <a:rPr sz="500" b="1" spc="-25" dirty="0">
                <a:latin typeface="Times New Roman"/>
                <a:cs typeface="Times New Roman"/>
              </a:rPr>
              <a:t>25</a:t>
            </a:r>
            <a:endParaRPr sz="500">
              <a:latin typeface="Times New Roman"/>
              <a:cs typeface="Times New Roman"/>
            </a:endParaRPr>
          </a:p>
          <a:p>
            <a:pPr marL="15240">
              <a:lnSpc>
                <a:spcPct val="100000"/>
              </a:lnSpc>
              <a:spcBef>
                <a:spcPts val="150"/>
              </a:spcBef>
            </a:pPr>
            <a:r>
              <a:rPr sz="500" b="1" dirty="0">
                <a:latin typeface="Times New Roman"/>
                <a:cs typeface="Times New Roman"/>
              </a:rPr>
              <a:t>81</a:t>
            </a:r>
            <a:r>
              <a:rPr sz="500" b="1" spc="360" dirty="0">
                <a:latin typeface="Times New Roman"/>
                <a:cs typeface="Times New Roman"/>
              </a:rPr>
              <a:t> </a:t>
            </a:r>
            <a:r>
              <a:rPr sz="500" b="1" spc="-10" dirty="0">
                <a:latin typeface="Times New Roman"/>
                <a:cs typeface="Times New Roman"/>
              </a:rPr>
              <a:t>100119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8529701" y="6940295"/>
            <a:ext cx="68580" cy="0"/>
          </a:xfrm>
          <a:custGeom>
            <a:avLst/>
            <a:gdLst/>
            <a:ahLst/>
            <a:cxnLst/>
            <a:rect l="l" t="t" r="r" b="b"/>
            <a:pathLst>
              <a:path w="68579">
                <a:moveTo>
                  <a:pt x="0" y="0"/>
                </a:moveTo>
                <a:lnTo>
                  <a:pt x="68580" y="0"/>
                </a:lnTo>
              </a:path>
            </a:pathLst>
          </a:custGeom>
          <a:ln w="33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 txBox="1"/>
          <p:nvPr/>
        </p:nvSpPr>
        <p:spPr>
          <a:xfrm>
            <a:off x="8517006" y="6819926"/>
            <a:ext cx="91440" cy="2159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0480">
              <a:lnSpc>
                <a:spcPct val="100000"/>
              </a:lnSpc>
              <a:spcBef>
                <a:spcPts val="240"/>
              </a:spcBef>
            </a:pPr>
            <a:r>
              <a:rPr sz="500" b="1" spc="-50" dirty="0">
                <a:latin typeface="Times New Roman"/>
                <a:cs typeface="Times New Roman"/>
              </a:rPr>
              <a:t>4</a:t>
            </a:r>
            <a:endParaRPr sz="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500" b="1" spc="-25" dirty="0">
                <a:latin typeface="Times New Roman"/>
                <a:cs typeface="Times New Roman"/>
              </a:rPr>
              <a:t>19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5693035" y="6680056"/>
            <a:ext cx="238760" cy="136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00" b="1" spc="-20" dirty="0">
                <a:latin typeface="Arial"/>
                <a:cs typeface="Arial"/>
              </a:rPr>
              <a:t>−</a:t>
            </a:r>
            <a:r>
              <a:rPr sz="700" b="1" spc="-20" dirty="0">
                <a:latin typeface="Times New Roman"/>
                <a:cs typeface="Times New Roman"/>
              </a:rPr>
              <a:t>0.15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5738755" y="6260956"/>
            <a:ext cx="193040" cy="136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00" b="1" spc="-20" dirty="0">
                <a:latin typeface="Arial"/>
                <a:cs typeface="Arial"/>
              </a:rPr>
              <a:t>−</a:t>
            </a:r>
            <a:r>
              <a:rPr sz="700" b="1" spc="-20" dirty="0">
                <a:latin typeface="Times New Roman"/>
                <a:cs typeface="Times New Roman"/>
              </a:rPr>
              <a:t>0.1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5693035" y="5839570"/>
            <a:ext cx="238760" cy="136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00" b="1" spc="-20" dirty="0">
                <a:latin typeface="Arial"/>
                <a:cs typeface="Arial"/>
              </a:rPr>
              <a:t>−</a:t>
            </a:r>
            <a:r>
              <a:rPr sz="700" b="1" spc="-20" dirty="0">
                <a:latin typeface="Times New Roman"/>
                <a:cs typeface="Times New Roman"/>
              </a:rPr>
              <a:t>0.05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5853055" y="5419490"/>
            <a:ext cx="71120" cy="1346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700" b="1" spc="-50" dirty="0">
                <a:latin typeface="Times New Roman"/>
                <a:cs typeface="Times New Roman"/>
              </a:rPr>
              <a:t>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5740279" y="5003982"/>
            <a:ext cx="184785" cy="133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" b="1" spc="-20" dirty="0">
                <a:latin typeface="Times New Roman"/>
                <a:cs typeface="Times New Roman"/>
              </a:rPr>
              <a:t>0.05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5790571" y="4584990"/>
            <a:ext cx="140335" cy="1339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00" b="1" spc="-25" dirty="0">
                <a:latin typeface="Times New Roman"/>
                <a:cs typeface="Times New Roman"/>
              </a:rPr>
              <a:t>0.1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5737231" y="4164041"/>
            <a:ext cx="187960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b="1" spc="-20" dirty="0">
                <a:latin typeface="Times New Roman"/>
                <a:cs typeface="Times New Roman"/>
              </a:rPr>
              <a:t>0.15</a:t>
            </a:r>
            <a:endParaRPr sz="700">
              <a:latin typeface="Times New Roman"/>
              <a:cs typeface="Times New Roman"/>
            </a:endParaRPr>
          </a:p>
        </p:txBody>
      </p:sp>
      <p:grpSp>
        <p:nvGrpSpPr>
          <p:cNvPr id="102" name="object 102"/>
          <p:cNvGrpSpPr/>
          <p:nvPr/>
        </p:nvGrpSpPr>
        <p:grpSpPr>
          <a:xfrm>
            <a:off x="2014613" y="4066032"/>
            <a:ext cx="2723515" cy="2787015"/>
            <a:chOff x="2014613" y="4066032"/>
            <a:chExt cx="2723515" cy="2787015"/>
          </a:xfrm>
        </p:grpSpPr>
        <p:pic>
          <p:nvPicPr>
            <p:cNvPr id="103" name="object 10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27567" y="4066032"/>
              <a:ext cx="2710433" cy="2786633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2014613" y="4132326"/>
              <a:ext cx="2708910" cy="2711450"/>
            </a:xfrm>
            <a:custGeom>
              <a:avLst/>
              <a:gdLst/>
              <a:ahLst/>
              <a:cxnLst/>
              <a:rect l="l" t="t" r="r" b="b"/>
              <a:pathLst>
                <a:path w="2708910" h="2711450">
                  <a:moveTo>
                    <a:pt x="2708910" y="2711196"/>
                  </a:moveTo>
                  <a:lnTo>
                    <a:pt x="2708910" y="0"/>
                  </a:lnTo>
                  <a:lnTo>
                    <a:pt x="0" y="0"/>
                  </a:lnTo>
                  <a:lnTo>
                    <a:pt x="0" y="2711196"/>
                  </a:lnTo>
                  <a:lnTo>
                    <a:pt x="12954" y="2711196"/>
                  </a:lnTo>
                  <a:lnTo>
                    <a:pt x="12954" y="25146"/>
                  </a:lnTo>
                  <a:lnTo>
                    <a:pt x="25145" y="12953"/>
                  </a:lnTo>
                  <a:lnTo>
                    <a:pt x="25145" y="25146"/>
                  </a:lnTo>
                  <a:lnTo>
                    <a:pt x="2683764" y="25146"/>
                  </a:lnTo>
                  <a:lnTo>
                    <a:pt x="2683764" y="12953"/>
                  </a:lnTo>
                  <a:lnTo>
                    <a:pt x="2696717" y="25146"/>
                  </a:lnTo>
                  <a:lnTo>
                    <a:pt x="2696718" y="2711196"/>
                  </a:lnTo>
                  <a:lnTo>
                    <a:pt x="2708910" y="2711196"/>
                  </a:lnTo>
                  <a:close/>
                </a:path>
                <a:path w="2708910" h="2711450">
                  <a:moveTo>
                    <a:pt x="25145" y="25146"/>
                  </a:moveTo>
                  <a:lnTo>
                    <a:pt x="25145" y="12953"/>
                  </a:lnTo>
                  <a:lnTo>
                    <a:pt x="12954" y="25146"/>
                  </a:lnTo>
                  <a:lnTo>
                    <a:pt x="25145" y="25146"/>
                  </a:lnTo>
                  <a:close/>
                </a:path>
                <a:path w="2708910" h="2711450">
                  <a:moveTo>
                    <a:pt x="25145" y="2686050"/>
                  </a:moveTo>
                  <a:lnTo>
                    <a:pt x="25145" y="25146"/>
                  </a:lnTo>
                  <a:lnTo>
                    <a:pt x="12954" y="25146"/>
                  </a:lnTo>
                  <a:lnTo>
                    <a:pt x="12954" y="2686050"/>
                  </a:lnTo>
                  <a:lnTo>
                    <a:pt x="25145" y="2686050"/>
                  </a:lnTo>
                  <a:close/>
                </a:path>
                <a:path w="2708910" h="2711450">
                  <a:moveTo>
                    <a:pt x="2696718" y="2686050"/>
                  </a:moveTo>
                  <a:lnTo>
                    <a:pt x="12954" y="2686050"/>
                  </a:lnTo>
                  <a:lnTo>
                    <a:pt x="25145" y="2699004"/>
                  </a:lnTo>
                  <a:lnTo>
                    <a:pt x="25145" y="2711196"/>
                  </a:lnTo>
                  <a:lnTo>
                    <a:pt x="2683764" y="2711196"/>
                  </a:lnTo>
                  <a:lnTo>
                    <a:pt x="2683764" y="2699004"/>
                  </a:lnTo>
                  <a:lnTo>
                    <a:pt x="2696718" y="2686050"/>
                  </a:lnTo>
                  <a:close/>
                </a:path>
                <a:path w="2708910" h="2711450">
                  <a:moveTo>
                    <a:pt x="25145" y="2711196"/>
                  </a:moveTo>
                  <a:lnTo>
                    <a:pt x="25145" y="2699004"/>
                  </a:lnTo>
                  <a:lnTo>
                    <a:pt x="12954" y="2686050"/>
                  </a:lnTo>
                  <a:lnTo>
                    <a:pt x="12954" y="2711196"/>
                  </a:lnTo>
                  <a:lnTo>
                    <a:pt x="25145" y="2711196"/>
                  </a:lnTo>
                  <a:close/>
                </a:path>
                <a:path w="2708910" h="2711450">
                  <a:moveTo>
                    <a:pt x="2696717" y="25146"/>
                  </a:moveTo>
                  <a:lnTo>
                    <a:pt x="2683764" y="12953"/>
                  </a:lnTo>
                  <a:lnTo>
                    <a:pt x="2683764" y="25146"/>
                  </a:lnTo>
                  <a:lnTo>
                    <a:pt x="2696717" y="25146"/>
                  </a:lnTo>
                  <a:close/>
                </a:path>
                <a:path w="2708910" h="2711450">
                  <a:moveTo>
                    <a:pt x="2696718" y="2686050"/>
                  </a:moveTo>
                  <a:lnTo>
                    <a:pt x="2696717" y="25146"/>
                  </a:lnTo>
                  <a:lnTo>
                    <a:pt x="2683764" y="25146"/>
                  </a:lnTo>
                  <a:lnTo>
                    <a:pt x="2683764" y="2686050"/>
                  </a:lnTo>
                  <a:lnTo>
                    <a:pt x="2696718" y="2686050"/>
                  </a:lnTo>
                  <a:close/>
                </a:path>
                <a:path w="2708910" h="2711450">
                  <a:moveTo>
                    <a:pt x="2696718" y="2711196"/>
                  </a:moveTo>
                  <a:lnTo>
                    <a:pt x="2696718" y="2686050"/>
                  </a:lnTo>
                  <a:lnTo>
                    <a:pt x="2683764" y="2699004"/>
                  </a:lnTo>
                  <a:lnTo>
                    <a:pt x="2683764" y="2711196"/>
                  </a:lnTo>
                  <a:lnTo>
                    <a:pt x="2696718" y="2711196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5" name="object 105"/>
          <p:cNvSpPr/>
          <p:nvPr/>
        </p:nvSpPr>
        <p:spPr>
          <a:xfrm>
            <a:off x="2035187" y="6939533"/>
            <a:ext cx="93980" cy="0"/>
          </a:xfrm>
          <a:custGeom>
            <a:avLst/>
            <a:gdLst/>
            <a:ahLst/>
            <a:cxnLst/>
            <a:rect l="l" t="t" r="r" b="b"/>
            <a:pathLst>
              <a:path w="93980">
                <a:moveTo>
                  <a:pt x="0" y="0"/>
                </a:moveTo>
                <a:lnTo>
                  <a:pt x="9372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 txBox="1"/>
          <p:nvPr/>
        </p:nvSpPr>
        <p:spPr>
          <a:xfrm>
            <a:off x="2022484" y="6830802"/>
            <a:ext cx="116839" cy="19621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9845">
              <a:lnSpc>
                <a:spcPct val="100000"/>
              </a:lnSpc>
              <a:spcBef>
                <a:spcPts val="225"/>
              </a:spcBef>
            </a:pPr>
            <a:r>
              <a:rPr sz="450" b="1" spc="-25" dirty="0">
                <a:latin typeface="Times New Roman"/>
                <a:cs typeface="Times New Roman"/>
              </a:rPr>
              <a:t>24</a:t>
            </a:r>
            <a:endParaRPr sz="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b="1" spc="-25" dirty="0">
                <a:latin typeface="Times New Roman"/>
                <a:cs typeface="Times New Roman"/>
              </a:rPr>
              <a:t>115</a:t>
            </a:r>
            <a:endParaRPr sz="450">
              <a:latin typeface="Times New Roman"/>
              <a:cs typeface="Times New Roman"/>
            </a:endParaRPr>
          </a:p>
        </p:txBody>
      </p:sp>
      <p:grpSp>
        <p:nvGrpSpPr>
          <p:cNvPr id="107" name="object 107"/>
          <p:cNvGrpSpPr/>
          <p:nvPr/>
        </p:nvGrpSpPr>
        <p:grpSpPr>
          <a:xfrm>
            <a:off x="2385707" y="6938047"/>
            <a:ext cx="283210" cy="3175"/>
            <a:chOff x="2385707" y="6938047"/>
            <a:chExt cx="283210" cy="3175"/>
          </a:xfrm>
        </p:grpSpPr>
        <p:sp>
          <p:nvSpPr>
            <p:cNvPr id="108" name="object 108"/>
            <p:cNvSpPr/>
            <p:nvPr/>
          </p:nvSpPr>
          <p:spPr>
            <a:xfrm>
              <a:off x="2385707" y="693953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>
                  <a:moveTo>
                    <a:pt x="0" y="0"/>
                  </a:moveTo>
                  <a:lnTo>
                    <a:pt x="944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2461145" y="6939533"/>
              <a:ext cx="92710" cy="0"/>
            </a:xfrm>
            <a:custGeom>
              <a:avLst/>
              <a:gdLst/>
              <a:ahLst/>
              <a:cxnLst/>
              <a:rect l="l" t="t" r="r" b="b"/>
              <a:pathLst>
                <a:path w="92710">
                  <a:moveTo>
                    <a:pt x="0" y="0"/>
                  </a:moveTo>
                  <a:lnTo>
                    <a:pt x="9220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2573921" y="693953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>
                  <a:moveTo>
                    <a:pt x="0" y="0"/>
                  </a:moveTo>
                  <a:lnTo>
                    <a:pt x="944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1" name="object 111"/>
          <p:cNvSpPr/>
          <p:nvPr/>
        </p:nvSpPr>
        <p:spPr>
          <a:xfrm>
            <a:off x="2761373" y="6939533"/>
            <a:ext cx="96520" cy="0"/>
          </a:xfrm>
          <a:custGeom>
            <a:avLst/>
            <a:gdLst/>
            <a:ahLst/>
            <a:cxnLst/>
            <a:rect l="l" t="t" r="r" b="b"/>
            <a:pathLst>
              <a:path w="96519">
                <a:moveTo>
                  <a:pt x="0" y="0"/>
                </a:moveTo>
                <a:lnTo>
                  <a:pt x="9601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 txBox="1"/>
          <p:nvPr/>
        </p:nvSpPr>
        <p:spPr>
          <a:xfrm>
            <a:off x="2374525" y="6843109"/>
            <a:ext cx="478790" cy="990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b="1" dirty="0">
                <a:latin typeface="Times New Roman"/>
                <a:cs typeface="Times New Roman"/>
              </a:rPr>
              <a:t>139115</a:t>
            </a:r>
            <a:r>
              <a:rPr sz="450" b="1" spc="190" dirty="0">
                <a:latin typeface="Times New Roman"/>
                <a:cs typeface="Times New Roman"/>
              </a:rPr>
              <a:t> </a:t>
            </a:r>
            <a:r>
              <a:rPr sz="450" b="1" dirty="0">
                <a:latin typeface="Times New Roman"/>
                <a:cs typeface="Times New Roman"/>
              </a:rPr>
              <a:t>91</a:t>
            </a:r>
            <a:r>
              <a:rPr sz="450" b="1" spc="355" dirty="0">
                <a:latin typeface="Times New Roman"/>
                <a:cs typeface="Times New Roman"/>
              </a:rPr>
              <a:t>  </a:t>
            </a:r>
            <a:r>
              <a:rPr sz="450" b="1" spc="-25" dirty="0">
                <a:latin typeface="Times New Roman"/>
                <a:cs typeface="Times New Roman"/>
              </a:rPr>
              <a:t>67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2376047" y="6928453"/>
            <a:ext cx="493395" cy="990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b="1" spc="-10" dirty="0">
                <a:latin typeface="Times New Roman"/>
                <a:cs typeface="Times New Roman"/>
              </a:rPr>
              <a:t>666551</a:t>
            </a:r>
            <a:r>
              <a:rPr sz="450" b="1" spc="65" dirty="0">
                <a:latin typeface="Times New Roman"/>
                <a:cs typeface="Times New Roman"/>
              </a:rPr>
              <a:t> </a:t>
            </a:r>
            <a:r>
              <a:rPr sz="450" b="1" dirty="0">
                <a:latin typeface="Times New Roman"/>
                <a:cs typeface="Times New Roman"/>
              </a:rPr>
              <a:t>436</a:t>
            </a:r>
            <a:r>
              <a:rPr sz="450" b="1" spc="275" dirty="0">
                <a:latin typeface="Times New Roman"/>
                <a:cs typeface="Times New Roman"/>
              </a:rPr>
              <a:t>  </a:t>
            </a:r>
            <a:r>
              <a:rPr sz="450" b="1" spc="-25" dirty="0">
                <a:latin typeface="Times New Roman"/>
                <a:cs typeface="Times New Roman"/>
              </a:rPr>
              <a:t>321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3164471" y="6939533"/>
            <a:ext cx="96520" cy="0"/>
          </a:xfrm>
          <a:custGeom>
            <a:avLst/>
            <a:gdLst/>
            <a:ahLst/>
            <a:cxnLst/>
            <a:rect l="l" t="t" r="r" b="b"/>
            <a:pathLst>
              <a:path w="96520">
                <a:moveTo>
                  <a:pt x="0" y="0"/>
                </a:moveTo>
                <a:lnTo>
                  <a:pt x="9601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 txBox="1"/>
          <p:nvPr/>
        </p:nvSpPr>
        <p:spPr>
          <a:xfrm>
            <a:off x="3155573" y="6830802"/>
            <a:ext cx="116205" cy="19621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6670">
              <a:lnSpc>
                <a:spcPct val="100000"/>
              </a:lnSpc>
              <a:spcBef>
                <a:spcPts val="225"/>
              </a:spcBef>
            </a:pPr>
            <a:r>
              <a:rPr sz="450" b="1" spc="-25" dirty="0">
                <a:latin typeface="Times New Roman"/>
                <a:cs typeface="Times New Roman"/>
              </a:rPr>
              <a:t>43</a:t>
            </a:r>
            <a:endParaRPr sz="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b="1" spc="-25" dirty="0">
                <a:latin typeface="Times New Roman"/>
                <a:cs typeface="Times New Roman"/>
              </a:rPr>
              <a:t>206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3600335" y="6939533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834269" y="6939533"/>
            <a:ext cx="97790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8" name="object 118"/>
          <p:cNvGrpSpPr/>
          <p:nvPr/>
        </p:nvGrpSpPr>
        <p:grpSpPr>
          <a:xfrm>
            <a:off x="3981335" y="6938035"/>
            <a:ext cx="194310" cy="3175"/>
            <a:chOff x="3981335" y="6938035"/>
            <a:chExt cx="194310" cy="3175"/>
          </a:xfrm>
        </p:grpSpPr>
        <p:sp>
          <p:nvSpPr>
            <p:cNvPr id="119" name="object 119"/>
            <p:cNvSpPr/>
            <p:nvPr/>
          </p:nvSpPr>
          <p:spPr>
            <a:xfrm>
              <a:off x="3981335" y="6939534"/>
              <a:ext cx="96520" cy="0"/>
            </a:xfrm>
            <a:custGeom>
              <a:avLst/>
              <a:gdLst/>
              <a:ahLst/>
              <a:cxnLst/>
              <a:rect l="l" t="t" r="r" b="b"/>
              <a:pathLst>
                <a:path w="96520">
                  <a:moveTo>
                    <a:pt x="0" y="0"/>
                  </a:moveTo>
                  <a:lnTo>
                    <a:pt x="960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4081157" y="693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>
                  <a:moveTo>
                    <a:pt x="0" y="0"/>
                  </a:moveTo>
                  <a:lnTo>
                    <a:pt x="944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1" name="object 121"/>
          <p:cNvSpPr txBox="1"/>
          <p:nvPr/>
        </p:nvSpPr>
        <p:spPr>
          <a:xfrm>
            <a:off x="3591438" y="6830802"/>
            <a:ext cx="594995" cy="19621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7940">
              <a:lnSpc>
                <a:spcPct val="100000"/>
              </a:lnSpc>
              <a:spcBef>
                <a:spcPts val="225"/>
              </a:spcBef>
              <a:tabLst>
                <a:tab pos="262255" algn="l"/>
              </a:tabLst>
            </a:pPr>
            <a:r>
              <a:rPr sz="450" b="1" spc="-25" dirty="0">
                <a:latin typeface="Times New Roman"/>
                <a:cs typeface="Times New Roman"/>
              </a:rPr>
              <a:t>62</a:t>
            </a:r>
            <a:r>
              <a:rPr sz="450" b="1" dirty="0">
                <a:latin typeface="Times New Roman"/>
                <a:cs typeface="Times New Roman"/>
              </a:rPr>
              <a:t>	81</a:t>
            </a:r>
            <a:r>
              <a:rPr sz="450" b="1" spc="480" dirty="0">
                <a:latin typeface="Times New Roman"/>
                <a:cs typeface="Times New Roman"/>
              </a:rPr>
              <a:t> </a:t>
            </a:r>
            <a:r>
              <a:rPr sz="450" b="1" dirty="0">
                <a:latin typeface="Times New Roman"/>
                <a:cs typeface="Times New Roman"/>
              </a:rPr>
              <a:t>100</a:t>
            </a:r>
            <a:r>
              <a:rPr sz="450" b="1" spc="-45" dirty="0">
                <a:latin typeface="Times New Roman"/>
                <a:cs typeface="Times New Roman"/>
              </a:rPr>
              <a:t> </a:t>
            </a:r>
            <a:r>
              <a:rPr sz="450" b="1" spc="-25" dirty="0">
                <a:latin typeface="Times New Roman"/>
                <a:cs typeface="Times New Roman"/>
              </a:rPr>
              <a:t>119</a:t>
            </a:r>
            <a:endParaRPr sz="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46379" algn="l"/>
              </a:tabLst>
            </a:pPr>
            <a:r>
              <a:rPr sz="450" b="1" spc="-25" dirty="0">
                <a:latin typeface="Times New Roman"/>
                <a:cs typeface="Times New Roman"/>
              </a:rPr>
              <a:t>297</a:t>
            </a:r>
            <a:r>
              <a:rPr sz="450" b="1" dirty="0">
                <a:latin typeface="Times New Roman"/>
                <a:cs typeface="Times New Roman"/>
              </a:rPr>
              <a:t>	388</a:t>
            </a:r>
            <a:r>
              <a:rPr sz="450" b="1" spc="385" dirty="0">
                <a:latin typeface="Times New Roman"/>
                <a:cs typeface="Times New Roman"/>
              </a:rPr>
              <a:t> </a:t>
            </a:r>
            <a:r>
              <a:rPr sz="450" b="1" dirty="0">
                <a:latin typeface="Times New Roman"/>
                <a:cs typeface="Times New Roman"/>
              </a:rPr>
              <a:t>479</a:t>
            </a:r>
            <a:r>
              <a:rPr sz="450" b="1" spc="-40" dirty="0">
                <a:latin typeface="Times New Roman"/>
                <a:cs typeface="Times New Roman"/>
              </a:rPr>
              <a:t> </a:t>
            </a:r>
            <a:r>
              <a:rPr sz="450" b="1" spc="-25" dirty="0">
                <a:latin typeface="Times New Roman"/>
                <a:cs typeface="Times New Roman"/>
              </a:rPr>
              <a:t>570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4614557" y="6939533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400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 txBox="1"/>
          <p:nvPr/>
        </p:nvSpPr>
        <p:spPr>
          <a:xfrm>
            <a:off x="4602613" y="6830802"/>
            <a:ext cx="88900" cy="19621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450" b="1" spc="-25" dirty="0">
                <a:latin typeface="Times New Roman"/>
                <a:cs typeface="Times New Roman"/>
              </a:rPr>
              <a:t>19</a:t>
            </a:r>
            <a:endParaRPr sz="450">
              <a:latin typeface="Times New Roman"/>
              <a:cs typeface="Times New Roman"/>
            </a:endParaRPr>
          </a:p>
          <a:p>
            <a:pPr marL="14604">
              <a:lnSpc>
                <a:spcPct val="100000"/>
              </a:lnSpc>
              <a:spcBef>
                <a:spcPts val="130"/>
              </a:spcBef>
            </a:pPr>
            <a:r>
              <a:rPr sz="450" b="1" spc="-25" dirty="0">
                <a:latin typeface="Times New Roman"/>
                <a:cs typeface="Times New Roman"/>
              </a:rPr>
              <a:t>91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1724539" y="6421847"/>
            <a:ext cx="285750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b="1" spc="-10" dirty="0">
                <a:latin typeface="Arial"/>
                <a:cs typeface="Arial"/>
              </a:rPr>
              <a:t>−</a:t>
            </a:r>
            <a:r>
              <a:rPr sz="700" b="1" spc="-10" dirty="0">
                <a:latin typeface="Times New Roman"/>
                <a:cs typeface="Times New Roman"/>
              </a:rPr>
              <a:t>0.015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1771021" y="6085696"/>
            <a:ext cx="238760" cy="136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00" b="1" spc="-20" dirty="0">
                <a:latin typeface="Arial"/>
                <a:cs typeface="Arial"/>
              </a:rPr>
              <a:t>−</a:t>
            </a:r>
            <a:r>
              <a:rPr sz="700" b="1" spc="-20" dirty="0">
                <a:latin typeface="Times New Roman"/>
                <a:cs typeface="Times New Roman"/>
              </a:rPr>
              <a:t>0.01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1724539" y="5749001"/>
            <a:ext cx="285750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b="1" spc="-10" dirty="0">
                <a:latin typeface="Arial"/>
                <a:cs typeface="Arial"/>
              </a:rPr>
              <a:t>−</a:t>
            </a:r>
            <a:r>
              <a:rPr sz="700" b="1" spc="-10" dirty="0">
                <a:latin typeface="Times New Roman"/>
                <a:cs typeface="Times New Roman"/>
              </a:rPr>
              <a:t>0.005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1771021" y="5076808"/>
            <a:ext cx="231140" cy="136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00" b="1" spc="-10" dirty="0">
                <a:latin typeface="Times New Roman"/>
                <a:cs typeface="Times New Roman"/>
              </a:rPr>
              <a:t>0.005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1826647" y="4744141"/>
            <a:ext cx="183515" cy="133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" b="1" spc="-20" dirty="0">
                <a:latin typeface="Times New Roman"/>
                <a:cs typeface="Times New Roman"/>
              </a:rPr>
              <a:t>0.01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1766449" y="4408968"/>
            <a:ext cx="235585" cy="1339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00" b="1" spc="-10" dirty="0">
                <a:latin typeface="Times New Roman"/>
                <a:cs typeface="Times New Roman"/>
              </a:rPr>
              <a:t>0.015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1815217" y="4072601"/>
            <a:ext cx="187960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b="1" spc="-20" dirty="0">
                <a:latin typeface="Times New Roman"/>
                <a:cs typeface="Times New Roman"/>
              </a:rPr>
              <a:t>0.02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1931041" y="5413393"/>
            <a:ext cx="71120" cy="1346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700" b="1" spc="-50" dirty="0">
                <a:latin typeface="Times New Roman"/>
                <a:cs typeface="Times New Roman"/>
              </a:rPr>
              <a:t>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1771021" y="6758540"/>
            <a:ext cx="238760" cy="136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00" b="1" spc="-20" dirty="0">
                <a:latin typeface="Arial"/>
                <a:cs typeface="Arial"/>
              </a:rPr>
              <a:t>−</a:t>
            </a:r>
            <a:r>
              <a:rPr sz="700" b="1" spc="-20" dirty="0">
                <a:latin typeface="Times New Roman"/>
                <a:cs typeface="Times New Roman"/>
              </a:rPr>
              <a:t>0.02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2778385" y="1148588"/>
            <a:ext cx="512953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  <a:tabLst>
                <a:tab pos="3957320" algn="l"/>
              </a:tabLst>
            </a:pP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sz="1350" baseline="24691" dirty="0">
                <a:solidFill>
                  <a:srgbClr val="FF0000"/>
                </a:solidFill>
                <a:latin typeface="Arial"/>
                <a:cs typeface="Arial"/>
              </a:rPr>
              <a:t>st</a:t>
            </a:r>
            <a:r>
              <a:rPr sz="1350" spc="232" baseline="2469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Arial"/>
                <a:cs typeface="Arial"/>
              </a:rPr>
              <a:t>generation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sz="1400" dirty="0">
                <a:solidFill>
                  <a:srgbClr val="FF8000"/>
                </a:solidFill>
                <a:latin typeface="Arial"/>
                <a:cs typeface="Arial"/>
              </a:rPr>
              <a:t>2</a:t>
            </a:r>
            <a:r>
              <a:rPr sz="1350" baseline="24691" dirty="0">
                <a:solidFill>
                  <a:srgbClr val="FF8000"/>
                </a:solidFill>
                <a:latin typeface="Arial"/>
                <a:cs typeface="Arial"/>
              </a:rPr>
              <a:t>nd</a:t>
            </a:r>
            <a:r>
              <a:rPr sz="1350" spc="254" baseline="24691" dirty="0">
                <a:solidFill>
                  <a:srgbClr val="FF800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8000"/>
                </a:solidFill>
                <a:latin typeface="Arial"/>
                <a:cs typeface="Arial"/>
              </a:rPr>
              <a:t>generation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2784992" y="4242309"/>
            <a:ext cx="116332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7030A0"/>
                </a:solidFill>
                <a:latin typeface="Arial"/>
                <a:cs typeface="Arial"/>
              </a:rPr>
              <a:t>4</a:t>
            </a:r>
            <a:r>
              <a:rPr sz="1350" baseline="24691" dirty="0">
                <a:solidFill>
                  <a:srgbClr val="7030A0"/>
                </a:solidFill>
                <a:latin typeface="Arial"/>
                <a:cs typeface="Arial"/>
              </a:rPr>
              <a:t>th</a:t>
            </a:r>
            <a:r>
              <a:rPr sz="1350" spc="232" baseline="24691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7030A0"/>
                </a:solidFill>
                <a:latin typeface="Arial"/>
                <a:cs typeface="Arial"/>
              </a:rPr>
              <a:t>generation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6707770" y="4242308"/>
            <a:ext cx="116967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00B050"/>
                </a:solidFill>
                <a:latin typeface="Arial"/>
                <a:cs typeface="Arial"/>
              </a:rPr>
              <a:t>3</a:t>
            </a:r>
            <a:r>
              <a:rPr sz="1350" baseline="24691" dirty="0">
                <a:solidFill>
                  <a:srgbClr val="00B050"/>
                </a:solidFill>
                <a:latin typeface="Arial"/>
                <a:cs typeface="Arial"/>
              </a:rPr>
              <a:t>rd</a:t>
            </a:r>
            <a:r>
              <a:rPr sz="1350" spc="247" baseline="24691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0B050"/>
                </a:solidFill>
                <a:latin typeface="Arial"/>
                <a:cs typeface="Arial"/>
              </a:rPr>
              <a:t>generation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9300">
              <a:lnSpc>
                <a:spcPct val="100000"/>
              </a:lnSpc>
              <a:spcBef>
                <a:spcPts val="100"/>
              </a:spcBef>
            </a:pPr>
            <a:r>
              <a:rPr sz="2800" dirty="0"/>
              <a:t>Condition</a:t>
            </a:r>
            <a:r>
              <a:rPr sz="2800" spc="40" dirty="0"/>
              <a:t> </a:t>
            </a:r>
            <a:r>
              <a:rPr sz="2800" spc="120" dirty="0"/>
              <a:t>to</a:t>
            </a:r>
            <a:r>
              <a:rPr sz="2800" spc="40" dirty="0"/>
              <a:t> </a:t>
            </a:r>
            <a:r>
              <a:rPr sz="2800" spc="-65" dirty="0"/>
              <a:t>Observe</a:t>
            </a:r>
            <a:r>
              <a:rPr sz="2800" spc="40" dirty="0"/>
              <a:t> </a:t>
            </a:r>
            <a:r>
              <a:rPr sz="2800" dirty="0"/>
              <a:t>Hofstadter</a:t>
            </a:r>
            <a:r>
              <a:rPr sz="2800" spc="40" dirty="0"/>
              <a:t> </a:t>
            </a:r>
            <a:r>
              <a:rPr sz="2800" spc="-10" dirty="0"/>
              <a:t>Butterfly</a:t>
            </a:r>
            <a:endParaRPr sz="2800"/>
          </a:p>
        </p:txBody>
      </p:sp>
      <p:grpSp>
        <p:nvGrpSpPr>
          <p:cNvPr id="3" name="object 3"/>
          <p:cNvGrpSpPr/>
          <p:nvPr/>
        </p:nvGrpSpPr>
        <p:grpSpPr>
          <a:xfrm>
            <a:off x="1238897" y="3147060"/>
            <a:ext cx="8289925" cy="297180"/>
            <a:chOff x="1238897" y="3147060"/>
            <a:chExt cx="8289925" cy="2971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8897" y="3147060"/>
              <a:ext cx="8289798" cy="2971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38897" y="3147060"/>
              <a:ext cx="8289925" cy="297180"/>
            </a:xfrm>
            <a:custGeom>
              <a:avLst/>
              <a:gdLst/>
              <a:ahLst/>
              <a:cxnLst/>
              <a:rect l="l" t="t" r="r" b="b"/>
              <a:pathLst>
                <a:path w="8289925" h="297179">
                  <a:moveTo>
                    <a:pt x="8289798" y="295655"/>
                  </a:moveTo>
                  <a:lnTo>
                    <a:pt x="8289798" y="2285"/>
                  </a:lnTo>
                  <a:lnTo>
                    <a:pt x="8287511" y="0"/>
                  </a:lnTo>
                  <a:lnTo>
                    <a:pt x="2285" y="0"/>
                  </a:lnTo>
                  <a:lnTo>
                    <a:pt x="0" y="2286"/>
                  </a:lnTo>
                  <a:lnTo>
                    <a:pt x="0" y="295656"/>
                  </a:lnTo>
                  <a:lnTo>
                    <a:pt x="2286" y="297180"/>
                  </a:lnTo>
                  <a:lnTo>
                    <a:pt x="4572" y="297180"/>
                  </a:lnTo>
                  <a:lnTo>
                    <a:pt x="4572" y="9144"/>
                  </a:lnTo>
                  <a:lnTo>
                    <a:pt x="9905" y="4572"/>
                  </a:lnTo>
                  <a:lnTo>
                    <a:pt x="9905" y="9144"/>
                  </a:lnTo>
                  <a:lnTo>
                    <a:pt x="8279892" y="9143"/>
                  </a:lnTo>
                  <a:lnTo>
                    <a:pt x="8279892" y="4571"/>
                  </a:lnTo>
                  <a:lnTo>
                    <a:pt x="8284464" y="9143"/>
                  </a:lnTo>
                  <a:lnTo>
                    <a:pt x="8284464" y="297179"/>
                  </a:lnTo>
                  <a:lnTo>
                    <a:pt x="8287511" y="297179"/>
                  </a:lnTo>
                  <a:lnTo>
                    <a:pt x="8289798" y="295655"/>
                  </a:lnTo>
                  <a:close/>
                </a:path>
                <a:path w="8289925" h="297179">
                  <a:moveTo>
                    <a:pt x="9905" y="9144"/>
                  </a:moveTo>
                  <a:lnTo>
                    <a:pt x="9905" y="4572"/>
                  </a:lnTo>
                  <a:lnTo>
                    <a:pt x="4572" y="9144"/>
                  </a:lnTo>
                  <a:lnTo>
                    <a:pt x="9905" y="9144"/>
                  </a:lnTo>
                  <a:close/>
                </a:path>
                <a:path w="8289925" h="297179">
                  <a:moveTo>
                    <a:pt x="9905" y="288036"/>
                  </a:moveTo>
                  <a:lnTo>
                    <a:pt x="9905" y="9144"/>
                  </a:lnTo>
                  <a:lnTo>
                    <a:pt x="4572" y="9144"/>
                  </a:lnTo>
                  <a:lnTo>
                    <a:pt x="4572" y="288036"/>
                  </a:lnTo>
                  <a:lnTo>
                    <a:pt x="9905" y="288036"/>
                  </a:lnTo>
                  <a:close/>
                </a:path>
                <a:path w="8289925" h="297179">
                  <a:moveTo>
                    <a:pt x="8284464" y="288035"/>
                  </a:moveTo>
                  <a:lnTo>
                    <a:pt x="4572" y="288036"/>
                  </a:lnTo>
                  <a:lnTo>
                    <a:pt x="9905" y="292607"/>
                  </a:lnTo>
                  <a:lnTo>
                    <a:pt x="9905" y="297180"/>
                  </a:lnTo>
                  <a:lnTo>
                    <a:pt x="8279892" y="297179"/>
                  </a:lnTo>
                  <a:lnTo>
                    <a:pt x="8279892" y="292607"/>
                  </a:lnTo>
                  <a:lnTo>
                    <a:pt x="8284464" y="288035"/>
                  </a:lnTo>
                  <a:close/>
                </a:path>
                <a:path w="8289925" h="297179">
                  <a:moveTo>
                    <a:pt x="9905" y="297180"/>
                  </a:moveTo>
                  <a:lnTo>
                    <a:pt x="9905" y="292607"/>
                  </a:lnTo>
                  <a:lnTo>
                    <a:pt x="4572" y="288036"/>
                  </a:lnTo>
                  <a:lnTo>
                    <a:pt x="4572" y="297180"/>
                  </a:lnTo>
                  <a:lnTo>
                    <a:pt x="9905" y="297180"/>
                  </a:lnTo>
                  <a:close/>
                </a:path>
                <a:path w="8289925" h="297179">
                  <a:moveTo>
                    <a:pt x="8284464" y="9143"/>
                  </a:moveTo>
                  <a:lnTo>
                    <a:pt x="8279892" y="4571"/>
                  </a:lnTo>
                  <a:lnTo>
                    <a:pt x="8279892" y="9143"/>
                  </a:lnTo>
                  <a:lnTo>
                    <a:pt x="8284464" y="9143"/>
                  </a:lnTo>
                  <a:close/>
                </a:path>
                <a:path w="8289925" h="297179">
                  <a:moveTo>
                    <a:pt x="8284464" y="288035"/>
                  </a:moveTo>
                  <a:lnTo>
                    <a:pt x="8284464" y="9143"/>
                  </a:lnTo>
                  <a:lnTo>
                    <a:pt x="8279892" y="9143"/>
                  </a:lnTo>
                  <a:lnTo>
                    <a:pt x="8279892" y="288035"/>
                  </a:lnTo>
                  <a:lnTo>
                    <a:pt x="8284464" y="288035"/>
                  </a:lnTo>
                  <a:close/>
                </a:path>
                <a:path w="8289925" h="297179">
                  <a:moveTo>
                    <a:pt x="8284464" y="297179"/>
                  </a:moveTo>
                  <a:lnTo>
                    <a:pt x="8284464" y="288035"/>
                  </a:lnTo>
                  <a:lnTo>
                    <a:pt x="8279892" y="292607"/>
                  </a:lnTo>
                  <a:lnTo>
                    <a:pt x="8279892" y="297179"/>
                  </a:lnTo>
                  <a:lnTo>
                    <a:pt x="8284464" y="2971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238897" y="2642616"/>
            <a:ext cx="45720" cy="298450"/>
            <a:chOff x="1238897" y="2642616"/>
            <a:chExt cx="45720" cy="29845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8897" y="2642616"/>
              <a:ext cx="45719" cy="29794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238897" y="2642616"/>
              <a:ext cx="45720" cy="298450"/>
            </a:xfrm>
            <a:custGeom>
              <a:avLst/>
              <a:gdLst/>
              <a:ahLst/>
              <a:cxnLst/>
              <a:rect l="l" t="t" r="r" b="b"/>
              <a:pathLst>
                <a:path w="45719" h="298450">
                  <a:moveTo>
                    <a:pt x="45720" y="295656"/>
                  </a:moveTo>
                  <a:lnTo>
                    <a:pt x="45720" y="2286"/>
                  </a:lnTo>
                  <a:lnTo>
                    <a:pt x="43434" y="0"/>
                  </a:lnTo>
                  <a:lnTo>
                    <a:pt x="2285" y="0"/>
                  </a:lnTo>
                  <a:lnTo>
                    <a:pt x="0" y="2286"/>
                  </a:lnTo>
                  <a:lnTo>
                    <a:pt x="0" y="295656"/>
                  </a:lnTo>
                  <a:lnTo>
                    <a:pt x="2286" y="297942"/>
                  </a:lnTo>
                  <a:lnTo>
                    <a:pt x="4572" y="297942"/>
                  </a:lnTo>
                  <a:lnTo>
                    <a:pt x="4572" y="9906"/>
                  </a:lnTo>
                  <a:lnTo>
                    <a:pt x="9905" y="5334"/>
                  </a:lnTo>
                  <a:lnTo>
                    <a:pt x="9905" y="9906"/>
                  </a:lnTo>
                  <a:lnTo>
                    <a:pt x="35814" y="9906"/>
                  </a:lnTo>
                  <a:lnTo>
                    <a:pt x="35814" y="5334"/>
                  </a:lnTo>
                  <a:lnTo>
                    <a:pt x="40386" y="9906"/>
                  </a:lnTo>
                  <a:lnTo>
                    <a:pt x="40386" y="297942"/>
                  </a:lnTo>
                  <a:lnTo>
                    <a:pt x="43434" y="297942"/>
                  </a:lnTo>
                  <a:lnTo>
                    <a:pt x="45720" y="295656"/>
                  </a:lnTo>
                  <a:close/>
                </a:path>
                <a:path w="45719" h="298450">
                  <a:moveTo>
                    <a:pt x="9905" y="9906"/>
                  </a:moveTo>
                  <a:lnTo>
                    <a:pt x="9905" y="5334"/>
                  </a:lnTo>
                  <a:lnTo>
                    <a:pt x="4572" y="9906"/>
                  </a:lnTo>
                  <a:lnTo>
                    <a:pt x="9905" y="9906"/>
                  </a:lnTo>
                  <a:close/>
                </a:path>
                <a:path w="45719" h="298450">
                  <a:moveTo>
                    <a:pt x="9906" y="288036"/>
                  </a:moveTo>
                  <a:lnTo>
                    <a:pt x="9905" y="9906"/>
                  </a:lnTo>
                  <a:lnTo>
                    <a:pt x="4572" y="9906"/>
                  </a:lnTo>
                  <a:lnTo>
                    <a:pt x="4572" y="288036"/>
                  </a:lnTo>
                  <a:lnTo>
                    <a:pt x="9906" y="288036"/>
                  </a:lnTo>
                  <a:close/>
                </a:path>
                <a:path w="45719" h="298450">
                  <a:moveTo>
                    <a:pt x="40386" y="288036"/>
                  </a:moveTo>
                  <a:lnTo>
                    <a:pt x="4572" y="288036"/>
                  </a:lnTo>
                  <a:lnTo>
                    <a:pt x="9906" y="293370"/>
                  </a:lnTo>
                  <a:lnTo>
                    <a:pt x="9906" y="297942"/>
                  </a:lnTo>
                  <a:lnTo>
                    <a:pt x="35814" y="297942"/>
                  </a:lnTo>
                  <a:lnTo>
                    <a:pt x="35814" y="293370"/>
                  </a:lnTo>
                  <a:lnTo>
                    <a:pt x="40386" y="288036"/>
                  </a:lnTo>
                  <a:close/>
                </a:path>
                <a:path w="45719" h="298450">
                  <a:moveTo>
                    <a:pt x="9906" y="297942"/>
                  </a:moveTo>
                  <a:lnTo>
                    <a:pt x="9906" y="293370"/>
                  </a:lnTo>
                  <a:lnTo>
                    <a:pt x="4572" y="288036"/>
                  </a:lnTo>
                  <a:lnTo>
                    <a:pt x="4572" y="297942"/>
                  </a:lnTo>
                  <a:lnTo>
                    <a:pt x="9906" y="297942"/>
                  </a:lnTo>
                  <a:close/>
                </a:path>
                <a:path w="45719" h="298450">
                  <a:moveTo>
                    <a:pt x="40386" y="9906"/>
                  </a:moveTo>
                  <a:lnTo>
                    <a:pt x="35814" y="5334"/>
                  </a:lnTo>
                  <a:lnTo>
                    <a:pt x="35814" y="9906"/>
                  </a:lnTo>
                  <a:lnTo>
                    <a:pt x="40386" y="9906"/>
                  </a:lnTo>
                  <a:close/>
                </a:path>
                <a:path w="45719" h="298450">
                  <a:moveTo>
                    <a:pt x="40386" y="288036"/>
                  </a:moveTo>
                  <a:lnTo>
                    <a:pt x="40386" y="9906"/>
                  </a:lnTo>
                  <a:lnTo>
                    <a:pt x="35814" y="9906"/>
                  </a:lnTo>
                  <a:lnTo>
                    <a:pt x="35814" y="288036"/>
                  </a:lnTo>
                  <a:lnTo>
                    <a:pt x="40386" y="288036"/>
                  </a:lnTo>
                  <a:close/>
                </a:path>
                <a:path w="45719" h="298450">
                  <a:moveTo>
                    <a:pt x="40386" y="297942"/>
                  </a:moveTo>
                  <a:lnTo>
                    <a:pt x="40386" y="288036"/>
                  </a:lnTo>
                  <a:lnTo>
                    <a:pt x="35814" y="293370"/>
                  </a:lnTo>
                  <a:lnTo>
                    <a:pt x="35814" y="297942"/>
                  </a:lnTo>
                  <a:lnTo>
                    <a:pt x="40386" y="29794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5330075" y="4815078"/>
            <a:ext cx="3960495" cy="0"/>
          </a:xfrm>
          <a:custGeom>
            <a:avLst/>
            <a:gdLst/>
            <a:ahLst/>
            <a:cxnLst/>
            <a:rect l="l" t="t" r="r" b="b"/>
            <a:pathLst>
              <a:path w="3960495">
                <a:moveTo>
                  <a:pt x="0" y="0"/>
                </a:moveTo>
                <a:lnTo>
                  <a:pt x="3960114" y="0"/>
                </a:lnTo>
              </a:path>
            </a:pathLst>
          </a:custGeom>
          <a:ln w="12700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30075" y="4444746"/>
            <a:ext cx="3960495" cy="0"/>
          </a:xfrm>
          <a:custGeom>
            <a:avLst/>
            <a:gdLst/>
            <a:ahLst/>
            <a:cxnLst/>
            <a:rect l="l" t="t" r="r" b="b"/>
            <a:pathLst>
              <a:path w="3960495">
                <a:moveTo>
                  <a:pt x="0" y="0"/>
                </a:moveTo>
                <a:lnTo>
                  <a:pt x="3960114" y="0"/>
                </a:lnTo>
              </a:path>
            </a:pathLst>
          </a:custGeom>
          <a:ln w="12700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30075" y="6298691"/>
            <a:ext cx="3960495" cy="0"/>
          </a:xfrm>
          <a:custGeom>
            <a:avLst/>
            <a:gdLst/>
            <a:ahLst/>
            <a:cxnLst/>
            <a:rect l="l" t="t" r="r" b="b"/>
            <a:pathLst>
              <a:path w="3960495">
                <a:moveTo>
                  <a:pt x="0" y="0"/>
                </a:moveTo>
                <a:lnTo>
                  <a:pt x="3960114" y="0"/>
                </a:lnTo>
              </a:path>
            </a:pathLst>
          </a:custGeom>
          <a:ln w="12700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062605" y="4469383"/>
            <a:ext cx="5137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dirty="0">
                <a:latin typeface="Times New Roman"/>
                <a:cs typeface="Times New Roman"/>
              </a:rPr>
              <a:t>B</a:t>
            </a:r>
            <a:r>
              <a:rPr sz="1800" i="1" spc="-2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(T)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27727" y="4469383"/>
            <a:ext cx="742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i="1" dirty="0">
                <a:latin typeface="Times New Roman"/>
                <a:cs typeface="Times New Roman"/>
              </a:rPr>
              <a:t>l</a:t>
            </a:r>
            <a:r>
              <a:rPr sz="1800" b="1" baseline="-20833" dirty="0">
                <a:latin typeface="Times New Roman"/>
                <a:cs typeface="Times New Roman"/>
              </a:rPr>
              <a:t>B</a:t>
            </a:r>
            <a:r>
              <a:rPr sz="1800" b="1" spc="202" baseline="-20833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(nm)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57479" y="4745989"/>
            <a:ext cx="725170" cy="150876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55"/>
              </a:spcBef>
            </a:pPr>
            <a:r>
              <a:rPr sz="1800" spc="-50" dirty="0"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55"/>
              </a:spcBef>
            </a:pPr>
            <a:r>
              <a:rPr sz="1800" spc="-25" dirty="0">
                <a:latin typeface="Arial"/>
                <a:cs typeface="Arial"/>
              </a:rPr>
              <a:t>10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50"/>
              </a:spcBef>
            </a:pPr>
            <a:r>
              <a:rPr sz="1800" spc="-50" dirty="0">
                <a:latin typeface="Times New Roman"/>
                <a:cs typeface="Times New Roman"/>
              </a:rPr>
              <a:t>⁞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775"/>
              </a:spcBef>
            </a:pPr>
            <a:r>
              <a:rPr sz="1800" spc="-10" dirty="0">
                <a:latin typeface="Arial"/>
                <a:cs typeface="Arial"/>
              </a:rPr>
              <a:t>10,000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000221" y="4745989"/>
            <a:ext cx="597535" cy="150876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76835">
              <a:lnSpc>
                <a:spcPct val="100000"/>
              </a:lnSpc>
              <a:spcBef>
                <a:spcPts val="855"/>
              </a:spcBef>
            </a:pPr>
            <a:r>
              <a:rPr sz="1800" spc="-20" dirty="0">
                <a:solidFill>
                  <a:srgbClr val="FF0000"/>
                </a:solidFill>
                <a:latin typeface="Arial"/>
                <a:cs typeface="Arial"/>
              </a:rPr>
              <a:t>25.7</a:t>
            </a:r>
            <a:endParaRPr sz="1800">
              <a:latin typeface="Arial"/>
              <a:cs typeface="Arial"/>
            </a:endParaRPr>
          </a:p>
          <a:p>
            <a:pPr marL="85090">
              <a:lnSpc>
                <a:spcPct val="100000"/>
              </a:lnSpc>
              <a:spcBef>
                <a:spcPts val="755"/>
              </a:spcBef>
            </a:pPr>
            <a:r>
              <a:rPr sz="1800" spc="-20" dirty="0">
                <a:latin typeface="Arial"/>
                <a:cs typeface="Arial"/>
              </a:rPr>
              <a:t>8.11</a:t>
            </a:r>
            <a:endParaRPr sz="18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  <a:spcBef>
                <a:spcPts val="750"/>
              </a:spcBef>
            </a:pPr>
            <a:r>
              <a:rPr sz="1800" spc="-50" dirty="0">
                <a:latin typeface="Times New Roman"/>
                <a:cs typeface="Times New Roman"/>
              </a:rPr>
              <a:t>⁞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sz="1800" spc="-10" dirty="0">
                <a:latin typeface="Arial"/>
                <a:cs typeface="Arial"/>
              </a:rPr>
              <a:t>0.257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43469" y="3592079"/>
            <a:ext cx="8280400" cy="127635"/>
          </a:xfrm>
          <a:custGeom>
            <a:avLst/>
            <a:gdLst/>
            <a:ahLst/>
            <a:cxnLst/>
            <a:rect l="l" t="t" r="r" b="b"/>
            <a:pathLst>
              <a:path w="8280400" h="127635">
                <a:moveTo>
                  <a:pt x="8279879" y="64008"/>
                </a:moveTo>
                <a:lnTo>
                  <a:pt x="8153400" y="0"/>
                </a:lnTo>
                <a:lnTo>
                  <a:pt x="8193494" y="51054"/>
                </a:lnTo>
                <a:lnTo>
                  <a:pt x="86525" y="51054"/>
                </a:lnTo>
                <a:lnTo>
                  <a:pt x="127254" y="0"/>
                </a:lnTo>
                <a:lnTo>
                  <a:pt x="0" y="64008"/>
                </a:lnTo>
                <a:lnTo>
                  <a:pt x="76200" y="101879"/>
                </a:lnTo>
                <a:lnTo>
                  <a:pt x="127254" y="127254"/>
                </a:lnTo>
                <a:lnTo>
                  <a:pt x="86029" y="76200"/>
                </a:lnTo>
                <a:lnTo>
                  <a:pt x="8193976" y="76200"/>
                </a:lnTo>
                <a:lnTo>
                  <a:pt x="8153400" y="127254"/>
                </a:lnTo>
                <a:lnTo>
                  <a:pt x="8203679" y="102108"/>
                </a:lnTo>
                <a:lnTo>
                  <a:pt x="8279879" y="640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1030871" y="2297429"/>
            <a:ext cx="453390" cy="288290"/>
            <a:chOff x="1030871" y="2297429"/>
            <a:chExt cx="453390" cy="288290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0871" y="2377439"/>
              <a:ext cx="180594" cy="12725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238897" y="2297442"/>
              <a:ext cx="45720" cy="288290"/>
            </a:xfrm>
            <a:custGeom>
              <a:avLst/>
              <a:gdLst/>
              <a:ahLst/>
              <a:cxnLst/>
              <a:rect l="l" t="t" r="r" b="b"/>
              <a:pathLst>
                <a:path w="45719" h="288289">
                  <a:moveTo>
                    <a:pt x="9906" y="0"/>
                  </a:moveTo>
                  <a:lnTo>
                    <a:pt x="0" y="0"/>
                  </a:lnTo>
                  <a:lnTo>
                    <a:pt x="0" y="288036"/>
                  </a:lnTo>
                  <a:lnTo>
                    <a:pt x="9906" y="288036"/>
                  </a:lnTo>
                  <a:lnTo>
                    <a:pt x="9906" y="0"/>
                  </a:lnTo>
                  <a:close/>
                </a:path>
                <a:path w="45719" h="288289">
                  <a:moveTo>
                    <a:pt x="45720" y="0"/>
                  </a:moveTo>
                  <a:lnTo>
                    <a:pt x="35814" y="0"/>
                  </a:lnTo>
                  <a:lnTo>
                    <a:pt x="35814" y="288036"/>
                  </a:lnTo>
                  <a:lnTo>
                    <a:pt x="45720" y="288036"/>
                  </a:lnTo>
                  <a:lnTo>
                    <a:pt x="457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4429" y="2377439"/>
              <a:ext cx="179831" cy="127254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6125603" y="3843528"/>
            <a:ext cx="845185" cy="339090"/>
            <a:chOff x="6125603" y="3843528"/>
            <a:chExt cx="845185" cy="339090"/>
          </a:xfrm>
        </p:grpSpPr>
        <p:sp>
          <p:nvSpPr>
            <p:cNvPr id="22" name="object 22"/>
            <p:cNvSpPr/>
            <p:nvPr/>
          </p:nvSpPr>
          <p:spPr>
            <a:xfrm>
              <a:off x="6127127" y="3848862"/>
              <a:ext cx="843280" cy="333375"/>
            </a:xfrm>
            <a:custGeom>
              <a:avLst/>
              <a:gdLst/>
              <a:ahLst/>
              <a:cxnLst/>
              <a:rect l="l" t="t" r="r" b="b"/>
              <a:pathLst>
                <a:path w="843279" h="333375">
                  <a:moveTo>
                    <a:pt x="0" y="224789"/>
                  </a:moveTo>
                  <a:lnTo>
                    <a:pt x="23622" y="206501"/>
                  </a:lnTo>
                  <a:lnTo>
                    <a:pt x="78486" y="332993"/>
                  </a:lnTo>
                  <a:lnTo>
                    <a:pt x="139445" y="0"/>
                  </a:lnTo>
                  <a:lnTo>
                    <a:pt x="8427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125603" y="3843528"/>
              <a:ext cx="844550" cy="338455"/>
            </a:xfrm>
            <a:custGeom>
              <a:avLst/>
              <a:gdLst/>
              <a:ahLst/>
              <a:cxnLst/>
              <a:rect l="l" t="t" r="r" b="b"/>
              <a:pathLst>
                <a:path w="844550" h="338454">
                  <a:moveTo>
                    <a:pt x="844296" y="11429"/>
                  </a:moveTo>
                  <a:lnTo>
                    <a:pt x="844296" y="0"/>
                  </a:lnTo>
                  <a:lnTo>
                    <a:pt x="137160" y="0"/>
                  </a:lnTo>
                  <a:lnTo>
                    <a:pt x="80010" y="308609"/>
                  </a:lnTo>
                  <a:lnTo>
                    <a:pt x="31242" y="202691"/>
                  </a:lnTo>
                  <a:lnTo>
                    <a:pt x="0" y="227075"/>
                  </a:lnTo>
                  <a:lnTo>
                    <a:pt x="3810" y="233171"/>
                  </a:lnTo>
                  <a:lnTo>
                    <a:pt x="19050" y="220979"/>
                  </a:lnTo>
                  <a:lnTo>
                    <a:pt x="74676" y="338327"/>
                  </a:lnTo>
                  <a:lnTo>
                    <a:pt x="86106" y="338327"/>
                  </a:lnTo>
                  <a:lnTo>
                    <a:pt x="145542" y="11429"/>
                  </a:lnTo>
                  <a:lnTo>
                    <a:pt x="844296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object 24"/>
              <p:cNvSpPr txBox="1"/>
              <p:nvPr/>
            </p:nvSpPr>
            <p:spPr>
              <a:xfrm>
                <a:off x="5679057" y="3773702"/>
                <a:ext cx="1321435" cy="375103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38100">
                  <a:lnSpc>
                    <a:spcPct val="100000"/>
                  </a:lnSpc>
                  <a:spcBef>
                    <a:spcPts val="105"/>
                  </a:spcBef>
                  <a:tabLst>
                    <a:tab pos="596900" algn="l"/>
                  </a:tabLst>
                </a:pPr>
                <a:r>
                  <a:rPr sz="1800" i="1" dirty="0">
                    <a:latin typeface="Times New Roman"/>
                    <a:cs typeface="Times New Roman"/>
                  </a:rPr>
                  <a:t>l</a:t>
                </a:r>
                <a:r>
                  <a:rPr sz="1575" baseline="-23809" dirty="0">
                    <a:latin typeface="Times New Roman"/>
                    <a:cs typeface="Times New Roman"/>
                  </a:rPr>
                  <a:t>B</a:t>
                </a:r>
                <a:r>
                  <a:rPr sz="1575" spc="457" baseline="-23809" dirty="0">
                    <a:latin typeface="Times New Roman"/>
                    <a:cs typeface="Times New Roman"/>
                  </a:rPr>
                  <a:t> </a:t>
                </a:r>
                <a:r>
                  <a:rPr sz="1800" spc="-60" dirty="0">
                    <a:latin typeface="ヒラギノ丸ゴ ProN W4"/>
                    <a:cs typeface="ヒラギノ丸ゴ ProN W4"/>
                  </a:rPr>
                  <a:t>=</a:t>
                </a:r>
                <a:r>
                  <a:rPr sz="1800" dirty="0">
                    <a:latin typeface="ヒラギノ丸ゴ ProN W4"/>
                    <a:cs typeface="ヒラギノ丸ゴ ProN W4"/>
                  </a:rPr>
                  <a:t>	</a:t>
                </a:r>
                <a14:m>
                  <m:oMath xmlns:m="http://schemas.openxmlformats.org/officeDocument/2006/math">
                    <m:r>
                      <a:rPr lang="en-GB" sz="1800" i="1" spc="-615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ℏ</m:t>
                    </m:r>
                  </m:oMath>
                </a14:m>
                <a:r>
                  <a:rPr sz="1800" spc="-160" dirty="0">
                    <a:latin typeface="Arial"/>
                    <a:cs typeface="Arial"/>
                  </a:rPr>
                  <a:t> </a:t>
                </a:r>
                <a:r>
                  <a:rPr sz="1800" dirty="0">
                    <a:latin typeface="Times New Roman"/>
                    <a:cs typeface="Times New Roman"/>
                  </a:rPr>
                  <a:t>/</a:t>
                </a:r>
                <a:r>
                  <a:rPr sz="1800" spc="-135" dirty="0">
                    <a:latin typeface="Times New Roman"/>
                    <a:cs typeface="Times New Roman"/>
                  </a:rPr>
                  <a:t> </a:t>
                </a:r>
                <a:r>
                  <a:rPr sz="3525" spc="-127" baseline="-3546" dirty="0">
                    <a:latin typeface="ヒラギノ丸ゴ ProN W4"/>
                    <a:cs typeface="ヒラギノ丸ゴ ProN W4"/>
                  </a:rPr>
                  <a:t>(</a:t>
                </a:r>
                <a:r>
                  <a:rPr sz="1800" i="1" spc="-85" dirty="0">
                    <a:latin typeface="Times New Roman"/>
                    <a:cs typeface="Times New Roman"/>
                  </a:rPr>
                  <a:t>eB</a:t>
                </a:r>
                <a:r>
                  <a:rPr sz="3525" spc="-127" baseline="-3546" dirty="0">
                    <a:latin typeface="ヒラギノ丸ゴ ProN W4"/>
                    <a:cs typeface="ヒラギノ丸ゴ ProN W4"/>
                  </a:rPr>
                  <a:t>)</a:t>
                </a:r>
                <a:endParaRPr sz="3525" baseline="-3546" dirty="0">
                  <a:latin typeface="ヒラギノ丸ゴ ProN W4"/>
                  <a:cs typeface="ヒラギノ丸ゴ ProN W4"/>
                </a:endParaRPr>
              </a:p>
            </p:txBody>
          </p:sp>
        </mc:Choice>
        <mc:Fallback>
          <p:sp>
            <p:nvSpPr>
              <p:cNvPr id="24" name="object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9057" y="3773702"/>
                <a:ext cx="1321435" cy="375103"/>
              </a:xfrm>
              <a:prstGeom prst="rect">
                <a:avLst/>
              </a:prstGeom>
              <a:blipFill>
                <a:blip r:embed="rId6"/>
                <a:stretch>
                  <a:fillRect l="-8571" t="-23333" r="-6667" b="-4666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bject 25"/>
          <p:cNvSpPr txBox="1"/>
          <p:nvPr/>
        </p:nvSpPr>
        <p:spPr>
          <a:xfrm>
            <a:off x="3861941" y="3843789"/>
            <a:ext cx="1638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magnetic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length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106030" y="2293127"/>
            <a:ext cx="1320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dirty="0">
                <a:latin typeface="Times New Roman"/>
                <a:cs typeface="Times New Roman"/>
              </a:rPr>
              <a:t>L</a:t>
            </a:r>
            <a:r>
              <a:rPr sz="1800" i="1" spc="480" dirty="0">
                <a:latin typeface="Times New Roman"/>
                <a:cs typeface="Times New Roman"/>
              </a:rPr>
              <a:t> </a:t>
            </a:r>
            <a:r>
              <a:rPr sz="2700" baseline="3086" dirty="0">
                <a:latin typeface="Arial"/>
                <a:cs typeface="Arial"/>
              </a:rPr>
              <a:t>(</a:t>
            </a:r>
            <a:r>
              <a:rPr sz="2700" baseline="3086" dirty="0">
                <a:solidFill>
                  <a:srgbClr val="FF0000"/>
                </a:solidFill>
                <a:latin typeface="Arial"/>
                <a:cs typeface="Arial"/>
              </a:rPr>
              <a:t>~</a:t>
            </a:r>
            <a:r>
              <a:rPr sz="2700" spc="-15" baseline="3086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700" baseline="3086" dirty="0">
                <a:solidFill>
                  <a:srgbClr val="FF0000"/>
                </a:solidFill>
                <a:latin typeface="Arial"/>
                <a:cs typeface="Arial"/>
              </a:rPr>
              <a:t>0.1</a:t>
            </a:r>
            <a:r>
              <a:rPr sz="2700" spc="-15" baseline="3086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700" spc="-37" baseline="3086" dirty="0">
                <a:solidFill>
                  <a:srgbClr val="FF0000"/>
                </a:solidFill>
                <a:latin typeface="Arial"/>
                <a:cs typeface="Arial"/>
              </a:rPr>
              <a:t>nm</a:t>
            </a:r>
            <a:r>
              <a:rPr sz="2700" spc="-37" baseline="3086" dirty="0">
                <a:latin typeface="Arial"/>
                <a:cs typeface="Arial"/>
              </a:rPr>
              <a:t>)</a:t>
            </a:r>
            <a:endParaRPr sz="2700" baseline="3086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649848" y="2281697"/>
            <a:ext cx="1270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unit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cell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size</a:t>
            </a:r>
            <a:endParaRPr sz="18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593227" y="2260092"/>
            <a:ext cx="1393825" cy="386080"/>
          </a:xfrm>
          <a:custGeom>
            <a:avLst/>
            <a:gdLst/>
            <a:ahLst/>
            <a:cxnLst/>
            <a:rect l="l" t="t" r="r" b="b"/>
            <a:pathLst>
              <a:path w="1393825" h="386080">
                <a:moveTo>
                  <a:pt x="1393697" y="385572"/>
                </a:moveTo>
                <a:lnTo>
                  <a:pt x="1393697" y="0"/>
                </a:lnTo>
                <a:lnTo>
                  <a:pt x="0" y="0"/>
                </a:lnTo>
                <a:lnTo>
                  <a:pt x="0" y="385572"/>
                </a:lnTo>
                <a:lnTo>
                  <a:pt x="12954" y="385572"/>
                </a:lnTo>
                <a:lnTo>
                  <a:pt x="12954" y="25146"/>
                </a:lnTo>
                <a:lnTo>
                  <a:pt x="25146" y="12954"/>
                </a:lnTo>
                <a:lnTo>
                  <a:pt x="25146" y="25146"/>
                </a:lnTo>
                <a:lnTo>
                  <a:pt x="1367790" y="25146"/>
                </a:lnTo>
                <a:lnTo>
                  <a:pt x="1367790" y="12954"/>
                </a:lnTo>
                <a:lnTo>
                  <a:pt x="1380743" y="25146"/>
                </a:lnTo>
                <a:lnTo>
                  <a:pt x="1380743" y="385572"/>
                </a:lnTo>
                <a:lnTo>
                  <a:pt x="1393697" y="385572"/>
                </a:lnTo>
                <a:close/>
              </a:path>
              <a:path w="1393825" h="386080">
                <a:moveTo>
                  <a:pt x="25146" y="25146"/>
                </a:moveTo>
                <a:lnTo>
                  <a:pt x="25146" y="12954"/>
                </a:lnTo>
                <a:lnTo>
                  <a:pt x="12954" y="25146"/>
                </a:lnTo>
                <a:lnTo>
                  <a:pt x="25146" y="25146"/>
                </a:lnTo>
                <a:close/>
              </a:path>
              <a:path w="1393825" h="386080">
                <a:moveTo>
                  <a:pt x="25146" y="360426"/>
                </a:moveTo>
                <a:lnTo>
                  <a:pt x="25146" y="25146"/>
                </a:lnTo>
                <a:lnTo>
                  <a:pt x="12954" y="25146"/>
                </a:lnTo>
                <a:lnTo>
                  <a:pt x="12954" y="360426"/>
                </a:lnTo>
                <a:lnTo>
                  <a:pt x="25146" y="360426"/>
                </a:lnTo>
                <a:close/>
              </a:path>
              <a:path w="1393825" h="386080">
                <a:moveTo>
                  <a:pt x="1380743" y="360426"/>
                </a:moveTo>
                <a:lnTo>
                  <a:pt x="12954" y="360426"/>
                </a:lnTo>
                <a:lnTo>
                  <a:pt x="25146" y="372618"/>
                </a:lnTo>
                <a:lnTo>
                  <a:pt x="25146" y="385572"/>
                </a:lnTo>
                <a:lnTo>
                  <a:pt x="1367790" y="385572"/>
                </a:lnTo>
                <a:lnTo>
                  <a:pt x="1367790" y="372618"/>
                </a:lnTo>
                <a:lnTo>
                  <a:pt x="1380743" y="360426"/>
                </a:lnTo>
                <a:close/>
              </a:path>
              <a:path w="1393825" h="386080">
                <a:moveTo>
                  <a:pt x="25146" y="385572"/>
                </a:moveTo>
                <a:lnTo>
                  <a:pt x="25146" y="372618"/>
                </a:lnTo>
                <a:lnTo>
                  <a:pt x="12954" y="360426"/>
                </a:lnTo>
                <a:lnTo>
                  <a:pt x="12954" y="385572"/>
                </a:lnTo>
                <a:lnTo>
                  <a:pt x="25146" y="385572"/>
                </a:lnTo>
                <a:close/>
              </a:path>
              <a:path w="1393825" h="386080">
                <a:moveTo>
                  <a:pt x="1380743" y="25146"/>
                </a:moveTo>
                <a:lnTo>
                  <a:pt x="1367790" y="12954"/>
                </a:lnTo>
                <a:lnTo>
                  <a:pt x="1367790" y="25146"/>
                </a:lnTo>
                <a:lnTo>
                  <a:pt x="1380743" y="25146"/>
                </a:lnTo>
                <a:close/>
              </a:path>
              <a:path w="1393825" h="386080">
                <a:moveTo>
                  <a:pt x="1380743" y="360426"/>
                </a:moveTo>
                <a:lnTo>
                  <a:pt x="1380743" y="25146"/>
                </a:lnTo>
                <a:lnTo>
                  <a:pt x="1367790" y="25146"/>
                </a:lnTo>
                <a:lnTo>
                  <a:pt x="1367790" y="360426"/>
                </a:lnTo>
                <a:lnTo>
                  <a:pt x="1380743" y="360426"/>
                </a:lnTo>
                <a:close/>
              </a:path>
              <a:path w="1393825" h="386080">
                <a:moveTo>
                  <a:pt x="1380743" y="385572"/>
                </a:moveTo>
                <a:lnTo>
                  <a:pt x="1380743" y="360426"/>
                </a:lnTo>
                <a:lnTo>
                  <a:pt x="1367790" y="372618"/>
                </a:lnTo>
                <a:lnTo>
                  <a:pt x="1367790" y="385572"/>
                </a:lnTo>
                <a:lnTo>
                  <a:pt x="1380743" y="385572"/>
                </a:lnTo>
                <a:close/>
              </a:path>
            </a:pathLst>
          </a:custGeom>
          <a:solidFill>
            <a:srgbClr val="008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796169" y="3821429"/>
            <a:ext cx="1762760" cy="386080"/>
          </a:xfrm>
          <a:custGeom>
            <a:avLst/>
            <a:gdLst/>
            <a:ahLst/>
            <a:cxnLst/>
            <a:rect l="l" t="t" r="r" b="b"/>
            <a:pathLst>
              <a:path w="1762760" h="386079">
                <a:moveTo>
                  <a:pt x="1762506" y="385572"/>
                </a:moveTo>
                <a:lnTo>
                  <a:pt x="1762506" y="0"/>
                </a:lnTo>
                <a:lnTo>
                  <a:pt x="0" y="0"/>
                </a:lnTo>
                <a:lnTo>
                  <a:pt x="0" y="385572"/>
                </a:lnTo>
                <a:lnTo>
                  <a:pt x="12191" y="385572"/>
                </a:lnTo>
                <a:lnTo>
                  <a:pt x="12191" y="25146"/>
                </a:lnTo>
                <a:lnTo>
                  <a:pt x="25146" y="12954"/>
                </a:lnTo>
                <a:lnTo>
                  <a:pt x="25146" y="25146"/>
                </a:lnTo>
                <a:lnTo>
                  <a:pt x="1737360" y="25146"/>
                </a:lnTo>
                <a:lnTo>
                  <a:pt x="1737360" y="12954"/>
                </a:lnTo>
                <a:lnTo>
                  <a:pt x="1749552" y="25146"/>
                </a:lnTo>
                <a:lnTo>
                  <a:pt x="1749552" y="385572"/>
                </a:lnTo>
                <a:lnTo>
                  <a:pt x="1762506" y="385572"/>
                </a:lnTo>
                <a:close/>
              </a:path>
              <a:path w="1762760" h="386079">
                <a:moveTo>
                  <a:pt x="25146" y="25146"/>
                </a:moveTo>
                <a:lnTo>
                  <a:pt x="25146" y="12954"/>
                </a:lnTo>
                <a:lnTo>
                  <a:pt x="12191" y="25146"/>
                </a:lnTo>
                <a:lnTo>
                  <a:pt x="25146" y="25146"/>
                </a:lnTo>
                <a:close/>
              </a:path>
              <a:path w="1762760" h="386079">
                <a:moveTo>
                  <a:pt x="25146" y="360425"/>
                </a:moveTo>
                <a:lnTo>
                  <a:pt x="25146" y="25146"/>
                </a:lnTo>
                <a:lnTo>
                  <a:pt x="12191" y="25146"/>
                </a:lnTo>
                <a:lnTo>
                  <a:pt x="12191" y="360425"/>
                </a:lnTo>
                <a:lnTo>
                  <a:pt x="25146" y="360425"/>
                </a:lnTo>
                <a:close/>
              </a:path>
              <a:path w="1762760" h="386079">
                <a:moveTo>
                  <a:pt x="1749552" y="360425"/>
                </a:moveTo>
                <a:lnTo>
                  <a:pt x="12191" y="360425"/>
                </a:lnTo>
                <a:lnTo>
                  <a:pt x="25146" y="372618"/>
                </a:lnTo>
                <a:lnTo>
                  <a:pt x="25145" y="385572"/>
                </a:lnTo>
                <a:lnTo>
                  <a:pt x="1737360" y="385572"/>
                </a:lnTo>
                <a:lnTo>
                  <a:pt x="1737360" y="372618"/>
                </a:lnTo>
                <a:lnTo>
                  <a:pt x="1749552" y="360425"/>
                </a:lnTo>
                <a:close/>
              </a:path>
              <a:path w="1762760" h="386079">
                <a:moveTo>
                  <a:pt x="25145" y="385572"/>
                </a:moveTo>
                <a:lnTo>
                  <a:pt x="25146" y="372618"/>
                </a:lnTo>
                <a:lnTo>
                  <a:pt x="12191" y="360425"/>
                </a:lnTo>
                <a:lnTo>
                  <a:pt x="12191" y="385572"/>
                </a:lnTo>
                <a:lnTo>
                  <a:pt x="25145" y="385572"/>
                </a:lnTo>
                <a:close/>
              </a:path>
              <a:path w="1762760" h="386079">
                <a:moveTo>
                  <a:pt x="1749552" y="25146"/>
                </a:moveTo>
                <a:lnTo>
                  <a:pt x="1737360" y="12954"/>
                </a:lnTo>
                <a:lnTo>
                  <a:pt x="1737360" y="25146"/>
                </a:lnTo>
                <a:lnTo>
                  <a:pt x="1749552" y="25146"/>
                </a:lnTo>
                <a:close/>
              </a:path>
              <a:path w="1762760" h="386079">
                <a:moveTo>
                  <a:pt x="1749552" y="360425"/>
                </a:moveTo>
                <a:lnTo>
                  <a:pt x="1749552" y="25146"/>
                </a:lnTo>
                <a:lnTo>
                  <a:pt x="1737360" y="25146"/>
                </a:lnTo>
                <a:lnTo>
                  <a:pt x="1737360" y="360425"/>
                </a:lnTo>
                <a:lnTo>
                  <a:pt x="1749552" y="360425"/>
                </a:lnTo>
                <a:close/>
              </a:path>
              <a:path w="1762760" h="386079">
                <a:moveTo>
                  <a:pt x="1749552" y="385572"/>
                </a:moveTo>
                <a:lnTo>
                  <a:pt x="1749552" y="360425"/>
                </a:lnTo>
                <a:lnTo>
                  <a:pt x="1737360" y="372618"/>
                </a:lnTo>
                <a:lnTo>
                  <a:pt x="1737360" y="385572"/>
                </a:lnTo>
                <a:lnTo>
                  <a:pt x="1749552" y="385572"/>
                </a:lnTo>
                <a:close/>
              </a:path>
            </a:pathLst>
          </a:custGeom>
          <a:solidFill>
            <a:srgbClr val="FF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148205" y="1483868"/>
            <a:ext cx="425259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The</a:t>
            </a:r>
            <a:r>
              <a:rPr sz="2000" b="1" u="heavy" spc="1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20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two</a:t>
            </a:r>
            <a:r>
              <a:rPr sz="2000" b="1" u="heavy" spc="1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2000" b="1" u="heavy" spc="-4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scale</a:t>
            </a:r>
            <a:r>
              <a:rPr sz="2000" b="1" u="heavy" spc="1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20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are</a:t>
            </a:r>
            <a:r>
              <a:rPr sz="2000" b="1" u="heavy" spc="15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20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quite</a:t>
            </a:r>
            <a:r>
              <a:rPr sz="2000" b="1" u="heavy" spc="1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20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different</a:t>
            </a:r>
            <a:r>
              <a:rPr sz="2000" b="1" u="heavy" spc="15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2000" b="1" u="heavy" spc="-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!!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06375" y="6619493"/>
            <a:ext cx="186690" cy="0"/>
          </a:xfrm>
          <a:custGeom>
            <a:avLst/>
            <a:gdLst/>
            <a:ahLst/>
            <a:cxnLst/>
            <a:rect l="l" t="t" r="r" b="b"/>
            <a:pathLst>
              <a:path w="186689">
                <a:moveTo>
                  <a:pt x="0" y="0"/>
                </a:moveTo>
                <a:lnTo>
                  <a:pt x="1866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38179" y="6039167"/>
            <a:ext cx="1346200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2,800</a:t>
            </a:r>
            <a:r>
              <a:rPr sz="1800" b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9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1800" b="1" spc="-90" dirty="0">
                <a:latin typeface="Arial"/>
                <a:cs typeface="Arial"/>
              </a:rPr>
              <a:t>,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puls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11130" y="6039167"/>
            <a:ext cx="2917825" cy="8775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b="1" dirty="0">
                <a:latin typeface="Arial"/>
                <a:cs typeface="Arial"/>
              </a:rPr>
              <a:t>d,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blowing</a:t>
            </a:r>
            <a:r>
              <a:rPr sz="1800" b="1" i="1" spc="-20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off</a:t>
            </a:r>
            <a:r>
              <a:rPr sz="1800" b="1" i="1" spc="-35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the</a:t>
            </a:r>
            <a:r>
              <a:rPr sz="1800" b="1" i="1" spc="-20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lab</a:t>
            </a:r>
            <a:r>
              <a:rPr sz="1800" b="1" i="1" spc="-30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(</a:t>
            </a:r>
            <a:r>
              <a:rPr sz="1800" b="1" i="1" spc="-10" dirty="0">
                <a:latin typeface="Times New Roman"/>
                <a:cs typeface="Times New Roman"/>
              </a:rPr>
              <a:t>bunker</a:t>
            </a:r>
            <a:r>
              <a:rPr sz="1800" b="1" spc="-10" dirty="0"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105"/>
              </a:spcBef>
            </a:pPr>
            <a:endParaRPr sz="1800">
              <a:latin typeface="Times New Roman"/>
              <a:cs typeface="Times New Roman"/>
            </a:endParaRPr>
          </a:p>
          <a:p>
            <a:pPr marL="10541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esy</a:t>
            </a:r>
            <a:r>
              <a:rPr sz="1400" spc="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Dr.</a:t>
            </a:r>
            <a:r>
              <a:rPr sz="1400" spc="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Chuck</a:t>
            </a:r>
            <a:r>
              <a:rPr sz="1400" spc="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Mielke</a:t>
            </a:r>
            <a:r>
              <a:rPr sz="1400" spc="7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(LANL)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0979" y="2413572"/>
            <a:ext cx="5226050" cy="450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98014">
              <a:lnSpc>
                <a:spcPts val="1989"/>
              </a:lnSpc>
            </a:pP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45</a:t>
            </a:r>
            <a:r>
              <a:rPr sz="1800" b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95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1800" b="1" spc="-95" dirty="0">
                <a:latin typeface="Arial"/>
                <a:cs typeface="Arial"/>
              </a:rPr>
              <a:t>,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continuous,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NHMFL,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USA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4"/>
              </a:spcBef>
            </a:pPr>
            <a:endParaRPr sz="1800">
              <a:latin typeface="Arial"/>
              <a:cs typeface="Arial"/>
            </a:endParaRPr>
          </a:p>
          <a:p>
            <a:pPr marR="3192145">
              <a:lnSpc>
                <a:spcPct val="99700"/>
              </a:lnSpc>
            </a:pP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730</a:t>
            </a:r>
            <a:r>
              <a:rPr sz="1800" b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9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1800" b="1" spc="-90" dirty="0">
                <a:latin typeface="Arial"/>
                <a:cs typeface="Arial"/>
              </a:rPr>
              <a:t>,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pulsed, </a:t>
            </a:r>
            <a:r>
              <a:rPr sz="1800" b="1" dirty="0">
                <a:latin typeface="Arial"/>
                <a:cs typeface="Arial"/>
              </a:rPr>
              <a:t>destructive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(</a:t>
            </a:r>
            <a:r>
              <a:rPr sz="1800" b="1" i="1" dirty="0">
                <a:latin typeface="Times New Roman"/>
                <a:cs typeface="Times New Roman"/>
              </a:rPr>
              <a:t>but</a:t>
            </a:r>
            <a:r>
              <a:rPr sz="1800" b="1" i="1" spc="-40" dirty="0">
                <a:latin typeface="Times New Roman"/>
                <a:cs typeface="Times New Roman"/>
              </a:rPr>
              <a:t> </a:t>
            </a:r>
            <a:r>
              <a:rPr sz="1800" b="1" i="1" spc="-25" dirty="0">
                <a:latin typeface="Times New Roman"/>
                <a:cs typeface="Times New Roman"/>
              </a:rPr>
              <a:t>not </a:t>
            </a:r>
            <a:r>
              <a:rPr sz="1800" b="1" i="1" dirty="0">
                <a:latin typeface="Times New Roman"/>
                <a:cs typeface="Times New Roman"/>
              </a:rPr>
              <a:t>destroying</a:t>
            </a:r>
            <a:r>
              <a:rPr sz="1800" b="1" i="1" spc="-30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the</a:t>
            </a:r>
            <a:r>
              <a:rPr sz="1800" b="1" i="1" spc="-25" dirty="0">
                <a:latin typeface="Times New Roman"/>
                <a:cs typeface="Times New Roman"/>
              </a:rPr>
              <a:t> </a:t>
            </a:r>
            <a:r>
              <a:rPr sz="1800" b="1" i="1" spc="-10" dirty="0">
                <a:latin typeface="Times New Roman"/>
                <a:cs typeface="Times New Roman"/>
              </a:rPr>
              <a:t>lab</a:t>
            </a:r>
            <a:r>
              <a:rPr sz="1800" b="1" spc="-10" dirty="0">
                <a:latin typeface="Arial"/>
                <a:cs typeface="Arial"/>
              </a:rPr>
              <a:t>),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r>
              <a:rPr sz="1800" b="1" spc="-35" dirty="0">
                <a:latin typeface="Arial"/>
                <a:cs typeface="Arial"/>
              </a:rPr>
              <a:t>ISSP,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Japan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90"/>
              </a:spcBef>
            </a:pPr>
            <a:endParaRPr sz="1800">
              <a:latin typeface="Arial"/>
              <a:cs typeface="Arial"/>
            </a:endParaRPr>
          </a:p>
          <a:p>
            <a:pPr marL="1802764">
              <a:lnSpc>
                <a:spcPct val="100000"/>
              </a:lnSpc>
              <a:tabLst>
                <a:tab pos="4847590" algn="l"/>
              </a:tabLst>
            </a:pPr>
            <a:r>
              <a:rPr sz="1800" b="1" spc="-50" dirty="0">
                <a:latin typeface="Arial"/>
                <a:cs typeface="Arial"/>
              </a:rPr>
              <a:t>e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50" dirty="0">
                <a:latin typeface="Arial"/>
                <a:cs typeface="Arial"/>
              </a:rPr>
              <a:t>,</a:t>
            </a:r>
            <a:endParaRPr sz="1800">
              <a:latin typeface="Arial"/>
              <a:cs typeface="Arial"/>
            </a:endParaRPr>
          </a:p>
          <a:p>
            <a:pPr marL="456565">
              <a:lnSpc>
                <a:spcPct val="100000"/>
              </a:lnSpc>
              <a:spcBef>
                <a:spcPts val="15"/>
              </a:spcBef>
            </a:pPr>
            <a:r>
              <a:rPr sz="1800" b="1" spc="-20" dirty="0">
                <a:latin typeface="Arial"/>
                <a:cs typeface="Arial"/>
              </a:rPr>
              <a:t>VNIIEF,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Russia</a:t>
            </a:r>
            <a:endParaRPr sz="1800">
              <a:latin typeface="Arial"/>
              <a:cs typeface="Arial"/>
            </a:endParaRPr>
          </a:p>
          <a:p>
            <a:pPr marL="1057275">
              <a:lnSpc>
                <a:spcPct val="100000"/>
              </a:lnSpc>
              <a:spcBef>
                <a:spcPts val="1005"/>
              </a:spcBef>
            </a:pPr>
            <a:r>
              <a:rPr sz="1400" dirty="0">
                <a:latin typeface="Arial"/>
                <a:cs typeface="Arial"/>
              </a:rPr>
              <a:t>image</a:t>
            </a:r>
            <a:r>
              <a:rPr sz="1400" spc="16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court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28755" y="418591"/>
            <a:ext cx="683768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Hofstadter</a:t>
            </a:r>
            <a:r>
              <a:rPr sz="2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Butterfly</a:t>
            </a:r>
            <a:r>
              <a:rPr sz="2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2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High</a:t>
            </a:r>
            <a:r>
              <a:rPr sz="2800" u="heavy" spc="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2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Magnetic</a:t>
            </a:r>
            <a:r>
              <a:rPr sz="2800" u="heavy" spc="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2800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Field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56779" y="1949196"/>
            <a:ext cx="5454015" cy="4348480"/>
            <a:chOff x="1056779" y="1949196"/>
            <a:chExt cx="5454015" cy="434848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6779" y="1949196"/>
              <a:ext cx="1950720" cy="434797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206375" y="2722625"/>
              <a:ext cx="298450" cy="0"/>
            </a:xfrm>
            <a:custGeom>
              <a:avLst/>
              <a:gdLst/>
              <a:ahLst/>
              <a:cxnLst/>
              <a:rect l="l" t="t" r="r" b="b"/>
              <a:pathLst>
                <a:path w="298450">
                  <a:moveTo>
                    <a:pt x="0" y="0"/>
                  </a:moveTo>
                  <a:lnTo>
                    <a:pt x="297941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774839" y="1834133"/>
            <a:ext cx="9144000" cy="5373370"/>
            <a:chOff x="774839" y="1834133"/>
            <a:chExt cx="9144000" cy="537337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47529" y="3266694"/>
              <a:ext cx="2810255" cy="365766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4839" y="1834133"/>
              <a:ext cx="9144000" cy="537286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94005" y="3266694"/>
              <a:ext cx="3334511" cy="394030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69315" y="4084319"/>
              <a:ext cx="323850" cy="457200"/>
            </a:xfrm>
            <a:custGeom>
              <a:avLst/>
              <a:gdLst/>
              <a:ahLst/>
              <a:cxnLst/>
              <a:rect l="l" t="t" r="r" b="b"/>
              <a:pathLst>
                <a:path w="323850" h="457200">
                  <a:moveTo>
                    <a:pt x="323850" y="295656"/>
                  </a:moveTo>
                  <a:lnTo>
                    <a:pt x="212597" y="295656"/>
                  </a:lnTo>
                  <a:lnTo>
                    <a:pt x="212597" y="0"/>
                  </a:lnTo>
                  <a:lnTo>
                    <a:pt x="111251" y="0"/>
                  </a:lnTo>
                  <a:lnTo>
                    <a:pt x="111252" y="295656"/>
                  </a:lnTo>
                  <a:lnTo>
                    <a:pt x="0" y="295656"/>
                  </a:lnTo>
                  <a:lnTo>
                    <a:pt x="161544" y="457200"/>
                  </a:lnTo>
                  <a:lnTo>
                    <a:pt x="323850" y="2956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602863" y="3740150"/>
            <a:ext cx="802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2,800</a:t>
            </a:r>
            <a:r>
              <a:rPr sz="1800" b="1" u="sng" spc="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800" b="1" u="sng" spc="-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072525" y="1449324"/>
            <a:ext cx="379730" cy="0"/>
          </a:xfrm>
          <a:custGeom>
            <a:avLst/>
            <a:gdLst/>
            <a:ahLst/>
            <a:cxnLst/>
            <a:rect l="l" t="t" r="r" b="b"/>
            <a:pathLst>
              <a:path w="379730">
                <a:moveTo>
                  <a:pt x="0" y="0"/>
                </a:moveTo>
                <a:lnTo>
                  <a:pt x="379476" y="0"/>
                </a:lnTo>
              </a:path>
            </a:pathLst>
          </a:custGeom>
          <a:ln w="150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75851" y="1449324"/>
            <a:ext cx="519430" cy="0"/>
          </a:xfrm>
          <a:custGeom>
            <a:avLst/>
            <a:gdLst/>
            <a:ahLst/>
            <a:cxnLst/>
            <a:rect l="l" t="t" r="r" b="b"/>
            <a:pathLst>
              <a:path w="519429">
                <a:moveTo>
                  <a:pt x="0" y="0"/>
                </a:moveTo>
                <a:lnTo>
                  <a:pt x="518922" y="0"/>
                </a:lnTo>
              </a:path>
            </a:pathLst>
          </a:custGeom>
          <a:ln w="150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022724" y="1113689"/>
            <a:ext cx="2265045" cy="7245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0">
              <a:lnSpc>
                <a:spcPts val="3204"/>
              </a:lnSpc>
              <a:spcBef>
                <a:spcPts val="90"/>
              </a:spcBef>
              <a:tabLst>
                <a:tab pos="509905" algn="l"/>
                <a:tab pos="838200" algn="l"/>
                <a:tab pos="1343660" algn="l"/>
              </a:tabLst>
            </a:pPr>
            <a:r>
              <a:rPr sz="3600" spc="-75" baseline="34722" dirty="0">
                <a:solidFill>
                  <a:srgbClr val="000000"/>
                </a:solidFill>
                <a:latin typeface="Times New Roman"/>
                <a:cs typeface="Times New Roman"/>
              </a:rPr>
              <a:t>Φ</a:t>
            </a:r>
            <a:r>
              <a:rPr sz="3600" baseline="34722" dirty="0">
                <a:solidFill>
                  <a:srgbClr val="000000"/>
                </a:solidFill>
                <a:latin typeface="Times New Roman"/>
                <a:cs typeface="Times New Roman"/>
              </a:rPr>
              <a:t>	</a:t>
            </a:r>
            <a:r>
              <a:rPr sz="2400" spc="-340" dirty="0">
                <a:solidFill>
                  <a:srgbClr val="000000"/>
                </a:solidFill>
                <a:latin typeface="ヒラギノ丸ゴ ProN W4"/>
                <a:cs typeface="ヒラギノ丸ゴ ProN W4"/>
              </a:rPr>
              <a:t>=</a:t>
            </a:r>
            <a:r>
              <a:rPr sz="2400" dirty="0">
                <a:solidFill>
                  <a:srgbClr val="000000"/>
                </a:solidFill>
                <a:latin typeface="ヒラギノ丸ゴ ProN W4"/>
                <a:cs typeface="ヒラギノ丸ゴ ProN W4"/>
              </a:rPr>
              <a:t>	</a:t>
            </a:r>
            <a:r>
              <a:rPr sz="3600" i="1" spc="-37" baseline="34722" dirty="0">
                <a:solidFill>
                  <a:srgbClr val="000000"/>
                </a:solidFill>
                <a:latin typeface="Times New Roman"/>
                <a:cs typeface="Times New Roman"/>
              </a:rPr>
              <a:t>BA</a:t>
            </a:r>
            <a:r>
              <a:rPr sz="3600" i="1" baseline="34722" dirty="0">
                <a:solidFill>
                  <a:srgbClr val="000000"/>
                </a:solidFill>
                <a:latin typeface="Times New Roman"/>
                <a:cs typeface="Times New Roman"/>
              </a:rPr>
              <a:t>	</a:t>
            </a:r>
            <a:r>
              <a:rPr sz="2400" spc="95" dirty="0">
                <a:solidFill>
                  <a:srgbClr val="000000"/>
                </a:solidFill>
                <a:latin typeface="ヒラギノ丸ゴ ProN W4"/>
                <a:cs typeface="ヒラギノ丸ゴ ProN W4"/>
              </a:rPr>
              <a:t>∝</a:t>
            </a:r>
            <a:r>
              <a:rPr sz="2400" spc="-335" dirty="0">
                <a:solidFill>
                  <a:srgbClr val="000000"/>
                </a:solidFill>
                <a:latin typeface="ヒラギノ丸ゴ ProN W4"/>
                <a:cs typeface="ヒラギノ丸ゴ ProN W4"/>
              </a:rPr>
              <a:t> </a:t>
            </a:r>
            <a:r>
              <a:rPr sz="2400" i="1" spc="-25" dirty="0">
                <a:solidFill>
                  <a:srgbClr val="000000"/>
                </a:solidFill>
                <a:latin typeface="Times New Roman"/>
                <a:cs typeface="Times New Roman"/>
              </a:rPr>
              <a:t>O</a:t>
            </a:r>
            <a:r>
              <a:rPr sz="2400" i="1" spc="-30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4725" spc="-472" baseline="-2645" dirty="0">
                <a:solidFill>
                  <a:srgbClr val="000000"/>
                </a:solidFill>
                <a:latin typeface="ヒラギノ丸ゴ ProN W4"/>
                <a:cs typeface="ヒラギノ丸ゴ ProN W4"/>
              </a:rPr>
              <a:t>(</a:t>
            </a:r>
            <a:r>
              <a:rPr sz="2400" spc="-315" dirty="0">
                <a:solidFill>
                  <a:srgbClr val="000000"/>
                </a:solidFill>
                <a:latin typeface="Times New Roman"/>
                <a:cs typeface="Times New Roman"/>
              </a:rPr>
              <a:t>1</a:t>
            </a:r>
            <a:r>
              <a:rPr sz="4725" spc="-472" baseline="-2645" dirty="0">
                <a:solidFill>
                  <a:srgbClr val="000000"/>
                </a:solidFill>
                <a:latin typeface="ヒラギノ丸ゴ ProN W4"/>
                <a:cs typeface="ヒラギノ丸ゴ ProN W4"/>
              </a:rPr>
              <a:t>)</a:t>
            </a:r>
            <a:endParaRPr sz="4725" baseline="-2645">
              <a:latin typeface="ヒラギノ丸ゴ ProN W4"/>
              <a:cs typeface="ヒラギノ丸ゴ ProN W4"/>
            </a:endParaRPr>
          </a:p>
          <a:p>
            <a:pPr marL="63500">
              <a:lnSpc>
                <a:spcPts val="2305"/>
              </a:lnSpc>
              <a:tabLst>
                <a:tab pos="771525" algn="l"/>
              </a:tabLst>
            </a:pPr>
            <a:r>
              <a:rPr sz="2400" spc="-25" dirty="0">
                <a:solidFill>
                  <a:srgbClr val="000000"/>
                </a:solidFill>
                <a:latin typeface="Times New Roman"/>
                <a:cs typeface="Times New Roman"/>
              </a:rPr>
              <a:t>Φ</a:t>
            </a:r>
            <a:r>
              <a:rPr sz="2025" spc="-37" baseline="-24691" dirty="0">
                <a:solidFill>
                  <a:srgbClr val="000000"/>
                </a:solidFill>
                <a:latin typeface="Times New Roman"/>
                <a:cs typeface="Times New Roman"/>
              </a:rPr>
              <a:t>0</a:t>
            </a:r>
            <a:r>
              <a:rPr sz="2025" baseline="-24691" dirty="0">
                <a:solidFill>
                  <a:srgbClr val="000000"/>
                </a:solidFill>
                <a:latin typeface="Times New Roman"/>
                <a:cs typeface="Times New Roman"/>
              </a:rPr>
              <a:t>	</a:t>
            </a:r>
            <a:r>
              <a:rPr sz="2400" i="1" dirty="0">
                <a:solidFill>
                  <a:srgbClr val="000000"/>
                </a:solidFill>
                <a:latin typeface="Times New Roman"/>
                <a:cs typeface="Times New Roman"/>
              </a:rPr>
              <a:t>h</a:t>
            </a:r>
            <a:r>
              <a:rPr sz="2400" i="1" spc="-1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/</a:t>
            </a:r>
            <a:r>
              <a:rPr sz="2400" spc="-1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i="1" spc="-50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591697" y="1029461"/>
            <a:ext cx="4551680" cy="889635"/>
            <a:chOff x="4591697" y="1029461"/>
            <a:chExt cx="4551680" cy="889635"/>
          </a:xfrm>
        </p:grpSpPr>
        <p:sp>
          <p:nvSpPr>
            <p:cNvPr id="20" name="object 20"/>
            <p:cNvSpPr/>
            <p:nvPr/>
          </p:nvSpPr>
          <p:spPr>
            <a:xfrm>
              <a:off x="4604651" y="1042415"/>
              <a:ext cx="4525645" cy="864235"/>
            </a:xfrm>
            <a:custGeom>
              <a:avLst/>
              <a:gdLst/>
              <a:ahLst/>
              <a:cxnLst/>
              <a:rect l="l" t="t" r="r" b="b"/>
              <a:pathLst>
                <a:path w="4525645" h="864235">
                  <a:moveTo>
                    <a:pt x="4525518" y="864108"/>
                  </a:moveTo>
                  <a:lnTo>
                    <a:pt x="4525518" y="0"/>
                  </a:lnTo>
                  <a:lnTo>
                    <a:pt x="0" y="0"/>
                  </a:lnTo>
                  <a:lnTo>
                    <a:pt x="0" y="864108"/>
                  </a:lnTo>
                  <a:lnTo>
                    <a:pt x="4525518" y="8641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591697" y="1029461"/>
              <a:ext cx="4551680" cy="889635"/>
            </a:xfrm>
            <a:custGeom>
              <a:avLst/>
              <a:gdLst/>
              <a:ahLst/>
              <a:cxnLst/>
              <a:rect l="l" t="t" r="r" b="b"/>
              <a:pathLst>
                <a:path w="4551680" h="889635">
                  <a:moveTo>
                    <a:pt x="4551426" y="883919"/>
                  </a:moveTo>
                  <a:lnTo>
                    <a:pt x="4551426" y="5333"/>
                  </a:lnTo>
                  <a:lnTo>
                    <a:pt x="4545330" y="0"/>
                  </a:lnTo>
                  <a:lnTo>
                    <a:pt x="5333" y="0"/>
                  </a:lnTo>
                  <a:lnTo>
                    <a:pt x="0" y="5333"/>
                  </a:lnTo>
                  <a:lnTo>
                    <a:pt x="0" y="883919"/>
                  </a:lnTo>
                  <a:lnTo>
                    <a:pt x="5334" y="889253"/>
                  </a:lnTo>
                  <a:lnTo>
                    <a:pt x="12953" y="889253"/>
                  </a:lnTo>
                  <a:lnTo>
                    <a:pt x="12954" y="25145"/>
                  </a:lnTo>
                  <a:lnTo>
                    <a:pt x="25146" y="12953"/>
                  </a:lnTo>
                  <a:lnTo>
                    <a:pt x="25146" y="25145"/>
                  </a:lnTo>
                  <a:lnTo>
                    <a:pt x="4526280" y="25145"/>
                  </a:lnTo>
                  <a:lnTo>
                    <a:pt x="4526280" y="12953"/>
                  </a:lnTo>
                  <a:lnTo>
                    <a:pt x="4538472" y="25145"/>
                  </a:lnTo>
                  <a:lnTo>
                    <a:pt x="4538472" y="889253"/>
                  </a:lnTo>
                  <a:lnTo>
                    <a:pt x="4545330" y="889253"/>
                  </a:lnTo>
                  <a:lnTo>
                    <a:pt x="4551426" y="883919"/>
                  </a:lnTo>
                  <a:close/>
                </a:path>
                <a:path w="4551680" h="889635">
                  <a:moveTo>
                    <a:pt x="25146" y="25145"/>
                  </a:moveTo>
                  <a:lnTo>
                    <a:pt x="25146" y="12953"/>
                  </a:lnTo>
                  <a:lnTo>
                    <a:pt x="12954" y="25145"/>
                  </a:lnTo>
                  <a:lnTo>
                    <a:pt x="25146" y="25145"/>
                  </a:lnTo>
                  <a:close/>
                </a:path>
                <a:path w="4551680" h="889635">
                  <a:moveTo>
                    <a:pt x="25146" y="864107"/>
                  </a:moveTo>
                  <a:lnTo>
                    <a:pt x="25146" y="25145"/>
                  </a:lnTo>
                  <a:lnTo>
                    <a:pt x="12954" y="25145"/>
                  </a:lnTo>
                  <a:lnTo>
                    <a:pt x="12954" y="864107"/>
                  </a:lnTo>
                  <a:lnTo>
                    <a:pt x="25146" y="864107"/>
                  </a:lnTo>
                  <a:close/>
                </a:path>
                <a:path w="4551680" h="889635">
                  <a:moveTo>
                    <a:pt x="4538472" y="864107"/>
                  </a:moveTo>
                  <a:lnTo>
                    <a:pt x="12954" y="864107"/>
                  </a:lnTo>
                  <a:lnTo>
                    <a:pt x="25146" y="877061"/>
                  </a:lnTo>
                  <a:lnTo>
                    <a:pt x="25146" y="889253"/>
                  </a:lnTo>
                  <a:lnTo>
                    <a:pt x="4526280" y="889253"/>
                  </a:lnTo>
                  <a:lnTo>
                    <a:pt x="4526280" y="877061"/>
                  </a:lnTo>
                  <a:lnTo>
                    <a:pt x="4538472" y="864107"/>
                  </a:lnTo>
                  <a:close/>
                </a:path>
                <a:path w="4551680" h="889635">
                  <a:moveTo>
                    <a:pt x="25146" y="889253"/>
                  </a:moveTo>
                  <a:lnTo>
                    <a:pt x="25146" y="877061"/>
                  </a:lnTo>
                  <a:lnTo>
                    <a:pt x="12954" y="864107"/>
                  </a:lnTo>
                  <a:lnTo>
                    <a:pt x="12953" y="889253"/>
                  </a:lnTo>
                  <a:lnTo>
                    <a:pt x="25146" y="889253"/>
                  </a:lnTo>
                  <a:close/>
                </a:path>
                <a:path w="4551680" h="889635">
                  <a:moveTo>
                    <a:pt x="4538472" y="25145"/>
                  </a:moveTo>
                  <a:lnTo>
                    <a:pt x="4526280" y="12953"/>
                  </a:lnTo>
                  <a:lnTo>
                    <a:pt x="4526280" y="25145"/>
                  </a:lnTo>
                  <a:lnTo>
                    <a:pt x="4538472" y="25145"/>
                  </a:lnTo>
                  <a:close/>
                </a:path>
                <a:path w="4551680" h="889635">
                  <a:moveTo>
                    <a:pt x="4538472" y="864107"/>
                  </a:moveTo>
                  <a:lnTo>
                    <a:pt x="4538472" y="25145"/>
                  </a:lnTo>
                  <a:lnTo>
                    <a:pt x="4526280" y="25145"/>
                  </a:lnTo>
                  <a:lnTo>
                    <a:pt x="4526280" y="864107"/>
                  </a:lnTo>
                  <a:lnTo>
                    <a:pt x="4538472" y="864107"/>
                  </a:lnTo>
                  <a:close/>
                </a:path>
                <a:path w="4551680" h="889635">
                  <a:moveTo>
                    <a:pt x="4538472" y="889253"/>
                  </a:moveTo>
                  <a:lnTo>
                    <a:pt x="4538472" y="864107"/>
                  </a:lnTo>
                  <a:lnTo>
                    <a:pt x="4526280" y="877061"/>
                  </a:lnTo>
                  <a:lnTo>
                    <a:pt x="4526280" y="889253"/>
                  </a:lnTo>
                  <a:lnTo>
                    <a:pt x="4538472" y="889253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4916303" y="1149350"/>
            <a:ext cx="39020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24535" marR="30480" indent="-687070">
              <a:lnSpc>
                <a:spcPct val="100000"/>
              </a:lnSpc>
              <a:spcBef>
                <a:spcPts val="95"/>
              </a:spcBef>
            </a:pPr>
            <a:r>
              <a:rPr sz="2000" b="1" i="1" dirty="0">
                <a:latin typeface="Times New Roman"/>
                <a:cs typeface="Times New Roman"/>
              </a:rPr>
              <a:t>B</a:t>
            </a:r>
            <a:r>
              <a:rPr sz="2000" b="1" i="1" spc="-3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~</a:t>
            </a:r>
            <a:r>
              <a:rPr sz="2000" b="1" spc="-3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O</a:t>
            </a:r>
            <a:r>
              <a:rPr sz="2000" b="1" dirty="0">
                <a:latin typeface="Times New Roman"/>
                <a:cs typeface="Times New Roman"/>
              </a:rPr>
              <a:t>(10</a:t>
            </a:r>
            <a:r>
              <a:rPr sz="1950" b="1" baseline="25641" dirty="0">
                <a:latin typeface="Times New Roman"/>
                <a:cs typeface="Times New Roman"/>
              </a:rPr>
              <a:t>4</a:t>
            </a:r>
            <a:r>
              <a:rPr sz="1950" b="1" spc="165" baseline="25641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T)</a:t>
            </a:r>
            <a:r>
              <a:rPr sz="2000" b="1" spc="16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Arial"/>
                <a:cs typeface="Arial"/>
              </a:rPr>
              <a:t>for</a:t>
            </a:r>
            <a:r>
              <a:rPr sz="2000" b="1" spc="10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usual</a:t>
            </a:r>
            <a:r>
              <a:rPr sz="2000" b="1" spc="10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crystalline </a:t>
            </a:r>
            <a:r>
              <a:rPr sz="2000" b="1" spc="-30" dirty="0">
                <a:latin typeface="Arial"/>
                <a:cs typeface="Arial"/>
              </a:rPr>
              <a:t>solids</a:t>
            </a:r>
            <a:r>
              <a:rPr sz="2000" b="1" spc="9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[</a:t>
            </a:r>
            <a:r>
              <a:rPr sz="2000" b="1" i="1" dirty="0">
                <a:latin typeface="Times New Roman"/>
                <a:cs typeface="Times New Roman"/>
              </a:rPr>
              <a:t>L</a:t>
            </a:r>
            <a:r>
              <a:rPr sz="2000" b="1" i="1" spc="-11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~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O</a:t>
            </a:r>
            <a:r>
              <a:rPr sz="2000" b="1" dirty="0">
                <a:latin typeface="Times New Roman"/>
                <a:cs typeface="Times New Roman"/>
              </a:rPr>
              <a:t>(0.1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b="1" spc="-20" dirty="0">
                <a:latin typeface="Times New Roman"/>
                <a:cs typeface="Times New Roman"/>
              </a:rPr>
              <a:t>nm)</a:t>
            </a:r>
            <a:r>
              <a:rPr sz="2000" b="1" spc="-20" dirty="0"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830715" y="1048511"/>
            <a:ext cx="241935" cy="360680"/>
          </a:xfrm>
          <a:custGeom>
            <a:avLst/>
            <a:gdLst/>
            <a:ahLst/>
            <a:cxnLst/>
            <a:rect l="l" t="t" r="r" b="b"/>
            <a:pathLst>
              <a:path w="241935" h="360680">
                <a:moveTo>
                  <a:pt x="241554" y="360426"/>
                </a:moveTo>
                <a:lnTo>
                  <a:pt x="241554" y="0"/>
                </a:lnTo>
                <a:lnTo>
                  <a:pt x="0" y="0"/>
                </a:lnTo>
                <a:lnTo>
                  <a:pt x="0" y="360426"/>
                </a:lnTo>
                <a:lnTo>
                  <a:pt x="12954" y="360426"/>
                </a:lnTo>
                <a:lnTo>
                  <a:pt x="12954" y="25146"/>
                </a:lnTo>
                <a:lnTo>
                  <a:pt x="25146" y="12954"/>
                </a:lnTo>
                <a:lnTo>
                  <a:pt x="25146" y="25146"/>
                </a:lnTo>
                <a:lnTo>
                  <a:pt x="215646" y="25146"/>
                </a:lnTo>
                <a:lnTo>
                  <a:pt x="215646" y="12954"/>
                </a:lnTo>
                <a:lnTo>
                  <a:pt x="228600" y="25146"/>
                </a:lnTo>
                <a:lnTo>
                  <a:pt x="228600" y="360426"/>
                </a:lnTo>
                <a:lnTo>
                  <a:pt x="241554" y="360426"/>
                </a:lnTo>
                <a:close/>
              </a:path>
              <a:path w="241935" h="360680">
                <a:moveTo>
                  <a:pt x="25146" y="25146"/>
                </a:moveTo>
                <a:lnTo>
                  <a:pt x="25146" y="12954"/>
                </a:lnTo>
                <a:lnTo>
                  <a:pt x="12954" y="25146"/>
                </a:lnTo>
                <a:lnTo>
                  <a:pt x="25146" y="25146"/>
                </a:lnTo>
                <a:close/>
              </a:path>
              <a:path w="241935" h="360680">
                <a:moveTo>
                  <a:pt x="25146" y="335280"/>
                </a:moveTo>
                <a:lnTo>
                  <a:pt x="25146" y="25146"/>
                </a:lnTo>
                <a:lnTo>
                  <a:pt x="12954" y="25146"/>
                </a:lnTo>
                <a:lnTo>
                  <a:pt x="12954" y="335280"/>
                </a:lnTo>
                <a:lnTo>
                  <a:pt x="25146" y="335280"/>
                </a:lnTo>
                <a:close/>
              </a:path>
              <a:path w="241935" h="360680">
                <a:moveTo>
                  <a:pt x="228600" y="335280"/>
                </a:moveTo>
                <a:lnTo>
                  <a:pt x="12954" y="335280"/>
                </a:lnTo>
                <a:lnTo>
                  <a:pt x="25146" y="347472"/>
                </a:lnTo>
                <a:lnTo>
                  <a:pt x="25146" y="360426"/>
                </a:lnTo>
                <a:lnTo>
                  <a:pt x="215646" y="360426"/>
                </a:lnTo>
                <a:lnTo>
                  <a:pt x="215646" y="347472"/>
                </a:lnTo>
                <a:lnTo>
                  <a:pt x="228600" y="335280"/>
                </a:lnTo>
                <a:close/>
              </a:path>
              <a:path w="241935" h="360680">
                <a:moveTo>
                  <a:pt x="25146" y="360426"/>
                </a:moveTo>
                <a:lnTo>
                  <a:pt x="25146" y="347472"/>
                </a:lnTo>
                <a:lnTo>
                  <a:pt x="12954" y="335280"/>
                </a:lnTo>
                <a:lnTo>
                  <a:pt x="12954" y="360426"/>
                </a:lnTo>
                <a:lnTo>
                  <a:pt x="25146" y="360426"/>
                </a:lnTo>
                <a:close/>
              </a:path>
              <a:path w="241935" h="360680">
                <a:moveTo>
                  <a:pt x="228600" y="25146"/>
                </a:moveTo>
                <a:lnTo>
                  <a:pt x="215646" y="12954"/>
                </a:lnTo>
                <a:lnTo>
                  <a:pt x="215646" y="25146"/>
                </a:lnTo>
                <a:lnTo>
                  <a:pt x="228600" y="25146"/>
                </a:lnTo>
                <a:close/>
              </a:path>
              <a:path w="241935" h="360680">
                <a:moveTo>
                  <a:pt x="228600" y="335280"/>
                </a:moveTo>
                <a:lnTo>
                  <a:pt x="228600" y="25146"/>
                </a:lnTo>
                <a:lnTo>
                  <a:pt x="215646" y="25146"/>
                </a:lnTo>
                <a:lnTo>
                  <a:pt x="215646" y="335280"/>
                </a:lnTo>
                <a:lnTo>
                  <a:pt x="228600" y="335280"/>
                </a:lnTo>
                <a:close/>
              </a:path>
              <a:path w="241935" h="360680">
                <a:moveTo>
                  <a:pt x="228600" y="360426"/>
                </a:moveTo>
                <a:lnTo>
                  <a:pt x="228600" y="335280"/>
                </a:lnTo>
                <a:lnTo>
                  <a:pt x="215646" y="347472"/>
                </a:lnTo>
                <a:lnTo>
                  <a:pt x="215646" y="360426"/>
                </a:lnTo>
                <a:lnTo>
                  <a:pt x="228600" y="36042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758569" y="4800345"/>
            <a:ext cx="114300" cy="253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64"/>
              </a:lnSpc>
            </a:pPr>
            <a:r>
              <a:rPr sz="1800" spc="-50" dirty="0">
                <a:latin typeface="Times New Roman"/>
                <a:cs typeface="Times New Roman"/>
              </a:rPr>
              <a:t>1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774191" y="1962150"/>
            <a:ext cx="5437505" cy="5245100"/>
            <a:chOff x="774191" y="1962150"/>
            <a:chExt cx="5437505" cy="5245100"/>
          </a:xfrm>
        </p:grpSpPr>
        <p:sp>
          <p:nvSpPr>
            <p:cNvPr id="26" name="object 26"/>
            <p:cNvSpPr/>
            <p:nvPr/>
          </p:nvSpPr>
          <p:spPr>
            <a:xfrm>
              <a:off x="774191" y="1966722"/>
              <a:ext cx="5432425" cy="5240655"/>
            </a:xfrm>
            <a:custGeom>
              <a:avLst/>
              <a:gdLst/>
              <a:ahLst/>
              <a:cxnLst/>
              <a:rect l="l" t="t" r="r" b="b"/>
              <a:pathLst>
                <a:path w="5432425" h="5240655">
                  <a:moveTo>
                    <a:pt x="5432183" y="5240274"/>
                  </a:moveTo>
                  <a:lnTo>
                    <a:pt x="5432183" y="0"/>
                  </a:lnTo>
                  <a:lnTo>
                    <a:pt x="0" y="0"/>
                  </a:lnTo>
                  <a:lnTo>
                    <a:pt x="0" y="5240274"/>
                  </a:lnTo>
                  <a:lnTo>
                    <a:pt x="5432183" y="52402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74700" y="1962162"/>
              <a:ext cx="5436870" cy="5245100"/>
            </a:xfrm>
            <a:custGeom>
              <a:avLst/>
              <a:gdLst/>
              <a:ahLst/>
              <a:cxnLst/>
              <a:rect l="l" t="t" r="r" b="b"/>
              <a:pathLst>
                <a:path w="5436870" h="5245100">
                  <a:moveTo>
                    <a:pt x="5436870" y="0"/>
                  </a:moveTo>
                  <a:lnTo>
                    <a:pt x="5431790" y="0"/>
                  </a:lnTo>
                  <a:lnTo>
                    <a:pt x="5426710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5426710" y="9144"/>
                  </a:lnTo>
                  <a:lnTo>
                    <a:pt x="5426710" y="6718"/>
                  </a:lnTo>
                  <a:lnTo>
                    <a:pt x="5427091" y="6718"/>
                  </a:lnTo>
                  <a:lnTo>
                    <a:pt x="5427091" y="9144"/>
                  </a:lnTo>
                  <a:lnTo>
                    <a:pt x="5427103" y="5244846"/>
                  </a:lnTo>
                  <a:lnTo>
                    <a:pt x="5431675" y="5244846"/>
                  </a:lnTo>
                  <a:lnTo>
                    <a:pt x="5431663" y="9144"/>
                  </a:lnTo>
                  <a:lnTo>
                    <a:pt x="5429237" y="6718"/>
                  </a:lnTo>
                  <a:lnTo>
                    <a:pt x="5431790" y="6718"/>
                  </a:lnTo>
                  <a:lnTo>
                    <a:pt x="5431790" y="5244846"/>
                  </a:lnTo>
                  <a:lnTo>
                    <a:pt x="5436870" y="5244846"/>
                  </a:lnTo>
                  <a:lnTo>
                    <a:pt x="54368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2009" y="6137160"/>
              <a:ext cx="4939030" cy="513080"/>
            </a:xfrm>
            <a:custGeom>
              <a:avLst/>
              <a:gdLst/>
              <a:ahLst/>
              <a:cxnLst/>
              <a:rect l="l" t="t" r="r" b="b"/>
              <a:pathLst>
                <a:path w="4939030" h="513079">
                  <a:moveTo>
                    <a:pt x="4938522" y="5334"/>
                  </a:moveTo>
                  <a:lnTo>
                    <a:pt x="4933188" y="0"/>
                  </a:lnTo>
                  <a:lnTo>
                    <a:pt x="4913376" y="0"/>
                  </a:lnTo>
                  <a:lnTo>
                    <a:pt x="4913376" y="25146"/>
                  </a:lnTo>
                  <a:lnTo>
                    <a:pt x="4913376" y="486918"/>
                  </a:lnTo>
                  <a:lnTo>
                    <a:pt x="25908" y="486918"/>
                  </a:lnTo>
                  <a:lnTo>
                    <a:pt x="25908" y="25146"/>
                  </a:lnTo>
                  <a:lnTo>
                    <a:pt x="4913376" y="25146"/>
                  </a:lnTo>
                  <a:lnTo>
                    <a:pt x="4913376" y="0"/>
                  </a:lnTo>
                  <a:lnTo>
                    <a:pt x="6096" y="0"/>
                  </a:lnTo>
                  <a:lnTo>
                    <a:pt x="0" y="5334"/>
                  </a:lnTo>
                  <a:lnTo>
                    <a:pt x="0" y="506730"/>
                  </a:lnTo>
                  <a:lnTo>
                    <a:pt x="6096" y="512826"/>
                  </a:lnTo>
                  <a:lnTo>
                    <a:pt x="12954" y="512826"/>
                  </a:lnTo>
                  <a:lnTo>
                    <a:pt x="25908" y="512826"/>
                  </a:lnTo>
                  <a:lnTo>
                    <a:pt x="4913376" y="512826"/>
                  </a:lnTo>
                  <a:lnTo>
                    <a:pt x="4926330" y="512826"/>
                  </a:lnTo>
                  <a:lnTo>
                    <a:pt x="4933188" y="512826"/>
                  </a:lnTo>
                  <a:lnTo>
                    <a:pt x="4938522" y="506730"/>
                  </a:lnTo>
                  <a:lnTo>
                    <a:pt x="4938522" y="533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138308" y="6219697"/>
            <a:ext cx="465709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2000" b="1" i="1" dirty="0">
                <a:latin typeface="Times New Roman"/>
                <a:cs typeface="Times New Roman"/>
              </a:rPr>
              <a:t>spectrum</a:t>
            </a:r>
            <a:r>
              <a:rPr sz="2000" b="1" i="1" spc="-5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obtained</a:t>
            </a:r>
            <a:r>
              <a:rPr sz="2000" b="1" i="1" spc="-6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by</a:t>
            </a:r>
            <a:r>
              <a:rPr sz="2000" b="1" i="1" spc="-4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blowing</a:t>
            </a:r>
            <a:r>
              <a:rPr sz="2000" b="1" i="1" spc="-5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off</a:t>
            </a:r>
            <a:r>
              <a:rPr sz="2000" b="1" i="1" spc="-4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the</a:t>
            </a:r>
            <a:r>
              <a:rPr sz="2000" b="1" i="1" spc="-45" dirty="0">
                <a:latin typeface="Times New Roman"/>
                <a:cs typeface="Times New Roman"/>
              </a:rPr>
              <a:t> </a:t>
            </a:r>
            <a:r>
              <a:rPr sz="2000" b="1" i="1" spc="-10" dirty="0">
                <a:latin typeface="Times New Roman"/>
                <a:cs typeface="Times New Roman"/>
              </a:rPr>
              <a:t>facility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30" name="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06181" y="2506217"/>
            <a:ext cx="3785615" cy="3274314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2559945" y="5602048"/>
            <a:ext cx="1786255" cy="4572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30"/>
              </a:spcBef>
              <a:tabLst>
                <a:tab pos="1397635" algn="l"/>
              </a:tabLst>
            </a:pPr>
            <a:r>
              <a:rPr sz="2150" dirty="0">
                <a:latin typeface="Times New Roman"/>
                <a:cs typeface="Times New Roman"/>
              </a:rPr>
              <a:t>Φ</a:t>
            </a:r>
            <a:r>
              <a:rPr sz="2150" spc="370" dirty="0">
                <a:latin typeface="Times New Roman"/>
                <a:cs typeface="Times New Roman"/>
              </a:rPr>
              <a:t> </a:t>
            </a:r>
            <a:r>
              <a:rPr sz="2150" dirty="0">
                <a:latin typeface="Times New Roman"/>
                <a:cs typeface="Times New Roman"/>
              </a:rPr>
              <a:t>/</a:t>
            </a:r>
            <a:r>
              <a:rPr sz="2150" spc="120" dirty="0">
                <a:latin typeface="Times New Roman"/>
                <a:cs typeface="Times New Roman"/>
              </a:rPr>
              <a:t> </a:t>
            </a:r>
            <a:r>
              <a:rPr sz="2150" dirty="0">
                <a:latin typeface="Times New Roman"/>
                <a:cs typeface="Times New Roman"/>
              </a:rPr>
              <a:t>Φ</a:t>
            </a:r>
            <a:r>
              <a:rPr sz="2150" spc="-55" dirty="0">
                <a:latin typeface="Times New Roman"/>
                <a:cs typeface="Times New Roman"/>
              </a:rPr>
              <a:t> </a:t>
            </a:r>
            <a:r>
              <a:rPr sz="1875" baseline="-24444" dirty="0">
                <a:latin typeface="Times New Roman"/>
                <a:cs typeface="Times New Roman"/>
              </a:rPr>
              <a:t>0</a:t>
            </a:r>
            <a:r>
              <a:rPr sz="1875" spc="585" baseline="-24444" dirty="0">
                <a:latin typeface="Times New Roman"/>
                <a:cs typeface="Times New Roman"/>
              </a:rPr>
              <a:t> </a:t>
            </a:r>
            <a:r>
              <a:rPr sz="4200" spc="37" baseline="-2976" dirty="0">
                <a:latin typeface="ヒラギノ丸ゴ ProN W4"/>
                <a:cs typeface="ヒラギノ丸ゴ ProN W4"/>
              </a:rPr>
              <a:t>(</a:t>
            </a:r>
            <a:r>
              <a:rPr sz="2150" spc="25" dirty="0">
                <a:latin typeface="ヒラギノ丸ゴ ProN W4"/>
                <a:cs typeface="ヒラギノ丸ゴ ProN W4"/>
              </a:rPr>
              <a:t>∝</a:t>
            </a:r>
            <a:r>
              <a:rPr sz="2150" dirty="0">
                <a:latin typeface="ヒラギノ丸ゴ ProN W4"/>
                <a:cs typeface="ヒラギノ丸ゴ ProN W4"/>
              </a:rPr>
              <a:t>	</a:t>
            </a:r>
            <a:r>
              <a:rPr sz="2150" i="1" dirty="0">
                <a:latin typeface="Times New Roman"/>
                <a:cs typeface="Times New Roman"/>
              </a:rPr>
              <a:t>B</a:t>
            </a:r>
            <a:r>
              <a:rPr sz="2150" i="1" spc="15" dirty="0">
                <a:latin typeface="Times New Roman"/>
                <a:cs typeface="Times New Roman"/>
              </a:rPr>
              <a:t> </a:t>
            </a:r>
            <a:r>
              <a:rPr sz="4200" spc="-89" baseline="-2976" dirty="0">
                <a:latin typeface="ヒラギノ丸ゴ ProN W4"/>
                <a:cs typeface="ヒラギノ丸ゴ ProN W4"/>
              </a:rPr>
              <a:t>)</a:t>
            </a:r>
            <a:endParaRPr sz="4200" baseline="-2976">
              <a:latin typeface="ヒラギノ丸ゴ ProN W4"/>
              <a:cs typeface="ヒラギノ丸ゴ ProN W4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62210" y="2641766"/>
            <a:ext cx="329565" cy="3007995"/>
          </a:xfrm>
          <a:prstGeom prst="rect">
            <a:avLst/>
          </a:prstGeom>
        </p:spPr>
        <p:txBody>
          <a:bodyPr vert="vert270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800" spc="-50" dirty="0">
                <a:latin typeface="Arial"/>
                <a:cs typeface="Arial"/>
              </a:rPr>
              <a:t>Energy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(in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unit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band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width)</a:t>
            </a:r>
            <a:endParaRPr sz="18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592459" y="5748782"/>
            <a:ext cx="127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Times New Roman"/>
                <a:cs typeface="Times New Roman"/>
              </a:rPr>
              <a:t>0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618373" y="2436126"/>
            <a:ext cx="451484" cy="3724275"/>
          </a:xfrm>
          <a:custGeom>
            <a:avLst/>
            <a:gdLst/>
            <a:ahLst/>
            <a:cxnLst/>
            <a:rect l="l" t="t" r="r" b="b"/>
            <a:pathLst>
              <a:path w="451485" h="3724275">
                <a:moveTo>
                  <a:pt x="154686" y="0"/>
                </a:moveTo>
                <a:lnTo>
                  <a:pt x="129540" y="0"/>
                </a:lnTo>
                <a:lnTo>
                  <a:pt x="129540" y="25146"/>
                </a:lnTo>
                <a:lnTo>
                  <a:pt x="129540" y="3600450"/>
                </a:lnTo>
                <a:lnTo>
                  <a:pt x="25146" y="3600450"/>
                </a:lnTo>
                <a:lnTo>
                  <a:pt x="25146" y="25146"/>
                </a:lnTo>
                <a:lnTo>
                  <a:pt x="129540" y="25146"/>
                </a:lnTo>
                <a:lnTo>
                  <a:pt x="129540" y="0"/>
                </a:lnTo>
                <a:lnTo>
                  <a:pt x="0" y="0"/>
                </a:lnTo>
                <a:lnTo>
                  <a:pt x="0" y="3625596"/>
                </a:lnTo>
                <a:lnTo>
                  <a:pt x="12954" y="3625596"/>
                </a:lnTo>
                <a:lnTo>
                  <a:pt x="25146" y="3625596"/>
                </a:lnTo>
                <a:lnTo>
                  <a:pt x="129540" y="3625596"/>
                </a:lnTo>
                <a:lnTo>
                  <a:pt x="142494" y="3625596"/>
                </a:lnTo>
                <a:lnTo>
                  <a:pt x="154686" y="3625596"/>
                </a:lnTo>
                <a:lnTo>
                  <a:pt x="154686" y="0"/>
                </a:lnTo>
                <a:close/>
              </a:path>
              <a:path w="451485" h="3724275">
                <a:moveTo>
                  <a:pt x="451104" y="3697224"/>
                </a:moveTo>
                <a:lnTo>
                  <a:pt x="279908" y="3526028"/>
                </a:lnTo>
                <a:lnTo>
                  <a:pt x="376428" y="3515106"/>
                </a:lnTo>
                <a:lnTo>
                  <a:pt x="255689" y="3475012"/>
                </a:lnTo>
                <a:lnTo>
                  <a:pt x="255689" y="3528771"/>
                </a:lnTo>
                <a:lnTo>
                  <a:pt x="255219" y="3529253"/>
                </a:lnTo>
                <a:lnTo>
                  <a:pt x="255219" y="3528822"/>
                </a:lnTo>
                <a:lnTo>
                  <a:pt x="255689" y="3528771"/>
                </a:lnTo>
                <a:lnTo>
                  <a:pt x="255689" y="3475012"/>
                </a:lnTo>
                <a:lnTo>
                  <a:pt x="174498" y="3448050"/>
                </a:lnTo>
                <a:lnTo>
                  <a:pt x="242316" y="3649980"/>
                </a:lnTo>
                <a:lnTo>
                  <a:pt x="252691" y="3552914"/>
                </a:lnTo>
                <a:lnTo>
                  <a:pt x="423672" y="3723894"/>
                </a:lnTo>
                <a:lnTo>
                  <a:pt x="451104" y="369722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4843913" y="5748782"/>
            <a:ext cx="958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~80,000</a:t>
            </a:r>
            <a:r>
              <a:rPr sz="1800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T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95070">
              <a:lnSpc>
                <a:spcPct val="100000"/>
              </a:lnSpc>
              <a:spcBef>
                <a:spcPts val="100"/>
              </a:spcBef>
            </a:pPr>
            <a:r>
              <a:rPr sz="2800" dirty="0"/>
              <a:t>Hofstadter Butterfly by</a:t>
            </a:r>
            <a:r>
              <a:rPr sz="2800" spc="5" dirty="0"/>
              <a:t> </a:t>
            </a:r>
            <a:r>
              <a:rPr sz="2800" u="heavy" spc="-65" dirty="0">
                <a:uFill>
                  <a:solidFill>
                    <a:srgbClr val="FFFFFF"/>
                  </a:solidFill>
                </a:uFill>
              </a:rPr>
              <a:t>Large</a:t>
            </a:r>
            <a:r>
              <a:rPr sz="2800" u="heavy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sz="2800" u="heavy" spc="-10" dirty="0">
                <a:uFill>
                  <a:solidFill>
                    <a:srgbClr val="FFFFFF"/>
                  </a:solidFill>
                </a:uFill>
              </a:rPr>
              <a:t>Lattice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4267847" y="1600200"/>
            <a:ext cx="379730" cy="0"/>
          </a:xfrm>
          <a:custGeom>
            <a:avLst/>
            <a:gdLst/>
            <a:ahLst/>
            <a:cxnLst/>
            <a:rect l="l" t="t" r="r" b="b"/>
            <a:pathLst>
              <a:path w="379729">
                <a:moveTo>
                  <a:pt x="0" y="0"/>
                </a:moveTo>
                <a:lnTo>
                  <a:pt x="379476" y="0"/>
                </a:lnTo>
              </a:path>
            </a:pathLst>
          </a:custGeom>
          <a:ln w="150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71173" y="1600200"/>
            <a:ext cx="519430" cy="0"/>
          </a:xfrm>
          <a:custGeom>
            <a:avLst/>
            <a:gdLst/>
            <a:ahLst/>
            <a:cxnLst/>
            <a:rect l="l" t="t" r="r" b="b"/>
            <a:pathLst>
              <a:path w="519429">
                <a:moveTo>
                  <a:pt x="0" y="0"/>
                </a:moveTo>
                <a:lnTo>
                  <a:pt x="518922" y="0"/>
                </a:lnTo>
              </a:path>
            </a:pathLst>
          </a:custGeom>
          <a:ln w="150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218046" y="1264565"/>
            <a:ext cx="2265045" cy="7245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0">
              <a:lnSpc>
                <a:spcPts val="3204"/>
              </a:lnSpc>
              <a:spcBef>
                <a:spcPts val="90"/>
              </a:spcBef>
              <a:tabLst>
                <a:tab pos="509905" algn="l"/>
                <a:tab pos="838200" algn="l"/>
                <a:tab pos="1343660" algn="l"/>
              </a:tabLst>
            </a:pPr>
            <a:r>
              <a:rPr sz="3600" spc="-75" baseline="34722" dirty="0">
                <a:latin typeface="Times New Roman"/>
                <a:cs typeface="Times New Roman"/>
              </a:rPr>
              <a:t>Φ</a:t>
            </a:r>
            <a:r>
              <a:rPr sz="3600" baseline="34722" dirty="0">
                <a:latin typeface="Times New Roman"/>
                <a:cs typeface="Times New Roman"/>
              </a:rPr>
              <a:t>	</a:t>
            </a:r>
            <a:r>
              <a:rPr sz="2400" spc="-340" dirty="0">
                <a:latin typeface="ヒラギノ丸ゴ ProN W4"/>
                <a:cs typeface="ヒラギノ丸ゴ ProN W4"/>
              </a:rPr>
              <a:t>=</a:t>
            </a:r>
            <a:r>
              <a:rPr sz="2400" dirty="0">
                <a:latin typeface="ヒラギノ丸ゴ ProN W4"/>
                <a:cs typeface="ヒラギノ丸ゴ ProN W4"/>
              </a:rPr>
              <a:t>	</a:t>
            </a:r>
            <a:r>
              <a:rPr sz="3600" i="1" spc="-37" baseline="34722" dirty="0">
                <a:latin typeface="Times New Roman"/>
                <a:cs typeface="Times New Roman"/>
              </a:rPr>
              <a:t>BA</a:t>
            </a:r>
            <a:r>
              <a:rPr sz="3600" i="1" baseline="34722" dirty="0">
                <a:latin typeface="Times New Roman"/>
                <a:cs typeface="Times New Roman"/>
              </a:rPr>
              <a:t>	</a:t>
            </a:r>
            <a:r>
              <a:rPr sz="2400" spc="95" dirty="0">
                <a:latin typeface="ヒラギノ丸ゴ ProN W4"/>
                <a:cs typeface="ヒラギノ丸ゴ ProN W4"/>
              </a:rPr>
              <a:t>∝</a:t>
            </a:r>
            <a:r>
              <a:rPr sz="2400" spc="-335" dirty="0">
                <a:latin typeface="ヒラギノ丸ゴ ProN W4"/>
                <a:cs typeface="ヒラギノ丸ゴ ProN W4"/>
              </a:rPr>
              <a:t> </a:t>
            </a:r>
            <a:r>
              <a:rPr sz="2400" i="1" spc="-25" dirty="0">
                <a:latin typeface="Times New Roman"/>
                <a:cs typeface="Times New Roman"/>
              </a:rPr>
              <a:t>O</a:t>
            </a:r>
            <a:r>
              <a:rPr sz="2400" i="1" spc="-305" dirty="0">
                <a:latin typeface="Times New Roman"/>
                <a:cs typeface="Times New Roman"/>
              </a:rPr>
              <a:t> </a:t>
            </a:r>
            <a:r>
              <a:rPr sz="4725" spc="-472" baseline="-2645" dirty="0">
                <a:latin typeface="ヒラギノ丸ゴ ProN W4"/>
                <a:cs typeface="ヒラギノ丸ゴ ProN W4"/>
              </a:rPr>
              <a:t>(</a:t>
            </a:r>
            <a:r>
              <a:rPr sz="2400" spc="-315" dirty="0">
                <a:latin typeface="Times New Roman"/>
                <a:cs typeface="Times New Roman"/>
              </a:rPr>
              <a:t>1</a:t>
            </a:r>
            <a:r>
              <a:rPr sz="4725" spc="-472" baseline="-2645" dirty="0">
                <a:latin typeface="ヒラギノ丸ゴ ProN W4"/>
                <a:cs typeface="ヒラギノ丸ゴ ProN W4"/>
              </a:rPr>
              <a:t>)</a:t>
            </a:r>
            <a:endParaRPr sz="4725" baseline="-2645">
              <a:latin typeface="ヒラギノ丸ゴ ProN W4"/>
              <a:cs typeface="ヒラギノ丸ゴ ProN W4"/>
            </a:endParaRPr>
          </a:p>
          <a:p>
            <a:pPr marL="63500">
              <a:lnSpc>
                <a:spcPts val="2305"/>
              </a:lnSpc>
              <a:tabLst>
                <a:tab pos="771525" algn="l"/>
              </a:tabLst>
            </a:pPr>
            <a:r>
              <a:rPr sz="2400" spc="-25" dirty="0">
                <a:latin typeface="Times New Roman"/>
                <a:cs typeface="Times New Roman"/>
              </a:rPr>
              <a:t>Φ</a:t>
            </a:r>
            <a:r>
              <a:rPr sz="2025" spc="-37" baseline="-24691" dirty="0">
                <a:latin typeface="Times New Roman"/>
                <a:cs typeface="Times New Roman"/>
              </a:rPr>
              <a:t>0</a:t>
            </a:r>
            <a:r>
              <a:rPr sz="2025" baseline="-24691" dirty="0">
                <a:latin typeface="Times New Roman"/>
                <a:cs typeface="Times New Roman"/>
              </a:rPr>
              <a:t>	</a:t>
            </a:r>
            <a:r>
              <a:rPr sz="2400" i="1" dirty="0">
                <a:latin typeface="Times New Roman"/>
                <a:cs typeface="Times New Roman"/>
              </a:rPr>
              <a:t>h</a:t>
            </a:r>
            <a:r>
              <a:rPr sz="2400" i="1" spc="-1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/</a:t>
            </a:r>
            <a:r>
              <a:rPr sz="2400" spc="-145" dirty="0">
                <a:latin typeface="Times New Roman"/>
                <a:cs typeface="Times New Roman"/>
              </a:rPr>
              <a:t> </a:t>
            </a:r>
            <a:r>
              <a:rPr sz="2400" i="1" spc="-50" dirty="0">
                <a:latin typeface="Times New Roman"/>
                <a:cs typeface="Times New Roman"/>
              </a:rPr>
              <a:t>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21109" y="1200150"/>
            <a:ext cx="241935" cy="360680"/>
          </a:xfrm>
          <a:custGeom>
            <a:avLst/>
            <a:gdLst/>
            <a:ahLst/>
            <a:cxnLst/>
            <a:rect l="l" t="t" r="r" b="b"/>
            <a:pathLst>
              <a:path w="241935" h="360680">
                <a:moveTo>
                  <a:pt x="241553" y="360425"/>
                </a:moveTo>
                <a:lnTo>
                  <a:pt x="241553" y="0"/>
                </a:lnTo>
                <a:lnTo>
                  <a:pt x="0" y="0"/>
                </a:lnTo>
                <a:lnTo>
                  <a:pt x="0" y="360425"/>
                </a:lnTo>
                <a:lnTo>
                  <a:pt x="12192" y="360425"/>
                </a:lnTo>
                <a:lnTo>
                  <a:pt x="12192" y="25145"/>
                </a:lnTo>
                <a:lnTo>
                  <a:pt x="25146" y="12191"/>
                </a:lnTo>
                <a:lnTo>
                  <a:pt x="25146" y="25145"/>
                </a:lnTo>
                <a:lnTo>
                  <a:pt x="215646" y="25145"/>
                </a:lnTo>
                <a:lnTo>
                  <a:pt x="215646" y="12191"/>
                </a:lnTo>
                <a:lnTo>
                  <a:pt x="228600" y="25145"/>
                </a:lnTo>
                <a:lnTo>
                  <a:pt x="228600" y="360425"/>
                </a:lnTo>
                <a:lnTo>
                  <a:pt x="241553" y="360425"/>
                </a:lnTo>
                <a:close/>
              </a:path>
              <a:path w="241935" h="360680">
                <a:moveTo>
                  <a:pt x="25146" y="25145"/>
                </a:moveTo>
                <a:lnTo>
                  <a:pt x="25146" y="12191"/>
                </a:lnTo>
                <a:lnTo>
                  <a:pt x="12192" y="25145"/>
                </a:lnTo>
                <a:lnTo>
                  <a:pt x="25146" y="25145"/>
                </a:lnTo>
                <a:close/>
              </a:path>
              <a:path w="241935" h="360680">
                <a:moveTo>
                  <a:pt x="25146" y="335279"/>
                </a:moveTo>
                <a:lnTo>
                  <a:pt x="25146" y="25145"/>
                </a:lnTo>
                <a:lnTo>
                  <a:pt x="12192" y="25145"/>
                </a:lnTo>
                <a:lnTo>
                  <a:pt x="12192" y="335279"/>
                </a:lnTo>
                <a:lnTo>
                  <a:pt x="25146" y="335279"/>
                </a:lnTo>
                <a:close/>
              </a:path>
              <a:path w="241935" h="360680">
                <a:moveTo>
                  <a:pt x="228600" y="335279"/>
                </a:moveTo>
                <a:lnTo>
                  <a:pt x="12192" y="335279"/>
                </a:lnTo>
                <a:lnTo>
                  <a:pt x="25146" y="347471"/>
                </a:lnTo>
                <a:lnTo>
                  <a:pt x="25146" y="360425"/>
                </a:lnTo>
                <a:lnTo>
                  <a:pt x="215646" y="360425"/>
                </a:lnTo>
                <a:lnTo>
                  <a:pt x="215646" y="347471"/>
                </a:lnTo>
                <a:lnTo>
                  <a:pt x="228600" y="335279"/>
                </a:lnTo>
                <a:close/>
              </a:path>
              <a:path w="241935" h="360680">
                <a:moveTo>
                  <a:pt x="25146" y="360425"/>
                </a:moveTo>
                <a:lnTo>
                  <a:pt x="25146" y="347471"/>
                </a:lnTo>
                <a:lnTo>
                  <a:pt x="12192" y="335279"/>
                </a:lnTo>
                <a:lnTo>
                  <a:pt x="12192" y="360425"/>
                </a:lnTo>
                <a:lnTo>
                  <a:pt x="25146" y="360425"/>
                </a:lnTo>
                <a:close/>
              </a:path>
              <a:path w="241935" h="360680">
                <a:moveTo>
                  <a:pt x="228600" y="25145"/>
                </a:moveTo>
                <a:lnTo>
                  <a:pt x="215646" y="12191"/>
                </a:lnTo>
                <a:lnTo>
                  <a:pt x="215646" y="25145"/>
                </a:lnTo>
                <a:lnTo>
                  <a:pt x="228600" y="25145"/>
                </a:lnTo>
                <a:close/>
              </a:path>
              <a:path w="241935" h="360680">
                <a:moveTo>
                  <a:pt x="228600" y="335279"/>
                </a:moveTo>
                <a:lnTo>
                  <a:pt x="228600" y="25145"/>
                </a:lnTo>
                <a:lnTo>
                  <a:pt x="215646" y="25145"/>
                </a:lnTo>
                <a:lnTo>
                  <a:pt x="215646" y="335279"/>
                </a:lnTo>
                <a:lnTo>
                  <a:pt x="228600" y="335279"/>
                </a:lnTo>
                <a:close/>
              </a:path>
              <a:path w="241935" h="360680">
                <a:moveTo>
                  <a:pt x="228600" y="360425"/>
                </a:moveTo>
                <a:lnTo>
                  <a:pt x="228600" y="335279"/>
                </a:lnTo>
                <a:lnTo>
                  <a:pt x="215646" y="347471"/>
                </a:lnTo>
                <a:lnTo>
                  <a:pt x="215646" y="360425"/>
                </a:lnTo>
                <a:lnTo>
                  <a:pt x="228600" y="36042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2937395" y="2218944"/>
            <a:ext cx="4819650" cy="4178935"/>
            <a:chOff x="2937395" y="2218944"/>
            <a:chExt cx="4819650" cy="4178935"/>
          </a:xfrm>
        </p:grpSpPr>
        <p:sp>
          <p:nvSpPr>
            <p:cNvPr id="8" name="object 8"/>
            <p:cNvSpPr/>
            <p:nvPr/>
          </p:nvSpPr>
          <p:spPr>
            <a:xfrm>
              <a:off x="2937395" y="2218944"/>
              <a:ext cx="4819650" cy="4178935"/>
            </a:xfrm>
            <a:custGeom>
              <a:avLst/>
              <a:gdLst/>
              <a:ahLst/>
              <a:cxnLst/>
              <a:rect l="l" t="t" r="r" b="b"/>
              <a:pathLst>
                <a:path w="4819650" h="4178935">
                  <a:moveTo>
                    <a:pt x="4819649" y="4178808"/>
                  </a:moveTo>
                  <a:lnTo>
                    <a:pt x="4819649" y="0"/>
                  </a:lnTo>
                  <a:lnTo>
                    <a:pt x="0" y="0"/>
                  </a:lnTo>
                  <a:lnTo>
                    <a:pt x="0" y="4178808"/>
                  </a:lnTo>
                  <a:lnTo>
                    <a:pt x="5333" y="4178808"/>
                  </a:lnTo>
                  <a:lnTo>
                    <a:pt x="5334" y="9906"/>
                  </a:lnTo>
                  <a:lnTo>
                    <a:pt x="9906" y="4572"/>
                  </a:lnTo>
                  <a:lnTo>
                    <a:pt x="9906" y="9906"/>
                  </a:lnTo>
                  <a:lnTo>
                    <a:pt x="4809731" y="9906"/>
                  </a:lnTo>
                  <a:lnTo>
                    <a:pt x="4809731" y="4572"/>
                  </a:lnTo>
                  <a:lnTo>
                    <a:pt x="4814303" y="9906"/>
                  </a:lnTo>
                  <a:lnTo>
                    <a:pt x="4814303" y="4178808"/>
                  </a:lnTo>
                  <a:lnTo>
                    <a:pt x="4819649" y="4178808"/>
                  </a:lnTo>
                  <a:close/>
                </a:path>
                <a:path w="4819650" h="4178935">
                  <a:moveTo>
                    <a:pt x="9906" y="9906"/>
                  </a:moveTo>
                  <a:lnTo>
                    <a:pt x="9906" y="4572"/>
                  </a:lnTo>
                  <a:lnTo>
                    <a:pt x="5334" y="9906"/>
                  </a:lnTo>
                  <a:lnTo>
                    <a:pt x="9906" y="9906"/>
                  </a:lnTo>
                  <a:close/>
                </a:path>
                <a:path w="4819650" h="4178935">
                  <a:moveTo>
                    <a:pt x="9906" y="4168902"/>
                  </a:moveTo>
                  <a:lnTo>
                    <a:pt x="9906" y="9906"/>
                  </a:lnTo>
                  <a:lnTo>
                    <a:pt x="5334" y="9906"/>
                  </a:lnTo>
                  <a:lnTo>
                    <a:pt x="5334" y="4168902"/>
                  </a:lnTo>
                  <a:lnTo>
                    <a:pt x="9906" y="4168902"/>
                  </a:lnTo>
                  <a:close/>
                </a:path>
                <a:path w="4819650" h="4178935">
                  <a:moveTo>
                    <a:pt x="4814303" y="4168902"/>
                  </a:moveTo>
                  <a:lnTo>
                    <a:pt x="5334" y="4168902"/>
                  </a:lnTo>
                  <a:lnTo>
                    <a:pt x="9906" y="4173474"/>
                  </a:lnTo>
                  <a:lnTo>
                    <a:pt x="9906" y="4178808"/>
                  </a:lnTo>
                  <a:lnTo>
                    <a:pt x="4809731" y="4178808"/>
                  </a:lnTo>
                  <a:lnTo>
                    <a:pt x="4809731" y="4173474"/>
                  </a:lnTo>
                  <a:lnTo>
                    <a:pt x="4814303" y="4168902"/>
                  </a:lnTo>
                  <a:close/>
                </a:path>
                <a:path w="4819650" h="4178935">
                  <a:moveTo>
                    <a:pt x="9906" y="4178808"/>
                  </a:moveTo>
                  <a:lnTo>
                    <a:pt x="9906" y="4173474"/>
                  </a:lnTo>
                  <a:lnTo>
                    <a:pt x="5334" y="4168902"/>
                  </a:lnTo>
                  <a:lnTo>
                    <a:pt x="5333" y="4178808"/>
                  </a:lnTo>
                  <a:lnTo>
                    <a:pt x="9906" y="4178808"/>
                  </a:lnTo>
                  <a:close/>
                </a:path>
                <a:path w="4819650" h="4178935">
                  <a:moveTo>
                    <a:pt x="4814303" y="9906"/>
                  </a:moveTo>
                  <a:lnTo>
                    <a:pt x="4809731" y="4572"/>
                  </a:lnTo>
                  <a:lnTo>
                    <a:pt x="4809731" y="9906"/>
                  </a:lnTo>
                  <a:lnTo>
                    <a:pt x="4814303" y="9906"/>
                  </a:lnTo>
                  <a:close/>
                </a:path>
                <a:path w="4819650" h="4178935">
                  <a:moveTo>
                    <a:pt x="4814303" y="4168902"/>
                  </a:moveTo>
                  <a:lnTo>
                    <a:pt x="4814303" y="9906"/>
                  </a:lnTo>
                  <a:lnTo>
                    <a:pt x="4809731" y="9906"/>
                  </a:lnTo>
                  <a:lnTo>
                    <a:pt x="4809731" y="4168902"/>
                  </a:lnTo>
                  <a:lnTo>
                    <a:pt x="4814303" y="4168902"/>
                  </a:lnTo>
                  <a:close/>
                </a:path>
                <a:path w="4819650" h="4178935">
                  <a:moveTo>
                    <a:pt x="4814303" y="4178808"/>
                  </a:moveTo>
                  <a:lnTo>
                    <a:pt x="4814303" y="4168902"/>
                  </a:lnTo>
                  <a:lnTo>
                    <a:pt x="4809731" y="4173474"/>
                  </a:lnTo>
                  <a:lnTo>
                    <a:pt x="4809731" y="4178808"/>
                  </a:lnTo>
                  <a:lnTo>
                    <a:pt x="4814303" y="41788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98455" y="3808094"/>
              <a:ext cx="3614420" cy="0"/>
            </a:xfrm>
            <a:custGeom>
              <a:avLst/>
              <a:gdLst/>
              <a:ahLst/>
              <a:cxnLst/>
              <a:rect l="l" t="t" r="r" b="b"/>
              <a:pathLst>
                <a:path w="3614420">
                  <a:moveTo>
                    <a:pt x="0" y="0"/>
                  </a:moveTo>
                  <a:lnTo>
                    <a:pt x="3614166" y="0"/>
                  </a:lnTo>
                </a:path>
              </a:pathLst>
            </a:custGeom>
            <a:ln w="25146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868559" y="5151120"/>
              <a:ext cx="127635" cy="570230"/>
            </a:xfrm>
            <a:custGeom>
              <a:avLst/>
              <a:gdLst/>
              <a:ahLst/>
              <a:cxnLst/>
              <a:rect l="l" t="t" r="r" b="b"/>
              <a:pathLst>
                <a:path w="127635" h="570229">
                  <a:moveTo>
                    <a:pt x="127253" y="127253"/>
                  </a:moveTo>
                  <a:lnTo>
                    <a:pt x="64008" y="0"/>
                  </a:lnTo>
                  <a:lnTo>
                    <a:pt x="0" y="127253"/>
                  </a:lnTo>
                  <a:lnTo>
                    <a:pt x="51053" y="127253"/>
                  </a:lnTo>
                  <a:lnTo>
                    <a:pt x="51053" y="114300"/>
                  </a:lnTo>
                  <a:lnTo>
                    <a:pt x="76200" y="114300"/>
                  </a:lnTo>
                  <a:lnTo>
                    <a:pt x="76200" y="127253"/>
                  </a:lnTo>
                  <a:lnTo>
                    <a:pt x="127253" y="127253"/>
                  </a:lnTo>
                  <a:close/>
                </a:path>
                <a:path w="127635" h="570229">
                  <a:moveTo>
                    <a:pt x="76200" y="127253"/>
                  </a:moveTo>
                  <a:lnTo>
                    <a:pt x="76200" y="114300"/>
                  </a:lnTo>
                  <a:lnTo>
                    <a:pt x="51053" y="114300"/>
                  </a:lnTo>
                  <a:lnTo>
                    <a:pt x="51053" y="127253"/>
                  </a:lnTo>
                  <a:lnTo>
                    <a:pt x="76200" y="127253"/>
                  </a:lnTo>
                  <a:close/>
                </a:path>
                <a:path w="127635" h="570229">
                  <a:moveTo>
                    <a:pt x="76200" y="569976"/>
                  </a:moveTo>
                  <a:lnTo>
                    <a:pt x="76200" y="127253"/>
                  </a:lnTo>
                  <a:lnTo>
                    <a:pt x="51053" y="127253"/>
                  </a:lnTo>
                  <a:lnTo>
                    <a:pt x="51053" y="569976"/>
                  </a:lnTo>
                  <a:lnTo>
                    <a:pt x="76200" y="569976"/>
                  </a:lnTo>
                  <a:close/>
                </a:path>
              </a:pathLst>
            </a:custGeom>
            <a:solidFill>
              <a:srgbClr val="FF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124643" y="3478551"/>
            <a:ext cx="290830" cy="807085"/>
          </a:xfrm>
          <a:prstGeom prst="rect">
            <a:avLst/>
          </a:prstGeom>
        </p:spPr>
        <p:txBody>
          <a:bodyPr vert="vert270" wrap="square" lIns="0" tIns="279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1400" b="1" dirty="0">
                <a:latin typeface="Arial"/>
                <a:cs typeface="Arial"/>
              </a:rPr>
              <a:t>B</a:t>
            </a:r>
            <a:r>
              <a:rPr sz="1350" b="1" baseline="-21604" dirty="0">
                <a:latin typeface="Arial"/>
                <a:cs typeface="Arial"/>
              </a:rPr>
              <a:t>0</a:t>
            </a:r>
            <a:r>
              <a:rPr sz="1350" b="1" spc="195" baseline="-21604" dirty="0">
                <a:latin typeface="Arial"/>
                <a:cs typeface="Arial"/>
              </a:rPr>
              <a:t> </a:t>
            </a:r>
            <a:r>
              <a:rPr sz="1400" b="1" spc="-35" dirty="0">
                <a:latin typeface="Arial"/>
                <a:cs typeface="Arial"/>
              </a:rPr>
              <a:t>(Tesla)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63937" y="2439161"/>
            <a:ext cx="3965447" cy="2910077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431925" y="3437635"/>
            <a:ext cx="254635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10" dirty="0">
                <a:latin typeface="Arial"/>
                <a:cs typeface="Arial"/>
              </a:rPr>
              <a:t>feasible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magnetic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field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919613" y="5708141"/>
            <a:ext cx="3187700" cy="389890"/>
          </a:xfrm>
          <a:custGeom>
            <a:avLst/>
            <a:gdLst/>
            <a:ahLst/>
            <a:cxnLst/>
            <a:rect l="l" t="t" r="r" b="b"/>
            <a:pathLst>
              <a:path w="3187700" h="389889">
                <a:moveTo>
                  <a:pt x="3187446" y="389382"/>
                </a:moveTo>
                <a:lnTo>
                  <a:pt x="3187446" y="0"/>
                </a:lnTo>
                <a:lnTo>
                  <a:pt x="0" y="0"/>
                </a:lnTo>
                <a:lnTo>
                  <a:pt x="0" y="389382"/>
                </a:lnTo>
                <a:lnTo>
                  <a:pt x="12954" y="389382"/>
                </a:lnTo>
                <a:lnTo>
                  <a:pt x="12954" y="25908"/>
                </a:lnTo>
                <a:lnTo>
                  <a:pt x="25146" y="12954"/>
                </a:lnTo>
                <a:lnTo>
                  <a:pt x="25146" y="25908"/>
                </a:lnTo>
                <a:lnTo>
                  <a:pt x="3161525" y="25908"/>
                </a:lnTo>
                <a:lnTo>
                  <a:pt x="3161525" y="12954"/>
                </a:lnTo>
                <a:lnTo>
                  <a:pt x="3174492" y="25908"/>
                </a:lnTo>
                <a:lnTo>
                  <a:pt x="3174492" y="389382"/>
                </a:lnTo>
                <a:lnTo>
                  <a:pt x="3187446" y="389382"/>
                </a:lnTo>
                <a:close/>
              </a:path>
              <a:path w="3187700" h="389889">
                <a:moveTo>
                  <a:pt x="25146" y="25908"/>
                </a:moveTo>
                <a:lnTo>
                  <a:pt x="25146" y="12954"/>
                </a:lnTo>
                <a:lnTo>
                  <a:pt x="12954" y="25908"/>
                </a:lnTo>
                <a:lnTo>
                  <a:pt x="25146" y="25908"/>
                </a:lnTo>
                <a:close/>
              </a:path>
              <a:path w="3187700" h="389889">
                <a:moveTo>
                  <a:pt x="25146" y="364236"/>
                </a:moveTo>
                <a:lnTo>
                  <a:pt x="25146" y="25908"/>
                </a:lnTo>
                <a:lnTo>
                  <a:pt x="12954" y="25908"/>
                </a:lnTo>
                <a:lnTo>
                  <a:pt x="12954" y="364236"/>
                </a:lnTo>
                <a:lnTo>
                  <a:pt x="25146" y="364236"/>
                </a:lnTo>
                <a:close/>
              </a:path>
              <a:path w="3187700" h="389889">
                <a:moveTo>
                  <a:pt x="3174492" y="364236"/>
                </a:moveTo>
                <a:lnTo>
                  <a:pt x="12954" y="364236"/>
                </a:lnTo>
                <a:lnTo>
                  <a:pt x="25146" y="377190"/>
                </a:lnTo>
                <a:lnTo>
                  <a:pt x="25146" y="389382"/>
                </a:lnTo>
                <a:lnTo>
                  <a:pt x="3161525" y="389382"/>
                </a:lnTo>
                <a:lnTo>
                  <a:pt x="3161525" y="377190"/>
                </a:lnTo>
                <a:lnTo>
                  <a:pt x="3174492" y="364236"/>
                </a:lnTo>
                <a:close/>
              </a:path>
              <a:path w="3187700" h="389889">
                <a:moveTo>
                  <a:pt x="25146" y="389382"/>
                </a:moveTo>
                <a:lnTo>
                  <a:pt x="25146" y="377190"/>
                </a:lnTo>
                <a:lnTo>
                  <a:pt x="12954" y="364236"/>
                </a:lnTo>
                <a:lnTo>
                  <a:pt x="12954" y="389382"/>
                </a:lnTo>
                <a:lnTo>
                  <a:pt x="25146" y="389382"/>
                </a:lnTo>
                <a:close/>
              </a:path>
              <a:path w="3187700" h="389889">
                <a:moveTo>
                  <a:pt x="3174492" y="25908"/>
                </a:moveTo>
                <a:lnTo>
                  <a:pt x="3161525" y="12954"/>
                </a:lnTo>
                <a:lnTo>
                  <a:pt x="3161525" y="25908"/>
                </a:lnTo>
                <a:lnTo>
                  <a:pt x="3174492" y="25908"/>
                </a:lnTo>
                <a:close/>
              </a:path>
              <a:path w="3187700" h="389889">
                <a:moveTo>
                  <a:pt x="3174492" y="364236"/>
                </a:moveTo>
                <a:lnTo>
                  <a:pt x="3174492" y="25908"/>
                </a:lnTo>
                <a:lnTo>
                  <a:pt x="3161525" y="25908"/>
                </a:lnTo>
                <a:lnTo>
                  <a:pt x="3161525" y="364236"/>
                </a:lnTo>
                <a:lnTo>
                  <a:pt x="3174492" y="364236"/>
                </a:lnTo>
                <a:close/>
              </a:path>
              <a:path w="3187700" h="389889">
                <a:moveTo>
                  <a:pt x="3174492" y="389382"/>
                </a:moveTo>
                <a:lnTo>
                  <a:pt x="3174492" y="364236"/>
                </a:lnTo>
                <a:lnTo>
                  <a:pt x="3161525" y="377190"/>
                </a:lnTo>
                <a:lnTo>
                  <a:pt x="3161525" y="389382"/>
                </a:lnTo>
                <a:lnTo>
                  <a:pt x="3174492" y="389382"/>
                </a:lnTo>
                <a:close/>
              </a:path>
            </a:pathLst>
          </a:custGeom>
          <a:solidFill>
            <a:srgbClr val="FF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060831" y="5268476"/>
            <a:ext cx="2905760" cy="793750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659765">
              <a:lnSpc>
                <a:spcPct val="100000"/>
              </a:lnSpc>
              <a:spcBef>
                <a:spcPts val="910"/>
              </a:spcBef>
            </a:pPr>
            <a:r>
              <a:rPr sz="1400" b="1" dirty="0">
                <a:latin typeface="Arial"/>
                <a:cs typeface="Arial"/>
              </a:rPr>
              <a:t>Unit</a:t>
            </a:r>
            <a:r>
              <a:rPr sz="1400" b="1" spc="10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cell</a:t>
            </a:r>
            <a:r>
              <a:rPr sz="1400" b="1" spc="1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length</a:t>
            </a:r>
            <a:r>
              <a:rPr sz="1400" b="1" spc="11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(nm)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2000" dirty="0">
                <a:latin typeface="Arial"/>
                <a:cs typeface="Arial"/>
              </a:rPr>
              <a:t>ordinary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crystalline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lattice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95070">
              <a:lnSpc>
                <a:spcPct val="100000"/>
              </a:lnSpc>
              <a:spcBef>
                <a:spcPts val="100"/>
              </a:spcBef>
            </a:pPr>
            <a:r>
              <a:rPr sz="2800" dirty="0"/>
              <a:t>Hofstadter Butterfly by</a:t>
            </a:r>
            <a:r>
              <a:rPr sz="2800" spc="5" dirty="0"/>
              <a:t> </a:t>
            </a:r>
            <a:r>
              <a:rPr sz="2800" u="heavy" spc="-65" dirty="0">
                <a:uFill>
                  <a:solidFill>
                    <a:srgbClr val="FFFFFF"/>
                  </a:solidFill>
                </a:uFill>
              </a:rPr>
              <a:t>Large</a:t>
            </a:r>
            <a:r>
              <a:rPr sz="2800" u="heavy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sz="2800" u="heavy" spc="-10" dirty="0">
                <a:uFill>
                  <a:solidFill>
                    <a:srgbClr val="FFFFFF"/>
                  </a:solidFill>
                </a:uFill>
              </a:rPr>
              <a:t>Lattice</a:t>
            </a:r>
            <a:endParaRPr sz="2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6527" y="5858255"/>
            <a:ext cx="5952744" cy="64008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963139" y="5245861"/>
            <a:ext cx="216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Arial"/>
                <a:cs typeface="Arial"/>
              </a:rPr>
              <a:t>d,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97871" y="6149340"/>
            <a:ext cx="608965" cy="11430"/>
          </a:xfrm>
          <a:custGeom>
            <a:avLst/>
            <a:gdLst/>
            <a:ahLst/>
            <a:cxnLst/>
            <a:rect l="l" t="t" r="r" b="b"/>
            <a:pathLst>
              <a:path w="608964" h="11429">
                <a:moveTo>
                  <a:pt x="608838" y="11429"/>
                </a:moveTo>
                <a:lnTo>
                  <a:pt x="608838" y="0"/>
                </a:lnTo>
                <a:lnTo>
                  <a:pt x="0" y="0"/>
                </a:lnTo>
                <a:lnTo>
                  <a:pt x="0" y="11429"/>
                </a:lnTo>
                <a:lnTo>
                  <a:pt x="608838" y="114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982895" y="6160260"/>
            <a:ext cx="89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49980" y="5257334"/>
            <a:ext cx="5546090" cy="119316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R="8890" indent="513715">
              <a:lnSpc>
                <a:spcPct val="100000"/>
              </a:lnSpc>
              <a:spcBef>
                <a:spcPts val="10"/>
              </a:spcBef>
              <a:tabLst>
                <a:tab pos="2246630" algn="l"/>
              </a:tabLst>
            </a:pPr>
            <a:r>
              <a:rPr sz="1800" spc="-434" dirty="0">
                <a:latin typeface="ヒラギノ丸ゴ ProN W4"/>
                <a:cs typeface="ヒラギノ丸ゴ ProN W4"/>
              </a:rPr>
              <a:t>Φ</a:t>
            </a:r>
            <a:r>
              <a:rPr sz="1800" spc="-100" dirty="0">
                <a:latin typeface="ヒラギノ丸ゴ ProN W4"/>
                <a:cs typeface="ヒラギノ丸ゴ ProN W4"/>
              </a:rPr>
              <a:t> </a:t>
            </a:r>
            <a:r>
              <a:rPr sz="1800" dirty="0">
                <a:latin typeface="Arial"/>
                <a:cs typeface="Arial"/>
              </a:rPr>
              <a:t>/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90" dirty="0">
                <a:latin typeface="ヒラギノ丸ゴ ProN W4"/>
                <a:cs typeface="ヒラギノ丸ゴ ProN W4"/>
              </a:rPr>
              <a:t>Φ</a:t>
            </a:r>
            <a:r>
              <a:rPr sz="1800" spc="-284" baseline="-20833" dirty="0">
                <a:latin typeface="Arial"/>
                <a:cs typeface="Arial"/>
              </a:rPr>
              <a:t>0</a:t>
            </a:r>
            <a:r>
              <a:rPr sz="1800" spc="217" baseline="-20833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≥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1</a:t>
            </a:r>
            <a:r>
              <a:rPr sz="1800" dirty="0">
                <a:latin typeface="Arial"/>
                <a:cs typeface="Arial"/>
              </a:rPr>
              <a:t>	R. Bistritzer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A. H. </a:t>
            </a:r>
            <a:r>
              <a:rPr sz="1800" spc="-10" dirty="0">
                <a:latin typeface="Arial"/>
                <a:cs typeface="Arial"/>
              </a:rPr>
              <a:t>MacDonal </a:t>
            </a:r>
            <a:r>
              <a:rPr sz="1800" dirty="0">
                <a:latin typeface="Arial"/>
                <a:cs typeface="Arial"/>
              </a:rPr>
              <a:t>(strong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field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regime)</a:t>
            </a:r>
            <a:r>
              <a:rPr sz="1800" dirty="0">
                <a:latin typeface="Arial"/>
                <a:cs typeface="Arial"/>
              </a:rPr>
              <a:t>	Phys.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Rev.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84,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035440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(2011).</a:t>
            </a:r>
            <a:endParaRPr sz="1800">
              <a:latin typeface="Arial"/>
              <a:cs typeface="Arial"/>
            </a:endParaRPr>
          </a:p>
          <a:p>
            <a:pPr marL="514350">
              <a:lnSpc>
                <a:spcPct val="100000"/>
              </a:lnSpc>
              <a:spcBef>
                <a:spcPts val="720"/>
              </a:spcBef>
              <a:tabLst>
                <a:tab pos="2246630" algn="l"/>
              </a:tabLst>
            </a:pPr>
            <a:r>
              <a:rPr sz="1800" b="1" dirty="0">
                <a:latin typeface="Arial"/>
                <a:cs typeface="Arial"/>
              </a:rPr>
              <a:t>Φ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/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Φ</a:t>
            </a:r>
            <a:r>
              <a:rPr sz="1800" b="1" baseline="-20833" dirty="0">
                <a:latin typeface="Arial"/>
                <a:cs typeface="Arial"/>
              </a:rPr>
              <a:t>0</a:t>
            </a:r>
            <a:r>
              <a:rPr sz="1800" b="1" spc="157" baseline="-20833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≥</a:t>
            </a:r>
            <a:r>
              <a:rPr sz="1800" b="1" spc="-50" dirty="0">
                <a:latin typeface="Arial"/>
                <a:cs typeface="Arial"/>
              </a:rPr>
              <a:t> 0</a:t>
            </a:r>
            <a:r>
              <a:rPr sz="1800" b="1" dirty="0">
                <a:latin typeface="Arial"/>
                <a:cs typeface="Arial"/>
              </a:rPr>
              <a:t>	Moon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and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Koshino,</a:t>
            </a:r>
            <a:endParaRPr sz="1800">
              <a:latin typeface="Arial"/>
              <a:cs typeface="Arial"/>
            </a:endParaRPr>
          </a:p>
          <a:p>
            <a:pPr marL="222250">
              <a:lnSpc>
                <a:spcPct val="100000"/>
              </a:lnSpc>
              <a:tabLst>
                <a:tab pos="2246630" algn="l"/>
              </a:tabLst>
            </a:pPr>
            <a:r>
              <a:rPr sz="1800" b="1" dirty="0">
                <a:latin typeface="Arial"/>
                <a:cs typeface="Arial"/>
              </a:rPr>
              <a:t>(entire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regime)</a:t>
            </a:r>
            <a:r>
              <a:rPr sz="1800" b="1" dirty="0">
                <a:latin typeface="Arial"/>
                <a:cs typeface="Arial"/>
              </a:rPr>
              <a:t>	Phys.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Rev.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B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85,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195458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(2012)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8381" y="5907278"/>
            <a:ext cx="197548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0" marR="5080" indent="-210185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Hofstadter</a:t>
            </a:r>
            <a:r>
              <a:rPr sz="1600" b="1" spc="1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butterfly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at</a:t>
            </a:r>
            <a:r>
              <a:rPr sz="1600" b="1" spc="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moderate</a:t>
            </a:r>
            <a:r>
              <a:rPr sz="1600" b="1" spc="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B</a:t>
            </a:r>
            <a:r>
              <a:rPr sz="1600" b="1" spc="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50" dirty="0">
                <a:solidFill>
                  <a:srgbClr val="FF0000"/>
                </a:solidFill>
                <a:latin typeface="Arial"/>
                <a:cs typeface="Arial"/>
              </a:rPr>
              <a:t>!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09763" y="5847588"/>
            <a:ext cx="8046084" cy="647700"/>
          </a:xfrm>
          <a:custGeom>
            <a:avLst/>
            <a:gdLst/>
            <a:ahLst/>
            <a:cxnLst/>
            <a:rect l="l" t="t" r="r" b="b"/>
            <a:pathLst>
              <a:path w="8046084" h="647700">
                <a:moveTo>
                  <a:pt x="8045958" y="647700"/>
                </a:moveTo>
                <a:lnTo>
                  <a:pt x="8045958" y="0"/>
                </a:lnTo>
                <a:lnTo>
                  <a:pt x="0" y="0"/>
                </a:lnTo>
                <a:lnTo>
                  <a:pt x="0" y="647700"/>
                </a:lnTo>
                <a:lnTo>
                  <a:pt x="5333" y="647700"/>
                </a:lnTo>
                <a:lnTo>
                  <a:pt x="5334" y="9906"/>
                </a:lnTo>
                <a:lnTo>
                  <a:pt x="9906" y="5334"/>
                </a:lnTo>
                <a:lnTo>
                  <a:pt x="9905" y="9906"/>
                </a:lnTo>
                <a:lnTo>
                  <a:pt x="8036052" y="9906"/>
                </a:lnTo>
                <a:lnTo>
                  <a:pt x="8036052" y="5334"/>
                </a:lnTo>
                <a:lnTo>
                  <a:pt x="8040611" y="9906"/>
                </a:lnTo>
                <a:lnTo>
                  <a:pt x="8040611" y="647700"/>
                </a:lnTo>
                <a:lnTo>
                  <a:pt x="8045958" y="647700"/>
                </a:lnTo>
                <a:close/>
              </a:path>
              <a:path w="8046084" h="647700">
                <a:moveTo>
                  <a:pt x="9906" y="9906"/>
                </a:moveTo>
                <a:lnTo>
                  <a:pt x="9906" y="5334"/>
                </a:lnTo>
                <a:lnTo>
                  <a:pt x="5334" y="9906"/>
                </a:lnTo>
                <a:lnTo>
                  <a:pt x="9906" y="9906"/>
                </a:lnTo>
                <a:close/>
              </a:path>
              <a:path w="8046084" h="647700">
                <a:moveTo>
                  <a:pt x="9906" y="637794"/>
                </a:moveTo>
                <a:lnTo>
                  <a:pt x="9906" y="9906"/>
                </a:lnTo>
                <a:lnTo>
                  <a:pt x="5334" y="9906"/>
                </a:lnTo>
                <a:lnTo>
                  <a:pt x="5334" y="637794"/>
                </a:lnTo>
                <a:lnTo>
                  <a:pt x="9906" y="637794"/>
                </a:lnTo>
                <a:close/>
              </a:path>
              <a:path w="8046084" h="647700">
                <a:moveTo>
                  <a:pt x="8040611" y="637794"/>
                </a:moveTo>
                <a:lnTo>
                  <a:pt x="5334" y="637794"/>
                </a:lnTo>
                <a:lnTo>
                  <a:pt x="9906" y="643128"/>
                </a:lnTo>
                <a:lnTo>
                  <a:pt x="9905" y="647700"/>
                </a:lnTo>
                <a:lnTo>
                  <a:pt x="8036052" y="647700"/>
                </a:lnTo>
                <a:lnTo>
                  <a:pt x="8036052" y="643127"/>
                </a:lnTo>
                <a:lnTo>
                  <a:pt x="8040611" y="637794"/>
                </a:lnTo>
                <a:close/>
              </a:path>
              <a:path w="8046084" h="647700">
                <a:moveTo>
                  <a:pt x="9905" y="647700"/>
                </a:moveTo>
                <a:lnTo>
                  <a:pt x="9906" y="643128"/>
                </a:lnTo>
                <a:lnTo>
                  <a:pt x="5334" y="637794"/>
                </a:lnTo>
                <a:lnTo>
                  <a:pt x="5333" y="647700"/>
                </a:lnTo>
                <a:lnTo>
                  <a:pt x="9905" y="647700"/>
                </a:lnTo>
                <a:close/>
              </a:path>
              <a:path w="8046084" h="647700">
                <a:moveTo>
                  <a:pt x="8040611" y="9906"/>
                </a:moveTo>
                <a:lnTo>
                  <a:pt x="8036052" y="5334"/>
                </a:lnTo>
                <a:lnTo>
                  <a:pt x="8036052" y="9906"/>
                </a:lnTo>
                <a:lnTo>
                  <a:pt x="8040611" y="9906"/>
                </a:lnTo>
                <a:close/>
              </a:path>
              <a:path w="8046084" h="647700">
                <a:moveTo>
                  <a:pt x="8040611" y="637794"/>
                </a:moveTo>
                <a:lnTo>
                  <a:pt x="8040611" y="9906"/>
                </a:lnTo>
                <a:lnTo>
                  <a:pt x="8036052" y="9906"/>
                </a:lnTo>
                <a:lnTo>
                  <a:pt x="8036052" y="637794"/>
                </a:lnTo>
                <a:lnTo>
                  <a:pt x="8040611" y="637794"/>
                </a:lnTo>
                <a:close/>
              </a:path>
              <a:path w="8046084" h="647700">
                <a:moveTo>
                  <a:pt x="8040611" y="647700"/>
                </a:moveTo>
                <a:lnTo>
                  <a:pt x="8040611" y="637794"/>
                </a:lnTo>
                <a:lnTo>
                  <a:pt x="8036052" y="643127"/>
                </a:lnTo>
                <a:lnTo>
                  <a:pt x="8036052" y="647700"/>
                </a:lnTo>
                <a:lnTo>
                  <a:pt x="8040611" y="6477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280539" y="1151792"/>
            <a:ext cx="1717039" cy="1564005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84"/>
              </a:spcBef>
            </a:pPr>
            <a:r>
              <a:rPr sz="3600" b="1" spc="70" dirty="0">
                <a:solidFill>
                  <a:srgbClr val="17375E"/>
                </a:solidFill>
                <a:latin typeface="Arial"/>
                <a:cs typeface="Arial"/>
              </a:rPr>
              <a:t>Moiré</a:t>
            </a:r>
            <a:r>
              <a:rPr sz="3600" b="1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3600" b="1" spc="-440" dirty="0">
                <a:solidFill>
                  <a:srgbClr val="17375E"/>
                </a:solidFill>
                <a:latin typeface="Arial"/>
                <a:cs typeface="Arial"/>
              </a:rPr>
              <a:t>S</a:t>
            </a:r>
            <a:endParaRPr sz="3600">
              <a:latin typeface="Arial"/>
              <a:cs typeface="Arial"/>
            </a:endParaRPr>
          </a:p>
          <a:p>
            <a:pPr marL="17780">
              <a:lnSpc>
                <a:spcPct val="113999"/>
              </a:lnSpc>
              <a:spcBef>
                <a:spcPts val="459"/>
              </a:spcBef>
              <a:tabLst>
                <a:tab pos="1368425" algn="l"/>
              </a:tabLst>
            </a:pPr>
            <a:r>
              <a:rPr sz="2600" spc="-10" dirty="0">
                <a:solidFill>
                  <a:srgbClr val="17375E"/>
                </a:solidFill>
                <a:latin typeface="Arial"/>
                <a:cs typeface="Arial"/>
              </a:rPr>
              <a:t>superlattice stacking</a:t>
            </a:r>
            <a:r>
              <a:rPr sz="2600" dirty="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sz="2600" spc="-25" dirty="0">
                <a:solidFill>
                  <a:srgbClr val="17375E"/>
                </a:solidFill>
                <a:latin typeface="Arial"/>
                <a:cs typeface="Arial"/>
              </a:rPr>
              <a:t>of</a:t>
            </a:r>
            <a:endParaRPr sz="2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26129" y="1016874"/>
            <a:ext cx="2343785" cy="1694814"/>
          </a:xfrm>
          <a:prstGeom prst="rect">
            <a:avLst/>
          </a:prstGeom>
        </p:spPr>
        <p:txBody>
          <a:bodyPr vert="horz" wrap="square" lIns="0" tIns="1708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sz="3600" b="1" spc="-10" dirty="0">
                <a:solidFill>
                  <a:srgbClr val="17375E"/>
                </a:solidFill>
                <a:latin typeface="Arial"/>
                <a:cs typeface="Arial"/>
              </a:rPr>
              <a:t>uperlattice</a:t>
            </a:r>
            <a:endParaRPr sz="3600">
              <a:latin typeface="Arial"/>
              <a:cs typeface="Arial"/>
            </a:endParaRPr>
          </a:p>
          <a:p>
            <a:pPr marL="168275" marR="9525" indent="68580">
              <a:lnSpc>
                <a:spcPct val="113999"/>
              </a:lnSpc>
              <a:spcBef>
                <a:spcPts val="459"/>
              </a:spcBef>
              <a:tabLst>
                <a:tab pos="760095" algn="l"/>
                <a:tab pos="1308735" algn="l"/>
              </a:tabLst>
            </a:pPr>
            <a:r>
              <a:rPr sz="2600" spc="-25" dirty="0">
                <a:solidFill>
                  <a:srgbClr val="17375E"/>
                </a:solidFill>
                <a:latin typeface="Arial"/>
                <a:cs typeface="Arial"/>
              </a:rPr>
              <a:t>by</a:t>
            </a:r>
            <a:r>
              <a:rPr sz="2600" dirty="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sz="2600" spc="-10" dirty="0">
                <a:solidFill>
                  <a:srgbClr val="17375E"/>
                </a:solidFill>
                <a:latin typeface="Arial"/>
                <a:cs typeface="Arial"/>
              </a:rPr>
              <a:t>incoherent atomic</a:t>
            </a:r>
            <a:r>
              <a:rPr sz="2600" dirty="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sz="2600" spc="-25" dirty="0">
                <a:solidFill>
                  <a:srgbClr val="17375E"/>
                </a:solidFill>
                <a:latin typeface="Arial"/>
                <a:cs typeface="Arial"/>
              </a:rPr>
              <a:t>lattices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74839" y="1287779"/>
            <a:ext cx="6189345" cy="5446395"/>
            <a:chOff x="774839" y="1287779"/>
            <a:chExt cx="6189345" cy="5446395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839" y="1287779"/>
              <a:ext cx="6188963" cy="544601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86413" y="3549395"/>
              <a:ext cx="1620011" cy="1620011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4955419" y="3612755"/>
            <a:ext cx="637540" cy="283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700" b="1" i="1" dirty="0">
                <a:latin typeface="Arial"/>
                <a:cs typeface="Arial"/>
              </a:rPr>
              <a:t>θ</a:t>
            </a:r>
            <a:r>
              <a:rPr sz="1700" b="1" i="1" spc="95" dirty="0">
                <a:latin typeface="Arial"/>
                <a:cs typeface="Arial"/>
              </a:rPr>
              <a:t> </a:t>
            </a:r>
            <a:r>
              <a:rPr sz="1600" b="1" spc="204" dirty="0">
                <a:latin typeface="Arial"/>
                <a:cs typeface="Arial"/>
              </a:rPr>
              <a:t>=</a:t>
            </a:r>
            <a:r>
              <a:rPr sz="1600" b="1" spc="140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0°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474093" y="2906267"/>
            <a:ext cx="2708910" cy="2254250"/>
            <a:chOff x="5474093" y="2906267"/>
            <a:chExt cx="2708910" cy="2254250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00001" y="2964179"/>
              <a:ext cx="719327" cy="54483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474093" y="2939033"/>
              <a:ext cx="771525" cy="595630"/>
            </a:xfrm>
            <a:custGeom>
              <a:avLst/>
              <a:gdLst/>
              <a:ahLst/>
              <a:cxnLst/>
              <a:rect l="l" t="t" r="r" b="b"/>
              <a:pathLst>
                <a:path w="771525" h="595629">
                  <a:moveTo>
                    <a:pt x="771144" y="589787"/>
                  </a:moveTo>
                  <a:lnTo>
                    <a:pt x="771144" y="6095"/>
                  </a:lnTo>
                  <a:lnTo>
                    <a:pt x="765048" y="0"/>
                  </a:lnTo>
                  <a:lnTo>
                    <a:pt x="6095" y="0"/>
                  </a:lnTo>
                  <a:lnTo>
                    <a:pt x="0" y="6095"/>
                  </a:lnTo>
                  <a:lnTo>
                    <a:pt x="0" y="589787"/>
                  </a:lnTo>
                  <a:lnTo>
                    <a:pt x="6096" y="595121"/>
                  </a:lnTo>
                  <a:lnTo>
                    <a:pt x="12954" y="595121"/>
                  </a:lnTo>
                  <a:lnTo>
                    <a:pt x="12954" y="25145"/>
                  </a:lnTo>
                  <a:lnTo>
                    <a:pt x="25907" y="12953"/>
                  </a:lnTo>
                  <a:lnTo>
                    <a:pt x="25907" y="25145"/>
                  </a:lnTo>
                  <a:lnTo>
                    <a:pt x="745236" y="25145"/>
                  </a:lnTo>
                  <a:lnTo>
                    <a:pt x="745236" y="12953"/>
                  </a:lnTo>
                  <a:lnTo>
                    <a:pt x="758190" y="25145"/>
                  </a:lnTo>
                  <a:lnTo>
                    <a:pt x="758190" y="595121"/>
                  </a:lnTo>
                  <a:lnTo>
                    <a:pt x="765048" y="595121"/>
                  </a:lnTo>
                  <a:lnTo>
                    <a:pt x="771144" y="589787"/>
                  </a:lnTo>
                  <a:close/>
                </a:path>
                <a:path w="771525" h="595629">
                  <a:moveTo>
                    <a:pt x="25907" y="25145"/>
                  </a:moveTo>
                  <a:lnTo>
                    <a:pt x="25907" y="12953"/>
                  </a:lnTo>
                  <a:lnTo>
                    <a:pt x="12954" y="25145"/>
                  </a:lnTo>
                  <a:lnTo>
                    <a:pt x="25907" y="25145"/>
                  </a:lnTo>
                  <a:close/>
                </a:path>
                <a:path w="771525" h="595629">
                  <a:moveTo>
                    <a:pt x="25908" y="569975"/>
                  </a:moveTo>
                  <a:lnTo>
                    <a:pt x="25907" y="25145"/>
                  </a:lnTo>
                  <a:lnTo>
                    <a:pt x="12954" y="25145"/>
                  </a:lnTo>
                  <a:lnTo>
                    <a:pt x="12954" y="569975"/>
                  </a:lnTo>
                  <a:lnTo>
                    <a:pt x="25908" y="569975"/>
                  </a:lnTo>
                  <a:close/>
                </a:path>
                <a:path w="771525" h="595629">
                  <a:moveTo>
                    <a:pt x="758190" y="569975"/>
                  </a:moveTo>
                  <a:lnTo>
                    <a:pt x="12954" y="569975"/>
                  </a:lnTo>
                  <a:lnTo>
                    <a:pt x="25908" y="582929"/>
                  </a:lnTo>
                  <a:lnTo>
                    <a:pt x="25907" y="595121"/>
                  </a:lnTo>
                  <a:lnTo>
                    <a:pt x="745236" y="595121"/>
                  </a:lnTo>
                  <a:lnTo>
                    <a:pt x="745236" y="582929"/>
                  </a:lnTo>
                  <a:lnTo>
                    <a:pt x="758190" y="569975"/>
                  </a:lnTo>
                  <a:close/>
                </a:path>
                <a:path w="771525" h="595629">
                  <a:moveTo>
                    <a:pt x="25907" y="595121"/>
                  </a:moveTo>
                  <a:lnTo>
                    <a:pt x="25908" y="582929"/>
                  </a:lnTo>
                  <a:lnTo>
                    <a:pt x="12954" y="569975"/>
                  </a:lnTo>
                  <a:lnTo>
                    <a:pt x="12954" y="595121"/>
                  </a:lnTo>
                  <a:lnTo>
                    <a:pt x="25907" y="595121"/>
                  </a:lnTo>
                  <a:close/>
                </a:path>
                <a:path w="771525" h="595629">
                  <a:moveTo>
                    <a:pt x="758190" y="25145"/>
                  </a:moveTo>
                  <a:lnTo>
                    <a:pt x="745236" y="12953"/>
                  </a:lnTo>
                  <a:lnTo>
                    <a:pt x="745236" y="25145"/>
                  </a:lnTo>
                  <a:lnTo>
                    <a:pt x="758190" y="25145"/>
                  </a:lnTo>
                  <a:close/>
                </a:path>
                <a:path w="771525" h="595629">
                  <a:moveTo>
                    <a:pt x="758190" y="569975"/>
                  </a:moveTo>
                  <a:lnTo>
                    <a:pt x="758190" y="25145"/>
                  </a:lnTo>
                  <a:lnTo>
                    <a:pt x="745236" y="25145"/>
                  </a:lnTo>
                  <a:lnTo>
                    <a:pt x="745236" y="569975"/>
                  </a:lnTo>
                  <a:lnTo>
                    <a:pt x="758190" y="569975"/>
                  </a:lnTo>
                  <a:close/>
                </a:path>
                <a:path w="771525" h="595629">
                  <a:moveTo>
                    <a:pt x="758190" y="595121"/>
                  </a:moveTo>
                  <a:lnTo>
                    <a:pt x="758190" y="569975"/>
                  </a:lnTo>
                  <a:lnTo>
                    <a:pt x="745236" y="582929"/>
                  </a:lnTo>
                  <a:lnTo>
                    <a:pt x="745236" y="595121"/>
                  </a:lnTo>
                  <a:lnTo>
                    <a:pt x="758190" y="59512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42545" y="3668267"/>
              <a:ext cx="189737" cy="17068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487810" y="3508260"/>
              <a:ext cx="754380" cy="191770"/>
            </a:xfrm>
            <a:custGeom>
              <a:avLst/>
              <a:gdLst/>
              <a:ahLst/>
              <a:cxnLst/>
              <a:rect l="l" t="t" r="r" b="b"/>
              <a:pathLst>
                <a:path w="754379" h="191770">
                  <a:moveTo>
                    <a:pt x="576072" y="166878"/>
                  </a:moveTo>
                  <a:lnTo>
                    <a:pt x="6858" y="0"/>
                  </a:lnTo>
                  <a:lnTo>
                    <a:pt x="0" y="24384"/>
                  </a:lnTo>
                  <a:lnTo>
                    <a:pt x="568452" y="191262"/>
                  </a:lnTo>
                  <a:lnTo>
                    <a:pt x="576072" y="166878"/>
                  </a:lnTo>
                  <a:close/>
                </a:path>
                <a:path w="754379" h="191770">
                  <a:moveTo>
                    <a:pt x="754380" y="20574"/>
                  </a:moveTo>
                  <a:lnTo>
                    <a:pt x="728472" y="18288"/>
                  </a:lnTo>
                  <a:lnTo>
                    <a:pt x="717042" y="175260"/>
                  </a:lnTo>
                  <a:lnTo>
                    <a:pt x="742188" y="177546"/>
                  </a:lnTo>
                  <a:lnTo>
                    <a:pt x="754380" y="205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16409" y="2906267"/>
              <a:ext cx="215646" cy="12725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62991" y="3540251"/>
              <a:ext cx="1620011" cy="1620011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6531997" y="3603611"/>
            <a:ext cx="637540" cy="283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700" b="1" i="1" dirty="0">
                <a:latin typeface="Arial"/>
                <a:cs typeface="Arial"/>
              </a:rPr>
              <a:t>θ</a:t>
            </a:r>
            <a:r>
              <a:rPr sz="1700" b="1" i="1" spc="95" dirty="0">
                <a:latin typeface="Arial"/>
                <a:cs typeface="Arial"/>
              </a:rPr>
              <a:t> </a:t>
            </a:r>
            <a:r>
              <a:rPr sz="1600" b="1" spc="204" dirty="0">
                <a:latin typeface="Arial"/>
                <a:cs typeface="Arial"/>
              </a:rPr>
              <a:t>=</a:t>
            </a:r>
            <a:r>
              <a:rPr sz="1600" b="1" spc="140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4°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378331" y="3528059"/>
            <a:ext cx="2394585" cy="1620520"/>
            <a:chOff x="7378331" y="3528059"/>
            <a:chExt cx="2394585" cy="1620520"/>
          </a:xfrm>
        </p:grpSpPr>
        <p:sp>
          <p:nvSpPr>
            <p:cNvPr id="25" name="object 25"/>
            <p:cNvSpPr/>
            <p:nvPr/>
          </p:nvSpPr>
          <p:spPr>
            <a:xfrm>
              <a:off x="7378331" y="4082795"/>
              <a:ext cx="478155" cy="261620"/>
            </a:xfrm>
            <a:custGeom>
              <a:avLst/>
              <a:gdLst/>
              <a:ahLst/>
              <a:cxnLst/>
              <a:rect l="l" t="t" r="r" b="b"/>
              <a:pathLst>
                <a:path w="478154" h="261620">
                  <a:moveTo>
                    <a:pt x="410664" y="35335"/>
                  </a:moveTo>
                  <a:lnTo>
                    <a:pt x="410442" y="34934"/>
                  </a:lnTo>
                  <a:lnTo>
                    <a:pt x="396227" y="28841"/>
                  </a:lnTo>
                  <a:lnTo>
                    <a:pt x="0" y="239267"/>
                  </a:lnTo>
                  <a:lnTo>
                    <a:pt x="12192" y="261365"/>
                  </a:lnTo>
                  <a:lnTo>
                    <a:pt x="407609" y="51370"/>
                  </a:lnTo>
                  <a:lnTo>
                    <a:pt x="410664" y="35335"/>
                  </a:lnTo>
                  <a:close/>
                </a:path>
                <a:path w="478154" h="261620">
                  <a:moveTo>
                    <a:pt x="477774" y="0"/>
                  </a:moveTo>
                  <a:lnTo>
                    <a:pt x="336042" y="3047"/>
                  </a:lnTo>
                  <a:lnTo>
                    <a:pt x="396227" y="28841"/>
                  </a:lnTo>
                  <a:lnTo>
                    <a:pt x="404622" y="24383"/>
                  </a:lnTo>
                  <a:lnTo>
                    <a:pt x="410442" y="34934"/>
                  </a:lnTo>
                  <a:lnTo>
                    <a:pt x="410664" y="35028"/>
                  </a:lnTo>
                  <a:lnTo>
                    <a:pt x="410664" y="35335"/>
                  </a:lnTo>
                  <a:lnTo>
                    <a:pt x="416814" y="46481"/>
                  </a:lnTo>
                  <a:lnTo>
                    <a:pt x="416814" y="85231"/>
                  </a:lnTo>
                  <a:lnTo>
                    <a:pt x="477774" y="0"/>
                  </a:lnTo>
                  <a:close/>
                </a:path>
                <a:path w="478154" h="261620">
                  <a:moveTo>
                    <a:pt x="416814" y="85231"/>
                  </a:moveTo>
                  <a:lnTo>
                    <a:pt x="416814" y="46481"/>
                  </a:lnTo>
                  <a:lnTo>
                    <a:pt x="407609" y="51370"/>
                  </a:lnTo>
                  <a:lnTo>
                    <a:pt x="395478" y="115061"/>
                  </a:lnTo>
                  <a:lnTo>
                    <a:pt x="416814" y="85231"/>
                  </a:lnTo>
                  <a:close/>
                </a:path>
                <a:path w="478154" h="261620">
                  <a:moveTo>
                    <a:pt x="410442" y="34934"/>
                  </a:moveTo>
                  <a:lnTo>
                    <a:pt x="404622" y="24383"/>
                  </a:lnTo>
                  <a:lnTo>
                    <a:pt x="396227" y="28841"/>
                  </a:lnTo>
                  <a:lnTo>
                    <a:pt x="410442" y="34934"/>
                  </a:lnTo>
                  <a:close/>
                </a:path>
                <a:path w="478154" h="261620">
                  <a:moveTo>
                    <a:pt x="416814" y="46481"/>
                  </a:moveTo>
                  <a:lnTo>
                    <a:pt x="410664" y="35335"/>
                  </a:lnTo>
                  <a:lnTo>
                    <a:pt x="407609" y="51370"/>
                  </a:lnTo>
                  <a:lnTo>
                    <a:pt x="416814" y="464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52511" y="3528059"/>
              <a:ext cx="1620011" cy="1620011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8116195" y="3591419"/>
            <a:ext cx="637540" cy="283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700" b="1" i="1" dirty="0">
                <a:latin typeface="Arial"/>
                <a:cs typeface="Arial"/>
              </a:rPr>
              <a:t>θ</a:t>
            </a:r>
            <a:r>
              <a:rPr sz="1700" b="1" i="1" spc="95" dirty="0">
                <a:latin typeface="Arial"/>
                <a:cs typeface="Arial"/>
              </a:rPr>
              <a:t> </a:t>
            </a:r>
            <a:r>
              <a:rPr sz="1600" b="1" spc="204" dirty="0">
                <a:latin typeface="Arial"/>
                <a:cs typeface="Arial"/>
              </a:rPr>
              <a:t>=</a:t>
            </a:r>
            <a:r>
              <a:rPr sz="1600" b="1" spc="140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8°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28" name="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967089" y="4213859"/>
            <a:ext cx="248411" cy="12115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9303" y="994364"/>
            <a:ext cx="4020820" cy="104140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1400" b="1" spc="-75" dirty="0">
                <a:solidFill>
                  <a:srgbClr val="2C5D98"/>
                </a:solidFill>
                <a:latin typeface="Arial"/>
                <a:cs typeface="Arial"/>
              </a:rPr>
              <a:t>C.</a:t>
            </a:r>
            <a:r>
              <a:rPr sz="1400" b="1" spc="-25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1400" b="1" spc="-30" dirty="0">
                <a:solidFill>
                  <a:srgbClr val="2C5D98"/>
                </a:solidFill>
                <a:latin typeface="Arial"/>
                <a:cs typeface="Arial"/>
              </a:rPr>
              <a:t>R.</a:t>
            </a:r>
            <a:r>
              <a:rPr sz="1400" b="1" spc="-65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2C5D98"/>
                </a:solidFill>
                <a:latin typeface="Arial"/>
                <a:cs typeface="Arial"/>
              </a:rPr>
              <a:t>Dean,</a:t>
            </a:r>
            <a:r>
              <a:rPr sz="1400" b="1" spc="-10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1400" b="1" spc="-65" dirty="0">
                <a:solidFill>
                  <a:srgbClr val="2C5D98"/>
                </a:solidFill>
                <a:latin typeface="Arial"/>
                <a:cs typeface="Arial"/>
              </a:rPr>
              <a:t>L.</a:t>
            </a:r>
            <a:r>
              <a:rPr sz="1400" b="1" spc="-30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2C5D98"/>
                </a:solidFill>
                <a:latin typeface="Arial"/>
                <a:cs typeface="Arial"/>
              </a:rPr>
              <a:t>Wang,</a:t>
            </a:r>
            <a:r>
              <a:rPr sz="1400" b="1" spc="-30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1400" b="1" spc="-165" dirty="0">
                <a:solidFill>
                  <a:srgbClr val="2C5D98"/>
                </a:solidFill>
                <a:latin typeface="Arial"/>
                <a:cs typeface="Arial"/>
              </a:rPr>
              <a:t>P.</a:t>
            </a:r>
            <a:r>
              <a:rPr sz="1400" b="1" spc="-5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2C5D98"/>
                </a:solidFill>
                <a:latin typeface="Arial"/>
                <a:cs typeface="Arial"/>
              </a:rPr>
              <a:t>Maher,</a:t>
            </a:r>
            <a:r>
              <a:rPr sz="1400" b="1" spc="-25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1400" b="1" spc="-75" dirty="0">
                <a:solidFill>
                  <a:srgbClr val="2C5D98"/>
                </a:solidFill>
                <a:latin typeface="Arial"/>
                <a:cs typeface="Arial"/>
              </a:rPr>
              <a:t>C.</a:t>
            </a:r>
            <a:r>
              <a:rPr sz="1400" b="1" spc="-25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2C5D98"/>
                </a:solidFill>
                <a:latin typeface="Arial"/>
                <a:cs typeface="Arial"/>
              </a:rPr>
              <a:t>Forsythe,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1400" b="1" spc="-125" dirty="0">
                <a:solidFill>
                  <a:srgbClr val="2C5D98"/>
                </a:solidFill>
                <a:latin typeface="Arial"/>
                <a:cs typeface="Arial"/>
              </a:rPr>
              <a:t>F.</a:t>
            </a:r>
            <a:r>
              <a:rPr sz="1400" b="1" spc="-5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2C5D98"/>
                </a:solidFill>
                <a:latin typeface="Arial"/>
                <a:cs typeface="Arial"/>
              </a:rPr>
              <a:t>Ghahari,</a:t>
            </a:r>
            <a:r>
              <a:rPr sz="1400" b="1" spc="-75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1400" b="1" spc="-135" dirty="0">
                <a:solidFill>
                  <a:srgbClr val="2C5D98"/>
                </a:solidFill>
                <a:latin typeface="Arial"/>
                <a:cs typeface="Arial"/>
              </a:rPr>
              <a:t>Y.</a:t>
            </a:r>
            <a:r>
              <a:rPr sz="1400" b="1" spc="-5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2C5D98"/>
                </a:solidFill>
                <a:latin typeface="Arial"/>
                <a:cs typeface="Arial"/>
              </a:rPr>
              <a:t>Gao, </a:t>
            </a:r>
            <a:r>
              <a:rPr sz="1400" b="1" spc="-114" dirty="0">
                <a:solidFill>
                  <a:srgbClr val="2C5D98"/>
                </a:solidFill>
                <a:latin typeface="Arial"/>
                <a:cs typeface="Arial"/>
              </a:rPr>
              <a:t>J.</a:t>
            </a:r>
            <a:r>
              <a:rPr sz="1400" b="1" spc="-5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2C5D98"/>
                </a:solidFill>
                <a:latin typeface="Arial"/>
                <a:cs typeface="Arial"/>
              </a:rPr>
              <a:t>Katoch,</a:t>
            </a:r>
            <a:r>
              <a:rPr sz="1400" b="1" spc="-10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1400" b="1" spc="75" dirty="0">
                <a:solidFill>
                  <a:srgbClr val="2C5D98"/>
                </a:solidFill>
                <a:latin typeface="Arial"/>
                <a:cs typeface="Arial"/>
              </a:rPr>
              <a:t>M.</a:t>
            </a:r>
            <a:r>
              <a:rPr sz="1400" b="1" spc="-25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2C5D98"/>
                </a:solidFill>
                <a:latin typeface="Arial"/>
                <a:cs typeface="Arial"/>
              </a:rPr>
              <a:t>Ishigami,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400" b="1" u="sng" spc="-165" dirty="0">
                <a:solidFill>
                  <a:srgbClr val="2C5D98"/>
                </a:solidFill>
                <a:uFill>
                  <a:solidFill>
                    <a:srgbClr val="2C5D98"/>
                  </a:solidFill>
                </a:uFill>
                <a:latin typeface="Arial"/>
                <a:cs typeface="Arial"/>
              </a:rPr>
              <a:t>P.</a:t>
            </a:r>
            <a:r>
              <a:rPr sz="1400" b="1" u="sng" dirty="0">
                <a:solidFill>
                  <a:srgbClr val="2C5D98"/>
                </a:solidFill>
                <a:uFill>
                  <a:solidFill>
                    <a:srgbClr val="2C5D98"/>
                  </a:solidFill>
                </a:uFill>
                <a:latin typeface="Arial"/>
                <a:cs typeface="Arial"/>
              </a:rPr>
              <a:t> Moon, </a:t>
            </a:r>
            <a:r>
              <a:rPr sz="1400" b="1" u="sng" spc="75" dirty="0">
                <a:solidFill>
                  <a:srgbClr val="2C5D98"/>
                </a:solidFill>
                <a:uFill>
                  <a:solidFill>
                    <a:srgbClr val="2C5D98"/>
                  </a:solidFill>
                </a:uFill>
                <a:latin typeface="Arial"/>
                <a:cs typeface="Arial"/>
              </a:rPr>
              <a:t>M.</a:t>
            </a:r>
            <a:r>
              <a:rPr sz="1400" b="1" u="sng" dirty="0">
                <a:solidFill>
                  <a:srgbClr val="2C5D98"/>
                </a:solidFill>
                <a:uFill>
                  <a:solidFill>
                    <a:srgbClr val="2C5D98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40" dirty="0">
                <a:solidFill>
                  <a:srgbClr val="2C5D98"/>
                </a:solidFill>
                <a:uFill>
                  <a:solidFill>
                    <a:srgbClr val="2C5D98"/>
                  </a:solidFill>
                </a:uFill>
                <a:latin typeface="Arial"/>
                <a:cs typeface="Arial"/>
              </a:rPr>
              <a:t>Koshino</a:t>
            </a:r>
            <a:r>
              <a:rPr sz="1400" b="1" spc="-40" dirty="0">
                <a:solidFill>
                  <a:srgbClr val="2C5D98"/>
                </a:solidFill>
                <a:latin typeface="Arial"/>
                <a:cs typeface="Arial"/>
              </a:rPr>
              <a:t>,</a:t>
            </a:r>
            <a:r>
              <a:rPr sz="1400" b="1" spc="5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1400" b="1" spc="-85" dirty="0">
                <a:solidFill>
                  <a:srgbClr val="2C5D98"/>
                </a:solidFill>
                <a:latin typeface="Arial"/>
                <a:cs typeface="Arial"/>
              </a:rPr>
              <a:t>T.</a:t>
            </a:r>
            <a:r>
              <a:rPr sz="1400" b="1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1400" b="1" spc="-30" dirty="0">
                <a:solidFill>
                  <a:srgbClr val="2C5D98"/>
                </a:solidFill>
                <a:latin typeface="Arial"/>
                <a:cs typeface="Arial"/>
              </a:rPr>
              <a:t>Taniguchi,</a:t>
            </a:r>
            <a:r>
              <a:rPr sz="1400" b="1" spc="15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1400" b="1" spc="-45" dirty="0">
                <a:solidFill>
                  <a:srgbClr val="2C5D98"/>
                </a:solidFill>
                <a:latin typeface="Arial"/>
                <a:cs typeface="Arial"/>
              </a:rPr>
              <a:t>K.</a:t>
            </a:r>
            <a:r>
              <a:rPr sz="1400" b="1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2C5D98"/>
                </a:solidFill>
                <a:latin typeface="Arial"/>
                <a:cs typeface="Arial"/>
              </a:rPr>
              <a:t>Watanabe,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400" b="1" spc="-45" dirty="0">
                <a:solidFill>
                  <a:srgbClr val="2C5D98"/>
                </a:solidFill>
                <a:latin typeface="Arial"/>
                <a:cs typeface="Arial"/>
              </a:rPr>
              <a:t>K.</a:t>
            </a:r>
            <a:r>
              <a:rPr sz="1400" b="1" spc="-55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1400" b="1" spc="-65" dirty="0">
                <a:solidFill>
                  <a:srgbClr val="2C5D98"/>
                </a:solidFill>
                <a:latin typeface="Arial"/>
                <a:cs typeface="Arial"/>
              </a:rPr>
              <a:t>L.</a:t>
            </a:r>
            <a:r>
              <a:rPr sz="1400" b="1" spc="-30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2C5D98"/>
                </a:solidFill>
                <a:latin typeface="Arial"/>
                <a:cs typeface="Arial"/>
              </a:rPr>
              <a:t>Shepard,</a:t>
            </a:r>
            <a:r>
              <a:rPr sz="1400" b="1" spc="-30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1400" b="1" spc="-114" dirty="0">
                <a:solidFill>
                  <a:srgbClr val="2C5D98"/>
                </a:solidFill>
                <a:latin typeface="Arial"/>
                <a:cs typeface="Arial"/>
              </a:rPr>
              <a:t>J.</a:t>
            </a:r>
            <a:r>
              <a:rPr sz="1400" b="1" spc="-5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2C5D98"/>
                </a:solidFill>
                <a:latin typeface="Arial"/>
                <a:cs typeface="Arial"/>
              </a:rPr>
              <a:t>Hone,</a:t>
            </a:r>
            <a:r>
              <a:rPr sz="1400" b="1" spc="-25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2C5D98"/>
                </a:solidFill>
                <a:latin typeface="Arial"/>
                <a:cs typeface="Arial"/>
              </a:rPr>
              <a:t>and</a:t>
            </a:r>
            <a:r>
              <a:rPr sz="1400" b="1" spc="-25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1400" b="1" spc="-165" dirty="0">
                <a:solidFill>
                  <a:srgbClr val="2C5D98"/>
                </a:solidFill>
                <a:latin typeface="Arial"/>
                <a:cs typeface="Arial"/>
              </a:rPr>
              <a:t>P.</a:t>
            </a:r>
            <a:r>
              <a:rPr sz="1400" b="1" spc="-5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2C5D98"/>
                </a:solidFill>
                <a:latin typeface="Arial"/>
                <a:cs typeface="Arial"/>
              </a:rPr>
              <a:t>Kim,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2003" y="2050798"/>
            <a:ext cx="198501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400" b="1" dirty="0">
                <a:solidFill>
                  <a:srgbClr val="2C5D98"/>
                </a:solidFill>
                <a:latin typeface="Arial"/>
                <a:cs typeface="Arial"/>
              </a:rPr>
              <a:t>Nature</a:t>
            </a:r>
            <a:r>
              <a:rPr sz="1400" b="1" spc="80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2C5D98"/>
                </a:solidFill>
                <a:latin typeface="Arial"/>
                <a:cs typeface="Arial"/>
              </a:rPr>
              <a:t>497,</a:t>
            </a:r>
            <a:r>
              <a:rPr sz="1400" b="1" spc="45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2C5D98"/>
                </a:solidFill>
                <a:latin typeface="Arial"/>
                <a:cs typeface="Arial"/>
              </a:rPr>
              <a:t>598</a:t>
            </a:r>
            <a:r>
              <a:rPr sz="1400" b="1" spc="55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2C5D98"/>
                </a:solidFill>
                <a:latin typeface="Arial"/>
                <a:cs typeface="Arial"/>
              </a:rPr>
              <a:t>(2013).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34573" y="519175"/>
            <a:ext cx="365252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00" b="1" spc="-35" dirty="0">
                <a:solidFill>
                  <a:srgbClr val="2C5D98"/>
                </a:solidFill>
                <a:latin typeface="Arial"/>
                <a:cs typeface="Arial"/>
              </a:rPr>
              <a:t>Bilayer</a:t>
            </a:r>
            <a:r>
              <a:rPr sz="2600" b="1" spc="-95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2C5D98"/>
                </a:solidFill>
                <a:latin typeface="Arial"/>
                <a:cs typeface="Arial"/>
              </a:rPr>
              <a:t>graphene</a:t>
            </a:r>
            <a:r>
              <a:rPr sz="2600" b="1" spc="-65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2600" b="1" spc="420" dirty="0">
                <a:solidFill>
                  <a:srgbClr val="2C5D98"/>
                </a:solidFill>
                <a:latin typeface="Arial"/>
                <a:cs typeface="Arial"/>
              </a:rPr>
              <a:t>/</a:t>
            </a:r>
            <a:r>
              <a:rPr sz="2600" b="1" spc="-95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2600" b="1" spc="-25" dirty="0">
                <a:solidFill>
                  <a:srgbClr val="2C5D98"/>
                </a:solidFill>
                <a:latin typeface="Arial"/>
                <a:cs typeface="Arial"/>
              </a:rPr>
              <a:t>hBN</a:t>
            </a:r>
            <a:endParaRPr sz="2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99488" y="296284"/>
            <a:ext cx="4266565" cy="1993264"/>
          </a:xfrm>
          <a:prstGeom prst="rect">
            <a:avLst/>
          </a:prstGeom>
        </p:spPr>
        <p:txBody>
          <a:bodyPr vert="horz" wrap="square" lIns="0" tIns="2349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0"/>
              </a:spcBef>
            </a:pP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Monolayer</a:t>
            </a:r>
            <a:r>
              <a:rPr sz="2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graphene</a:t>
            </a:r>
            <a:r>
              <a:rPr sz="26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42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26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25" dirty="0">
                <a:solidFill>
                  <a:srgbClr val="FFFFFF"/>
                </a:solidFill>
                <a:latin typeface="Arial"/>
                <a:cs typeface="Arial"/>
              </a:rPr>
              <a:t>hBN</a:t>
            </a:r>
            <a:endParaRPr sz="2600">
              <a:latin typeface="Arial"/>
              <a:cs typeface="Arial"/>
            </a:endParaRPr>
          </a:p>
          <a:p>
            <a:pPr marL="76835">
              <a:lnSpc>
                <a:spcPct val="100000"/>
              </a:lnSpc>
              <a:spcBef>
                <a:spcPts val="944"/>
              </a:spcBef>
            </a:pP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B.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 Hunt, </a:t>
            </a:r>
            <a:r>
              <a:rPr sz="1400" b="1" spc="-120" dirty="0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D. 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Sanchez-Yamagishi,</a:t>
            </a:r>
            <a:r>
              <a:rPr sz="14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A. </a:t>
            </a:r>
            <a:r>
              <a:rPr sz="1400" b="1" spc="-125" dirty="0">
                <a:solidFill>
                  <a:srgbClr val="FFFFFF"/>
                </a:solidFill>
                <a:latin typeface="Arial"/>
                <a:cs typeface="Arial"/>
              </a:rPr>
              <a:t>F.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Young,</a:t>
            </a:r>
            <a:endParaRPr sz="1400">
              <a:latin typeface="Arial"/>
              <a:cs typeface="Arial"/>
            </a:endParaRPr>
          </a:p>
          <a:p>
            <a:pPr marL="76835">
              <a:lnSpc>
                <a:spcPct val="100000"/>
              </a:lnSpc>
              <a:spcBef>
                <a:spcPts val="315"/>
              </a:spcBef>
            </a:pPr>
            <a:r>
              <a:rPr sz="1400" b="1" spc="75" dirty="0">
                <a:solidFill>
                  <a:srgbClr val="FFFFFF"/>
                </a:solidFill>
                <a:latin typeface="Arial"/>
                <a:cs typeface="Arial"/>
              </a:rPr>
              <a:t>M.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Yankowitz,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B.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14" dirty="0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75" dirty="0">
                <a:solidFill>
                  <a:srgbClr val="FFFFFF"/>
                </a:solidFill>
                <a:latin typeface="Arial"/>
                <a:cs typeface="Arial"/>
              </a:rPr>
              <a:t>LeRoy,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K.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Watanabe,</a:t>
            </a:r>
            <a:endParaRPr sz="1400">
              <a:latin typeface="Arial"/>
              <a:cs typeface="Arial"/>
            </a:endParaRPr>
          </a:p>
          <a:p>
            <a:pPr marL="76835">
              <a:lnSpc>
                <a:spcPct val="100000"/>
              </a:lnSpc>
              <a:spcBef>
                <a:spcPts val="325"/>
              </a:spcBef>
            </a:pPr>
            <a:r>
              <a:rPr sz="1400" b="1" spc="-85" dirty="0">
                <a:solidFill>
                  <a:srgbClr val="FFFFFF"/>
                </a:solidFill>
                <a:latin typeface="Arial"/>
                <a:cs typeface="Arial"/>
              </a:rPr>
              <a:t>T.</a:t>
            </a:r>
            <a:r>
              <a:rPr sz="14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Taniguchi,</a:t>
            </a:r>
            <a:r>
              <a:rPr sz="14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u="sng" spc="-1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P.</a:t>
            </a:r>
            <a:r>
              <a:rPr sz="1400" b="1" u="sng" spc="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Moon,</a:t>
            </a:r>
            <a:r>
              <a:rPr sz="1400" b="1" u="sng" spc="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7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M.</a:t>
            </a:r>
            <a:r>
              <a:rPr sz="1400" b="1" u="sng" spc="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Koshino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1400">
              <a:latin typeface="Arial"/>
              <a:cs typeface="Arial"/>
            </a:endParaRPr>
          </a:p>
          <a:p>
            <a:pPr marL="76835" marR="1196340">
              <a:lnSpc>
                <a:spcPct val="118900"/>
              </a:lnSpc>
            </a:pPr>
            <a:r>
              <a:rPr sz="1400" b="1" spc="-165" dirty="0">
                <a:solidFill>
                  <a:srgbClr val="FFFFFF"/>
                </a:solidFill>
                <a:latin typeface="Arial"/>
                <a:cs typeface="Arial"/>
              </a:rPr>
              <a:t>P.</a:t>
            </a: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Jarillo-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Herrero,</a:t>
            </a:r>
            <a:r>
              <a:rPr sz="14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R.</a:t>
            </a: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75" dirty="0">
                <a:solidFill>
                  <a:srgbClr val="FFFFFF"/>
                </a:solidFill>
                <a:latin typeface="Arial"/>
                <a:cs typeface="Arial"/>
              </a:rPr>
              <a:t>C.</a:t>
            </a: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Ashoori, </a:t>
            </a:r>
            <a:r>
              <a:rPr sz="1400" b="1" spc="-60" dirty="0">
                <a:solidFill>
                  <a:srgbClr val="FFFFFF"/>
                </a:solidFill>
                <a:latin typeface="Arial"/>
                <a:cs typeface="Arial"/>
              </a:rPr>
              <a:t>Science</a:t>
            </a:r>
            <a:r>
              <a:rPr sz="14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340,</a:t>
            </a:r>
            <a:r>
              <a:rPr sz="14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1427</a:t>
            </a:r>
            <a:r>
              <a:rPr sz="14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(2013).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61707" y="2219705"/>
            <a:ext cx="8963025" cy="4796155"/>
            <a:chOff x="861707" y="2219705"/>
            <a:chExt cx="8963025" cy="4796155"/>
          </a:xfrm>
        </p:grpSpPr>
        <p:sp>
          <p:nvSpPr>
            <p:cNvPr id="7" name="object 7"/>
            <p:cNvSpPr/>
            <p:nvPr/>
          </p:nvSpPr>
          <p:spPr>
            <a:xfrm>
              <a:off x="5438279" y="4004310"/>
              <a:ext cx="4380865" cy="3007360"/>
            </a:xfrm>
            <a:custGeom>
              <a:avLst/>
              <a:gdLst/>
              <a:ahLst/>
              <a:cxnLst/>
              <a:rect l="l" t="t" r="r" b="b"/>
              <a:pathLst>
                <a:path w="4380865" h="3007359">
                  <a:moveTo>
                    <a:pt x="4380738" y="3006852"/>
                  </a:moveTo>
                  <a:lnTo>
                    <a:pt x="4380738" y="0"/>
                  </a:lnTo>
                  <a:lnTo>
                    <a:pt x="0" y="0"/>
                  </a:lnTo>
                  <a:lnTo>
                    <a:pt x="0" y="3006852"/>
                  </a:lnTo>
                  <a:lnTo>
                    <a:pt x="4380738" y="30068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433707" y="3999738"/>
              <a:ext cx="4391025" cy="3016250"/>
            </a:xfrm>
            <a:custGeom>
              <a:avLst/>
              <a:gdLst/>
              <a:ahLst/>
              <a:cxnLst/>
              <a:rect l="l" t="t" r="r" b="b"/>
              <a:pathLst>
                <a:path w="4391025" h="3016250">
                  <a:moveTo>
                    <a:pt x="4390644" y="3015996"/>
                  </a:moveTo>
                  <a:lnTo>
                    <a:pt x="4390644" y="0"/>
                  </a:lnTo>
                  <a:lnTo>
                    <a:pt x="0" y="0"/>
                  </a:lnTo>
                  <a:lnTo>
                    <a:pt x="0" y="3015996"/>
                  </a:lnTo>
                  <a:lnTo>
                    <a:pt x="4572" y="3015996"/>
                  </a:lnTo>
                  <a:lnTo>
                    <a:pt x="4572" y="9906"/>
                  </a:lnTo>
                  <a:lnTo>
                    <a:pt x="9905" y="4572"/>
                  </a:lnTo>
                  <a:lnTo>
                    <a:pt x="9905" y="9906"/>
                  </a:lnTo>
                  <a:lnTo>
                    <a:pt x="4380738" y="9906"/>
                  </a:lnTo>
                  <a:lnTo>
                    <a:pt x="4380738" y="4572"/>
                  </a:lnTo>
                  <a:lnTo>
                    <a:pt x="4385309" y="9906"/>
                  </a:lnTo>
                  <a:lnTo>
                    <a:pt x="4385309" y="3015996"/>
                  </a:lnTo>
                  <a:lnTo>
                    <a:pt x="4390644" y="3015996"/>
                  </a:lnTo>
                  <a:close/>
                </a:path>
                <a:path w="4391025" h="3016250">
                  <a:moveTo>
                    <a:pt x="9905" y="9906"/>
                  </a:moveTo>
                  <a:lnTo>
                    <a:pt x="9905" y="4572"/>
                  </a:lnTo>
                  <a:lnTo>
                    <a:pt x="4572" y="9906"/>
                  </a:lnTo>
                  <a:lnTo>
                    <a:pt x="9905" y="9906"/>
                  </a:lnTo>
                  <a:close/>
                </a:path>
                <a:path w="4391025" h="3016250">
                  <a:moveTo>
                    <a:pt x="9906" y="3006852"/>
                  </a:moveTo>
                  <a:lnTo>
                    <a:pt x="9905" y="9906"/>
                  </a:lnTo>
                  <a:lnTo>
                    <a:pt x="4572" y="9906"/>
                  </a:lnTo>
                  <a:lnTo>
                    <a:pt x="4572" y="3006852"/>
                  </a:lnTo>
                  <a:lnTo>
                    <a:pt x="9906" y="3006852"/>
                  </a:lnTo>
                  <a:close/>
                </a:path>
                <a:path w="4391025" h="3016250">
                  <a:moveTo>
                    <a:pt x="4385309" y="3006852"/>
                  </a:moveTo>
                  <a:lnTo>
                    <a:pt x="4572" y="3006852"/>
                  </a:lnTo>
                  <a:lnTo>
                    <a:pt x="9906" y="3011424"/>
                  </a:lnTo>
                  <a:lnTo>
                    <a:pt x="9905" y="3015996"/>
                  </a:lnTo>
                  <a:lnTo>
                    <a:pt x="4380738" y="3015996"/>
                  </a:lnTo>
                  <a:lnTo>
                    <a:pt x="4380738" y="3011424"/>
                  </a:lnTo>
                  <a:lnTo>
                    <a:pt x="4385309" y="3006852"/>
                  </a:lnTo>
                  <a:close/>
                </a:path>
                <a:path w="4391025" h="3016250">
                  <a:moveTo>
                    <a:pt x="9905" y="3015996"/>
                  </a:moveTo>
                  <a:lnTo>
                    <a:pt x="9906" y="3011424"/>
                  </a:lnTo>
                  <a:lnTo>
                    <a:pt x="4572" y="3006852"/>
                  </a:lnTo>
                  <a:lnTo>
                    <a:pt x="4572" y="3015996"/>
                  </a:lnTo>
                  <a:lnTo>
                    <a:pt x="9905" y="3015996"/>
                  </a:lnTo>
                  <a:close/>
                </a:path>
                <a:path w="4391025" h="3016250">
                  <a:moveTo>
                    <a:pt x="4385309" y="9906"/>
                  </a:moveTo>
                  <a:lnTo>
                    <a:pt x="4380738" y="4572"/>
                  </a:lnTo>
                  <a:lnTo>
                    <a:pt x="4380738" y="9906"/>
                  </a:lnTo>
                  <a:lnTo>
                    <a:pt x="4385309" y="9906"/>
                  </a:lnTo>
                  <a:close/>
                </a:path>
                <a:path w="4391025" h="3016250">
                  <a:moveTo>
                    <a:pt x="4385309" y="3006852"/>
                  </a:moveTo>
                  <a:lnTo>
                    <a:pt x="4385309" y="9906"/>
                  </a:lnTo>
                  <a:lnTo>
                    <a:pt x="4380738" y="9906"/>
                  </a:lnTo>
                  <a:lnTo>
                    <a:pt x="4380738" y="3006852"/>
                  </a:lnTo>
                  <a:lnTo>
                    <a:pt x="4385309" y="3006852"/>
                  </a:lnTo>
                  <a:close/>
                </a:path>
                <a:path w="4391025" h="3016250">
                  <a:moveTo>
                    <a:pt x="4385309" y="3015996"/>
                  </a:moveTo>
                  <a:lnTo>
                    <a:pt x="4385309" y="3006852"/>
                  </a:lnTo>
                  <a:lnTo>
                    <a:pt x="4380738" y="3011424"/>
                  </a:lnTo>
                  <a:lnTo>
                    <a:pt x="4380738" y="3015996"/>
                  </a:lnTo>
                  <a:lnTo>
                    <a:pt x="4385309" y="30159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40387" y="4102607"/>
              <a:ext cx="4202417" cy="31394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406269" y="4406264"/>
              <a:ext cx="7620" cy="0"/>
            </a:xfrm>
            <a:custGeom>
              <a:avLst/>
              <a:gdLst/>
              <a:ahLst/>
              <a:cxnLst/>
              <a:rect l="l" t="t" r="r" b="b"/>
              <a:pathLst>
                <a:path w="7620">
                  <a:moveTo>
                    <a:pt x="0" y="0"/>
                  </a:moveTo>
                  <a:lnTo>
                    <a:pt x="7620" y="0"/>
                  </a:lnTo>
                </a:path>
              </a:pathLst>
            </a:custGeom>
            <a:ln w="3810">
              <a:solidFill>
                <a:srgbClr val="FDFD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97359" y="4408170"/>
              <a:ext cx="2398014" cy="381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78309" y="4431029"/>
              <a:ext cx="2417064" cy="2667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66879" y="4453889"/>
              <a:ext cx="2426969" cy="1143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44019" y="4461510"/>
              <a:ext cx="2452877" cy="228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44019" y="4484370"/>
              <a:ext cx="2452877" cy="228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44019" y="4507229"/>
              <a:ext cx="2452116" cy="1524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663069" y="4520564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0" y="0"/>
                  </a:moveTo>
                  <a:lnTo>
                    <a:pt x="3810" y="0"/>
                  </a:lnTo>
                </a:path>
              </a:pathLst>
            </a:custGeom>
            <a:ln w="3810">
              <a:solidFill>
                <a:srgbClr val="FDFD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708789" y="4520564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0" y="0"/>
                  </a:moveTo>
                  <a:lnTo>
                    <a:pt x="3810" y="0"/>
                  </a:lnTo>
                </a:path>
              </a:pathLst>
            </a:custGeom>
            <a:ln w="3810">
              <a:solidFill>
                <a:srgbClr val="FBFBF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15769" y="4404360"/>
              <a:ext cx="1527048" cy="26288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34819" y="4564379"/>
              <a:ext cx="78486" cy="1524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8276729" y="457771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0"/>
                  </a:moveTo>
                  <a:lnTo>
                    <a:pt x="3810" y="0"/>
                  </a:lnTo>
                </a:path>
                <a:path w="3809" h="3810">
                  <a:moveTo>
                    <a:pt x="0" y="3809"/>
                  </a:moveTo>
                  <a:lnTo>
                    <a:pt x="3810" y="3809"/>
                  </a:lnTo>
                </a:path>
              </a:pathLst>
            </a:custGeom>
            <a:ln w="3810">
              <a:solidFill>
                <a:srgbClr val="63B1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82119" y="4518660"/>
              <a:ext cx="2416301" cy="16383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425319" y="4663439"/>
              <a:ext cx="1317485" cy="2667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663069" y="4682489"/>
              <a:ext cx="2432304" cy="762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663069" y="4686300"/>
              <a:ext cx="2434590" cy="762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9473069" y="4688204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09">
                  <a:moveTo>
                    <a:pt x="0" y="0"/>
                  </a:moveTo>
                  <a:lnTo>
                    <a:pt x="3810" y="0"/>
                  </a:lnTo>
                </a:path>
              </a:pathLst>
            </a:custGeom>
            <a:ln w="3810">
              <a:solidFill>
                <a:srgbClr val="FAFAF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666879" y="4690110"/>
              <a:ext cx="2430780" cy="762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644019" y="4693920"/>
              <a:ext cx="2455164" cy="2286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644019" y="4705350"/>
              <a:ext cx="2455164" cy="2286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647829" y="4728210"/>
              <a:ext cx="2442971" cy="381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425319" y="4686300"/>
              <a:ext cx="1317498" cy="8763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647829" y="4732020"/>
              <a:ext cx="2446020" cy="1143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644019" y="4735829"/>
              <a:ext cx="2452116" cy="1143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647829" y="4747260"/>
              <a:ext cx="2450591" cy="1524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678309" y="4758689"/>
              <a:ext cx="2417826" cy="762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678309" y="4762500"/>
              <a:ext cx="2417826" cy="762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666879" y="4766310"/>
              <a:ext cx="2429256" cy="1524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8425319" y="4775834"/>
              <a:ext cx="1317625" cy="0"/>
            </a:xfrm>
            <a:custGeom>
              <a:avLst/>
              <a:gdLst/>
              <a:ahLst/>
              <a:cxnLst/>
              <a:rect l="l" t="t" r="r" b="b"/>
              <a:pathLst>
                <a:path w="1317625">
                  <a:moveTo>
                    <a:pt x="0" y="0"/>
                  </a:moveTo>
                  <a:lnTo>
                    <a:pt x="1317498" y="0"/>
                  </a:lnTo>
                </a:path>
              </a:pathLst>
            </a:custGeom>
            <a:ln w="3809">
              <a:solidFill>
                <a:srgbClr val="007F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425319" y="4779645"/>
              <a:ext cx="1317625" cy="0"/>
            </a:xfrm>
            <a:custGeom>
              <a:avLst/>
              <a:gdLst/>
              <a:ahLst/>
              <a:cxnLst/>
              <a:rect l="l" t="t" r="r" b="b"/>
              <a:pathLst>
                <a:path w="1317625">
                  <a:moveTo>
                    <a:pt x="0" y="0"/>
                  </a:moveTo>
                  <a:lnTo>
                    <a:pt x="1317498" y="0"/>
                  </a:lnTo>
                </a:path>
              </a:pathLst>
            </a:custGeom>
            <a:ln w="3810">
              <a:solidFill>
                <a:srgbClr val="007F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513717" y="4769357"/>
              <a:ext cx="4227576" cy="340613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8425319" y="5095875"/>
              <a:ext cx="1317625" cy="0"/>
            </a:xfrm>
            <a:custGeom>
              <a:avLst/>
              <a:gdLst/>
              <a:ahLst/>
              <a:cxnLst/>
              <a:rect l="l" t="t" r="r" b="b"/>
              <a:pathLst>
                <a:path w="1317625">
                  <a:moveTo>
                    <a:pt x="0" y="0"/>
                  </a:moveTo>
                  <a:lnTo>
                    <a:pt x="1317498" y="0"/>
                  </a:lnTo>
                </a:path>
              </a:pathLst>
            </a:custGeom>
            <a:ln w="3809">
              <a:solidFill>
                <a:srgbClr val="00A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425319" y="5099684"/>
              <a:ext cx="1317625" cy="0"/>
            </a:xfrm>
            <a:custGeom>
              <a:avLst/>
              <a:gdLst/>
              <a:ahLst/>
              <a:cxnLst/>
              <a:rect l="l" t="t" r="r" b="b"/>
              <a:pathLst>
                <a:path w="1317625">
                  <a:moveTo>
                    <a:pt x="0" y="0"/>
                  </a:moveTo>
                  <a:lnTo>
                    <a:pt x="1317498" y="0"/>
                  </a:lnTo>
                </a:path>
              </a:pathLst>
            </a:custGeom>
            <a:ln w="3809">
              <a:solidFill>
                <a:srgbClr val="00A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666879" y="5097779"/>
              <a:ext cx="2430780" cy="7239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666879" y="5166360"/>
              <a:ext cx="2431542" cy="1905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223376" y="5101589"/>
              <a:ext cx="1519440" cy="14096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670689" y="5181600"/>
              <a:ext cx="2426969" cy="762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663069" y="5185410"/>
              <a:ext cx="2435351" cy="4191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663069" y="5223510"/>
              <a:ext cx="2435351" cy="26670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8425319" y="5244464"/>
              <a:ext cx="1317625" cy="0"/>
            </a:xfrm>
            <a:custGeom>
              <a:avLst/>
              <a:gdLst/>
              <a:ahLst/>
              <a:cxnLst/>
              <a:rect l="l" t="t" r="r" b="b"/>
              <a:pathLst>
                <a:path w="1317625">
                  <a:moveTo>
                    <a:pt x="0" y="0"/>
                  </a:moveTo>
                  <a:lnTo>
                    <a:pt x="1317498" y="0"/>
                  </a:lnTo>
                </a:path>
              </a:pathLst>
            </a:custGeom>
            <a:ln w="3809">
              <a:solidFill>
                <a:srgbClr val="00A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8425319" y="5248275"/>
              <a:ext cx="1317625" cy="0"/>
            </a:xfrm>
            <a:custGeom>
              <a:avLst/>
              <a:gdLst/>
              <a:ahLst/>
              <a:cxnLst/>
              <a:rect l="l" t="t" r="r" b="b"/>
              <a:pathLst>
                <a:path w="1317625">
                  <a:moveTo>
                    <a:pt x="0" y="0"/>
                  </a:moveTo>
                  <a:lnTo>
                    <a:pt x="1317498" y="0"/>
                  </a:lnTo>
                </a:path>
              </a:pathLst>
            </a:custGeom>
            <a:ln w="3809">
              <a:solidFill>
                <a:srgbClr val="00A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513717" y="5237988"/>
              <a:ext cx="4229861" cy="1773173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9027286" y="6997065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09">
                  <a:moveTo>
                    <a:pt x="0" y="0"/>
                  </a:moveTo>
                  <a:lnTo>
                    <a:pt x="3810" y="0"/>
                  </a:lnTo>
                </a:path>
              </a:pathLst>
            </a:custGeom>
            <a:ln w="3810">
              <a:solidFill>
                <a:srgbClr val="FCFCF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438279" y="2481833"/>
              <a:ext cx="4380865" cy="1350645"/>
            </a:xfrm>
            <a:custGeom>
              <a:avLst/>
              <a:gdLst/>
              <a:ahLst/>
              <a:cxnLst/>
              <a:rect l="l" t="t" r="r" b="b"/>
              <a:pathLst>
                <a:path w="4380865" h="1350645">
                  <a:moveTo>
                    <a:pt x="4380738" y="1350264"/>
                  </a:moveTo>
                  <a:lnTo>
                    <a:pt x="4380738" y="0"/>
                  </a:lnTo>
                  <a:lnTo>
                    <a:pt x="0" y="0"/>
                  </a:lnTo>
                  <a:lnTo>
                    <a:pt x="0" y="1350264"/>
                  </a:lnTo>
                  <a:lnTo>
                    <a:pt x="4380738" y="13502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433707" y="2477261"/>
              <a:ext cx="4391025" cy="1360170"/>
            </a:xfrm>
            <a:custGeom>
              <a:avLst/>
              <a:gdLst/>
              <a:ahLst/>
              <a:cxnLst/>
              <a:rect l="l" t="t" r="r" b="b"/>
              <a:pathLst>
                <a:path w="4391025" h="1360170">
                  <a:moveTo>
                    <a:pt x="4390644" y="1360170"/>
                  </a:moveTo>
                  <a:lnTo>
                    <a:pt x="4390644" y="0"/>
                  </a:lnTo>
                  <a:lnTo>
                    <a:pt x="0" y="0"/>
                  </a:lnTo>
                  <a:lnTo>
                    <a:pt x="0" y="1360170"/>
                  </a:lnTo>
                  <a:lnTo>
                    <a:pt x="4572" y="1360170"/>
                  </a:lnTo>
                  <a:lnTo>
                    <a:pt x="4572" y="9906"/>
                  </a:lnTo>
                  <a:lnTo>
                    <a:pt x="9905" y="4572"/>
                  </a:lnTo>
                  <a:lnTo>
                    <a:pt x="9905" y="9906"/>
                  </a:lnTo>
                  <a:lnTo>
                    <a:pt x="4380738" y="9906"/>
                  </a:lnTo>
                  <a:lnTo>
                    <a:pt x="4380738" y="4571"/>
                  </a:lnTo>
                  <a:lnTo>
                    <a:pt x="4385309" y="9906"/>
                  </a:lnTo>
                  <a:lnTo>
                    <a:pt x="4385309" y="1360170"/>
                  </a:lnTo>
                  <a:lnTo>
                    <a:pt x="4390644" y="1360170"/>
                  </a:lnTo>
                  <a:close/>
                </a:path>
                <a:path w="4391025" h="1360170">
                  <a:moveTo>
                    <a:pt x="9905" y="9906"/>
                  </a:moveTo>
                  <a:lnTo>
                    <a:pt x="9905" y="4572"/>
                  </a:lnTo>
                  <a:lnTo>
                    <a:pt x="4572" y="9906"/>
                  </a:lnTo>
                  <a:lnTo>
                    <a:pt x="9905" y="9906"/>
                  </a:lnTo>
                  <a:close/>
                </a:path>
                <a:path w="4391025" h="1360170">
                  <a:moveTo>
                    <a:pt x="9905" y="1350264"/>
                  </a:moveTo>
                  <a:lnTo>
                    <a:pt x="9905" y="9906"/>
                  </a:lnTo>
                  <a:lnTo>
                    <a:pt x="4572" y="9906"/>
                  </a:lnTo>
                  <a:lnTo>
                    <a:pt x="4572" y="1350264"/>
                  </a:lnTo>
                  <a:lnTo>
                    <a:pt x="9905" y="1350264"/>
                  </a:lnTo>
                  <a:close/>
                </a:path>
                <a:path w="4391025" h="1360170">
                  <a:moveTo>
                    <a:pt x="4385309" y="1350264"/>
                  </a:moveTo>
                  <a:lnTo>
                    <a:pt x="4572" y="1350264"/>
                  </a:lnTo>
                  <a:lnTo>
                    <a:pt x="9905" y="1354836"/>
                  </a:lnTo>
                  <a:lnTo>
                    <a:pt x="9905" y="1360170"/>
                  </a:lnTo>
                  <a:lnTo>
                    <a:pt x="4380738" y="1360170"/>
                  </a:lnTo>
                  <a:lnTo>
                    <a:pt x="4380738" y="1354836"/>
                  </a:lnTo>
                  <a:lnTo>
                    <a:pt x="4385309" y="1350264"/>
                  </a:lnTo>
                  <a:close/>
                </a:path>
                <a:path w="4391025" h="1360170">
                  <a:moveTo>
                    <a:pt x="9905" y="1360170"/>
                  </a:moveTo>
                  <a:lnTo>
                    <a:pt x="9905" y="1354836"/>
                  </a:lnTo>
                  <a:lnTo>
                    <a:pt x="4572" y="1350264"/>
                  </a:lnTo>
                  <a:lnTo>
                    <a:pt x="4572" y="1360170"/>
                  </a:lnTo>
                  <a:lnTo>
                    <a:pt x="9905" y="1360170"/>
                  </a:lnTo>
                  <a:close/>
                </a:path>
                <a:path w="4391025" h="1360170">
                  <a:moveTo>
                    <a:pt x="4385309" y="9906"/>
                  </a:moveTo>
                  <a:lnTo>
                    <a:pt x="4380738" y="4571"/>
                  </a:lnTo>
                  <a:lnTo>
                    <a:pt x="4380738" y="9906"/>
                  </a:lnTo>
                  <a:lnTo>
                    <a:pt x="4385309" y="9906"/>
                  </a:lnTo>
                  <a:close/>
                </a:path>
                <a:path w="4391025" h="1360170">
                  <a:moveTo>
                    <a:pt x="4385309" y="1350264"/>
                  </a:moveTo>
                  <a:lnTo>
                    <a:pt x="4385309" y="9906"/>
                  </a:lnTo>
                  <a:lnTo>
                    <a:pt x="4380738" y="9906"/>
                  </a:lnTo>
                  <a:lnTo>
                    <a:pt x="4380738" y="1350264"/>
                  </a:lnTo>
                  <a:lnTo>
                    <a:pt x="4385309" y="1350264"/>
                  </a:lnTo>
                  <a:close/>
                </a:path>
                <a:path w="4391025" h="1360170">
                  <a:moveTo>
                    <a:pt x="4385309" y="1360170"/>
                  </a:moveTo>
                  <a:lnTo>
                    <a:pt x="4385309" y="1350264"/>
                  </a:lnTo>
                  <a:lnTo>
                    <a:pt x="4380738" y="1354836"/>
                  </a:lnTo>
                  <a:lnTo>
                    <a:pt x="4380738" y="1360170"/>
                  </a:lnTo>
                  <a:lnTo>
                    <a:pt x="4385309" y="13601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435481" y="2606801"/>
              <a:ext cx="2257044" cy="1143000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588393" y="2606039"/>
              <a:ext cx="1774698" cy="1144524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861707" y="3999738"/>
              <a:ext cx="4390390" cy="3016250"/>
            </a:xfrm>
            <a:custGeom>
              <a:avLst/>
              <a:gdLst/>
              <a:ahLst/>
              <a:cxnLst/>
              <a:rect l="l" t="t" r="r" b="b"/>
              <a:pathLst>
                <a:path w="4390390" h="3016250">
                  <a:moveTo>
                    <a:pt x="4389882" y="3015996"/>
                  </a:moveTo>
                  <a:lnTo>
                    <a:pt x="4389882" y="0"/>
                  </a:lnTo>
                  <a:lnTo>
                    <a:pt x="0" y="0"/>
                  </a:lnTo>
                  <a:lnTo>
                    <a:pt x="0" y="3015996"/>
                  </a:lnTo>
                  <a:lnTo>
                    <a:pt x="4572" y="3015996"/>
                  </a:lnTo>
                  <a:lnTo>
                    <a:pt x="4571" y="9906"/>
                  </a:lnTo>
                  <a:lnTo>
                    <a:pt x="9143" y="4572"/>
                  </a:lnTo>
                  <a:lnTo>
                    <a:pt x="9143" y="9906"/>
                  </a:lnTo>
                  <a:lnTo>
                    <a:pt x="4380737" y="9906"/>
                  </a:lnTo>
                  <a:lnTo>
                    <a:pt x="4380737" y="4572"/>
                  </a:lnTo>
                  <a:lnTo>
                    <a:pt x="4385310" y="9906"/>
                  </a:lnTo>
                  <a:lnTo>
                    <a:pt x="4385310" y="3015996"/>
                  </a:lnTo>
                  <a:lnTo>
                    <a:pt x="4389882" y="3015996"/>
                  </a:lnTo>
                  <a:close/>
                </a:path>
                <a:path w="4390390" h="3016250">
                  <a:moveTo>
                    <a:pt x="9143" y="9906"/>
                  </a:moveTo>
                  <a:lnTo>
                    <a:pt x="9143" y="4572"/>
                  </a:lnTo>
                  <a:lnTo>
                    <a:pt x="4571" y="9906"/>
                  </a:lnTo>
                  <a:lnTo>
                    <a:pt x="9143" y="9906"/>
                  </a:lnTo>
                  <a:close/>
                </a:path>
                <a:path w="4390390" h="3016250">
                  <a:moveTo>
                    <a:pt x="9143" y="3006852"/>
                  </a:moveTo>
                  <a:lnTo>
                    <a:pt x="9143" y="9906"/>
                  </a:lnTo>
                  <a:lnTo>
                    <a:pt x="4571" y="9906"/>
                  </a:lnTo>
                  <a:lnTo>
                    <a:pt x="4572" y="3006852"/>
                  </a:lnTo>
                  <a:lnTo>
                    <a:pt x="9143" y="3006852"/>
                  </a:lnTo>
                  <a:close/>
                </a:path>
                <a:path w="4390390" h="3016250">
                  <a:moveTo>
                    <a:pt x="4385310" y="3006852"/>
                  </a:moveTo>
                  <a:lnTo>
                    <a:pt x="4572" y="3006852"/>
                  </a:lnTo>
                  <a:lnTo>
                    <a:pt x="9143" y="3011424"/>
                  </a:lnTo>
                  <a:lnTo>
                    <a:pt x="9143" y="3015996"/>
                  </a:lnTo>
                  <a:lnTo>
                    <a:pt x="4380738" y="3015996"/>
                  </a:lnTo>
                  <a:lnTo>
                    <a:pt x="4380738" y="3011424"/>
                  </a:lnTo>
                  <a:lnTo>
                    <a:pt x="4385310" y="3006852"/>
                  </a:lnTo>
                  <a:close/>
                </a:path>
                <a:path w="4390390" h="3016250">
                  <a:moveTo>
                    <a:pt x="9143" y="3015996"/>
                  </a:moveTo>
                  <a:lnTo>
                    <a:pt x="9143" y="3011424"/>
                  </a:lnTo>
                  <a:lnTo>
                    <a:pt x="4572" y="3006852"/>
                  </a:lnTo>
                  <a:lnTo>
                    <a:pt x="4572" y="3015996"/>
                  </a:lnTo>
                  <a:lnTo>
                    <a:pt x="9143" y="3015996"/>
                  </a:lnTo>
                  <a:close/>
                </a:path>
                <a:path w="4390390" h="3016250">
                  <a:moveTo>
                    <a:pt x="4385310" y="9906"/>
                  </a:moveTo>
                  <a:lnTo>
                    <a:pt x="4380737" y="4572"/>
                  </a:lnTo>
                  <a:lnTo>
                    <a:pt x="4380737" y="9906"/>
                  </a:lnTo>
                  <a:lnTo>
                    <a:pt x="4385310" y="9906"/>
                  </a:lnTo>
                  <a:close/>
                </a:path>
                <a:path w="4390390" h="3016250">
                  <a:moveTo>
                    <a:pt x="4385310" y="3006852"/>
                  </a:moveTo>
                  <a:lnTo>
                    <a:pt x="4385310" y="9906"/>
                  </a:lnTo>
                  <a:lnTo>
                    <a:pt x="4380737" y="9906"/>
                  </a:lnTo>
                  <a:lnTo>
                    <a:pt x="4380738" y="3006852"/>
                  </a:lnTo>
                  <a:lnTo>
                    <a:pt x="4385310" y="3006852"/>
                  </a:lnTo>
                  <a:close/>
                </a:path>
                <a:path w="4390390" h="3016250">
                  <a:moveTo>
                    <a:pt x="4385310" y="3015996"/>
                  </a:moveTo>
                  <a:lnTo>
                    <a:pt x="4385310" y="3006852"/>
                  </a:lnTo>
                  <a:lnTo>
                    <a:pt x="4380738" y="3011424"/>
                  </a:lnTo>
                  <a:lnTo>
                    <a:pt x="4380738" y="3015996"/>
                  </a:lnTo>
                  <a:lnTo>
                    <a:pt x="4385310" y="30159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64577" y="4140707"/>
              <a:ext cx="4258055" cy="2706623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861707" y="2477261"/>
              <a:ext cx="4390390" cy="1360170"/>
            </a:xfrm>
            <a:custGeom>
              <a:avLst/>
              <a:gdLst/>
              <a:ahLst/>
              <a:cxnLst/>
              <a:rect l="l" t="t" r="r" b="b"/>
              <a:pathLst>
                <a:path w="4390390" h="1360170">
                  <a:moveTo>
                    <a:pt x="4389882" y="1360170"/>
                  </a:moveTo>
                  <a:lnTo>
                    <a:pt x="4389882" y="0"/>
                  </a:lnTo>
                  <a:lnTo>
                    <a:pt x="0" y="0"/>
                  </a:lnTo>
                  <a:lnTo>
                    <a:pt x="0" y="1360170"/>
                  </a:lnTo>
                  <a:lnTo>
                    <a:pt x="4571" y="1360170"/>
                  </a:lnTo>
                  <a:lnTo>
                    <a:pt x="4571" y="9906"/>
                  </a:lnTo>
                  <a:lnTo>
                    <a:pt x="9143" y="4572"/>
                  </a:lnTo>
                  <a:lnTo>
                    <a:pt x="9143" y="9906"/>
                  </a:lnTo>
                  <a:lnTo>
                    <a:pt x="4380738" y="9905"/>
                  </a:lnTo>
                  <a:lnTo>
                    <a:pt x="4380738" y="4571"/>
                  </a:lnTo>
                  <a:lnTo>
                    <a:pt x="4385310" y="9905"/>
                  </a:lnTo>
                  <a:lnTo>
                    <a:pt x="4385310" y="1360170"/>
                  </a:lnTo>
                  <a:lnTo>
                    <a:pt x="4389882" y="1360170"/>
                  </a:lnTo>
                  <a:close/>
                </a:path>
                <a:path w="4390390" h="1360170">
                  <a:moveTo>
                    <a:pt x="9143" y="9906"/>
                  </a:moveTo>
                  <a:lnTo>
                    <a:pt x="9143" y="4572"/>
                  </a:lnTo>
                  <a:lnTo>
                    <a:pt x="4571" y="9906"/>
                  </a:lnTo>
                  <a:lnTo>
                    <a:pt x="9143" y="9906"/>
                  </a:lnTo>
                  <a:close/>
                </a:path>
                <a:path w="4390390" h="1360170">
                  <a:moveTo>
                    <a:pt x="9143" y="1350264"/>
                  </a:moveTo>
                  <a:lnTo>
                    <a:pt x="9143" y="9906"/>
                  </a:lnTo>
                  <a:lnTo>
                    <a:pt x="4571" y="9906"/>
                  </a:lnTo>
                  <a:lnTo>
                    <a:pt x="4571" y="1350264"/>
                  </a:lnTo>
                  <a:lnTo>
                    <a:pt x="9143" y="1350264"/>
                  </a:lnTo>
                  <a:close/>
                </a:path>
                <a:path w="4390390" h="1360170">
                  <a:moveTo>
                    <a:pt x="4385310" y="1350264"/>
                  </a:moveTo>
                  <a:lnTo>
                    <a:pt x="4571" y="1350264"/>
                  </a:lnTo>
                  <a:lnTo>
                    <a:pt x="9143" y="1354835"/>
                  </a:lnTo>
                  <a:lnTo>
                    <a:pt x="9144" y="1360170"/>
                  </a:lnTo>
                  <a:lnTo>
                    <a:pt x="4380738" y="1360170"/>
                  </a:lnTo>
                  <a:lnTo>
                    <a:pt x="4380738" y="1354836"/>
                  </a:lnTo>
                  <a:lnTo>
                    <a:pt x="4385310" y="1350264"/>
                  </a:lnTo>
                  <a:close/>
                </a:path>
                <a:path w="4390390" h="1360170">
                  <a:moveTo>
                    <a:pt x="9144" y="1360170"/>
                  </a:moveTo>
                  <a:lnTo>
                    <a:pt x="9143" y="1354835"/>
                  </a:lnTo>
                  <a:lnTo>
                    <a:pt x="4571" y="1350264"/>
                  </a:lnTo>
                  <a:lnTo>
                    <a:pt x="4571" y="1360170"/>
                  </a:lnTo>
                  <a:lnTo>
                    <a:pt x="9144" y="1360170"/>
                  </a:lnTo>
                  <a:close/>
                </a:path>
                <a:path w="4390390" h="1360170">
                  <a:moveTo>
                    <a:pt x="4385310" y="9905"/>
                  </a:moveTo>
                  <a:lnTo>
                    <a:pt x="4380738" y="4571"/>
                  </a:lnTo>
                  <a:lnTo>
                    <a:pt x="4380738" y="9905"/>
                  </a:lnTo>
                  <a:lnTo>
                    <a:pt x="4385310" y="9905"/>
                  </a:lnTo>
                  <a:close/>
                </a:path>
                <a:path w="4390390" h="1360170">
                  <a:moveTo>
                    <a:pt x="4385310" y="1350264"/>
                  </a:moveTo>
                  <a:lnTo>
                    <a:pt x="4385310" y="9905"/>
                  </a:lnTo>
                  <a:lnTo>
                    <a:pt x="4380738" y="9905"/>
                  </a:lnTo>
                  <a:lnTo>
                    <a:pt x="4380738" y="1350264"/>
                  </a:lnTo>
                  <a:lnTo>
                    <a:pt x="4385310" y="1350264"/>
                  </a:lnTo>
                  <a:close/>
                </a:path>
                <a:path w="4390390" h="1360170">
                  <a:moveTo>
                    <a:pt x="4385310" y="1360170"/>
                  </a:moveTo>
                  <a:lnTo>
                    <a:pt x="4385310" y="1350264"/>
                  </a:lnTo>
                  <a:lnTo>
                    <a:pt x="4380738" y="1354836"/>
                  </a:lnTo>
                  <a:lnTo>
                    <a:pt x="4380738" y="1360170"/>
                  </a:lnTo>
                  <a:lnTo>
                    <a:pt x="4385310" y="13601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052969" y="2543555"/>
              <a:ext cx="4277867" cy="1276350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3546995" y="2219705"/>
              <a:ext cx="288290" cy="12700"/>
            </a:xfrm>
            <a:custGeom>
              <a:avLst/>
              <a:gdLst/>
              <a:ahLst/>
              <a:cxnLst/>
              <a:rect l="l" t="t" r="r" b="b"/>
              <a:pathLst>
                <a:path w="288289" h="12700">
                  <a:moveTo>
                    <a:pt x="288036" y="12192"/>
                  </a:moveTo>
                  <a:lnTo>
                    <a:pt x="288036" y="0"/>
                  </a:lnTo>
                  <a:lnTo>
                    <a:pt x="0" y="0"/>
                  </a:lnTo>
                  <a:lnTo>
                    <a:pt x="0" y="12192"/>
                  </a:lnTo>
                  <a:lnTo>
                    <a:pt x="288036" y="12192"/>
                  </a:lnTo>
                  <a:close/>
                </a:path>
              </a:pathLst>
            </a:custGeom>
            <a:solidFill>
              <a:srgbClr val="2C5D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3487553" y="2074418"/>
            <a:ext cx="108966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360045" algn="l"/>
              </a:tabLst>
            </a:pPr>
            <a:r>
              <a:rPr sz="1400" b="1" dirty="0">
                <a:solidFill>
                  <a:srgbClr val="2C5D98"/>
                </a:solidFill>
                <a:latin typeface="Arial"/>
                <a:cs typeface="Arial"/>
              </a:rPr>
              <a:t>(	:</a:t>
            </a:r>
            <a:r>
              <a:rPr sz="1400" b="1" spc="-95" dirty="0">
                <a:solidFill>
                  <a:srgbClr val="2C5D98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2C5D98"/>
                </a:solidFill>
                <a:latin typeface="Arial"/>
                <a:cs typeface="Arial"/>
              </a:rPr>
              <a:t>theory)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4291" y="402590"/>
            <a:ext cx="81711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Quantum</a:t>
            </a:r>
            <a:r>
              <a:rPr sz="3000" spc="-70" dirty="0"/>
              <a:t> </a:t>
            </a:r>
            <a:r>
              <a:rPr sz="3000" dirty="0"/>
              <a:t>Hall</a:t>
            </a:r>
            <a:r>
              <a:rPr sz="3000" spc="-70" dirty="0"/>
              <a:t> </a:t>
            </a:r>
            <a:r>
              <a:rPr sz="3000" spc="-30" dirty="0"/>
              <a:t>Effect</a:t>
            </a:r>
            <a:r>
              <a:rPr sz="3000" spc="-65" dirty="0"/>
              <a:t> </a:t>
            </a:r>
            <a:r>
              <a:rPr sz="3000" dirty="0"/>
              <a:t>in</a:t>
            </a:r>
            <a:r>
              <a:rPr sz="3000" spc="-65" dirty="0"/>
              <a:t> </a:t>
            </a:r>
            <a:r>
              <a:rPr sz="3000" spc="-20" dirty="0"/>
              <a:t>Twisted</a:t>
            </a:r>
            <a:r>
              <a:rPr sz="3000" spc="-65" dirty="0"/>
              <a:t> </a:t>
            </a:r>
            <a:r>
              <a:rPr sz="3000" spc="-45" dirty="0"/>
              <a:t>Bilayer</a:t>
            </a:r>
            <a:r>
              <a:rPr sz="3000" spc="-65" dirty="0"/>
              <a:t> </a:t>
            </a:r>
            <a:r>
              <a:rPr sz="3000" spc="-10" dirty="0"/>
              <a:t>Graphene</a:t>
            </a:r>
            <a:endParaRPr sz="3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5845" y="1283969"/>
            <a:ext cx="6762750" cy="508482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179461" y="6446520"/>
            <a:ext cx="8335645" cy="306070"/>
          </a:xfrm>
          <a:custGeom>
            <a:avLst/>
            <a:gdLst/>
            <a:ahLst/>
            <a:cxnLst/>
            <a:rect l="l" t="t" r="r" b="b"/>
            <a:pathLst>
              <a:path w="8335645" h="306070">
                <a:moveTo>
                  <a:pt x="8335518" y="305562"/>
                </a:moveTo>
                <a:lnTo>
                  <a:pt x="8335518" y="0"/>
                </a:lnTo>
                <a:lnTo>
                  <a:pt x="0" y="0"/>
                </a:lnTo>
                <a:lnTo>
                  <a:pt x="0" y="305562"/>
                </a:lnTo>
                <a:lnTo>
                  <a:pt x="6096" y="305562"/>
                </a:lnTo>
                <a:lnTo>
                  <a:pt x="6096" y="12954"/>
                </a:lnTo>
                <a:lnTo>
                  <a:pt x="12953" y="6858"/>
                </a:lnTo>
                <a:lnTo>
                  <a:pt x="12953" y="12954"/>
                </a:lnTo>
                <a:lnTo>
                  <a:pt x="8322564" y="12954"/>
                </a:lnTo>
                <a:lnTo>
                  <a:pt x="8322564" y="6858"/>
                </a:lnTo>
                <a:lnTo>
                  <a:pt x="8329409" y="12954"/>
                </a:lnTo>
                <a:lnTo>
                  <a:pt x="8329409" y="305562"/>
                </a:lnTo>
                <a:lnTo>
                  <a:pt x="8335518" y="305562"/>
                </a:lnTo>
                <a:close/>
              </a:path>
              <a:path w="8335645" h="306070">
                <a:moveTo>
                  <a:pt x="12953" y="12954"/>
                </a:moveTo>
                <a:lnTo>
                  <a:pt x="12953" y="6858"/>
                </a:lnTo>
                <a:lnTo>
                  <a:pt x="6096" y="12954"/>
                </a:lnTo>
                <a:lnTo>
                  <a:pt x="12953" y="12954"/>
                </a:lnTo>
                <a:close/>
              </a:path>
              <a:path w="8335645" h="306070">
                <a:moveTo>
                  <a:pt x="12953" y="292608"/>
                </a:moveTo>
                <a:lnTo>
                  <a:pt x="12953" y="12954"/>
                </a:lnTo>
                <a:lnTo>
                  <a:pt x="6096" y="12954"/>
                </a:lnTo>
                <a:lnTo>
                  <a:pt x="6096" y="292608"/>
                </a:lnTo>
                <a:lnTo>
                  <a:pt x="12953" y="292608"/>
                </a:lnTo>
                <a:close/>
              </a:path>
              <a:path w="8335645" h="306070">
                <a:moveTo>
                  <a:pt x="8329409" y="292608"/>
                </a:moveTo>
                <a:lnTo>
                  <a:pt x="6096" y="292608"/>
                </a:lnTo>
                <a:lnTo>
                  <a:pt x="12953" y="298704"/>
                </a:lnTo>
                <a:lnTo>
                  <a:pt x="12954" y="305562"/>
                </a:lnTo>
                <a:lnTo>
                  <a:pt x="8322564" y="305562"/>
                </a:lnTo>
                <a:lnTo>
                  <a:pt x="8322564" y="298704"/>
                </a:lnTo>
                <a:lnTo>
                  <a:pt x="8329409" y="292608"/>
                </a:lnTo>
                <a:close/>
              </a:path>
              <a:path w="8335645" h="306070">
                <a:moveTo>
                  <a:pt x="12954" y="305562"/>
                </a:moveTo>
                <a:lnTo>
                  <a:pt x="12953" y="298704"/>
                </a:lnTo>
                <a:lnTo>
                  <a:pt x="6096" y="292608"/>
                </a:lnTo>
                <a:lnTo>
                  <a:pt x="6096" y="305562"/>
                </a:lnTo>
                <a:lnTo>
                  <a:pt x="12954" y="305562"/>
                </a:lnTo>
                <a:close/>
              </a:path>
              <a:path w="8335645" h="306070">
                <a:moveTo>
                  <a:pt x="8329409" y="12954"/>
                </a:moveTo>
                <a:lnTo>
                  <a:pt x="8322564" y="6858"/>
                </a:lnTo>
                <a:lnTo>
                  <a:pt x="8322564" y="12954"/>
                </a:lnTo>
                <a:lnTo>
                  <a:pt x="8329409" y="12954"/>
                </a:lnTo>
                <a:close/>
              </a:path>
              <a:path w="8335645" h="306070">
                <a:moveTo>
                  <a:pt x="8329409" y="292608"/>
                </a:moveTo>
                <a:lnTo>
                  <a:pt x="8329409" y="12954"/>
                </a:lnTo>
                <a:lnTo>
                  <a:pt x="8322564" y="12954"/>
                </a:lnTo>
                <a:lnTo>
                  <a:pt x="8322564" y="292608"/>
                </a:lnTo>
                <a:lnTo>
                  <a:pt x="8329409" y="292608"/>
                </a:lnTo>
                <a:close/>
              </a:path>
              <a:path w="8335645" h="306070">
                <a:moveTo>
                  <a:pt x="8329409" y="305562"/>
                </a:moveTo>
                <a:lnTo>
                  <a:pt x="8329409" y="292608"/>
                </a:lnTo>
                <a:lnTo>
                  <a:pt x="8322564" y="298704"/>
                </a:lnTo>
                <a:lnTo>
                  <a:pt x="8322564" y="305562"/>
                </a:lnTo>
                <a:lnTo>
                  <a:pt x="8329409" y="305562"/>
                </a:lnTo>
                <a:close/>
              </a:path>
            </a:pathLst>
          </a:custGeom>
          <a:solidFill>
            <a:srgbClr val="008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29823" y="6482588"/>
            <a:ext cx="8035290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75" dirty="0">
                <a:latin typeface="Arial"/>
                <a:cs typeface="Arial"/>
              </a:rPr>
              <a:t>Y.</a:t>
            </a:r>
            <a:r>
              <a:rPr sz="1300" b="1" spc="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Kim,</a:t>
            </a:r>
            <a:r>
              <a:rPr sz="1300" b="1" spc="25" dirty="0">
                <a:latin typeface="Arial"/>
                <a:cs typeface="Arial"/>
              </a:rPr>
              <a:t> </a:t>
            </a:r>
            <a:r>
              <a:rPr sz="1300" b="1" spc="-125" dirty="0">
                <a:latin typeface="Arial"/>
                <a:cs typeface="Arial"/>
              </a:rPr>
              <a:t>P.</a:t>
            </a:r>
            <a:r>
              <a:rPr sz="1300" b="1" spc="3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Herlinger,</a:t>
            </a:r>
            <a:r>
              <a:rPr sz="1300" b="1" spc="25" dirty="0">
                <a:latin typeface="Arial"/>
                <a:cs typeface="Arial"/>
              </a:rPr>
              <a:t> </a:t>
            </a:r>
            <a:r>
              <a:rPr sz="1300" b="1" spc="-125" dirty="0">
                <a:latin typeface="Arial"/>
                <a:cs typeface="Arial"/>
              </a:rPr>
              <a:t>P.</a:t>
            </a:r>
            <a:r>
              <a:rPr sz="1300" b="1" spc="3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Moon,</a:t>
            </a:r>
            <a:r>
              <a:rPr sz="1300" b="1" spc="10" dirty="0">
                <a:latin typeface="Arial"/>
                <a:cs typeface="Arial"/>
              </a:rPr>
              <a:t> </a:t>
            </a:r>
            <a:r>
              <a:rPr sz="1300" b="1" spc="70" dirty="0">
                <a:latin typeface="Arial"/>
                <a:cs typeface="Arial"/>
              </a:rPr>
              <a:t>M.</a:t>
            </a:r>
            <a:r>
              <a:rPr sz="1300" b="1" spc="30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Koshino,</a:t>
            </a:r>
            <a:r>
              <a:rPr sz="1300" b="1" spc="10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T.</a:t>
            </a:r>
            <a:r>
              <a:rPr sz="1300" b="1" spc="25" dirty="0">
                <a:latin typeface="Arial"/>
                <a:cs typeface="Arial"/>
              </a:rPr>
              <a:t> </a:t>
            </a:r>
            <a:r>
              <a:rPr sz="1300" b="1" spc="-25" dirty="0">
                <a:latin typeface="Arial"/>
                <a:cs typeface="Arial"/>
              </a:rPr>
              <a:t>Taniguchi,</a:t>
            </a:r>
            <a:r>
              <a:rPr sz="1300" b="1" spc="1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K.</a:t>
            </a:r>
            <a:r>
              <a:rPr sz="1300" b="1" spc="2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Watanabe,</a:t>
            </a:r>
            <a:r>
              <a:rPr sz="1300" b="1" spc="20" dirty="0">
                <a:latin typeface="Arial"/>
                <a:cs typeface="Arial"/>
              </a:rPr>
              <a:t> </a:t>
            </a:r>
            <a:r>
              <a:rPr sz="1300" b="1" spc="-75" dirty="0">
                <a:latin typeface="Arial"/>
                <a:cs typeface="Arial"/>
              </a:rPr>
              <a:t>J.</a:t>
            </a:r>
            <a:r>
              <a:rPr sz="1300" b="1" spc="2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Smet,</a:t>
            </a:r>
            <a:r>
              <a:rPr sz="1300" b="1" spc="2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arXiv:1605.05475</a:t>
            </a:r>
            <a:r>
              <a:rPr sz="1300" b="1" spc="20" dirty="0">
                <a:latin typeface="Arial"/>
                <a:cs typeface="Arial"/>
              </a:rPr>
              <a:t> </a:t>
            </a:r>
            <a:r>
              <a:rPr sz="1300" b="1" spc="-10" dirty="0">
                <a:latin typeface="Arial"/>
                <a:cs typeface="Arial"/>
              </a:rPr>
              <a:t>(2016)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839" y="348995"/>
            <a:ext cx="9144000" cy="6858000"/>
            <a:chOff x="774839" y="348995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839" y="348995"/>
              <a:ext cx="9144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74827" y="349007"/>
              <a:ext cx="9144000" cy="6858000"/>
            </a:xfrm>
            <a:custGeom>
              <a:avLst/>
              <a:gdLst/>
              <a:ahLst/>
              <a:cxnLst/>
              <a:rect l="l" t="t" r="r" b="b"/>
              <a:pathLst>
                <a:path w="9144000" h="6858000">
                  <a:moveTo>
                    <a:pt x="9144000" y="0"/>
                  </a:moveTo>
                  <a:lnTo>
                    <a:pt x="9139428" y="0"/>
                  </a:lnTo>
                  <a:lnTo>
                    <a:pt x="9139428" y="5334"/>
                  </a:lnTo>
                  <a:lnTo>
                    <a:pt x="9139428" y="6853428"/>
                  </a:lnTo>
                  <a:lnTo>
                    <a:pt x="5334" y="6853428"/>
                  </a:lnTo>
                  <a:lnTo>
                    <a:pt x="5334" y="5334"/>
                  </a:lnTo>
                  <a:lnTo>
                    <a:pt x="9139428" y="5334"/>
                  </a:lnTo>
                  <a:lnTo>
                    <a:pt x="9139428" y="0"/>
                  </a:lnTo>
                  <a:lnTo>
                    <a:pt x="5334" y="0"/>
                  </a:lnTo>
                  <a:lnTo>
                    <a:pt x="0" y="0"/>
                  </a:lnTo>
                  <a:lnTo>
                    <a:pt x="0" y="5334"/>
                  </a:lnTo>
                  <a:lnTo>
                    <a:pt x="0" y="6853428"/>
                  </a:lnTo>
                  <a:lnTo>
                    <a:pt x="0" y="6858000"/>
                  </a:lnTo>
                  <a:lnTo>
                    <a:pt x="5334" y="6858000"/>
                  </a:lnTo>
                  <a:lnTo>
                    <a:pt x="9139428" y="6858000"/>
                  </a:lnTo>
                  <a:lnTo>
                    <a:pt x="9144000" y="6858000"/>
                  </a:lnTo>
                  <a:lnTo>
                    <a:pt x="9144000" y="6853428"/>
                  </a:lnTo>
                  <a:lnTo>
                    <a:pt x="9144000" y="5334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745107" y="1612646"/>
            <a:ext cx="12039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40" dirty="0"/>
              <a:t>Outlines</a:t>
            </a:r>
            <a:endParaRPr sz="2400"/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7505" indent="-34353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7505" algn="l"/>
              </a:tabLst>
            </a:pPr>
            <a:r>
              <a:rPr dirty="0">
                <a:solidFill>
                  <a:srgbClr val="FFFFFF"/>
                </a:solidFill>
              </a:rPr>
              <a:t>Introduction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to</a:t>
            </a:r>
            <a:r>
              <a:rPr spc="1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moiré</a:t>
            </a:r>
            <a:r>
              <a:rPr spc="20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superlattices</a:t>
            </a:r>
          </a:p>
          <a:p>
            <a:pPr marL="1270">
              <a:lnSpc>
                <a:spcPct val="100000"/>
              </a:lnSpc>
              <a:buAutoNum type="arabicPeriod"/>
            </a:pPr>
            <a:endParaRPr spc="-10" dirty="0">
              <a:solidFill>
                <a:srgbClr val="FFFFFF"/>
              </a:solidFill>
            </a:endParaRPr>
          </a:p>
          <a:p>
            <a:pPr marL="1270">
              <a:lnSpc>
                <a:spcPct val="100000"/>
              </a:lnSpc>
              <a:spcBef>
                <a:spcPts val="180"/>
              </a:spcBef>
              <a:buAutoNum type="arabicPeriod"/>
            </a:pPr>
            <a:endParaRPr spc="-10" dirty="0">
              <a:solidFill>
                <a:srgbClr val="FFFFFF"/>
              </a:solidFill>
            </a:endParaRPr>
          </a:p>
          <a:p>
            <a:pPr marL="357505" indent="-343535">
              <a:lnSpc>
                <a:spcPct val="100000"/>
              </a:lnSpc>
              <a:buAutoNum type="arabicPeriod"/>
              <a:tabLst>
                <a:tab pos="357505" algn="l"/>
              </a:tabLst>
            </a:pPr>
            <a:r>
              <a:rPr b="0" spc="60" dirty="0">
                <a:latin typeface="Arial"/>
                <a:cs typeface="Arial"/>
              </a:rPr>
              <a:t>Electronic</a:t>
            </a:r>
            <a:r>
              <a:rPr b="0" spc="35" dirty="0">
                <a:latin typeface="Arial"/>
                <a:cs typeface="Arial"/>
              </a:rPr>
              <a:t> </a:t>
            </a:r>
            <a:r>
              <a:rPr b="0" spc="-10" dirty="0">
                <a:latin typeface="Arial"/>
                <a:cs typeface="Arial"/>
              </a:rPr>
              <a:t>structures</a:t>
            </a:r>
          </a:p>
          <a:p>
            <a:pPr marL="1270">
              <a:lnSpc>
                <a:spcPct val="100000"/>
              </a:lnSpc>
              <a:buAutoNum type="arabicPeriod"/>
            </a:pPr>
            <a:endParaRPr b="0" spc="-10" dirty="0">
              <a:latin typeface="Arial"/>
              <a:cs typeface="Arial"/>
            </a:endParaRPr>
          </a:p>
          <a:p>
            <a:pPr marL="1270">
              <a:lnSpc>
                <a:spcPct val="100000"/>
              </a:lnSpc>
              <a:spcBef>
                <a:spcPts val="180"/>
              </a:spcBef>
              <a:buAutoNum type="arabicPeriod"/>
            </a:pPr>
            <a:endParaRPr b="0" spc="-10" dirty="0">
              <a:latin typeface="Arial"/>
              <a:cs typeface="Arial"/>
            </a:endParaRPr>
          </a:p>
          <a:p>
            <a:pPr marL="357505" indent="-343535">
              <a:lnSpc>
                <a:spcPct val="100000"/>
              </a:lnSpc>
              <a:buAutoNum type="arabicPeriod"/>
              <a:tabLst>
                <a:tab pos="357505" algn="l"/>
              </a:tabLst>
            </a:pPr>
            <a:r>
              <a:rPr b="0" spc="60" dirty="0">
                <a:latin typeface="Arial"/>
                <a:cs typeface="Arial"/>
              </a:rPr>
              <a:t>Fractal</a:t>
            </a:r>
            <a:r>
              <a:rPr b="0" dirty="0">
                <a:latin typeface="Arial"/>
                <a:cs typeface="Arial"/>
              </a:rPr>
              <a:t> </a:t>
            </a:r>
            <a:r>
              <a:rPr b="0" spc="100" dirty="0">
                <a:latin typeface="Arial"/>
                <a:cs typeface="Arial"/>
              </a:rPr>
              <a:t>energy</a:t>
            </a:r>
            <a:r>
              <a:rPr b="0" spc="20" dirty="0">
                <a:latin typeface="Arial"/>
                <a:cs typeface="Arial"/>
              </a:rPr>
              <a:t> </a:t>
            </a:r>
            <a:r>
              <a:rPr b="0" spc="90" dirty="0">
                <a:latin typeface="Arial"/>
                <a:cs typeface="Arial"/>
              </a:rPr>
              <a:t>spectrum</a:t>
            </a:r>
            <a:r>
              <a:rPr b="0" spc="15" dirty="0">
                <a:latin typeface="Arial"/>
                <a:cs typeface="Arial"/>
              </a:rPr>
              <a:t> </a:t>
            </a:r>
            <a:r>
              <a:rPr b="0" spc="100" dirty="0">
                <a:latin typeface="Arial"/>
                <a:cs typeface="Arial"/>
              </a:rPr>
              <a:t>under</a:t>
            </a:r>
            <a:r>
              <a:rPr b="0" spc="20" dirty="0">
                <a:latin typeface="Arial"/>
                <a:cs typeface="Arial"/>
              </a:rPr>
              <a:t> </a:t>
            </a:r>
            <a:r>
              <a:rPr b="0" spc="145" dirty="0">
                <a:latin typeface="Arial"/>
                <a:cs typeface="Arial"/>
              </a:rPr>
              <a:t>magnetic</a:t>
            </a:r>
            <a:r>
              <a:rPr b="0" spc="15" dirty="0">
                <a:latin typeface="Arial"/>
                <a:cs typeface="Arial"/>
              </a:rPr>
              <a:t> </a:t>
            </a:r>
            <a:r>
              <a:rPr b="0" spc="50" dirty="0">
                <a:latin typeface="Arial"/>
                <a:cs typeface="Arial"/>
              </a:rPr>
              <a:t>field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78699" y="1165860"/>
            <a:ext cx="8337550" cy="5836285"/>
            <a:chOff x="1178699" y="1165860"/>
            <a:chExt cx="8337550" cy="5836285"/>
          </a:xfrm>
        </p:grpSpPr>
        <p:sp>
          <p:nvSpPr>
            <p:cNvPr id="3" name="object 3"/>
            <p:cNvSpPr/>
            <p:nvPr/>
          </p:nvSpPr>
          <p:spPr>
            <a:xfrm>
              <a:off x="1178699" y="1165860"/>
              <a:ext cx="8337550" cy="5836285"/>
            </a:xfrm>
            <a:custGeom>
              <a:avLst/>
              <a:gdLst/>
              <a:ahLst/>
              <a:cxnLst/>
              <a:rect l="l" t="t" r="r" b="b"/>
              <a:pathLst>
                <a:path w="8337550" h="5836284">
                  <a:moveTo>
                    <a:pt x="8337042" y="5836158"/>
                  </a:moveTo>
                  <a:lnTo>
                    <a:pt x="8337042" y="0"/>
                  </a:lnTo>
                  <a:lnTo>
                    <a:pt x="0" y="0"/>
                  </a:lnTo>
                  <a:lnTo>
                    <a:pt x="0" y="5836158"/>
                  </a:lnTo>
                  <a:lnTo>
                    <a:pt x="4572" y="5836158"/>
                  </a:lnTo>
                  <a:lnTo>
                    <a:pt x="4571" y="9144"/>
                  </a:lnTo>
                  <a:lnTo>
                    <a:pt x="9143" y="4572"/>
                  </a:lnTo>
                  <a:lnTo>
                    <a:pt x="9144" y="9144"/>
                  </a:lnTo>
                  <a:lnTo>
                    <a:pt x="8327898" y="9143"/>
                  </a:lnTo>
                  <a:lnTo>
                    <a:pt x="8327898" y="4571"/>
                  </a:lnTo>
                  <a:lnTo>
                    <a:pt x="8332469" y="9143"/>
                  </a:lnTo>
                  <a:lnTo>
                    <a:pt x="8332469" y="5836158"/>
                  </a:lnTo>
                  <a:lnTo>
                    <a:pt x="8337042" y="5836158"/>
                  </a:lnTo>
                  <a:close/>
                </a:path>
                <a:path w="8337550" h="5836284">
                  <a:moveTo>
                    <a:pt x="9143" y="9144"/>
                  </a:moveTo>
                  <a:lnTo>
                    <a:pt x="9143" y="4572"/>
                  </a:lnTo>
                  <a:lnTo>
                    <a:pt x="4571" y="9144"/>
                  </a:lnTo>
                  <a:lnTo>
                    <a:pt x="9143" y="9144"/>
                  </a:lnTo>
                  <a:close/>
                </a:path>
                <a:path w="8337550" h="5836284">
                  <a:moveTo>
                    <a:pt x="9144" y="5826252"/>
                  </a:moveTo>
                  <a:lnTo>
                    <a:pt x="9143" y="9144"/>
                  </a:lnTo>
                  <a:lnTo>
                    <a:pt x="4571" y="9144"/>
                  </a:lnTo>
                  <a:lnTo>
                    <a:pt x="4572" y="5826252"/>
                  </a:lnTo>
                  <a:lnTo>
                    <a:pt x="9144" y="5826252"/>
                  </a:lnTo>
                  <a:close/>
                </a:path>
                <a:path w="8337550" h="5836284">
                  <a:moveTo>
                    <a:pt x="8332469" y="5826252"/>
                  </a:moveTo>
                  <a:lnTo>
                    <a:pt x="4572" y="5826252"/>
                  </a:lnTo>
                  <a:lnTo>
                    <a:pt x="9144" y="5830824"/>
                  </a:lnTo>
                  <a:lnTo>
                    <a:pt x="9144" y="5836158"/>
                  </a:lnTo>
                  <a:lnTo>
                    <a:pt x="8327898" y="5836158"/>
                  </a:lnTo>
                  <a:lnTo>
                    <a:pt x="8327898" y="5830824"/>
                  </a:lnTo>
                  <a:lnTo>
                    <a:pt x="8332469" y="5826252"/>
                  </a:lnTo>
                  <a:close/>
                </a:path>
                <a:path w="8337550" h="5836284">
                  <a:moveTo>
                    <a:pt x="9144" y="5836158"/>
                  </a:moveTo>
                  <a:lnTo>
                    <a:pt x="9144" y="5830824"/>
                  </a:lnTo>
                  <a:lnTo>
                    <a:pt x="4572" y="5826252"/>
                  </a:lnTo>
                  <a:lnTo>
                    <a:pt x="4572" y="5836158"/>
                  </a:lnTo>
                  <a:lnTo>
                    <a:pt x="9144" y="5836158"/>
                  </a:lnTo>
                  <a:close/>
                </a:path>
                <a:path w="8337550" h="5836284">
                  <a:moveTo>
                    <a:pt x="8332469" y="9143"/>
                  </a:moveTo>
                  <a:lnTo>
                    <a:pt x="8327898" y="4571"/>
                  </a:lnTo>
                  <a:lnTo>
                    <a:pt x="8327898" y="9143"/>
                  </a:lnTo>
                  <a:lnTo>
                    <a:pt x="8332469" y="9143"/>
                  </a:lnTo>
                  <a:close/>
                </a:path>
                <a:path w="8337550" h="5836284">
                  <a:moveTo>
                    <a:pt x="8332469" y="5826252"/>
                  </a:moveTo>
                  <a:lnTo>
                    <a:pt x="8332469" y="9143"/>
                  </a:lnTo>
                  <a:lnTo>
                    <a:pt x="8327898" y="9143"/>
                  </a:lnTo>
                  <a:lnTo>
                    <a:pt x="8327898" y="5826252"/>
                  </a:lnTo>
                  <a:lnTo>
                    <a:pt x="8332469" y="5826252"/>
                  </a:lnTo>
                  <a:close/>
                </a:path>
                <a:path w="8337550" h="5836284">
                  <a:moveTo>
                    <a:pt x="8332469" y="5836158"/>
                  </a:moveTo>
                  <a:lnTo>
                    <a:pt x="8332469" y="5826252"/>
                  </a:lnTo>
                  <a:lnTo>
                    <a:pt x="8327898" y="5830824"/>
                  </a:lnTo>
                  <a:lnTo>
                    <a:pt x="8327898" y="5836158"/>
                  </a:lnTo>
                  <a:lnTo>
                    <a:pt x="8332469" y="58361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34553" y="1664208"/>
              <a:ext cx="2989326" cy="223037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8405" y="2567940"/>
              <a:ext cx="1570100" cy="132664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12725" y="387349"/>
            <a:ext cx="427037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0" dirty="0"/>
              <a:t>Family</a:t>
            </a:r>
            <a:r>
              <a:rPr spc="25" dirty="0"/>
              <a:t> </a:t>
            </a:r>
            <a:r>
              <a:rPr spc="95" dirty="0"/>
              <a:t>of</a:t>
            </a:r>
            <a:r>
              <a:rPr spc="25" dirty="0"/>
              <a:t> </a:t>
            </a:r>
            <a:r>
              <a:rPr dirty="0"/>
              <a:t>Atomic</a:t>
            </a:r>
            <a:r>
              <a:rPr spc="25" dirty="0"/>
              <a:t> </a:t>
            </a:r>
            <a:r>
              <a:rPr spc="-105" dirty="0"/>
              <a:t>Layers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536831" y="1230121"/>
            <a:ext cx="59397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84929" algn="l"/>
              </a:tabLst>
            </a:pPr>
            <a:r>
              <a:rPr sz="2400" b="1" spc="-10" dirty="0">
                <a:latin typeface="Arial"/>
                <a:cs typeface="Arial"/>
              </a:rPr>
              <a:t>Graphene</a:t>
            </a:r>
            <a:r>
              <a:rPr sz="2400" b="1" dirty="0">
                <a:latin typeface="Arial"/>
                <a:cs typeface="Arial"/>
              </a:rPr>
              <a:t>	hexagonal</a:t>
            </a:r>
            <a:r>
              <a:rPr sz="2400" b="1" spc="-5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BN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465211" y="1956816"/>
            <a:ext cx="7895590" cy="4946650"/>
            <a:chOff x="1465211" y="1956816"/>
            <a:chExt cx="7895590" cy="494665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7809" y="1956816"/>
              <a:ext cx="3866388" cy="16718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65211" y="4599432"/>
              <a:ext cx="3584447" cy="230352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43841" y="4681727"/>
              <a:ext cx="3616452" cy="212597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81535" y="4598670"/>
              <a:ext cx="1279918" cy="1221486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818009" y="4160011"/>
            <a:ext cx="86486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latin typeface="Arial"/>
                <a:cs typeface="Arial"/>
              </a:rPr>
              <a:t>TMDs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77133" y="4160011"/>
            <a:ext cx="19335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0" dirty="0">
                <a:latin typeface="Arial"/>
                <a:cs typeface="Arial"/>
              </a:rPr>
              <a:t>Phosphorene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4973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van</a:t>
            </a:r>
            <a:r>
              <a:rPr spc="-90" dirty="0"/>
              <a:t> </a:t>
            </a:r>
            <a:r>
              <a:rPr dirty="0"/>
              <a:t>der</a:t>
            </a:r>
            <a:r>
              <a:rPr spc="-85" dirty="0"/>
              <a:t> </a:t>
            </a:r>
            <a:r>
              <a:rPr spc="-100" dirty="0"/>
              <a:t>Waals</a:t>
            </a:r>
            <a:r>
              <a:rPr spc="-85" dirty="0"/>
              <a:t> </a:t>
            </a:r>
            <a:r>
              <a:rPr spc="-10" dirty="0"/>
              <a:t>Superlattice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995299" y="5269483"/>
            <a:ext cx="3804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A.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K.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Geim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and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I.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100" dirty="0">
                <a:latin typeface="Arial"/>
                <a:cs typeface="Arial"/>
              </a:rPr>
              <a:t>V.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Grigorieva,</a:t>
            </a:r>
            <a:r>
              <a:rPr sz="1200" spc="6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Nature</a:t>
            </a:r>
            <a:r>
              <a:rPr sz="1200" spc="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499,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419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(2013)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2985" y="1171885"/>
            <a:ext cx="6036124" cy="396147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517264" y="1425955"/>
            <a:ext cx="1014730" cy="1747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latin typeface="Arial"/>
                <a:cs typeface="Arial"/>
              </a:rPr>
              <a:t>graphene</a:t>
            </a:r>
            <a:endParaRPr sz="1000">
              <a:latin typeface="Arial"/>
              <a:cs typeface="Arial"/>
            </a:endParaRPr>
          </a:p>
          <a:p>
            <a:pPr marL="76200" marR="621665">
              <a:lnSpc>
                <a:spcPct val="248000"/>
              </a:lnSpc>
              <a:spcBef>
                <a:spcPts val="259"/>
              </a:spcBef>
            </a:pPr>
            <a:r>
              <a:rPr sz="1000" b="1" spc="-25" dirty="0">
                <a:latin typeface="Arial"/>
                <a:cs typeface="Arial"/>
              </a:rPr>
              <a:t>hBN </a:t>
            </a:r>
            <a:r>
              <a:rPr sz="1000" spc="-20" dirty="0">
                <a:latin typeface="Arial"/>
                <a:cs typeface="Arial"/>
              </a:rPr>
              <a:t>MoS</a:t>
            </a:r>
            <a:r>
              <a:rPr sz="975" spc="-30" baseline="-21367" dirty="0">
                <a:latin typeface="Arial"/>
                <a:cs typeface="Arial"/>
              </a:rPr>
              <a:t>2</a:t>
            </a:r>
            <a:r>
              <a:rPr sz="975" spc="750" baseline="-21367" dirty="0">
                <a:latin typeface="Arial"/>
                <a:cs typeface="Arial"/>
              </a:rPr>
              <a:t> </a:t>
            </a:r>
            <a:r>
              <a:rPr sz="1000" spc="-40" dirty="0">
                <a:latin typeface="Arial"/>
                <a:cs typeface="Arial"/>
              </a:rPr>
              <a:t>WSe</a:t>
            </a:r>
            <a:r>
              <a:rPr sz="975" spc="-60" baseline="-21367" dirty="0">
                <a:latin typeface="Arial"/>
                <a:cs typeface="Arial"/>
              </a:rPr>
              <a:t>2</a:t>
            </a:r>
            <a:endParaRPr sz="975" baseline="-21367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15"/>
              </a:spcBef>
            </a:pPr>
            <a:endParaRPr sz="1000">
              <a:latin typeface="Arial"/>
              <a:cs typeface="Arial"/>
            </a:endParaRPr>
          </a:p>
          <a:p>
            <a:pPr marL="76200">
              <a:lnSpc>
                <a:spcPct val="100000"/>
              </a:lnSpc>
            </a:pPr>
            <a:r>
              <a:rPr sz="1000" b="1" spc="-25" dirty="0">
                <a:latin typeface="Arial"/>
                <a:cs typeface="Arial"/>
              </a:rPr>
              <a:t>Fluorographene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28685" y="5538927"/>
            <a:ext cx="5036185" cy="990600"/>
          </a:xfrm>
          <a:prstGeom prst="rect">
            <a:avLst/>
          </a:prstGeom>
        </p:spPr>
        <p:txBody>
          <a:bodyPr vert="horz" wrap="square" lIns="0" tIns="1898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95"/>
              </a:spcBef>
            </a:pPr>
            <a:r>
              <a:rPr sz="2000" dirty="0">
                <a:latin typeface="Arial"/>
                <a:cs typeface="Arial"/>
              </a:rPr>
              <a:t>layer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by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layer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stacking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2-</a:t>
            </a:r>
            <a:r>
              <a:rPr sz="2000" dirty="0">
                <a:latin typeface="Arial"/>
                <a:cs typeface="Arial"/>
              </a:rPr>
              <a:t>D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lattices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400"/>
              </a:spcBef>
            </a:pP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→</a:t>
            </a:r>
            <a:r>
              <a:rPr sz="2000" b="1" spc="-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extra</a:t>
            </a:r>
            <a:r>
              <a:rPr sz="2000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periodicity</a:t>
            </a:r>
            <a:r>
              <a:rPr sz="2000" spc="-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along</a:t>
            </a:r>
            <a:r>
              <a:rPr sz="2000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0000"/>
                </a:solidFill>
                <a:latin typeface="Arial"/>
                <a:cs typeface="Arial"/>
              </a:rPr>
              <a:t>in-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plane</a:t>
            </a:r>
            <a:r>
              <a:rPr sz="2000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direction</a:t>
            </a:r>
            <a:r>
              <a:rPr sz="2000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0000"/>
                </a:solidFill>
                <a:latin typeface="Arial"/>
                <a:cs typeface="Arial"/>
              </a:rPr>
              <a:t>!!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50" dirty="0"/>
              <a:t>Moiré</a:t>
            </a:r>
            <a:r>
              <a:rPr spc="5" dirty="0"/>
              <a:t> </a:t>
            </a:r>
            <a:r>
              <a:rPr spc="-10" dirty="0"/>
              <a:t>Pattern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39653" y="1313106"/>
            <a:ext cx="8112125" cy="5133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600" algn="ctr">
              <a:lnSpc>
                <a:spcPts val="3095"/>
              </a:lnSpc>
            </a:pPr>
            <a:r>
              <a:rPr sz="2800" dirty="0">
                <a:solidFill>
                  <a:srgbClr val="FF0000"/>
                </a:solidFill>
                <a:latin typeface="Arial"/>
                <a:cs typeface="Arial"/>
              </a:rPr>
              <a:t>Interference</a:t>
            </a:r>
            <a:r>
              <a:rPr sz="2800" spc="-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periodic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patterns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60"/>
              </a:spcBef>
            </a:pP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600" dirty="0">
                <a:latin typeface="Arial"/>
                <a:cs typeface="Arial"/>
              </a:rPr>
              <a:t>lattice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period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sz="1600">
              <a:latin typeface="Arial"/>
              <a:cs typeface="Arial"/>
            </a:endParaRPr>
          </a:p>
          <a:p>
            <a:pPr marL="474980">
              <a:lnSpc>
                <a:spcPct val="100000"/>
              </a:lnSpc>
              <a:tabLst>
                <a:tab pos="4745990" algn="l"/>
              </a:tabLst>
            </a:pPr>
            <a:r>
              <a:rPr sz="2000" spc="-10" dirty="0">
                <a:latin typeface="Arial"/>
                <a:cs typeface="Arial"/>
              </a:rPr>
              <a:t>difference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80FF"/>
                </a:solidFill>
                <a:latin typeface="Arial"/>
                <a:cs typeface="Arial"/>
              </a:rPr>
              <a:t>lattice</a:t>
            </a:r>
            <a:r>
              <a:rPr sz="2000" spc="-55" dirty="0">
                <a:solidFill>
                  <a:srgbClr val="0080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80FF"/>
                </a:solidFill>
                <a:latin typeface="Arial"/>
                <a:cs typeface="Arial"/>
              </a:rPr>
              <a:t>period</a:t>
            </a:r>
            <a:r>
              <a:rPr sz="2000" dirty="0">
                <a:solidFill>
                  <a:srgbClr val="0080FF"/>
                </a:solidFill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difference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80FF"/>
                </a:solidFill>
                <a:latin typeface="Arial"/>
                <a:cs typeface="Arial"/>
              </a:rPr>
              <a:t>lattice</a:t>
            </a:r>
            <a:r>
              <a:rPr sz="2000" spc="-55" dirty="0">
                <a:solidFill>
                  <a:srgbClr val="0080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80FF"/>
                </a:solidFill>
                <a:latin typeface="Arial"/>
                <a:cs typeface="Arial"/>
              </a:rPr>
              <a:t>orientation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598561" y="2072639"/>
            <a:ext cx="7832090" cy="3769360"/>
            <a:chOff x="1598561" y="2072639"/>
            <a:chExt cx="7832090" cy="376936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18957" y="2646425"/>
              <a:ext cx="2879598" cy="27256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8957" y="5333237"/>
              <a:ext cx="2879598" cy="19278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523117" y="5521832"/>
              <a:ext cx="60960" cy="0"/>
            </a:xfrm>
            <a:custGeom>
              <a:avLst/>
              <a:gdLst/>
              <a:ahLst/>
              <a:cxnLst/>
              <a:rect l="l" t="t" r="r" b="b"/>
              <a:pathLst>
                <a:path w="60960">
                  <a:moveTo>
                    <a:pt x="0" y="0"/>
                  </a:moveTo>
                  <a:lnTo>
                    <a:pt x="60960" y="0"/>
                  </a:lnTo>
                </a:path>
              </a:pathLst>
            </a:custGeom>
            <a:ln w="3175">
              <a:solidFill>
                <a:srgbClr val="FE7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06231" y="2358389"/>
              <a:ext cx="2880360" cy="27256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06231" y="5045201"/>
              <a:ext cx="2880360" cy="19278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18957" y="2072639"/>
              <a:ext cx="3451860" cy="34533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9997" y="2638043"/>
              <a:ext cx="2879597" cy="27249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29997" y="2638043"/>
              <a:ext cx="2879597" cy="28803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29997" y="5148072"/>
              <a:ext cx="2879597" cy="37033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56489" y="2314955"/>
              <a:ext cx="3073907" cy="111480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53797" y="3392423"/>
              <a:ext cx="3185160" cy="74828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61773" y="4103369"/>
              <a:ext cx="3178301" cy="74828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06147" y="4814316"/>
              <a:ext cx="3051810" cy="102717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666861" y="5832729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95" y="0"/>
                  </a:lnTo>
                </a:path>
              </a:pathLst>
            </a:custGeom>
            <a:ln w="3175">
              <a:solidFill>
                <a:srgbClr val="6767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18957" y="5566410"/>
              <a:ext cx="189737" cy="762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98561" y="5345430"/>
              <a:ext cx="76200" cy="189737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774839" y="1219199"/>
            <a:ext cx="9144000" cy="5770880"/>
            <a:chOff x="774839" y="1219199"/>
            <a:chExt cx="9144000" cy="5770880"/>
          </a:xfrm>
        </p:grpSpPr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74839" y="1219199"/>
              <a:ext cx="9144000" cy="577062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774827" y="1219212"/>
              <a:ext cx="9144000" cy="5770880"/>
            </a:xfrm>
            <a:custGeom>
              <a:avLst/>
              <a:gdLst/>
              <a:ahLst/>
              <a:cxnLst/>
              <a:rect l="l" t="t" r="r" b="b"/>
              <a:pathLst>
                <a:path w="9144000" h="5770880">
                  <a:moveTo>
                    <a:pt x="9144000" y="5760720"/>
                  </a:moveTo>
                  <a:lnTo>
                    <a:pt x="0" y="5760720"/>
                  </a:lnTo>
                  <a:lnTo>
                    <a:pt x="0" y="5770626"/>
                  </a:lnTo>
                  <a:lnTo>
                    <a:pt x="9144000" y="5770626"/>
                  </a:lnTo>
                  <a:lnTo>
                    <a:pt x="9144000" y="5760720"/>
                  </a:lnTo>
                  <a:close/>
                </a:path>
                <a:path w="9144000" h="5770880">
                  <a:moveTo>
                    <a:pt x="9144000" y="0"/>
                  </a:moveTo>
                  <a:lnTo>
                    <a:pt x="0" y="0"/>
                  </a:lnTo>
                  <a:lnTo>
                    <a:pt x="0" y="9906"/>
                  </a:lnTo>
                  <a:lnTo>
                    <a:pt x="9144000" y="9906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37779" y="1513331"/>
              <a:ext cx="7821434" cy="521208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429641" y="1566671"/>
              <a:ext cx="2763012" cy="81153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6424294" y="1561337"/>
              <a:ext cx="2773045" cy="822325"/>
            </a:xfrm>
            <a:custGeom>
              <a:avLst/>
              <a:gdLst/>
              <a:ahLst/>
              <a:cxnLst/>
              <a:rect l="l" t="t" r="r" b="b"/>
              <a:pathLst>
                <a:path w="2773045" h="822325">
                  <a:moveTo>
                    <a:pt x="2772918" y="822198"/>
                  </a:moveTo>
                  <a:lnTo>
                    <a:pt x="2772918" y="0"/>
                  </a:lnTo>
                  <a:lnTo>
                    <a:pt x="0" y="0"/>
                  </a:lnTo>
                  <a:lnTo>
                    <a:pt x="0" y="822198"/>
                  </a:lnTo>
                  <a:lnTo>
                    <a:pt x="5346" y="822198"/>
                  </a:lnTo>
                  <a:lnTo>
                    <a:pt x="5346" y="9906"/>
                  </a:lnTo>
                  <a:lnTo>
                    <a:pt x="9905" y="5334"/>
                  </a:lnTo>
                  <a:lnTo>
                    <a:pt x="9905" y="9906"/>
                  </a:lnTo>
                  <a:lnTo>
                    <a:pt x="2763786" y="9906"/>
                  </a:lnTo>
                  <a:lnTo>
                    <a:pt x="2763786" y="5334"/>
                  </a:lnTo>
                  <a:lnTo>
                    <a:pt x="2768358" y="9906"/>
                  </a:lnTo>
                  <a:lnTo>
                    <a:pt x="2768358" y="822198"/>
                  </a:lnTo>
                  <a:lnTo>
                    <a:pt x="2772918" y="822198"/>
                  </a:lnTo>
                  <a:close/>
                </a:path>
                <a:path w="2773045" h="822325">
                  <a:moveTo>
                    <a:pt x="9905" y="9906"/>
                  </a:moveTo>
                  <a:lnTo>
                    <a:pt x="9905" y="5334"/>
                  </a:lnTo>
                  <a:lnTo>
                    <a:pt x="5346" y="9906"/>
                  </a:lnTo>
                  <a:lnTo>
                    <a:pt x="9905" y="9906"/>
                  </a:lnTo>
                  <a:close/>
                </a:path>
                <a:path w="2773045" h="822325">
                  <a:moveTo>
                    <a:pt x="9905" y="812292"/>
                  </a:moveTo>
                  <a:lnTo>
                    <a:pt x="9905" y="9906"/>
                  </a:lnTo>
                  <a:lnTo>
                    <a:pt x="5346" y="9906"/>
                  </a:lnTo>
                  <a:lnTo>
                    <a:pt x="5346" y="812292"/>
                  </a:lnTo>
                  <a:lnTo>
                    <a:pt x="9905" y="812292"/>
                  </a:lnTo>
                  <a:close/>
                </a:path>
                <a:path w="2773045" h="822325">
                  <a:moveTo>
                    <a:pt x="2768358" y="812292"/>
                  </a:moveTo>
                  <a:lnTo>
                    <a:pt x="5346" y="812292"/>
                  </a:lnTo>
                  <a:lnTo>
                    <a:pt x="9905" y="816864"/>
                  </a:lnTo>
                  <a:lnTo>
                    <a:pt x="9905" y="822198"/>
                  </a:lnTo>
                  <a:lnTo>
                    <a:pt x="2763786" y="822198"/>
                  </a:lnTo>
                  <a:lnTo>
                    <a:pt x="2763786" y="816863"/>
                  </a:lnTo>
                  <a:lnTo>
                    <a:pt x="2768358" y="812292"/>
                  </a:lnTo>
                  <a:close/>
                </a:path>
                <a:path w="2773045" h="822325">
                  <a:moveTo>
                    <a:pt x="9905" y="822198"/>
                  </a:moveTo>
                  <a:lnTo>
                    <a:pt x="9905" y="816864"/>
                  </a:lnTo>
                  <a:lnTo>
                    <a:pt x="5346" y="812292"/>
                  </a:lnTo>
                  <a:lnTo>
                    <a:pt x="5346" y="822198"/>
                  </a:lnTo>
                  <a:lnTo>
                    <a:pt x="9905" y="822198"/>
                  </a:lnTo>
                  <a:close/>
                </a:path>
                <a:path w="2773045" h="822325">
                  <a:moveTo>
                    <a:pt x="2768358" y="9906"/>
                  </a:moveTo>
                  <a:lnTo>
                    <a:pt x="2763786" y="5334"/>
                  </a:lnTo>
                  <a:lnTo>
                    <a:pt x="2763786" y="9906"/>
                  </a:lnTo>
                  <a:lnTo>
                    <a:pt x="2768358" y="9906"/>
                  </a:lnTo>
                  <a:close/>
                </a:path>
                <a:path w="2773045" h="822325">
                  <a:moveTo>
                    <a:pt x="2768358" y="812292"/>
                  </a:moveTo>
                  <a:lnTo>
                    <a:pt x="2768358" y="9906"/>
                  </a:lnTo>
                  <a:lnTo>
                    <a:pt x="2763786" y="9906"/>
                  </a:lnTo>
                  <a:lnTo>
                    <a:pt x="2763786" y="812292"/>
                  </a:lnTo>
                  <a:lnTo>
                    <a:pt x="2768358" y="812292"/>
                  </a:lnTo>
                  <a:close/>
                </a:path>
                <a:path w="2773045" h="822325">
                  <a:moveTo>
                    <a:pt x="2768358" y="822198"/>
                  </a:moveTo>
                  <a:lnTo>
                    <a:pt x="2768358" y="812292"/>
                  </a:lnTo>
                  <a:lnTo>
                    <a:pt x="2763786" y="816863"/>
                  </a:lnTo>
                  <a:lnTo>
                    <a:pt x="2763786" y="822198"/>
                  </a:lnTo>
                  <a:lnTo>
                    <a:pt x="2768358" y="8221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6629541" y="1475486"/>
            <a:ext cx="23622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5575">
              <a:lnSpc>
                <a:spcPct val="15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moiré</a:t>
            </a:r>
            <a:r>
              <a:rPr sz="1800" b="1" spc="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interference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macroscopic</a:t>
            </a:r>
            <a:r>
              <a:rPr sz="18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world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191" y="348995"/>
            <a:ext cx="9145270" cy="6858000"/>
            <a:chOff x="774191" y="348995"/>
            <a:chExt cx="914527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8219" y="348995"/>
              <a:ext cx="877061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74192" y="349007"/>
              <a:ext cx="9145270" cy="6858000"/>
            </a:xfrm>
            <a:custGeom>
              <a:avLst/>
              <a:gdLst/>
              <a:ahLst/>
              <a:cxnLst/>
              <a:rect l="l" t="t" r="r" b="b"/>
              <a:pathLst>
                <a:path w="9145270" h="6858000">
                  <a:moveTo>
                    <a:pt x="9144775" y="5849112"/>
                  </a:moveTo>
                  <a:lnTo>
                    <a:pt x="9144762" y="88392"/>
                  </a:lnTo>
                  <a:lnTo>
                    <a:pt x="9076830" y="88392"/>
                  </a:lnTo>
                  <a:lnTo>
                    <a:pt x="9076830" y="0"/>
                  </a:lnTo>
                  <a:lnTo>
                    <a:pt x="8788781" y="0"/>
                  </a:lnTo>
                  <a:lnTo>
                    <a:pt x="8788781" y="880872"/>
                  </a:lnTo>
                  <a:lnTo>
                    <a:pt x="8788781" y="5849112"/>
                  </a:lnTo>
                  <a:lnTo>
                    <a:pt x="3172091" y="5849112"/>
                  </a:lnTo>
                  <a:lnTo>
                    <a:pt x="3172091" y="880872"/>
                  </a:lnTo>
                  <a:lnTo>
                    <a:pt x="8788781" y="880872"/>
                  </a:lnTo>
                  <a:lnTo>
                    <a:pt x="8788781" y="0"/>
                  </a:lnTo>
                  <a:lnTo>
                    <a:pt x="1875929" y="0"/>
                  </a:lnTo>
                  <a:lnTo>
                    <a:pt x="1875929" y="88392"/>
                  </a:lnTo>
                  <a:lnTo>
                    <a:pt x="0" y="88392"/>
                  </a:lnTo>
                  <a:lnTo>
                    <a:pt x="0" y="6858000"/>
                  </a:lnTo>
                  <a:lnTo>
                    <a:pt x="3172091" y="6858000"/>
                  </a:lnTo>
                  <a:lnTo>
                    <a:pt x="3172091" y="6857238"/>
                  </a:lnTo>
                  <a:lnTo>
                    <a:pt x="9144775" y="6857238"/>
                  </a:lnTo>
                  <a:lnTo>
                    <a:pt x="9144775" y="58491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839" y="348995"/>
              <a:ext cx="9144000" cy="61950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37894">
              <a:lnSpc>
                <a:spcPct val="100000"/>
              </a:lnSpc>
              <a:spcBef>
                <a:spcPts val="95"/>
              </a:spcBef>
            </a:pPr>
            <a:r>
              <a:rPr spc="50" dirty="0"/>
              <a:t>Moiré</a:t>
            </a:r>
            <a:r>
              <a:rPr spc="-55" dirty="0"/>
              <a:t> </a:t>
            </a:r>
            <a:r>
              <a:rPr spc="-30" dirty="0"/>
              <a:t>Superlattice: </a:t>
            </a:r>
            <a:r>
              <a:rPr spc="-10" dirty="0"/>
              <a:t>Graphene/hBN</a:t>
            </a: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71079" y="1239774"/>
            <a:ext cx="2566416" cy="192481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223652" y="2681228"/>
            <a:ext cx="1406525" cy="7124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85"/>
              </a:spcBef>
            </a:pPr>
            <a:r>
              <a:rPr sz="1600" dirty="0">
                <a:latin typeface="Arial"/>
                <a:cs typeface="Arial"/>
              </a:rPr>
              <a:t>a</a:t>
            </a:r>
            <a:r>
              <a:rPr sz="1575" baseline="-21164" dirty="0">
                <a:latin typeface="Arial"/>
                <a:cs typeface="Arial"/>
              </a:rPr>
              <a:t>0</a:t>
            </a:r>
            <a:r>
              <a:rPr sz="1575" spc="284" baseline="-21164" dirty="0">
                <a:latin typeface="Arial"/>
                <a:cs typeface="Arial"/>
              </a:rPr>
              <a:t> </a:t>
            </a:r>
            <a:r>
              <a:rPr sz="1600" spc="175" dirty="0">
                <a:latin typeface="Arial"/>
                <a:cs typeface="Arial"/>
              </a:rPr>
              <a:t>=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0.246</a:t>
            </a:r>
            <a:r>
              <a:rPr sz="1600" spc="6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nm</a:t>
            </a:r>
            <a:endParaRPr sz="16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600"/>
              </a:spcBef>
            </a:pPr>
            <a:r>
              <a:rPr sz="2000" b="1" spc="-10" dirty="0">
                <a:latin typeface="Arial"/>
                <a:cs typeface="Arial"/>
              </a:rPr>
              <a:t>Graphene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71079" y="3749802"/>
            <a:ext cx="2566416" cy="1924811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223652" y="5192628"/>
            <a:ext cx="1775460" cy="71120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80"/>
              </a:spcBef>
            </a:pPr>
            <a:r>
              <a:rPr sz="1600" dirty="0">
                <a:latin typeface="Arial"/>
                <a:cs typeface="Arial"/>
              </a:rPr>
              <a:t>a</a:t>
            </a:r>
            <a:r>
              <a:rPr sz="1575" baseline="-21164" dirty="0">
                <a:latin typeface="Arial"/>
                <a:cs typeface="Arial"/>
              </a:rPr>
              <a:t>0</a:t>
            </a:r>
            <a:r>
              <a:rPr sz="1575" spc="284" baseline="-21164" dirty="0">
                <a:latin typeface="Arial"/>
                <a:cs typeface="Arial"/>
              </a:rPr>
              <a:t> </a:t>
            </a:r>
            <a:r>
              <a:rPr sz="1600" spc="175" dirty="0">
                <a:latin typeface="Arial"/>
                <a:cs typeface="Arial"/>
              </a:rPr>
              <a:t>=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0.250</a:t>
            </a:r>
            <a:r>
              <a:rPr sz="1600" spc="6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nm</a:t>
            </a:r>
            <a:endParaRPr sz="16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595"/>
              </a:spcBef>
            </a:pPr>
            <a:r>
              <a:rPr sz="2000" b="1" dirty="0">
                <a:latin typeface="Arial"/>
                <a:cs typeface="Arial"/>
              </a:rPr>
              <a:t>hexagonal</a:t>
            </a:r>
            <a:r>
              <a:rPr sz="2000" b="1" spc="15" dirty="0"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FF8000"/>
                </a:solidFill>
                <a:latin typeface="Arial"/>
                <a:cs typeface="Arial"/>
              </a:rPr>
              <a:t>B</a:t>
            </a:r>
            <a:r>
              <a:rPr sz="2000" b="1" spc="-25" dirty="0">
                <a:solidFill>
                  <a:srgbClr val="0080FF"/>
                </a:solidFill>
                <a:latin typeface="Arial"/>
                <a:cs typeface="Arial"/>
              </a:rPr>
              <a:t>N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869065" y="6706361"/>
            <a:ext cx="1784985" cy="280035"/>
            <a:chOff x="4869065" y="6706361"/>
            <a:chExt cx="1784985" cy="280035"/>
          </a:xfrm>
        </p:grpSpPr>
        <p:sp>
          <p:nvSpPr>
            <p:cNvPr id="12" name="object 12"/>
            <p:cNvSpPr/>
            <p:nvPr/>
          </p:nvSpPr>
          <p:spPr>
            <a:xfrm>
              <a:off x="4870589" y="6710933"/>
              <a:ext cx="1782445" cy="274320"/>
            </a:xfrm>
            <a:custGeom>
              <a:avLst/>
              <a:gdLst/>
              <a:ahLst/>
              <a:cxnLst/>
              <a:rect l="l" t="t" r="r" b="b"/>
              <a:pathLst>
                <a:path w="1782445" h="274320">
                  <a:moveTo>
                    <a:pt x="0" y="185166"/>
                  </a:moveTo>
                  <a:lnTo>
                    <a:pt x="18288" y="169926"/>
                  </a:lnTo>
                  <a:lnTo>
                    <a:pt x="62484" y="274320"/>
                  </a:lnTo>
                  <a:lnTo>
                    <a:pt x="111251" y="0"/>
                  </a:lnTo>
                  <a:lnTo>
                    <a:pt x="17823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869065" y="6706361"/>
              <a:ext cx="1784350" cy="279400"/>
            </a:xfrm>
            <a:custGeom>
              <a:avLst/>
              <a:gdLst/>
              <a:ahLst/>
              <a:cxnLst/>
              <a:rect l="l" t="t" r="r" b="b"/>
              <a:pathLst>
                <a:path w="1784350" h="279400">
                  <a:moveTo>
                    <a:pt x="1783842" y="9143"/>
                  </a:moveTo>
                  <a:lnTo>
                    <a:pt x="1783842" y="0"/>
                  </a:lnTo>
                  <a:lnTo>
                    <a:pt x="109727" y="0"/>
                  </a:lnTo>
                  <a:lnTo>
                    <a:pt x="64008" y="254507"/>
                  </a:lnTo>
                  <a:lnTo>
                    <a:pt x="25146" y="167639"/>
                  </a:lnTo>
                  <a:lnTo>
                    <a:pt x="0" y="187451"/>
                  </a:lnTo>
                  <a:lnTo>
                    <a:pt x="3048" y="192023"/>
                  </a:lnTo>
                  <a:lnTo>
                    <a:pt x="15240" y="182117"/>
                  </a:lnTo>
                  <a:lnTo>
                    <a:pt x="60198" y="278891"/>
                  </a:lnTo>
                  <a:lnTo>
                    <a:pt x="68580" y="278891"/>
                  </a:lnTo>
                  <a:lnTo>
                    <a:pt x="116586" y="9143"/>
                  </a:lnTo>
                  <a:lnTo>
                    <a:pt x="1783842" y="91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719082" y="6469003"/>
            <a:ext cx="307332" cy="29495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r>
              <a:rPr i="1" spc="-25" dirty="0">
                <a:latin typeface="Times New Roman"/>
                <a:cs typeface="Times New Roman"/>
              </a:rPr>
              <a:t>a</a:t>
            </a:r>
            <a:r>
              <a:rPr spc="-37" baseline="-24305" dirty="0">
                <a:latin typeface="Times New Roman"/>
                <a:cs typeface="Times New Roman"/>
              </a:rPr>
              <a:t>0</a:t>
            </a:r>
            <a:endParaRPr baseline="-24305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18702" y="6533648"/>
            <a:ext cx="429259" cy="2451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r>
              <a:rPr sz="1400" i="1" dirty="0">
                <a:latin typeface="Times New Roman"/>
                <a:cs typeface="Times New Roman"/>
              </a:rPr>
              <a:t>L</a:t>
            </a:r>
            <a:r>
              <a:rPr sz="1200" baseline="-24305" dirty="0">
                <a:latin typeface="Times New Roman"/>
                <a:cs typeface="Times New Roman"/>
              </a:rPr>
              <a:t>M</a:t>
            </a:r>
            <a:r>
              <a:rPr sz="1200" spc="419" baseline="-24305" dirty="0">
                <a:latin typeface="Times New Roman"/>
                <a:cs typeface="Times New Roman"/>
              </a:rPr>
              <a:t> </a:t>
            </a:r>
            <a:r>
              <a:rPr sz="1400" spc="-50" dirty="0">
                <a:latin typeface="ヒラギノ丸ゴ ProN W4"/>
                <a:cs typeface="ヒラギノ丸ゴ ProN W4"/>
              </a:rPr>
              <a:t>=</a:t>
            </a:r>
            <a:endParaRPr sz="1400">
              <a:latin typeface="ヒラギノ丸ゴ ProN W4"/>
              <a:cs typeface="ヒラギノ丸ゴ ProN W4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16487" y="6322472"/>
            <a:ext cx="1889125" cy="64770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20"/>
              </a:spcBef>
              <a:tabLst>
                <a:tab pos="711835" algn="l"/>
                <a:tab pos="1850389" algn="l"/>
              </a:tabLst>
            </a:pPr>
            <a:r>
              <a:rPr sz="2775" u="sng" baseline="-3003" dirty="0">
                <a:uFill>
                  <a:solidFill>
                    <a:srgbClr val="000000"/>
                  </a:solidFill>
                </a:uFill>
                <a:latin typeface="ヒラギノ丸ゴ ProN W4"/>
                <a:cs typeface="ヒラギノ丸ゴ ProN W4"/>
              </a:rPr>
              <a:t>	</a:t>
            </a:r>
            <a:r>
              <a:rPr sz="2775" u="sng" spc="-150" baseline="-3003" dirty="0">
                <a:uFill>
                  <a:solidFill>
                    <a:srgbClr val="000000"/>
                  </a:solidFill>
                </a:uFill>
                <a:latin typeface="ヒラギノ丸ゴ ProN W4"/>
                <a:cs typeface="ヒラギノ丸ゴ ProN W4"/>
              </a:rPr>
              <a:t>(</a:t>
            </a:r>
            <a:r>
              <a:rPr sz="1400" u="sng" spc="-1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400" u="sng" spc="-100" dirty="0">
                <a:uFill>
                  <a:solidFill>
                    <a:srgbClr val="000000"/>
                  </a:solidFill>
                </a:uFill>
                <a:latin typeface="ヒラギノ丸ゴ ProN W4"/>
                <a:cs typeface="ヒラギノ丸ゴ ProN W4"/>
              </a:rPr>
              <a:t>+</a:t>
            </a:r>
            <a:r>
              <a:rPr sz="1400" u="sng" spc="-254" dirty="0">
                <a:uFill>
                  <a:solidFill>
                    <a:srgbClr val="000000"/>
                  </a:solidFill>
                </a:uFill>
                <a:latin typeface="ヒラギノ丸ゴ ProN W4"/>
                <a:cs typeface="ヒラギノ丸ゴ ProN W4"/>
              </a:rPr>
              <a:t> </a:t>
            </a:r>
            <a:r>
              <a:rPr sz="1500" i="1" u="sng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ε</a:t>
            </a:r>
            <a:r>
              <a:rPr sz="1500" i="1" u="sng" spc="-1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775" u="sng" spc="-75" baseline="-3003" dirty="0">
                <a:uFill>
                  <a:solidFill>
                    <a:srgbClr val="000000"/>
                  </a:solidFill>
                </a:uFill>
                <a:latin typeface="ヒラギノ丸ゴ ProN W4"/>
                <a:cs typeface="ヒラギノ丸ゴ ProN W4"/>
              </a:rPr>
              <a:t>)</a:t>
            </a:r>
            <a:r>
              <a:rPr sz="2775" u="sng" baseline="-3003" dirty="0">
                <a:uFill>
                  <a:solidFill>
                    <a:srgbClr val="000000"/>
                  </a:solidFill>
                </a:uFill>
                <a:latin typeface="ヒラギノ丸ゴ ProN W4"/>
                <a:cs typeface="ヒラギノ丸ゴ ProN W4"/>
              </a:rPr>
              <a:t>	</a:t>
            </a:r>
            <a:endParaRPr sz="2775" baseline="-3003">
              <a:latin typeface="ヒラギノ丸ゴ ProN W4"/>
              <a:cs typeface="ヒラギノ丸ゴ ProN W4"/>
            </a:endParaRPr>
          </a:p>
          <a:p>
            <a:pPr marL="164465">
              <a:lnSpc>
                <a:spcPct val="100000"/>
              </a:lnSpc>
              <a:spcBef>
                <a:spcPts val="225"/>
              </a:spcBef>
            </a:pPr>
            <a:r>
              <a:rPr sz="1500" i="1" spc="-40" dirty="0">
                <a:latin typeface="Arial"/>
                <a:cs typeface="Arial"/>
              </a:rPr>
              <a:t>ε</a:t>
            </a:r>
            <a:r>
              <a:rPr sz="1500" i="1" spc="-165" dirty="0">
                <a:latin typeface="Arial"/>
                <a:cs typeface="Arial"/>
              </a:rPr>
              <a:t> </a:t>
            </a:r>
            <a:r>
              <a:rPr sz="1200" baseline="45138" dirty="0">
                <a:latin typeface="Times New Roman"/>
                <a:cs typeface="Times New Roman"/>
              </a:rPr>
              <a:t>2</a:t>
            </a:r>
            <a:r>
              <a:rPr sz="1200" spc="307" baseline="45138" dirty="0">
                <a:latin typeface="Times New Roman"/>
                <a:cs typeface="Times New Roman"/>
              </a:rPr>
              <a:t> </a:t>
            </a:r>
            <a:r>
              <a:rPr sz="1400" spc="-150" dirty="0">
                <a:latin typeface="ヒラギノ丸ゴ ProN W4"/>
                <a:cs typeface="ヒラギノ丸ゴ ProN W4"/>
              </a:rPr>
              <a:t>+</a:t>
            </a:r>
            <a:r>
              <a:rPr sz="1400" spc="-180" dirty="0">
                <a:latin typeface="ヒラギノ丸ゴ ProN W4"/>
                <a:cs typeface="ヒラギノ丸ゴ ProN W4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2</a:t>
            </a:r>
            <a:r>
              <a:rPr sz="1400" spc="-210" dirty="0">
                <a:latin typeface="Times New Roman"/>
                <a:cs typeface="Times New Roman"/>
              </a:rPr>
              <a:t> </a:t>
            </a:r>
            <a:r>
              <a:rPr sz="2775" spc="-150" baseline="-3003" dirty="0">
                <a:latin typeface="ヒラギノ丸ゴ ProN W4"/>
                <a:cs typeface="ヒラギノ丸ゴ ProN W4"/>
              </a:rPr>
              <a:t>(</a:t>
            </a:r>
            <a:r>
              <a:rPr sz="1400" spc="-100" dirty="0">
                <a:latin typeface="Times New Roman"/>
                <a:cs typeface="Times New Roman"/>
              </a:rPr>
              <a:t>1</a:t>
            </a:r>
            <a:r>
              <a:rPr sz="1400" spc="-100" dirty="0">
                <a:latin typeface="ヒラギノ丸ゴ ProN W4"/>
                <a:cs typeface="ヒラギノ丸ゴ ProN W4"/>
              </a:rPr>
              <a:t>+</a:t>
            </a:r>
            <a:r>
              <a:rPr sz="1400" spc="-254" dirty="0">
                <a:latin typeface="ヒラギノ丸ゴ ProN W4"/>
                <a:cs typeface="ヒラギノ丸ゴ ProN W4"/>
              </a:rPr>
              <a:t> </a:t>
            </a:r>
            <a:r>
              <a:rPr sz="1500" i="1" spc="-40" dirty="0">
                <a:latin typeface="Arial"/>
                <a:cs typeface="Arial"/>
              </a:rPr>
              <a:t>ε</a:t>
            </a:r>
            <a:r>
              <a:rPr sz="1500" i="1" spc="-130" dirty="0">
                <a:latin typeface="Arial"/>
                <a:cs typeface="Arial"/>
              </a:rPr>
              <a:t> </a:t>
            </a:r>
            <a:r>
              <a:rPr sz="2775" spc="-142" baseline="-3003" dirty="0">
                <a:latin typeface="ヒラギノ丸ゴ ProN W4"/>
                <a:cs typeface="ヒラギノ丸ゴ ProN W4"/>
              </a:rPr>
              <a:t>)(</a:t>
            </a:r>
            <a:r>
              <a:rPr sz="1400" spc="-95" dirty="0">
                <a:latin typeface="Times New Roman"/>
                <a:cs typeface="Times New Roman"/>
              </a:rPr>
              <a:t>1</a:t>
            </a:r>
            <a:r>
              <a:rPr sz="1400" spc="-95" dirty="0">
                <a:latin typeface="ヒラギノ丸ゴ ProN W4"/>
                <a:cs typeface="ヒラギノ丸ゴ ProN W4"/>
              </a:rPr>
              <a:t>−</a:t>
            </a:r>
            <a:r>
              <a:rPr sz="1400" spc="-235" dirty="0">
                <a:latin typeface="ヒラギノ丸ゴ ProN W4"/>
                <a:cs typeface="ヒラギノ丸ゴ ProN W4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cos</a:t>
            </a:r>
            <a:r>
              <a:rPr sz="1500" i="1" dirty="0">
                <a:latin typeface="Arial"/>
                <a:cs typeface="Arial"/>
              </a:rPr>
              <a:t>θ</a:t>
            </a:r>
            <a:r>
              <a:rPr sz="1500" i="1" spc="-130" dirty="0">
                <a:latin typeface="Arial"/>
                <a:cs typeface="Arial"/>
              </a:rPr>
              <a:t> </a:t>
            </a:r>
            <a:r>
              <a:rPr sz="2775" spc="-75" baseline="-3003" dirty="0">
                <a:latin typeface="ヒラギノ丸ゴ ProN W4"/>
                <a:cs typeface="ヒラギノ丸ゴ ProN W4"/>
              </a:rPr>
              <a:t>)</a:t>
            </a:r>
            <a:endParaRPr sz="2775" baseline="-3003">
              <a:latin typeface="ヒラギノ丸ゴ ProN W4"/>
              <a:cs typeface="ヒラギノ丸ゴ ProN W4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92657" y="6242871"/>
            <a:ext cx="2599925" cy="746358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1600" b="1" spc="-60" dirty="0">
                <a:latin typeface="Arial"/>
                <a:cs typeface="Arial"/>
              </a:rPr>
              <a:t>(</a:t>
            </a:r>
            <a:r>
              <a:rPr sz="1700" b="1" i="1" spc="-60" dirty="0">
                <a:latin typeface="Arial"/>
                <a:cs typeface="Arial"/>
              </a:rPr>
              <a:t>ε</a:t>
            </a:r>
            <a:r>
              <a:rPr sz="1600" b="1" spc="-60" dirty="0">
                <a:latin typeface="Arial"/>
                <a:cs typeface="Arial"/>
              </a:rPr>
              <a:t>:</a:t>
            </a:r>
            <a:r>
              <a:rPr sz="1600" b="1" spc="-25" dirty="0">
                <a:latin typeface="Arial"/>
                <a:cs typeface="Arial"/>
              </a:rPr>
              <a:t> </a:t>
            </a:r>
            <a:r>
              <a:rPr sz="1600" b="1" spc="-70" dirty="0">
                <a:latin typeface="Arial"/>
                <a:cs typeface="Arial"/>
              </a:rPr>
              <a:t>lattice</a:t>
            </a:r>
            <a:r>
              <a:rPr sz="1600" b="1" spc="-2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mismatch,</a:t>
            </a:r>
            <a:endParaRPr sz="1600" dirty="0">
              <a:latin typeface="Arial"/>
              <a:cs typeface="Arial"/>
            </a:endParaRPr>
          </a:p>
          <a:p>
            <a:pPr marL="63500">
              <a:lnSpc>
                <a:spcPct val="100000"/>
              </a:lnSpc>
              <a:spcBef>
                <a:spcPts val="840"/>
              </a:spcBef>
            </a:pPr>
            <a:r>
              <a:rPr lang="el-GR" sz="1700" b="1" i="1" spc="-110" dirty="0">
                <a:latin typeface="Arial"/>
                <a:cs typeface="Arial"/>
              </a:rPr>
              <a:t>θ</a:t>
            </a:r>
            <a:r>
              <a:rPr lang="en-US" sz="1700" b="1" i="1" spc="-110" dirty="0">
                <a:latin typeface="Arial"/>
                <a:cs typeface="Arial"/>
              </a:rPr>
              <a:t> </a:t>
            </a:r>
            <a:r>
              <a:rPr sz="1600" b="1" spc="-110" dirty="0">
                <a:latin typeface="Arial"/>
                <a:cs typeface="Arial"/>
              </a:rPr>
              <a:t>:</a:t>
            </a:r>
            <a:r>
              <a:rPr sz="1600" b="1" spc="-5" dirty="0">
                <a:latin typeface="Arial"/>
                <a:cs typeface="Arial"/>
              </a:rPr>
              <a:t> </a:t>
            </a:r>
            <a:r>
              <a:rPr sz="1600" b="1" spc="-70" dirty="0">
                <a:latin typeface="Arial"/>
                <a:cs typeface="Arial"/>
              </a:rPr>
              <a:t>lattice</a:t>
            </a:r>
            <a:r>
              <a:rPr sz="1600" b="1" spc="-5" dirty="0">
                <a:latin typeface="Arial"/>
                <a:cs typeface="Arial"/>
              </a:rPr>
              <a:t> </a:t>
            </a:r>
            <a:r>
              <a:rPr sz="1600" b="1" spc="-75" dirty="0">
                <a:latin typeface="Arial"/>
                <a:cs typeface="Arial"/>
              </a:rPr>
              <a:t>misorientation)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479427" y="1757933"/>
            <a:ext cx="3504565" cy="2668270"/>
            <a:chOff x="5479427" y="1757933"/>
            <a:chExt cx="3504565" cy="2668270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79427" y="1757933"/>
              <a:ext cx="3504438" cy="223266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63091" y="3849623"/>
              <a:ext cx="648462" cy="576072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7449191" y="3839209"/>
            <a:ext cx="4679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000" i="1" spc="-25" dirty="0">
                <a:latin typeface="Times New Roman"/>
                <a:cs typeface="Times New Roman"/>
              </a:rPr>
              <a:t>L</a:t>
            </a:r>
            <a:r>
              <a:rPr sz="2550" spc="-37" baseline="-24509" dirty="0">
                <a:latin typeface="Times New Roman"/>
                <a:cs typeface="Times New Roman"/>
              </a:rPr>
              <a:t>M</a:t>
            </a:r>
            <a:endParaRPr sz="2550" baseline="-24509">
              <a:latin typeface="Times New Roman"/>
              <a:cs typeface="Times New Roman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813701" y="6220205"/>
            <a:ext cx="2964180" cy="951865"/>
            <a:chOff x="813701" y="6220205"/>
            <a:chExt cx="2964180" cy="951865"/>
          </a:xfrm>
        </p:grpSpPr>
        <p:sp>
          <p:nvSpPr>
            <p:cNvPr id="23" name="object 23"/>
            <p:cNvSpPr/>
            <p:nvPr/>
          </p:nvSpPr>
          <p:spPr>
            <a:xfrm>
              <a:off x="819797" y="6226301"/>
              <a:ext cx="2952115" cy="939165"/>
            </a:xfrm>
            <a:custGeom>
              <a:avLst/>
              <a:gdLst/>
              <a:ahLst/>
              <a:cxnLst/>
              <a:rect l="l" t="t" r="r" b="b"/>
              <a:pathLst>
                <a:path w="2952115" h="939165">
                  <a:moveTo>
                    <a:pt x="2951988" y="938783"/>
                  </a:moveTo>
                  <a:lnTo>
                    <a:pt x="2951988" y="0"/>
                  </a:lnTo>
                  <a:lnTo>
                    <a:pt x="0" y="0"/>
                  </a:lnTo>
                  <a:lnTo>
                    <a:pt x="0" y="938783"/>
                  </a:lnTo>
                  <a:lnTo>
                    <a:pt x="2951988" y="9387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13701" y="6220205"/>
              <a:ext cx="2964180" cy="951865"/>
            </a:xfrm>
            <a:custGeom>
              <a:avLst/>
              <a:gdLst/>
              <a:ahLst/>
              <a:cxnLst/>
              <a:rect l="l" t="t" r="r" b="b"/>
              <a:pathLst>
                <a:path w="2964179" h="951865">
                  <a:moveTo>
                    <a:pt x="2964180" y="951738"/>
                  </a:moveTo>
                  <a:lnTo>
                    <a:pt x="2964180" y="0"/>
                  </a:lnTo>
                  <a:lnTo>
                    <a:pt x="0" y="0"/>
                  </a:lnTo>
                  <a:lnTo>
                    <a:pt x="0" y="951738"/>
                  </a:lnTo>
                  <a:lnTo>
                    <a:pt x="6096" y="951738"/>
                  </a:lnTo>
                  <a:lnTo>
                    <a:pt x="6096" y="12953"/>
                  </a:lnTo>
                  <a:lnTo>
                    <a:pt x="12192" y="6095"/>
                  </a:lnTo>
                  <a:lnTo>
                    <a:pt x="12191" y="12953"/>
                  </a:lnTo>
                  <a:lnTo>
                    <a:pt x="2951988" y="12953"/>
                  </a:lnTo>
                  <a:lnTo>
                    <a:pt x="2951988" y="6095"/>
                  </a:lnTo>
                  <a:lnTo>
                    <a:pt x="2958084" y="12953"/>
                  </a:lnTo>
                  <a:lnTo>
                    <a:pt x="2958084" y="951738"/>
                  </a:lnTo>
                  <a:lnTo>
                    <a:pt x="2964180" y="951738"/>
                  </a:lnTo>
                  <a:close/>
                </a:path>
                <a:path w="2964179" h="951865">
                  <a:moveTo>
                    <a:pt x="12192" y="12953"/>
                  </a:moveTo>
                  <a:lnTo>
                    <a:pt x="12192" y="6095"/>
                  </a:lnTo>
                  <a:lnTo>
                    <a:pt x="6096" y="12953"/>
                  </a:lnTo>
                  <a:lnTo>
                    <a:pt x="12192" y="12953"/>
                  </a:lnTo>
                  <a:close/>
                </a:path>
                <a:path w="2964179" h="951865">
                  <a:moveTo>
                    <a:pt x="12192" y="938784"/>
                  </a:moveTo>
                  <a:lnTo>
                    <a:pt x="12192" y="12953"/>
                  </a:lnTo>
                  <a:lnTo>
                    <a:pt x="6096" y="12953"/>
                  </a:lnTo>
                  <a:lnTo>
                    <a:pt x="6096" y="938784"/>
                  </a:lnTo>
                  <a:lnTo>
                    <a:pt x="12192" y="938784"/>
                  </a:lnTo>
                  <a:close/>
                </a:path>
                <a:path w="2964179" h="951865">
                  <a:moveTo>
                    <a:pt x="2958084" y="938784"/>
                  </a:moveTo>
                  <a:lnTo>
                    <a:pt x="6096" y="938784"/>
                  </a:lnTo>
                  <a:lnTo>
                    <a:pt x="12192" y="944879"/>
                  </a:lnTo>
                  <a:lnTo>
                    <a:pt x="12192" y="951738"/>
                  </a:lnTo>
                  <a:lnTo>
                    <a:pt x="2951988" y="951738"/>
                  </a:lnTo>
                  <a:lnTo>
                    <a:pt x="2951988" y="944879"/>
                  </a:lnTo>
                  <a:lnTo>
                    <a:pt x="2958084" y="938784"/>
                  </a:lnTo>
                  <a:close/>
                </a:path>
                <a:path w="2964179" h="951865">
                  <a:moveTo>
                    <a:pt x="12192" y="951738"/>
                  </a:moveTo>
                  <a:lnTo>
                    <a:pt x="12192" y="944879"/>
                  </a:lnTo>
                  <a:lnTo>
                    <a:pt x="6096" y="938784"/>
                  </a:lnTo>
                  <a:lnTo>
                    <a:pt x="6096" y="951738"/>
                  </a:lnTo>
                  <a:lnTo>
                    <a:pt x="12192" y="951738"/>
                  </a:lnTo>
                  <a:close/>
                </a:path>
                <a:path w="2964179" h="951865">
                  <a:moveTo>
                    <a:pt x="2958084" y="12953"/>
                  </a:moveTo>
                  <a:lnTo>
                    <a:pt x="2951988" y="6095"/>
                  </a:lnTo>
                  <a:lnTo>
                    <a:pt x="2951988" y="12953"/>
                  </a:lnTo>
                  <a:lnTo>
                    <a:pt x="2958084" y="12953"/>
                  </a:lnTo>
                  <a:close/>
                </a:path>
                <a:path w="2964179" h="951865">
                  <a:moveTo>
                    <a:pt x="2958084" y="938784"/>
                  </a:moveTo>
                  <a:lnTo>
                    <a:pt x="2958084" y="12953"/>
                  </a:lnTo>
                  <a:lnTo>
                    <a:pt x="2951988" y="12953"/>
                  </a:lnTo>
                  <a:lnTo>
                    <a:pt x="2951988" y="938784"/>
                  </a:lnTo>
                  <a:lnTo>
                    <a:pt x="2958084" y="938784"/>
                  </a:lnTo>
                  <a:close/>
                </a:path>
                <a:path w="2964179" h="951865">
                  <a:moveTo>
                    <a:pt x="2958084" y="951738"/>
                  </a:moveTo>
                  <a:lnTo>
                    <a:pt x="2958084" y="938784"/>
                  </a:lnTo>
                  <a:lnTo>
                    <a:pt x="2951988" y="944879"/>
                  </a:lnTo>
                  <a:lnTo>
                    <a:pt x="2951988" y="951738"/>
                  </a:lnTo>
                  <a:lnTo>
                    <a:pt x="2958084" y="951738"/>
                  </a:lnTo>
                  <a:close/>
                </a:path>
              </a:pathLst>
            </a:custGeom>
            <a:solidFill>
              <a:srgbClr val="3185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900817" y="6256273"/>
            <a:ext cx="97218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dirty="0">
                <a:latin typeface="Arial"/>
                <a:cs typeface="Arial"/>
              </a:rPr>
              <a:t>Related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theory: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00817" y="6423916"/>
            <a:ext cx="266382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dirty="0">
                <a:latin typeface="Arial"/>
                <a:cs typeface="Arial"/>
              </a:rPr>
              <a:t>Kindermann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et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al,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PRB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86,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115415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(2012).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00817" y="6591558"/>
            <a:ext cx="248602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dirty="0">
                <a:latin typeface="Arial"/>
                <a:cs typeface="Arial"/>
              </a:rPr>
              <a:t>Wallbank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al,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PRB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87,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245408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(2013).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00817" y="6759199"/>
            <a:ext cx="220535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dirty="0">
                <a:latin typeface="Arial"/>
                <a:cs typeface="Arial"/>
              </a:rPr>
              <a:t>Jung et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al, </a:t>
            </a:r>
            <a:r>
              <a:rPr sz="1100" spc="-10" dirty="0">
                <a:latin typeface="Arial"/>
                <a:cs typeface="Arial"/>
              </a:rPr>
              <a:t>arXiv:1312.7723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(2013).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00817" y="6926842"/>
            <a:ext cx="277368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Moon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Koshino,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PRB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90,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155406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(2014).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3701" y="1308701"/>
            <a:ext cx="8710930" cy="5858510"/>
            <a:chOff x="813701" y="1308701"/>
            <a:chExt cx="8710930" cy="58585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45454" y="1308701"/>
              <a:ext cx="5579084" cy="486391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13701" y="5538216"/>
              <a:ext cx="3937000" cy="1628775"/>
            </a:xfrm>
            <a:custGeom>
              <a:avLst/>
              <a:gdLst/>
              <a:ahLst/>
              <a:cxnLst/>
              <a:rect l="l" t="t" r="r" b="b"/>
              <a:pathLst>
                <a:path w="3937000" h="1628775">
                  <a:moveTo>
                    <a:pt x="3936491" y="1628394"/>
                  </a:moveTo>
                  <a:lnTo>
                    <a:pt x="3936491" y="0"/>
                  </a:lnTo>
                  <a:lnTo>
                    <a:pt x="0" y="0"/>
                  </a:lnTo>
                  <a:lnTo>
                    <a:pt x="0" y="1628394"/>
                  </a:lnTo>
                  <a:lnTo>
                    <a:pt x="6095" y="1628394"/>
                  </a:lnTo>
                  <a:lnTo>
                    <a:pt x="6096" y="12954"/>
                  </a:lnTo>
                  <a:lnTo>
                    <a:pt x="12192" y="6096"/>
                  </a:lnTo>
                  <a:lnTo>
                    <a:pt x="12192" y="12954"/>
                  </a:lnTo>
                  <a:lnTo>
                    <a:pt x="3923538" y="12954"/>
                  </a:lnTo>
                  <a:lnTo>
                    <a:pt x="3923538" y="6096"/>
                  </a:lnTo>
                  <a:lnTo>
                    <a:pt x="3930395" y="12954"/>
                  </a:lnTo>
                  <a:lnTo>
                    <a:pt x="3930396" y="1628394"/>
                  </a:lnTo>
                  <a:lnTo>
                    <a:pt x="3936491" y="1628394"/>
                  </a:lnTo>
                  <a:close/>
                </a:path>
                <a:path w="3937000" h="1628775">
                  <a:moveTo>
                    <a:pt x="12192" y="12954"/>
                  </a:moveTo>
                  <a:lnTo>
                    <a:pt x="12192" y="6096"/>
                  </a:lnTo>
                  <a:lnTo>
                    <a:pt x="6096" y="12954"/>
                  </a:lnTo>
                  <a:lnTo>
                    <a:pt x="12192" y="12954"/>
                  </a:lnTo>
                  <a:close/>
                </a:path>
                <a:path w="3937000" h="1628775">
                  <a:moveTo>
                    <a:pt x="12192" y="1616202"/>
                  </a:moveTo>
                  <a:lnTo>
                    <a:pt x="12192" y="12954"/>
                  </a:lnTo>
                  <a:lnTo>
                    <a:pt x="6096" y="12954"/>
                  </a:lnTo>
                  <a:lnTo>
                    <a:pt x="6096" y="1616202"/>
                  </a:lnTo>
                  <a:lnTo>
                    <a:pt x="12192" y="1616202"/>
                  </a:lnTo>
                  <a:close/>
                </a:path>
                <a:path w="3937000" h="1628775">
                  <a:moveTo>
                    <a:pt x="3930396" y="1616202"/>
                  </a:moveTo>
                  <a:lnTo>
                    <a:pt x="6096" y="1616202"/>
                  </a:lnTo>
                  <a:lnTo>
                    <a:pt x="12192" y="1622298"/>
                  </a:lnTo>
                  <a:lnTo>
                    <a:pt x="12191" y="1628394"/>
                  </a:lnTo>
                  <a:lnTo>
                    <a:pt x="3923538" y="1628394"/>
                  </a:lnTo>
                  <a:lnTo>
                    <a:pt x="3923538" y="1622298"/>
                  </a:lnTo>
                  <a:lnTo>
                    <a:pt x="3930396" y="1616202"/>
                  </a:lnTo>
                  <a:close/>
                </a:path>
                <a:path w="3937000" h="1628775">
                  <a:moveTo>
                    <a:pt x="12191" y="1628394"/>
                  </a:moveTo>
                  <a:lnTo>
                    <a:pt x="12192" y="1622298"/>
                  </a:lnTo>
                  <a:lnTo>
                    <a:pt x="6096" y="1616202"/>
                  </a:lnTo>
                  <a:lnTo>
                    <a:pt x="6095" y="1628394"/>
                  </a:lnTo>
                  <a:lnTo>
                    <a:pt x="12191" y="1628394"/>
                  </a:lnTo>
                  <a:close/>
                </a:path>
                <a:path w="3937000" h="1628775">
                  <a:moveTo>
                    <a:pt x="3930395" y="12954"/>
                  </a:moveTo>
                  <a:lnTo>
                    <a:pt x="3923538" y="6096"/>
                  </a:lnTo>
                  <a:lnTo>
                    <a:pt x="3923538" y="12954"/>
                  </a:lnTo>
                  <a:lnTo>
                    <a:pt x="3930395" y="12954"/>
                  </a:lnTo>
                  <a:close/>
                </a:path>
                <a:path w="3937000" h="1628775">
                  <a:moveTo>
                    <a:pt x="3930396" y="1616202"/>
                  </a:moveTo>
                  <a:lnTo>
                    <a:pt x="3930395" y="12954"/>
                  </a:lnTo>
                  <a:lnTo>
                    <a:pt x="3923538" y="12954"/>
                  </a:lnTo>
                  <a:lnTo>
                    <a:pt x="3923538" y="1616202"/>
                  </a:lnTo>
                  <a:lnTo>
                    <a:pt x="3930396" y="1616202"/>
                  </a:lnTo>
                  <a:close/>
                </a:path>
                <a:path w="3937000" h="1628775">
                  <a:moveTo>
                    <a:pt x="3930396" y="1628394"/>
                  </a:moveTo>
                  <a:lnTo>
                    <a:pt x="3930396" y="1616202"/>
                  </a:lnTo>
                  <a:lnTo>
                    <a:pt x="3923538" y="1622298"/>
                  </a:lnTo>
                  <a:lnTo>
                    <a:pt x="3923538" y="1628394"/>
                  </a:lnTo>
                  <a:lnTo>
                    <a:pt x="3930396" y="1628394"/>
                  </a:lnTo>
                  <a:close/>
                </a:path>
              </a:pathLst>
            </a:custGeom>
            <a:solidFill>
              <a:srgbClr val="3185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50" dirty="0"/>
              <a:t>Moiré</a:t>
            </a:r>
            <a:r>
              <a:rPr spc="-100" dirty="0"/>
              <a:t> </a:t>
            </a:r>
            <a:r>
              <a:rPr spc="-30" dirty="0"/>
              <a:t>Superlattice:</a:t>
            </a:r>
            <a:r>
              <a:rPr spc="-85" dirty="0"/>
              <a:t> </a:t>
            </a:r>
            <a:r>
              <a:rPr spc="-20" dirty="0"/>
              <a:t>Twisted</a:t>
            </a:r>
            <a:r>
              <a:rPr spc="-95" dirty="0"/>
              <a:t> </a:t>
            </a:r>
            <a:r>
              <a:rPr spc="-55" dirty="0"/>
              <a:t>Bilayer</a:t>
            </a:r>
            <a:r>
              <a:rPr spc="-100" dirty="0"/>
              <a:t> </a:t>
            </a:r>
            <a:r>
              <a:rPr spc="-10" dirty="0"/>
              <a:t>Graphene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6760" y="2315034"/>
            <a:ext cx="2491666" cy="175473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223652" y="3691489"/>
            <a:ext cx="1406525" cy="71120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80"/>
              </a:spcBef>
            </a:pPr>
            <a:r>
              <a:rPr sz="1600" dirty="0">
                <a:latin typeface="Arial"/>
                <a:cs typeface="Arial"/>
              </a:rPr>
              <a:t>a</a:t>
            </a:r>
            <a:r>
              <a:rPr sz="1575" baseline="-21164" dirty="0">
                <a:latin typeface="Arial"/>
                <a:cs typeface="Arial"/>
              </a:rPr>
              <a:t>0</a:t>
            </a:r>
            <a:r>
              <a:rPr sz="1575" spc="284" baseline="-21164" dirty="0">
                <a:latin typeface="Arial"/>
                <a:cs typeface="Arial"/>
              </a:rPr>
              <a:t> </a:t>
            </a:r>
            <a:r>
              <a:rPr sz="1600" spc="175" dirty="0">
                <a:latin typeface="Arial"/>
                <a:cs typeface="Arial"/>
              </a:rPr>
              <a:t>=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0.246</a:t>
            </a:r>
            <a:r>
              <a:rPr sz="1600" spc="6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nm</a:t>
            </a:r>
            <a:endParaRPr sz="16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595"/>
              </a:spcBef>
            </a:pPr>
            <a:r>
              <a:rPr sz="2000" b="1" spc="-10" dirty="0">
                <a:latin typeface="Arial"/>
                <a:cs typeface="Arial"/>
              </a:rPr>
              <a:t>Graphene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0817" y="5574283"/>
            <a:ext cx="3750945" cy="1534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dirty="0">
                <a:latin typeface="Arial"/>
                <a:cs typeface="Arial"/>
              </a:rPr>
              <a:t>Related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theory: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J.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M.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B.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Lopes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dos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Santos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al.,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PRL 99,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256802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(2007).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S.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Shallcross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et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al.,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PRL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101,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056803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(2008).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G.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Trambly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Laissardière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al.,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Nano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Lett.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10,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804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(2010).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E.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J.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Mele,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PRB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81,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161405(R)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(2010).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E.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S.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Morell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al.,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PRB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82,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121407(R)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(2010).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Moon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Koshino,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PRB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85,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195458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(2012).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Moon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Koshino,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PRB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87,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205404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(2013).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Moon</a:t>
            </a:r>
            <a:r>
              <a:rPr sz="1100" dirty="0">
                <a:latin typeface="Arial"/>
                <a:cs typeface="Arial"/>
              </a:rPr>
              <a:t>,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Koshino,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Son,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PRB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90,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155427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(2014).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693359" y="6661975"/>
            <a:ext cx="1005840" cy="299720"/>
            <a:chOff x="5693359" y="6661975"/>
            <a:chExt cx="1005840" cy="299720"/>
          </a:xfrm>
        </p:grpSpPr>
        <p:sp>
          <p:nvSpPr>
            <p:cNvPr id="10" name="object 10"/>
            <p:cNvSpPr/>
            <p:nvPr/>
          </p:nvSpPr>
          <p:spPr>
            <a:xfrm>
              <a:off x="5714123" y="6694170"/>
              <a:ext cx="965835" cy="266700"/>
            </a:xfrm>
            <a:custGeom>
              <a:avLst/>
              <a:gdLst/>
              <a:ahLst/>
              <a:cxnLst/>
              <a:rect l="l" t="t" r="r" b="b"/>
              <a:pathLst>
                <a:path w="965834" h="266700">
                  <a:moveTo>
                    <a:pt x="0" y="179831"/>
                  </a:moveTo>
                  <a:lnTo>
                    <a:pt x="18288" y="165353"/>
                  </a:lnTo>
                  <a:lnTo>
                    <a:pt x="62484" y="266699"/>
                  </a:lnTo>
                  <a:lnTo>
                    <a:pt x="111252" y="0"/>
                  </a:lnTo>
                  <a:lnTo>
                    <a:pt x="9654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712599" y="6689598"/>
              <a:ext cx="967105" cy="271780"/>
            </a:xfrm>
            <a:custGeom>
              <a:avLst/>
              <a:gdLst/>
              <a:ahLst/>
              <a:cxnLst/>
              <a:rect l="l" t="t" r="r" b="b"/>
              <a:pathLst>
                <a:path w="967104" h="271779">
                  <a:moveTo>
                    <a:pt x="966978" y="9144"/>
                  </a:moveTo>
                  <a:lnTo>
                    <a:pt x="966978" y="0"/>
                  </a:lnTo>
                  <a:lnTo>
                    <a:pt x="109728" y="0"/>
                  </a:lnTo>
                  <a:lnTo>
                    <a:pt x="64008" y="247650"/>
                  </a:lnTo>
                  <a:lnTo>
                    <a:pt x="25146" y="163068"/>
                  </a:lnTo>
                  <a:lnTo>
                    <a:pt x="0" y="182118"/>
                  </a:lnTo>
                  <a:lnTo>
                    <a:pt x="3048" y="186690"/>
                  </a:lnTo>
                  <a:lnTo>
                    <a:pt x="15240" y="177546"/>
                  </a:lnTo>
                  <a:lnTo>
                    <a:pt x="60198" y="271272"/>
                  </a:lnTo>
                  <a:lnTo>
                    <a:pt x="69342" y="271272"/>
                  </a:lnTo>
                  <a:lnTo>
                    <a:pt x="116586" y="9144"/>
                  </a:lnTo>
                  <a:lnTo>
                    <a:pt x="966978" y="9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98121" y="6666738"/>
              <a:ext cx="996315" cy="0"/>
            </a:xfrm>
            <a:custGeom>
              <a:avLst/>
              <a:gdLst/>
              <a:ahLst/>
              <a:cxnLst/>
              <a:rect l="l" t="t" r="r" b="b"/>
              <a:pathLst>
                <a:path w="996315">
                  <a:moveTo>
                    <a:pt x="0" y="0"/>
                  </a:moveTo>
                  <a:lnTo>
                    <a:pt x="995934" y="0"/>
                  </a:lnTo>
                </a:path>
              </a:pathLst>
            </a:custGeom>
            <a:ln w="904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382139" y="6641135"/>
            <a:ext cx="120014" cy="1530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spc="-50" dirty="0">
                <a:latin typeface="Times New Roman"/>
                <a:cs typeface="Times New Roman"/>
              </a:rPr>
              <a:t>M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12567" y="6517399"/>
            <a:ext cx="117475" cy="2457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50" i="1" spc="-50" dirty="0">
                <a:latin typeface="Times New Roman"/>
                <a:cs typeface="Times New Roman"/>
              </a:rPr>
              <a:t>a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87647" y="6517399"/>
            <a:ext cx="378460" cy="2457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64795" algn="l"/>
              </a:tabLst>
            </a:pPr>
            <a:r>
              <a:rPr sz="1450" i="1" spc="-50" dirty="0">
                <a:latin typeface="Times New Roman"/>
                <a:cs typeface="Times New Roman"/>
              </a:rPr>
              <a:t>L</a:t>
            </a:r>
            <a:r>
              <a:rPr sz="1450" i="1" dirty="0">
                <a:latin typeface="Times New Roman"/>
                <a:cs typeface="Times New Roman"/>
              </a:rPr>
              <a:t>	</a:t>
            </a:r>
            <a:r>
              <a:rPr sz="1450" spc="-130" dirty="0">
                <a:latin typeface="ヒラギノ丸ゴ ProN W4"/>
                <a:cs typeface="ヒラギノ丸ゴ ProN W4"/>
              </a:rPr>
              <a:t>=</a:t>
            </a:r>
            <a:endParaRPr sz="1450">
              <a:latin typeface="ヒラギノ丸ゴ ProN W4"/>
              <a:cs typeface="ヒラギノ丸ゴ ProN W4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21053" y="6401577"/>
            <a:ext cx="865505" cy="5435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107314" algn="ctr">
              <a:lnSpc>
                <a:spcPct val="100000"/>
              </a:lnSpc>
              <a:spcBef>
                <a:spcPts val="90"/>
              </a:spcBef>
            </a:pPr>
            <a:r>
              <a:rPr sz="1450" spc="-50" dirty="0">
                <a:latin typeface="Times New Roman"/>
                <a:cs typeface="Times New Roman"/>
              </a:rPr>
              <a:t>1</a:t>
            </a: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50" spc="-10" dirty="0">
                <a:latin typeface="Times New Roman"/>
                <a:cs typeface="Times New Roman"/>
              </a:rPr>
              <a:t>2</a:t>
            </a:r>
            <a:r>
              <a:rPr sz="1450" spc="-229" dirty="0">
                <a:latin typeface="Times New Roman"/>
                <a:cs typeface="Times New Roman"/>
              </a:rPr>
              <a:t> </a:t>
            </a:r>
            <a:r>
              <a:rPr sz="2775" spc="-172" baseline="-3003" dirty="0">
                <a:latin typeface="ヒラギノ丸ゴ ProN W4"/>
                <a:cs typeface="ヒラギノ丸ゴ ProN W4"/>
              </a:rPr>
              <a:t>(</a:t>
            </a:r>
            <a:r>
              <a:rPr sz="1450" spc="-114" dirty="0">
                <a:latin typeface="Times New Roman"/>
                <a:cs typeface="Times New Roman"/>
              </a:rPr>
              <a:t>1</a:t>
            </a:r>
            <a:r>
              <a:rPr sz="1450" spc="-114" dirty="0">
                <a:latin typeface="ヒラギノ丸ゴ ProN W4"/>
                <a:cs typeface="ヒラギノ丸ゴ ProN W4"/>
              </a:rPr>
              <a:t>−</a:t>
            </a:r>
            <a:r>
              <a:rPr sz="1450" spc="-254" dirty="0">
                <a:latin typeface="ヒラギノ丸ゴ ProN W4"/>
                <a:cs typeface="ヒラギノ丸ゴ ProN W4"/>
              </a:rPr>
              <a:t> </a:t>
            </a:r>
            <a:r>
              <a:rPr sz="1450" spc="-10" dirty="0">
                <a:latin typeface="Times New Roman"/>
                <a:cs typeface="Times New Roman"/>
              </a:rPr>
              <a:t>cos</a:t>
            </a:r>
            <a:r>
              <a:rPr sz="1500" i="1" spc="-10" dirty="0">
                <a:latin typeface="Arial"/>
                <a:cs typeface="Arial"/>
              </a:rPr>
              <a:t>θ</a:t>
            </a:r>
            <a:r>
              <a:rPr sz="1500" i="1" spc="-135" dirty="0">
                <a:latin typeface="Arial"/>
                <a:cs typeface="Arial"/>
              </a:rPr>
              <a:t> </a:t>
            </a:r>
            <a:r>
              <a:rPr sz="2775" spc="-157" baseline="-3003" dirty="0">
                <a:latin typeface="ヒラギノ丸ゴ ProN W4"/>
                <a:cs typeface="ヒラギノ丸ゴ ProN W4"/>
              </a:rPr>
              <a:t>)</a:t>
            </a:r>
            <a:endParaRPr sz="2775" baseline="-3003">
              <a:latin typeface="ヒラギノ丸ゴ ProN W4"/>
              <a:cs typeface="ヒラギノ丸ゴ ProN W4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01731" y="6533500"/>
            <a:ext cx="2624455" cy="283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403225" algn="l"/>
              </a:tabLst>
            </a:pPr>
            <a:r>
              <a:rPr sz="800" spc="-50" dirty="0">
                <a:latin typeface="Times New Roman"/>
                <a:cs typeface="Times New Roman"/>
              </a:rPr>
              <a:t>0</a:t>
            </a:r>
            <a:r>
              <a:rPr sz="800" dirty="0">
                <a:latin typeface="Times New Roman"/>
                <a:cs typeface="Times New Roman"/>
              </a:rPr>
              <a:t>	</a:t>
            </a:r>
            <a:r>
              <a:rPr sz="1600" dirty="0">
                <a:latin typeface="Arial"/>
                <a:cs typeface="Arial"/>
              </a:rPr>
              <a:t>(</a:t>
            </a:r>
            <a:r>
              <a:rPr sz="1700" i="1" dirty="0">
                <a:latin typeface="Arial"/>
                <a:cs typeface="Arial"/>
              </a:rPr>
              <a:t>θ</a:t>
            </a:r>
            <a:r>
              <a:rPr sz="1600" dirty="0">
                <a:latin typeface="Arial"/>
                <a:cs typeface="Arial"/>
              </a:rPr>
              <a:t>: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lattice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misorientation)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10719" y="2743961"/>
            <a:ext cx="647699" cy="576072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5996057" y="2733547"/>
            <a:ext cx="4692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000" i="1" spc="-25" dirty="0">
                <a:latin typeface="Times New Roman"/>
                <a:cs typeface="Times New Roman"/>
              </a:rPr>
              <a:t>L</a:t>
            </a:r>
            <a:r>
              <a:rPr sz="2550" spc="-37" baseline="-24509" dirty="0">
                <a:latin typeface="Times New Roman"/>
                <a:cs typeface="Times New Roman"/>
              </a:rPr>
              <a:t>M</a:t>
            </a:r>
            <a:endParaRPr sz="2550" baseline="-24509">
              <a:latin typeface="Times New Roman"/>
              <a:cs typeface="Times New Roman"/>
            </a:endParaRPr>
          </a:p>
        </p:txBody>
      </p:sp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35725" y="1433321"/>
            <a:ext cx="1684020" cy="256565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687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Lattice</a:t>
            </a:r>
            <a:r>
              <a:rPr spc="-155" dirty="0"/>
              <a:t> </a:t>
            </a:r>
            <a:r>
              <a:rPr dirty="0"/>
              <a:t>Period</a:t>
            </a:r>
            <a:r>
              <a:rPr spc="-155" dirty="0"/>
              <a:t> </a:t>
            </a:r>
            <a:r>
              <a:rPr spc="-35" dirty="0"/>
              <a:t>(Twisted</a:t>
            </a:r>
            <a:r>
              <a:rPr spc="-150" dirty="0"/>
              <a:t> </a:t>
            </a:r>
            <a:r>
              <a:rPr spc="-55" dirty="0"/>
              <a:t>Bilayer</a:t>
            </a:r>
            <a:r>
              <a:rPr spc="-155" dirty="0"/>
              <a:t> </a:t>
            </a:r>
            <a:r>
              <a:rPr spc="-30" dirty="0"/>
              <a:t>Graphene)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839" y="5353050"/>
            <a:ext cx="9144000" cy="166573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826905" y="5434584"/>
            <a:ext cx="5040630" cy="108077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79070" rIns="0" bIns="0" rtlCol="0">
            <a:spAutoFit/>
          </a:bodyPr>
          <a:lstStyle/>
          <a:p>
            <a:pPr marL="183515">
              <a:lnSpc>
                <a:spcPct val="100000"/>
              </a:lnSpc>
              <a:spcBef>
                <a:spcPts val="1410"/>
              </a:spcBef>
              <a:tabLst>
                <a:tab pos="2926715" algn="l"/>
              </a:tabLst>
            </a:pPr>
            <a:r>
              <a:rPr sz="1800" b="1" dirty="0">
                <a:solidFill>
                  <a:srgbClr val="0080FF"/>
                </a:solidFill>
                <a:latin typeface="Arial"/>
                <a:cs typeface="Arial"/>
              </a:rPr>
              <a:t>conventional</a:t>
            </a:r>
            <a:r>
              <a:rPr sz="1800" b="1" spc="-55" dirty="0">
                <a:solidFill>
                  <a:srgbClr val="0080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80FF"/>
                </a:solidFill>
                <a:latin typeface="Arial"/>
                <a:cs typeface="Arial"/>
              </a:rPr>
              <a:t>materials</a:t>
            </a:r>
            <a:r>
              <a:rPr sz="1800" b="1" spc="-10" dirty="0">
                <a:latin typeface="Arial"/>
                <a:cs typeface="Arial"/>
              </a:rPr>
              <a:t>: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i="1" dirty="0">
                <a:latin typeface="Times New Roman"/>
                <a:cs typeface="Times New Roman"/>
              </a:rPr>
              <a:t>a</a:t>
            </a:r>
            <a:r>
              <a:rPr sz="1800" b="1" baseline="-20833" dirty="0">
                <a:latin typeface="Times New Roman"/>
                <a:cs typeface="Times New Roman"/>
              </a:rPr>
              <a:t>0</a:t>
            </a:r>
            <a:r>
              <a:rPr sz="1800" b="1" spc="577" baseline="-20833" dirty="0">
                <a:latin typeface="Times New Roman"/>
                <a:cs typeface="Times New Roman"/>
              </a:rPr>
              <a:t> </a:t>
            </a:r>
            <a:r>
              <a:rPr sz="1800" b="1" spc="240" dirty="0">
                <a:latin typeface="Arial"/>
                <a:cs typeface="Arial"/>
              </a:rPr>
              <a:t>~</a:t>
            </a:r>
            <a:r>
              <a:rPr sz="1800" b="1" spc="18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0.1-</a:t>
            </a:r>
            <a:r>
              <a:rPr sz="1800" b="1" spc="50" dirty="0">
                <a:latin typeface="Arial"/>
                <a:cs typeface="Arial"/>
              </a:rPr>
              <a:t>1</a:t>
            </a:r>
            <a:r>
              <a:rPr sz="1800" b="1" spc="180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nm</a:t>
            </a:r>
            <a:endParaRPr sz="1800">
              <a:latin typeface="Arial"/>
              <a:cs typeface="Arial"/>
            </a:endParaRPr>
          </a:p>
          <a:p>
            <a:pPr marL="183515">
              <a:lnSpc>
                <a:spcPct val="100000"/>
              </a:lnSpc>
              <a:spcBef>
                <a:spcPts val="1080"/>
              </a:spcBef>
              <a:tabLst>
                <a:tab pos="2926715" algn="l"/>
              </a:tabLst>
            </a:pPr>
            <a:r>
              <a:rPr sz="1800" b="1" dirty="0">
                <a:solidFill>
                  <a:srgbClr val="FF0080"/>
                </a:solidFill>
                <a:latin typeface="Arial"/>
                <a:cs typeface="Arial"/>
              </a:rPr>
              <a:t>moiré</a:t>
            </a:r>
            <a:r>
              <a:rPr sz="1800" b="1" spc="-25" dirty="0">
                <a:solidFill>
                  <a:srgbClr val="FF008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0080"/>
                </a:solidFill>
                <a:latin typeface="Arial"/>
                <a:cs typeface="Arial"/>
              </a:rPr>
              <a:t>superlattices</a:t>
            </a:r>
            <a:r>
              <a:rPr sz="1800" b="1" spc="-10" dirty="0">
                <a:latin typeface="Arial"/>
                <a:cs typeface="Arial"/>
              </a:rPr>
              <a:t>: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i="1" dirty="0">
                <a:latin typeface="Times New Roman"/>
                <a:cs typeface="Times New Roman"/>
              </a:rPr>
              <a:t>L</a:t>
            </a:r>
            <a:r>
              <a:rPr sz="1800" b="1" baseline="-20833" dirty="0">
                <a:latin typeface="Times New Roman"/>
                <a:cs typeface="Times New Roman"/>
              </a:rPr>
              <a:t>M</a:t>
            </a:r>
            <a:r>
              <a:rPr sz="1800" b="1" spc="555" baseline="-20833" dirty="0">
                <a:latin typeface="Times New Roman"/>
                <a:cs typeface="Times New Roman"/>
              </a:rPr>
              <a:t> </a:t>
            </a:r>
            <a:r>
              <a:rPr sz="1800" b="1" spc="240" dirty="0">
                <a:latin typeface="Arial"/>
                <a:cs typeface="Arial"/>
              </a:rPr>
              <a:t>~</a:t>
            </a:r>
            <a:r>
              <a:rPr sz="1800" b="1" spc="170" dirty="0"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1-</a:t>
            </a:r>
            <a:r>
              <a:rPr sz="1800" b="1" spc="60" dirty="0">
                <a:solidFill>
                  <a:srgbClr val="FF0000"/>
                </a:solidFill>
                <a:latin typeface="Arial"/>
                <a:cs typeface="Arial"/>
              </a:rPr>
              <a:t>100</a:t>
            </a:r>
            <a:r>
              <a:rPr sz="1800" b="1" spc="1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nm</a:t>
            </a:r>
            <a:r>
              <a:rPr sz="1800" b="1" spc="1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40" dirty="0">
                <a:solidFill>
                  <a:srgbClr val="FF0000"/>
                </a:solidFill>
                <a:latin typeface="Arial"/>
                <a:cs typeface="Arial"/>
              </a:rPr>
              <a:t>(*)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90087" y="6617461"/>
            <a:ext cx="289877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*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tunable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interlayer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registry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71257" y="1256538"/>
            <a:ext cx="8552180" cy="2544445"/>
            <a:chOff x="1071257" y="1256538"/>
            <a:chExt cx="8552180" cy="254444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1257" y="1256538"/>
              <a:ext cx="8551926" cy="254431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323223" y="3371088"/>
              <a:ext cx="25400" cy="180340"/>
            </a:xfrm>
            <a:custGeom>
              <a:avLst/>
              <a:gdLst/>
              <a:ahLst/>
              <a:cxnLst/>
              <a:rect l="l" t="t" r="r" b="b"/>
              <a:pathLst>
                <a:path w="25400" h="180339">
                  <a:moveTo>
                    <a:pt x="25145" y="179832"/>
                  </a:moveTo>
                  <a:lnTo>
                    <a:pt x="25145" y="0"/>
                  </a:lnTo>
                  <a:lnTo>
                    <a:pt x="0" y="0"/>
                  </a:lnTo>
                  <a:lnTo>
                    <a:pt x="0" y="179832"/>
                  </a:lnTo>
                  <a:lnTo>
                    <a:pt x="25145" y="17983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5087" y="2437638"/>
              <a:ext cx="838200" cy="89992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411109" y="3371100"/>
              <a:ext cx="7496809" cy="180340"/>
            </a:xfrm>
            <a:custGeom>
              <a:avLst/>
              <a:gdLst/>
              <a:ahLst/>
              <a:cxnLst/>
              <a:rect l="l" t="t" r="r" b="b"/>
              <a:pathLst>
                <a:path w="7496809" h="180339">
                  <a:moveTo>
                    <a:pt x="25146" y="0"/>
                  </a:moveTo>
                  <a:lnTo>
                    <a:pt x="0" y="0"/>
                  </a:lnTo>
                  <a:lnTo>
                    <a:pt x="0" y="179832"/>
                  </a:lnTo>
                  <a:lnTo>
                    <a:pt x="25146" y="179832"/>
                  </a:lnTo>
                  <a:lnTo>
                    <a:pt x="25146" y="0"/>
                  </a:lnTo>
                  <a:close/>
                </a:path>
                <a:path w="7496809" h="180339">
                  <a:moveTo>
                    <a:pt x="91440" y="0"/>
                  </a:moveTo>
                  <a:lnTo>
                    <a:pt x="65532" y="0"/>
                  </a:lnTo>
                  <a:lnTo>
                    <a:pt x="65532" y="179832"/>
                  </a:lnTo>
                  <a:lnTo>
                    <a:pt x="91440" y="179832"/>
                  </a:lnTo>
                  <a:lnTo>
                    <a:pt x="91440" y="0"/>
                  </a:lnTo>
                  <a:close/>
                </a:path>
                <a:path w="7496809" h="180339">
                  <a:moveTo>
                    <a:pt x="545592" y="0"/>
                  </a:moveTo>
                  <a:lnTo>
                    <a:pt x="519684" y="0"/>
                  </a:lnTo>
                  <a:lnTo>
                    <a:pt x="519684" y="179832"/>
                  </a:lnTo>
                  <a:lnTo>
                    <a:pt x="545592" y="179832"/>
                  </a:lnTo>
                  <a:lnTo>
                    <a:pt x="545592" y="0"/>
                  </a:lnTo>
                  <a:close/>
                </a:path>
                <a:path w="7496809" h="180339">
                  <a:moveTo>
                    <a:pt x="1978152" y="0"/>
                  </a:moveTo>
                  <a:lnTo>
                    <a:pt x="1953006" y="0"/>
                  </a:lnTo>
                  <a:lnTo>
                    <a:pt x="1953006" y="179832"/>
                  </a:lnTo>
                  <a:lnTo>
                    <a:pt x="1978152" y="179832"/>
                  </a:lnTo>
                  <a:lnTo>
                    <a:pt x="1978152" y="0"/>
                  </a:lnTo>
                  <a:close/>
                </a:path>
                <a:path w="7496809" h="180339">
                  <a:moveTo>
                    <a:pt x="2436114" y="0"/>
                  </a:moveTo>
                  <a:lnTo>
                    <a:pt x="2410968" y="0"/>
                  </a:lnTo>
                  <a:lnTo>
                    <a:pt x="2410968" y="179832"/>
                  </a:lnTo>
                  <a:lnTo>
                    <a:pt x="2436114" y="179832"/>
                  </a:lnTo>
                  <a:lnTo>
                    <a:pt x="2436114" y="0"/>
                  </a:lnTo>
                  <a:close/>
                </a:path>
                <a:path w="7496809" h="180339">
                  <a:moveTo>
                    <a:pt x="2993898" y="0"/>
                  </a:moveTo>
                  <a:lnTo>
                    <a:pt x="2967990" y="0"/>
                  </a:lnTo>
                  <a:lnTo>
                    <a:pt x="2967990" y="179832"/>
                  </a:lnTo>
                  <a:lnTo>
                    <a:pt x="2993898" y="179832"/>
                  </a:lnTo>
                  <a:lnTo>
                    <a:pt x="2993898" y="0"/>
                  </a:lnTo>
                  <a:close/>
                </a:path>
                <a:path w="7496809" h="180339">
                  <a:moveTo>
                    <a:pt x="3810000" y="0"/>
                  </a:moveTo>
                  <a:lnTo>
                    <a:pt x="3784854" y="0"/>
                  </a:lnTo>
                  <a:lnTo>
                    <a:pt x="3784854" y="179832"/>
                  </a:lnTo>
                  <a:lnTo>
                    <a:pt x="3810000" y="179832"/>
                  </a:lnTo>
                  <a:lnTo>
                    <a:pt x="3810000" y="0"/>
                  </a:lnTo>
                  <a:close/>
                </a:path>
                <a:path w="7496809" h="180339">
                  <a:moveTo>
                    <a:pt x="4089654" y="0"/>
                  </a:moveTo>
                  <a:lnTo>
                    <a:pt x="4064508" y="0"/>
                  </a:lnTo>
                  <a:lnTo>
                    <a:pt x="4064508" y="179832"/>
                  </a:lnTo>
                  <a:lnTo>
                    <a:pt x="4089654" y="179832"/>
                  </a:lnTo>
                  <a:lnTo>
                    <a:pt x="4089654" y="0"/>
                  </a:lnTo>
                  <a:close/>
                </a:path>
                <a:path w="7496809" h="180339">
                  <a:moveTo>
                    <a:pt x="4616196" y="0"/>
                  </a:moveTo>
                  <a:lnTo>
                    <a:pt x="4590288" y="0"/>
                  </a:lnTo>
                  <a:lnTo>
                    <a:pt x="4590288" y="179832"/>
                  </a:lnTo>
                  <a:lnTo>
                    <a:pt x="4616196" y="179832"/>
                  </a:lnTo>
                  <a:lnTo>
                    <a:pt x="4616196" y="0"/>
                  </a:lnTo>
                  <a:close/>
                </a:path>
                <a:path w="7496809" h="180339">
                  <a:moveTo>
                    <a:pt x="5307330" y="0"/>
                  </a:moveTo>
                  <a:lnTo>
                    <a:pt x="5282184" y="0"/>
                  </a:lnTo>
                  <a:lnTo>
                    <a:pt x="5282184" y="179832"/>
                  </a:lnTo>
                  <a:lnTo>
                    <a:pt x="5307330" y="179832"/>
                  </a:lnTo>
                  <a:lnTo>
                    <a:pt x="5307330" y="0"/>
                  </a:lnTo>
                  <a:close/>
                </a:path>
                <a:path w="7496809" h="180339">
                  <a:moveTo>
                    <a:pt x="5730240" y="0"/>
                  </a:moveTo>
                  <a:lnTo>
                    <a:pt x="5705094" y="0"/>
                  </a:lnTo>
                  <a:lnTo>
                    <a:pt x="5705094" y="179832"/>
                  </a:lnTo>
                  <a:lnTo>
                    <a:pt x="5730240" y="179832"/>
                  </a:lnTo>
                  <a:lnTo>
                    <a:pt x="5730240" y="0"/>
                  </a:lnTo>
                  <a:close/>
                </a:path>
                <a:path w="7496809" h="180339">
                  <a:moveTo>
                    <a:pt x="6352794" y="0"/>
                  </a:moveTo>
                  <a:lnTo>
                    <a:pt x="6327648" y="0"/>
                  </a:lnTo>
                  <a:lnTo>
                    <a:pt x="6327648" y="179832"/>
                  </a:lnTo>
                  <a:lnTo>
                    <a:pt x="6352794" y="179832"/>
                  </a:lnTo>
                  <a:lnTo>
                    <a:pt x="6352794" y="0"/>
                  </a:lnTo>
                  <a:close/>
                </a:path>
                <a:path w="7496809" h="180339">
                  <a:moveTo>
                    <a:pt x="6823710" y="0"/>
                  </a:moveTo>
                  <a:lnTo>
                    <a:pt x="6798564" y="0"/>
                  </a:lnTo>
                  <a:lnTo>
                    <a:pt x="6798564" y="179832"/>
                  </a:lnTo>
                  <a:lnTo>
                    <a:pt x="6823710" y="179832"/>
                  </a:lnTo>
                  <a:lnTo>
                    <a:pt x="6823710" y="0"/>
                  </a:lnTo>
                  <a:close/>
                </a:path>
                <a:path w="7496809" h="180339">
                  <a:moveTo>
                    <a:pt x="7496543" y="0"/>
                  </a:moveTo>
                  <a:lnTo>
                    <a:pt x="7470635" y="0"/>
                  </a:lnTo>
                  <a:lnTo>
                    <a:pt x="7470635" y="179832"/>
                  </a:lnTo>
                  <a:lnTo>
                    <a:pt x="7496543" y="179832"/>
                  </a:lnTo>
                  <a:lnTo>
                    <a:pt x="749654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93049" y="1678686"/>
              <a:ext cx="890777" cy="89992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03589" y="2437638"/>
              <a:ext cx="907541" cy="89992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30893" y="1678686"/>
              <a:ext cx="892302" cy="89992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42957" y="2437638"/>
              <a:ext cx="873252" cy="89992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35971" y="1678686"/>
              <a:ext cx="899922" cy="89992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55655" y="2437638"/>
              <a:ext cx="900683" cy="89992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776101" y="1678686"/>
              <a:ext cx="885444" cy="89992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81307" y="2437638"/>
              <a:ext cx="909421" cy="89992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804801" y="1678686"/>
              <a:ext cx="900683" cy="89992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325247" y="2437638"/>
              <a:ext cx="922782" cy="89992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867791" y="1678686"/>
              <a:ext cx="899922" cy="89992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387462" y="2437638"/>
              <a:ext cx="899922" cy="89992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907159" y="1678686"/>
              <a:ext cx="889253" cy="89992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416162" y="2437638"/>
              <a:ext cx="899922" cy="899922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4584325" y="1113536"/>
            <a:ext cx="152463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rotation</a:t>
            </a:r>
            <a:r>
              <a:rPr sz="160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angle</a:t>
            </a:r>
            <a:r>
              <a:rPr sz="1600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sz="16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°</a:t>
            </a:r>
            <a:r>
              <a:rPr sz="1600" spc="-25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sz="16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976761" y="3722624"/>
            <a:ext cx="6576695" cy="1418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560" algn="ctr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moiré</a:t>
            </a:r>
            <a:r>
              <a:rPr sz="1600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lattice</a:t>
            </a:r>
            <a:r>
              <a:rPr sz="1600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constant</a:t>
            </a:r>
            <a:r>
              <a:rPr sz="1600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FF0000"/>
                </a:solidFill>
                <a:latin typeface="Arial"/>
                <a:cs typeface="Arial"/>
              </a:rPr>
              <a:t>(nm)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85"/>
              </a:spcBef>
            </a:pPr>
            <a:r>
              <a:rPr sz="1400" dirty="0">
                <a:latin typeface="Arial"/>
                <a:cs typeface="Arial"/>
              </a:rPr>
              <a:t>STM images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(twisted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bilayer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graphene)</a:t>
            </a:r>
            <a:r>
              <a:rPr sz="1400" spc="-20" dirty="0">
                <a:latin typeface="Arial"/>
                <a:cs typeface="Arial"/>
              </a:rPr>
              <a:t> from</a:t>
            </a:r>
            <a:endParaRPr sz="1400">
              <a:latin typeface="Arial"/>
              <a:cs typeface="Arial"/>
            </a:endParaRPr>
          </a:p>
          <a:p>
            <a:pPr marL="110489">
              <a:lnSpc>
                <a:spcPct val="100000"/>
              </a:lnSpc>
              <a:spcBef>
                <a:spcPts val="840"/>
              </a:spcBef>
              <a:tabLst>
                <a:tab pos="3364865" algn="l"/>
              </a:tabLst>
            </a:pPr>
            <a:r>
              <a:rPr sz="1400" dirty="0">
                <a:latin typeface="Arial"/>
                <a:cs typeface="Arial"/>
              </a:rPr>
              <a:t>J.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Hass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et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al.,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PRL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100,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125504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(2008),</a:t>
            </a:r>
            <a:r>
              <a:rPr sz="1400" dirty="0">
                <a:latin typeface="Arial"/>
                <a:cs typeface="Arial"/>
              </a:rPr>
              <a:t>	G.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Li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et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al.,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Nature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Phys.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6,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109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(2010),</a:t>
            </a:r>
            <a:endParaRPr sz="1400">
              <a:latin typeface="Arial"/>
              <a:cs typeface="Arial"/>
            </a:endParaRPr>
          </a:p>
          <a:p>
            <a:pPr marL="100965">
              <a:lnSpc>
                <a:spcPct val="100000"/>
              </a:lnSpc>
              <a:tabLst>
                <a:tab pos="3489325" algn="l"/>
              </a:tabLst>
            </a:pPr>
            <a:r>
              <a:rPr sz="1400" dirty="0">
                <a:latin typeface="Arial"/>
                <a:cs typeface="Arial"/>
              </a:rPr>
              <a:t>A.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Luican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et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al.,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PRL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106,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126802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(2011),</a:t>
            </a:r>
            <a:r>
              <a:rPr sz="1400" dirty="0">
                <a:latin typeface="Arial"/>
                <a:cs typeface="Arial"/>
              </a:rPr>
              <a:t>	</a:t>
            </a:r>
            <a:r>
              <a:rPr sz="1400" spc="-30" dirty="0">
                <a:latin typeface="Arial"/>
                <a:cs typeface="Arial"/>
              </a:rPr>
              <a:t>W.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Yan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et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al.,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PRL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109,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126801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(2012),</a:t>
            </a:r>
            <a:endParaRPr sz="1400">
              <a:latin typeface="Arial"/>
              <a:cs typeface="Arial"/>
            </a:endParaRPr>
          </a:p>
          <a:p>
            <a:pPr marL="110489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I.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Brihuega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et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al.,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PRL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109,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196802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(2012)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</TotalTime>
  <Words>1803</Words>
  <Application>Microsoft Macintosh PowerPoint</Application>
  <PresentationFormat>Custom</PresentationFormat>
  <Paragraphs>443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ヒラギノ丸ゴ ProN W4</vt:lpstr>
      <vt:lpstr>AmericanTypewriter</vt:lpstr>
      <vt:lpstr>Arial</vt:lpstr>
      <vt:lpstr>Cambria Math</vt:lpstr>
      <vt:lpstr>Courier New</vt:lpstr>
      <vt:lpstr>Times New Roman</vt:lpstr>
      <vt:lpstr>Office Theme</vt:lpstr>
      <vt:lpstr>PowerPoint Presentation</vt:lpstr>
      <vt:lpstr>Outlines</vt:lpstr>
      <vt:lpstr>Outlines</vt:lpstr>
      <vt:lpstr>Family of Atomic Layers</vt:lpstr>
      <vt:lpstr>van der Waals Superlattice</vt:lpstr>
      <vt:lpstr>Moiré Pattern</vt:lpstr>
      <vt:lpstr>Moiré Superlattice: Graphene/hBN</vt:lpstr>
      <vt:lpstr>Moiré Superlattice: Twisted Bilayer Graphene</vt:lpstr>
      <vt:lpstr>Lattice Period (Twisted Bilayer Graphene)</vt:lpstr>
      <vt:lpstr>Outlines</vt:lpstr>
      <vt:lpstr>Regularly-stacked Bilayer Graphene</vt:lpstr>
      <vt:lpstr>Effective Model</vt:lpstr>
      <vt:lpstr>Brillouin Zone and Band Structure: Graphene</vt:lpstr>
      <vt:lpstr>Band Structures</vt:lpstr>
      <vt:lpstr>Lowest (Degenerate) Conduction Bands</vt:lpstr>
      <vt:lpstr>Band Structures: Twisted Bilayer Graphene</vt:lpstr>
      <vt:lpstr>Outlines</vt:lpstr>
      <vt:lpstr>Moiré Superlattice in Magnetic field</vt:lpstr>
      <vt:lpstr>How Nature</vt:lpstr>
      <vt:lpstr>Electron in a Periodic Potential AND a Magnetic Field</vt:lpstr>
      <vt:lpstr>Hofstadter Butterfly</vt:lpstr>
      <vt:lpstr>Fractal (Self-Similar) Energy Spectrum</vt:lpstr>
      <vt:lpstr>Condition to Observe Hofstadter Butterfly</vt:lpstr>
      <vt:lpstr>Φ = BA ∝ O (1) Φ0 h / e</vt:lpstr>
      <vt:lpstr>Hofstadter Butterfly by Large Lattice</vt:lpstr>
      <vt:lpstr>Hofstadter Butterfly by Large Lattice</vt:lpstr>
      <vt:lpstr>Bilayer graphene / hBN</vt:lpstr>
      <vt:lpstr>Quantum Hall Effect in Twisted Bilayer Graphene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pmoon_PCS.pptx</dc:title>
  <dc:creator>pm112</dc:creator>
  <cp:lastModifiedBy>mitali.banerjee</cp:lastModifiedBy>
  <cp:revision>2</cp:revision>
  <dcterms:created xsi:type="dcterms:W3CDTF">2025-04-10T08:46:00Z</dcterms:created>
  <dcterms:modified xsi:type="dcterms:W3CDTF">2025-04-10T09:34:11Z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2016-06-21T00:00:00Z</vt:filetime>
  </property>
  <property fmtid="{D5CDD505-2E9C-101B-9397-08002B2CF9AE}" pid="3" name="Creator">
    <vt:lpwstr>PScript5.dll Version 5.2.2</vt:lpwstr>
  </property>
  <property fmtid="{D5CDD505-2E9C-101B-9397-08002B2CF9AE}" pid="4" name="LastSaved">
    <vt:filetime>2025-04-10T00:00:00Z</vt:filetime>
  </property>
  <property fmtid="{D5CDD505-2E9C-101B-9397-08002B2CF9AE}" pid="5" name="Producer">
    <vt:lpwstr>Acrobat Distiller 11.0 (Windows)</vt:lpwstr>
  </property>
</Properties>
</file>