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>
      <p:cViewPr varScale="1">
        <p:scale>
          <a:sx n="104" d="100"/>
          <a:sy n="104" d="100"/>
        </p:scale>
        <p:origin x="188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919" y="275844"/>
            <a:ext cx="8211440" cy="486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899" y="1581150"/>
            <a:ext cx="4165600" cy="210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jp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17" Type="http://schemas.openxmlformats.org/officeDocument/2006/relationships/image" Target="../media/image82.jpg"/><Relationship Id="rId2" Type="http://schemas.openxmlformats.org/officeDocument/2006/relationships/image" Target="../media/image68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52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52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3.jp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jp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31.pn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jpg"/><Relationship Id="rId9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jp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2.jpg"/><Relationship Id="rId4" Type="http://schemas.openxmlformats.org/officeDocument/2006/relationships/image" Target="../media/image1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hyperlink" Target="http://public.itrs.net/" TargetMode="Externa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6273" y="2512053"/>
            <a:ext cx="6605840" cy="382578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2736">
              <a:spcBef>
                <a:spcPts val="95"/>
              </a:spcBef>
            </a:pPr>
            <a:r>
              <a:rPr dirty="0">
                <a:latin typeface="Bradley Hand" pitchFamily="2" charset="77"/>
              </a:rPr>
              <a:t>mesoscopic</a:t>
            </a:r>
            <a:r>
              <a:rPr spc="-120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and</a:t>
            </a:r>
            <a:r>
              <a:rPr spc="-120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nanoscale</a:t>
            </a:r>
            <a:r>
              <a:rPr spc="-120" dirty="0">
                <a:latin typeface="Bradley Hand" pitchFamily="2" charset="77"/>
              </a:rPr>
              <a:t> </a:t>
            </a:r>
            <a:r>
              <a:rPr spc="-10" dirty="0">
                <a:latin typeface="Bradley Hand" pitchFamily="2" charset="77"/>
              </a:rPr>
              <a:t>physcis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5408" y="3950641"/>
            <a:ext cx="2903666" cy="28677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843" rIns="0" bIns="0" rtlCol="0">
            <a:spAutoFit/>
          </a:bodyPr>
          <a:lstStyle/>
          <a:p>
            <a:pPr marL="745667">
              <a:spcBef>
                <a:spcPts val="306"/>
              </a:spcBef>
            </a:pPr>
            <a:r>
              <a:rPr sz="1604" b="1" dirty="0">
                <a:latin typeface="Times New Roman"/>
                <a:cs typeface="Times New Roman"/>
              </a:rPr>
              <a:t>nanometer</a:t>
            </a:r>
            <a:r>
              <a:rPr sz="1604" b="1" spc="-40" dirty="0">
                <a:latin typeface="Times New Roman"/>
                <a:cs typeface="Times New Roman"/>
              </a:rPr>
              <a:t> </a:t>
            </a:r>
            <a:r>
              <a:rPr sz="1604" b="1" spc="-10" dirty="0">
                <a:latin typeface="Times New Roman"/>
                <a:cs typeface="Times New Roman"/>
              </a:rPr>
              <a:t>scale</a:t>
            </a:r>
            <a:endParaRPr sz="1604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28813" y="4359447"/>
            <a:ext cx="7187846" cy="100609"/>
            <a:chOff x="1125677" y="1988566"/>
            <a:chExt cx="7167880" cy="100330"/>
          </a:xfrm>
        </p:grpSpPr>
        <p:sp>
          <p:nvSpPr>
            <p:cNvPr id="5" name="object 5"/>
            <p:cNvSpPr/>
            <p:nvPr/>
          </p:nvSpPr>
          <p:spPr>
            <a:xfrm>
              <a:off x="1130439" y="2038096"/>
              <a:ext cx="7065009" cy="0"/>
            </a:xfrm>
            <a:custGeom>
              <a:avLst/>
              <a:gdLst/>
              <a:ahLst/>
              <a:cxnLst/>
              <a:rect l="l" t="t" r="r" b="b"/>
              <a:pathLst>
                <a:path w="7065009">
                  <a:moveTo>
                    <a:pt x="0" y="0"/>
                  </a:moveTo>
                  <a:lnTo>
                    <a:pt x="706450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3417" y="1988566"/>
              <a:ext cx="100330" cy="100330"/>
            </a:xfrm>
            <a:custGeom>
              <a:avLst/>
              <a:gdLst/>
              <a:ahLst/>
              <a:cxnLst/>
              <a:rect l="l" t="t" r="r" b="b"/>
              <a:pathLst>
                <a:path w="100329" h="100330">
                  <a:moveTo>
                    <a:pt x="99809" y="49530"/>
                  </a:moveTo>
                  <a:lnTo>
                    <a:pt x="0" y="0"/>
                  </a:lnTo>
                  <a:lnTo>
                    <a:pt x="0" y="99822"/>
                  </a:lnTo>
                  <a:lnTo>
                    <a:pt x="99809" y="49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0392" y="4556845"/>
            <a:ext cx="534886" cy="259722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604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atoms</a:t>
            </a:r>
            <a:endParaRPr sz="160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6958" y="4556845"/>
            <a:ext cx="1084417" cy="515146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200585" marR="5094" indent="-201222">
              <a:spcBef>
                <a:spcPts val="100"/>
              </a:spcBef>
            </a:pPr>
            <a:r>
              <a:rPr sz="1604" b="1" dirty="0">
                <a:solidFill>
                  <a:srgbClr val="800F0C"/>
                </a:solidFill>
                <a:latin typeface="Times New Roman"/>
                <a:cs typeface="Times New Roman"/>
              </a:rPr>
              <a:t>molecules</a:t>
            </a:r>
            <a:r>
              <a:rPr sz="1604" b="1" spc="-5" dirty="0">
                <a:solidFill>
                  <a:srgbClr val="800F0C"/>
                </a:solidFill>
                <a:latin typeface="Times New Roman"/>
                <a:cs typeface="Times New Roman"/>
              </a:rPr>
              <a:t> </a:t>
            </a:r>
            <a:r>
              <a:rPr sz="1604" b="1" spc="-50" dirty="0">
                <a:solidFill>
                  <a:srgbClr val="800F0C"/>
                </a:solidFill>
                <a:latin typeface="Times New Roman"/>
                <a:cs typeface="Times New Roman"/>
              </a:rPr>
              <a:t>&amp; </a:t>
            </a:r>
            <a:r>
              <a:rPr sz="1604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clusters</a:t>
            </a:r>
            <a:endParaRPr sz="160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0232" y="4556845"/>
            <a:ext cx="881288" cy="760302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R="5094" algn="ctr">
              <a:spcBef>
                <a:spcPts val="100"/>
              </a:spcBef>
            </a:pPr>
            <a:r>
              <a:rPr sz="1604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electron </a:t>
            </a:r>
            <a:r>
              <a:rPr sz="1604" b="1" dirty="0">
                <a:solidFill>
                  <a:srgbClr val="800F0C"/>
                </a:solidFill>
                <a:latin typeface="Times New Roman"/>
                <a:cs typeface="Times New Roman"/>
              </a:rPr>
              <a:t>mean </a:t>
            </a:r>
            <a:r>
              <a:rPr sz="1604" b="1" spc="-20" dirty="0">
                <a:solidFill>
                  <a:srgbClr val="800F0C"/>
                </a:solidFill>
                <a:latin typeface="Times New Roman"/>
                <a:cs typeface="Times New Roman"/>
              </a:rPr>
              <a:t>free path</a:t>
            </a:r>
            <a:endParaRPr sz="160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0485" y="4556641"/>
            <a:ext cx="831620" cy="515146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R="5094" indent="211410">
              <a:spcBef>
                <a:spcPts val="100"/>
              </a:spcBef>
            </a:pPr>
            <a:r>
              <a:rPr sz="1604" b="1" spc="-20" dirty="0">
                <a:solidFill>
                  <a:srgbClr val="800F0C"/>
                </a:solidFill>
                <a:latin typeface="Times New Roman"/>
                <a:cs typeface="Times New Roman"/>
              </a:rPr>
              <a:t>bulk </a:t>
            </a:r>
            <a:r>
              <a:rPr sz="1604" b="1" spc="-10" dirty="0">
                <a:solidFill>
                  <a:srgbClr val="800F0C"/>
                </a:solidFill>
                <a:latin typeface="Times New Roman"/>
                <a:cs typeface="Times New Roman"/>
              </a:rPr>
              <a:t>materials</a:t>
            </a:r>
            <a:endParaRPr sz="160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6197" y="4049276"/>
            <a:ext cx="1141726" cy="240477"/>
          </a:xfrm>
          <a:prstGeom prst="rect">
            <a:avLst/>
          </a:prstGeom>
        </p:spPr>
        <p:txBody>
          <a:bodyPr vert="horz" wrap="square" lIns="0" tIns="1591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1454" b="1" spc="-25" dirty="0">
                <a:solidFill>
                  <a:srgbClr val="000065"/>
                </a:solidFill>
                <a:latin typeface="Tahoma"/>
                <a:cs typeface="Tahoma"/>
              </a:rPr>
              <a:t>Length</a:t>
            </a:r>
            <a:r>
              <a:rPr sz="1454" b="1" spc="-65" dirty="0">
                <a:solidFill>
                  <a:srgbClr val="000065"/>
                </a:solidFill>
                <a:latin typeface="Tahoma"/>
                <a:cs typeface="Tahoma"/>
              </a:rPr>
              <a:t> </a:t>
            </a:r>
            <a:r>
              <a:rPr sz="1454" b="1" spc="-10" dirty="0">
                <a:solidFill>
                  <a:srgbClr val="000065"/>
                </a:solidFill>
                <a:latin typeface="Tahoma"/>
                <a:cs typeface="Tahoma"/>
              </a:rPr>
              <a:t>scale</a:t>
            </a:r>
            <a:endParaRPr sz="1454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5820" y="5509705"/>
            <a:ext cx="734194" cy="392250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7" spc="-20" dirty="0">
                <a:solidFill>
                  <a:srgbClr val="000065"/>
                </a:solidFill>
                <a:latin typeface="Tahoma"/>
                <a:cs typeface="Tahoma"/>
              </a:rPr>
              <a:t>meso</a:t>
            </a:r>
            <a:endParaRPr sz="2407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5309" y="5509705"/>
            <a:ext cx="756481" cy="392250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7" spc="-10" dirty="0">
                <a:solidFill>
                  <a:srgbClr val="000065"/>
                </a:solidFill>
                <a:latin typeface="Tahoma"/>
                <a:cs typeface="Tahoma"/>
              </a:rPr>
              <a:t>micro</a:t>
            </a:r>
            <a:endParaRPr sz="2407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43970" y="5509705"/>
            <a:ext cx="847539" cy="392250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407" spc="-10" dirty="0">
                <a:solidFill>
                  <a:srgbClr val="000065"/>
                </a:solidFill>
                <a:latin typeface="Tahoma"/>
                <a:cs typeface="Tahoma"/>
              </a:rPr>
              <a:t>macro</a:t>
            </a:r>
            <a:endParaRPr sz="2407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5114" y="3181934"/>
            <a:ext cx="7946875" cy="2768671"/>
          </a:xfrm>
          <a:custGeom>
            <a:avLst/>
            <a:gdLst/>
            <a:ahLst/>
            <a:cxnLst/>
            <a:rect l="l" t="t" r="r" b="b"/>
            <a:pathLst>
              <a:path w="7924800" h="2760979">
                <a:moveTo>
                  <a:pt x="0" y="0"/>
                </a:moveTo>
                <a:lnTo>
                  <a:pt x="0" y="2760726"/>
                </a:lnTo>
                <a:lnTo>
                  <a:pt x="7924800" y="2760726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8798" y="3270058"/>
            <a:ext cx="7469298" cy="452742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3465346" marR="5094" indent="-3465982">
              <a:spcBef>
                <a:spcPts val="95"/>
              </a:spcBef>
            </a:pP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mesoscopic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physics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deals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1404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physics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1404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small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objects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consisting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collection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2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atoms</a:t>
            </a:r>
            <a:endParaRPr sz="1404">
              <a:latin typeface="Arial"/>
              <a:cs typeface="Arial"/>
            </a:endParaRPr>
          </a:p>
        </p:txBody>
      </p:sp>
      <p:pic>
        <p:nvPicPr>
          <p:cNvPr id="17" name="Picture 2" descr="Geometric Computing Laboratory">
            <a:extLst>
              <a:ext uri="{FF2B5EF4-FFF2-40B4-BE49-F238E27FC236}">
                <a16:creationId xmlns:a16="http://schemas.microsoft.com/office/drawing/2014/main" id="{25817B88-7A4D-6B01-18F0-B0EBA80A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9" y="143273"/>
            <a:ext cx="1742290" cy="5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age1image760100400">
            <a:extLst>
              <a:ext uri="{FF2B5EF4-FFF2-40B4-BE49-F238E27FC236}">
                <a16:creationId xmlns:a16="http://schemas.microsoft.com/office/drawing/2014/main" id="{6FFBAAF0-67EB-DFDC-14F0-5AA0CBC6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16" y="66861"/>
            <a:ext cx="948049" cy="59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8A84D77-919A-65B2-4E51-31375A74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512" y="66861"/>
            <a:ext cx="3513430" cy="64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5" tIns="45847" rIns="91695" bIns="45847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91696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adley Hand" pitchFamily="2" charset="77"/>
              </a:rPr>
              <a:t>Laboratory of Quantum Physics: Topology and Correlations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C4B064-FD92-2232-0EB6-7D81DB8244FD}"/>
              </a:ext>
            </a:extLst>
          </p:cNvPr>
          <p:cNvSpPr txBox="1"/>
          <p:nvPr/>
        </p:nvSpPr>
        <p:spPr>
          <a:xfrm>
            <a:off x="1403884" y="794151"/>
            <a:ext cx="6336232" cy="64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Quantum </a:t>
            </a:r>
            <a:r>
              <a:rPr lang="de-DE" sz="1805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</a:t>
            </a:r>
            <a:r>
              <a:rPr lang="de-DE" sz="180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</a:t>
            </a:r>
            <a:r>
              <a:rPr lang="de-DE" sz="1805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Mesoscopic</a:t>
            </a:r>
            <a:r>
              <a:rPr lang="de-DE" sz="1805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1805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systems</a:t>
            </a:r>
            <a:endParaRPr lang="de-DE" sz="1805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de-DE" sz="1805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(PHYS-462)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43030-B1A2-81D6-C041-C9D1D1B08299}"/>
              </a:ext>
            </a:extLst>
          </p:cNvPr>
          <p:cNvSpPr txBox="1"/>
          <p:nvPr/>
        </p:nvSpPr>
        <p:spPr>
          <a:xfrm>
            <a:off x="3354464" y="1537605"/>
            <a:ext cx="2397056" cy="370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Mitali Banerjee (LQP)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7411B1-BC81-82EE-488D-2007CE6DC7B8}"/>
              </a:ext>
            </a:extLst>
          </p:cNvPr>
          <p:cNvSpPr txBox="1"/>
          <p:nvPr/>
        </p:nvSpPr>
        <p:spPr>
          <a:xfrm>
            <a:off x="2407899" y="6542038"/>
            <a:ext cx="6647866" cy="26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3" dirty="0"/>
              <a:t>Ref: </a:t>
            </a:r>
            <a:r>
              <a:rPr lang="en-GB" sz="1103" dirty="0" err="1"/>
              <a:t>Supriyo</a:t>
            </a:r>
            <a:r>
              <a:rPr lang="en-GB" sz="1103" dirty="0"/>
              <a:t> Dutta/ H.S.J. van der </a:t>
            </a:r>
            <a:r>
              <a:rPr lang="en-GB" sz="1103" dirty="0" err="1"/>
              <a:t>Zant</a:t>
            </a:r>
            <a:r>
              <a:rPr lang="en-GB" sz="1103" dirty="0"/>
              <a:t> (TU Delft)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228" y="286164"/>
            <a:ext cx="8234313" cy="382578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813802">
              <a:spcBef>
                <a:spcPts val="95"/>
              </a:spcBef>
            </a:pPr>
            <a:r>
              <a:rPr spc="-25" dirty="0">
                <a:latin typeface="Bradley Hand" pitchFamily="2" charset="77"/>
              </a:rPr>
              <a:t>two-</a:t>
            </a:r>
            <a:r>
              <a:rPr dirty="0">
                <a:latin typeface="Bradley Hand" pitchFamily="2" charset="77"/>
              </a:rPr>
              <a:t>dimensional</a:t>
            </a:r>
            <a:r>
              <a:rPr spc="-140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electron</a:t>
            </a:r>
            <a:r>
              <a:rPr spc="-135" dirty="0">
                <a:latin typeface="Bradley Hand" pitchFamily="2" charset="77"/>
              </a:rPr>
              <a:t> </a:t>
            </a:r>
            <a:r>
              <a:rPr spc="-25" dirty="0">
                <a:latin typeface="Bradley Hand" pitchFamily="2" charset="77"/>
              </a:rPr>
              <a:t>gas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0976" y="1167961"/>
            <a:ext cx="2543255" cy="636769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2736" marR="5094" indent="264263">
              <a:spcBef>
                <a:spcPts val="95"/>
              </a:spcBef>
            </a:pP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2DEG</a:t>
            </a:r>
            <a:r>
              <a:rPr sz="2006" spc="-25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is</a:t>
            </a:r>
            <a:r>
              <a:rPr sz="2006" spc="-25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a</a:t>
            </a:r>
            <a:r>
              <a:rPr sz="2006" spc="-25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spc="-10" dirty="0">
                <a:solidFill>
                  <a:srgbClr val="800F0C"/>
                </a:solidFill>
                <a:latin typeface="Tahoma"/>
                <a:cs typeface="Tahoma"/>
              </a:rPr>
              <a:t>generic </a:t>
            </a: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object</a:t>
            </a:r>
            <a:r>
              <a:rPr sz="2006" spc="-45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for</a:t>
            </a:r>
            <a:r>
              <a:rPr sz="2006" spc="-40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new</a:t>
            </a:r>
            <a:r>
              <a:rPr sz="2006" spc="-40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spc="-10" dirty="0">
                <a:solidFill>
                  <a:srgbClr val="800F0C"/>
                </a:solidFill>
                <a:latin typeface="Tahoma"/>
                <a:cs typeface="Tahoma"/>
              </a:rPr>
              <a:t>physics</a:t>
            </a:r>
            <a:endParaRPr sz="2006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2361" y="2810825"/>
            <a:ext cx="2498681" cy="1594469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637" algn="ctr">
              <a:spcBef>
                <a:spcPts val="100"/>
              </a:spcBef>
            </a:pPr>
            <a:r>
              <a:rPr sz="1604" dirty="0">
                <a:solidFill>
                  <a:srgbClr val="FF3300"/>
                </a:solidFill>
                <a:latin typeface="Comic Sans MS"/>
                <a:cs typeface="Comic Sans MS"/>
              </a:rPr>
              <a:t>Nobel</a:t>
            </a:r>
            <a:r>
              <a:rPr sz="1604" spc="-3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1604" dirty="0">
                <a:solidFill>
                  <a:srgbClr val="FF3300"/>
                </a:solidFill>
                <a:latin typeface="Comic Sans MS"/>
                <a:cs typeface="Comic Sans MS"/>
              </a:rPr>
              <a:t>Prizes</a:t>
            </a:r>
            <a:r>
              <a:rPr sz="1604" spc="-2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1604" dirty="0">
                <a:solidFill>
                  <a:srgbClr val="FF3300"/>
                </a:solidFill>
                <a:latin typeface="Comic Sans MS"/>
                <a:cs typeface="Comic Sans MS"/>
              </a:rPr>
              <a:t>1985,</a:t>
            </a:r>
            <a:r>
              <a:rPr sz="1604" spc="-2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1604" spc="-10" dirty="0">
                <a:solidFill>
                  <a:srgbClr val="FF3300"/>
                </a:solidFill>
                <a:latin typeface="Comic Sans MS"/>
                <a:cs typeface="Comic Sans MS"/>
              </a:rPr>
              <a:t>1998,</a:t>
            </a:r>
            <a:endParaRPr sz="1604">
              <a:latin typeface="Comic Sans MS"/>
              <a:cs typeface="Comic Sans MS"/>
            </a:endParaRPr>
          </a:p>
          <a:p>
            <a:pPr marL="637" algn="ctr">
              <a:spcBef>
                <a:spcPts val="5"/>
              </a:spcBef>
            </a:pPr>
            <a:r>
              <a:rPr sz="1604" spc="-20" dirty="0">
                <a:solidFill>
                  <a:srgbClr val="FF3300"/>
                </a:solidFill>
                <a:latin typeface="Comic Sans MS"/>
                <a:cs typeface="Comic Sans MS"/>
              </a:rPr>
              <a:t>2000</a:t>
            </a:r>
            <a:endParaRPr sz="1604">
              <a:latin typeface="Comic Sans MS"/>
              <a:cs typeface="Comic Sans MS"/>
            </a:endParaRPr>
          </a:p>
          <a:p>
            <a:pPr marL="12099" marR="5094" algn="ctr">
              <a:spcBef>
                <a:spcPts val="1274"/>
              </a:spcBef>
            </a:pP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It</a:t>
            </a:r>
            <a:r>
              <a:rPr sz="2006" spc="-40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serves</a:t>
            </a:r>
            <a:r>
              <a:rPr sz="2006" spc="-35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as</a:t>
            </a:r>
            <a:r>
              <a:rPr sz="2006" spc="-35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a</a:t>
            </a:r>
            <a:r>
              <a:rPr sz="2006" spc="-40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spc="-10" dirty="0">
                <a:solidFill>
                  <a:srgbClr val="800F0C"/>
                </a:solidFill>
                <a:latin typeface="Tahoma"/>
                <a:cs typeface="Tahoma"/>
              </a:rPr>
              <a:t>building </a:t>
            </a: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block</a:t>
            </a:r>
            <a:r>
              <a:rPr sz="2006" spc="-40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dirty="0">
                <a:solidFill>
                  <a:srgbClr val="800F0C"/>
                </a:solidFill>
                <a:latin typeface="Tahoma"/>
                <a:cs typeface="Tahoma"/>
              </a:rPr>
              <a:t>for</a:t>
            </a:r>
            <a:r>
              <a:rPr sz="2006" spc="-35" dirty="0">
                <a:solidFill>
                  <a:srgbClr val="800F0C"/>
                </a:solidFill>
                <a:latin typeface="Tahoma"/>
                <a:cs typeface="Tahoma"/>
              </a:rPr>
              <a:t> </a:t>
            </a:r>
            <a:r>
              <a:rPr sz="2006" spc="-10" dirty="0">
                <a:solidFill>
                  <a:srgbClr val="800F0C"/>
                </a:solidFill>
                <a:latin typeface="Tahoma"/>
                <a:cs typeface="Tahoma"/>
              </a:rPr>
              <a:t>electronic devices</a:t>
            </a:r>
            <a:endParaRPr sz="2006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11313" y="2003657"/>
            <a:ext cx="764759" cy="759665"/>
            <a:chOff x="7091559" y="1988566"/>
            <a:chExt cx="762635" cy="757555"/>
          </a:xfrm>
        </p:grpSpPr>
        <p:sp>
          <p:nvSpPr>
            <p:cNvPr id="6" name="object 6"/>
            <p:cNvSpPr/>
            <p:nvPr/>
          </p:nvSpPr>
          <p:spPr>
            <a:xfrm>
              <a:off x="7407789" y="2028571"/>
              <a:ext cx="167005" cy="7620"/>
            </a:xfrm>
            <a:custGeom>
              <a:avLst/>
              <a:gdLst/>
              <a:ahLst/>
              <a:cxnLst/>
              <a:rect l="l" t="t" r="r" b="b"/>
              <a:pathLst>
                <a:path w="167004" h="7619">
                  <a:moveTo>
                    <a:pt x="46482" y="0"/>
                  </a:moveTo>
                  <a:lnTo>
                    <a:pt x="120446" y="0"/>
                  </a:lnTo>
                </a:path>
                <a:path w="167004" h="7619">
                  <a:moveTo>
                    <a:pt x="19050" y="3809"/>
                  </a:moveTo>
                  <a:lnTo>
                    <a:pt x="143255" y="3809"/>
                  </a:lnTo>
                </a:path>
                <a:path w="167004" h="7619">
                  <a:moveTo>
                    <a:pt x="0" y="7619"/>
                  </a:moveTo>
                  <a:lnTo>
                    <a:pt x="166942" y="7619"/>
                  </a:lnTo>
                </a:path>
              </a:pathLst>
            </a:custGeom>
            <a:ln w="381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9659" y="2038096"/>
              <a:ext cx="723968" cy="6957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403979" y="2735707"/>
              <a:ext cx="173355" cy="3810"/>
            </a:xfrm>
            <a:custGeom>
              <a:avLst/>
              <a:gdLst/>
              <a:ahLst/>
              <a:cxnLst/>
              <a:rect l="l" t="t" r="r" b="b"/>
              <a:pathLst>
                <a:path w="173354" h="3810">
                  <a:moveTo>
                    <a:pt x="0" y="0"/>
                  </a:moveTo>
                  <a:lnTo>
                    <a:pt x="173015" y="0"/>
                  </a:lnTo>
                </a:path>
                <a:path w="173354" h="3810">
                  <a:moveTo>
                    <a:pt x="19050" y="3810"/>
                  </a:moveTo>
                  <a:lnTo>
                    <a:pt x="155529" y="3810"/>
                  </a:lnTo>
                </a:path>
              </a:pathLst>
            </a:custGeom>
            <a:ln w="381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50461" y="2743708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>
                  <a:moveTo>
                    <a:pt x="0" y="0"/>
                  </a:moveTo>
                  <a:lnTo>
                    <a:pt x="76961" y="0"/>
                  </a:lnTo>
                </a:path>
              </a:pathLst>
            </a:custGeom>
            <a:ln w="457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1559" y="1988566"/>
              <a:ext cx="723968" cy="719328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870" y="2245883"/>
            <a:ext cx="2301128" cy="189773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77347" y="4546148"/>
            <a:ext cx="2540708" cy="1619303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143912" marR="138181" indent="2547" algn="ctr">
              <a:spcBef>
                <a:spcPts val="100"/>
              </a:spcBef>
            </a:pPr>
            <a:r>
              <a:rPr sz="1604" b="1" dirty="0">
                <a:solidFill>
                  <a:srgbClr val="3333CC"/>
                </a:solidFill>
                <a:latin typeface="Tahoma"/>
                <a:cs typeface="Tahoma"/>
              </a:rPr>
              <a:t>Metal-</a:t>
            </a:r>
            <a:r>
              <a:rPr sz="1604" b="1" spc="-10" dirty="0">
                <a:solidFill>
                  <a:srgbClr val="3333CC"/>
                </a:solidFill>
                <a:latin typeface="Tahoma"/>
                <a:cs typeface="Tahoma"/>
              </a:rPr>
              <a:t>Oxide- </a:t>
            </a:r>
            <a:r>
              <a:rPr sz="1604" b="1" dirty="0">
                <a:solidFill>
                  <a:srgbClr val="3333CC"/>
                </a:solidFill>
                <a:latin typeface="Tahoma"/>
                <a:cs typeface="Tahoma"/>
              </a:rPr>
              <a:t>Semiconductor</a:t>
            </a:r>
            <a:r>
              <a:rPr sz="1604" b="1" spc="-6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1604" b="1" spc="-10" dirty="0">
                <a:solidFill>
                  <a:srgbClr val="3333CC"/>
                </a:solidFill>
                <a:latin typeface="Tahoma"/>
                <a:cs typeface="Tahoma"/>
              </a:rPr>
              <a:t>(MOS) structures</a:t>
            </a:r>
            <a:endParaRPr sz="1604">
              <a:latin typeface="Tahoma"/>
              <a:cs typeface="Tahoma"/>
            </a:endParaRPr>
          </a:p>
          <a:p>
            <a:pPr marL="12099" marR="5094" indent="-1274" algn="ctr">
              <a:spcBef>
                <a:spcPts val="983"/>
              </a:spcBef>
            </a:pPr>
            <a:r>
              <a:rPr sz="1604" b="1" dirty="0">
                <a:solidFill>
                  <a:srgbClr val="3333CC"/>
                </a:solidFill>
                <a:latin typeface="Tahoma"/>
                <a:cs typeface="Tahoma"/>
              </a:rPr>
              <a:t>2DEG is formed</a:t>
            </a:r>
            <a:r>
              <a:rPr sz="1604" b="1" spc="-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1604" b="1" dirty="0">
                <a:solidFill>
                  <a:srgbClr val="3333CC"/>
                </a:solidFill>
                <a:latin typeface="Tahoma"/>
                <a:cs typeface="Tahoma"/>
              </a:rPr>
              <a:t>at </a:t>
            </a:r>
            <a:r>
              <a:rPr sz="1604" b="1" spc="-25" dirty="0">
                <a:solidFill>
                  <a:srgbClr val="3333CC"/>
                </a:solidFill>
                <a:latin typeface="Tahoma"/>
                <a:cs typeface="Tahoma"/>
              </a:rPr>
              <a:t>the </a:t>
            </a:r>
            <a:r>
              <a:rPr sz="1604" b="1" dirty="0">
                <a:solidFill>
                  <a:srgbClr val="3333CC"/>
                </a:solidFill>
                <a:latin typeface="Tahoma"/>
                <a:cs typeface="Tahoma"/>
              </a:rPr>
              <a:t>semiconductor-</a:t>
            </a:r>
            <a:r>
              <a:rPr sz="1604" b="1" spc="-10" dirty="0">
                <a:solidFill>
                  <a:srgbClr val="3333CC"/>
                </a:solidFill>
                <a:latin typeface="Tahoma"/>
                <a:cs typeface="Tahoma"/>
              </a:rPr>
              <a:t>insulator interface</a:t>
            </a:r>
            <a:endParaRPr sz="1604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5074" y="1692307"/>
            <a:ext cx="1893869" cy="306712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35362" y="5050468"/>
            <a:ext cx="2347130" cy="1374147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364237" marR="359780" indent="3184" algn="ctr">
              <a:spcBef>
                <a:spcPts val="100"/>
              </a:spcBef>
            </a:pPr>
            <a:r>
              <a:rPr sz="1604" b="1" spc="-10" dirty="0">
                <a:solidFill>
                  <a:srgbClr val="3333CC"/>
                </a:solidFill>
                <a:latin typeface="Tahoma"/>
                <a:cs typeface="Tahoma"/>
              </a:rPr>
              <a:t>semiconductor heterostructure</a:t>
            </a:r>
            <a:endParaRPr sz="1604">
              <a:latin typeface="Tahoma"/>
              <a:cs typeface="Tahoma"/>
            </a:endParaRPr>
          </a:p>
          <a:p>
            <a:pPr marL="12736" marR="5094" indent="-3184" algn="ctr">
              <a:spcBef>
                <a:spcPts val="983"/>
              </a:spcBef>
            </a:pPr>
            <a:r>
              <a:rPr sz="1604" b="1" dirty="0">
                <a:solidFill>
                  <a:srgbClr val="3333CC"/>
                </a:solidFill>
                <a:latin typeface="Tahoma"/>
                <a:cs typeface="Tahoma"/>
              </a:rPr>
              <a:t>2DEG is formed</a:t>
            </a:r>
            <a:r>
              <a:rPr sz="1604" b="1" spc="-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1604" b="1" dirty="0">
                <a:solidFill>
                  <a:srgbClr val="3333CC"/>
                </a:solidFill>
                <a:latin typeface="Tahoma"/>
                <a:cs typeface="Tahoma"/>
              </a:rPr>
              <a:t>at </a:t>
            </a:r>
            <a:r>
              <a:rPr sz="1604" b="1" spc="-25" dirty="0">
                <a:solidFill>
                  <a:srgbClr val="3333CC"/>
                </a:solidFill>
                <a:latin typeface="Tahoma"/>
                <a:cs typeface="Tahoma"/>
              </a:rPr>
              <a:t>the </a:t>
            </a:r>
            <a:r>
              <a:rPr sz="1604" b="1" dirty="0">
                <a:solidFill>
                  <a:srgbClr val="3333CC"/>
                </a:solidFill>
                <a:latin typeface="Tahoma"/>
                <a:cs typeface="Tahoma"/>
              </a:rPr>
              <a:t>interface between </a:t>
            </a:r>
            <a:r>
              <a:rPr sz="1604" b="1" spc="-25" dirty="0">
                <a:solidFill>
                  <a:srgbClr val="3333CC"/>
                </a:solidFill>
                <a:latin typeface="Tahoma"/>
                <a:cs typeface="Tahoma"/>
              </a:rPr>
              <a:t>two </a:t>
            </a:r>
            <a:r>
              <a:rPr sz="1604" b="1" spc="-10" dirty="0">
                <a:solidFill>
                  <a:srgbClr val="3333CC"/>
                </a:solidFill>
                <a:latin typeface="Tahoma"/>
                <a:cs typeface="Tahoma"/>
              </a:rPr>
              <a:t>semiconductors</a:t>
            </a:r>
            <a:endParaRPr sz="1604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9183" y="1310088"/>
            <a:ext cx="2597380" cy="331120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2736">
              <a:spcBef>
                <a:spcPts val="95"/>
              </a:spcBef>
            </a:pPr>
            <a:r>
              <a:rPr sz="2006" b="1" dirty="0">
                <a:solidFill>
                  <a:srgbClr val="3333CC"/>
                </a:solidFill>
                <a:latin typeface="Comic Sans MS"/>
                <a:cs typeface="Comic Sans MS"/>
              </a:rPr>
              <a:t>band</a:t>
            </a:r>
            <a:r>
              <a:rPr sz="2006" b="1" spc="-4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006" b="1" dirty="0">
                <a:solidFill>
                  <a:srgbClr val="3333CC"/>
                </a:solidFill>
                <a:latin typeface="Comic Sans MS"/>
                <a:cs typeface="Comic Sans MS"/>
              </a:rPr>
              <a:t>gap</a:t>
            </a:r>
            <a:r>
              <a:rPr sz="2006" b="1" spc="-40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sz="2006" b="1" spc="-10" dirty="0">
                <a:solidFill>
                  <a:srgbClr val="3333CC"/>
                </a:solidFill>
                <a:latin typeface="Comic Sans MS"/>
                <a:cs typeface="Comic Sans MS"/>
              </a:rPr>
              <a:t>engineering</a:t>
            </a:r>
            <a:endParaRPr sz="2006">
              <a:latin typeface="Comic Sans MS"/>
              <a:cs typeface="Comic Sans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72802" y="4788855"/>
            <a:ext cx="2139374" cy="148475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547204" y="6387305"/>
            <a:ext cx="2580187" cy="228904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2736">
              <a:spcBef>
                <a:spcPts val="95"/>
              </a:spcBef>
            </a:pPr>
            <a:r>
              <a:rPr sz="1404" b="1" dirty="0">
                <a:latin typeface="Arial"/>
                <a:cs typeface="Arial"/>
              </a:rPr>
              <a:t>gates</a:t>
            </a:r>
            <a:r>
              <a:rPr sz="1404" b="1" spc="-7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define</a:t>
            </a:r>
            <a:r>
              <a:rPr sz="1404" b="1" spc="-7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device</a:t>
            </a:r>
            <a:r>
              <a:rPr sz="1404" b="1" spc="-8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structures</a:t>
            </a:r>
            <a:endParaRPr sz="140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593" y="505866"/>
            <a:ext cx="7745510" cy="4405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907" y="1676146"/>
            <a:ext cx="3591299" cy="3238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6203" y="1476121"/>
            <a:ext cx="2133600" cy="6095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2874" y="2718816"/>
            <a:ext cx="1321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rewrite</a:t>
            </a:r>
            <a:r>
              <a:rPr sz="1800" spc="-10" dirty="0">
                <a:latin typeface="Arial"/>
                <a:cs typeface="Arial"/>
              </a:rPr>
              <a:t> using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75388" y="2742945"/>
            <a:ext cx="990261" cy="2762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2363" y="2787904"/>
            <a:ext cx="285471" cy="2381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4803" y="3162045"/>
            <a:ext cx="1104900" cy="2476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11592" y="3541560"/>
            <a:ext cx="1190977" cy="57178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553229" y="3191002"/>
            <a:ext cx="3567429" cy="1117600"/>
            <a:chOff x="4553229" y="3191002"/>
            <a:chExt cx="3567429" cy="111760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03905" y="3416509"/>
              <a:ext cx="3123837" cy="6093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72279" y="3210052"/>
              <a:ext cx="3529329" cy="1079500"/>
            </a:xfrm>
            <a:custGeom>
              <a:avLst/>
              <a:gdLst/>
              <a:ahLst/>
              <a:cxnLst/>
              <a:rect l="l" t="t" r="r" b="b"/>
              <a:pathLst>
                <a:path w="3529329" h="1079500">
                  <a:moveTo>
                    <a:pt x="0" y="0"/>
                  </a:moveTo>
                  <a:lnTo>
                    <a:pt x="0" y="1078992"/>
                  </a:lnTo>
                  <a:lnTo>
                    <a:pt x="3528822" y="1078991"/>
                  </a:lnTo>
                  <a:lnTo>
                    <a:pt x="3528822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632983" y="5566918"/>
            <a:ext cx="2630805" cy="685800"/>
            <a:chOff x="5632983" y="5566918"/>
            <a:chExt cx="2630805" cy="68580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1769" y="5752846"/>
              <a:ext cx="2085974" cy="3143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652033" y="5585968"/>
              <a:ext cx="2592705" cy="647700"/>
            </a:xfrm>
            <a:custGeom>
              <a:avLst/>
              <a:gdLst/>
              <a:ahLst/>
              <a:cxnLst/>
              <a:rect l="l" t="t" r="r" b="b"/>
              <a:pathLst>
                <a:path w="2592704" h="647700">
                  <a:moveTo>
                    <a:pt x="0" y="0"/>
                  </a:moveTo>
                  <a:lnTo>
                    <a:pt x="0" y="647700"/>
                  </a:lnTo>
                  <a:lnTo>
                    <a:pt x="2592324" y="647700"/>
                  </a:lnTo>
                  <a:lnTo>
                    <a:pt x="2592324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2317" y="5067074"/>
            <a:ext cx="2780940" cy="5717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4703" y="5968540"/>
            <a:ext cx="2428875" cy="5622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47643" y="4748022"/>
            <a:ext cx="1321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rewrite</a:t>
            </a:r>
            <a:r>
              <a:rPr sz="1800" spc="-10" dirty="0">
                <a:latin typeface="Arial"/>
                <a:cs typeface="Arial"/>
              </a:rPr>
              <a:t> using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3872" y="3810127"/>
            <a:ext cx="5638799" cy="2743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0"/>
              </a:spcBef>
            </a:pPr>
            <a:r>
              <a:rPr dirty="0"/>
              <a:t>Resistance</a:t>
            </a:r>
            <a:r>
              <a:rPr spc="-80" dirty="0"/>
              <a:t> </a:t>
            </a:r>
            <a:r>
              <a:rPr dirty="0"/>
              <a:t>per</a:t>
            </a:r>
            <a:r>
              <a:rPr spc="-75" dirty="0"/>
              <a:t> </a:t>
            </a:r>
            <a:r>
              <a:rPr spc="-10" dirty="0"/>
              <a:t>Square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5050" y="1279525"/>
            <a:ext cx="3286124" cy="857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2145" y="2574925"/>
            <a:ext cx="504514" cy="2666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2D:</a:t>
            </a:r>
            <a:r>
              <a:rPr spc="-30" dirty="0"/>
              <a:t> </a:t>
            </a:r>
            <a:r>
              <a:rPr dirty="0"/>
              <a:t>resistivity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resistance:</a:t>
            </a:r>
            <a:r>
              <a:rPr spc="-20" dirty="0"/>
              <a:t> </a:t>
            </a:r>
            <a:r>
              <a:rPr dirty="0"/>
              <a:t>same</a:t>
            </a:r>
            <a:r>
              <a:rPr spc="-20" dirty="0"/>
              <a:t> </a:t>
            </a:r>
            <a:r>
              <a:rPr spc="-10" dirty="0"/>
              <a:t>units</a:t>
            </a:r>
          </a:p>
          <a:p>
            <a:pPr marL="33020" marR="959485" indent="968375">
              <a:lnSpc>
                <a:spcPct val="310000"/>
              </a:lnSpc>
              <a:spcBef>
                <a:spcPts val="825"/>
              </a:spcBef>
            </a:pPr>
            <a:r>
              <a:rPr dirty="0"/>
              <a:t>resistance</a:t>
            </a:r>
            <a:r>
              <a:rPr spc="-35" dirty="0"/>
              <a:t> </a:t>
            </a:r>
            <a:r>
              <a:rPr dirty="0"/>
              <a:t>per</a:t>
            </a:r>
            <a:r>
              <a:rPr spc="-30" dirty="0"/>
              <a:t> </a:t>
            </a:r>
            <a:r>
              <a:rPr spc="-10" dirty="0"/>
              <a:t>square </a:t>
            </a:r>
            <a:r>
              <a:rPr dirty="0"/>
              <a:t>example:</a:t>
            </a:r>
            <a:r>
              <a:rPr spc="-15" dirty="0"/>
              <a:t> </a:t>
            </a:r>
            <a:r>
              <a:rPr dirty="0"/>
              <a:t>Hall</a:t>
            </a:r>
            <a:r>
              <a:rPr spc="-5" dirty="0"/>
              <a:t> </a:t>
            </a:r>
            <a:r>
              <a:rPr spc="-25" dirty="0"/>
              <a:t>bar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04170" y="5082857"/>
          <a:ext cx="1149349" cy="288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852" y="334682"/>
            <a:ext cx="4953000" cy="2575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9531" y="802894"/>
            <a:ext cx="2104669" cy="266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903" y="1296993"/>
            <a:ext cx="4038974" cy="2188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7400" y="1630347"/>
            <a:ext cx="1200150" cy="180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6544" y="1911223"/>
            <a:ext cx="1381125" cy="2190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0521" y="1264981"/>
            <a:ext cx="495614" cy="1807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34495" y="1271590"/>
            <a:ext cx="533761" cy="14312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54044" y="836339"/>
            <a:ext cx="2276475" cy="227329"/>
            <a:chOff x="454044" y="836339"/>
            <a:chExt cx="2276475" cy="227329"/>
          </a:xfrm>
        </p:grpSpPr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4044" y="836339"/>
              <a:ext cx="2257425" cy="2093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2625" y="1050544"/>
              <a:ext cx="2247900" cy="0"/>
            </a:xfrm>
            <a:custGeom>
              <a:avLst/>
              <a:gdLst/>
              <a:ahLst/>
              <a:cxnLst/>
              <a:rect l="l" t="t" r="r" b="b"/>
              <a:pathLst>
                <a:path w="2247900">
                  <a:moveTo>
                    <a:pt x="0" y="0"/>
                  </a:moveTo>
                  <a:lnTo>
                    <a:pt x="224790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68869" y="1937676"/>
            <a:ext cx="3141725" cy="9567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30279" y="2317369"/>
            <a:ext cx="438149" cy="19050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283225" y="1514602"/>
            <a:ext cx="445134" cy="336550"/>
            <a:chOff x="5283225" y="1514602"/>
            <a:chExt cx="445134" cy="336550"/>
          </a:xfrm>
        </p:grpSpPr>
        <p:sp>
          <p:nvSpPr>
            <p:cNvPr id="15" name="object 15"/>
            <p:cNvSpPr/>
            <p:nvPr/>
          </p:nvSpPr>
          <p:spPr>
            <a:xfrm>
              <a:off x="5283225" y="1774444"/>
              <a:ext cx="445134" cy="76200"/>
            </a:xfrm>
            <a:custGeom>
              <a:avLst/>
              <a:gdLst/>
              <a:ahLst/>
              <a:cxnLst/>
              <a:rect l="l" t="t" r="r" b="b"/>
              <a:pathLst>
                <a:path w="445135" h="76200">
                  <a:moveTo>
                    <a:pt x="76200" y="33527"/>
                  </a:moveTo>
                  <a:lnTo>
                    <a:pt x="76200" y="0"/>
                  </a:lnTo>
                  <a:lnTo>
                    <a:pt x="0" y="38100"/>
                  </a:lnTo>
                  <a:lnTo>
                    <a:pt x="58674" y="67437"/>
                  </a:lnTo>
                  <a:lnTo>
                    <a:pt x="58674" y="38100"/>
                  </a:lnTo>
                  <a:lnTo>
                    <a:pt x="60198" y="35051"/>
                  </a:lnTo>
                  <a:lnTo>
                    <a:pt x="64008" y="33527"/>
                  </a:lnTo>
                  <a:lnTo>
                    <a:pt x="76200" y="33527"/>
                  </a:lnTo>
                  <a:close/>
                </a:path>
                <a:path w="445135" h="76200">
                  <a:moveTo>
                    <a:pt x="386321" y="38100"/>
                  </a:moveTo>
                  <a:lnTo>
                    <a:pt x="384797" y="35051"/>
                  </a:lnTo>
                  <a:lnTo>
                    <a:pt x="381000" y="33527"/>
                  </a:lnTo>
                  <a:lnTo>
                    <a:pt x="64008" y="33527"/>
                  </a:lnTo>
                  <a:lnTo>
                    <a:pt x="60198" y="35051"/>
                  </a:lnTo>
                  <a:lnTo>
                    <a:pt x="58674" y="38100"/>
                  </a:lnTo>
                  <a:lnTo>
                    <a:pt x="60198" y="41909"/>
                  </a:lnTo>
                  <a:lnTo>
                    <a:pt x="64008" y="43433"/>
                  </a:lnTo>
                  <a:lnTo>
                    <a:pt x="381000" y="43433"/>
                  </a:lnTo>
                  <a:lnTo>
                    <a:pt x="384797" y="41909"/>
                  </a:lnTo>
                  <a:lnTo>
                    <a:pt x="386321" y="38100"/>
                  </a:lnTo>
                  <a:close/>
                </a:path>
                <a:path w="445135" h="76200">
                  <a:moveTo>
                    <a:pt x="76200" y="76200"/>
                  </a:moveTo>
                  <a:lnTo>
                    <a:pt x="76200" y="43433"/>
                  </a:lnTo>
                  <a:lnTo>
                    <a:pt x="64008" y="43433"/>
                  </a:lnTo>
                  <a:lnTo>
                    <a:pt x="60198" y="41909"/>
                  </a:lnTo>
                  <a:lnTo>
                    <a:pt x="58674" y="38100"/>
                  </a:lnTo>
                  <a:lnTo>
                    <a:pt x="58674" y="67437"/>
                  </a:lnTo>
                  <a:lnTo>
                    <a:pt x="76200" y="76200"/>
                  </a:lnTo>
                  <a:close/>
                </a:path>
                <a:path w="445135" h="76200">
                  <a:moveTo>
                    <a:pt x="445007" y="38100"/>
                  </a:moveTo>
                  <a:lnTo>
                    <a:pt x="368808" y="0"/>
                  </a:lnTo>
                  <a:lnTo>
                    <a:pt x="368808" y="33527"/>
                  </a:lnTo>
                  <a:lnTo>
                    <a:pt x="381000" y="33527"/>
                  </a:lnTo>
                  <a:lnTo>
                    <a:pt x="384797" y="35051"/>
                  </a:lnTo>
                  <a:lnTo>
                    <a:pt x="386321" y="38100"/>
                  </a:lnTo>
                  <a:lnTo>
                    <a:pt x="386321" y="67443"/>
                  </a:lnTo>
                  <a:lnTo>
                    <a:pt x="445007" y="38100"/>
                  </a:lnTo>
                  <a:close/>
                </a:path>
                <a:path w="445135" h="76200">
                  <a:moveTo>
                    <a:pt x="386321" y="67443"/>
                  </a:moveTo>
                  <a:lnTo>
                    <a:pt x="386321" y="38100"/>
                  </a:lnTo>
                  <a:lnTo>
                    <a:pt x="384797" y="41909"/>
                  </a:lnTo>
                  <a:lnTo>
                    <a:pt x="381000" y="43433"/>
                  </a:lnTo>
                  <a:lnTo>
                    <a:pt x="368808" y="43433"/>
                  </a:lnTo>
                  <a:lnTo>
                    <a:pt x="368808" y="76200"/>
                  </a:lnTo>
                  <a:lnTo>
                    <a:pt x="386321" y="67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4847" y="1514602"/>
              <a:ext cx="313943" cy="26669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81273" y="3260344"/>
            <a:ext cx="5098415" cy="3244850"/>
            <a:chOff x="381273" y="3260344"/>
            <a:chExt cx="5098415" cy="3244850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273" y="3790696"/>
              <a:ext cx="5097815" cy="27138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51499" y="3260344"/>
              <a:ext cx="2276855" cy="6858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30825" y="6206998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5">
                  <a:moveTo>
                    <a:pt x="0" y="0"/>
                  </a:moveTo>
                  <a:lnTo>
                    <a:pt x="203454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89499" y="6252718"/>
              <a:ext cx="76200" cy="19583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57727" y="3272790"/>
            <a:ext cx="238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Fermi-</a:t>
            </a:r>
            <a:r>
              <a:rPr sz="1800" dirty="0">
                <a:latin typeface="Arial"/>
                <a:cs typeface="Arial"/>
              </a:rPr>
              <a:t>Dirac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distribution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28049" y="2987548"/>
            <a:ext cx="3153155" cy="365759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991627" y="6438900"/>
            <a:ext cx="49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meV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66133" y="4670044"/>
            <a:ext cx="304800" cy="140335"/>
            <a:chOff x="4166133" y="4670044"/>
            <a:chExt cx="304800" cy="140335"/>
          </a:xfrm>
        </p:grpSpPr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88053" y="4670044"/>
              <a:ext cx="182880" cy="762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66133" y="4797298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1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21473" y="4543044"/>
            <a:ext cx="36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mK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904" y="965200"/>
            <a:ext cx="1943099" cy="2095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9043" y="858546"/>
            <a:ext cx="1828799" cy="4479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149" y="1493634"/>
            <a:ext cx="1800594" cy="2377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4952" y="1495171"/>
            <a:ext cx="1743074" cy="2381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95994" y="1801845"/>
            <a:ext cx="999757" cy="18068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52169" y="1493581"/>
            <a:ext cx="999757" cy="1997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16219" y="2211118"/>
            <a:ext cx="1095375" cy="4384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52172" y="2329153"/>
            <a:ext cx="1371241" cy="2473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8019" y="2282190"/>
            <a:ext cx="180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diffusion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constant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2625" y="1190752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1852" y="334682"/>
            <a:ext cx="4953000" cy="25750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86470" y="3349879"/>
            <a:ext cx="561606" cy="1714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14882" y="3340354"/>
            <a:ext cx="685461" cy="15239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01669" y="3680206"/>
            <a:ext cx="3251200" cy="2387600"/>
            <a:chOff x="501669" y="3680206"/>
            <a:chExt cx="3251200" cy="2387600"/>
          </a:xfrm>
        </p:grpSpPr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1669" y="3680206"/>
              <a:ext cx="3251199" cy="23873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46861" y="3730510"/>
              <a:ext cx="2493645" cy="2261235"/>
            </a:xfrm>
            <a:custGeom>
              <a:avLst/>
              <a:gdLst/>
              <a:ahLst/>
              <a:cxnLst/>
              <a:rect l="l" t="t" r="r" b="b"/>
              <a:pathLst>
                <a:path w="2493645" h="2261235">
                  <a:moveTo>
                    <a:pt x="435864" y="2260854"/>
                  </a:moveTo>
                  <a:lnTo>
                    <a:pt x="419862" y="2177034"/>
                  </a:lnTo>
                  <a:lnTo>
                    <a:pt x="393573" y="2196985"/>
                  </a:lnTo>
                  <a:lnTo>
                    <a:pt x="236982" y="1991106"/>
                  </a:lnTo>
                  <a:lnTo>
                    <a:pt x="233934" y="1988820"/>
                  </a:lnTo>
                  <a:lnTo>
                    <a:pt x="230124" y="1990344"/>
                  </a:lnTo>
                  <a:lnTo>
                    <a:pt x="227838" y="1993392"/>
                  </a:lnTo>
                  <a:lnTo>
                    <a:pt x="229362" y="1996440"/>
                  </a:lnTo>
                  <a:lnTo>
                    <a:pt x="386168" y="2202611"/>
                  </a:lnTo>
                  <a:lnTo>
                    <a:pt x="359664" y="2222754"/>
                  </a:lnTo>
                  <a:lnTo>
                    <a:pt x="402336" y="2244090"/>
                  </a:lnTo>
                  <a:lnTo>
                    <a:pt x="435864" y="2260854"/>
                  </a:lnTo>
                  <a:close/>
                </a:path>
                <a:path w="2493645" h="2261235">
                  <a:moveTo>
                    <a:pt x="2460498" y="368808"/>
                  </a:moveTo>
                  <a:lnTo>
                    <a:pt x="2458974" y="365760"/>
                  </a:lnTo>
                  <a:lnTo>
                    <a:pt x="2455926" y="363474"/>
                  </a:lnTo>
                  <a:lnTo>
                    <a:pt x="2453817" y="364007"/>
                  </a:lnTo>
                  <a:lnTo>
                    <a:pt x="2428494" y="287274"/>
                  </a:lnTo>
                  <a:lnTo>
                    <a:pt x="2404872" y="310896"/>
                  </a:lnTo>
                  <a:lnTo>
                    <a:pt x="2112518" y="18554"/>
                  </a:lnTo>
                  <a:lnTo>
                    <a:pt x="2125218" y="0"/>
                  </a:lnTo>
                  <a:lnTo>
                    <a:pt x="2039874" y="3048"/>
                  </a:lnTo>
                  <a:lnTo>
                    <a:pt x="2056371" y="32689"/>
                  </a:lnTo>
                  <a:lnTo>
                    <a:pt x="2286" y="1164336"/>
                  </a:lnTo>
                  <a:lnTo>
                    <a:pt x="0" y="1167384"/>
                  </a:lnTo>
                  <a:lnTo>
                    <a:pt x="0" y="1170432"/>
                  </a:lnTo>
                  <a:lnTo>
                    <a:pt x="3048" y="1172718"/>
                  </a:lnTo>
                  <a:lnTo>
                    <a:pt x="6858" y="1172718"/>
                  </a:lnTo>
                  <a:lnTo>
                    <a:pt x="2061019" y="41021"/>
                  </a:lnTo>
                  <a:lnTo>
                    <a:pt x="2074164" y="64617"/>
                  </a:lnTo>
                  <a:lnTo>
                    <a:pt x="2077212" y="70104"/>
                  </a:lnTo>
                  <a:lnTo>
                    <a:pt x="2106942" y="26695"/>
                  </a:lnTo>
                  <a:lnTo>
                    <a:pt x="2398014" y="317754"/>
                  </a:lnTo>
                  <a:lnTo>
                    <a:pt x="2374392" y="341376"/>
                  </a:lnTo>
                  <a:lnTo>
                    <a:pt x="2415540" y="354952"/>
                  </a:lnTo>
                  <a:lnTo>
                    <a:pt x="2449957" y="366331"/>
                  </a:lnTo>
                  <a:lnTo>
                    <a:pt x="266420" y="1932584"/>
                  </a:lnTo>
                  <a:lnTo>
                    <a:pt x="246888" y="1905762"/>
                  </a:lnTo>
                  <a:lnTo>
                    <a:pt x="207264" y="1981200"/>
                  </a:lnTo>
                  <a:lnTo>
                    <a:pt x="254508" y="1973529"/>
                  </a:lnTo>
                  <a:lnTo>
                    <a:pt x="291846" y="1967484"/>
                  </a:lnTo>
                  <a:lnTo>
                    <a:pt x="272161" y="1940458"/>
                  </a:lnTo>
                  <a:lnTo>
                    <a:pt x="2458212" y="371856"/>
                  </a:lnTo>
                  <a:lnTo>
                    <a:pt x="2460498" y="368808"/>
                  </a:lnTo>
                  <a:close/>
                </a:path>
                <a:path w="2493645" h="2261235">
                  <a:moveTo>
                    <a:pt x="2493264" y="1079754"/>
                  </a:moveTo>
                  <a:lnTo>
                    <a:pt x="2408682" y="1083564"/>
                  </a:lnTo>
                  <a:lnTo>
                    <a:pt x="2425052" y="1112634"/>
                  </a:lnTo>
                  <a:lnTo>
                    <a:pt x="433578" y="2231136"/>
                  </a:lnTo>
                  <a:lnTo>
                    <a:pt x="431292" y="2234184"/>
                  </a:lnTo>
                  <a:lnTo>
                    <a:pt x="432054" y="2237232"/>
                  </a:lnTo>
                  <a:lnTo>
                    <a:pt x="435102" y="2239518"/>
                  </a:lnTo>
                  <a:lnTo>
                    <a:pt x="438150" y="2239518"/>
                  </a:lnTo>
                  <a:lnTo>
                    <a:pt x="2429738" y="1120952"/>
                  </a:lnTo>
                  <a:lnTo>
                    <a:pt x="2442972" y="1144435"/>
                  </a:lnTo>
                  <a:lnTo>
                    <a:pt x="2446020" y="1149858"/>
                  </a:lnTo>
                  <a:lnTo>
                    <a:pt x="2493264" y="10797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03833" y="6130798"/>
            <a:ext cx="2324100" cy="273050"/>
            <a:chOff x="1003833" y="6130798"/>
            <a:chExt cx="2324100" cy="273050"/>
          </a:xfrm>
        </p:grpSpPr>
        <p:sp>
          <p:nvSpPr>
            <p:cNvPr id="19" name="object 19"/>
            <p:cNvSpPr/>
            <p:nvPr/>
          </p:nvSpPr>
          <p:spPr>
            <a:xfrm>
              <a:off x="1003833" y="6130798"/>
              <a:ext cx="2324100" cy="76200"/>
            </a:xfrm>
            <a:custGeom>
              <a:avLst/>
              <a:gdLst/>
              <a:ahLst/>
              <a:cxnLst/>
              <a:rect l="l" t="t" r="r" b="b"/>
              <a:pathLst>
                <a:path w="2324100" h="76200">
                  <a:moveTo>
                    <a:pt x="76200" y="33527"/>
                  </a:moveTo>
                  <a:lnTo>
                    <a:pt x="76200" y="0"/>
                  </a:lnTo>
                  <a:lnTo>
                    <a:pt x="0" y="38100"/>
                  </a:lnTo>
                  <a:lnTo>
                    <a:pt x="58674" y="67436"/>
                  </a:lnTo>
                  <a:lnTo>
                    <a:pt x="58674" y="38100"/>
                  </a:lnTo>
                  <a:lnTo>
                    <a:pt x="60197" y="35051"/>
                  </a:lnTo>
                  <a:lnTo>
                    <a:pt x="63245" y="33527"/>
                  </a:lnTo>
                  <a:lnTo>
                    <a:pt x="76200" y="33527"/>
                  </a:lnTo>
                  <a:close/>
                </a:path>
                <a:path w="2324100" h="76200">
                  <a:moveTo>
                    <a:pt x="2265426" y="38100"/>
                  </a:moveTo>
                  <a:lnTo>
                    <a:pt x="2263902" y="35051"/>
                  </a:lnTo>
                  <a:lnTo>
                    <a:pt x="2260092" y="33527"/>
                  </a:lnTo>
                  <a:lnTo>
                    <a:pt x="63245" y="33527"/>
                  </a:lnTo>
                  <a:lnTo>
                    <a:pt x="60197" y="35051"/>
                  </a:lnTo>
                  <a:lnTo>
                    <a:pt x="58674" y="38100"/>
                  </a:lnTo>
                  <a:lnTo>
                    <a:pt x="60197" y="41148"/>
                  </a:lnTo>
                  <a:lnTo>
                    <a:pt x="63245" y="42672"/>
                  </a:lnTo>
                  <a:lnTo>
                    <a:pt x="2260092" y="42672"/>
                  </a:lnTo>
                  <a:lnTo>
                    <a:pt x="2263902" y="41148"/>
                  </a:lnTo>
                  <a:lnTo>
                    <a:pt x="2265426" y="38100"/>
                  </a:lnTo>
                  <a:close/>
                </a:path>
                <a:path w="2324100" h="76200">
                  <a:moveTo>
                    <a:pt x="76200" y="76200"/>
                  </a:moveTo>
                  <a:lnTo>
                    <a:pt x="76200" y="42672"/>
                  </a:lnTo>
                  <a:lnTo>
                    <a:pt x="63245" y="42672"/>
                  </a:lnTo>
                  <a:lnTo>
                    <a:pt x="60197" y="41148"/>
                  </a:lnTo>
                  <a:lnTo>
                    <a:pt x="58674" y="38100"/>
                  </a:lnTo>
                  <a:lnTo>
                    <a:pt x="58674" y="67436"/>
                  </a:lnTo>
                  <a:lnTo>
                    <a:pt x="76200" y="76200"/>
                  </a:lnTo>
                  <a:close/>
                </a:path>
                <a:path w="2324100" h="76200">
                  <a:moveTo>
                    <a:pt x="2324100" y="38100"/>
                  </a:moveTo>
                  <a:lnTo>
                    <a:pt x="2247900" y="0"/>
                  </a:lnTo>
                  <a:lnTo>
                    <a:pt x="2247900" y="33527"/>
                  </a:lnTo>
                  <a:lnTo>
                    <a:pt x="2260092" y="33527"/>
                  </a:lnTo>
                  <a:lnTo>
                    <a:pt x="2263902" y="35051"/>
                  </a:lnTo>
                  <a:lnTo>
                    <a:pt x="2265426" y="38100"/>
                  </a:lnTo>
                  <a:lnTo>
                    <a:pt x="2265426" y="67436"/>
                  </a:lnTo>
                  <a:lnTo>
                    <a:pt x="2324100" y="38100"/>
                  </a:lnTo>
                  <a:close/>
                </a:path>
                <a:path w="2324100" h="76200">
                  <a:moveTo>
                    <a:pt x="2265426" y="67436"/>
                  </a:moveTo>
                  <a:lnTo>
                    <a:pt x="2265426" y="38100"/>
                  </a:lnTo>
                  <a:lnTo>
                    <a:pt x="2263902" y="41148"/>
                  </a:lnTo>
                  <a:lnTo>
                    <a:pt x="2260092" y="42672"/>
                  </a:lnTo>
                  <a:lnTo>
                    <a:pt x="2247900" y="42672"/>
                  </a:lnTo>
                  <a:lnTo>
                    <a:pt x="2247900" y="76200"/>
                  </a:lnTo>
                  <a:lnTo>
                    <a:pt x="2265426" y="67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82819" y="6251193"/>
              <a:ext cx="142875" cy="15240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91621" y="3398601"/>
            <a:ext cx="752103" cy="19019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628513" y="3398581"/>
            <a:ext cx="590186" cy="17121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4832877" y="3743452"/>
            <a:ext cx="3263900" cy="2387600"/>
            <a:chOff x="4832877" y="3743452"/>
            <a:chExt cx="3263900" cy="2387600"/>
          </a:xfrm>
        </p:grpSpPr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32877" y="3743452"/>
              <a:ext cx="3263899" cy="238734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537733" y="4022344"/>
              <a:ext cx="279400" cy="140335"/>
            </a:xfrm>
            <a:custGeom>
              <a:avLst/>
              <a:gdLst/>
              <a:ahLst/>
              <a:cxnLst/>
              <a:rect l="l" t="t" r="r" b="b"/>
              <a:pathLst>
                <a:path w="279400" h="140335">
                  <a:moveTo>
                    <a:pt x="65715" y="101628"/>
                  </a:moveTo>
                  <a:lnTo>
                    <a:pt x="51053" y="71628"/>
                  </a:lnTo>
                  <a:lnTo>
                    <a:pt x="0" y="140208"/>
                  </a:lnTo>
                  <a:lnTo>
                    <a:pt x="51815" y="140208"/>
                  </a:lnTo>
                  <a:lnTo>
                    <a:pt x="51815" y="109728"/>
                  </a:lnTo>
                  <a:lnTo>
                    <a:pt x="54089" y="107442"/>
                  </a:lnTo>
                  <a:lnTo>
                    <a:pt x="65715" y="101628"/>
                  </a:lnTo>
                  <a:close/>
                </a:path>
                <a:path w="279400" h="140335">
                  <a:moveTo>
                    <a:pt x="69907" y="110206"/>
                  </a:moveTo>
                  <a:lnTo>
                    <a:pt x="65715" y="101628"/>
                  </a:lnTo>
                  <a:lnTo>
                    <a:pt x="54089" y="107442"/>
                  </a:lnTo>
                  <a:lnTo>
                    <a:pt x="51815" y="109728"/>
                  </a:lnTo>
                  <a:lnTo>
                    <a:pt x="52577" y="113537"/>
                  </a:lnTo>
                  <a:lnTo>
                    <a:pt x="54851" y="115824"/>
                  </a:lnTo>
                  <a:lnTo>
                    <a:pt x="58674" y="115824"/>
                  </a:lnTo>
                  <a:lnTo>
                    <a:pt x="69907" y="110206"/>
                  </a:lnTo>
                  <a:close/>
                </a:path>
                <a:path w="279400" h="140335">
                  <a:moveTo>
                    <a:pt x="84569" y="140208"/>
                  </a:moveTo>
                  <a:lnTo>
                    <a:pt x="69907" y="110206"/>
                  </a:lnTo>
                  <a:lnTo>
                    <a:pt x="58674" y="115824"/>
                  </a:lnTo>
                  <a:lnTo>
                    <a:pt x="54851" y="115824"/>
                  </a:lnTo>
                  <a:lnTo>
                    <a:pt x="52577" y="113537"/>
                  </a:lnTo>
                  <a:lnTo>
                    <a:pt x="51815" y="109728"/>
                  </a:lnTo>
                  <a:lnTo>
                    <a:pt x="51815" y="140208"/>
                  </a:lnTo>
                  <a:lnTo>
                    <a:pt x="84569" y="140208"/>
                  </a:lnTo>
                  <a:close/>
                </a:path>
                <a:path w="279400" h="140335">
                  <a:moveTo>
                    <a:pt x="213167" y="38571"/>
                  </a:moveTo>
                  <a:lnTo>
                    <a:pt x="208976" y="29998"/>
                  </a:lnTo>
                  <a:lnTo>
                    <a:pt x="65715" y="101628"/>
                  </a:lnTo>
                  <a:lnTo>
                    <a:pt x="69907" y="110206"/>
                  </a:lnTo>
                  <a:lnTo>
                    <a:pt x="213167" y="38571"/>
                  </a:lnTo>
                  <a:close/>
                </a:path>
                <a:path w="279400" h="140335">
                  <a:moveTo>
                    <a:pt x="278879" y="0"/>
                  </a:moveTo>
                  <a:lnTo>
                    <a:pt x="194310" y="0"/>
                  </a:lnTo>
                  <a:lnTo>
                    <a:pt x="208976" y="29998"/>
                  </a:lnTo>
                  <a:lnTo>
                    <a:pt x="220205" y="24384"/>
                  </a:lnTo>
                  <a:lnTo>
                    <a:pt x="224028" y="24384"/>
                  </a:lnTo>
                  <a:lnTo>
                    <a:pt x="226313" y="26670"/>
                  </a:lnTo>
                  <a:lnTo>
                    <a:pt x="227075" y="30480"/>
                  </a:lnTo>
                  <a:lnTo>
                    <a:pt x="227075" y="67021"/>
                  </a:lnTo>
                  <a:lnTo>
                    <a:pt x="227837" y="68580"/>
                  </a:lnTo>
                  <a:lnTo>
                    <a:pt x="278879" y="0"/>
                  </a:lnTo>
                  <a:close/>
                </a:path>
                <a:path w="279400" h="140335">
                  <a:moveTo>
                    <a:pt x="227075" y="30480"/>
                  </a:moveTo>
                  <a:lnTo>
                    <a:pt x="226313" y="26670"/>
                  </a:lnTo>
                  <a:lnTo>
                    <a:pt x="224028" y="24384"/>
                  </a:lnTo>
                  <a:lnTo>
                    <a:pt x="220205" y="24384"/>
                  </a:lnTo>
                  <a:lnTo>
                    <a:pt x="208976" y="29998"/>
                  </a:lnTo>
                  <a:lnTo>
                    <a:pt x="213167" y="38571"/>
                  </a:lnTo>
                  <a:lnTo>
                    <a:pt x="224777" y="32766"/>
                  </a:lnTo>
                  <a:lnTo>
                    <a:pt x="227075" y="30480"/>
                  </a:lnTo>
                  <a:close/>
                </a:path>
                <a:path w="279400" h="140335">
                  <a:moveTo>
                    <a:pt x="227075" y="67021"/>
                  </a:moveTo>
                  <a:lnTo>
                    <a:pt x="227075" y="30480"/>
                  </a:lnTo>
                  <a:lnTo>
                    <a:pt x="224777" y="32766"/>
                  </a:lnTo>
                  <a:lnTo>
                    <a:pt x="213167" y="38571"/>
                  </a:lnTo>
                  <a:lnTo>
                    <a:pt x="227075" y="67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572271" y="3789426"/>
            <a:ext cx="1314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114" dirty="0">
                <a:latin typeface="Times New Roman"/>
                <a:cs typeface="Times New Roman"/>
              </a:rPr>
              <a:t>`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852" y="334682"/>
            <a:ext cx="4953000" cy="2575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425" y="1010978"/>
            <a:ext cx="2781300" cy="2288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3943" y="1407903"/>
            <a:ext cx="5886075" cy="3045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8019" y="1418844"/>
            <a:ext cx="1231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interference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425" y="2214818"/>
            <a:ext cx="675923" cy="256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5094" y="2222500"/>
            <a:ext cx="2009774" cy="2571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29273" y="2222119"/>
            <a:ext cx="314324" cy="2857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724927" y="2231898"/>
            <a:ext cx="323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interference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suppressed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42130" y="2653691"/>
            <a:ext cx="1562792" cy="31218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33927" y="4657344"/>
            <a:ext cx="208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interactions...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43854" y="4689475"/>
            <a:ext cx="466724" cy="27622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340373" y="4657344"/>
            <a:ext cx="1220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randomized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62904" y="5074725"/>
            <a:ext cx="2552700" cy="37176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38892" y="5595955"/>
            <a:ext cx="3304808" cy="29552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6617" y="3510218"/>
            <a:ext cx="675923" cy="25689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19298" y="3498850"/>
            <a:ext cx="2153022" cy="32385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4540269" y="3501898"/>
            <a:ext cx="1638300" cy="847090"/>
            <a:chOff x="4540269" y="3501898"/>
            <a:chExt cx="1638300" cy="847090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66352" y="3501898"/>
              <a:ext cx="1276007" cy="2857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0269" y="3748024"/>
              <a:ext cx="1638299" cy="60045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782327" y="3463290"/>
            <a:ext cx="862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ballistic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spc="-10" dirty="0">
                <a:latin typeface="Arial"/>
                <a:cs typeface="Arial"/>
              </a:rPr>
              <a:t>diffusive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1194" y="6216523"/>
            <a:ext cx="2705100" cy="25717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25684" y="6217995"/>
            <a:ext cx="943327" cy="29495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31503" y="55372"/>
            <a:ext cx="2230373" cy="123824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226319" y="3810"/>
            <a:ext cx="402590" cy="88963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40"/>
              </a:spcBef>
            </a:pPr>
            <a:r>
              <a:rPr sz="1800" spc="-25" dirty="0">
                <a:latin typeface="Arial"/>
                <a:cs typeface="Arial"/>
              </a:rPr>
              <a:t>L</a:t>
            </a:r>
            <a:r>
              <a:rPr sz="1800" spc="-37" baseline="-23148" dirty="0"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  <a:spcBef>
                <a:spcPts val="1245"/>
              </a:spcBef>
            </a:pPr>
            <a:r>
              <a:rPr sz="1800" spc="-25" dirty="0">
                <a:latin typeface="Arial"/>
                <a:cs typeface="Arial"/>
              </a:rPr>
              <a:t>L</a:t>
            </a:r>
            <a:r>
              <a:rPr sz="1800" spc="-37" baseline="-23148" dirty="0"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7479" y="1241044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5">
                <a:moveTo>
                  <a:pt x="0" y="0"/>
                </a:moveTo>
                <a:lnTo>
                  <a:pt x="2794254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852" y="334682"/>
            <a:ext cx="4953000" cy="25750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4425" y="1010978"/>
            <a:ext cx="2797810" cy="243204"/>
            <a:chOff x="454425" y="1010978"/>
            <a:chExt cx="2797810" cy="24320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25" y="1010978"/>
              <a:ext cx="2781300" cy="2288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479" y="1241044"/>
              <a:ext cx="2794635" cy="0"/>
            </a:xfrm>
            <a:custGeom>
              <a:avLst/>
              <a:gdLst/>
              <a:ahLst/>
              <a:cxnLst/>
              <a:rect l="l" t="t" r="r" b="b"/>
              <a:pathLst>
                <a:path w="2794635">
                  <a:moveTo>
                    <a:pt x="0" y="0"/>
                  </a:moveTo>
                  <a:lnTo>
                    <a:pt x="2794254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736" y="4292473"/>
            <a:ext cx="1952981" cy="4476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2874" y="1634490"/>
            <a:ext cx="5003165" cy="2497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finite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coupling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environment: </a:t>
            </a:r>
            <a:r>
              <a:rPr sz="1800" dirty="0">
                <a:latin typeface="Arial"/>
                <a:cs typeface="Arial"/>
              </a:rPr>
              <a:t>dynamic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scattering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mechanisms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5"/>
              </a:spcBef>
              <a:buChar char="-"/>
              <a:tabLst>
                <a:tab pos="151130" algn="l"/>
              </a:tabLst>
            </a:pPr>
            <a:r>
              <a:rPr sz="1800" dirty="0">
                <a:latin typeface="Arial"/>
                <a:cs typeface="Arial"/>
              </a:rPr>
              <a:t>electron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phonon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scattering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5"/>
              </a:spcBef>
              <a:buChar char="-"/>
              <a:tabLst>
                <a:tab pos="151130" algn="l"/>
              </a:tabLst>
            </a:pPr>
            <a:r>
              <a:rPr sz="1800" dirty="0">
                <a:latin typeface="Arial"/>
                <a:cs typeface="Arial"/>
              </a:rPr>
              <a:t>electron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scattering</a:t>
            </a:r>
            <a:endParaRPr sz="1800">
              <a:latin typeface="Arial"/>
              <a:cs typeface="Arial"/>
            </a:endParaRPr>
          </a:p>
          <a:p>
            <a:pPr marL="405130" lvl="1" indent="-266065">
              <a:lnSpc>
                <a:spcPct val="100000"/>
              </a:lnSpc>
              <a:buAutoNum type="alphaLcParenR"/>
              <a:tabLst>
                <a:tab pos="405130" algn="l"/>
              </a:tabLst>
            </a:pPr>
            <a:r>
              <a:rPr sz="1800" dirty="0">
                <a:latin typeface="Arial"/>
                <a:cs typeface="Arial"/>
              </a:rPr>
              <a:t>large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energy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exchange</a:t>
            </a:r>
            <a:endParaRPr sz="1800">
              <a:latin typeface="Arial"/>
              <a:cs typeface="Arial"/>
            </a:endParaRPr>
          </a:p>
          <a:p>
            <a:pPr marL="405130" lvl="1" indent="-2660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05130" algn="l"/>
              </a:tabLst>
            </a:pPr>
            <a:r>
              <a:rPr sz="1800" dirty="0">
                <a:latin typeface="Arial"/>
                <a:cs typeface="Arial"/>
              </a:rPr>
              <a:t>quasi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elastic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scattering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(Nyquist</a:t>
            </a:r>
            <a:r>
              <a:rPr sz="1800" spc="-10" dirty="0">
                <a:latin typeface="Arial"/>
                <a:cs typeface="Arial"/>
              </a:rPr>
              <a:t> mechanism)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buChar char="-"/>
              <a:tabLst>
                <a:tab pos="151130" algn="l"/>
              </a:tabLst>
            </a:pPr>
            <a:r>
              <a:rPr sz="1800" dirty="0">
                <a:latin typeface="Arial"/>
                <a:cs typeface="Arial"/>
              </a:rPr>
              <a:t>spin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flip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scattering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(magnetic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impurities)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buChar char="-"/>
              <a:tabLst>
                <a:tab pos="151130" algn="l"/>
              </a:tabLst>
            </a:pPr>
            <a:r>
              <a:rPr sz="1800" dirty="0">
                <a:latin typeface="Arial"/>
                <a:cs typeface="Arial"/>
              </a:rPr>
              <a:t>electron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photon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scattering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5"/>
              </a:spcBef>
              <a:buChar char="-"/>
              <a:tabLst>
                <a:tab pos="151130" algn="l"/>
              </a:tabLst>
            </a:pPr>
            <a:r>
              <a:rPr sz="1800" spc="-25" dirty="0">
                <a:latin typeface="Arial"/>
                <a:cs typeface="Arial"/>
              </a:rPr>
              <a:t>etc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979" y="3298444"/>
            <a:ext cx="4749800" cy="0"/>
          </a:xfrm>
          <a:custGeom>
            <a:avLst/>
            <a:gdLst/>
            <a:ahLst/>
            <a:cxnLst/>
            <a:rect l="l" t="t" r="r" b="b"/>
            <a:pathLst>
              <a:path w="4749800">
                <a:moveTo>
                  <a:pt x="0" y="0"/>
                </a:moveTo>
                <a:lnTo>
                  <a:pt x="4749545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889" y="1380939"/>
            <a:ext cx="5285204" cy="47607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852" y="220382"/>
            <a:ext cx="4953000" cy="25750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4425" y="655124"/>
            <a:ext cx="2797810" cy="243840"/>
            <a:chOff x="454425" y="655124"/>
            <a:chExt cx="2797810" cy="2438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425" y="655124"/>
              <a:ext cx="2781299" cy="2288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479" y="885952"/>
              <a:ext cx="2794635" cy="0"/>
            </a:xfrm>
            <a:custGeom>
              <a:avLst/>
              <a:gdLst/>
              <a:ahLst/>
              <a:cxnLst/>
              <a:rect l="l" t="t" r="r" b="b"/>
              <a:pathLst>
                <a:path w="2794635">
                  <a:moveTo>
                    <a:pt x="0" y="0"/>
                  </a:moveTo>
                  <a:lnTo>
                    <a:pt x="2794254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654" y="1783969"/>
            <a:ext cx="2781300" cy="6381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45473" y="1482090"/>
            <a:ext cx="97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e-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direct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0327" y="2955805"/>
            <a:ext cx="266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e-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quasi-elastic </a:t>
            </a:r>
            <a:r>
              <a:rPr sz="1800" spc="-10" dirty="0">
                <a:latin typeface="Arial"/>
                <a:cs typeface="Arial"/>
              </a:rPr>
              <a:t>(Nyquist)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34372" y="3298444"/>
            <a:ext cx="2647950" cy="6000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70618" y="4339590"/>
            <a:ext cx="2546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e-</a:t>
            </a:r>
            <a:r>
              <a:rPr sz="1800" dirty="0">
                <a:latin typeface="Arial"/>
                <a:cs typeface="Arial"/>
              </a:rPr>
              <a:t>phonon: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small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1K)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7869" y="6272529"/>
            <a:ext cx="5191125" cy="42824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57727" y="1101852"/>
            <a:ext cx="22409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Huibers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al.,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1999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627" y="504571"/>
            <a:ext cx="2771774" cy="2666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9373" y="1111504"/>
            <a:ext cx="5636260" cy="3000375"/>
            <a:chOff x="419373" y="1111504"/>
            <a:chExt cx="5636260" cy="30003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373" y="1111504"/>
              <a:ext cx="5636019" cy="30003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10179" y="1609852"/>
              <a:ext cx="647700" cy="127000"/>
            </a:xfrm>
            <a:custGeom>
              <a:avLst/>
              <a:gdLst/>
              <a:ahLst/>
              <a:cxnLst/>
              <a:rect l="l" t="t" r="r" b="b"/>
              <a:pathLst>
                <a:path w="647700" h="127000">
                  <a:moveTo>
                    <a:pt x="127253" y="50291"/>
                  </a:moveTo>
                  <a:lnTo>
                    <a:pt x="127253" y="0"/>
                  </a:lnTo>
                  <a:lnTo>
                    <a:pt x="0" y="63245"/>
                  </a:lnTo>
                  <a:lnTo>
                    <a:pt x="114300" y="120053"/>
                  </a:lnTo>
                  <a:lnTo>
                    <a:pt x="114300" y="50291"/>
                  </a:lnTo>
                  <a:lnTo>
                    <a:pt x="127253" y="50291"/>
                  </a:lnTo>
                  <a:close/>
                </a:path>
                <a:path w="647700" h="127000">
                  <a:moveTo>
                    <a:pt x="533400" y="76199"/>
                  </a:moveTo>
                  <a:lnTo>
                    <a:pt x="533400" y="50291"/>
                  </a:lnTo>
                  <a:lnTo>
                    <a:pt x="114300" y="50291"/>
                  </a:lnTo>
                  <a:lnTo>
                    <a:pt x="114300" y="76199"/>
                  </a:lnTo>
                  <a:lnTo>
                    <a:pt x="533400" y="76199"/>
                  </a:lnTo>
                  <a:close/>
                </a:path>
                <a:path w="647700" h="127000">
                  <a:moveTo>
                    <a:pt x="127253" y="126491"/>
                  </a:moveTo>
                  <a:lnTo>
                    <a:pt x="127253" y="76199"/>
                  </a:lnTo>
                  <a:lnTo>
                    <a:pt x="114300" y="76199"/>
                  </a:lnTo>
                  <a:lnTo>
                    <a:pt x="114300" y="120053"/>
                  </a:lnTo>
                  <a:lnTo>
                    <a:pt x="127253" y="126491"/>
                  </a:lnTo>
                  <a:close/>
                </a:path>
                <a:path w="647700" h="127000">
                  <a:moveTo>
                    <a:pt x="647700" y="63245"/>
                  </a:moveTo>
                  <a:lnTo>
                    <a:pt x="520445" y="0"/>
                  </a:lnTo>
                  <a:lnTo>
                    <a:pt x="520445" y="50291"/>
                  </a:lnTo>
                  <a:lnTo>
                    <a:pt x="533400" y="50291"/>
                  </a:lnTo>
                  <a:lnTo>
                    <a:pt x="533400" y="120053"/>
                  </a:lnTo>
                  <a:lnTo>
                    <a:pt x="647700" y="63245"/>
                  </a:lnTo>
                  <a:close/>
                </a:path>
                <a:path w="647700" h="127000">
                  <a:moveTo>
                    <a:pt x="533400" y="120053"/>
                  </a:moveTo>
                  <a:lnTo>
                    <a:pt x="533400" y="76199"/>
                  </a:lnTo>
                  <a:lnTo>
                    <a:pt x="520445" y="76199"/>
                  </a:lnTo>
                  <a:lnTo>
                    <a:pt x="520445" y="126491"/>
                  </a:lnTo>
                  <a:lnTo>
                    <a:pt x="533400" y="12005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26073" y="1380744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kT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72079" y="1952752"/>
            <a:ext cx="622935" cy="2235200"/>
            <a:chOff x="2972079" y="1952752"/>
            <a:chExt cx="622935" cy="2235200"/>
          </a:xfrm>
        </p:grpSpPr>
        <p:sp>
          <p:nvSpPr>
            <p:cNvPr id="8" name="object 8"/>
            <p:cNvSpPr/>
            <p:nvPr/>
          </p:nvSpPr>
          <p:spPr>
            <a:xfrm>
              <a:off x="3340125" y="3260344"/>
              <a:ext cx="254635" cy="927735"/>
            </a:xfrm>
            <a:custGeom>
              <a:avLst/>
              <a:gdLst/>
              <a:ahLst/>
              <a:cxnLst/>
              <a:rect l="l" t="t" r="r" b="b"/>
              <a:pathLst>
                <a:path w="254635" h="927735">
                  <a:moveTo>
                    <a:pt x="254508" y="254508"/>
                  </a:moveTo>
                  <a:lnTo>
                    <a:pt x="127254" y="0"/>
                  </a:lnTo>
                  <a:lnTo>
                    <a:pt x="0" y="254508"/>
                  </a:lnTo>
                  <a:lnTo>
                    <a:pt x="102108" y="254508"/>
                  </a:lnTo>
                  <a:lnTo>
                    <a:pt x="102108" y="228600"/>
                  </a:lnTo>
                  <a:lnTo>
                    <a:pt x="152400" y="228600"/>
                  </a:lnTo>
                  <a:lnTo>
                    <a:pt x="152400" y="254508"/>
                  </a:lnTo>
                  <a:lnTo>
                    <a:pt x="254508" y="254508"/>
                  </a:lnTo>
                  <a:close/>
                </a:path>
                <a:path w="254635" h="927735">
                  <a:moveTo>
                    <a:pt x="152400" y="254508"/>
                  </a:moveTo>
                  <a:lnTo>
                    <a:pt x="152400" y="228600"/>
                  </a:lnTo>
                  <a:lnTo>
                    <a:pt x="102108" y="228600"/>
                  </a:lnTo>
                  <a:lnTo>
                    <a:pt x="102108" y="254508"/>
                  </a:lnTo>
                  <a:lnTo>
                    <a:pt x="152400" y="254508"/>
                  </a:lnTo>
                  <a:close/>
                </a:path>
                <a:path w="254635" h="927735">
                  <a:moveTo>
                    <a:pt x="152400" y="927353"/>
                  </a:moveTo>
                  <a:lnTo>
                    <a:pt x="152400" y="254508"/>
                  </a:lnTo>
                  <a:lnTo>
                    <a:pt x="102108" y="254508"/>
                  </a:lnTo>
                  <a:lnTo>
                    <a:pt x="102108" y="927353"/>
                  </a:lnTo>
                  <a:lnTo>
                    <a:pt x="152400" y="92735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72079" y="1952752"/>
              <a:ext cx="254000" cy="927100"/>
            </a:xfrm>
            <a:custGeom>
              <a:avLst/>
              <a:gdLst/>
              <a:ahLst/>
              <a:cxnLst/>
              <a:rect l="l" t="t" r="r" b="b"/>
              <a:pathLst>
                <a:path w="254000" h="927100">
                  <a:moveTo>
                    <a:pt x="253745" y="253745"/>
                  </a:moveTo>
                  <a:lnTo>
                    <a:pt x="127253" y="0"/>
                  </a:lnTo>
                  <a:lnTo>
                    <a:pt x="0" y="253745"/>
                  </a:lnTo>
                  <a:lnTo>
                    <a:pt x="101346" y="253745"/>
                  </a:lnTo>
                  <a:lnTo>
                    <a:pt x="101346" y="228599"/>
                  </a:lnTo>
                  <a:lnTo>
                    <a:pt x="152400" y="228599"/>
                  </a:lnTo>
                  <a:lnTo>
                    <a:pt x="152400" y="253745"/>
                  </a:lnTo>
                  <a:lnTo>
                    <a:pt x="253745" y="253745"/>
                  </a:lnTo>
                  <a:close/>
                </a:path>
                <a:path w="254000" h="927100">
                  <a:moveTo>
                    <a:pt x="152400" y="253745"/>
                  </a:moveTo>
                  <a:lnTo>
                    <a:pt x="152400" y="228599"/>
                  </a:lnTo>
                  <a:lnTo>
                    <a:pt x="101346" y="228599"/>
                  </a:lnTo>
                  <a:lnTo>
                    <a:pt x="101346" y="253745"/>
                  </a:lnTo>
                  <a:lnTo>
                    <a:pt x="152400" y="253745"/>
                  </a:lnTo>
                  <a:close/>
                </a:path>
                <a:path w="254000" h="927100">
                  <a:moveTo>
                    <a:pt x="152400" y="926591"/>
                  </a:moveTo>
                  <a:lnTo>
                    <a:pt x="152400" y="253745"/>
                  </a:lnTo>
                  <a:lnTo>
                    <a:pt x="101346" y="253745"/>
                  </a:lnTo>
                  <a:lnTo>
                    <a:pt x="101346" y="926591"/>
                  </a:lnTo>
                  <a:lnTo>
                    <a:pt x="152400" y="9265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89827" y="4225290"/>
            <a:ext cx="31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37" baseline="-2314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8877" y="2708656"/>
            <a:ext cx="1638299" cy="120624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14027" y="3082290"/>
            <a:ext cx="287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λ</a:t>
            </a:r>
            <a:r>
              <a:rPr sz="1800" spc="-37" baseline="-23148" dirty="0"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6573" y="441198"/>
            <a:ext cx="198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4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thermal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smearing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18877" y="4030535"/>
            <a:ext cx="1461135" cy="2538730"/>
            <a:chOff x="7118877" y="4030535"/>
            <a:chExt cx="1461135" cy="253873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8877" y="4372101"/>
              <a:ext cx="1460754" cy="219684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09433" y="4035298"/>
              <a:ext cx="317500" cy="495300"/>
            </a:xfrm>
            <a:custGeom>
              <a:avLst/>
              <a:gdLst/>
              <a:ahLst/>
              <a:cxnLst/>
              <a:rect l="l" t="t" r="r" b="b"/>
              <a:pathLst>
                <a:path w="317500" h="495300">
                  <a:moveTo>
                    <a:pt x="316979" y="371093"/>
                  </a:moveTo>
                  <a:lnTo>
                    <a:pt x="237731" y="371093"/>
                  </a:lnTo>
                  <a:lnTo>
                    <a:pt x="237731" y="0"/>
                  </a:lnTo>
                  <a:lnTo>
                    <a:pt x="79248" y="0"/>
                  </a:lnTo>
                  <a:lnTo>
                    <a:pt x="79248" y="371093"/>
                  </a:lnTo>
                  <a:lnTo>
                    <a:pt x="0" y="371093"/>
                  </a:lnTo>
                  <a:lnTo>
                    <a:pt x="158483" y="495300"/>
                  </a:lnTo>
                  <a:lnTo>
                    <a:pt x="316979" y="371093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09433" y="4035298"/>
              <a:ext cx="317500" cy="495300"/>
            </a:xfrm>
            <a:custGeom>
              <a:avLst/>
              <a:gdLst/>
              <a:ahLst/>
              <a:cxnLst/>
              <a:rect l="l" t="t" r="r" b="b"/>
              <a:pathLst>
                <a:path w="317500" h="495300">
                  <a:moveTo>
                    <a:pt x="0" y="371093"/>
                  </a:moveTo>
                  <a:lnTo>
                    <a:pt x="79248" y="371093"/>
                  </a:lnTo>
                  <a:lnTo>
                    <a:pt x="79248" y="0"/>
                  </a:lnTo>
                  <a:lnTo>
                    <a:pt x="237731" y="0"/>
                  </a:lnTo>
                  <a:lnTo>
                    <a:pt x="237731" y="371093"/>
                  </a:lnTo>
                  <a:lnTo>
                    <a:pt x="316979" y="371093"/>
                  </a:lnTo>
                  <a:lnTo>
                    <a:pt x="158483" y="495300"/>
                  </a:lnTo>
                  <a:lnTo>
                    <a:pt x="0" y="37109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140972" y="4034790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8877" y="1355344"/>
            <a:ext cx="1638299" cy="121944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959118" y="2891790"/>
            <a:ext cx="31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37" baseline="-23148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4027" y="1799844"/>
            <a:ext cx="287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λ</a:t>
            </a:r>
            <a:r>
              <a:rPr sz="1800" spc="-37" baseline="-23148" dirty="0"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94486" y="1025398"/>
            <a:ext cx="1668780" cy="127635"/>
          </a:xfrm>
          <a:custGeom>
            <a:avLst/>
            <a:gdLst/>
            <a:ahLst/>
            <a:cxnLst/>
            <a:rect l="l" t="t" r="r" b="b"/>
            <a:pathLst>
              <a:path w="1668779" h="127634">
                <a:moveTo>
                  <a:pt x="1559052" y="63245"/>
                </a:moveTo>
                <a:lnTo>
                  <a:pt x="1557527" y="60197"/>
                </a:lnTo>
                <a:lnTo>
                  <a:pt x="1554479" y="58673"/>
                </a:lnTo>
                <a:lnTo>
                  <a:pt x="5346" y="58673"/>
                </a:lnTo>
                <a:lnTo>
                  <a:pt x="1524" y="60197"/>
                </a:lnTo>
                <a:lnTo>
                  <a:pt x="0" y="63245"/>
                </a:lnTo>
                <a:lnTo>
                  <a:pt x="1524" y="67056"/>
                </a:lnTo>
                <a:lnTo>
                  <a:pt x="5346" y="68579"/>
                </a:lnTo>
                <a:lnTo>
                  <a:pt x="1554479" y="68579"/>
                </a:lnTo>
                <a:lnTo>
                  <a:pt x="1557527" y="67056"/>
                </a:lnTo>
                <a:lnTo>
                  <a:pt x="1559052" y="63245"/>
                </a:lnTo>
                <a:close/>
              </a:path>
              <a:path w="1668779" h="127634">
                <a:moveTo>
                  <a:pt x="1668779" y="63245"/>
                </a:moveTo>
                <a:lnTo>
                  <a:pt x="1541526" y="0"/>
                </a:lnTo>
                <a:lnTo>
                  <a:pt x="1541526" y="58673"/>
                </a:lnTo>
                <a:lnTo>
                  <a:pt x="1554479" y="58673"/>
                </a:lnTo>
                <a:lnTo>
                  <a:pt x="1557527" y="60197"/>
                </a:lnTo>
                <a:lnTo>
                  <a:pt x="1559052" y="63245"/>
                </a:lnTo>
                <a:lnTo>
                  <a:pt x="1559052" y="118438"/>
                </a:lnTo>
                <a:lnTo>
                  <a:pt x="1668779" y="63245"/>
                </a:lnTo>
                <a:close/>
              </a:path>
              <a:path w="1668779" h="127634">
                <a:moveTo>
                  <a:pt x="1559052" y="118438"/>
                </a:moveTo>
                <a:lnTo>
                  <a:pt x="1559052" y="63245"/>
                </a:lnTo>
                <a:lnTo>
                  <a:pt x="1557527" y="67056"/>
                </a:lnTo>
                <a:lnTo>
                  <a:pt x="1554479" y="68579"/>
                </a:lnTo>
                <a:lnTo>
                  <a:pt x="1541526" y="68579"/>
                </a:lnTo>
                <a:lnTo>
                  <a:pt x="1541526" y="127253"/>
                </a:lnTo>
                <a:lnTo>
                  <a:pt x="1559052" y="1184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85219" y="66979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273" y="4737100"/>
            <a:ext cx="3305174" cy="27622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5921" y="5253296"/>
            <a:ext cx="1219200" cy="571231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19627" y="5368290"/>
            <a:ext cx="887730" cy="1189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ballistic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800">
              <a:latin typeface="Arial"/>
              <a:cs typeface="Arial"/>
            </a:endParaRPr>
          </a:p>
          <a:p>
            <a:pPr marL="3746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diffusive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6871" y="6045073"/>
            <a:ext cx="1447800" cy="66675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67173" y="5422519"/>
            <a:ext cx="3543673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775" y="429944"/>
            <a:ext cx="3667492" cy="2669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319" y="1114044"/>
            <a:ext cx="4191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ratio</a:t>
            </a:r>
            <a:r>
              <a:rPr sz="1800" spc="-35" dirty="0"/>
              <a:t> </a:t>
            </a:r>
            <a:r>
              <a:rPr sz="1800" dirty="0"/>
              <a:t>of</a:t>
            </a:r>
            <a:r>
              <a:rPr sz="1800" spc="-25" dirty="0"/>
              <a:t> </a:t>
            </a:r>
            <a:r>
              <a:rPr sz="1800" dirty="0"/>
              <a:t>Coulomb</a:t>
            </a:r>
            <a:r>
              <a:rPr sz="1800" spc="-20" dirty="0"/>
              <a:t> </a:t>
            </a:r>
            <a:r>
              <a:rPr sz="1800" dirty="0"/>
              <a:t>energy</a:t>
            </a:r>
            <a:r>
              <a:rPr sz="1800" spc="-25" dirty="0"/>
              <a:t> </a:t>
            </a:r>
            <a:r>
              <a:rPr sz="1800" dirty="0"/>
              <a:t>to</a:t>
            </a:r>
            <a:r>
              <a:rPr sz="1800" spc="-25" dirty="0"/>
              <a:t> </a:t>
            </a:r>
            <a:r>
              <a:rPr sz="1800" dirty="0"/>
              <a:t>kinetic</a:t>
            </a:r>
            <a:r>
              <a:rPr sz="1800" spc="-20" dirty="0"/>
              <a:t> </a:t>
            </a:r>
            <a:r>
              <a:rPr sz="1800" spc="-10" dirty="0"/>
              <a:t>energy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226" y="2086102"/>
            <a:ext cx="4448534" cy="6857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0419" y="3451098"/>
            <a:ext cx="478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characterizes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“strength”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interactions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427" y="4466836"/>
            <a:ext cx="1981200" cy="137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1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interacting </a:t>
            </a:r>
            <a:r>
              <a:rPr sz="1800" dirty="0">
                <a:latin typeface="Arial"/>
                <a:cs typeface="Arial"/>
              </a:rPr>
              <a:t>weakly</a:t>
            </a:r>
            <a:r>
              <a:rPr sz="1800" spc="-10" dirty="0">
                <a:latin typeface="Arial"/>
                <a:cs typeface="Arial"/>
              </a:rPr>
              <a:t> interacting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strongly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interacting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7927" y="4672025"/>
            <a:ext cx="838199" cy="2288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5530" y="5554413"/>
            <a:ext cx="771178" cy="2765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326" y="9552"/>
            <a:ext cx="7529154" cy="1513206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2337612" marR="5094" indent="-1902056">
              <a:spcBef>
                <a:spcPts val="95"/>
              </a:spcBef>
            </a:pPr>
            <a:r>
              <a:rPr lang="en-US" sz="3209" spc="-25" dirty="0">
                <a:latin typeface="Bradley Hand" pitchFamily="2" charset="77"/>
              </a:rPr>
              <a:t>mo</a:t>
            </a:r>
            <a:r>
              <a:rPr sz="3209" spc="-25" dirty="0">
                <a:latin typeface="Bradley Hand" pitchFamily="2" charset="77"/>
              </a:rPr>
              <a:t>dern</a:t>
            </a:r>
            <a:r>
              <a:rPr sz="3209" spc="-5" dirty="0">
                <a:latin typeface="Bradley Hand" pitchFamily="2" charset="77"/>
              </a:rPr>
              <a:t> </a:t>
            </a:r>
            <a:r>
              <a:rPr sz="3209" dirty="0">
                <a:latin typeface="Bradley Hand" pitchFamily="2" charset="77"/>
              </a:rPr>
              <a:t>electronic</a:t>
            </a:r>
            <a:r>
              <a:rPr sz="3209" spc="-140" dirty="0">
                <a:latin typeface="Bradley Hand" pitchFamily="2" charset="77"/>
              </a:rPr>
              <a:t> </a:t>
            </a:r>
            <a:r>
              <a:rPr sz="3209" dirty="0">
                <a:latin typeface="Bradley Hand" pitchFamily="2" charset="77"/>
              </a:rPr>
              <a:t>devices</a:t>
            </a:r>
            <a:r>
              <a:rPr sz="3209" spc="-75" dirty="0">
                <a:latin typeface="Bradley Hand" pitchFamily="2" charset="77"/>
              </a:rPr>
              <a:t> </a:t>
            </a:r>
            <a:r>
              <a:rPr sz="3209" dirty="0">
                <a:latin typeface="Bradley Hand" pitchFamily="2" charset="77"/>
              </a:rPr>
              <a:t>belong</a:t>
            </a:r>
            <a:r>
              <a:rPr sz="3209" spc="-70" dirty="0">
                <a:latin typeface="Bradley Hand" pitchFamily="2" charset="77"/>
              </a:rPr>
              <a:t> </a:t>
            </a:r>
            <a:r>
              <a:rPr sz="3209" spc="-25" dirty="0">
                <a:latin typeface="Bradley Hand" pitchFamily="2" charset="77"/>
              </a:rPr>
              <a:t>to </a:t>
            </a:r>
            <a:r>
              <a:rPr sz="3209" dirty="0">
                <a:latin typeface="Bradley Hand" pitchFamily="2" charset="77"/>
              </a:rPr>
              <a:t>mesoscopic</a:t>
            </a:r>
            <a:r>
              <a:rPr sz="3209" spc="-120" dirty="0">
                <a:latin typeface="Bradley Hand" pitchFamily="2" charset="77"/>
              </a:rPr>
              <a:t> </a:t>
            </a:r>
            <a:r>
              <a:rPr sz="3209" spc="-10" dirty="0">
                <a:latin typeface="Bradley Hand" pitchFamily="2" charset="77"/>
              </a:rPr>
              <a:t>scale</a:t>
            </a:r>
            <a:endParaRPr sz="3209" dirty="0">
              <a:latin typeface="Bradley Hand" pitchFamily="2" charset="77"/>
            </a:endParaRPr>
          </a:p>
          <a:p>
            <a:pPr marL="12736" marR="120988">
              <a:spcBef>
                <a:spcPts val="587"/>
              </a:spcBef>
            </a:pPr>
            <a:r>
              <a:rPr sz="1404" dirty="0">
                <a:solidFill>
                  <a:srgbClr val="000000"/>
                </a:solidFill>
              </a:rPr>
              <a:t>The</a:t>
            </a:r>
            <a:r>
              <a:rPr sz="1404" spc="-50" dirty="0">
                <a:solidFill>
                  <a:srgbClr val="000000"/>
                </a:solidFill>
              </a:rPr>
              <a:t> </a:t>
            </a:r>
            <a:r>
              <a:rPr sz="1404" spc="-10" dirty="0">
                <a:solidFill>
                  <a:srgbClr val="000000"/>
                </a:solidFill>
              </a:rPr>
              <a:t>development</a:t>
            </a:r>
            <a:r>
              <a:rPr sz="1404" spc="-45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of</a:t>
            </a:r>
            <a:r>
              <a:rPr sz="1404" spc="-50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the</a:t>
            </a:r>
            <a:r>
              <a:rPr sz="1404" spc="-60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modern</a:t>
            </a:r>
            <a:r>
              <a:rPr sz="1404" spc="-45" dirty="0">
                <a:solidFill>
                  <a:srgbClr val="000000"/>
                </a:solidFill>
              </a:rPr>
              <a:t> </a:t>
            </a:r>
            <a:r>
              <a:rPr sz="1404" spc="-10" dirty="0">
                <a:solidFill>
                  <a:srgbClr val="000000"/>
                </a:solidFill>
              </a:rPr>
              <a:t>microelectronics</a:t>
            </a:r>
            <a:r>
              <a:rPr sz="1404" spc="-50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industry</a:t>
            </a:r>
            <a:r>
              <a:rPr sz="1404" spc="-60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is</a:t>
            </a:r>
            <a:r>
              <a:rPr sz="1404" spc="-45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made</a:t>
            </a:r>
            <a:r>
              <a:rPr sz="1404" spc="-50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possible</a:t>
            </a:r>
            <a:r>
              <a:rPr sz="1404" spc="-45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by</a:t>
            </a:r>
            <a:r>
              <a:rPr sz="1404" spc="-50" dirty="0">
                <a:solidFill>
                  <a:srgbClr val="000000"/>
                </a:solidFill>
              </a:rPr>
              <a:t> </a:t>
            </a:r>
            <a:r>
              <a:rPr sz="1404" spc="-25" dirty="0">
                <a:solidFill>
                  <a:srgbClr val="000000"/>
                </a:solidFill>
              </a:rPr>
              <a:t>IC </a:t>
            </a:r>
            <a:r>
              <a:rPr sz="1404" spc="-10" dirty="0">
                <a:solidFill>
                  <a:srgbClr val="000000"/>
                </a:solidFill>
              </a:rPr>
              <a:t>technology:</a:t>
            </a:r>
            <a:r>
              <a:rPr sz="1404" spc="-30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the</a:t>
            </a:r>
            <a:r>
              <a:rPr sz="1404" spc="-35" dirty="0">
                <a:solidFill>
                  <a:srgbClr val="000000"/>
                </a:solidFill>
              </a:rPr>
              <a:t> </a:t>
            </a:r>
            <a:r>
              <a:rPr sz="1404" spc="-10" dirty="0"/>
              <a:t>INTEGRATION</a:t>
            </a:r>
            <a:r>
              <a:rPr sz="1404" spc="-30" dirty="0"/>
              <a:t> </a:t>
            </a:r>
            <a:r>
              <a:rPr sz="1404" dirty="0">
                <a:solidFill>
                  <a:srgbClr val="000000"/>
                </a:solidFill>
              </a:rPr>
              <a:t>of</a:t>
            </a:r>
            <a:r>
              <a:rPr sz="1404" spc="-25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large</a:t>
            </a:r>
            <a:r>
              <a:rPr sz="1404" spc="-30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numbers</a:t>
            </a:r>
            <a:r>
              <a:rPr sz="1404" spc="-25" dirty="0">
                <a:solidFill>
                  <a:srgbClr val="000000"/>
                </a:solidFill>
              </a:rPr>
              <a:t> </a:t>
            </a:r>
            <a:r>
              <a:rPr sz="1404" dirty="0">
                <a:solidFill>
                  <a:srgbClr val="000000"/>
                </a:solidFill>
              </a:rPr>
              <a:t>of</a:t>
            </a:r>
            <a:r>
              <a:rPr sz="1404" spc="-40" dirty="0">
                <a:solidFill>
                  <a:srgbClr val="000000"/>
                </a:solidFill>
              </a:rPr>
              <a:t> </a:t>
            </a:r>
            <a:r>
              <a:rPr sz="1404" spc="-10" dirty="0"/>
              <a:t>TRANSISTORS</a:t>
            </a:r>
            <a:r>
              <a:rPr sz="1404" spc="-35" dirty="0"/>
              <a:t> </a:t>
            </a:r>
            <a:r>
              <a:rPr sz="1404" dirty="0">
                <a:solidFill>
                  <a:srgbClr val="000000"/>
                </a:solidFill>
              </a:rPr>
              <a:t>into</a:t>
            </a:r>
            <a:r>
              <a:rPr sz="1404" spc="-30" dirty="0">
                <a:solidFill>
                  <a:srgbClr val="000000"/>
                </a:solidFill>
              </a:rPr>
              <a:t> </a:t>
            </a:r>
            <a:r>
              <a:rPr sz="1404" spc="-20" dirty="0">
                <a:solidFill>
                  <a:srgbClr val="000000"/>
                </a:solidFill>
              </a:rPr>
              <a:t>densely-</a:t>
            </a:r>
            <a:r>
              <a:rPr sz="1404" spc="-10" dirty="0">
                <a:solidFill>
                  <a:srgbClr val="000000"/>
                </a:solidFill>
              </a:rPr>
              <a:t>packed integrated</a:t>
            </a:r>
            <a:r>
              <a:rPr sz="1404" spc="-25" dirty="0">
                <a:solidFill>
                  <a:srgbClr val="000000"/>
                </a:solidFill>
              </a:rPr>
              <a:t> </a:t>
            </a:r>
            <a:r>
              <a:rPr sz="1404" spc="-10" dirty="0">
                <a:solidFill>
                  <a:srgbClr val="000000"/>
                </a:solidFill>
              </a:rPr>
              <a:t>circuits</a:t>
            </a:r>
            <a:endParaRPr sz="1404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472" y="3179734"/>
            <a:ext cx="2524951" cy="29036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837" y="3017416"/>
            <a:ext cx="5141356" cy="33571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6688" y="1907616"/>
            <a:ext cx="7264895" cy="1108510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31176" marR="44574" indent="-131176">
              <a:spcBef>
                <a:spcPts val="95"/>
              </a:spcBef>
              <a:buChar char="*"/>
              <a:tabLst>
                <a:tab pos="131176" algn="l"/>
              </a:tabLst>
            </a:pPr>
            <a:r>
              <a:rPr sz="1404" b="1" dirty="0">
                <a:latin typeface="Arial"/>
                <a:cs typeface="Arial"/>
              </a:rPr>
              <a:t>To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satisfy</a:t>
            </a:r>
            <a:r>
              <a:rPr sz="1404" b="1" spc="-6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demand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for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IC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with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improved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MEMORY</a:t>
            </a:r>
            <a:r>
              <a:rPr sz="1404" b="1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and</a:t>
            </a:r>
            <a:r>
              <a:rPr sz="1404" b="1" spc="-55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SPEED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characteristics</a:t>
            </a:r>
            <a:r>
              <a:rPr sz="1404" b="1" spc="501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size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transistors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(nowadays: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submicron)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continues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to</a:t>
            </a:r>
            <a:r>
              <a:rPr sz="1404" b="1" spc="-25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SHRINK</a:t>
            </a:r>
            <a:r>
              <a:rPr sz="1404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at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</a:t>
            </a:r>
            <a:r>
              <a:rPr sz="1404" b="1" spc="-25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RAPID</a:t>
            </a:r>
            <a:r>
              <a:rPr sz="1404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20" dirty="0">
                <a:latin typeface="Arial"/>
                <a:cs typeface="Arial"/>
              </a:rPr>
              <a:t>rate</a:t>
            </a:r>
            <a:endParaRPr sz="1404">
              <a:latin typeface="Arial"/>
              <a:cs typeface="Arial"/>
            </a:endParaRPr>
          </a:p>
          <a:p>
            <a:pPr>
              <a:spcBef>
                <a:spcPts val="55"/>
              </a:spcBef>
              <a:buFont typeface="Arial"/>
              <a:buChar char="*"/>
            </a:pPr>
            <a:endParaRPr sz="1404">
              <a:latin typeface="Arial"/>
              <a:cs typeface="Arial"/>
            </a:endParaRPr>
          </a:p>
          <a:p>
            <a:pPr marL="131813" marR="5094" indent="-131813">
              <a:buChar char="*"/>
              <a:tabLst>
                <a:tab pos="131813" algn="l"/>
              </a:tabLst>
            </a:pP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SCALING</a:t>
            </a:r>
            <a:r>
              <a:rPr sz="1404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transistor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sizes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in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integrated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circuits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is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governed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by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an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EMPIRICAL </a:t>
            </a:r>
            <a:r>
              <a:rPr sz="1404" b="1" spc="-10" dirty="0">
                <a:latin typeface="Arial"/>
                <a:cs typeface="Arial"/>
              </a:rPr>
              <a:t>principle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known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as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MOORE’S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25" dirty="0">
                <a:solidFill>
                  <a:srgbClr val="3333CC"/>
                </a:solidFill>
                <a:latin typeface="Arial"/>
                <a:cs typeface="Arial"/>
              </a:rPr>
              <a:t>LAW</a:t>
            </a:r>
            <a:endParaRPr sz="140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037" y="6123295"/>
            <a:ext cx="2005822" cy="331757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249617" marR="5094" indent="-236881">
              <a:spcBef>
                <a:spcPts val="100"/>
              </a:spcBef>
            </a:pPr>
            <a:r>
              <a:rPr sz="1003" b="1" i="1" dirty="0">
                <a:latin typeface="Arial-BoldItalicMT"/>
                <a:cs typeface="Arial-BoldItalicMT"/>
              </a:rPr>
              <a:t>TRANSISTOR</a:t>
            </a:r>
            <a:r>
              <a:rPr sz="1003" b="1" i="1" spc="-20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WITH</a:t>
            </a:r>
            <a:r>
              <a:rPr sz="1003" b="1" i="1" spc="-1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solidFill>
                  <a:srgbClr val="3333CC"/>
                </a:solidFill>
                <a:latin typeface="Arial-BoldItalicMT"/>
                <a:cs typeface="Arial-BoldItalicMT"/>
              </a:rPr>
              <a:t>50</a:t>
            </a:r>
            <a:r>
              <a:rPr sz="1003" b="1" i="1" spc="-20" dirty="0">
                <a:solidFill>
                  <a:srgbClr val="3333CC"/>
                </a:solidFill>
                <a:latin typeface="Arial-BoldItalicMT"/>
                <a:cs typeface="Arial-BoldItalicMT"/>
              </a:rPr>
              <a:t> </a:t>
            </a:r>
            <a:r>
              <a:rPr sz="1003" b="1" i="1" dirty="0">
                <a:solidFill>
                  <a:srgbClr val="3333CC"/>
                </a:solidFill>
                <a:latin typeface="Arial-BoldItalicMT"/>
                <a:cs typeface="Arial-BoldItalicMT"/>
              </a:rPr>
              <a:t>nm</a:t>
            </a:r>
            <a:r>
              <a:rPr sz="1003" b="1" i="1" spc="-15" dirty="0">
                <a:solidFill>
                  <a:srgbClr val="3333CC"/>
                </a:solidFill>
                <a:latin typeface="Arial-BoldItalicMT"/>
                <a:cs typeface="Arial-BoldItalicMT"/>
              </a:rPr>
              <a:t> </a:t>
            </a:r>
            <a:r>
              <a:rPr sz="1003" b="1" i="1" spc="-20" dirty="0">
                <a:latin typeface="Arial-BoldItalicMT"/>
                <a:cs typeface="Arial-BoldItalicMT"/>
              </a:rPr>
              <a:t>GATE </a:t>
            </a:r>
            <a:r>
              <a:rPr sz="1003" b="1" i="1" dirty="0">
                <a:latin typeface="Arial-BoldItalicMT"/>
                <a:cs typeface="Arial-BoldItalicMT"/>
              </a:rPr>
              <a:t>LENGTH</a:t>
            </a:r>
            <a:r>
              <a:rPr sz="1003" b="1" i="1" spc="-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BY</a:t>
            </a:r>
            <a:r>
              <a:rPr sz="1003" b="1" i="1" spc="-2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INTEL</a:t>
            </a:r>
            <a:r>
              <a:rPr sz="1003" b="1" i="1" spc="-5" dirty="0">
                <a:latin typeface="Arial-BoldItalicMT"/>
                <a:cs typeface="Arial-BoldItalicMT"/>
              </a:rPr>
              <a:t> </a:t>
            </a:r>
            <a:r>
              <a:rPr sz="1003" b="1" i="1" spc="-10" dirty="0">
                <a:latin typeface="Arial-BoldItalicMT"/>
                <a:cs typeface="Arial-BoldItalicMT"/>
              </a:rPr>
              <a:t>Corp.</a:t>
            </a:r>
            <a:endParaRPr sz="1003">
              <a:latin typeface="Arial-BoldItalicMT"/>
              <a:cs typeface="Arial-BoldItalic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7904" y="6499244"/>
            <a:ext cx="3078140" cy="331757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160468" marR="5094" indent="-148369">
              <a:spcBef>
                <a:spcPts val="100"/>
              </a:spcBef>
            </a:pPr>
            <a:r>
              <a:rPr sz="1003" b="1" i="1" dirty="0">
                <a:latin typeface="Arial-BoldItalicMT"/>
                <a:cs typeface="Arial-BoldItalicMT"/>
              </a:rPr>
              <a:t>MOORE’S</a:t>
            </a:r>
            <a:r>
              <a:rPr sz="1003" b="1" i="1" spc="-2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LAW</a:t>
            </a:r>
            <a:r>
              <a:rPr sz="1003" b="1" i="1" spc="-2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…</a:t>
            </a:r>
            <a:r>
              <a:rPr sz="1003" b="1" i="1" spc="-20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THE</a:t>
            </a:r>
            <a:r>
              <a:rPr sz="1003" b="1" i="1" spc="-2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TRANSISTOR</a:t>
            </a:r>
            <a:r>
              <a:rPr sz="1003" b="1" i="1" spc="-2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DENSITY</a:t>
            </a:r>
            <a:r>
              <a:rPr sz="1003" b="1" i="1" spc="-25" dirty="0">
                <a:latin typeface="Arial-BoldItalicMT"/>
                <a:cs typeface="Arial-BoldItalicMT"/>
              </a:rPr>
              <a:t> ON </a:t>
            </a:r>
            <a:r>
              <a:rPr sz="1003" b="1" i="1" dirty="0">
                <a:latin typeface="Arial-BoldItalicMT"/>
                <a:cs typeface="Arial-BoldItalicMT"/>
              </a:rPr>
              <a:t>A</a:t>
            </a:r>
            <a:r>
              <a:rPr sz="1003" b="1" i="1" spc="-40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CHIP</a:t>
            </a:r>
            <a:r>
              <a:rPr sz="1003" b="1" i="1" spc="-30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solidFill>
                  <a:srgbClr val="3333CC"/>
                </a:solidFill>
                <a:latin typeface="Arial-BoldItalicMT"/>
                <a:cs typeface="Arial-BoldItalicMT"/>
              </a:rPr>
              <a:t>DOUBLES</a:t>
            </a:r>
            <a:r>
              <a:rPr sz="1003" b="1" i="1" spc="-30" dirty="0">
                <a:solidFill>
                  <a:srgbClr val="3333CC"/>
                </a:solidFill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EVERY</a:t>
            </a:r>
            <a:r>
              <a:rPr sz="1003" b="1" i="1" spc="-30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solidFill>
                  <a:srgbClr val="3333CC"/>
                </a:solidFill>
                <a:latin typeface="Arial-BoldItalicMT"/>
                <a:cs typeface="Arial-BoldItalicMT"/>
              </a:rPr>
              <a:t>EIGHTEEN</a:t>
            </a:r>
            <a:r>
              <a:rPr sz="1003" b="1" i="1" spc="-20" dirty="0">
                <a:solidFill>
                  <a:srgbClr val="3333CC"/>
                </a:solidFill>
                <a:latin typeface="Arial-BoldItalicMT"/>
                <a:cs typeface="Arial-BoldItalicMT"/>
              </a:rPr>
              <a:t> </a:t>
            </a:r>
            <a:r>
              <a:rPr sz="1003" b="1" i="1" spc="-10" dirty="0">
                <a:solidFill>
                  <a:srgbClr val="3333CC"/>
                </a:solidFill>
                <a:latin typeface="Arial-BoldItalicMT"/>
                <a:cs typeface="Arial-BoldItalicMT"/>
              </a:rPr>
              <a:t>MONTHS</a:t>
            </a:r>
            <a:endParaRPr sz="1003">
              <a:latin typeface="Arial-BoldItalicMT"/>
              <a:cs typeface="Arial-BoldItalic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1246" y="1133602"/>
            <a:ext cx="219074" cy="1905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00854" y="1368298"/>
            <a:ext cx="342900" cy="1320800"/>
            <a:chOff x="1600854" y="1368298"/>
            <a:chExt cx="342900" cy="1320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854" y="1857502"/>
              <a:ext cx="219074" cy="190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16125" y="1368298"/>
              <a:ext cx="127635" cy="1320800"/>
            </a:xfrm>
            <a:custGeom>
              <a:avLst/>
              <a:gdLst/>
              <a:ahLst/>
              <a:cxnLst/>
              <a:rect l="l" t="t" r="r" b="b"/>
              <a:pathLst>
                <a:path w="127635" h="1320800">
                  <a:moveTo>
                    <a:pt x="127253" y="1194053"/>
                  </a:moveTo>
                  <a:lnTo>
                    <a:pt x="0" y="1194053"/>
                  </a:lnTo>
                  <a:lnTo>
                    <a:pt x="51054" y="1294946"/>
                  </a:lnTo>
                  <a:lnTo>
                    <a:pt x="51054" y="1206245"/>
                  </a:lnTo>
                  <a:lnTo>
                    <a:pt x="76200" y="1206245"/>
                  </a:lnTo>
                  <a:lnTo>
                    <a:pt x="76200" y="1296161"/>
                  </a:lnTo>
                  <a:lnTo>
                    <a:pt x="127253" y="1194053"/>
                  </a:lnTo>
                  <a:close/>
                </a:path>
                <a:path w="127635" h="1320800">
                  <a:moveTo>
                    <a:pt x="76200" y="1194053"/>
                  </a:moveTo>
                  <a:lnTo>
                    <a:pt x="76200" y="0"/>
                  </a:lnTo>
                  <a:lnTo>
                    <a:pt x="51054" y="0"/>
                  </a:lnTo>
                  <a:lnTo>
                    <a:pt x="51054" y="1194053"/>
                  </a:lnTo>
                  <a:lnTo>
                    <a:pt x="76200" y="1194053"/>
                  </a:lnTo>
                  <a:close/>
                </a:path>
                <a:path w="127635" h="1320800">
                  <a:moveTo>
                    <a:pt x="76200" y="1296161"/>
                  </a:moveTo>
                  <a:lnTo>
                    <a:pt x="76200" y="1206245"/>
                  </a:lnTo>
                  <a:lnTo>
                    <a:pt x="51054" y="1206245"/>
                  </a:lnTo>
                  <a:lnTo>
                    <a:pt x="51054" y="1294946"/>
                  </a:lnTo>
                  <a:lnTo>
                    <a:pt x="64008" y="1320545"/>
                  </a:lnTo>
                  <a:lnTo>
                    <a:pt x="76200" y="1296161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115333" y="987552"/>
            <a:ext cx="313055" cy="313055"/>
            <a:chOff x="4115333" y="987552"/>
            <a:chExt cx="313055" cy="313055"/>
          </a:xfrm>
        </p:grpSpPr>
        <p:sp>
          <p:nvSpPr>
            <p:cNvPr id="7" name="object 7"/>
            <p:cNvSpPr/>
            <p:nvPr/>
          </p:nvSpPr>
          <p:spPr>
            <a:xfrm>
              <a:off x="4128033" y="1000252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4" h="287655">
                  <a:moveTo>
                    <a:pt x="143255" y="0"/>
                  </a:move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5"/>
                  </a:lnTo>
                  <a:lnTo>
                    <a:pt x="7290" y="188665"/>
                  </a:lnTo>
                  <a:lnTo>
                    <a:pt x="27602" y="228185"/>
                  </a:lnTo>
                  <a:lnTo>
                    <a:pt x="58594" y="259403"/>
                  </a:lnTo>
                  <a:lnTo>
                    <a:pt x="97926" y="279903"/>
                  </a:lnTo>
                  <a:lnTo>
                    <a:pt x="143255" y="287273"/>
                  </a:lnTo>
                  <a:lnTo>
                    <a:pt x="188665" y="279903"/>
                  </a:lnTo>
                  <a:lnTo>
                    <a:pt x="228185" y="259403"/>
                  </a:lnTo>
                  <a:lnTo>
                    <a:pt x="259403" y="228185"/>
                  </a:lnTo>
                  <a:lnTo>
                    <a:pt x="279903" y="188665"/>
                  </a:lnTo>
                  <a:lnTo>
                    <a:pt x="287274" y="143255"/>
                  </a:lnTo>
                  <a:lnTo>
                    <a:pt x="279903" y="97926"/>
                  </a:lnTo>
                  <a:lnTo>
                    <a:pt x="259403" y="58594"/>
                  </a:lnTo>
                  <a:lnTo>
                    <a:pt x="228185" y="27602"/>
                  </a:lnTo>
                  <a:lnTo>
                    <a:pt x="188665" y="7290"/>
                  </a:lnTo>
                  <a:lnTo>
                    <a:pt x="143255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6133" y="1025398"/>
              <a:ext cx="203200" cy="215900"/>
            </a:xfrm>
            <a:custGeom>
              <a:avLst/>
              <a:gdLst/>
              <a:ahLst/>
              <a:cxnLst/>
              <a:rect l="l" t="t" r="r" b="b"/>
              <a:pathLst>
                <a:path w="203200" h="215900">
                  <a:moveTo>
                    <a:pt x="0" y="203454"/>
                  </a:moveTo>
                  <a:lnTo>
                    <a:pt x="202691" y="38100"/>
                  </a:lnTo>
                </a:path>
                <a:path w="203200" h="215900">
                  <a:moveTo>
                    <a:pt x="0" y="0"/>
                  </a:moveTo>
                  <a:lnTo>
                    <a:pt x="190500" y="215646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70418" y="974598"/>
            <a:ext cx="194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75370" y="1317244"/>
            <a:ext cx="1338580" cy="1364615"/>
            <a:chOff x="1875370" y="1317244"/>
            <a:chExt cx="1338580" cy="136461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0133" y="1317244"/>
              <a:ext cx="1333500" cy="13594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80133" y="1368298"/>
              <a:ext cx="1308100" cy="1308735"/>
            </a:xfrm>
            <a:custGeom>
              <a:avLst/>
              <a:gdLst/>
              <a:ahLst/>
              <a:cxnLst/>
              <a:rect l="l" t="t" r="r" b="b"/>
              <a:pathLst>
                <a:path w="1308100" h="1308735">
                  <a:moveTo>
                    <a:pt x="0" y="0"/>
                  </a:moveTo>
                  <a:lnTo>
                    <a:pt x="0" y="1308354"/>
                  </a:lnTo>
                  <a:lnTo>
                    <a:pt x="1307591" y="1308354"/>
                  </a:lnTo>
                  <a:lnTo>
                    <a:pt x="1307591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9801" y="1776730"/>
              <a:ext cx="466343" cy="42824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1619" y="1854073"/>
            <a:ext cx="1200150" cy="51434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71774" y="3019044"/>
            <a:ext cx="295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magnetic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flux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aseline="23148" dirty="0">
                <a:latin typeface="Arial"/>
                <a:cs typeface="Arial"/>
              </a:rPr>
              <a:t>.</a:t>
            </a:r>
            <a:r>
              <a:rPr sz="1800" spc="240" baseline="23148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L</a:t>
            </a:r>
            <a:r>
              <a:rPr sz="1800" spc="120" baseline="23148" dirty="0">
                <a:latin typeface="Arial"/>
                <a:cs typeface="Arial"/>
              </a:rPr>
              <a:t>2</a:t>
            </a:r>
            <a:r>
              <a:rPr sz="1800" spc="-7" baseline="23148" dirty="0">
                <a:latin typeface="Arial"/>
                <a:cs typeface="Arial"/>
              </a:rPr>
              <a:t> </a:t>
            </a:r>
            <a:r>
              <a:rPr sz="1800" baseline="23148" dirty="0">
                <a:latin typeface="Arial"/>
                <a:cs typeface="Arial"/>
              </a:rPr>
              <a:t>.</a:t>
            </a:r>
            <a:r>
              <a:rPr sz="1800" spc="240" baseline="23148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4925" y="3592530"/>
            <a:ext cx="1390650" cy="67600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0043" y="445613"/>
            <a:ext cx="2934067" cy="26692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575318" y="1965198"/>
            <a:ext cx="1334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flux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quantum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85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/>
              <a:t>Thouless</a:t>
            </a:r>
            <a:r>
              <a:rPr spc="-105" dirty="0"/>
              <a:t> </a:t>
            </a:r>
            <a:r>
              <a:rPr spc="-10" dirty="0"/>
              <a:t>Energy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8370" y="1012825"/>
            <a:ext cx="561606" cy="1714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782" y="1003300"/>
            <a:ext cx="685461" cy="1523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63569" y="1343151"/>
            <a:ext cx="3251200" cy="2387600"/>
            <a:chOff x="463569" y="1343151"/>
            <a:chExt cx="3251200" cy="23876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569" y="1343151"/>
              <a:ext cx="3251199" cy="23873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16025" y="1757680"/>
              <a:ext cx="2252980" cy="520700"/>
            </a:xfrm>
            <a:custGeom>
              <a:avLst/>
              <a:gdLst/>
              <a:ahLst/>
              <a:cxnLst/>
              <a:rect l="l" t="t" r="r" b="b"/>
              <a:pathLst>
                <a:path w="2252979" h="520700">
                  <a:moveTo>
                    <a:pt x="73703" y="478776"/>
                  </a:moveTo>
                  <a:lnTo>
                    <a:pt x="66293" y="445770"/>
                  </a:lnTo>
                  <a:lnTo>
                    <a:pt x="0" y="499872"/>
                  </a:lnTo>
                  <a:lnTo>
                    <a:pt x="57911" y="514217"/>
                  </a:lnTo>
                  <a:lnTo>
                    <a:pt x="57911" y="483108"/>
                  </a:lnTo>
                  <a:lnTo>
                    <a:pt x="60959" y="481584"/>
                  </a:lnTo>
                  <a:lnTo>
                    <a:pt x="73703" y="478776"/>
                  </a:lnTo>
                  <a:close/>
                </a:path>
                <a:path w="2252979" h="520700">
                  <a:moveTo>
                    <a:pt x="75767" y="487969"/>
                  </a:moveTo>
                  <a:lnTo>
                    <a:pt x="73703" y="478776"/>
                  </a:lnTo>
                  <a:lnTo>
                    <a:pt x="60959" y="481584"/>
                  </a:lnTo>
                  <a:lnTo>
                    <a:pt x="57911" y="483108"/>
                  </a:lnTo>
                  <a:lnTo>
                    <a:pt x="57911" y="486918"/>
                  </a:lnTo>
                  <a:lnTo>
                    <a:pt x="59435" y="489966"/>
                  </a:lnTo>
                  <a:lnTo>
                    <a:pt x="63245" y="490728"/>
                  </a:lnTo>
                  <a:lnTo>
                    <a:pt x="75767" y="487969"/>
                  </a:lnTo>
                  <a:close/>
                </a:path>
                <a:path w="2252979" h="520700">
                  <a:moveTo>
                    <a:pt x="83057" y="520446"/>
                  </a:moveTo>
                  <a:lnTo>
                    <a:pt x="75767" y="487969"/>
                  </a:lnTo>
                  <a:lnTo>
                    <a:pt x="63245" y="490728"/>
                  </a:lnTo>
                  <a:lnTo>
                    <a:pt x="59435" y="489966"/>
                  </a:lnTo>
                  <a:lnTo>
                    <a:pt x="57911" y="486918"/>
                  </a:lnTo>
                  <a:lnTo>
                    <a:pt x="57911" y="514217"/>
                  </a:lnTo>
                  <a:lnTo>
                    <a:pt x="83057" y="520446"/>
                  </a:lnTo>
                  <a:close/>
                </a:path>
                <a:path w="2252979" h="520700">
                  <a:moveTo>
                    <a:pt x="2252472" y="6857"/>
                  </a:moveTo>
                  <a:lnTo>
                    <a:pt x="2252472" y="3047"/>
                  </a:lnTo>
                  <a:lnTo>
                    <a:pt x="2250947" y="0"/>
                  </a:lnTo>
                  <a:lnTo>
                    <a:pt x="2247137" y="0"/>
                  </a:lnTo>
                  <a:lnTo>
                    <a:pt x="73703" y="478776"/>
                  </a:lnTo>
                  <a:lnTo>
                    <a:pt x="75767" y="487969"/>
                  </a:lnTo>
                  <a:lnTo>
                    <a:pt x="2249423" y="9143"/>
                  </a:lnTo>
                  <a:lnTo>
                    <a:pt x="2252472" y="68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65733" y="3793744"/>
            <a:ext cx="2324100" cy="76200"/>
          </a:xfrm>
          <a:custGeom>
            <a:avLst/>
            <a:gdLst/>
            <a:ahLst/>
            <a:cxnLst/>
            <a:rect l="l" t="t" r="r" b="b"/>
            <a:pathLst>
              <a:path w="2324100" h="76200">
                <a:moveTo>
                  <a:pt x="76200" y="33528"/>
                </a:moveTo>
                <a:lnTo>
                  <a:pt x="76200" y="0"/>
                </a:lnTo>
                <a:lnTo>
                  <a:pt x="0" y="38100"/>
                </a:lnTo>
                <a:lnTo>
                  <a:pt x="58674" y="67437"/>
                </a:lnTo>
                <a:lnTo>
                  <a:pt x="58674" y="38100"/>
                </a:lnTo>
                <a:lnTo>
                  <a:pt x="60197" y="35052"/>
                </a:lnTo>
                <a:lnTo>
                  <a:pt x="63245" y="33528"/>
                </a:lnTo>
                <a:lnTo>
                  <a:pt x="76200" y="33528"/>
                </a:lnTo>
                <a:close/>
              </a:path>
              <a:path w="2324100" h="76200">
                <a:moveTo>
                  <a:pt x="2265425" y="38100"/>
                </a:moveTo>
                <a:lnTo>
                  <a:pt x="2263901" y="35052"/>
                </a:lnTo>
                <a:lnTo>
                  <a:pt x="2260091" y="33528"/>
                </a:lnTo>
                <a:lnTo>
                  <a:pt x="63245" y="33528"/>
                </a:lnTo>
                <a:lnTo>
                  <a:pt x="60197" y="35052"/>
                </a:lnTo>
                <a:lnTo>
                  <a:pt x="58674" y="38100"/>
                </a:lnTo>
                <a:lnTo>
                  <a:pt x="60197" y="41910"/>
                </a:lnTo>
                <a:lnTo>
                  <a:pt x="63245" y="43434"/>
                </a:lnTo>
                <a:lnTo>
                  <a:pt x="2260091" y="43434"/>
                </a:lnTo>
                <a:lnTo>
                  <a:pt x="2263901" y="41910"/>
                </a:lnTo>
                <a:lnTo>
                  <a:pt x="2265425" y="38100"/>
                </a:lnTo>
                <a:close/>
              </a:path>
              <a:path w="2324100" h="76200">
                <a:moveTo>
                  <a:pt x="76200" y="76200"/>
                </a:moveTo>
                <a:lnTo>
                  <a:pt x="76200" y="43434"/>
                </a:lnTo>
                <a:lnTo>
                  <a:pt x="63245" y="43434"/>
                </a:lnTo>
                <a:lnTo>
                  <a:pt x="60197" y="41910"/>
                </a:lnTo>
                <a:lnTo>
                  <a:pt x="58674" y="38100"/>
                </a:lnTo>
                <a:lnTo>
                  <a:pt x="58674" y="67437"/>
                </a:lnTo>
                <a:lnTo>
                  <a:pt x="76200" y="76200"/>
                </a:lnTo>
                <a:close/>
              </a:path>
              <a:path w="2324100" h="76200">
                <a:moveTo>
                  <a:pt x="2324099" y="38100"/>
                </a:moveTo>
                <a:lnTo>
                  <a:pt x="2247899" y="0"/>
                </a:lnTo>
                <a:lnTo>
                  <a:pt x="2247899" y="33528"/>
                </a:lnTo>
                <a:lnTo>
                  <a:pt x="2260091" y="33528"/>
                </a:lnTo>
                <a:lnTo>
                  <a:pt x="2263901" y="35052"/>
                </a:lnTo>
                <a:lnTo>
                  <a:pt x="2265425" y="38100"/>
                </a:lnTo>
                <a:lnTo>
                  <a:pt x="2265425" y="67437"/>
                </a:lnTo>
                <a:lnTo>
                  <a:pt x="2324099" y="38100"/>
                </a:lnTo>
                <a:close/>
              </a:path>
              <a:path w="2324100" h="76200">
                <a:moveTo>
                  <a:pt x="2265425" y="67437"/>
                </a:moveTo>
                <a:lnTo>
                  <a:pt x="2265425" y="38100"/>
                </a:lnTo>
                <a:lnTo>
                  <a:pt x="2263901" y="41910"/>
                </a:lnTo>
                <a:lnTo>
                  <a:pt x="2260091" y="43434"/>
                </a:lnTo>
                <a:lnTo>
                  <a:pt x="2247899" y="43434"/>
                </a:lnTo>
                <a:lnTo>
                  <a:pt x="2247899" y="76200"/>
                </a:lnTo>
                <a:lnTo>
                  <a:pt x="2265425" y="67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4719" y="3914902"/>
            <a:ext cx="142875" cy="1524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251471" y="1403604"/>
            <a:ext cx="22612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crossing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time: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i="1" spc="200" dirty="0">
                <a:latin typeface="Times New Roman"/>
                <a:cs typeface="Times New Roman"/>
              </a:rPr>
              <a:t>L/v</a:t>
            </a:r>
            <a:r>
              <a:rPr sz="2100" i="1" spc="300" baseline="-11904" dirty="0">
                <a:latin typeface="Arial"/>
                <a:cs typeface="Arial"/>
              </a:rPr>
              <a:t>F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2524" y="1985772"/>
            <a:ext cx="26549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Thouless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energy: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i="1" spc="165" dirty="0">
                <a:latin typeface="Times New Roman"/>
                <a:cs typeface="Times New Roman"/>
              </a:rPr>
              <a:t>E</a:t>
            </a:r>
            <a:r>
              <a:rPr sz="2100" i="1" spc="247" baseline="-11904" dirty="0">
                <a:latin typeface="Arial"/>
                <a:cs typeface="Arial"/>
              </a:rPr>
              <a:t>T</a:t>
            </a:r>
            <a:r>
              <a:rPr sz="2100" i="1" spc="217" baseline="-11904" dirty="0">
                <a:latin typeface="Arial"/>
                <a:cs typeface="Arial"/>
              </a:rPr>
              <a:t>  </a:t>
            </a:r>
            <a:r>
              <a:rPr sz="2000" spc="365" dirty="0"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2479" y="1959102"/>
            <a:ext cx="452120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590"/>
              </a:lnSpc>
              <a:spcBef>
                <a:spcPts val="95"/>
              </a:spcBef>
            </a:pPr>
            <a:r>
              <a:rPr sz="1400" u="sng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~</a:t>
            </a:r>
            <a:r>
              <a:rPr sz="1400" i="1" u="sng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sz="1500" i="1" u="sng" spc="112" baseline="-1111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sz="1500" i="1" u="sng" spc="750" baseline="-1111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500" baseline="-11111">
              <a:latin typeface="Arial"/>
              <a:cs typeface="Arial"/>
            </a:endParaRPr>
          </a:p>
          <a:p>
            <a:pPr algn="ctr">
              <a:lnSpc>
                <a:spcPts val="1590"/>
              </a:lnSpc>
            </a:pPr>
            <a:r>
              <a:rPr sz="1400" i="1" spc="265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1824" y="2633472"/>
            <a:ext cx="6915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i="1" spc="165" dirty="0">
                <a:latin typeface="Times New Roman"/>
                <a:cs typeface="Times New Roman"/>
              </a:rPr>
              <a:t>E</a:t>
            </a:r>
            <a:r>
              <a:rPr sz="2100" i="1" spc="247" baseline="-11904" dirty="0">
                <a:latin typeface="Arial"/>
                <a:cs typeface="Arial"/>
              </a:rPr>
              <a:t>T</a:t>
            </a:r>
            <a:r>
              <a:rPr sz="2100" i="1" spc="712" baseline="-11904" dirty="0">
                <a:latin typeface="Arial"/>
                <a:cs typeface="Arial"/>
              </a:rPr>
              <a:t> </a:t>
            </a:r>
            <a:r>
              <a:rPr sz="2000" spc="365" dirty="0"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61219" y="2606802"/>
            <a:ext cx="2578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5" dirty="0">
                <a:latin typeface="Arial"/>
                <a:cs typeface="Arial"/>
              </a:rPr>
              <a:t>~</a:t>
            </a:r>
            <a:r>
              <a:rPr sz="1400" i="1" spc="-25" dirty="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93629" y="2682240"/>
            <a:ext cx="1358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2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73912" y="2836672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4">
                <a:moveTo>
                  <a:pt x="0" y="0"/>
                </a:moveTo>
                <a:lnTo>
                  <a:pt x="376427" y="0"/>
                </a:lnTo>
              </a:path>
            </a:pathLst>
          </a:custGeom>
          <a:ln w="10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90174" y="2679192"/>
            <a:ext cx="1797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0" dirty="0">
                <a:latin typeface="Times New Roman"/>
                <a:cs typeface="Times New Roman"/>
              </a:rPr>
              <a:t>√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69759" y="2865628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8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57053" y="2829306"/>
            <a:ext cx="1784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21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53" y="495046"/>
            <a:ext cx="8999219" cy="56022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146" y="457327"/>
            <a:ext cx="3562349" cy="2571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51" y="1142009"/>
            <a:ext cx="4408206" cy="2867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612" y="4715002"/>
            <a:ext cx="2676883" cy="6191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7904" y="4531780"/>
            <a:ext cx="4048124" cy="8289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3698" y="5731924"/>
            <a:ext cx="3895724" cy="5813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4717" y="1983610"/>
            <a:ext cx="4495872" cy="21848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69173" y="1253490"/>
            <a:ext cx="3099435" cy="80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8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2D: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thickness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drops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out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sz="1800" dirty="0">
                <a:latin typeface="Arial"/>
                <a:cs typeface="Arial"/>
              </a:rPr>
              <a:t>Hall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598" y="1011368"/>
            <a:ext cx="5382191" cy="26144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146" y="457327"/>
            <a:ext cx="3562349" cy="2571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0754" y="3847845"/>
            <a:ext cx="1481521" cy="23802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5539" y="4386072"/>
            <a:ext cx="351155" cy="303530"/>
          </a:xfrm>
          <a:prstGeom prst="rect">
            <a:avLst/>
          </a:prstGeom>
        </p:spPr>
        <p:txBody>
          <a:bodyPr vert="vert270" wrap="square" lIns="0" tIns="76835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605"/>
              </a:spcBef>
            </a:pPr>
            <a:r>
              <a:rPr sz="2700" spc="-37" baseline="15432" dirty="0">
                <a:latin typeface="Arial"/>
                <a:cs typeface="Arial"/>
              </a:rPr>
              <a:t>ρ</a:t>
            </a:r>
            <a:r>
              <a:rPr sz="1200" spc="-25" dirty="0">
                <a:latin typeface="Arial"/>
                <a:cs typeface="Arial"/>
              </a:rPr>
              <a:t>xx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539" y="4070864"/>
            <a:ext cx="306070" cy="27813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latin typeface="Arial"/>
                <a:cs typeface="Arial"/>
              </a:rPr>
              <a:t>/ </a:t>
            </a:r>
            <a:r>
              <a:rPr sz="1800" spc="-50" dirty="0">
                <a:latin typeface="Arial"/>
                <a:cs typeface="Arial"/>
              </a:rPr>
              <a:t>ρ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6719" y="4120134"/>
            <a:ext cx="87376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700" spc="-37" baseline="15432" dirty="0">
                <a:latin typeface="Arial"/>
                <a:cs typeface="Arial"/>
              </a:rPr>
              <a:t>ρ</a:t>
            </a:r>
            <a:r>
              <a:rPr sz="1200" spc="-25" dirty="0">
                <a:latin typeface="Arial"/>
                <a:cs typeface="Arial"/>
              </a:rPr>
              <a:t>xx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546100">
              <a:lnSpc>
                <a:spcPct val="100000"/>
              </a:lnSpc>
            </a:pPr>
            <a:r>
              <a:rPr sz="2700" spc="-37" baseline="15432" dirty="0">
                <a:latin typeface="Arial"/>
                <a:cs typeface="Arial"/>
              </a:rPr>
              <a:t>ρ</a:t>
            </a:r>
            <a:r>
              <a:rPr sz="1200" spc="-25" dirty="0">
                <a:latin typeface="Arial"/>
                <a:cs typeface="Arial"/>
              </a:rPr>
              <a:t>xy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7743" y="3786228"/>
            <a:ext cx="1704974" cy="2383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1472" y="3493516"/>
            <a:ext cx="1676399" cy="7528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66027" y="4495927"/>
            <a:ext cx="4381499" cy="5810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09072" y="6312954"/>
            <a:ext cx="2371355" cy="30511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82792" y="5698744"/>
            <a:ext cx="5229601" cy="3048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97545" y="5162296"/>
            <a:ext cx="1619619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971" y="463423"/>
            <a:ext cx="3705224" cy="323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398" y="1167037"/>
            <a:ext cx="4333501" cy="266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502" y="2035048"/>
            <a:ext cx="3076575" cy="20002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003825" y="2231898"/>
            <a:ext cx="2358390" cy="2393950"/>
            <a:chOff x="5003825" y="2231898"/>
            <a:chExt cx="2358390" cy="2393950"/>
          </a:xfrm>
        </p:grpSpPr>
        <p:sp>
          <p:nvSpPr>
            <p:cNvPr id="6" name="object 6"/>
            <p:cNvSpPr/>
            <p:nvPr/>
          </p:nvSpPr>
          <p:spPr>
            <a:xfrm>
              <a:off x="5016525" y="2371852"/>
              <a:ext cx="2159635" cy="2159000"/>
            </a:xfrm>
            <a:custGeom>
              <a:avLst/>
              <a:gdLst/>
              <a:ahLst/>
              <a:cxnLst/>
              <a:rect l="l" t="t" r="r" b="b"/>
              <a:pathLst>
                <a:path w="2159634" h="2159000">
                  <a:moveTo>
                    <a:pt x="1079741" y="0"/>
                  </a:moveTo>
                  <a:lnTo>
                    <a:pt x="1031680" y="1051"/>
                  </a:lnTo>
                  <a:lnTo>
                    <a:pt x="984154" y="4176"/>
                  </a:lnTo>
                  <a:lnTo>
                    <a:pt x="937206" y="9330"/>
                  </a:lnTo>
                  <a:lnTo>
                    <a:pt x="890882" y="16470"/>
                  </a:lnTo>
                  <a:lnTo>
                    <a:pt x="845225" y="25552"/>
                  </a:lnTo>
                  <a:lnTo>
                    <a:pt x="800279" y="36533"/>
                  </a:lnTo>
                  <a:lnTo>
                    <a:pt x="756088" y="49367"/>
                  </a:lnTo>
                  <a:lnTo>
                    <a:pt x="712697" y="64011"/>
                  </a:lnTo>
                  <a:lnTo>
                    <a:pt x="670148" y="80422"/>
                  </a:lnTo>
                  <a:lnTo>
                    <a:pt x="628487" y="98556"/>
                  </a:lnTo>
                  <a:lnTo>
                    <a:pt x="587757" y="118368"/>
                  </a:lnTo>
                  <a:lnTo>
                    <a:pt x="548003" y="139815"/>
                  </a:lnTo>
                  <a:lnTo>
                    <a:pt x="509268" y="162853"/>
                  </a:lnTo>
                  <a:lnTo>
                    <a:pt x="471597" y="187438"/>
                  </a:lnTo>
                  <a:lnTo>
                    <a:pt x="435033" y="213526"/>
                  </a:lnTo>
                  <a:lnTo>
                    <a:pt x="399621" y="241073"/>
                  </a:lnTo>
                  <a:lnTo>
                    <a:pt x="365405" y="270036"/>
                  </a:lnTo>
                  <a:lnTo>
                    <a:pt x="332428" y="300371"/>
                  </a:lnTo>
                  <a:lnTo>
                    <a:pt x="300735" y="332033"/>
                  </a:lnTo>
                  <a:lnTo>
                    <a:pt x="270370" y="364980"/>
                  </a:lnTo>
                  <a:lnTo>
                    <a:pt x="241377" y="399166"/>
                  </a:lnTo>
                  <a:lnTo>
                    <a:pt x="213799" y="434548"/>
                  </a:lnTo>
                  <a:lnTo>
                    <a:pt x="187682" y="471083"/>
                  </a:lnTo>
                  <a:lnTo>
                    <a:pt x="163068" y="508726"/>
                  </a:lnTo>
                  <a:lnTo>
                    <a:pt x="140003" y="547434"/>
                  </a:lnTo>
                  <a:lnTo>
                    <a:pt x="118530" y="587162"/>
                  </a:lnTo>
                  <a:lnTo>
                    <a:pt x="98692" y="627867"/>
                  </a:lnTo>
                  <a:lnTo>
                    <a:pt x="80535" y="669505"/>
                  </a:lnTo>
                  <a:lnTo>
                    <a:pt x="64103" y="712032"/>
                  </a:lnTo>
                  <a:lnTo>
                    <a:pt x="49438" y="755404"/>
                  </a:lnTo>
                  <a:lnTo>
                    <a:pt x="36586" y="799578"/>
                  </a:lnTo>
                  <a:lnTo>
                    <a:pt x="25590" y="844509"/>
                  </a:lnTo>
                  <a:lnTo>
                    <a:pt x="16495" y="890154"/>
                  </a:lnTo>
                  <a:lnTo>
                    <a:pt x="9344" y="936468"/>
                  </a:lnTo>
                  <a:lnTo>
                    <a:pt x="4182" y="983409"/>
                  </a:lnTo>
                  <a:lnTo>
                    <a:pt x="1053" y="1030931"/>
                  </a:lnTo>
                  <a:lnTo>
                    <a:pt x="0" y="1078991"/>
                  </a:lnTo>
                  <a:lnTo>
                    <a:pt x="1053" y="1127112"/>
                  </a:lnTo>
                  <a:lnTo>
                    <a:pt x="4182" y="1174691"/>
                  </a:lnTo>
                  <a:lnTo>
                    <a:pt x="9344" y="1221685"/>
                  </a:lnTo>
                  <a:lnTo>
                    <a:pt x="16495" y="1268050"/>
                  </a:lnTo>
                  <a:lnTo>
                    <a:pt x="25590" y="1313743"/>
                  </a:lnTo>
                  <a:lnTo>
                    <a:pt x="36586" y="1358719"/>
                  </a:lnTo>
                  <a:lnTo>
                    <a:pt x="49438" y="1402934"/>
                  </a:lnTo>
                  <a:lnTo>
                    <a:pt x="64103" y="1446346"/>
                  </a:lnTo>
                  <a:lnTo>
                    <a:pt x="80535" y="1488910"/>
                  </a:lnTo>
                  <a:lnTo>
                    <a:pt x="98692" y="1530582"/>
                  </a:lnTo>
                  <a:lnTo>
                    <a:pt x="118530" y="1571319"/>
                  </a:lnTo>
                  <a:lnTo>
                    <a:pt x="140003" y="1611076"/>
                  </a:lnTo>
                  <a:lnTo>
                    <a:pt x="163068" y="1649811"/>
                  </a:lnTo>
                  <a:lnTo>
                    <a:pt x="187682" y="1687479"/>
                  </a:lnTo>
                  <a:lnTo>
                    <a:pt x="213799" y="1724037"/>
                  </a:lnTo>
                  <a:lnTo>
                    <a:pt x="241377" y="1759440"/>
                  </a:lnTo>
                  <a:lnTo>
                    <a:pt x="270370" y="1793645"/>
                  </a:lnTo>
                  <a:lnTo>
                    <a:pt x="300735" y="1826608"/>
                  </a:lnTo>
                  <a:lnTo>
                    <a:pt x="332428" y="1858286"/>
                  </a:lnTo>
                  <a:lnTo>
                    <a:pt x="365405" y="1888635"/>
                  </a:lnTo>
                  <a:lnTo>
                    <a:pt x="399621" y="1917610"/>
                  </a:lnTo>
                  <a:lnTo>
                    <a:pt x="435033" y="1945168"/>
                  </a:lnTo>
                  <a:lnTo>
                    <a:pt x="471597" y="1971266"/>
                  </a:lnTo>
                  <a:lnTo>
                    <a:pt x="509268" y="1995859"/>
                  </a:lnTo>
                  <a:lnTo>
                    <a:pt x="548003" y="2018904"/>
                  </a:lnTo>
                  <a:lnTo>
                    <a:pt x="587757" y="2040357"/>
                  </a:lnTo>
                  <a:lnTo>
                    <a:pt x="628487" y="2060174"/>
                  </a:lnTo>
                  <a:lnTo>
                    <a:pt x="670148" y="2078312"/>
                  </a:lnTo>
                  <a:lnTo>
                    <a:pt x="712697" y="2094726"/>
                  </a:lnTo>
                  <a:lnTo>
                    <a:pt x="756088" y="2109373"/>
                  </a:lnTo>
                  <a:lnTo>
                    <a:pt x="800279" y="2122209"/>
                  </a:lnTo>
                  <a:lnTo>
                    <a:pt x="845225" y="2133191"/>
                  </a:lnTo>
                  <a:lnTo>
                    <a:pt x="890882" y="2142274"/>
                  </a:lnTo>
                  <a:lnTo>
                    <a:pt x="937206" y="2149414"/>
                  </a:lnTo>
                  <a:lnTo>
                    <a:pt x="984154" y="2154569"/>
                  </a:lnTo>
                  <a:lnTo>
                    <a:pt x="1031680" y="2157694"/>
                  </a:lnTo>
                  <a:lnTo>
                    <a:pt x="1079741" y="2158745"/>
                  </a:lnTo>
                  <a:lnTo>
                    <a:pt x="1127804" y="2157694"/>
                  </a:lnTo>
                  <a:lnTo>
                    <a:pt x="1175332" y="2154569"/>
                  </a:lnTo>
                  <a:lnTo>
                    <a:pt x="1222281" y="2149414"/>
                  </a:lnTo>
                  <a:lnTo>
                    <a:pt x="1268607" y="2142274"/>
                  </a:lnTo>
                  <a:lnTo>
                    <a:pt x="1314266" y="2133191"/>
                  </a:lnTo>
                  <a:lnTo>
                    <a:pt x="1359213" y="2122209"/>
                  </a:lnTo>
                  <a:lnTo>
                    <a:pt x="1403405" y="2109373"/>
                  </a:lnTo>
                  <a:lnTo>
                    <a:pt x="1446798" y="2094726"/>
                  </a:lnTo>
                  <a:lnTo>
                    <a:pt x="1489348" y="2078312"/>
                  </a:lnTo>
                  <a:lnTo>
                    <a:pt x="1531010" y="2060174"/>
                  </a:lnTo>
                  <a:lnTo>
                    <a:pt x="1571741" y="2040357"/>
                  </a:lnTo>
                  <a:lnTo>
                    <a:pt x="1611496" y="2018904"/>
                  </a:lnTo>
                  <a:lnTo>
                    <a:pt x="1650232" y="1995859"/>
                  </a:lnTo>
                  <a:lnTo>
                    <a:pt x="1687904" y="1971266"/>
                  </a:lnTo>
                  <a:lnTo>
                    <a:pt x="1724468" y="1945168"/>
                  </a:lnTo>
                  <a:lnTo>
                    <a:pt x="1759881" y="1917610"/>
                  </a:lnTo>
                  <a:lnTo>
                    <a:pt x="1794098" y="1888635"/>
                  </a:lnTo>
                  <a:lnTo>
                    <a:pt x="1827075" y="1858286"/>
                  </a:lnTo>
                  <a:lnTo>
                    <a:pt x="1858769" y="1826608"/>
                  </a:lnTo>
                  <a:lnTo>
                    <a:pt x="1889135" y="1793645"/>
                  </a:lnTo>
                  <a:lnTo>
                    <a:pt x="1918128" y="1759440"/>
                  </a:lnTo>
                  <a:lnTo>
                    <a:pt x="1945706" y="1724037"/>
                  </a:lnTo>
                  <a:lnTo>
                    <a:pt x="1971824" y="1687479"/>
                  </a:lnTo>
                  <a:lnTo>
                    <a:pt x="1996438" y="1649811"/>
                  </a:lnTo>
                  <a:lnTo>
                    <a:pt x="2019503" y="1611076"/>
                  </a:lnTo>
                  <a:lnTo>
                    <a:pt x="2040977" y="1571319"/>
                  </a:lnTo>
                  <a:lnTo>
                    <a:pt x="2060814" y="1530582"/>
                  </a:lnTo>
                  <a:lnTo>
                    <a:pt x="2078971" y="1488910"/>
                  </a:lnTo>
                  <a:lnTo>
                    <a:pt x="2095404" y="1446346"/>
                  </a:lnTo>
                  <a:lnTo>
                    <a:pt x="2110069" y="1402934"/>
                  </a:lnTo>
                  <a:lnTo>
                    <a:pt x="2122921" y="1358719"/>
                  </a:lnTo>
                  <a:lnTo>
                    <a:pt x="2133917" y="1313743"/>
                  </a:lnTo>
                  <a:lnTo>
                    <a:pt x="2143012" y="1268050"/>
                  </a:lnTo>
                  <a:lnTo>
                    <a:pt x="2150163" y="1221685"/>
                  </a:lnTo>
                  <a:lnTo>
                    <a:pt x="2155325" y="1174691"/>
                  </a:lnTo>
                  <a:lnTo>
                    <a:pt x="2158454" y="1127112"/>
                  </a:lnTo>
                  <a:lnTo>
                    <a:pt x="2159507" y="1078991"/>
                  </a:lnTo>
                  <a:lnTo>
                    <a:pt x="2158454" y="1030931"/>
                  </a:lnTo>
                  <a:lnTo>
                    <a:pt x="2155325" y="983409"/>
                  </a:lnTo>
                  <a:lnTo>
                    <a:pt x="2150163" y="936468"/>
                  </a:lnTo>
                  <a:lnTo>
                    <a:pt x="2143012" y="890154"/>
                  </a:lnTo>
                  <a:lnTo>
                    <a:pt x="2133917" y="844509"/>
                  </a:lnTo>
                  <a:lnTo>
                    <a:pt x="2122921" y="799578"/>
                  </a:lnTo>
                  <a:lnTo>
                    <a:pt x="2110069" y="755404"/>
                  </a:lnTo>
                  <a:lnTo>
                    <a:pt x="2095404" y="712032"/>
                  </a:lnTo>
                  <a:lnTo>
                    <a:pt x="2078971" y="669505"/>
                  </a:lnTo>
                  <a:lnTo>
                    <a:pt x="2060814" y="627867"/>
                  </a:lnTo>
                  <a:lnTo>
                    <a:pt x="2040977" y="587162"/>
                  </a:lnTo>
                  <a:lnTo>
                    <a:pt x="2019503" y="547434"/>
                  </a:lnTo>
                  <a:lnTo>
                    <a:pt x="1996438" y="508726"/>
                  </a:lnTo>
                  <a:lnTo>
                    <a:pt x="1971824" y="471083"/>
                  </a:lnTo>
                  <a:lnTo>
                    <a:pt x="1945706" y="434548"/>
                  </a:lnTo>
                  <a:lnTo>
                    <a:pt x="1918128" y="399166"/>
                  </a:lnTo>
                  <a:lnTo>
                    <a:pt x="1889135" y="364980"/>
                  </a:lnTo>
                  <a:lnTo>
                    <a:pt x="1858769" y="332033"/>
                  </a:lnTo>
                  <a:lnTo>
                    <a:pt x="1827075" y="300371"/>
                  </a:lnTo>
                  <a:lnTo>
                    <a:pt x="1794098" y="270036"/>
                  </a:lnTo>
                  <a:lnTo>
                    <a:pt x="1759881" y="241073"/>
                  </a:lnTo>
                  <a:lnTo>
                    <a:pt x="1724468" y="213526"/>
                  </a:lnTo>
                  <a:lnTo>
                    <a:pt x="1687904" y="187438"/>
                  </a:lnTo>
                  <a:lnTo>
                    <a:pt x="1650232" y="162853"/>
                  </a:lnTo>
                  <a:lnTo>
                    <a:pt x="1611496" y="139815"/>
                  </a:lnTo>
                  <a:lnTo>
                    <a:pt x="1571741" y="118368"/>
                  </a:lnTo>
                  <a:lnTo>
                    <a:pt x="1531010" y="98556"/>
                  </a:lnTo>
                  <a:lnTo>
                    <a:pt x="1489348" y="80422"/>
                  </a:lnTo>
                  <a:lnTo>
                    <a:pt x="1446798" y="64011"/>
                  </a:lnTo>
                  <a:lnTo>
                    <a:pt x="1403405" y="49367"/>
                  </a:lnTo>
                  <a:lnTo>
                    <a:pt x="1359213" y="36533"/>
                  </a:lnTo>
                  <a:lnTo>
                    <a:pt x="1314266" y="25552"/>
                  </a:lnTo>
                  <a:lnTo>
                    <a:pt x="1268607" y="16470"/>
                  </a:lnTo>
                  <a:lnTo>
                    <a:pt x="1222281" y="9330"/>
                  </a:lnTo>
                  <a:lnTo>
                    <a:pt x="1175332" y="4176"/>
                  </a:lnTo>
                  <a:lnTo>
                    <a:pt x="1127804" y="1051"/>
                  </a:lnTo>
                  <a:lnTo>
                    <a:pt x="1079741" y="0"/>
                  </a:lnTo>
                  <a:close/>
                </a:path>
              </a:pathLst>
            </a:custGeom>
            <a:ln w="254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81967" y="2276614"/>
              <a:ext cx="241935" cy="2349500"/>
            </a:xfrm>
            <a:custGeom>
              <a:avLst/>
              <a:gdLst/>
              <a:ahLst/>
              <a:cxnLst/>
              <a:rect l="l" t="t" r="r" b="b"/>
              <a:pathLst>
                <a:path w="241935" h="2349500">
                  <a:moveTo>
                    <a:pt x="190500" y="9525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90500" y="95250"/>
                  </a:lnTo>
                  <a:close/>
                </a:path>
                <a:path w="241935" h="2349500">
                  <a:moveTo>
                    <a:pt x="241566" y="2158746"/>
                  </a:moveTo>
                  <a:lnTo>
                    <a:pt x="51066" y="2253996"/>
                  </a:lnTo>
                  <a:lnTo>
                    <a:pt x="241566" y="2349246"/>
                  </a:lnTo>
                  <a:lnTo>
                    <a:pt x="241566" y="2158746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61733" y="2244598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4" h="287655">
                  <a:moveTo>
                    <a:pt x="143243" y="0"/>
                  </a:moveTo>
                  <a:lnTo>
                    <a:pt x="97914" y="7296"/>
                  </a:lnTo>
                  <a:lnTo>
                    <a:pt x="58586" y="27651"/>
                  </a:lnTo>
                  <a:lnTo>
                    <a:pt x="27598" y="58759"/>
                  </a:lnTo>
                  <a:lnTo>
                    <a:pt x="7289" y="98316"/>
                  </a:lnTo>
                  <a:lnTo>
                    <a:pt x="0" y="144018"/>
                  </a:lnTo>
                  <a:lnTo>
                    <a:pt x="7289" y="189347"/>
                  </a:lnTo>
                  <a:lnTo>
                    <a:pt x="27598" y="228679"/>
                  </a:lnTo>
                  <a:lnTo>
                    <a:pt x="58586" y="259671"/>
                  </a:lnTo>
                  <a:lnTo>
                    <a:pt x="97914" y="279983"/>
                  </a:lnTo>
                  <a:lnTo>
                    <a:pt x="143243" y="287274"/>
                  </a:lnTo>
                  <a:lnTo>
                    <a:pt x="188658" y="279983"/>
                  </a:lnTo>
                  <a:lnTo>
                    <a:pt x="228182" y="259671"/>
                  </a:lnTo>
                  <a:lnTo>
                    <a:pt x="259402" y="228679"/>
                  </a:lnTo>
                  <a:lnTo>
                    <a:pt x="279903" y="189347"/>
                  </a:lnTo>
                  <a:lnTo>
                    <a:pt x="287274" y="144018"/>
                  </a:lnTo>
                  <a:lnTo>
                    <a:pt x="279903" y="98316"/>
                  </a:lnTo>
                  <a:lnTo>
                    <a:pt x="259402" y="58759"/>
                  </a:lnTo>
                  <a:lnTo>
                    <a:pt x="228182" y="27651"/>
                  </a:lnTo>
                  <a:lnTo>
                    <a:pt x="188658" y="7296"/>
                  </a:lnTo>
                  <a:lnTo>
                    <a:pt x="143243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99833" y="2269744"/>
              <a:ext cx="203200" cy="216535"/>
            </a:xfrm>
            <a:custGeom>
              <a:avLst/>
              <a:gdLst/>
              <a:ahLst/>
              <a:cxnLst/>
              <a:rect l="l" t="t" r="r" b="b"/>
              <a:pathLst>
                <a:path w="203200" h="216535">
                  <a:moveTo>
                    <a:pt x="0" y="203453"/>
                  </a:moveTo>
                  <a:lnTo>
                    <a:pt x="202679" y="38100"/>
                  </a:lnTo>
                </a:path>
                <a:path w="203200" h="216535">
                  <a:moveTo>
                    <a:pt x="0" y="0"/>
                  </a:moveTo>
                  <a:lnTo>
                    <a:pt x="190500" y="216407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4154" y="3540379"/>
              <a:ext cx="409574" cy="123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8979" y="3483229"/>
              <a:ext cx="1447799" cy="2190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78740" y="2765044"/>
              <a:ext cx="805180" cy="691515"/>
            </a:xfrm>
            <a:custGeom>
              <a:avLst/>
              <a:gdLst/>
              <a:ahLst/>
              <a:cxnLst/>
              <a:rect l="l" t="t" r="r" b="b"/>
              <a:pathLst>
                <a:path w="805179" h="691514">
                  <a:moveTo>
                    <a:pt x="750212" y="53112"/>
                  </a:moveTo>
                  <a:lnTo>
                    <a:pt x="744248" y="46141"/>
                  </a:lnTo>
                  <a:lnTo>
                    <a:pt x="1524" y="682751"/>
                  </a:lnTo>
                  <a:lnTo>
                    <a:pt x="0" y="685799"/>
                  </a:lnTo>
                  <a:lnTo>
                    <a:pt x="1524" y="688847"/>
                  </a:lnTo>
                  <a:lnTo>
                    <a:pt x="4572" y="691133"/>
                  </a:lnTo>
                  <a:lnTo>
                    <a:pt x="7620" y="689609"/>
                  </a:lnTo>
                  <a:lnTo>
                    <a:pt x="750212" y="53112"/>
                  </a:lnTo>
                  <a:close/>
                </a:path>
                <a:path w="805179" h="691514">
                  <a:moveTo>
                    <a:pt x="804672" y="0"/>
                  </a:moveTo>
                  <a:lnTo>
                    <a:pt x="722376" y="20574"/>
                  </a:lnTo>
                  <a:lnTo>
                    <a:pt x="744248" y="46141"/>
                  </a:lnTo>
                  <a:lnTo>
                    <a:pt x="753630" y="38100"/>
                  </a:lnTo>
                  <a:lnTo>
                    <a:pt x="757440" y="36575"/>
                  </a:lnTo>
                  <a:lnTo>
                    <a:pt x="760476" y="38100"/>
                  </a:lnTo>
                  <a:lnTo>
                    <a:pt x="761238" y="41909"/>
                  </a:lnTo>
                  <a:lnTo>
                    <a:pt x="761238" y="66000"/>
                  </a:lnTo>
                  <a:lnTo>
                    <a:pt x="771918" y="78485"/>
                  </a:lnTo>
                  <a:lnTo>
                    <a:pt x="804672" y="0"/>
                  </a:lnTo>
                  <a:close/>
                </a:path>
                <a:path w="805179" h="691514">
                  <a:moveTo>
                    <a:pt x="761238" y="41909"/>
                  </a:moveTo>
                  <a:lnTo>
                    <a:pt x="760476" y="38100"/>
                  </a:lnTo>
                  <a:lnTo>
                    <a:pt x="757440" y="36575"/>
                  </a:lnTo>
                  <a:lnTo>
                    <a:pt x="753630" y="38100"/>
                  </a:lnTo>
                  <a:lnTo>
                    <a:pt x="744248" y="46141"/>
                  </a:lnTo>
                  <a:lnTo>
                    <a:pt x="750212" y="53112"/>
                  </a:lnTo>
                  <a:lnTo>
                    <a:pt x="759726" y="44957"/>
                  </a:lnTo>
                  <a:lnTo>
                    <a:pt x="761238" y="41909"/>
                  </a:lnTo>
                  <a:close/>
                </a:path>
                <a:path w="805179" h="691514">
                  <a:moveTo>
                    <a:pt x="761238" y="66000"/>
                  </a:moveTo>
                  <a:lnTo>
                    <a:pt x="761238" y="41909"/>
                  </a:lnTo>
                  <a:lnTo>
                    <a:pt x="759726" y="44957"/>
                  </a:lnTo>
                  <a:lnTo>
                    <a:pt x="750212" y="53112"/>
                  </a:lnTo>
                  <a:lnTo>
                    <a:pt x="761238" y="66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04119" y="2219706"/>
            <a:ext cx="194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9596" y="3325852"/>
            <a:ext cx="1562099" cy="23783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9502" y="2557718"/>
            <a:ext cx="1943099" cy="25689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62904" y="2520823"/>
            <a:ext cx="666750" cy="2381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2062" y="4284434"/>
            <a:ext cx="2428519" cy="61881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73627" y="5038344"/>
            <a:ext cx="4605655" cy="1010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cyclotron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frequency,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radius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5"/>
              </a:spcBef>
            </a:pPr>
            <a:endParaRPr sz="18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quantization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condition: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circumference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λ</a:t>
            </a:r>
            <a:r>
              <a:rPr sz="1800" spc="-37" baseline="-23148" dirty="0">
                <a:latin typeface="Arial"/>
                <a:cs typeface="Arial"/>
              </a:rPr>
              <a:t>F</a:t>
            </a:r>
            <a:endParaRPr sz="1800" baseline="-23148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43896" y="5063998"/>
            <a:ext cx="2981325" cy="519430"/>
            <a:chOff x="4643896" y="5063998"/>
            <a:chExt cx="2981325" cy="51943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3896" y="5063998"/>
              <a:ext cx="2980953" cy="2762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68028" y="5307076"/>
              <a:ext cx="1847849" cy="275843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5494870" y="5783135"/>
            <a:ext cx="644525" cy="276225"/>
            <a:chOff x="5494870" y="5783135"/>
            <a:chExt cx="644525" cy="276225"/>
          </a:xfrm>
        </p:grpSpPr>
        <p:sp>
          <p:nvSpPr>
            <p:cNvPr id="23" name="object 23"/>
            <p:cNvSpPr/>
            <p:nvPr/>
          </p:nvSpPr>
          <p:spPr>
            <a:xfrm>
              <a:off x="5499633" y="5787898"/>
              <a:ext cx="635000" cy="266700"/>
            </a:xfrm>
            <a:custGeom>
              <a:avLst/>
              <a:gdLst/>
              <a:ahLst/>
              <a:cxnLst/>
              <a:rect l="l" t="t" r="r" b="b"/>
              <a:pathLst>
                <a:path w="635000" h="266700">
                  <a:moveTo>
                    <a:pt x="634733" y="133350"/>
                  </a:moveTo>
                  <a:lnTo>
                    <a:pt x="476249" y="0"/>
                  </a:lnTo>
                  <a:lnTo>
                    <a:pt x="476249" y="66293"/>
                  </a:lnTo>
                  <a:lnTo>
                    <a:pt x="0" y="66293"/>
                  </a:lnTo>
                  <a:lnTo>
                    <a:pt x="0" y="199643"/>
                  </a:lnTo>
                  <a:lnTo>
                    <a:pt x="476249" y="199643"/>
                  </a:lnTo>
                  <a:lnTo>
                    <a:pt x="476249" y="266700"/>
                  </a:lnTo>
                  <a:lnTo>
                    <a:pt x="634733" y="13335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9633" y="5787898"/>
              <a:ext cx="635000" cy="266700"/>
            </a:xfrm>
            <a:custGeom>
              <a:avLst/>
              <a:gdLst/>
              <a:ahLst/>
              <a:cxnLst/>
              <a:rect l="l" t="t" r="r" b="b"/>
              <a:pathLst>
                <a:path w="635000" h="266700">
                  <a:moveTo>
                    <a:pt x="476249" y="0"/>
                  </a:moveTo>
                  <a:lnTo>
                    <a:pt x="476249" y="66293"/>
                  </a:lnTo>
                  <a:lnTo>
                    <a:pt x="0" y="66293"/>
                  </a:lnTo>
                  <a:lnTo>
                    <a:pt x="0" y="199643"/>
                  </a:lnTo>
                  <a:lnTo>
                    <a:pt x="476249" y="199643"/>
                  </a:lnTo>
                  <a:lnTo>
                    <a:pt x="476249" y="266700"/>
                  </a:lnTo>
                  <a:lnTo>
                    <a:pt x="634733" y="133350"/>
                  </a:lnTo>
                  <a:lnTo>
                    <a:pt x="47624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13897" y="5752846"/>
            <a:ext cx="1619603" cy="3428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971" y="463423"/>
            <a:ext cx="3705224" cy="323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594" y="1708150"/>
            <a:ext cx="4267200" cy="29527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8519" y="1253490"/>
            <a:ext cx="167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density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665" y="4708390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Landau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levels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750" y="5119662"/>
            <a:ext cx="5124449" cy="7527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013" y="6140703"/>
            <a:ext cx="323562" cy="2381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5277" y="6140323"/>
            <a:ext cx="5543550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971" y="463423"/>
            <a:ext cx="3705224" cy="323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6074" y="1203198"/>
            <a:ext cx="8043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all</a:t>
            </a:r>
            <a:r>
              <a:rPr sz="1800" spc="-30" dirty="0"/>
              <a:t> </a:t>
            </a:r>
            <a:r>
              <a:rPr sz="1800" dirty="0"/>
              <a:t>zero</a:t>
            </a:r>
            <a:r>
              <a:rPr sz="1800" spc="-30" dirty="0"/>
              <a:t> </a:t>
            </a:r>
            <a:r>
              <a:rPr sz="1800" dirty="0"/>
              <a:t>field</a:t>
            </a:r>
            <a:r>
              <a:rPr sz="1800" spc="-30" dirty="0"/>
              <a:t> </a:t>
            </a:r>
            <a:r>
              <a:rPr sz="1800" dirty="0"/>
              <a:t>states</a:t>
            </a:r>
            <a:r>
              <a:rPr sz="1800" spc="-30" dirty="0"/>
              <a:t> </a:t>
            </a:r>
            <a:r>
              <a:rPr sz="1800" dirty="0"/>
              <a:t>within</a:t>
            </a:r>
            <a:r>
              <a:rPr sz="1800" spc="-30" dirty="0"/>
              <a:t> </a:t>
            </a:r>
            <a:r>
              <a:rPr sz="1800" dirty="0"/>
              <a:t>range</a:t>
            </a:r>
            <a:r>
              <a:rPr sz="1800" spc="-25" dirty="0"/>
              <a:t> </a:t>
            </a:r>
            <a:r>
              <a:rPr sz="1800" dirty="0"/>
              <a:t>in</a:t>
            </a:r>
            <a:r>
              <a:rPr sz="1800" spc="-30" dirty="0"/>
              <a:t> </a:t>
            </a:r>
            <a:r>
              <a:rPr sz="1800" dirty="0"/>
              <a:t>energy</a:t>
            </a:r>
            <a:r>
              <a:rPr sz="1800" spc="-30" dirty="0"/>
              <a:t> </a:t>
            </a:r>
            <a:r>
              <a:rPr sz="1800" dirty="0"/>
              <a:t>of</a:t>
            </a:r>
            <a:r>
              <a:rPr sz="1800" spc="-25" dirty="0"/>
              <a:t> </a:t>
            </a:r>
            <a:r>
              <a:rPr sz="1800" dirty="0"/>
              <a:t>ħω</a:t>
            </a:r>
            <a:r>
              <a:rPr sz="1800" baseline="-23148" dirty="0"/>
              <a:t>c</a:t>
            </a:r>
            <a:r>
              <a:rPr sz="1800" spc="202" baseline="-23148" dirty="0"/>
              <a:t> </a:t>
            </a:r>
            <a:r>
              <a:rPr sz="1800" dirty="0"/>
              <a:t>condense</a:t>
            </a:r>
            <a:r>
              <a:rPr sz="1800" spc="-30" dirty="0"/>
              <a:t> </a:t>
            </a:r>
            <a:r>
              <a:rPr sz="1800" dirty="0"/>
              <a:t>in</a:t>
            </a:r>
            <a:r>
              <a:rPr sz="1800" spc="-25" dirty="0"/>
              <a:t> </a:t>
            </a:r>
            <a:r>
              <a:rPr sz="1800" dirty="0"/>
              <a:t>one</a:t>
            </a:r>
            <a:r>
              <a:rPr sz="1800" spc="-30" dirty="0"/>
              <a:t> </a:t>
            </a:r>
            <a:r>
              <a:rPr sz="1800" dirty="0"/>
              <a:t>Landau</a:t>
            </a:r>
            <a:r>
              <a:rPr sz="1800" spc="-30" dirty="0"/>
              <a:t> </a:t>
            </a:r>
            <a:r>
              <a:rPr sz="1800" spc="-10" dirty="0"/>
              <a:t>level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321" y="1924177"/>
            <a:ext cx="3962399" cy="2952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9574" y="2752344"/>
            <a:ext cx="2540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Landau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level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filling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factor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305" y="3282823"/>
            <a:ext cx="1342673" cy="5715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9319" y="4327398"/>
            <a:ext cx="488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number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Landau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levels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baseline="-23148" dirty="0">
                <a:latin typeface="Arial"/>
                <a:cs typeface="Arial"/>
              </a:rPr>
              <a:t>F</a:t>
            </a:r>
            <a:r>
              <a:rPr sz="1800" spc="240" baseline="-23148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integer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7838" y="2009281"/>
            <a:ext cx="2594457" cy="17949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Quantum</a:t>
            </a:r>
            <a:r>
              <a:rPr spc="-60" dirty="0"/>
              <a:t> </a:t>
            </a:r>
            <a:r>
              <a:rPr dirty="0"/>
              <a:t>Hall</a:t>
            </a:r>
            <a:r>
              <a:rPr spc="-55" dirty="0"/>
              <a:t> </a:t>
            </a:r>
            <a:r>
              <a:rPr dirty="0"/>
              <a:t>Effect:</a:t>
            </a:r>
            <a:r>
              <a:rPr spc="-55" dirty="0"/>
              <a:t> </a:t>
            </a:r>
            <a:r>
              <a:rPr spc="-10" dirty="0"/>
              <a:t>Transport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027" y="1228344"/>
            <a:ext cx="39484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ν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scattering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possible,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resistance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4648" y="1797304"/>
            <a:ext cx="4267200" cy="2952750"/>
            <a:chOff x="714648" y="1797304"/>
            <a:chExt cx="4267200" cy="2952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648" y="1797304"/>
              <a:ext cx="4267200" cy="29527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62679" y="2790952"/>
              <a:ext cx="0" cy="1676400"/>
            </a:xfrm>
            <a:custGeom>
              <a:avLst/>
              <a:gdLst/>
              <a:ahLst/>
              <a:cxnLst/>
              <a:rect l="l" t="t" r="r" b="b"/>
              <a:pathLst>
                <a:path h="1676400">
                  <a:moveTo>
                    <a:pt x="0" y="0"/>
                  </a:moveTo>
                  <a:lnTo>
                    <a:pt x="0" y="1676400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9479" y="2943352"/>
              <a:ext cx="3175635" cy="1459230"/>
            </a:xfrm>
            <a:custGeom>
              <a:avLst/>
              <a:gdLst/>
              <a:ahLst/>
              <a:cxnLst/>
              <a:rect l="l" t="t" r="r" b="b"/>
              <a:pathLst>
                <a:path w="3175635" h="1459229">
                  <a:moveTo>
                    <a:pt x="2781300" y="0"/>
                  </a:moveTo>
                  <a:lnTo>
                    <a:pt x="2729198" y="9715"/>
                  </a:lnTo>
                  <a:lnTo>
                    <a:pt x="2679954" y="38862"/>
                  </a:lnTo>
                  <a:lnTo>
                    <a:pt x="2670905" y="104203"/>
                  </a:lnTo>
                  <a:lnTo>
                    <a:pt x="2669774" y="137874"/>
                  </a:lnTo>
                  <a:lnTo>
                    <a:pt x="2667000" y="170687"/>
                  </a:lnTo>
                  <a:lnTo>
                    <a:pt x="2658153" y="217074"/>
                  </a:lnTo>
                  <a:lnTo>
                    <a:pt x="2647664" y="262890"/>
                  </a:lnTo>
                  <a:lnTo>
                    <a:pt x="2637317" y="308705"/>
                  </a:lnTo>
                  <a:lnTo>
                    <a:pt x="2628900" y="355091"/>
                  </a:lnTo>
                  <a:lnTo>
                    <a:pt x="2627754" y="413583"/>
                  </a:lnTo>
                  <a:lnTo>
                    <a:pt x="2626727" y="469779"/>
                  </a:lnTo>
                  <a:lnTo>
                    <a:pt x="2625772" y="523987"/>
                  </a:lnTo>
                  <a:lnTo>
                    <a:pt x="2624846" y="576513"/>
                  </a:lnTo>
                  <a:lnTo>
                    <a:pt x="2623904" y="627662"/>
                  </a:lnTo>
                  <a:lnTo>
                    <a:pt x="2622901" y="677741"/>
                  </a:lnTo>
                  <a:lnTo>
                    <a:pt x="2621792" y="727055"/>
                  </a:lnTo>
                  <a:lnTo>
                    <a:pt x="2620533" y="775912"/>
                  </a:lnTo>
                  <a:lnTo>
                    <a:pt x="2619079" y="824618"/>
                  </a:lnTo>
                  <a:lnTo>
                    <a:pt x="2617385" y="873477"/>
                  </a:lnTo>
                  <a:lnTo>
                    <a:pt x="2615406" y="922798"/>
                  </a:lnTo>
                  <a:lnTo>
                    <a:pt x="2613099" y="972885"/>
                  </a:lnTo>
                  <a:lnTo>
                    <a:pt x="2610417" y="1024044"/>
                  </a:lnTo>
                  <a:lnTo>
                    <a:pt x="2607317" y="1076583"/>
                  </a:lnTo>
                  <a:lnTo>
                    <a:pt x="2603754" y="1130808"/>
                  </a:lnTo>
                  <a:lnTo>
                    <a:pt x="2601605" y="1171624"/>
                  </a:lnTo>
                  <a:lnTo>
                    <a:pt x="2599012" y="1223659"/>
                  </a:lnTo>
                  <a:lnTo>
                    <a:pt x="2593752" y="1280731"/>
                  </a:lnTo>
                  <a:lnTo>
                    <a:pt x="2583603" y="1336660"/>
                  </a:lnTo>
                  <a:lnTo>
                    <a:pt x="2566341" y="1385266"/>
                  </a:lnTo>
                  <a:lnTo>
                    <a:pt x="2539745" y="1420367"/>
                  </a:lnTo>
                  <a:lnTo>
                    <a:pt x="2500170" y="1440734"/>
                  </a:lnTo>
                  <a:lnTo>
                    <a:pt x="2455218" y="1446324"/>
                  </a:lnTo>
                  <a:lnTo>
                    <a:pt x="2407194" y="1443026"/>
                  </a:lnTo>
                  <a:lnTo>
                    <a:pt x="2358402" y="1436729"/>
                  </a:lnTo>
                  <a:lnTo>
                    <a:pt x="2311145" y="1433322"/>
                  </a:lnTo>
                </a:path>
                <a:path w="3175635" h="1459229">
                  <a:moveTo>
                    <a:pt x="2705100" y="0"/>
                  </a:moveTo>
                  <a:lnTo>
                    <a:pt x="2757201" y="9715"/>
                  </a:lnTo>
                  <a:lnTo>
                    <a:pt x="2806445" y="38862"/>
                  </a:lnTo>
                  <a:lnTo>
                    <a:pt x="2815494" y="104203"/>
                  </a:lnTo>
                  <a:lnTo>
                    <a:pt x="2816625" y="137874"/>
                  </a:lnTo>
                  <a:lnTo>
                    <a:pt x="2819400" y="170687"/>
                  </a:lnTo>
                  <a:lnTo>
                    <a:pt x="2827817" y="217074"/>
                  </a:lnTo>
                  <a:lnTo>
                    <a:pt x="2838164" y="262890"/>
                  </a:lnTo>
                  <a:lnTo>
                    <a:pt x="2848653" y="308705"/>
                  </a:lnTo>
                  <a:lnTo>
                    <a:pt x="2857500" y="355091"/>
                  </a:lnTo>
                  <a:lnTo>
                    <a:pt x="2858645" y="413583"/>
                  </a:lnTo>
                  <a:lnTo>
                    <a:pt x="2859672" y="469779"/>
                  </a:lnTo>
                  <a:lnTo>
                    <a:pt x="2860627" y="523987"/>
                  </a:lnTo>
                  <a:lnTo>
                    <a:pt x="2861553" y="576513"/>
                  </a:lnTo>
                  <a:lnTo>
                    <a:pt x="2862495" y="627662"/>
                  </a:lnTo>
                  <a:lnTo>
                    <a:pt x="2863498" y="677741"/>
                  </a:lnTo>
                  <a:lnTo>
                    <a:pt x="2864607" y="727055"/>
                  </a:lnTo>
                  <a:lnTo>
                    <a:pt x="2865866" y="775912"/>
                  </a:lnTo>
                  <a:lnTo>
                    <a:pt x="2867320" y="824618"/>
                  </a:lnTo>
                  <a:lnTo>
                    <a:pt x="2869014" y="873477"/>
                  </a:lnTo>
                  <a:lnTo>
                    <a:pt x="2870993" y="922798"/>
                  </a:lnTo>
                  <a:lnTo>
                    <a:pt x="2873300" y="972885"/>
                  </a:lnTo>
                  <a:lnTo>
                    <a:pt x="2875982" y="1024044"/>
                  </a:lnTo>
                  <a:lnTo>
                    <a:pt x="2879082" y="1076583"/>
                  </a:lnTo>
                  <a:lnTo>
                    <a:pt x="2882645" y="1130808"/>
                  </a:lnTo>
                  <a:lnTo>
                    <a:pt x="2884794" y="1171624"/>
                  </a:lnTo>
                  <a:lnTo>
                    <a:pt x="2887387" y="1223659"/>
                  </a:lnTo>
                  <a:lnTo>
                    <a:pt x="2892647" y="1280731"/>
                  </a:lnTo>
                  <a:lnTo>
                    <a:pt x="2902796" y="1336660"/>
                  </a:lnTo>
                  <a:lnTo>
                    <a:pt x="2920058" y="1385266"/>
                  </a:lnTo>
                  <a:lnTo>
                    <a:pt x="2946654" y="1420367"/>
                  </a:lnTo>
                  <a:lnTo>
                    <a:pt x="2986229" y="1440734"/>
                  </a:lnTo>
                  <a:lnTo>
                    <a:pt x="3031181" y="1446324"/>
                  </a:lnTo>
                  <a:lnTo>
                    <a:pt x="3079205" y="1443026"/>
                  </a:lnTo>
                  <a:lnTo>
                    <a:pt x="3127997" y="1436729"/>
                  </a:lnTo>
                  <a:lnTo>
                    <a:pt x="3175254" y="1433322"/>
                  </a:lnTo>
                </a:path>
                <a:path w="3175635" h="1459229">
                  <a:moveTo>
                    <a:pt x="2196845" y="0"/>
                  </a:moveTo>
                  <a:lnTo>
                    <a:pt x="2145029" y="9715"/>
                  </a:lnTo>
                  <a:lnTo>
                    <a:pt x="2095500" y="38862"/>
                  </a:lnTo>
                  <a:lnTo>
                    <a:pt x="2086737" y="104203"/>
                  </a:lnTo>
                  <a:lnTo>
                    <a:pt x="2085641" y="137874"/>
                  </a:lnTo>
                  <a:lnTo>
                    <a:pt x="2082545" y="170687"/>
                  </a:lnTo>
                  <a:lnTo>
                    <a:pt x="2074128" y="217074"/>
                  </a:lnTo>
                  <a:lnTo>
                    <a:pt x="2063781" y="262890"/>
                  </a:lnTo>
                  <a:lnTo>
                    <a:pt x="2053292" y="308705"/>
                  </a:lnTo>
                  <a:lnTo>
                    <a:pt x="2044445" y="355091"/>
                  </a:lnTo>
                  <a:lnTo>
                    <a:pt x="2043300" y="413583"/>
                  </a:lnTo>
                  <a:lnTo>
                    <a:pt x="2042273" y="469779"/>
                  </a:lnTo>
                  <a:lnTo>
                    <a:pt x="2041318" y="523987"/>
                  </a:lnTo>
                  <a:lnTo>
                    <a:pt x="2040392" y="576513"/>
                  </a:lnTo>
                  <a:lnTo>
                    <a:pt x="2039450" y="627662"/>
                  </a:lnTo>
                  <a:lnTo>
                    <a:pt x="2038447" y="677741"/>
                  </a:lnTo>
                  <a:lnTo>
                    <a:pt x="2037338" y="727055"/>
                  </a:lnTo>
                  <a:lnTo>
                    <a:pt x="2036079" y="775912"/>
                  </a:lnTo>
                  <a:lnTo>
                    <a:pt x="2034625" y="824618"/>
                  </a:lnTo>
                  <a:lnTo>
                    <a:pt x="2032931" y="873477"/>
                  </a:lnTo>
                  <a:lnTo>
                    <a:pt x="2030952" y="922798"/>
                  </a:lnTo>
                  <a:lnTo>
                    <a:pt x="2028645" y="972885"/>
                  </a:lnTo>
                  <a:lnTo>
                    <a:pt x="2025963" y="1024044"/>
                  </a:lnTo>
                  <a:lnTo>
                    <a:pt x="2022863" y="1076583"/>
                  </a:lnTo>
                  <a:lnTo>
                    <a:pt x="2019300" y="1130808"/>
                  </a:lnTo>
                  <a:lnTo>
                    <a:pt x="2017419" y="1171624"/>
                  </a:lnTo>
                  <a:lnTo>
                    <a:pt x="2014925" y="1223659"/>
                  </a:lnTo>
                  <a:lnTo>
                    <a:pt x="2009679" y="1280731"/>
                  </a:lnTo>
                  <a:lnTo>
                    <a:pt x="1999544" y="1336660"/>
                  </a:lnTo>
                  <a:lnTo>
                    <a:pt x="1982381" y="1385266"/>
                  </a:lnTo>
                  <a:lnTo>
                    <a:pt x="1956053" y="1420367"/>
                  </a:lnTo>
                  <a:lnTo>
                    <a:pt x="1916186" y="1440734"/>
                  </a:lnTo>
                  <a:lnTo>
                    <a:pt x="1871197" y="1446324"/>
                  </a:lnTo>
                  <a:lnTo>
                    <a:pt x="1823283" y="1443026"/>
                  </a:lnTo>
                  <a:lnTo>
                    <a:pt x="1774637" y="1436729"/>
                  </a:lnTo>
                  <a:lnTo>
                    <a:pt x="1727453" y="1433322"/>
                  </a:lnTo>
                </a:path>
                <a:path w="3175635" h="1459229">
                  <a:moveTo>
                    <a:pt x="2120645" y="0"/>
                  </a:moveTo>
                  <a:lnTo>
                    <a:pt x="2172842" y="9715"/>
                  </a:lnTo>
                  <a:lnTo>
                    <a:pt x="2222754" y="38862"/>
                  </a:lnTo>
                  <a:lnTo>
                    <a:pt x="2231136" y="104203"/>
                  </a:lnTo>
                  <a:lnTo>
                    <a:pt x="2232183" y="137874"/>
                  </a:lnTo>
                  <a:lnTo>
                    <a:pt x="2234945" y="170687"/>
                  </a:lnTo>
                  <a:lnTo>
                    <a:pt x="2243792" y="217074"/>
                  </a:lnTo>
                  <a:lnTo>
                    <a:pt x="2254281" y="262890"/>
                  </a:lnTo>
                  <a:lnTo>
                    <a:pt x="2264628" y="308705"/>
                  </a:lnTo>
                  <a:lnTo>
                    <a:pt x="2273045" y="355091"/>
                  </a:lnTo>
                  <a:lnTo>
                    <a:pt x="2274333" y="413583"/>
                  </a:lnTo>
                  <a:lnTo>
                    <a:pt x="2275484" y="469779"/>
                  </a:lnTo>
                  <a:lnTo>
                    <a:pt x="2276545" y="523987"/>
                  </a:lnTo>
                  <a:lnTo>
                    <a:pt x="2277560" y="576513"/>
                  </a:lnTo>
                  <a:lnTo>
                    <a:pt x="2278577" y="627662"/>
                  </a:lnTo>
                  <a:lnTo>
                    <a:pt x="2279641" y="677741"/>
                  </a:lnTo>
                  <a:lnTo>
                    <a:pt x="2280799" y="727055"/>
                  </a:lnTo>
                  <a:lnTo>
                    <a:pt x="2282096" y="775912"/>
                  </a:lnTo>
                  <a:lnTo>
                    <a:pt x="2283579" y="824618"/>
                  </a:lnTo>
                  <a:lnTo>
                    <a:pt x="2285294" y="873477"/>
                  </a:lnTo>
                  <a:lnTo>
                    <a:pt x="2287286" y="922798"/>
                  </a:lnTo>
                  <a:lnTo>
                    <a:pt x="2289602" y="972885"/>
                  </a:lnTo>
                  <a:lnTo>
                    <a:pt x="2292288" y="1024044"/>
                  </a:lnTo>
                  <a:lnTo>
                    <a:pt x="2295390" y="1076583"/>
                  </a:lnTo>
                  <a:lnTo>
                    <a:pt x="2298954" y="1130808"/>
                  </a:lnTo>
                  <a:lnTo>
                    <a:pt x="2300834" y="1171624"/>
                  </a:lnTo>
                  <a:lnTo>
                    <a:pt x="2303328" y="1223659"/>
                  </a:lnTo>
                  <a:lnTo>
                    <a:pt x="2308574" y="1280731"/>
                  </a:lnTo>
                  <a:lnTo>
                    <a:pt x="2318709" y="1336660"/>
                  </a:lnTo>
                  <a:lnTo>
                    <a:pt x="2335872" y="1385266"/>
                  </a:lnTo>
                  <a:lnTo>
                    <a:pt x="2362200" y="1420367"/>
                  </a:lnTo>
                  <a:lnTo>
                    <a:pt x="2401775" y="1440734"/>
                  </a:lnTo>
                  <a:lnTo>
                    <a:pt x="2446727" y="1446324"/>
                  </a:lnTo>
                  <a:lnTo>
                    <a:pt x="2494751" y="1443026"/>
                  </a:lnTo>
                  <a:lnTo>
                    <a:pt x="2543543" y="1436729"/>
                  </a:lnTo>
                  <a:lnTo>
                    <a:pt x="2590800" y="1433322"/>
                  </a:lnTo>
                </a:path>
                <a:path w="3175635" h="1459229">
                  <a:moveTo>
                    <a:pt x="1625345" y="0"/>
                  </a:moveTo>
                  <a:lnTo>
                    <a:pt x="1573529" y="9715"/>
                  </a:lnTo>
                  <a:lnTo>
                    <a:pt x="1524000" y="38862"/>
                  </a:lnTo>
                  <a:lnTo>
                    <a:pt x="1515237" y="104203"/>
                  </a:lnTo>
                  <a:lnTo>
                    <a:pt x="1514141" y="137874"/>
                  </a:lnTo>
                  <a:lnTo>
                    <a:pt x="1511045" y="170687"/>
                  </a:lnTo>
                  <a:lnTo>
                    <a:pt x="1502628" y="217074"/>
                  </a:lnTo>
                  <a:lnTo>
                    <a:pt x="1492281" y="262890"/>
                  </a:lnTo>
                  <a:lnTo>
                    <a:pt x="1481792" y="308705"/>
                  </a:lnTo>
                  <a:lnTo>
                    <a:pt x="1472945" y="355091"/>
                  </a:lnTo>
                  <a:lnTo>
                    <a:pt x="1471800" y="413583"/>
                  </a:lnTo>
                  <a:lnTo>
                    <a:pt x="1470773" y="469779"/>
                  </a:lnTo>
                  <a:lnTo>
                    <a:pt x="1469818" y="523987"/>
                  </a:lnTo>
                  <a:lnTo>
                    <a:pt x="1468892" y="576513"/>
                  </a:lnTo>
                  <a:lnTo>
                    <a:pt x="1467950" y="627662"/>
                  </a:lnTo>
                  <a:lnTo>
                    <a:pt x="1466947" y="677741"/>
                  </a:lnTo>
                  <a:lnTo>
                    <a:pt x="1465838" y="727055"/>
                  </a:lnTo>
                  <a:lnTo>
                    <a:pt x="1464579" y="775912"/>
                  </a:lnTo>
                  <a:lnTo>
                    <a:pt x="1463125" y="824618"/>
                  </a:lnTo>
                  <a:lnTo>
                    <a:pt x="1461431" y="873477"/>
                  </a:lnTo>
                  <a:lnTo>
                    <a:pt x="1459452" y="922798"/>
                  </a:lnTo>
                  <a:lnTo>
                    <a:pt x="1457145" y="972885"/>
                  </a:lnTo>
                  <a:lnTo>
                    <a:pt x="1454463" y="1024044"/>
                  </a:lnTo>
                  <a:lnTo>
                    <a:pt x="1451363" y="1076583"/>
                  </a:lnTo>
                  <a:lnTo>
                    <a:pt x="1447800" y="1130808"/>
                  </a:lnTo>
                  <a:lnTo>
                    <a:pt x="1445919" y="1171624"/>
                  </a:lnTo>
                  <a:lnTo>
                    <a:pt x="1443425" y="1223659"/>
                  </a:lnTo>
                  <a:lnTo>
                    <a:pt x="1438179" y="1280731"/>
                  </a:lnTo>
                  <a:lnTo>
                    <a:pt x="1428044" y="1336660"/>
                  </a:lnTo>
                  <a:lnTo>
                    <a:pt x="1410881" y="1385266"/>
                  </a:lnTo>
                  <a:lnTo>
                    <a:pt x="1384553" y="1420367"/>
                  </a:lnTo>
                  <a:lnTo>
                    <a:pt x="1344686" y="1440734"/>
                  </a:lnTo>
                  <a:lnTo>
                    <a:pt x="1299697" y="1446324"/>
                  </a:lnTo>
                  <a:lnTo>
                    <a:pt x="1251783" y="1443026"/>
                  </a:lnTo>
                  <a:lnTo>
                    <a:pt x="1203137" y="1436729"/>
                  </a:lnTo>
                  <a:lnTo>
                    <a:pt x="1155954" y="1433322"/>
                  </a:lnTo>
                </a:path>
                <a:path w="3175635" h="1459229">
                  <a:moveTo>
                    <a:pt x="1549145" y="0"/>
                  </a:moveTo>
                  <a:lnTo>
                    <a:pt x="1601342" y="9715"/>
                  </a:lnTo>
                  <a:lnTo>
                    <a:pt x="1651253" y="38862"/>
                  </a:lnTo>
                  <a:lnTo>
                    <a:pt x="1659636" y="104203"/>
                  </a:lnTo>
                  <a:lnTo>
                    <a:pt x="1660683" y="137874"/>
                  </a:lnTo>
                  <a:lnTo>
                    <a:pt x="1663445" y="170687"/>
                  </a:lnTo>
                  <a:lnTo>
                    <a:pt x="1672292" y="217074"/>
                  </a:lnTo>
                  <a:lnTo>
                    <a:pt x="1682781" y="262890"/>
                  </a:lnTo>
                  <a:lnTo>
                    <a:pt x="1693128" y="308705"/>
                  </a:lnTo>
                  <a:lnTo>
                    <a:pt x="1701545" y="355091"/>
                  </a:lnTo>
                  <a:lnTo>
                    <a:pt x="1702833" y="413583"/>
                  </a:lnTo>
                  <a:lnTo>
                    <a:pt x="1703984" y="469779"/>
                  </a:lnTo>
                  <a:lnTo>
                    <a:pt x="1705045" y="523987"/>
                  </a:lnTo>
                  <a:lnTo>
                    <a:pt x="1706060" y="576513"/>
                  </a:lnTo>
                  <a:lnTo>
                    <a:pt x="1707077" y="627662"/>
                  </a:lnTo>
                  <a:lnTo>
                    <a:pt x="1708141" y="677741"/>
                  </a:lnTo>
                  <a:lnTo>
                    <a:pt x="1709299" y="727055"/>
                  </a:lnTo>
                  <a:lnTo>
                    <a:pt x="1710596" y="775912"/>
                  </a:lnTo>
                  <a:lnTo>
                    <a:pt x="1712079" y="824618"/>
                  </a:lnTo>
                  <a:lnTo>
                    <a:pt x="1713794" y="873477"/>
                  </a:lnTo>
                  <a:lnTo>
                    <a:pt x="1715786" y="922798"/>
                  </a:lnTo>
                  <a:lnTo>
                    <a:pt x="1718102" y="972885"/>
                  </a:lnTo>
                  <a:lnTo>
                    <a:pt x="1720788" y="1024044"/>
                  </a:lnTo>
                  <a:lnTo>
                    <a:pt x="1723890" y="1076583"/>
                  </a:lnTo>
                  <a:lnTo>
                    <a:pt x="1727453" y="1130808"/>
                  </a:lnTo>
                  <a:lnTo>
                    <a:pt x="1729334" y="1171624"/>
                  </a:lnTo>
                  <a:lnTo>
                    <a:pt x="1731828" y="1223659"/>
                  </a:lnTo>
                  <a:lnTo>
                    <a:pt x="1737074" y="1280731"/>
                  </a:lnTo>
                  <a:lnTo>
                    <a:pt x="1747209" y="1336660"/>
                  </a:lnTo>
                  <a:lnTo>
                    <a:pt x="1764372" y="1385266"/>
                  </a:lnTo>
                  <a:lnTo>
                    <a:pt x="1790700" y="1420367"/>
                  </a:lnTo>
                  <a:lnTo>
                    <a:pt x="1830275" y="1440734"/>
                  </a:lnTo>
                  <a:lnTo>
                    <a:pt x="1875227" y="1446324"/>
                  </a:lnTo>
                  <a:lnTo>
                    <a:pt x="1923251" y="1443026"/>
                  </a:lnTo>
                  <a:lnTo>
                    <a:pt x="1972043" y="1436729"/>
                  </a:lnTo>
                  <a:lnTo>
                    <a:pt x="2019300" y="1433322"/>
                  </a:lnTo>
                </a:path>
                <a:path w="3175635" h="1459229">
                  <a:moveTo>
                    <a:pt x="1053846" y="0"/>
                  </a:moveTo>
                  <a:lnTo>
                    <a:pt x="1002030" y="9715"/>
                  </a:lnTo>
                  <a:lnTo>
                    <a:pt x="952500" y="38862"/>
                  </a:lnTo>
                  <a:lnTo>
                    <a:pt x="943737" y="104203"/>
                  </a:lnTo>
                  <a:lnTo>
                    <a:pt x="942641" y="137874"/>
                  </a:lnTo>
                  <a:lnTo>
                    <a:pt x="939546" y="170687"/>
                  </a:lnTo>
                  <a:lnTo>
                    <a:pt x="931128" y="217074"/>
                  </a:lnTo>
                  <a:lnTo>
                    <a:pt x="920781" y="262890"/>
                  </a:lnTo>
                  <a:lnTo>
                    <a:pt x="910292" y="308705"/>
                  </a:lnTo>
                  <a:lnTo>
                    <a:pt x="901446" y="355091"/>
                  </a:lnTo>
                  <a:lnTo>
                    <a:pt x="900300" y="413583"/>
                  </a:lnTo>
                  <a:lnTo>
                    <a:pt x="899273" y="469779"/>
                  </a:lnTo>
                  <a:lnTo>
                    <a:pt x="898318" y="523987"/>
                  </a:lnTo>
                  <a:lnTo>
                    <a:pt x="897392" y="576513"/>
                  </a:lnTo>
                  <a:lnTo>
                    <a:pt x="896450" y="627662"/>
                  </a:lnTo>
                  <a:lnTo>
                    <a:pt x="895447" y="677741"/>
                  </a:lnTo>
                  <a:lnTo>
                    <a:pt x="894338" y="727055"/>
                  </a:lnTo>
                  <a:lnTo>
                    <a:pt x="893079" y="775912"/>
                  </a:lnTo>
                  <a:lnTo>
                    <a:pt x="891625" y="824618"/>
                  </a:lnTo>
                  <a:lnTo>
                    <a:pt x="889931" y="873477"/>
                  </a:lnTo>
                  <a:lnTo>
                    <a:pt x="887952" y="922798"/>
                  </a:lnTo>
                  <a:lnTo>
                    <a:pt x="885645" y="972885"/>
                  </a:lnTo>
                  <a:lnTo>
                    <a:pt x="882963" y="1024044"/>
                  </a:lnTo>
                  <a:lnTo>
                    <a:pt x="879863" y="1076583"/>
                  </a:lnTo>
                  <a:lnTo>
                    <a:pt x="876300" y="1130808"/>
                  </a:lnTo>
                  <a:lnTo>
                    <a:pt x="874419" y="1171624"/>
                  </a:lnTo>
                  <a:lnTo>
                    <a:pt x="871925" y="1223659"/>
                  </a:lnTo>
                  <a:lnTo>
                    <a:pt x="866679" y="1280731"/>
                  </a:lnTo>
                  <a:lnTo>
                    <a:pt x="856544" y="1336660"/>
                  </a:lnTo>
                  <a:lnTo>
                    <a:pt x="839381" y="1385266"/>
                  </a:lnTo>
                  <a:lnTo>
                    <a:pt x="813054" y="1420367"/>
                  </a:lnTo>
                  <a:lnTo>
                    <a:pt x="773186" y="1440734"/>
                  </a:lnTo>
                  <a:lnTo>
                    <a:pt x="728197" y="1446324"/>
                  </a:lnTo>
                  <a:lnTo>
                    <a:pt x="680283" y="1443026"/>
                  </a:lnTo>
                  <a:lnTo>
                    <a:pt x="631637" y="1436729"/>
                  </a:lnTo>
                  <a:lnTo>
                    <a:pt x="584454" y="1433322"/>
                  </a:lnTo>
                </a:path>
                <a:path w="3175635" h="1459229">
                  <a:moveTo>
                    <a:pt x="977646" y="0"/>
                  </a:moveTo>
                  <a:lnTo>
                    <a:pt x="1029843" y="9715"/>
                  </a:lnTo>
                  <a:lnTo>
                    <a:pt x="1079754" y="38862"/>
                  </a:lnTo>
                  <a:lnTo>
                    <a:pt x="1088136" y="104203"/>
                  </a:lnTo>
                  <a:lnTo>
                    <a:pt x="1089183" y="137874"/>
                  </a:lnTo>
                  <a:lnTo>
                    <a:pt x="1091946" y="170687"/>
                  </a:lnTo>
                  <a:lnTo>
                    <a:pt x="1100792" y="217074"/>
                  </a:lnTo>
                  <a:lnTo>
                    <a:pt x="1111281" y="262890"/>
                  </a:lnTo>
                  <a:lnTo>
                    <a:pt x="1121628" y="308705"/>
                  </a:lnTo>
                  <a:lnTo>
                    <a:pt x="1130046" y="355091"/>
                  </a:lnTo>
                  <a:lnTo>
                    <a:pt x="1131333" y="413583"/>
                  </a:lnTo>
                  <a:lnTo>
                    <a:pt x="1132484" y="469779"/>
                  </a:lnTo>
                  <a:lnTo>
                    <a:pt x="1133545" y="523987"/>
                  </a:lnTo>
                  <a:lnTo>
                    <a:pt x="1134560" y="576513"/>
                  </a:lnTo>
                  <a:lnTo>
                    <a:pt x="1135577" y="627662"/>
                  </a:lnTo>
                  <a:lnTo>
                    <a:pt x="1136641" y="677741"/>
                  </a:lnTo>
                  <a:lnTo>
                    <a:pt x="1137799" y="727055"/>
                  </a:lnTo>
                  <a:lnTo>
                    <a:pt x="1139096" y="775912"/>
                  </a:lnTo>
                  <a:lnTo>
                    <a:pt x="1140579" y="824618"/>
                  </a:lnTo>
                  <a:lnTo>
                    <a:pt x="1142294" y="873477"/>
                  </a:lnTo>
                  <a:lnTo>
                    <a:pt x="1144286" y="922798"/>
                  </a:lnTo>
                  <a:lnTo>
                    <a:pt x="1146602" y="972885"/>
                  </a:lnTo>
                  <a:lnTo>
                    <a:pt x="1149288" y="1024044"/>
                  </a:lnTo>
                  <a:lnTo>
                    <a:pt x="1152390" y="1076583"/>
                  </a:lnTo>
                  <a:lnTo>
                    <a:pt x="1155954" y="1130808"/>
                  </a:lnTo>
                  <a:lnTo>
                    <a:pt x="1157834" y="1171624"/>
                  </a:lnTo>
                  <a:lnTo>
                    <a:pt x="1160328" y="1223659"/>
                  </a:lnTo>
                  <a:lnTo>
                    <a:pt x="1165574" y="1280731"/>
                  </a:lnTo>
                  <a:lnTo>
                    <a:pt x="1175709" y="1336660"/>
                  </a:lnTo>
                  <a:lnTo>
                    <a:pt x="1192872" y="1385266"/>
                  </a:lnTo>
                  <a:lnTo>
                    <a:pt x="1219200" y="1420367"/>
                  </a:lnTo>
                  <a:lnTo>
                    <a:pt x="1258775" y="1440734"/>
                  </a:lnTo>
                  <a:lnTo>
                    <a:pt x="1303727" y="1446324"/>
                  </a:lnTo>
                  <a:lnTo>
                    <a:pt x="1351751" y="1443026"/>
                  </a:lnTo>
                  <a:lnTo>
                    <a:pt x="1400543" y="1436729"/>
                  </a:lnTo>
                  <a:lnTo>
                    <a:pt x="1447800" y="1433322"/>
                  </a:lnTo>
                </a:path>
                <a:path w="3175635" h="1459229">
                  <a:moveTo>
                    <a:pt x="470154" y="12191"/>
                  </a:moveTo>
                  <a:lnTo>
                    <a:pt x="417956" y="22288"/>
                  </a:lnTo>
                  <a:lnTo>
                    <a:pt x="368046" y="51815"/>
                  </a:lnTo>
                  <a:lnTo>
                    <a:pt x="359663" y="117157"/>
                  </a:lnTo>
                  <a:lnTo>
                    <a:pt x="358616" y="150828"/>
                  </a:lnTo>
                  <a:lnTo>
                    <a:pt x="355854" y="183641"/>
                  </a:lnTo>
                  <a:lnTo>
                    <a:pt x="347007" y="229909"/>
                  </a:lnTo>
                  <a:lnTo>
                    <a:pt x="336518" y="275463"/>
                  </a:lnTo>
                  <a:lnTo>
                    <a:pt x="326171" y="321016"/>
                  </a:lnTo>
                  <a:lnTo>
                    <a:pt x="317754" y="367284"/>
                  </a:lnTo>
                  <a:lnTo>
                    <a:pt x="316466" y="425908"/>
                  </a:lnTo>
                  <a:lnTo>
                    <a:pt x="315315" y="482202"/>
                  </a:lnTo>
                  <a:lnTo>
                    <a:pt x="314254" y="536478"/>
                  </a:lnTo>
                  <a:lnTo>
                    <a:pt x="313239" y="589047"/>
                  </a:lnTo>
                  <a:lnTo>
                    <a:pt x="312222" y="640221"/>
                  </a:lnTo>
                  <a:lnTo>
                    <a:pt x="311158" y="690311"/>
                  </a:lnTo>
                  <a:lnTo>
                    <a:pt x="310000" y="739628"/>
                  </a:lnTo>
                  <a:lnTo>
                    <a:pt x="308703" y="788485"/>
                  </a:lnTo>
                  <a:lnTo>
                    <a:pt x="307220" y="837194"/>
                  </a:lnTo>
                  <a:lnTo>
                    <a:pt x="305505" y="886064"/>
                  </a:lnTo>
                  <a:lnTo>
                    <a:pt x="303513" y="935409"/>
                  </a:lnTo>
                  <a:lnTo>
                    <a:pt x="301197" y="985540"/>
                  </a:lnTo>
                  <a:lnTo>
                    <a:pt x="298511" y="1036768"/>
                  </a:lnTo>
                  <a:lnTo>
                    <a:pt x="295409" y="1089404"/>
                  </a:lnTo>
                  <a:lnTo>
                    <a:pt x="291846" y="1143762"/>
                  </a:lnTo>
                  <a:lnTo>
                    <a:pt x="289965" y="1184313"/>
                  </a:lnTo>
                  <a:lnTo>
                    <a:pt x="287471" y="1236274"/>
                  </a:lnTo>
                  <a:lnTo>
                    <a:pt x="282225" y="1293399"/>
                  </a:lnTo>
                  <a:lnTo>
                    <a:pt x="272090" y="1349445"/>
                  </a:lnTo>
                  <a:lnTo>
                    <a:pt x="254927" y="1398167"/>
                  </a:lnTo>
                  <a:lnTo>
                    <a:pt x="228600" y="1433322"/>
                  </a:lnTo>
                  <a:lnTo>
                    <a:pt x="189024" y="1453396"/>
                  </a:lnTo>
                  <a:lnTo>
                    <a:pt x="144072" y="1458949"/>
                  </a:lnTo>
                  <a:lnTo>
                    <a:pt x="96048" y="1455761"/>
                  </a:lnTo>
                  <a:lnTo>
                    <a:pt x="47256" y="1449610"/>
                  </a:lnTo>
                  <a:lnTo>
                    <a:pt x="0" y="1446276"/>
                  </a:lnTo>
                </a:path>
                <a:path w="3175635" h="1459229">
                  <a:moveTo>
                    <a:pt x="393954" y="12191"/>
                  </a:moveTo>
                  <a:lnTo>
                    <a:pt x="445484" y="22288"/>
                  </a:lnTo>
                  <a:lnTo>
                    <a:pt x="495300" y="51815"/>
                  </a:lnTo>
                  <a:lnTo>
                    <a:pt x="504063" y="117157"/>
                  </a:lnTo>
                  <a:lnTo>
                    <a:pt x="505158" y="150828"/>
                  </a:lnTo>
                  <a:lnTo>
                    <a:pt x="508254" y="183641"/>
                  </a:lnTo>
                  <a:lnTo>
                    <a:pt x="516671" y="229909"/>
                  </a:lnTo>
                  <a:lnTo>
                    <a:pt x="527018" y="275463"/>
                  </a:lnTo>
                  <a:lnTo>
                    <a:pt x="537507" y="321016"/>
                  </a:lnTo>
                  <a:lnTo>
                    <a:pt x="546354" y="367284"/>
                  </a:lnTo>
                  <a:lnTo>
                    <a:pt x="547499" y="425908"/>
                  </a:lnTo>
                  <a:lnTo>
                    <a:pt x="548526" y="482202"/>
                  </a:lnTo>
                  <a:lnTo>
                    <a:pt x="549481" y="536478"/>
                  </a:lnTo>
                  <a:lnTo>
                    <a:pt x="550407" y="589047"/>
                  </a:lnTo>
                  <a:lnTo>
                    <a:pt x="551349" y="640221"/>
                  </a:lnTo>
                  <a:lnTo>
                    <a:pt x="552352" y="690311"/>
                  </a:lnTo>
                  <a:lnTo>
                    <a:pt x="553461" y="739628"/>
                  </a:lnTo>
                  <a:lnTo>
                    <a:pt x="554720" y="788485"/>
                  </a:lnTo>
                  <a:lnTo>
                    <a:pt x="556174" y="837194"/>
                  </a:lnTo>
                  <a:lnTo>
                    <a:pt x="557868" y="886064"/>
                  </a:lnTo>
                  <a:lnTo>
                    <a:pt x="559847" y="935409"/>
                  </a:lnTo>
                  <a:lnTo>
                    <a:pt x="562154" y="985540"/>
                  </a:lnTo>
                  <a:lnTo>
                    <a:pt x="564836" y="1036768"/>
                  </a:lnTo>
                  <a:lnTo>
                    <a:pt x="567936" y="1089404"/>
                  </a:lnTo>
                  <a:lnTo>
                    <a:pt x="571500" y="1143762"/>
                  </a:lnTo>
                  <a:lnTo>
                    <a:pt x="573380" y="1184313"/>
                  </a:lnTo>
                  <a:lnTo>
                    <a:pt x="575874" y="1236274"/>
                  </a:lnTo>
                  <a:lnTo>
                    <a:pt x="581120" y="1293399"/>
                  </a:lnTo>
                  <a:lnTo>
                    <a:pt x="591255" y="1349445"/>
                  </a:lnTo>
                  <a:lnTo>
                    <a:pt x="608418" y="1398167"/>
                  </a:lnTo>
                  <a:lnTo>
                    <a:pt x="634746" y="1433322"/>
                  </a:lnTo>
                  <a:lnTo>
                    <a:pt x="674321" y="1453396"/>
                  </a:lnTo>
                  <a:lnTo>
                    <a:pt x="719273" y="1458949"/>
                  </a:lnTo>
                  <a:lnTo>
                    <a:pt x="767297" y="1455761"/>
                  </a:lnTo>
                  <a:lnTo>
                    <a:pt x="816089" y="1449610"/>
                  </a:lnTo>
                  <a:lnTo>
                    <a:pt x="863346" y="14462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59173" y="4834890"/>
            <a:ext cx="2056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disorder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broadening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Quantum</a:t>
            </a:r>
            <a:r>
              <a:rPr spc="-60" dirty="0"/>
              <a:t> </a:t>
            </a:r>
            <a:r>
              <a:rPr dirty="0"/>
              <a:t>Hall</a:t>
            </a:r>
            <a:r>
              <a:rPr spc="-55" dirty="0"/>
              <a:t> </a:t>
            </a:r>
            <a:r>
              <a:rPr dirty="0"/>
              <a:t>Effect:</a:t>
            </a:r>
            <a:r>
              <a:rPr spc="-55" dirty="0"/>
              <a:t> </a:t>
            </a:r>
            <a:r>
              <a:rPr spc="-10" dirty="0"/>
              <a:t>Transport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627" y="1228344"/>
            <a:ext cx="5870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ν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&lt;&gt;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scattering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possible,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ZERO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resistance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(ρ</a:t>
            </a:r>
            <a:r>
              <a:rPr sz="1800" spc="-15" baseline="-23148" dirty="0">
                <a:latin typeface="Arial"/>
                <a:cs typeface="Arial"/>
              </a:rPr>
              <a:t>xx</a:t>
            </a:r>
            <a:r>
              <a:rPr sz="1800" spc="-1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4648" y="1797304"/>
            <a:ext cx="4267200" cy="2974975"/>
            <a:chOff x="714648" y="1797304"/>
            <a:chExt cx="4267200" cy="29749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648" y="1797304"/>
              <a:ext cx="4267200" cy="29527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70833" y="2790952"/>
              <a:ext cx="0" cy="1676400"/>
            </a:xfrm>
            <a:custGeom>
              <a:avLst/>
              <a:gdLst/>
              <a:ahLst/>
              <a:cxnLst/>
              <a:rect l="l" t="t" r="r" b="b"/>
              <a:pathLst>
                <a:path h="1676400">
                  <a:moveTo>
                    <a:pt x="0" y="0"/>
                  </a:moveTo>
                  <a:lnTo>
                    <a:pt x="0" y="1676400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9479" y="2943352"/>
              <a:ext cx="3175635" cy="1459230"/>
            </a:xfrm>
            <a:custGeom>
              <a:avLst/>
              <a:gdLst/>
              <a:ahLst/>
              <a:cxnLst/>
              <a:rect l="l" t="t" r="r" b="b"/>
              <a:pathLst>
                <a:path w="3175635" h="1459229">
                  <a:moveTo>
                    <a:pt x="2781300" y="0"/>
                  </a:moveTo>
                  <a:lnTo>
                    <a:pt x="2729198" y="9715"/>
                  </a:lnTo>
                  <a:lnTo>
                    <a:pt x="2679954" y="38862"/>
                  </a:lnTo>
                  <a:lnTo>
                    <a:pt x="2670905" y="104203"/>
                  </a:lnTo>
                  <a:lnTo>
                    <a:pt x="2669774" y="137874"/>
                  </a:lnTo>
                  <a:lnTo>
                    <a:pt x="2667000" y="170687"/>
                  </a:lnTo>
                  <a:lnTo>
                    <a:pt x="2658153" y="217074"/>
                  </a:lnTo>
                  <a:lnTo>
                    <a:pt x="2647664" y="262890"/>
                  </a:lnTo>
                  <a:lnTo>
                    <a:pt x="2637317" y="308705"/>
                  </a:lnTo>
                  <a:lnTo>
                    <a:pt x="2628900" y="355091"/>
                  </a:lnTo>
                  <a:lnTo>
                    <a:pt x="2627754" y="413583"/>
                  </a:lnTo>
                  <a:lnTo>
                    <a:pt x="2626727" y="469779"/>
                  </a:lnTo>
                  <a:lnTo>
                    <a:pt x="2625772" y="523987"/>
                  </a:lnTo>
                  <a:lnTo>
                    <a:pt x="2624846" y="576513"/>
                  </a:lnTo>
                  <a:lnTo>
                    <a:pt x="2623904" y="627662"/>
                  </a:lnTo>
                  <a:lnTo>
                    <a:pt x="2622901" y="677741"/>
                  </a:lnTo>
                  <a:lnTo>
                    <a:pt x="2621792" y="727055"/>
                  </a:lnTo>
                  <a:lnTo>
                    <a:pt x="2620533" y="775912"/>
                  </a:lnTo>
                  <a:lnTo>
                    <a:pt x="2619079" y="824618"/>
                  </a:lnTo>
                  <a:lnTo>
                    <a:pt x="2617385" y="873477"/>
                  </a:lnTo>
                  <a:lnTo>
                    <a:pt x="2615406" y="922798"/>
                  </a:lnTo>
                  <a:lnTo>
                    <a:pt x="2613099" y="972885"/>
                  </a:lnTo>
                  <a:lnTo>
                    <a:pt x="2610417" y="1024044"/>
                  </a:lnTo>
                  <a:lnTo>
                    <a:pt x="2607317" y="1076583"/>
                  </a:lnTo>
                  <a:lnTo>
                    <a:pt x="2603754" y="1130808"/>
                  </a:lnTo>
                  <a:lnTo>
                    <a:pt x="2601605" y="1171624"/>
                  </a:lnTo>
                  <a:lnTo>
                    <a:pt x="2599012" y="1223659"/>
                  </a:lnTo>
                  <a:lnTo>
                    <a:pt x="2593752" y="1280731"/>
                  </a:lnTo>
                  <a:lnTo>
                    <a:pt x="2583603" y="1336660"/>
                  </a:lnTo>
                  <a:lnTo>
                    <a:pt x="2566341" y="1385266"/>
                  </a:lnTo>
                  <a:lnTo>
                    <a:pt x="2539745" y="1420367"/>
                  </a:lnTo>
                  <a:lnTo>
                    <a:pt x="2500170" y="1440734"/>
                  </a:lnTo>
                  <a:lnTo>
                    <a:pt x="2455218" y="1446324"/>
                  </a:lnTo>
                  <a:lnTo>
                    <a:pt x="2407194" y="1443026"/>
                  </a:lnTo>
                  <a:lnTo>
                    <a:pt x="2358402" y="1436729"/>
                  </a:lnTo>
                  <a:lnTo>
                    <a:pt x="2311145" y="1433322"/>
                  </a:lnTo>
                </a:path>
                <a:path w="3175635" h="1459229">
                  <a:moveTo>
                    <a:pt x="2705100" y="0"/>
                  </a:moveTo>
                  <a:lnTo>
                    <a:pt x="2757201" y="9715"/>
                  </a:lnTo>
                  <a:lnTo>
                    <a:pt x="2806445" y="38862"/>
                  </a:lnTo>
                  <a:lnTo>
                    <a:pt x="2815494" y="104203"/>
                  </a:lnTo>
                  <a:lnTo>
                    <a:pt x="2816625" y="137874"/>
                  </a:lnTo>
                  <a:lnTo>
                    <a:pt x="2819400" y="170687"/>
                  </a:lnTo>
                  <a:lnTo>
                    <a:pt x="2827817" y="217074"/>
                  </a:lnTo>
                  <a:lnTo>
                    <a:pt x="2838164" y="262890"/>
                  </a:lnTo>
                  <a:lnTo>
                    <a:pt x="2848653" y="308705"/>
                  </a:lnTo>
                  <a:lnTo>
                    <a:pt x="2857500" y="355091"/>
                  </a:lnTo>
                  <a:lnTo>
                    <a:pt x="2858645" y="413583"/>
                  </a:lnTo>
                  <a:lnTo>
                    <a:pt x="2859672" y="469779"/>
                  </a:lnTo>
                  <a:lnTo>
                    <a:pt x="2860627" y="523987"/>
                  </a:lnTo>
                  <a:lnTo>
                    <a:pt x="2861553" y="576513"/>
                  </a:lnTo>
                  <a:lnTo>
                    <a:pt x="2862495" y="627662"/>
                  </a:lnTo>
                  <a:lnTo>
                    <a:pt x="2863498" y="677741"/>
                  </a:lnTo>
                  <a:lnTo>
                    <a:pt x="2864607" y="727055"/>
                  </a:lnTo>
                  <a:lnTo>
                    <a:pt x="2865866" y="775912"/>
                  </a:lnTo>
                  <a:lnTo>
                    <a:pt x="2867320" y="824618"/>
                  </a:lnTo>
                  <a:lnTo>
                    <a:pt x="2869014" y="873477"/>
                  </a:lnTo>
                  <a:lnTo>
                    <a:pt x="2870993" y="922798"/>
                  </a:lnTo>
                  <a:lnTo>
                    <a:pt x="2873300" y="972885"/>
                  </a:lnTo>
                  <a:lnTo>
                    <a:pt x="2875982" y="1024044"/>
                  </a:lnTo>
                  <a:lnTo>
                    <a:pt x="2879082" y="1076583"/>
                  </a:lnTo>
                  <a:lnTo>
                    <a:pt x="2882645" y="1130808"/>
                  </a:lnTo>
                  <a:lnTo>
                    <a:pt x="2884794" y="1171624"/>
                  </a:lnTo>
                  <a:lnTo>
                    <a:pt x="2887387" y="1223659"/>
                  </a:lnTo>
                  <a:lnTo>
                    <a:pt x="2892647" y="1280731"/>
                  </a:lnTo>
                  <a:lnTo>
                    <a:pt x="2902796" y="1336660"/>
                  </a:lnTo>
                  <a:lnTo>
                    <a:pt x="2920058" y="1385266"/>
                  </a:lnTo>
                  <a:lnTo>
                    <a:pt x="2946654" y="1420367"/>
                  </a:lnTo>
                  <a:lnTo>
                    <a:pt x="2986229" y="1440734"/>
                  </a:lnTo>
                  <a:lnTo>
                    <a:pt x="3031181" y="1446324"/>
                  </a:lnTo>
                  <a:lnTo>
                    <a:pt x="3079205" y="1443026"/>
                  </a:lnTo>
                  <a:lnTo>
                    <a:pt x="3127997" y="1436729"/>
                  </a:lnTo>
                  <a:lnTo>
                    <a:pt x="3175254" y="1433322"/>
                  </a:lnTo>
                </a:path>
                <a:path w="3175635" h="1459229">
                  <a:moveTo>
                    <a:pt x="2196845" y="0"/>
                  </a:moveTo>
                  <a:lnTo>
                    <a:pt x="2145029" y="9715"/>
                  </a:lnTo>
                  <a:lnTo>
                    <a:pt x="2095500" y="38862"/>
                  </a:lnTo>
                  <a:lnTo>
                    <a:pt x="2086737" y="104203"/>
                  </a:lnTo>
                  <a:lnTo>
                    <a:pt x="2085641" y="137874"/>
                  </a:lnTo>
                  <a:lnTo>
                    <a:pt x="2082545" y="170687"/>
                  </a:lnTo>
                  <a:lnTo>
                    <a:pt x="2074128" y="217074"/>
                  </a:lnTo>
                  <a:lnTo>
                    <a:pt x="2063781" y="262890"/>
                  </a:lnTo>
                  <a:lnTo>
                    <a:pt x="2053292" y="308705"/>
                  </a:lnTo>
                  <a:lnTo>
                    <a:pt x="2044445" y="355091"/>
                  </a:lnTo>
                  <a:lnTo>
                    <a:pt x="2043300" y="413583"/>
                  </a:lnTo>
                  <a:lnTo>
                    <a:pt x="2042273" y="469779"/>
                  </a:lnTo>
                  <a:lnTo>
                    <a:pt x="2041318" y="523987"/>
                  </a:lnTo>
                  <a:lnTo>
                    <a:pt x="2040392" y="576513"/>
                  </a:lnTo>
                  <a:lnTo>
                    <a:pt x="2039450" y="627662"/>
                  </a:lnTo>
                  <a:lnTo>
                    <a:pt x="2038447" y="677741"/>
                  </a:lnTo>
                  <a:lnTo>
                    <a:pt x="2037338" y="727055"/>
                  </a:lnTo>
                  <a:lnTo>
                    <a:pt x="2036079" y="775912"/>
                  </a:lnTo>
                  <a:lnTo>
                    <a:pt x="2034625" y="824618"/>
                  </a:lnTo>
                  <a:lnTo>
                    <a:pt x="2032931" y="873477"/>
                  </a:lnTo>
                  <a:lnTo>
                    <a:pt x="2030952" y="922798"/>
                  </a:lnTo>
                  <a:lnTo>
                    <a:pt x="2028645" y="972885"/>
                  </a:lnTo>
                  <a:lnTo>
                    <a:pt x="2025963" y="1024044"/>
                  </a:lnTo>
                  <a:lnTo>
                    <a:pt x="2022863" y="1076583"/>
                  </a:lnTo>
                  <a:lnTo>
                    <a:pt x="2019300" y="1130808"/>
                  </a:lnTo>
                  <a:lnTo>
                    <a:pt x="2017419" y="1171624"/>
                  </a:lnTo>
                  <a:lnTo>
                    <a:pt x="2014925" y="1223659"/>
                  </a:lnTo>
                  <a:lnTo>
                    <a:pt x="2009679" y="1280731"/>
                  </a:lnTo>
                  <a:lnTo>
                    <a:pt x="1999544" y="1336660"/>
                  </a:lnTo>
                  <a:lnTo>
                    <a:pt x="1982381" y="1385266"/>
                  </a:lnTo>
                  <a:lnTo>
                    <a:pt x="1956053" y="1420367"/>
                  </a:lnTo>
                  <a:lnTo>
                    <a:pt x="1916186" y="1440734"/>
                  </a:lnTo>
                  <a:lnTo>
                    <a:pt x="1871197" y="1446324"/>
                  </a:lnTo>
                  <a:lnTo>
                    <a:pt x="1823283" y="1443026"/>
                  </a:lnTo>
                  <a:lnTo>
                    <a:pt x="1774637" y="1436729"/>
                  </a:lnTo>
                  <a:lnTo>
                    <a:pt x="1727453" y="1433322"/>
                  </a:lnTo>
                </a:path>
                <a:path w="3175635" h="1459229">
                  <a:moveTo>
                    <a:pt x="2120645" y="0"/>
                  </a:moveTo>
                  <a:lnTo>
                    <a:pt x="2172842" y="9715"/>
                  </a:lnTo>
                  <a:lnTo>
                    <a:pt x="2222754" y="38862"/>
                  </a:lnTo>
                  <a:lnTo>
                    <a:pt x="2231136" y="104203"/>
                  </a:lnTo>
                  <a:lnTo>
                    <a:pt x="2232183" y="137874"/>
                  </a:lnTo>
                  <a:lnTo>
                    <a:pt x="2234945" y="170687"/>
                  </a:lnTo>
                  <a:lnTo>
                    <a:pt x="2243792" y="217074"/>
                  </a:lnTo>
                  <a:lnTo>
                    <a:pt x="2254281" y="262890"/>
                  </a:lnTo>
                  <a:lnTo>
                    <a:pt x="2264628" y="308705"/>
                  </a:lnTo>
                  <a:lnTo>
                    <a:pt x="2273045" y="355091"/>
                  </a:lnTo>
                  <a:lnTo>
                    <a:pt x="2274333" y="413583"/>
                  </a:lnTo>
                  <a:lnTo>
                    <a:pt x="2275484" y="469779"/>
                  </a:lnTo>
                  <a:lnTo>
                    <a:pt x="2276545" y="523987"/>
                  </a:lnTo>
                  <a:lnTo>
                    <a:pt x="2277560" y="576513"/>
                  </a:lnTo>
                  <a:lnTo>
                    <a:pt x="2278577" y="627662"/>
                  </a:lnTo>
                  <a:lnTo>
                    <a:pt x="2279641" y="677741"/>
                  </a:lnTo>
                  <a:lnTo>
                    <a:pt x="2280799" y="727055"/>
                  </a:lnTo>
                  <a:lnTo>
                    <a:pt x="2282096" y="775912"/>
                  </a:lnTo>
                  <a:lnTo>
                    <a:pt x="2283579" y="824618"/>
                  </a:lnTo>
                  <a:lnTo>
                    <a:pt x="2285294" y="873477"/>
                  </a:lnTo>
                  <a:lnTo>
                    <a:pt x="2287286" y="922798"/>
                  </a:lnTo>
                  <a:lnTo>
                    <a:pt x="2289602" y="972885"/>
                  </a:lnTo>
                  <a:lnTo>
                    <a:pt x="2292288" y="1024044"/>
                  </a:lnTo>
                  <a:lnTo>
                    <a:pt x="2295390" y="1076583"/>
                  </a:lnTo>
                  <a:lnTo>
                    <a:pt x="2298954" y="1130808"/>
                  </a:lnTo>
                  <a:lnTo>
                    <a:pt x="2300834" y="1171624"/>
                  </a:lnTo>
                  <a:lnTo>
                    <a:pt x="2303328" y="1223659"/>
                  </a:lnTo>
                  <a:lnTo>
                    <a:pt x="2308574" y="1280731"/>
                  </a:lnTo>
                  <a:lnTo>
                    <a:pt x="2318709" y="1336660"/>
                  </a:lnTo>
                  <a:lnTo>
                    <a:pt x="2335872" y="1385266"/>
                  </a:lnTo>
                  <a:lnTo>
                    <a:pt x="2362200" y="1420367"/>
                  </a:lnTo>
                  <a:lnTo>
                    <a:pt x="2401775" y="1440734"/>
                  </a:lnTo>
                  <a:lnTo>
                    <a:pt x="2446727" y="1446324"/>
                  </a:lnTo>
                  <a:lnTo>
                    <a:pt x="2494751" y="1443026"/>
                  </a:lnTo>
                  <a:lnTo>
                    <a:pt x="2543543" y="1436729"/>
                  </a:lnTo>
                  <a:lnTo>
                    <a:pt x="2590800" y="1433322"/>
                  </a:lnTo>
                </a:path>
                <a:path w="3175635" h="1459229">
                  <a:moveTo>
                    <a:pt x="1625345" y="0"/>
                  </a:moveTo>
                  <a:lnTo>
                    <a:pt x="1573529" y="9715"/>
                  </a:lnTo>
                  <a:lnTo>
                    <a:pt x="1524000" y="38862"/>
                  </a:lnTo>
                  <a:lnTo>
                    <a:pt x="1515237" y="104203"/>
                  </a:lnTo>
                  <a:lnTo>
                    <a:pt x="1514141" y="137874"/>
                  </a:lnTo>
                  <a:lnTo>
                    <a:pt x="1511045" y="170687"/>
                  </a:lnTo>
                  <a:lnTo>
                    <a:pt x="1502628" y="217074"/>
                  </a:lnTo>
                  <a:lnTo>
                    <a:pt x="1492281" y="262890"/>
                  </a:lnTo>
                  <a:lnTo>
                    <a:pt x="1481792" y="308705"/>
                  </a:lnTo>
                  <a:lnTo>
                    <a:pt x="1472945" y="355091"/>
                  </a:lnTo>
                  <a:lnTo>
                    <a:pt x="1471800" y="413583"/>
                  </a:lnTo>
                  <a:lnTo>
                    <a:pt x="1470773" y="469779"/>
                  </a:lnTo>
                  <a:lnTo>
                    <a:pt x="1469818" y="523987"/>
                  </a:lnTo>
                  <a:lnTo>
                    <a:pt x="1468892" y="576513"/>
                  </a:lnTo>
                  <a:lnTo>
                    <a:pt x="1467950" y="627662"/>
                  </a:lnTo>
                  <a:lnTo>
                    <a:pt x="1466947" y="677741"/>
                  </a:lnTo>
                  <a:lnTo>
                    <a:pt x="1465838" y="727055"/>
                  </a:lnTo>
                  <a:lnTo>
                    <a:pt x="1464579" y="775912"/>
                  </a:lnTo>
                  <a:lnTo>
                    <a:pt x="1463125" y="824618"/>
                  </a:lnTo>
                  <a:lnTo>
                    <a:pt x="1461431" y="873477"/>
                  </a:lnTo>
                  <a:lnTo>
                    <a:pt x="1459452" y="922798"/>
                  </a:lnTo>
                  <a:lnTo>
                    <a:pt x="1457145" y="972885"/>
                  </a:lnTo>
                  <a:lnTo>
                    <a:pt x="1454463" y="1024044"/>
                  </a:lnTo>
                  <a:lnTo>
                    <a:pt x="1451363" y="1076583"/>
                  </a:lnTo>
                  <a:lnTo>
                    <a:pt x="1447800" y="1130808"/>
                  </a:lnTo>
                  <a:lnTo>
                    <a:pt x="1445919" y="1171624"/>
                  </a:lnTo>
                  <a:lnTo>
                    <a:pt x="1443425" y="1223659"/>
                  </a:lnTo>
                  <a:lnTo>
                    <a:pt x="1438179" y="1280731"/>
                  </a:lnTo>
                  <a:lnTo>
                    <a:pt x="1428044" y="1336660"/>
                  </a:lnTo>
                  <a:lnTo>
                    <a:pt x="1410881" y="1385266"/>
                  </a:lnTo>
                  <a:lnTo>
                    <a:pt x="1384553" y="1420367"/>
                  </a:lnTo>
                  <a:lnTo>
                    <a:pt x="1344686" y="1440734"/>
                  </a:lnTo>
                  <a:lnTo>
                    <a:pt x="1299697" y="1446324"/>
                  </a:lnTo>
                  <a:lnTo>
                    <a:pt x="1251783" y="1443026"/>
                  </a:lnTo>
                  <a:lnTo>
                    <a:pt x="1203137" y="1436729"/>
                  </a:lnTo>
                  <a:lnTo>
                    <a:pt x="1155954" y="1433322"/>
                  </a:lnTo>
                </a:path>
                <a:path w="3175635" h="1459229">
                  <a:moveTo>
                    <a:pt x="1549145" y="0"/>
                  </a:moveTo>
                  <a:lnTo>
                    <a:pt x="1601342" y="9715"/>
                  </a:lnTo>
                  <a:lnTo>
                    <a:pt x="1651253" y="38862"/>
                  </a:lnTo>
                  <a:lnTo>
                    <a:pt x="1659636" y="104203"/>
                  </a:lnTo>
                  <a:lnTo>
                    <a:pt x="1660683" y="137874"/>
                  </a:lnTo>
                  <a:lnTo>
                    <a:pt x="1663445" y="170687"/>
                  </a:lnTo>
                  <a:lnTo>
                    <a:pt x="1672292" y="217074"/>
                  </a:lnTo>
                  <a:lnTo>
                    <a:pt x="1682781" y="262890"/>
                  </a:lnTo>
                  <a:lnTo>
                    <a:pt x="1693128" y="308705"/>
                  </a:lnTo>
                  <a:lnTo>
                    <a:pt x="1701545" y="355091"/>
                  </a:lnTo>
                  <a:lnTo>
                    <a:pt x="1702833" y="413583"/>
                  </a:lnTo>
                  <a:lnTo>
                    <a:pt x="1703984" y="469779"/>
                  </a:lnTo>
                  <a:lnTo>
                    <a:pt x="1705045" y="523987"/>
                  </a:lnTo>
                  <a:lnTo>
                    <a:pt x="1706060" y="576513"/>
                  </a:lnTo>
                  <a:lnTo>
                    <a:pt x="1707077" y="627662"/>
                  </a:lnTo>
                  <a:lnTo>
                    <a:pt x="1708141" y="677741"/>
                  </a:lnTo>
                  <a:lnTo>
                    <a:pt x="1709299" y="727055"/>
                  </a:lnTo>
                  <a:lnTo>
                    <a:pt x="1710596" y="775912"/>
                  </a:lnTo>
                  <a:lnTo>
                    <a:pt x="1712079" y="824618"/>
                  </a:lnTo>
                  <a:lnTo>
                    <a:pt x="1713794" y="873477"/>
                  </a:lnTo>
                  <a:lnTo>
                    <a:pt x="1715786" y="922798"/>
                  </a:lnTo>
                  <a:lnTo>
                    <a:pt x="1718102" y="972885"/>
                  </a:lnTo>
                  <a:lnTo>
                    <a:pt x="1720788" y="1024044"/>
                  </a:lnTo>
                  <a:lnTo>
                    <a:pt x="1723890" y="1076583"/>
                  </a:lnTo>
                  <a:lnTo>
                    <a:pt x="1727453" y="1130808"/>
                  </a:lnTo>
                  <a:lnTo>
                    <a:pt x="1729334" y="1171624"/>
                  </a:lnTo>
                  <a:lnTo>
                    <a:pt x="1731828" y="1223659"/>
                  </a:lnTo>
                  <a:lnTo>
                    <a:pt x="1737074" y="1280731"/>
                  </a:lnTo>
                  <a:lnTo>
                    <a:pt x="1747209" y="1336660"/>
                  </a:lnTo>
                  <a:lnTo>
                    <a:pt x="1764372" y="1385266"/>
                  </a:lnTo>
                  <a:lnTo>
                    <a:pt x="1790700" y="1420367"/>
                  </a:lnTo>
                  <a:lnTo>
                    <a:pt x="1830275" y="1440734"/>
                  </a:lnTo>
                  <a:lnTo>
                    <a:pt x="1875227" y="1446324"/>
                  </a:lnTo>
                  <a:lnTo>
                    <a:pt x="1923251" y="1443026"/>
                  </a:lnTo>
                  <a:lnTo>
                    <a:pt x="1972043" y="1436729"/>
                  </a:lnTo>
                  <a:lnTo>
                    <a:pt x="2019300" y="1433322"/>
                  </a:lnTo>
                </a:path>
                <a:path w="3175635" h="1459229">
                  <a:moveTo>
                    <a:pt x="1053846" y="0"/>
                  </a:moveTo>
                  <a:lnTo>
                    <a:pt x="1002030" y="9715"/>
                  </a:lnTo>
                  <a:lnTo>
                    <a:pt x="952500" y="38862"/>
                  </a:lnTo>
                  <a:lnTo>
                    <a:pt x="943737" y="104203"/>
                  </a:lnTo>
                  <a:lnTo>
                    <a:pt x="942641" y="137874"/>
                  </a:lnTo>
                  <a:lnTo>
                    <a:pt x="939546" y="170687"/>
                  </a:lnTo>
                  <a:lnTo>
                    <a:pt x="931128" y="217074"/>
                  </a:lnTo>
                  <a:lnTo>
                    <a:pt x="920781" y="262890"/>
                  </a:lnTo>
                  <a:lnTo>
                    <a:pt x="910292" y="308705"/>
                  </a:lnTo>
                  <a:lnTo>
                    <a:pt x="901446" y="355091"/>
                  </a:lnTo>
                  <a:lnTo>
                    <a:pt x="900300" y="413583"/>
                  </a:lnTo>
                  <a:lnTo>
                    <a:pt x="899273" y="469779"/>
                  </a:lnTo>
                  <a:lnTo>
                    <a:pt x="898318" y="523987"/>
                  </a:lnTo>
                  <a:lnTo>
                    <a:pt x="897392" y="576513"/>
                  </a:lnTo>
                  <a:lnTo>
                    <a:pt x="896450" y="627662"/>
                  </a:lnTo>
                  <a:lnTo>
                    <a:pt x="895447" y="677741"/>
                  </a:lnTo>
                  <a:lnTo>
                    <a:pt x="894338" y="727055"/>
                  </a:lnTo>
                  <a:lnTo>
                    <a:pt x="893079" y="775912"/>
                  </a:lnTo>
                  <a:lnTo>
                    <a:pt x="891625" y="824618"/>
                  </a:lnTo>
                  <a:lnTo>
                    <a:pt x="889931" y="873477"/>
                  </a:lnTo>
                  <a:lnTo>
                    <a:pt x="887952" y="922798"/>
                  </a:lnTo>
                  <a:lnTo>
                    <a:pt x="885645" y="972885"/>
                  </a:lnTo>
                  <a:lnTo>
                    <a:pt x="882963" y="1024044"/>
                  </a:lnTo>
                  <a:lnTo>
                    <a:pt x="879863" y="1076583"/>
                  </a:lnTo>
                  <a:lnTo>
                    <a:pt x="876300" y="1130808"/>
                  </a:lnTo>
                  <a:lnTo>
                    <a:pt x="874419" y="1171624"/>
                  </a:lnTo>
                  <a:lnTo>
                    <a:pt x="871925" y="1223659"/>
                  </a:lnTo>
                  <a:lnTo>
                    <a:pt x="866679" y="1280731"/>
                  </a:lnTo>
                  <a:lnTo>
                    <a:pt x="856544" y="1336660"/>
                  </a:lnTo>
                  <a:lnTo>
                    <a:pt x="839381" y="1385266"/>
                  </a:lnTo>
                  <a:lnTo>
                    <a:pt x="813054" y="1420367"/>
                  </a:lnTo>
                  <a:lnTo>
                    <a:pt x="773186" y="1440734"/>
                  </a:lnTo>
                  <a:lnTo>
                    <a:pt x="728197" y="1446324"/>
                  </a:lnTo>
                  <a:lnTo>
                    <a:pt x="680283" y="1443026"/>
                  </a:lnTo>
                  <a:lnTo>
                    <a:pt x="631637" y="1436729"/>
                  </a:lnTo>
                  <a:lnTo>
                    <a:pt x="584454" y="1433322"/>
                  </a:lnTo>
                </a:path>
                <a:path w="3175635" h="1459229">
                  <a:moveTo>
                    <a:pt x="977646" y="0"/>
                  </a:moveTo>
                  <a:lnTo>
                    <a:pt x="1029843" y="9715"/>
                  </a:lnTo>
                  <a:lnTo>
                    <a:pt x="1079754" y="38862"/>
                  </a:lnTo>
                  <a:lnTo>
                    <a:pt x="1088136" y="104203"/>
                  </a:lnTo>
                  <a:lnTo>
                    <a:pt x="1089183" y="137874"/>
                  </a:lnTo>
                  <a:lnTo>
                    <a:pt x="1091946" y="170687"/>
                  </a:lnTo>
                  <a:lnTo>
                    <a:pt x="1100792" y="217074"/>
                  </a:lnTo>
                  <a:lnTo>
                    <a:pt x="1111281" y="262890"/>
                  </a:lnTo>
                  <a:lnTo>
                    <a:pt x="1121628" y="308705"/>
                  </a:lnTo>
                  <a:lnTo>
                    <a:pt x="1130046" y="355091"/>
                  </a:lnTo>
                  <a:lnTo>
                    <a:pt x="1131333" y="413583"/>
                  </a:lnTo>
                  <a:lnTo>
                    <a:pt x="1132484" y="469779"/>
                  </a:lnTo>
                  <a:lnTo>
                    <a:pt x="1133545" y="523987"/>
                  </a:lnTo>
                  <a:lnTo>
                    <a:pt x="1134560" y="576513"/>
                  </a:lnTo>
                  <a:lnTo>
                    <a:pt x="1135577" y="627662"/>
                  </a:lnTo>
                  <a:lnTo>
                    <a:pt x="1136641" y="677741"/>
                  </a:lnTo>
                  <a:lnTo>
                    <a:pt x="1137799" y="727055"/>
                  </a:lnTo>
                  <a:lnTo>
                    <a:pt x="1139096" y="775912"/>
                  </a:lnTo>
                  <a:lnTo>
                    <a:pt x="1140579" y="824618"/>
                  </a:lnTo>
                  <a:lnTo>
                    <a:pt x="1142294" y="873477"/>
                  </a:lnTo>
                  <a:lnTo>
                    <a:pt x="1144286" y="922798"/>
                  </a:lnTo>
                  <a:lnTo>
                    <a:pt x="1146602" y="972885"/>
                  </a:lnTo>
                  <a:lnTo>
                    <a:pt x="1149288" y="1024044"/>
                  </a:lnTo>
                  <a:lnTo>
                    <a:pt x="1152390" y="1076583"/>
                  </a:lnTo>
                  <a:lnTo>
                    <a:pt x="1155954" y="1130808"/>
                  </a:lnTo>
                  <a:lnTo>
                    <a:pt x="1157834" y="1171624"/>
                  </a:lnTo>
                  <a:lnTo>
                    <a:pt x="1160328" y="1223659"/>
                  </a:lnTo>
                  <a:lnTo>
                    <a:pt x="1165574" y="1280731"/>
                  </a:lnTo>
                  <a:lnTo>
                    <a:pt x="1175709" y="1336660"/>
                  </a:lnTo>
                  <a:lnTo>
                    <a:pt x="1192872" y="1385266"/>
                  </a:lnTo>
                  <a:lnTo>
                    <a:pt x="1219200" y="1420367"/>
                  </a:lnTo>
                  <a:lnTo>
                    <a:pt x="1258775" y="1440734"/>
                  </a:lnTo>
                  <a:lnTo>
                    <a:pt x="1303727" y="1446324"/>
                  </a:lnTo>
                  <a:lnTo>
                    <a:pt x="1351751" y="1443026"/>
                  </a:lnTo>
                  <a:lnTo>
                    <a:pt x="1400543" y="1436729"/>
                  </a:lnTo>
                  <a:lnTo>
                    <a:pt x="1447800" y="1433322"/>
                  </a:lnTo>
                </a:path>
                <a:path w="3175635" h="1459229">
                  <a:moveTo>
                    <a:pt x="470154" y="12191"/>
                  </a:moveTo>
                  <a:lnTo>
                    <a:pt x="417956" y="22288"/>
                  </a:lnTo>
                  <a:lnTo>
                    <a:pt x="368046" y="51815"/>
                  </a:lnTo>
                  <a:lnTo>
                    <a:pt x="359663" y="117157"/>
                  </a:lnTo>
                  <a:lnTo>
                    <a:pt x="358616" y="150828"/>
                  </a:lnTo>
                  <a:lnTo>
                    <a:pt x="355854" y="183641"/>
                  </a:lnTo>
                  <a:lnTo>
                    <a:pt x="347007" y="229909"/>
                  </a:lnTo>
                  <a:lnTo>
                    <a:pt x="336518" y="275463"/>
                  </a:lnTo>
                  <a:lnTo>
                    <a:pt x="326171" y="321016"/>
                  </a:lnTo>
                  <a:lnTo>
                    <a:pt x="317754" y="367284"/>
                  </a:lnTo>
                  <a:lnTo>
                    <a:pt x="316466" y="425908"/>
                  </a:lnTo>
                  <a:lnTo>
                    <a:pt x="315315" y="482202"/>
                  </a:lnTo>
                  <a:lnTo>
                    <a:pt x="314254" y="536478"/>
                  </a:lnTo>
                  <a:lnTo>
                    <a:pt x="313239" y="589047"/>
                  </a:lnTo>
                  <a:lnTo>
                    <a:pt x="312222" y="640221"/>
                  </a:lnTo>
                  <a:lnTo>
                    <a:pt x="311158" y="690311"/>
                  </a:lnTo>
                  <a:lnTo>
                    <a:pt x="310000" y="739628"/>
                  </a:lnTo>
                  <a:lnTo>
                    <a:pt x="308703" y="788485"/>
                  </a:lnTo>
                  <a:lnTo>
                    <a:pt x="307220" y="837194"/>
                  </a:lnTo>
                  <a:lnTo>
                    <a:pt x="305505" y="886064"/>
                  </a:lnTo>
                  <a:lnTo>
                    <a:pt x="303513" y="935409"/>
                  </a:lnTo>
                  <a:lnTo>
                    <a:pt x="301197" y="985540"/>
                  </a:lnTo>
                  <a:lnTo>
                    <a:pt x="298511" y="1036768"/>
                  </a:lnTo>
                  <a:lnTo>
                    <a:pt x="295409" y="1089404"/>
                  </a:lnTo>
                  <a:lnTo>
                    <a:pt x="291846" y="1143762"/>
                  </a:lnTo>
                  <a:lnTo>
                    <a:pt x="289965" y="1184313"/>
                  </a:lnTo>
                  <a:lnTo>
                    <a:pt x="287471" y="1236274"/>
                  </a:lnTo>
                  <a:lnTo>
                    <a:pt x="282225" y="1293399"/>
                  </a:lnTo>
                  <a:lnTo>
                    <a:pt x="272090" y="1349445"/>
                  </a:lnTo>
                  <a:lnTo>
                    <a:pt x="254927" y="1398167"/>
                  </a:lnTo>
                  <a:lnTo>
                    <a:pt x="228600" y="1433322"/>
                  </a:lnTo>
                  <a:lnTo>
                    <a:pt x="189024" y="1453396"/>
                  </a:lnTo>
                  <a:lnTo>
                    <a:pt x="144072" y="1458949"/>
                  </a:lnTo>
                  <a:lnTo>
                    <a:pt x="96048" y="1455761"/>
                  </a:lnTo>
                  <a:lnTo>
                    <a:pt x="47256" y="1449610"/>
                  </a:lnTo>
                  <a:lnTo>
                    <a:pt x="0" y="1446276"/>
                  </a:lnTo>
                </a:path>
                <a:path w="3175635" h="1459229">
                  <a:moveTo>
                    <a:pt x="393954" y="12191"/>
                  </a:moveTo>
                  <a:lnTo>
                    <a:pt x="445484" y="22288"/>
                  </a:lnTo>
                  <a:lnTo>
                    <a:pt x="495300" y="51815"/>
                  </a:lnTo>
                  <a:lnTo>
                    <a:pt x="504063" y="117157"/>
                  </a:lnTo>
                  <a:lnTo>
                    <a:pt x="505158" y="150828"/>
                  </a:lnTo>
                  <a:lnTo>
                    <a:pt x="508254" y="183641"/>
                  </a:lnTo>
                  <a:lnTo>
                    <a:pt x="516671" y="229909"/>
                  </a:lnTo>
                  <a:lnTo>
                    <a:pt x="527018" y="275463"/>
                  </a:lnTo>
                  <a:lnTo>
                    <a:pt x="537507" y="321016"/>
                  </a:lnTo>
                  <a:lnTo>
                    <a:pt x="546354" y="367284"/>
                  </a:lnTo>
                  <a:lnTo>
                    <a:pt x="547499" y="425908"/>
                  </a:lnTo>
                  <a:lnTo>
                    <a:pt x="548526" y="482202"/>
                  </a:lnTo>
                  <a:lnTo>
                    <a:pt x="549481" y="536478"/>
                  </a:lnTo>
                  <a:lnTo>
                    <a:pt x="550407" y="589047"/>
                  </a:lnTo>
                  <a:lnTo>
                    <a:pt x="551349" y="640221"/>
                  </a:lnTo>
                  <a:lnTo>
                    <a:pt x="552352" y="690311"/>
                  </a:lnTo>
                  <a:lnTo>
                    <a:pt x="553461" y="739628"/>
                  </a:lnTo>
                  <a:lnTo>
                    <a:pt x="554720" y="788485"/>
                  </a:lnTo>
                  <a:lnTo>
                    <a:pt x="556174" y="837194"/>
                  </a:lnTo>
                  <a:lnTo>
                    <a:pt x="557868" y="886064"/>
                  </a:lnTo>
                  <a:lnTo>
                    <a:pt x="559847" y="935409"/>
                  </a:lnTo>
                  <a:lnTo>
                    <a:pt x="562154" y="985540"/>
                  </a:lnTo>
                  <a:lnTo>
                    <a:pt x="564836" y="1036768"/>
                  </a:lnTo>
                  <a:lnTo>
                    <a:pt x="567936" y="1089404"/>
                  </a:lnTo>
                  <a:lnTo>
                    <a:pt x="571500" y="1143762"/>
                  </a:lnTo>
                  <a:lnTo>
                    <a:pt x="573380" y="1184313"/>
                  </a:lnTo>
                  <a:lnTo>
                    <a:pt x="575874" y="1236274"/>
                  </a:lnTo>
                  <a:lnTo>
                    <a:pt x="581120" y="1293399"/>
                  </a:lnTo>
                  <a:lnTo>
                    <a:pt x="591255" y="1349445"/>
                  </a:lnTo>
                  <a:lnTo>
                    <a:pt x="608418" y="1398167"/>
                  </a:lnTo>
                  <a:lnTo>
                    <a:pt x="634746" y="1433322"/>
                  </a:lnTo>
                  <a:lnTo>
                    <a:pt x="674321" y="1453396"/>
                  </a:lnTo>
                  <a:lnTo>
                    <a:pt x="719273" y="1458949"/>
                  </a:lnTo>
                  <a:lnTo>
                    <a:pt x="767297" y="1455761"/>
                  </a:lnTo>
                  <a:lnTo>
                    <a:pt x="816089" y="1449610"/>
                  </a:lnTo>
                  <a:lnTo>
                    <a:pt x="863346" y="144627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1333" y="4441444"/>
              <a:ext cx="330200" cy="330835"/>
            </a:xfrm>
            <a:custGeom>
              <a:avLst/>
              <a:gdLst/>
              <a:ahLst/>
              <a:cxnLst/>
              <a:rect l="l" t="t" r="r" b="b"/>
              <a:pathLst>
                <a:path w="330200" h="330835">
                  <a:moveTo>
                    <a:pt x="329946" y="330708"/>
                  </a:moveTo>
                  <a:lnTo>
                    <a:pt x="329946" y="0"/>
                  </a:lnTo>
                  <a:lnTo>
                    <a:pt x="0" y="0"/>
                  </a:lnTo>
                  <a:lnTo>
                    <a:pt x="0" y="330708"/>
                  </a:lnTo>
                  <a:lnTo>
                    <a:pt x="329946" y="3307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46473" y="4296918"/>
            <a:ext cx="2544445" cy="83820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R="43180" algn="r">
              <a:lnSpc>
                <a:spcPct val="100000"/>
              </a:lnSpc>
              <a:spcBef>
                <a:spcPts val="1135"/>
              </a:spcBef>
            </a:pPr>
            <a:r>
              <a:rPr sz="1800" spc="-25" dirty="0">
                <a:latin typeface="Arial"/>
                <a:cs typeface="Arial"/>
              </a:rPr>
              <a:t>E</a:t>
            </a:r>
            <a:r>
              <a:rPr sz="1800" spc="-37" baseline="-23148" dirty="0">
                <a:latin typeface="Arial"/>
                <a:cs typeface="Arial"/>
              </a:rPr>
              <a:t>F</a:t>
            </a:r>
            <a:endParaRPr sz="1800" baseline="-23148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40"/>
              </a:spcBef>
            </a:pPr>
            <a:r>
              <a:rPr sz="1800" dirty="0">
                <a:latin typeface="Arial"/>
                <a:cs typeface="Arial"/>
              </a:rPr>
              <a:t>disorder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broadening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6961" y="1972999"/>
            <a:ext cx="1324335" cy="2383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1331" y="100203"/>
            <a:ext cx="5810764" cy="382578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550554">
              <a:spcBef>
                <a:spcPts val="95"/>
              </a:spcBef>
            </a:pPr>
            <a:r>
              <a:rPr dirty="0">
                <a:solidFill>
                  <a:srgbClr val="00009A"/>
                </a:solidFill>
                <a:latin typeface="Bradley Hand" pitchFamily="2" charset="77"/>
              </a:rPr>
              <a:t>CMOS</a:t>
            </a:r>
            <a:r>
              <a:rPr spc="-110" dirty="0">
                <a:solidFill>
                  <a:srgbClr val="00009A"/>
                </a:solidFill>
                <a:latin typeface="Bradley Hand" pitchFamily="2" charset="77"/>
              </a:rPr>
              <a:t> </a:t>
            </a:r>
            <a:r>
              <a:rPr lang="en-US" spc="-10" dirty="0">
                <a:solidFill>
                  <a:srgbClr val="00009A"/>
                </a:solidFill>
                <a:latin typeface="Bradley Hand" pitchFamily="2" charset="77"/>
              </a:rPr>
              <a:t>Technology</a:t>
            </a:r>
            <a:endParaRPr spc="-10" dirty="0">
              <a:solidFill>
                <a:srgbClr val="00009A"/>
              </a:solidFill>
              <a:latin typeface="Bradley Hand" pitchFamily="2" charset="77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4873" y="1318187"/>
            <a:ext cx="3202310" cy="4151733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25471" marR="43938">
              <a:lnSpc>
                <a:spcPct val="150000"/>
              </a:lnSpc>
              <a:spcBef>
                <a:spcPts val="100"/>
              </a:spcBef>
            </a:pPr>
            <a:r>
              <a:rPr sz="2006" b="1" dirty="0">
                <a:solidFill>
                  <a:srgbClr val="808080"/>
                </a:solidFill>
                <a:latin typeface="Arial"/>
                <a:cs typeface="Arial"/>
              </a:rPr>
              <a:t>Intel’s</a:t>
            </a:r>
            <a:r>
              <a:rPr sz="2006" b="1" spc="-10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006" b="1" dirty="0">
                <a:solidFill>
                  <a:srgbClr val="808080"/>
                </a:solidFill>
                <a:latin typeface="Arial"/>
                <a:cs typeface="Arial"/>
              </a:rPr>
              <a:t>Prescott</a:t>
            </a:r>
            <a:r>
              <a:rPr sz="2006" b="1" spc="-10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006" b="1" spc="-10" dirty="0">
                <a:solidFill>
                  <a:srgbClr val="808080"/>
                </a:solidFill>
                <a:latin typeface="Arial"/>
                <a:cs typeface="Arial"/>
              </a:rPr>
              <a:t>processor </a:t>
            </a:r>
            <a:r>
              <a:rPr sz="2006" b="1" dirty="0">
                <a:solidFill>
                  <a:srgbClr val="808080"/>
                </a:solidFill>
                <a:latin typeface="Arial"/>
                <a:cs typeface="Arial"/>
              </a:rPr>
              <a:t>(released</a:t>
            </a:r>
            <a:r>
              <a:rPr sz="2006" b="1" spc="-10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006" b="1" dirty="0">
                <a:solidFill>
                  <a:srgbClr val="808080"/>
                </a:solidFill>
                <a:latin typeface="Arial"/>
                <a:cs typeface="Arial"/>
              </a:rPr>
              <a:t>March</a:t>
            </a:r>
            <a:r>
              <a:rPr sz="2006" b="1" spc="-10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006" b="1" spc="-10" dirty="0">
                <a:solidFill>
                  <a:srgbClr val="808080"/>
                </a:solidFill>
                <a:latin typeface="Arial"/>
                <a:cs typeface="Arial"/>
              </a:rPr>
              <a:t>2004):</a:t>
            </a:r>
            <a:endParaRPr sz="2006">
              <a:latin typeface="Arial"/>
              <a:cs typeface="Arial"/>
            </a:endParaRPr>
          </a:p>
          <a:p>
            <a:pPr marL="185302" indent="-160468">
              <a:spcBef>
                <a:spcPts val="1203"/>
              </a:spcBef>
              <a:buFont typeface="Arial"/>
              <a:buChar char="•"/>
              <a:tabLst>
                <a:tab pos="185939" algn="l"/>
              </a:tabLst>
            </a:pP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150</a:t>
            </a:r>
            <a:r>
              <a:rPr sz="2006" b="1" spc="-7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million</a:t>
            </a:r>
            <a:r>
              <a:rPr sz="2006" b="1" spc="-7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spc="-10" dirty="0">
                <a:solidFill>
                  <a:srgbClr val="0033CC"/>
                </a:solidFill>
                <a:latin typeface="Arial"/>
                <a:cs typeface="Arial"/>
              </a:rPr>
              <a:t>transistors</a:t>
            </a:r>
            <a:endParaRPr sz="2006">
              <a:latin typeface="Arial"/>
              <a:cs typeface="Arial"/>
            </a:endParaRPr>
          </a:p>
          <a:p>
            <a:pPr marL="185302" indent="-160468">
              <a:spcBef>
                <a:spcPts val="1203"/>
              </a:spcBef>
              <a:buFont typeface="Arial"/>
              <a:buChar char="•"/>
              <a:tabLst>
                <a:tab pos="185939" algn="l"/>
              </a:tabLst>
            </a:pP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90</a:t>
            </a:r>
            <a:r>
              <a:rPr sz="2006" b="1" spc="-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nm</a:t>
            </a:r>
            <a:r>
              <a:rPr sz="2006" b="1" spc="-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design</a:t>
            </a:r>
            <a:r>
              <a:rPr sz="2006" b="1" spc="-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spc="-10" dirty="0">
                <a:solidFill>
                  <a:srgbClr val="0033CC"/>
                </a:solidFill>
                <a:latin typeface="Arial"/>
                <a:cs typeface="Arial"/>
              </a:rPr>
              <a:t>rules</a:t>
            </a:r>
            <a:endParaRPr sz="2006">
              <a:latin typeface="Arial"/>
              <a:cs typeface="Arial"/>
            </a:endParaRPr>
          </a:p>
          <a:p>
            <a:pPr marL="185302" indent="-160468">
              <a:spcBef>
                <a:spcPts val="1203"/>
              </a:spcBef>
              <a:buFont typeface="Arial"/>
              <a:buChar char="•"/>
              <a:tabLst>
                <a:tab pos="185939" algn="l"/>
              </a:tabLst>
            </a:pP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3.4</a:t>
            </a:r>
            <a:r>
              <a:rPr sz="2006" b="1" spc="-6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GHz</a:t>
            </a:r>
            <a:r>
              <a:rPr sz="2006" b="1" spc="-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clock</a:t>
            </a:r>
            <a:r>
              <a:rPr sz="2006" b="1" spc="-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spc="-10" dirty="0">
                <a:solidFill>
                  <a:srgbClr val="0033CC"/>
                </a:solidFill>
                <a:latin typeface="Arial"/>
                <a:cs typeface="Arial"/>
              </a:rPr>
              <a:t>frequency</a:t>
            </a:r>
            <a:endParaRPr sz="2006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6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955">
              <a:latin typeface="Arial"/>
              <a:cs typeface="Arial"/>
            </a:endParaRPr>
          </a:p>
          <a:p>
            <a:pPr marL="96153"/>
            <a:r>
              <a:rPr sz="2006" b="1" dirty="0">
                <a:solidFill>
                  <a:srgbClr val="808080"/>
                </a:solidFill>
                <a:latin typeface="Arial"/>
                <a:cs typeface="Arial"/>
              </a:rPr>
              <a:t>DRAM</a:t>
            </a:r>
            <a:r>
              <a:rPr sz="2006" b="1" spc="-6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2006" b="1" spc="-10" dirty="0">
                <a:solidFill>
                  <a:srgbClr val="808080"/>
                </a:solidFill>
                <a:latin typeface="Arial"/>
                <a:cs typeface="Arial"/>
              </a:rPr>
              <a:t>chips</a:t>
            </a:r>
            <a:r>
              <a:rPr sz="2006" b="1" spc="-10" dirty="0">
                <a:solidFill>
                  <a:srgbClr val="0033CC"/>
                </a:solidFill>
                <a:latin typeface="Arial"/>
                <a:cs typeface="Arial"/>
              </a:rPr>
              <a:t>:</a:t>
            </a:r>
            <a:endParaRPr sz="2006">
              <a:latin typeface="Arial"/>
              <a:cs typeface="Arial"/>
            </a:endParaRPr>
          </a:p>
          <a:p>
            <a:pPr marL="165562" marR="43301" indent="-70046">
              <a:lnSpc>
                <a:spcPct val="150000"/>
              </a:lnSpc>
            </a:pP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4</a:t>
            </a:r>
            <a:r>
              <a:rPr sz="2006" b="1" spc="-4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Gb</a:t>
            </a:r>
            <a:r>
              <a:rPr sz="2006" b="1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chips</a:t>
            </a:r>
            <a:r>
              <a:rPr sz="2006" b="1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spc="-10" dirty="0">
                <a:solidFill>
                  <a:srgbClr val="0033CC"/>
                </a:solidFill>
                <a:latin typeface="Arial"/>
                <a:cs typeface="Arial"/>
              </a:rPr>
              <a:t>demonstrated </a:t>
            </a: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(~</a:t>
            </a:r>
            <a:r>
              <a:rPr sz="2006" b="1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dirty="0">
                <a:solidFill>
                  <a:srgbClr val="0033CC"/>
                </a:solidFill>
                <a:latin typeface="Arial"/>
                <a:cs typeface="Arial"/>
              </a:rPr>
              <a:t>10</a:t>
            </a:r>
            <a:r>
              <a:rPr sz="1955" b="1" baseline="25641" dirty="0">
                <a:solidFill>
                  <a:srgbClr val="0033CC"/>
                </a:solidFill>
                <a:latin typeface="Arial"/>
                <a:cs typeface="Arial"/>
              </a:rPr>
              <a:t>9</a:t>
            </a:r>
            <a:r>
              <a:rPr sz="1955" b="1" spc="233" baseline="25641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6" b="1" spc="-10" dirty="0">
                <a:solidFill>
                  <a:srgbClr val="0033CC"/>
                </a:solidFill>
                <a:latin typeface="Arial"/>
                <a:cs typeface="Arial"/>
              </a:rPr>
              <a:t>transistors/cm</a:t>
            </a:r>
            <a:r>
              <a:rPr sz="1955" b="1" spc="-15" baseline="25641" dirty="0">
                <a:solidFill>
                  <a:srgbClr val="0033CC"/>
                </a:solidFill>
                <a:latin typeface="Arial"/>
                <a:cs typeface="Arial"/>
              </a:rPr>
              <a:t>2</a:t>
            </a:r>
            <a:r>
              <a:rPr sz="2006" b="1" spc="-10" dirty="0">
                <a:solidFill>
                  <a:srgbClr val="0033CC"/>
                </a:solidFill>
                <a:latin typeface="Arial"/>
                <a:cs typeface="Arial"/>
              </a:rPr>
              <a:t>)</a:t>
            </a:r>
            <a:endParaRPr sz="2006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581" y="1262458"/>
            <a:ext cx="4398288" cy="44555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02808" y="5846683"/>
            <a:ext cx="1834531" cy="198490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12736">
              <a:spcBef>
                <a:spcPts val="100"/>
              </a:spcBef>
            </a:pPr>
            <a:r>
              <a:rPr sz="1203" dirty="0">
                <a:solidFill>
                  <a:srgbClr val="808080"/>
                </a:solidFill>
                <a:latin typeface="Times New Roman"/>
                <a:cs typeface="Times New Roman"/>
              </a:rPr>
              <a:t>Intel’s</a:t>
            </a:r>
            <a:r>
              <a:rPr sz="1203" spc="-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3" dirty="0">
                <a:solidFill>
                  <a:srgbClr val="808080"/>
                </a:solidFill>
                <a:latin typeface="Times New Roman"/>
                <a:cs typeface="Times New Roman"/>
              </a:rPr>
              <a:t>Norwood (Pentium</a:t>
            </a:r>
            <a:r>
              <a:rPr sz="1203" spc="-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3" dirty="0">
                <a:solidFill>
                  <a:srgbClr val="808080"/>
                </a:solidFill>
                <a:latin typeface="Times New Roman"/>
                <a:cs typeface="Times New Roman"/>
              </a:rPr>
              <a:t>4 </a:t>
            </a:r>
            <a:r>
              <a:rPr sz="1203" spc="-50" dirty="0">
                <a:solidFill>
                  <a:srgbClr val="808080"/>
                </a:solidFill>
                <a:latin typeface="Times New Roman"/>
                <a:cs typeface="Times New Roman"/>
              </a:rPr>
              <a:t>-</a:t>
            </a:r>
            <a:endParaRPr sz="120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3962" y="5812042"/>
            <a:ext cx="518967" cy="233212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47121" rIns="0" bIns="0" rtlCol="0">
            <a:spAutoFit/>
          </a:bodyPr>
          <a:lstStyle/>
          <a:p>
            <a:pPr>
              <a:spcBef>
                <a:spcPts val="371"/>
              </a:spcBef>
            </a:pPr>
            <a:r>
              <a:rPr sz="1203" dirty="0">
                <a:solidFill>
                  <a:srgbClr val="808080"/>
                </a:solidFill>
                <a:latin typeface="Times New Roman"/>
                <a:cs typeface="Times New Roman"/>
              </a:rPr>
              <a:t>130 </a:t>
            </a:r>
            <a:r>
              <a:rPr sz="1203" spc="-25" dirty="0">
                <a:solidFill>
                  <a:srgbClr val="808080"/>
                </a:solidFill>
                <a:latin typeface="Times New Roman"/>
                <a:cs typeface="Times New Roman"/>
              </a:rPr>
              <a:t>nm)</a:t>
            </a:r>
            <a:endParaRPr sz="120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2416" y="5846683"/>
            <a:ext cx="613208" cy="198490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12736">
              <a:spcBef>
                <a:spcPts val="100"/>
              </a:spcBef>
            </a:pPr>
            <a:r>
              <a:rPr sz="1203" spc="-10" dirty="0">
                <a:solidFill>
                  <a:srgbClr val="808080"/>
                </a:solidFill>
                <a:latin typeface="Times New Roman"/>
                <a:cs typeface="Times New Roman"/>
              </a:rPr>
              <a:t>processor</a:t>
            </a:r>
            <a:endParaRPr sz="120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121" y="6250903"/>
            <a:ext cx="5464113" cy="392250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12736">
              <a:spcBef>
                <a:spcPts val="100"/>
              </a:spcBef>
            </a:pPr>
            <a:r>
              <a:rPr sz="2407" dirty="0">
                <a:solidFill>
                  <a:srgbClr val="FF3300"/>
                </a:solidFill>
                <a:latin typeface="Comic Sans MS"/>
                <a:cs typeface="Comic Sans MS"/>
              </a:rPr>
              <a:t>We</a:t>
            </a:r>
            <a:r>
              <a:rPr sz="2407" spc="-2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407" dirty="0">
                <a:solidFill>
                  <a:srgbClr val="FF3300"/>
                </a:solidFill>
                <a:latin typeface="Comic Sans MS"/>
                <a:cs typeface="Comic Sans MS"/>
              </a:rPr>
              <a:t>are</a:t>
            </a:r>
            <a:r>
              <a:rPr sz="2407" spc="-1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407" dirty="0">
                <a:solidFill>
                  <a:srgbClr val="FF3300"/>
                </a:solidFill>
                <a:latin typeface="Comic Sans MS"/>
                <a:cs typeface="Comic Sans MS"/>
              </a:rPr>
              <a:t>already</a:t>
            </a:r>
            <a:r>
              <a:rPr sz="2407" spc="-1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407" dirty="0">
                <a:solidFill>
                  <a:srgbClr val="FF3300"/>
                </a:solidFill>
                <a:latin typeface="Comic Sans MS"/>
                <a:cs typeface="Comic Sans MS"/>
              </a:rPr>
              <a:t>inside</a:t>
            </a:r>
            <a:r>
              <a:rPr sz="2407" spc="-10" dirty="0">
                <a:solidFill>
                  <a:srgbClr val="FF3300"/>
                </a:solidFill>
                <a:latin typeface="Comic Sans MS"/>
                <a:cs typeface="Comic Sans MS"/>
              </a:rPr>
              <a:t> nanotechnology!</a:t>
            </a:r>
            <a:endParaRPr sz="2407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16022" y="6100117"/>
            <a:ext cx="0" cy="289730"/>
          </a:xfrm>
          <a:custGeom>
            <a:avLst/>
            <a:gdLst/>
            <a:ahLst/>
            <a:cxnLst/>
            <a:rect l="l" t="t" r="r" b="b"/>
            <a:pathLst>
              <a:path h="288925">
                <a:moveTo>
                  <a:pt x="0" y="0"/>
                </a:moveTo>
                <a:lnTo>
                  <a:pt x="0" y="288798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027" y="779272"/>
            <a:ext cx="4264768" cy="23713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Quantum</a:t>
            </a:r>
            <a:r>
              <a:rPr spc="-45" dirty="0"/>
              <a:t> </a:t>
            </a:r>
            <a:r>
              <a:rPr dirty="0"/>
              <a:t>Hall</a:t>
            </a:r>
            <a:r>
              <a:rPr spc="-45" dirty="0"/>
              <a:t> </a:t>
            </a:r>
            <a:r>
              <a:rPr dirty="0"/>
              <a:t>Effect:</a:t>
            </a:r>
            <a:r>
              <a:rPr spc="-40" dirty="0"/>
              <a:t> </a:t>
            </a:r>
            <a:r>
              <a:rPr dirty="0"/>
              <a:t>B</a:t>
            </a:r>
            <a:r>
              <a:rPr spc="-40" dirty="0"/>
              <a:t> </a:t>
            </a:r>
            <a:r>
              <a:rPr spc="-10" dirty="0"/>
              <a:t>dependence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71783" y="3290823"/>
            <a:ext cx="8319134" cy="3556635"/>
            <a:chOff x="571783" y="3290823"/>
            <a:chExt cx="8319134" cy="35566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783" y="3290823"/>
              <a:ext cx="5106914" cy="35566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926" y="5531866"/>
              <a:ext cx="3276599" cy="8671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46733" y="3603244"/>
              <a:ext cx="3695700" cy="2794635"/>
            </a:xfrm>
            <a:custGeom>
              <a:avLst/>
              <a:gdLst/>
              <a:ahLst/>
              <a:cxnLst/>
              <a:rect l="l" t="t" r="r" b="b"/>
              <a:pathLst>
                <a:path w="3695700" h="2794635">
                  <a:moveTo>
                    <a:pt x="0" y="2794254"/>
                  </a:moveTo>
                  <a:lnTo>
                    <a:pt x="3695700" y="0"/>
                  </a:lnTo>
                </a:path>
              </a:pathLst>
            </a:custGeom>
            <a:ln w="9525">
              <a:solidFill>
                <a:srgbClr val="9696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6733" y="6130798"/>
              <a:ext cx="3683000" cy="0"/>
            </a:xfrm>
            <a:custGeom>
              <a:avLst/>
              <a:gdLst/>
              <a:ahLst/>
              <a:cxnLst/>
              <a:rect l="l" t="t" r="r" b="b"/>
              <a:pathLst>
                <a:path w="3683000">
                  <a:moveTo>
                    <a:pt x="0" y="0"/>
                  </a:moveTo>
                  <a:lnTo>
                    <a:pt x="3682746" y="0"/>
                  </a:lnTo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96527" y="4543806"/>
            <a:ext cx="192658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"/>
                <a:cs typeface="Arial"/>
              </a:rPr>
              <a:t>Integer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Quantum </a:t>
            </a:r>
            <a:r>
              <a:rPr sz="2000" dirty="0">
                <a:latin typeface="Arial"/>
                <a:cs typeface="Arial"/>
              </a:rPr>
              <a:t>Hall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Effect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6557" y="773305"/>
            <a:ext cx="2601392" cy="58823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672" y="1224280"/>
            <a:ext cx="1485050" cy="43304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Quantum</a:t>
            </a:r>
            <a:r>
              <a:rPr spc="-55" dirty="0"/>
              <a:t> </a:t>
            </a:r>
            <a:r>
              <a:rPr dirty="0"/>
              <a:t>Hall</a:t>
            </a:r>
            <a:r>
              <a:rPr spc="-55" dirty="0"/>
              <a:t> </a:t>
            </a:r>
            <a:r>
              <a:rPr dirty="0"/>
              <a:t>Effect:</a:t>
            </a:r>
            <a:r>
              <a:rPr spc="-50" dirty="0"/>
              <a:t> </a:t>
            </a:r>
            <a:r>
              <a:rPr dirty="0"/>
              <a:t>edge</a:t>
            </a:r>
            <a:r>
              <a:rPr spc="-55" dirty="0"/>
              <a:t> </a:t>
            </a:r>
            <a:r>
              <a:rPr dirty="0"/>
              <a:t>states</a:t>
            </a:r>
            <a:r>
              <a:rPr spc="-55" dirty="0"/>
              <a:t> </a:t>
            </a:r>
            <a:r>
              <a:rPr dirty="0"/>
              <a:t>/</a:t>
            </a:r>
            <a:r>
              <a:rPr spc="-50" dirty="0"/>
              <a:t> </a:t>
            </a:r>
            <a:r>
              <a:rPr dirty="0"/>
              <a:t>skipping</a:t>
            </a:r>
            <a:r>
              <a:rPr spc="-55" dirty="0"/>
              <a:t> </a:t>
            </a:r>
            <a:r>
              <a:rPr spc="-10" dirty="0"/>
              <a:t>orbits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Shubnikov-de-</a:t>
            </a:r>
            <a:r>
              <a:rPr dirty="0"/>
              <a:t>Haas</a:t>
            </a:r>
            <a:r>
              <a:rPr spc="45" dirty="0"/>
              <a:t> </a:t>
            </a:r>
            <a:r>
              <a:rPr spc="-10" dirty="0"/>
              <a:t>Oscillations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317" y="1025398"/>
            <a:ext cx="8355329" cy="27668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370" y="5433983"/>
            <a:ext cx="3228974" cy="4194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56118" y="4314444"/>
            <a:ext cx="2121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orbital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Landau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levels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6118" y="5482590"/>
            <a:ext cx="290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spin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polarized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Landau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levels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581" y="4200652"/>
            <a:ext cx="2791183" cy="48577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621" y="514477"/>
            <a:ext cx="4829175" cy="2666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404" y="1428877"/>
            <a:ext cx="4972050" cy="685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546" y="2569878"/>
            <a:ext cx="5495925" cy="2855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3374" y="3527298"/>
            <a:ext cx="403034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three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cases: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buChar char="-"/>
              <a:tabLst>
                <a:tab pos="151130" algn="l"/>
              </a:tabLst>
            </a:pPr>
            <a:r>
              <a:rPr sz="1800" dirty="0">
                <a:latin typeface="Arial"/>
                <a:cs typeface="Arial"/>
              </a:rPr>
              <a:t>free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magnetic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field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0)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5"/>
              </a:spcBef>
              <a:buChar char="-"/>
              <a:tabLst>
                <a:tab pos="151130" algn="l"/>
              </a:tabLst>
            </a:pPr>
            <a:r>
              <a:rPr sz="1800" dirty="0">
                <a:latin typeface="Arial"/>
                <a:cs typeface="Arial"/>
              </a:rPr>
              <a:t>confined,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(constriction,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QPC)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buChar char="-"/>
              <a:tabLst>
                <a:tab pos="151130" algn="l"/>
              </a:tabLst>
            </a:pPr>
            <a:r>
              <a:rPr sz="1800" dirty="0">
                <a:latin typeface="Arial"/>
                <a:cs typeface="Arial"/>
              </a:rPr>
              <a:t>confined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and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magnetic</a:t>
            </a:r>
            <a:r>
              <a:rPr sz="1800" spc="-10" dirty="0">
                <a:latin typeface="Arial"/>
                <a:cs typeface="Arial"/>
              </a:rPr>
              <a:t> field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494" y="3000502"/>
            <a:ext cx="5857874" cy="828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638" y="1765300"/>
            <a:ext cx="3723907" cy="6381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796" y="552577"/>
            <a:ext cx="4972050" cy="685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323" y="4341304"/>
            <a:ext cx="3286124" cy="6289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5494" y="5354373"/>
            <a:ext cx="5286374" cy="8289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865" y="616204"/>
            <a:ext cx="4952644" cy="2666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895" y="1182448"/>
            <a:ext cx="704518" cy="2002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500" y="1809877"/>
            <a:ext cx="4791450" cy="8286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274" y="2701290"/>
            <a:ext cx="1931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harmonic</a:t>
            </a:r>
            <a:r>
              <a:rPr sz="1800" spc="-5" dirty="0"/>
              <a:t> </a:t>
            </a:r>
            <a:r>
              <a:rPr sz="1800" spc="-10" dirty="0"/>
              <a:t>oscillator</a:t>
            </a:r>
            <a:endParaRPr sz="1800"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67704" y="2800095"/>
            <a:ext cx="3095625" cy="58102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57879" y="4055862"/>
            <a:ext cx="5334000" cy="716280"/>
            <a:chOff x="657879" y="4055862"/>
            <a:chExt cx="5334000" cy="71628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879" y="4055862"/>
              <a:ext cx="5334000" cy="6664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59125" y="4746244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34227" y="4872990"/>
            <a:ext cx="205803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zero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point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energy </a:t>
            </a:r>
            <a:r>
              <a:rPr sz="1800" dirty="0">
                <a:latin typeface="Arial"/>
                <a:cs typeface="Arial"/>
              </a:rPr>
              <a:t>pure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quantum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effect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classical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analog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1480" y="3539475"/>
            <a:ext cx="139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...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textbook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379" y="436088"/>
            <a:ext cx="6553199" cy="2573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152" y="1838452"/>
            <a:ext cx="4686300" cy="828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719" y="1120648"/>
            <a:ext cx="514350" cy="200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6790" y="1085977"/>
            <a:ext cx="1304564" cy="304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3026" y="3709943"/>
            <a:ext cx="6153516" cy="6861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8227" y="3070098"/>
            <a:ext cx="139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...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textbook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5949" y="4516852"/>
            <a:ext cx="3351146" cy="23142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39254" y="4710374"/>
            <a:ext cx="2105024" cy="2759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78121" y="5455993"/>
            <a:ext cx="3248386" cy="5902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02373" y="6118098"/>
            <a:ext cx="204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10" dirty="0">
                <a:latin typeface="Arial"/>
                <a:cs typeface="Arial"/>
              </a:rPr>
              <a:t> electrons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946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/>
              <a:t>Transport</a:t>
            </a:r>
            <a:r>
              <a:rPr spc="-80" dirty="0"/>
              <a:t> </a:t>
            </a:r>
            <a:r>
              <a:rPr dirty="0"/>
              <a:t>through</a:t>
            </a:r>
            <a:r>
              <a:rPr spc="-75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spc="-10" dirty="0"/>
              <a:t>Constriction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921" y="1026907"/>
            <a:ext cx="4419600" cy="8188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273" y="2581402"/>
            <a:ext cx="3057524" cy="304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6541" y="2631694"/>
            <a:ext cx="2361832" cy="2571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879" y="3176821"/>
            <a:ext cx="723559" cy="2759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83400" y="3205387"/>
            <a:ext cx="1514475" cy="1902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96546" y="3144539"/>
            <a:ext cx="3828412" cy="3051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7300" y="3813175"/>
            <a:ext cx="5867399" cy="27527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283473" y="5965698"/>
            <a:ext cx="195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QUANTIZED!!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946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/>
              <a:t>Transport</a:t>
            </a:r>
            <a:r>
              <a:rPr spc="-90" dirty="0"/>
              <a:t> </a:t>
            </a:r>
            <a:r>
              <a:rPr dirty="0"/>
              <a:t>through</a:t>
            </a:r>
            <a:r>
              <a:rPr spc="-90" dirty="0"/>
              <a:t> </a:t>
            </a:r>
            <a:r>
              <a:rPr dirty="0"/>
              <a:t>a</a:t>
            </a:r>
            <a:r>
              <a:rPr spc="-90" dirty="0"/>
              <a:t> </a:t>
            </a:r>
            <a:r>
              <a:rPr dirty="0"/>
              <a:t>Constriction:</a:t>
            </a:r>
            <a:r>
              <a:rPr spc="-85" dirty="0"/>
              <a:t> </a:t>
            </a:r>
            <a:r>
              <a:rPr spc="-10" dirty="0"/>
              <a:t>Conductance</a:t>
            </a:r>
            <a:r>
              <a:rPr spc="-90" dirty="0"/>
              <a:t> </a:t>
            </a:r>
            <a:r>
              <a:rPr spc="-10" dirty="0"/>
              <a:t>Quantization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552" y="1126744"/>
            <a:ext cx="2400300" cy="8191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5419" y="1325293"/>
            <a:ext cx="2142780" cy="3526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121" y="2422144"/>
            <a:ext cx="1295400" cy="609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5823" y="2705514"/>
            <a:ext cx="4075475" cy="345037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1952" y="2169090"/>
            <a:ext cx="3546711" cy="13505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829" y="5558115"/>
            <a:ext cx="6229349" cy="8474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398" y="1569745"/>
            <a:ext cx="1038586" cy="1903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3871" y="2192358"/>
            <a:ext cx="2476500" cy="8188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35775" y="2516179"/>
            <a:ext cx="1533524" cy="1998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755" y="3441319"/>
            <a:ext cx="3009538" cy="857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37502" y="3811578"/>
            <a:ext cx="1743074" cy="1998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7784" y="4606798"/>
            <a:ext cx="743307" cy="24765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438548" y="4610227"/>
            <a:ext cx="4953000" cy="541020"/>
            <a:chOff x="1438548" y="4610227"/>
            <a:chExt cx="4953000" cy="541020"/>
          </a:xfrm>
        </p:grpSpPr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8548" y="4610227"/>
              <a:ext cx="4953000" cy="2571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0552" y="4893728"/>
              <a:ext cx="4857750" cy="25750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959872" y="3679698"/>
            <a:ext cx="148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greek: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leads </a:t>
            </a:r>
            <a:r>
              <a:rPr sz="1800" dirty="0">
                <a:latin typeface="Arial"/>
                <a:cs typeface="Arial"/>
              </a:rPr>
              <a:t>roman: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946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Landauer</a:t>
            </a:r>
            <a:r>
              <a:rPr spc="-70" dirty="0"/>
              <a:t> </a:t>
            </a:r>
            <a:r>
              <a:rPr dirty="0"/>
              <a:t>–</a:t>
            </a:r>
            <a:r>
              <a:rPr spc="-70" dirty="0"/>
              <a:t> </a:t>
            </a:r>
            <a:r>
              <a:rPr dirty="0"/>
              <a:t>Büttiker</a:t>
            </a:r>
            <a:r>
              <a:rPr spc="-65" dirty="0"/>
              <a:t> </a:t>
            </a:r>
            <a:r>
              <a:rPr spc="-10" dirty="0"/>
              <a:t>Formalism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D4743-B63F-D78F-5BA1-C7CBE72D5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r="6450"/>
          <a:stretch/>
        </p:blipFill>
        <p:spPr>
          <a:xfrm>
            <a:off x="275084" y="124170"/>
            <a:ext cx="1222596" cy="660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BD865-350B-5A25-A746-F8D1F261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92" y="2087965"/>
            <a:ext cx="3909760" cy="1464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D11A74-6A5A-E1A6-8749-37C4E9C494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/>
          <a:stretch/>
        </p:blipFill>
        <p:spPr>
          <a:xfrm>
            <a:off x="2050395" y="3920587"/>
            <a:ext cx="6800691" cy="2419721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CC34928C-8D1D-5166-B4B5-7F3D9AB311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9861" y="219685"/>
            <a:ext cx="7529154" cy="999845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2337612" marR="5094" indent="-1902056">
              <a:spcBef>
                <a:spcPts val="95"/>
              </a:spcBef>
            </a:pPr>
            <a:r>
              <a:rPr lang="en-US" sz="3209" spc="-25" dirty="0">
                <a:latin typeface="Bradley Hand" pitchFamily="2" charset="77"/>
              </a:rPr>
              <a:t>mo</a:t>
            </a:r>
            <a:r>
              <a:rPr sz="3209" spc="-25" dirty="0">
                <a:latin typeface="Bradley Hand" pitchFamily="2" charset="77"/>
              </a:rPr>
              <a:t>dern</a:t>
            </a:r>
            <a:r>
              <a:rPr sz="3209" spc="-5" dirty="0">
                <a:latin typeface="Bradley Hand" pitchFamily="2" charset="77"/>
              </a:rPr>
              <a:t> </a:t>
            </a:r>
            <a:r>
              <a:rPr sz="3209" dirty="0">
                <a:latin typeface="Bradley Hand" pitchFamily="2" charset="77"/>
              </a:rPr>
              <a:t>electronic</a:t>
            </a:r>
            <a:r>
              <a:rPr sz="3209" spc="-140" dirty="0">
                <a:latin typeface="Bradley Hand" pitchFamily="2" charset="77"/>
              </a:rPr>
              <a:t> </a:t>
            </a:r>
            <a:r>
              <a:rPr sz="3209" dirty="0">
                <a:latin typeface="Bradley Hand" pitchFamily="2" charset="77"/>
              </a:rPr>
              <a:t>devices</a:t>
            </a:r>
            <a:r>
              <a:rPr sz="3209" spc="-75" dirty="0">
                <a:latin typeface="Bradley Hand" pitchFamily="2" charset="77"/>
              </a:rPr>
              <a:t> </a:t>
            </a:r>
            <a:r>
              <a:rPr sz="3209" dirty="0">
                <a:latin typeface="Bradley Hand" pitchFamily="2" charset="77"/>
              </a:rPr>
              <a:t>belong</a:t>
            </a:r>
            <a:r>
              <a:rPr sz="3209" spc="-70" dirty="0">
                <a:latin typeface="Bradley Hand" pitchFamily="2" charset="77"/>
              </a:rPr>
              <a:t> </a:t>
            </a:r>
            <a:r>
              <a:rPr sz="3209" spc="-25" dirty="0">
                <a:latin typeface="Bradley Hand" pitchFamily="2" charset="77"/>
              </a:rPr>
              <a:t>to </a:t>
            </a:r>
            <a:r>
              <a:rPr sz="3209" dirty="0">
                <a:latin typeface="Bradley Hand" pitchFamily="2" charset="77"/>
              </a:rPr>
              <a:t>mesoscopic</a:t>
            </a:r>
            <a:r>
              <a:rPr sz="3209" spc="-120" dirty="0">
                <a:latin typeface="Bradley Hand" pitchFamily="2" charset="77"/>
              </a:rPr>
              <a:t> </a:t>
            </a:r>
            <a:r>
              <a:rPr sz="3209" spc="-10" dirty="0">
                <a:latin typeface="Bradley Hand" pitchFamily="2" charset="77"/>
              </a:rPr>
              <a:t>scale</a:t>
            </a:r>
            <a:endParaRPr sz="3209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453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80" y="295715"/>
            <a:ext cx="8030175" cy="752938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947267" marR="5094" indent="-1935167">
              <a:spcBef>
                <a:spcPts val="95"/>
              </a:spcBef>
            </a:pPr>
            <a:r>
              <a:rPr dirty="0">
                <a:latin typeface="Bradley Hand" pitchFamily="2" charset="77"/>
              </a:rPr>
              <a:t>modern</a:t>
            </a:r>
            <a:r>
              <a:rPr spc="-105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integrated</a:t>
            </a:r>
            <a:r>
              <a:rPr spc="-105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circuits</a:t>
            </a:r>
            <a:r>
              <a:rPr spc="-105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cannot</a:t>
            </a:r>
            <a:r>
              <a:rPr spc="-105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be</a:t>
            </a:r>
            <a:r>
              <a:rPr spc="-105" dirty="0">
                <a:latin typeface="Bradley Hand" pitchFamily="2" charset="77"/>
              </a:rPr>
              <a:t> </a:t>
            </a:r>
            <a:r>
              <a:rPr spc="-10" dirty="0">
                <a:latin typeface="Bradley Hand" pitchFamily="2" charset="77"/>
              </a:rPr>
              <a:t>scaled </a:t>
            </a:r>
            <a:r>
              <a:rPr dirty="0">
                <a:latin typeface="Bradley Hand" pitchFamily="2" charset="77"/>
              </a:rPr>
              <a:t>down</a:t>
            </a:r>
            <a:r>
              <a:rPr spc="-60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to</a:t>
            </a:r>
            <a:r>
              <a:rPr spc="-65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the</a:t>
            </a:r>
            <a:r>
              <a:rPr spc="-60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atomic</a:t>
            </a:r>
            <a:r>
              <a:rPr spc="-60" dirty="0">
                <a:latin typeface="Bradley Hand" pitchFamily="2" charset="77"/>
              </a:rPr>
              <a:t> </a:t>
            </a:r>
            <a:r>
              <a:rPr spc="-10" dirty="0">
                <a:latin typeface="Bradley Hand" pitchFamily="2" charset="77"/>
              </a:rPr>
              <a:t>level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6428" y="1459856"/>
            <a:ext cx="7243881" cy="1544455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12073" marR="24834" indent="-99974">
              <a:spcBef>
                <a:spcPts val="95"/>
              </a:spcBef>
              <a:buChar char="*"/>
              <a:tabLst>
                <a:tab pos="131813" algn="l"/>
              </a:tabLst>
            </a:pPr>
            <a:r>
              <a:rPr sz="1404" b="1" dirty="0">
                <a:latin typeface="Arial"/>
                <a:cs typeface="Arial"/>
              </a:rPr>
              <a:t>When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thickness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GATE</a:t>
            </a:r>
            <a:r>
              <a:rPr sz="1404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OXIDE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in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MOSFETs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reduced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to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less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than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few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25" dirty="0">
                <a:latin typeface="Arial"/>
                <a:cs typeface="Arial"/>
              </a:rPr>
              <a:t>nm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TUNNELING</a:t>
            </a:r>
            <a:r>
              <a:rPr sz="1404" b="1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between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gate</a:t>
            </a:r>
            <a:r>
              <a:rPr sz="1404" b="1" spc="-6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and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channel</a:t>
            </a:r>
            <a:r>
              <a:rPr sz="1404" b="1" spc="-6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can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become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serious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problem</a:t>
            </a:r>
            <a:endParaRPr sz="1404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*"/>
            </a:pPr>
            <a:endParaRPr sz="1454">
              <a:latin typeface="Arial"/>
              <a:cs typeface="Arial"/>
            </a:endParaRPr>
          </a:p>
          <a:p>
            <a:pPr marL="131176" indent="-119077">
              <a:buChar char="*"/>
              <a:tabLst>
                <a:tab pos="131813" algn="l"/>
              </a:tabLst>
            </a:pP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definition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WELL-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DEFINED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doping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profiles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becomes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extremely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DIFFICULT</a:t>
            </a:r>
            <a:endParaRPr sz="1404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*"/>
            </a:pPr>
            <a:endParaRPr sz="1454">
              <a:latin typeface="Arial"/>
              <a:cs typeface="Arial"/>
            </a:endParaRPr>
          </a:p>
          <a:p>
            <a:pPr marL="131813" marR="5094" indent="-131813">
              <a:spcBef>
                <a:spcPts val="5"/>
              </a:spcBef>
              <a:buChar char="*"/>
              <a:tabLst>
                <a:tab pos="131813" algn="l"/>
              </a:tabLst>
            </a:pPr>
            <a:r>
              <a:rPr sz="1404" b="1" dirty="0">
                <a:latin typeface="Arial"/>
                <a:cs typeface="Arial"/>
              </a:rPr>
              <a:t>As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DISCRETE</a:t>
            </a:r>
            <a:r>
              <a:rPr sz="1404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nature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dopants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becomes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resolved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electrical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behavior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25" dirty="0">
                <a:latin typeface="Arial"/>
                <a:cs typeface="Arial"/>
              </a:rPr>
              <a:t>of </a:t>
            </a:r>
            <a:r>
              <a:rPr sz="1404" b="1" spc="-10" dirty="0">
                <a:latin typeface="Arial"/>
                <a:cs typeface="Arial"/>
              </a:rPr>
              <a:t>transistors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should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exhibit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large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20" dirty="0">
                <a:latin typeface="Arial"/>
                <a:cs typeface="Arial"/>
              </a:rPr>
              <a:t>device-to-</a:t>
            </a:r>
            <a:r>
              <a:rPr sz="1404" b="1" dirty="0">
                <a:latin typeface="Arial"/>
                <a:cs typeface="Arial"/>
              </a:rPr>
              <a:t>device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FLUCTUATIONS</a:t>
            </a:r>
            <a:endParaRPr sz="1404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4116" y="3428745"/>
            <a:ext cx="4966797" cy="25964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24803" y="6346419"/>
            <a:ext cx="5095424" cy="331757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003" b="1" i="1" dirty="0">
                <a:latin typeface="Arial-BoldItalicMT"/>
                <a:cs typeface="Arial-BoldItalicMT"/>
              </a:rPr>
              <a:t>A</a:t>
            </a:r>
            <a:r>
              <a:rPr sz="1003" b="1" i="1" spc="-2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TRANSISTOR</a:t>
            </a:r>
            <a:r>
              <a:rPr sz="1003" b="1" i="1" spc="-1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STRUCTURE</a:t>
            </a:r>
            <a:r>
              <a:rPr sz="1003" b="1" i="1" spc="-10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WITH</a:t>
            </a:r>
            <a:r>
              <a:rPr sz="1003" b="1" i="1" spc="-10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A</a:t>
            </a:r>
            <a:r>
              <a:rPr sz="1003" b="1" i="1" spc="-1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GATE</a:t>
            </a:r>
            <a:r>
              <a:rPr sz="1003" b="1" i="1" spc="-10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THAT</a:t>
            </a:r>
            <a:r>
              <a:rPr sz="1003" b="1" i="1" spc="-1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IS</a:t>
            </a:r>
            <a:r>
              <a:rPr sz="1003" b="1" i="1" spc="-10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solidFill>
                  <a:srgbClr val="3333CC"/>
                </a:solidFill>
                <a:latin typeface="Arial-BoldItalicMT"/>
                <a:cs typeface="Arial-BoldItalicMT"/>
              </a:rPr>
              <a:t>24</a:t>
            </a:r>
            <a:r>
              <a:rPr sz="1003" b="1" i="1" spc="-15" dirty="0">
                <a:solidFill>
                  <a:srgbClr val="3333CC"/>
                </a:solidFill>
                <a:latin typeface="Arial-BoldItalicMT"/>
                <a:cs typeface="Arial-BoldItalicMT"/>
              </a:rPr>
              <a:t> </a:t>
            </a:r>
            <a:r>
              <a:rPr sz="1003" b="1" i="1" dirty="0">
                <a:solidFill>
                  <a:srgbClr val="3333CC"/>
                </a:solidFill>
                <a:latin typeface="Arial-BoldItalicMT"/>
                <a:cs typeface="Arial-BoldItalicMT"/>
              </a:rPr>
              <a:t>nm</a:t>
            </a:r>
            <a:r>
              <a:rPr sz="1003" b="1" i="1" spc="-10" dirty="0">
                <a:solidFill>
                  <a:srgbClr val="3333CC"/>
                </a:solidFill>
                <a:latin typeface="Arial-BoldItalicMT"/>
                <a:cs typeface="Arial-BoldItalicMT"/>
              </a:rPr>
              <a:t> </a:t>
            </a:r>
            <a:r>
              <a:rPr sz="1003" b="1" i="1" dirty="0">
                <a:solidFill>
                  <a:srgbClr val="3333CC"/>
                </a:solidFill>
                <a:latin typeface="Arial-BoldItalicMT"/>
                <a:cs typeface="Arial-BoldItalicMT"/>
              </a:rPr>
              <a:t>LONG</a:t>
            </a:r>
            <a:r>
              <a:rPr sz="1003" b="1" i="1" spc="-15" dirty="0">
                <a:solidFill>
                  <a:srgbClr val="3333CC"/>
                </a:solidFill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AND</a:t>
            </a:r>
            <a:r>
              <a:rPr sz="1003" b="1" i="1" spc="-1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solidFill>
                  <a:srgbClr val="3333CC"/>
                </a:solidFill>
                <a:latin typeface="Arial-BoldItalicMT"/>
                <a:cs typeface="Arial-BoldItalicMT"/>
              </a:rPr>
              <a:t>42</a:t>
            </a:r>
            <a:r>
              <a:rPr sz="1003" b="1" i="1" spc="-20" dirty="0">
                <a:solidFill>
                  <a:srgbClr val="3333CC"/>
                </a:solidFill>
                <a:latin typeface="Arial-BoldItalicMT"/>
                <a:cs typeface="Arial-BoldItalicMT"/>
              </a:rPr>
              <a:t> </a:t>
            </a:r>
            <a:r>
              <a:rPr sz="1003" b="1" i="1" dirty="0">
                <a:solidFill>
                  <a:srgbClr val="3333CC"/>
                </a:solidFill>
                <a:latin typeface="Arial-BoldItalicMT"/>
                <a:cs typeface="Arial-BoldItalicMT"/>
              </a:rPr>
              <a:t>nm</a:t>
            </a:r>
            <a:r>
              <a:rPr sz="1003" b="1" i="1" spc="-10" dirty="0">
                <a:solidFill>
                  <a:srgbClr val="3333CC"/>
                </a:solidFill>
                <a:latin typeface="Arial-BoldItalicMT"/>
                <a:cs typeface="Arial-BoldItalicMT"/>
              </a:rPr>
              <a:t> </a:t>
            </a:r>
            <a:r>
              <a:rPr sz="1003" b="1" i="1" spc="-20" dirty="0">
                <a:solidFill>
                  <a:srgbClr val="3333CC"/>
                </a:solidFill>
                <a:latin typeface="Arial-BoldItalicMT"/>
                <a:cs typeface="Arial-BoldItalicMT"/>
              </a:rPr>
              <a:t>WIDE</a:t>
            </a:r>
            <a:endParaRPr sz="1003">
              <a:latin typeface="Arial-BoldItalicMT"/>
              <a:cs typeface="Arial-BoldItalicMT"/>
            </a:endParaRPr>
          </a:p>
          <a:p>
            <a:pPr algn="ctr">
              <a:lnSpc>
                <a:spcPct val="100000"/>
              </a:lnSpc>
            </a:pPr>
            <a:r>
              <a:rPr sz="1003" b="1" i="1" dirty="0">
                <a:latin typeface="Arial-BoldItalicMT"/>
                <a:cs typeface="Arial-BoldItalicMT"/>
              </a:rPr>
              <a:t>…</a:t>
            </a:r>
            <a:r>
              <a:rPr sz="1003" b="1" i="1" spc="-30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THERE</a:t>
            </a:r>
            <a:r>
              <a:rPr sz="1003" b="1" i="1" spc="-1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ARE</a:t>
            </a:r>
            <a:r>
              <a:rPr sz="1003" b="1" i="1" spc="-2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ONLY</a:t>
            </a:r>
            <a:r>
              <a:rPr sz="1003" b="1" i="1" spc="-2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ROUGHLY</a:t>
            </a:r>
            <a:r>
              <a:rPr sz="1003" b="1" i="1" spc="-2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solidFill>
                  <a:srgbClr val="3333CC"/>
                </a:solidFill>
                <a:latin typeface="Arial-BoldItalicMT"/>
                <a:cs typeface="Arial-BoldItalicMT"/>
              </a:rPr>
              <a:t>36</a:t>
            </a:r>
            <a:r>
              <a:rPr sz="1003" b="1" i="1" spc="-20" dirty="0">
                <a:solidFill>
                  <a:srgbClr val="3333CC"/>
                </a:solidFill>
                <a:latin typeface="Arial-BoldItalicMT"/>
                <a:cs typeface="Arial-BoldItalicMT"/>
              </a:rPr>
              <a:t> </a:t>
            </a:r>
            <a:r>
              <a:rPr sz="1003" b="1" i="1" dirty="0">
                <a:solidFill>
                  <a:srgbClr val="3333CC"/>
                </a:solidFill>
                <a:latin typeface="Arial-BoldItalicMT"/>
                <a:cs typeface="Arial-BoldItalicMT"/>
              </a:rPr>
              <a:t>DOPANTS</a:t>
            </a:r>
            <a:r>
              <a:rPr sz="1003" b="1" i="1" spc="-30" dirty="0">
                <a:solidFill>
                  <a:srgbClr val="3333CC"/>
                </a:solidFill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UNDER</a:t>
            </a:r>
            <a:r>
              <a:rPr sz="1003" b="1" i="1" spc="-15" dirty="0">
                <a:latin typeface="Arial-BoldItalicMT"/>
                <a:cs typeface="Arial-BoldItalicMT"/>
              </a:rPr>
              <a:t> </a:t>
            </a:r>
            <a:r>
              <a:rPr sz="1003" b="1" i="1" dirty="0">
                <a:latin typeface="Arial-BoldItalicMT"/>
                <a:cs typeface="Arial-BoldItalicMT"/>
              </a:rPr>
              <a:t>THE</a:t>
            </a:r>
            <a:r>
              <a:rPr sz="1003" b="1" i="1" spc="-20" dirty="0">
                <a:latin typeface="Arial-BoldItalicMT"/>
                <a:cs typeface="Arial-BoldItalicMT"/>
              </a:rPr>
              <a:t> </a:t>
            </a:r>
            <a:r>
              <a:rPr sz="1003" b="1" i="1" spc="-10" dirty="0">
                <a:latin typeface="Arial-BoldItalicMT"/>
                <a:cs typeface="Arial-BoldItalicMT"/>
              </a:rPr>
              <a:t>GATE!</a:t>
            </a:r>
            <a:endParaRPr sz="1003">
              <a:latin typeface="Arial-BoldItalicMT"/>
              <a:cs typeface="Arial-BoldItalic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228" y="286164"/>
            <a:ext cx="8234313" cy="382578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571190">
              <a:spcBef>
                <a:spcPts val="95"/>
              </a:spcBef>
            </a:pPr>
            <a:r>
              <a:rPr dirty="0">
                <a:latin typeface="Bradley Hand" pitchFamily="2" charset="77"/>
              </a:rPr>
              <a:t>mesoscopic</a:t>
            </a:r>
            <a:r>
              <a:rPr spc="-100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and</a:t>
            </a:r>
            <a:r>
              <a:rPr spc="-90" dirty="0">
                <a:latin typeface="Bradley Hand" pitchFamily="2" charset="77"/>
              </a:rPr>
              <a:t> </a:t>
            </a:r>
            <a:r>
              <a:rPr spc="-10" dirty="0">
                <a:latin typeface="Bradley Hand" pitchFamily="2" charset="77"/>
              </a:rPr>
              <a:t>nanoelectronics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853" y="1009787"/>
            <a:ext cx="7596652" cy="666060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2736" marR="5094">
              <a:spcBef>
                <a:spcPts val="95"/>
              </a:spcBef>
            </a:pP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reduction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device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dimensions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to</a:t>
            </a:r>
            <a:r>
              <a:rPr sz="1404" b="1" spc="-5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NANOMETER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scale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offers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possibility</a:t>
            </a:r>
            <a:r>
              <a:rPr sz="1404" b="1" spc="-55" dirty="0">
                <a:latin typeface="Arial"/>
                <a:cs typeface="Arial"/>
              </a:rPr>
              <a:t> </a:t>
            </a:r>
            <a:r>
              <a:rPr sz="1404" b="1" spc="-25" dirty="0">
                <a:latin typeface="Arial"/>
                <a:cs typeface="Arial"/>
              </a:rPr>
              <a:t>of </a:t>
            </a:r>
            <a:r>
              <a:rPr sz="1404" b="1" spc="-10" dirty="0">
                <a:latin typeface="Arial"/>
                <a:cs typeface="Arial"/>
              </a:rPr>
              <a:t>realizing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range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NEW</a:t>
            </a:r>
            <a:r>
              <a:rPr sz="1404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technologies,</a:t>
            </a:r>
            <a:r>
              <a:rPr sz="1404" b="1" spc="-2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which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are</a:t>
            </a:r>
            <a:r>
              <a:rPr sz="1404" b="1" spc="-2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based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on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exploitation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QUANTUM-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MECHANICAL</a:t>
            </a:r>
            <a:r>
              <a:rPr sz="1404" b="1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transport</a:t>
            </a:r>
            <a:r>
              <a:rPr sz="1404" b="1" spc="-9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phenomena</a:t>
            </a:r>
            <a:endParaRPr sz="1404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6641" y="2276067"/>
          <a:ext cx="8521875" cy="32156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3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5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7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DEVICE</a:t>
                      </a:r>
                      <a:endParaRPr sz="1000">
                        <a:latin typeface="Arial-BoldItalicMT"/>
                        <a:cs typeface="Arial-BoldItalicMT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9240" marR="205104" algn="just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RESONANT TUNNELING DIODE</a:t>
                      </a:r>
                      <a:endParaRPr sz="1000">
                        <a:latin typeface="Arial-BoldItalicMT"/>
                        <a:cs typeface="Arial-BoldItalicMT"/>
                      </a:endParaRPr>
                    </a:p>
                  </a:txBody>
                  <a:tcPr marL="0" marR="0" marT="88511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7804" marR="18161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SINGLE ELECTRON TRANSISTOR</a:t>
                      </a:r>
                      <a:endParaRPr sz="1000">
                        <a:latin typeface="Arial-BoldItalicMT"/>
                        <a:cs typeface="Arial-BoldItalicMT"/>
                      </a:endParaRPr>
                    </a:p>
                  </a:txBody>
                  <a:tcPr marL="0" marR="0" marT="88511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695" marR="8699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000" b="1" i="1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RAPID</a:t>
                      </a:r>
                      <a:r>
                        <a:rPr sz="1000" b="1" i="1" spc="-3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 </a:t>
                      </a: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SINGLE </a:t>
                      </a:r>
                      <a:r>
                        <a:rPr sz="1000" b="1" i="1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QUANTUM</a:t>
                      </a: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 </a:t>
                      </a:r>
                      <a:r>
                        <a:rPr sz="1000" b="1" i="1" spc="-2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FLUX LOGIC</a:t>
                      </a:r>
                      <a:endParaRPr sz="1000">
                        <a:latin typeface="Arial-BoldItalicMT"/>
                        <a:cs typeface="Arial-BoldItalicMT"/>
                      </a:endParaRPr>
                    </a:p>
                  </a:txBody>
                  <a:tcPr marL="0" marR="0" marT="88511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5110" marR="172085" algn="just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QUANTUM CELLULAR AUTOMATA</a:t>
                      </a:r>
                      <a:endParaRPr sz="1000">
                        <a:latin typeface="Arial-BoldItalicMT"/>
                        <a:cs typeface="Arial-BoldItalicMT"/>
                      </a:endParaRPr>
                    </a:p>
                  </a:txBody>
                  <a:tcPr marL="0" marR="0" marT="88511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0515" marR="173355">
                        <a:lnSpc>
                          <a:spcPct val="100000"/>
                        </a:lnSpc>
                      </a:pP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NANOTUBE DEVICES</a:t>
                      </a:r>
                      <a:endParaRPr sz="1000">
                        <a:latin typeface="Arial-BoldItalicMT"/>
                        <a:cs typeface="Arial-BoldItalicMT"/>
                      </a:endParaRPr>
                    </a:p>
                  </a:txBody>
                  <a:tcPr marL="0" marR="0" marT="3821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63525" marR="193040">
                        <a:lnSpc>
                          <a:spcPct val="100000"/>
                        </a:lnSpc>
                      </a:pP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MOLECULAR DEVICES</a:t>
                      </a:r>
                      <a:endParaRPr sz="1000">
                        <a:latin typeface="Arial-BoldItalicMT"/>
                        <a:cs typeface="Arial-BoldItalicMT"/>
                      </a:endParaRPr>
                    </a:p>
                  </a:txBody>
                  <a:tcPr marL="0" marR="0" marT="3821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6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TYPES</a:t>
                      </a:r>
                      <a:endParaRPr sz="1000">
                        <a:latin typeface="Arial-BoldItalicMT"/>
                        <a:cs typeface="Arial-BoldItalicMT"/>
                      </a:endParaRPr>
                    </a:p>
                  </a:txBody>
                  <a:tcPr marL="0" marR="0" marT="70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3-Terminal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3-Terminal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marR="503555" algn="just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Josephson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Junction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Inductance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806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4615" marR="38417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Electronic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Magnetic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3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3-Terminal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5575" marR="421640">
                        <a:lnSpc>
                          <a:spcPct val="1189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2-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Terminal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3-Terminal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492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ADVANTAGES</a:t>
                      </a:r>
                      <a:endParaRPr sz="1000">
                        <a:latin typeface="Arial-BoldItalicMT"/>
                        <a:cs typeface="Arial-BoldItalic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0" indent="-127635">
                        <a:lnSpc>
                          <a:spcPct val="100000"/>
                        </a:lnSpc>
                        <a:spcBef>
                          <a:spcPts val="755"/>
                        </a:spcBef>
                        <a:buAutoNum type="arabicPeriod"/>
                        <a:tabLst>
                          <a:tab pos="254635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Density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0" indent="-127635">
                        <a:lnSpc>
                          <a:spcPct val="100000"/>
                        </a:lnSpc>
                        <a:spcBef>
                          <a:spcPts val="210"/>
                        </a:spcBef>
                        <a:buAutoNum type="arabicPeriod"/>
                        <a:tabLst>
                          <a:tab pos="254635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Performance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00" indent="-12763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arabicPeriod"/>
                        <a:tabLst>
                          <a:tab pos="254635" algn="l"/>
                        </a:tabLst>
                      </a:pPr>
                      <a:r>
                        <a:rPr sz="900" b="1" spc="-25" dirty="0">
                          <a:latin typeface="Arial"/>
                          <a:cs typeface="Arial"/>
                        </a:rPr>
                        <a:t>RF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6152" marB="0"/>
                </a:tc>
                <a:tc>
                  <a:txBody>
                    <a:bodyPr/>
                    <a:lstStyle/>
                    <a:p>
                      <a:pPr marL="241300" indent="-127635">
                        <a:lnSpc>
                          <a:spcPct val="100000"/>
                        </a:lnSpc>
                        <a:spcBef>
                          <a:spcPts val="755"/>
                        </a:spcBef>
                        <a:buAutoNum type="arabicPeriod"/>
                        <a:tabLst>
                          <a:tab pos="241935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Density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41300" indent="-127635">
                        <a:lnSpc>
                          <a:spcPct val="100000"/>
                        </a:lnSpc>
                        <a:spcBef>
                          <a:spcPts val="210"/>
                        </a:spcBef>
                        <a:buAutoNum type="arabicPeriod"/>
                        <a:tabLst>
                          <a:tab pos="241935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Power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41300" indent="-12763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arabicPeriod"/>
                        <a:tabLst>
                          <a:tab pos="241935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Function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615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3520" indent="-127000">
                        <a:lnSpc>
                          <a:spcPct val="100000"/>
                        </a:lnSpc>
                        <a:buAutoNum type="arabicPeriod"/>
                        <a:tabLst>
                          <a:tab pos="224154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Speed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4154" indent="-12763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arabicPeriod"/>
                        <a:tabLst>
                          <a:tab pos="224790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Robust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21" marB="0"/>
                </a:tc>
                <a:tc>
                  <a:txBody>
                    <a:bodyPr/>
                    <a:lstStyle/>
                    <a:p>
                      <a:pPr marL="221615" indent="-127635">
                        <a:lnSpc>
                          <a:spcPct val="100000"/>
                        </a:lnSpc>
                        <a:spcBef>
                          <a:spcPts val="755"/>
                        </a:spcBef>
                        <a:buAutoNum type="arabicPeriod"/>
                        <a:tabLst>
                          <a:tab pos="222250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Density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1615" indent="-127635">
                        <a:lnSpc>
                          <a:spcPct val="100000"/>
                        </a:lnSpc>
                        <a:spcBef>
                          <a:spcPts val="210"/>
                        </a:spcBef>
                        <a:buAutoNum type="arabicPeriod"/>
                        <a:tabLst>
                          <a:tab pos="222250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Speed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1615" indent="-12763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arabicPeriod"/>
                        <a:tabLst>
                          <a:tab pos="222250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Power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615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3210" indent="-127635">
                        <a:lnSpc>
                          <a:spcPct val="100000"/>
                        </a:lnSpc>
                        <a:buAutoNum type="arabicPeriod"/>
                        <a:tabLst>
                          <a:tab pos="283845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Density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3210" indent="-127635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arabicPeriod"/>
                        <a:tabLst>
                          <a:tab pos="283845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Power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21" marB="0"/>
                </a:tc>
                <a:tc>
                  <a:txBody>
                    <a:bodyPr/>
                    <a:lstStyle/>
                    <a:p>
                      <a:pPr marL="155575" marR="401955">
                        <a:lnSpc>
                          <a:spcPct val="100000"/>
                        </a:lnSpc>
                        <a:spcBef>
                          <a:spcPts val="869"/>
                        </a:spcBef>
                        <a:buAutoNum type="arabicPeriod"/>
                        <a:tabLst>
                          <a:tab pos="283210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Molecular Functionality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82575" indent="-127635">
                        <a:lnSpc>
                          <a:spcPct val="100000"/>
                        </a:lnSpc>
                        <a:spcBef>
                          <a:spcPts val="200"/>
                        </a:spcBef>
                        <a:buAutoNum type="arabicPeriod"/>
                        <a:tabLst>
                          <a:tab pos="283210" algn="l"/>
                        </a:tabLst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Size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0797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CHALLENGES</a:t>
                      </a:r>
                      <a:endParaRPr sz="1000">
                        <a:latin typeface="Arial-BoldItalicMT"/>
                        <a:cs typeface="Arial-BoldItalic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00" marR="10668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Matching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Device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Properties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Across Wafer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68" marB="0"/>
                </a:tc>
                <a:tc>
                  <a:txBody>
                    <a:bodyPr/>
                    <a:lstStyle/>
                    <a:p>
                      <a:pPr marL="114300" marR="895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Device, Dimensional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Control,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Noise,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Lack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Drive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Current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7155" marR="123189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Arial"/>
                          <a:cs typeface="Arial"/>
                        </a:rPr>
                        <a:t>Low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Temperatures,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Complex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Circuitry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68" marB="0"/>
                </a:tc>
                <a:tc>
                  <a:txBody>
                    <a:bodyPr/>
                    <a:lstStyle/>
                    <a:p>
                      <a:pPr marL="94615" marR="1485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Limited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Fan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Out,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Dimensional Control, Architecture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040" marB="0"/>
                </a:tc>
                <a:tc>
                  <a:txBody>
                    <a:bodyPr/>
                    <a:lstStyle/>
                    <a:p>
                      <a:pPr marL="156210" marR="14795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Device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System,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Difficult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Route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Circuit Fabrication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Stability,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1000" b="1" i="1" spc="-10" dirty="0">
                          <a:solidFill>
                            <a:srgbClr val="3333CC"/>
                          </a:solidFill>
                          <a:latin typeface="Arial-BoldItalicMT"/>
                          <a:cs typeface="Arial-BoldItalicMT"/>
                        </a:rPr>
                        <a:t>MATURITY</a:t>
                      </a:r>
                      <a:endParaRPr sz="1000">
                        <a:latin typeface="Arial-BoldItalicMT"/>
                        <a:cs typeface="Arial-BoldItalicMT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Demonstrated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7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Demonstrated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7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Demonstrated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7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Demonstrated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7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Demonstrated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7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Demonstrated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7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580029" y="6499244"/>
            <a:ext cx="4498135" cy="331757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12736">
              <a:spcBef>
                <a:spcPts val="100"/>
              </a:spcBef>
            </a:pPr>
            <a:r>
              <a:rPr sz="1003" b="1" dirty="0">
                <a:latin typeface="Arial"/>
                <a:cs typeface="Arial"/>
              </a:rPr>
              <a:t>SOURCE:</a:t>
            </a:r>
            <a:r>
              <a:rPr sz="1003" b="1" spc="-35" dirty="0">
                <a:latin typeface="Arial"/>
                <a:cs typeface="Arial"/>
              </a:rPr>
              <a:t> </a:t>
            </a:r>
            <a:r>
              <a:rPr sz="1003" b="1" dirty="0">
                <a:latin typeface="Arial"/>
                <a:cs typeface="Arial"/>
              </a:rPr>
              <a:t>NATIONAL</a:t>
            </a:r>
            <a:r>
              <a:rPr sz="1003" b="1" spc="-20" dirty="0">
                <a:latin typeface="Arial"/>
                <a:cs typeface="Arial"/>
              </a:rPr>
              <a:t> </a:t>
            </a:r>
            <a:r>
              <a:rPr sz="1003" b="1" dirty="0">
                <a:latin typeface="Arial"/>
                <a:cs typeface="Arial"/>
              </a:rPr>
              <a:t>TECHNOLOGY</a:t>
            </a:r>
            <a:r>
              <a:rPr sz="1003" b="1" spc="-30" dirty="0">
                <a:latin typeface="Arial"/>
                <a:cs typeface="Arial"/>
              </a:rPr>
              <a:t> </a:t>
            </a:r>
            <a:r>
              <a:rPr sz="1003" b="1" dirty="0">
                <a:latin typeface="Arial"/>
                <a:cs typeface="Arial"/>
              </a:rPr>
              <a:t>ROADMAP</a:t>
            </a:r>
            <a:r>
              <a:rPr sz="1003" b="1" spc="-25" dirty="0">
                <a:latin typeface="Arial"/>
                <a:cs typeface="Arial"/>
              </a:rPr>
              <a:t> </a:t>
            </a:r>
            <a:r>
              <a:rPr sz="1003" b="1" dirty="0">
                <a:latin typeface="Arial"/>
                <a:cs typeface="Arial"/>
              </a:rPr>
              <a:t>FOR</a:t>
            </a:r>
            <a:r>
              <a:rPr sz="1003" b="1" spc="-20" dirty="0">
                <a:latin typeface="Arial"/>
                <a:cs typeface="Arial"/>
              </a:rPr>
              <a:t> </a:t>
            </a:r>
            <a:r>
              <a:rPr sz="1003" b="1" spc="-10" dirty="0">
                <a:latin typeface="Arial"/>
                <a:cs typeface="Arial"/>
              </a:rPr>
              <a:t>SEMICONDUCTORS</a:t>
            </a:r>
            <a:endParaRPr sz="1003">
              <a:latin typeface="Arial"/>
              <a:cs typeface="Arial"/>
            </a:endParaRPr>
          </a:p>
          <a:p>
            <a:pPr marL="2678288"/>
            <a:r>
              <a:rPr sz="1003" b="1" dirty="0">
                <a:latin typeface="Arial"/>
                <a:cs typeface="Arial"/>
              </a:rPr>
              <a:t>2001</a:t>
            </a:r>
            <a:r>
              <a:rPr sz="1003" b="1" spc="-30" dirty="0">
                <a:latin typeface="Arial"/>
                <a:cs typeface="Arial"/>
              </a:rPr>
              <a:t> </a:t>
            </a:r>
            <a:r>
              <a:rPr sz="1003" b="1" dirty="0">
                <a:latin typeface="Arial"/>
                <a:cs typeface="Arial"/>
              </a:rPr>
              <a:t>Ed.,</a:t>
            </a:r>
            <a:r>
              <a:rPr sz="1003" b="1" spc="-20" dirty="0">
                <a:latin typeface="Arial"/>
                <a:cs typeface="Arial"/>
              </a:rPr>
              <a:t> </a:t>
            </a:r>
            <a:r>
              <a:rPr sz="1003" b="1" spc="-10" dirty="0">
                <a:latin typeface="Arial"/>
                <a:cs typeface="Arial"/>
                <a:hlinkClick r:id="rId2"/>
              </a:rPr>
              <a:t>http://public.itrs.net/</a:t>
            </a:r>
            <a:endParaRPr sz="1003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81067" y="6354571"/>
            <a:ext cx="1013735" cy="494132"/>
            <a:chOff x="3571119" y="6327394"/>
            <a:chExt cx="1010919" cy="49275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6671" y="6327394"/>
              <a:ext cx="552108" cy="266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6671" y="6343396"/>
              <a:ext cx="557783" cy="121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4949" y="6354062"/>
              <a:ext cx="681301" cy="243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6755" y="6377684"/>
              <a:ext cx="737689" cy="160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1515" y="6392162"/>
              <a:ext cx="768172" cy="99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86181" y="640130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56563" y="64013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FAF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70179" y="6411974"/>
              <a:ext cx="813435" cy="3175"/>
            </a:xfrm>
            <a:custGeom>
              <a:avLst/>
              <a:gdLst/>
              <a:ahLst/>
              <a:cxnLst/>
              <a:rect l="l" t="t" r="r" b="b"/>
              <a:pathLst>
                <a:path w="813435" h="3175">
                  <a:moveTo>
                    <a:pt x="0" y="0"/>
                  </a:moveTo>
                  <a:lnTo>
                    <a:pt x="4572" y="0"/>
                  </a:lnTo>
                </a:path>
                <a:path w="813435" h="3175">
                  <a:moveTo>
                    <a:pt x="808482" y="3048"/>
                  </a:moveTo>
                  <a:lnTo>
                    <a:pt x="813054" y="3048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33603" y="644093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3175">
              <a:solidFill>
                <a:srgbClr val="FAFA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09903" y="644093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1119" y="6402070"/>
              <a:ext cx="1010318" cy="2750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47241" y="66767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23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9313" y="6677150"/>
              <a:ext cx="949871" cy="891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8373" y="6764781"/>
              <a:ext cx="757174" cy="38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3707" y="6767068"/>
              <a:ext cx="746759" cy="45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03707" y="6770116"/>
              <a:ext cx="741425" cy="121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5043" y="6780784"/>
              <a:ext cx="697229" cy="990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53986" y="6790688"/>
              <a:ext cx="650761" cy="380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50951" y="6792974"/>
              <a:ext cx="645413" cy="45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9333" y="6796022"/>
              <a:ext cx="627888" cy="533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71525" y="6799834"/>
              <a:ext cx="604012" cy="304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82193" y="6801358"/>
              <a:ext cx="593344" cy="838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99719" y="6809738"/>
              <a:ext cx="549401" cy="533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15721" y="6813548"/>
              <a:ext cx="515873" cy="533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44161" y="6818122"/>
              <a:ext cx="481642" cy="1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975" y="1899"/>
            <a:ext cx="7345764" cy="752938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2736" marR="5094" indent="63041">
              <a:spcBef>
                <a:spcPts val="95"/>
              </a:spcBef>
            </a:pPr>
            <a:r>
              <a:rPr dirty="0">
                <a:latin typeface="Bradley Hand" pitchFamily="2" charset="77"/>
              </a:rPr>
              <a:t>a</a:t>
            </a:r>
            <a:r>
              <a:rPr spc="-70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few</a:t>
            </a:r>
            <a:r>
              <a:rPr spc="-65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other</a:t>
            </a:r>
            <a:r>
              <a:rPr spc="-65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examples</a:t>
            </a:r>
            <a:r>
              <a:rPr spc="-65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of</a:t>
            </a:r>
            <a:r>
              <a:rPr spc="-65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new</a:t>
            </a:r>
            <a:r>
              <a:rPr spc="-65" dirty="0">
                <a:latin typeface="Bradley Hand" pitchFamily="2" charset="77"/>
              </a:rPr>
              <a:t> </a:t>
            </a:r>
            <a:r>
              <a:rPr spc="-10" dirty="0">
                <a:latin typeface="Bradley Hand" pitchFamily="2" charset="77"/>
              </a:rPr>
              <a:t>device </a:t>
            </a:r>
            <a:r>
              <a:rPr dirty="0">
                <a:latin typeface="Bradley Hand" pitchFamily="2" charset="77"/>
              </a:rPr>
              <a:t>concepts</a:t>
            </a:r>
            <a:r>
              <a:rPr spc="-80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(not</a:t>
            </a:r>
            <a:r>
              <a:rPr spc="-80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treated</a:t>
            </a:r>
            <a:r>
              <a:rPr spc="-80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in</a:t>
            </a:r>
            <a:r>
              <a:rPr spc="-80" dirty="0">
                <a:latin typeface="Bradley Hand" pitchFamily="2" charset="77"/>
              </a:rPr>
              <a:t> </a:t>
            </a:r>
            <a:r>
              <a:rPr dirty="0">
                <a:latin typeface="Bradley Hand" pitchFamily="2" charset="77"/>
              </a:rPr>
              <a:t>this</a:t>
            </a:r>
            <a:r>
              <a:rPr spc="-75" dirty="0">
                <a:latin typeface="Bradley Hand" pitchFamily="2" charset="77"/>
              </a:rPr>
              <a:t> </a:t>
            </a:r>
            <a:r>
              <a:rPr spc="-10" dirty="0">
                <a:latin typeface="Bradley Hand" pitchFamily="2" charset="77"/>
              </a:rPr>
              <a:t>course)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8330" y="1213045"/>
            <a:ext cx="7470572" cy="2186799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32450" marR="5094" indent="-132450">
              <a:spcBef>
                <a:spcPts val="95"/>
              </a:spcBef>
              <a:buClr>
                <a:srgbClr val="000000"/>
              </a:buClr>
              <a:buChar char="*"/>
              <a:tabLst>
                <a:tab pos="132450" algn="l"/>
              </a:tabLst>
            </a:pP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QUANTUM</a:t>
            </a:r>
            <a:r>
              <a:rPr sz="1404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COMPUTING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in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which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SUPERPOSITION</a:t>
            </a:r>
            <a:r>
              <a:rPr sz="1404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states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20" dirty="0">
                <a:latin typeface="Arial"/>
                <a:cs typeface="Arial"/>
              </a:rPr>
              <a:t>quantum-</a:t>
            </a:r>
            <a:r>
              <a:rPr sz="1404" b="1" spc="-10" dirty="0">
                <a:latin typeface="Arial"/>
                <a:cs typeface="Arial"/>
              </a:rPr>
              <a:t>mechanical systems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are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exploited</a:t>
            </a:r>
            <a:r>
              <a:rPr sz="1404" b="1" spc="-5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to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implement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purely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QUANTUM-MECHANICAL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algorithms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25" dirty="0">
                <a:latin typeface="Arial"/>
                <a:cs typeface="Arial"/>
              </a:rPr>
              <a:t>for </a:t>
            </a:r>
            <a:r>
              <a:rPr sz="1404" b="1" spc="-10" dirty="0">
                <a:latin typeface="Arial"/>
                <a:cs typeface="Arial"/>
              </a:rPr>
              <a:t>computing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with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MASSIVE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speedup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compared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to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classical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calculations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(for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some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types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2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problems)</a:t>
            </a:r>
            <a:endParaRPr sz="1404">
              <a:latin typeface="Arial"/>
              <a:cs typeface="Arial"/>
            </a:endParaRPr>
          </a:p>
          <a:p>
            <a:pPr>
              <a:spcBef>
                <a:spcPts val="45"/>
              </a:spcBef>
              <a:buFont typeface="Arial"/>
              <a:buChar char="*"/>
            </a:pPr>
            <a:endParaRPr sz="1404">
              <a:latin typeface="Arial"/>
              <a:cs typeface="Arial"/>
            </a:endParaRPr>
          </a:p>
          <a:p>
            <a:pPr marL="133087" marR="84691" indent="-133087">
              <a:buClr>
                <a:srgbClr val="000000"/>
              </a:buClr>
              <a:buChar char="*"/>
              <a:tabLst>
                <a:tab pos="133087" algn="l"/>
              </a:tabLst>
            </a:pP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SPINTRONICS: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devices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in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which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intrinsic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electron</a:t>
            </a:r>
            <a:r>
              <a:rPr sz="1404" b="1" spc="-5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spin</a:t>
            </a:r>
            <a:r>
              <a:rPr sz="1404" b="1" spc="-5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states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electron</a:t>
            </a:r>
            <a:r>
              <a:rPr sz="1404" b="1" spc="-5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are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used</a:t>
            </a:r>
            <a:r>
              <a:rPr sz="1404" b="1" spc="-55" dirty="0">
                <a:latin typeface="Arial"/>
                <a:cs typeface="Arial"/>
              </a:rPr>
              <a:t> </a:t>
            </a:r>
            <a:r>
              <a:rPr sz="1404" b="1" spc="-25" dirty="0">
                <a:latin typeface="Arial"/>
                <a:cs typeface="Arial"/>
              </a:rPr>
              <a:t>to </a:t>
            </a:r>
            <a:r>
              <a:rPr sz="1404" b="1" dirty="0">
                <a:latin typeface="Arial"/>
                <a:cs typeface="Arial"/>
              </a:rPr>
              <a:t>realize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new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logic</a:t>
            </a:r>
            <a:r>
              <a:rPr sz="1404" b="1" spc="-5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devices</a:t>
            </a:r>
            <a:endParaRPr sz="1404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*"/>
            </a:pPr>
            <a:endParaRPr sz="1454">
              <a:latin typeface="Arial"/>
              <a:cs typeface="Arial"/>
            </a:endParaRPr>
          </a:p>
          <a:p>
            <a:pPr marL="132450" marR="507512" indent="-132450">
              <a:spcBef>
                <a:spcPts val="5"/>
              </a:spcBef>
              <a:buClr>
                <a:srgbClr val="000000"/>
              </a:buClr>
              <a:buChar char="*"/>
              <a:tabLst>
                <a:tab pos="132450" algn="l"/>
              </a:tabLst>
            </a:pP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OPTOELECTRONIC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devices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that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can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be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used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to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generate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or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detect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radiation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20" dirty="0">
                <a:latin typeface="Arial"/>
                <a:cs typeface="Arial"/>
              </a:rPr>
              <a:t>with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SINGLE</a:t>
            </a:r>
            <a:r>
              <a:rPr sz="1404" b="1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photon</a:t>
            </a:r>
            <a:r>
              <a:rPr sz="1404" b="1" spc="-7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accuracy</a:t>
            </a:r>
            <a:endParaRPr sz="1404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891" y="3646520"/>
            <a:ext cx="3616590" cy="28944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8847" y="3681669"/>
            <a:ext cx="3564428" cy="2910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DBC7-285D-DA88-E729-AE83CDB7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47" y="154974"/>
            <a:ext cx="6116411" cy="738664"/>
          </a:xfrm>
        </p:spPr>
        <p:txBody>
          <a:bodyPr/>
          <a:lstStyle/>
          <a:p>
            <a:pPr algn="ctr"/>
            <a:r>
              <a:rPr lang="en-CH" dirty="0"/>
              <a:t>2d van der Waals materials: can go extra mile?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F4D1A-9A07-DDD4-5AB4-EC12C6A62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86" y="4294752"/>
            <a:ext cx="3062999" cy="2025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7AE48A-DA2C-6D24-F3CA-6F7CFC9105AE}"/>
              </a:ext>
            </a:extLst>
          </p:cNvPr>
          <p:cNvSpPr txBox="1"/>
          <p:nvPr/>
        </p:nvSpPr>
        <p:spPr>
          <a:xfrm>
            <a:off x="4571999" y="6332666"/>
            <a:ext cx="4205865" cy="37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u="sng" dirty="0">
                <a:solidFill>
                  <a:srgbClr val="006699"/>
                </a:solidFill>
                <a:effectLst/>
                <a:latin typeface="-apple-system"/>
                <a:hlinkClick r:id="rId3"/>
              </a:rPr>
              <a:t>Nature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-apple-system"/>
              </a:rPr>
              <a:t>volume 603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, pages 259–264 (2022)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99D456-695F-99ED-FC41-F73AD28E3E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" b="4189"/>
          <a:stretch/>
        </p:blipFill>
        <p:spPr>
          <a:xfrm>
            <a:off x="838575" y="1571304"/>
            <a:ext cx="6560679" cy="250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803" y="3440"/>
            <a:ext cx="7556535" cy="382578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3076911" marR="5094" indent="-3064813">
              <a:spcBef>
                <a:spcPts val="95"/>
              </a:spcBef>
            </a:pPr>
            <a:r>
              <a:rPr dirty="0"/>
              <a:t>this</a:t>
            </a:r>
            <a:r>
              <a:rPr spc="-100" dirty="0"/>
              <a:t> </a:t>
            </a:r>
            <a:r>
              <a:rPr dirty="0"/>
              <a:t>course:</a:t>
            </a:r>
            <a:r>
              <a:rPr spc="-100" dirty="0"/>
              <a:t> </a:t>
            </a:r>
            <a:r>
              <a:rPr dirty="0"/>
              <a:t>mesoscopic</a:t>
            </a:r>
            <a:r>
              <a:rPr spc="-95" dirty="0"/>
              <a:t> </a:t>
            </a:r>
            <a:r>
              <a:rPr dirty="0"/>
              <a:t>and</a:t>
            </a:r>
            <a:r>
              <a:rPr spc="-100" dirty="0"/>
              <a:t> </a:t>
            </a:r>
            <a:r>
              <a:rPr spc="-10" dirty="0"/>
              <a:t>nanoscale physics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891" y="1315437"/>
            <a:ext cx="7565449" cy="4634009"/>
          </a:xfrm>
          <a:prstGeom prst="rect">
            <a:avLst/>
          </a:prstGeom>
        </p:spPr>
        <p:txBody>
          <a:bodyPr vert="horz" wrap="square" lIns="0" tIns="12099" rIns="0" bIns="0" rtlCol="0">
            <a:spAutoFit/>
          </a:bodyPr>
          <a:lstStyle/>
          <a:p>
            <a:pPr marL="12736" marR="610670">
              <a:spcBef>
                <a:spcPts val="95"/>
              </a:spcBef>
            </a:pP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development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new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technologies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requires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FULL</a:t>
            </a:r>
            <a:r>
              <a:rPr sz="1404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understanding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basic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QUANTUM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MECHANICAL,</a:t>
            </a:r>
            <a:r>
              <a:rPr sz="1404" b="1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ELECTRONIC-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TRANSPORT</a:t>
            </a:r>
            <a:r>
              <a:rPr sz="1404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processes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that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occur</a:t>
            </a:r>
            <a:r>
              <a:rPr sz="1404" b="1" spc="-50" dirty="0">
                <a:latin typeface="Arial"/>
                <a:cs typeface="Arial"/>
              </a:rPr>
              <a:t> </a:t>
            </a:r>
            <a:r>
              <a:rPr sz="1404" b="1" spc="-25" dirty="0">
                <a:latin typeface="Arial"/>
                <a:cs typeface="Arial"/>
              </a:rPr>
              <a:t>in </a:t>
            </a:r>
            <a:r>
              <a:rPr sz="1404" b="1" spc="-10" dirty="0">
                <a:latin typeface="Arial"/>
                <a:cs typeface="Arial"/>
              </a:rPr>
              <a:t>nanoelectronic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devices</a:t>
            </a:r>
            <a:endParaRPr sz="1404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404" dirty="0">
              <a:latin typeface="Arial"/>
              <a:cs typeface="Arial"/>
            </a:endParaRPr>
          </a:p>
          <a:p>
            <a:pPr marL="403080" marR="542535" indent="-49669">
              <a:spcBef>
                <a:spcPts val="5"/>
              </a:spcBef>
            </a:pP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AIM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this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course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is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to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develop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an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understanding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basic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PHYSICS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25" dirty="0">
                <a:latin typeface="Arial"/>
                <a:cs typeface="Arial"/>
              </a:rPr>
              <a:t>of </a:t>
            </a:r>
            <a:r>
              <a:rPr sz="1404" b="1" dirty="0">
                <a:latin typeface="Arial"/>
                <a:cs typeface="Arial"/>
              </a:rPr>
              <a:t>electron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transport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in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nanostructures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involving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concepts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such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spc="-25" dirty="0">
                <a:latin typeface="Arial"/>
                <a:cs typeface="Arial"/>
              </a:rPr>
              <a:t>as:</a:t>
            </a:r>
            <a:endParaRPr sz="1404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504" dirty="0">
              <a:latin typeface="Arial"/>
              <a:cs typeface="Arial"/>
            </a:endParaRPr>
          </a:p>
          <a:p>
            <a:pPr marL="929059" marR="112073" indent="-234333">
              <a:lnSpc>
                <a:spcPts val="1655"/>
              </a:lnSpc>
            </a:pPr>
            <a:r>
              <a:rPr sz="1404" spc="376" dirty="0">
                <a:latin typeface="Arial Unicode MS"/>
                <a:cs typeface="Arial Unicode MS"/>
              </a:rPr>
              <a:t>⇒</a:t>
            </a:r>
            <a:r>
              <a:rPr sz="1404" spc="-25" dirty="0">
                <a:latin typeface="Arial Unicode MS"/>
                <a:cs typeface="Arial Unicode MS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QUANTIZATION</a:t>
            </a:r>
            <a:r>
              <a:rPr sz="1404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electronic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density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states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and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its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implications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for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spc="-25" dirty="0">
                <a:latin typeface="Arial"/>
                <a:cs typeface="Arial"/>
              </a:rPr>
              <a:t>the </a:t>
            </a:r>
            <a:r>
              <a:rPr sz="1404" b="1" spc="-10" dirty="0">
                <a:latin typeface="Arial"/>
                <a:cs typeface="Arial"/>
              </a:rPr>
              <a:t>electrical</a:t>
            </a:r>
            <a:r>
              <a:rPr sz="1404" b="1" spc="-2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properties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2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nanostructures</a:t>
            </a:r>
            <a:endParaRPr sz="1404" dirty="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1454" dirty="0">
              <a:latin typeface="Arial"/>
              <a:cs typeface="Arial"/>
            </a:endParaRPr>
          </a:p>
          <a:p>
            <a:pPr marL="929059" marR="75140" indent="-234333">
              <a:lnSpc>
                <a:spcPts val="1655"/>
              </a:lnSpc>
            </a:pPr>
            <a:r>
              <a:rPr sz="1404" spc="376" dirty="0">
                <a:latin typeface="Arial Unicode MS"/>
                <a:cs typeface="Arial Unicode MS"/>
              </a:rPr>
              <a:t>⇒</a:t>
            </a:r>
            <a:r>
              <a:rPr sz="1404" spc="-35" dirty="0">
                <a:latin typeface="Arial Unicode MS"/>
                <a:cs typeface="Arial Unicode MS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CONDUCTANCE</a:t>
            </a:r>
            <a:r>
              <a:rPr sz="1404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QUANTIZATION</a:t>
            </a:r>
            <a:r>
              <a:rPr sz="1404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due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to</a:t>
            </a:r>
            <a:r>
              <a:rPr sz="1404" b="1" spc="-4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ballistic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transport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in</a:t>
            </a:r>
            <a:r>
              <a:rPr sz="1404" b="1" spc="-45" dirty="0">
                <a:latin typeface="Arial"/>
                <a:cs typeface="Arial"/>
              </a:rPr>
              <a:t> </a:t>
            </a:r>
            <a:r>
              <a:rPr sz="1404" b="1" spc="-20" dirty="0">
                <a:latin typeface="Arial"/>
                <a:cs typeface="Arial"/>
              </a:rPr>
              <a:t>low-</a:t>
            </a:r>
            <a:r>
              <a:rPr sz="1404" b="1" spc="-10" dirty="0">
                <a:latin typeface="Arial"/>
                <a:cs typeface="Arial"/>
              </a:rPr>
              <a:t>dimensional </a:t>
            </a:r>
            <a:r>
              <a:rPr sz="1404" b="1" dirty="0">
                <a:latin typeface="Arial"/>
                <a:cs typeface="Arial"/>
              </a:rPr>
              <a:t>electron</a:t>
            </a:r>
            <a:r>
              <a:rPr sz="1404" b="1" spc="-6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systems</a:t>
            </a:r>
            <a:endParaRPr sz="1404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4" dirty="0">
              <a:latin typeface="Arial"/>
              <a:cs typeface="Arial"/>
            </a:endParaRPr>
          </a:p>
          <a:p>
            <a:pPr marL="929059" marR="327941" indent="-234333">
              <a:lnSpc>
                <a:spcPts val="1655"/>
              </a:lnSpc>
            </a:pPr>
            <a:r>
              <a:rPr sz="1404" spc="376" dirty="0">
                <a:latin typeface="Arial Unicode MS"/>
                <a:cs typeface="Arial Unicode MS"/>
              </a:rPr>
              <a:t>⇒</a:t>
            </a:r>
            <a:r>
              <a:rPr sz="1404" spc="-20" dirty="0">
                <a:latin typeface="Arial Unicode MS"/>
                <a:cs typeface="Arial Unicode MS"/>
              </a:rPr>
              <a:t> </a:t>
            </a:r>
            <a:r>
              <a:rPr sz="1404" b="1" spc="-10" dirty="0">
                <a:solidFill>
                  <a:srgbClr val="3333CC"/>
                </a:solidFill>
                <a:latin typeface="Arial"/>
                <a:cs typeface="Arial"/>
              </a:rPr>
              <a:t>QUANTUM-INTERFERENCE</a:t>
            </a:r>
            <a:r>
              <a:rPr sz="1404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phenomena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arising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from</a:t>
            </a:r>
            <a:r>
              <a:rPr sz="1404" b="1" spc="-2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spc="-20" dirty="0">
                <a:latin typeface="Arial"/>
                <a:cs typeface="Arial"/>
              </a:rPr>
              <a:t>wave-</a:t>
            </a:r>
            <a:r>
              <a:rPr sz="1404" b="1" spc="-10" dirty="0">
                <a:latin typeface="Arial"/>
                <a:cs typeface="Arial"/>
              </a:rPr>
              <a:t>mechanical properties</a:t>
            </a:r>
            <a:r>
              <a:rPr sz="1404" b="1" spc="-35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of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dirty="0">
                <a:latin typeface="Arial"/>
                <a:cs typeface="Arial"/>
              </a:rPr>
              <a:t>the</a:t>
            </a:r>
            <a:r>
              <a:rPr sz="1404" b="1" spc="-30" dirty="0"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electron</a:t>
            </a:r>
            <a:endParaRPr sz="1404" dirty="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404" dirty="0">
              <a:latin typeface="Arial"/>
              <a:cs typeface="Arial"/>
            </a:endParaRPr>
          </a:p>
          <a:p>
            <a:pPr marL="695362"/>
            <a:r>
              <a:rPr sz="1404" spc="376" dirty="0">
                <a:latin typeface="Arial Unicode MS"/>
                <a:cs typeface="Arial Unicode MS"/>
              </a:rPr>
              <a:t>⇒</a:t>
            </a:r>
            <a:r>
              <a:rPr sz="1404" spc="-50" dirty="0">
                <a:latin typeface="Arial Unicode MS"/>
                <a:cs typeface="Arial Unicode MS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TUNNELING</a:t>
            </a:r>
            <a:r>
              <a:rPr sz="1404" b="1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1404" b="1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COULOMB</a:t>
            </a:r>
            <a:r>
              <a:rPr sz="1404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BLOCKADE</a:t>
            </a:r>
            <a:r>
              <a:rPr sz="1404" b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404" b="1" spc="-10" dirty="0">
                <a:latin typeface="Arial"/>
                <a:cs typeface="Arial"/>
              </a:rPr>
              <a:t>phenomena</a:t>
            </a:r>
            <a:endParaRPr sz="1404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504" dirty="0">
              <a:latin typeface="Arial"/>
              <a:cs typeface="Arial"/>
            </a:endParaRPr>
          </a:p>
          <a:p>
            <a:pPr marL="929059" marR="5094" indent="-234333">
              <a:lnSpc>
                <a:spcPts val="1655"/>
              </a:lnSpc>
            </a:pPr>
            <a:r>
              <a:rPr sz="1404" spc="376" dirty="0">
                <a:latin typeface="Arial Unicode MS"/>
                <a:cs typeface="Arial Unicode MS"/>
              </a:rPr>
              <a:t>⇒</a:t>
            </a:r>
            <a:r>
              <a:rPr sz="1404" spc="-40" dirty="0">
                <a:latin typeface="Arial Unicode MS"/>
                <a:cs typeface="Arial Unicode MS"/>
              </a:rPr>
              <a:t> </a:t>
            </a:r>
            <a:r>
              <a:rPr lang="en-US" sz="1404" b="1" spc="-10" dirty="0">
                <a:solidFill>
                  <a:srgbClr val="3333CC"/>
                </a:solidFill>
                <a:latin typeface="Arial"/>
                <a:cs typeface="Arial"/>
              </a:rPr>
              <a:t>QUANTUM HALL EFFECT</a:t>
            </a:r>
            <a:r>
              <a:rPr lang="en-CH" sz="1404" b="1" dirty="0">
                <a:solidFill>
                  <a:srgbClr val="3333CC"/>
                </a:solidFill>
                <a:latin typeface="Arial"/>
                <a:cs typeface="Arial"/>
              </a:rPr>
              <a:t>:</a:t>
            </a:r>
            <a:r>
              <a:rPr sz="1404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sz="1404" b="1" spc="-10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lang="en-US" sz="1404" b="1" spc="-10" dirty="0">
                <a:latin typeface="Arial"/>
                <a:cs typeface="Arial"/>
              </a:rPr>
              <a:t>teger and fractional </a:t>
            </a:r>
            <a:endParaRPr sz="1404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404" dirty="0">
              <a:latin typeface="Arial"/>
              <a:cs typeface="Arial"/>
            </a:endParaRPr>
          </a:p>
          <a:p>
            <a:pPr marL="695362"/>
            <a:r>
              <a:rPr sz="1404" spc="376" dirty="0">
                <a:latin typeface="Arial Unicode MS"/>
                <a:cs typeface="Arial Unicode MS"/>
              </a:rPr>
              <a:t>⇒</a:t>
            </a:r>
            <a:r>
              <a:rPr sz="1404" spc="-30" dirty="0">
                <a:latin typeface="Arial Unicode MS"/>
                <a:cs typeface="Arial Unicode MS"/>
              </a:rPr>
              <a:t> </a:t>
            </a:r>
            <a:r>
              <a:rPr lang="en-US" sz="1404" b="1" dirty="0">
                <a:solidFill>
                  <a:srgbClr val="3333CC"/>
                </a:solidFill>
                <a:latin typeface="Arial"/>
                <a:cs typeface="Arial"/>
              </a:rPr>
              <a:t>THERMAL CONDUCTANCE</a:t>
            </a:r>
            <a:r>
              <a:rPr sz="1404" b="1" dirty="0">
                <a:solidFill>
                  <a:srgbClr val="3333CC"/>
                </a:solidFill>
                <a:latin typeface="Arial"/>
                <a:cs typeface="Arial"/>
              </a:rPr>
              <a:t>:</a:t>
            </a:r>
            <a:r>
              <a:rPr sz="1404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sz="1404" b="1" spc="-10" dirty="0">
                <a:latin typeface="Arial"/>
                <a:cs typeface="Arial"/>
              </a:rPr>
              <a:t>universal quantization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1123</Words>
  <Application>Microsoft Macintosh PowerPoint</Application>
  <PresentationFormat>On-screen Show (4:3)</PresentationFormat>
  <Paragraphs>258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 Unicode MS</vt:lpstr>
      <vt:lpstr>-apple-system</vt:lpstr>
      <vt:lpstr>Arial</vt:lpstr>
      <vt:lpstr>Arial-BoldItalicMT</vt:lpstr>
      <vt:lpstr>Bradley Hand</vt:lpstr>
      <vt:lpstr>Comic Sans MS</vt:lpstr>
      <vt:lpstr>Tahoma</vt:lpstr>
      <vt:lpstr>Times New Roman</vt:lpstr>
      <vt:lpstr>Office Theme</vt:lpstr>
      <vt:lpstr>mesoscopic and nanoscale physcis</vt:lpstr>
      <vt:lpstr>modern electronic devices belong to mesoscopic scale The development of the modern microelectronics industry is made possible by IC technology: the INTEGRATION of large numbers of TRANSISTORS into densely-packed integrated circuits</vt:lpstr>
      <vt:lpstr>CMOS Technology</vt:lpstr>
      <vt:lpstr>modern electronic devices belong to mesoscopic scale</vt:lpstr>
      <vt:lpstr>modern integrated circuits cannot be scaled down to the atomic level</vt:lpstr>
      <vt:lpstr>mesoscopic and nanoelectronics</vt:lpstr>
      <vt:lpstr>a few other examples of new device concepts (not treated in this course)</vt:lpstr>
      <vt:lpstr>2d van der Waals materials: can go extra mile?</vt:lpstr>
      <vt:lpstr>this course: mesoscopic and nanoscale physics</vt:lpstr>
      <vt:lpstr>two-dimensional electron gas</vt:lpstr>
      <vt:lpstr>PowerPoint Presentation</vt:lpstr>
      <vt:lpstr>Resistance per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 of Coulomb energy to kinetic energy</vt:lpstr>
      <vt:lpstr>PowerPoint Presentation</vt:lpstr>
      <vt:lpstr>Thouless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zero field states within range in energy of ħωc condense in one Landau level</vt:lpstr>
      <vt:lpstr>Quantum Hall Effect: Transport</vt:lpstr>
      <vt:lpstr>Quantum Hall Effect: Transport</vt:lpstr>
      <vt:lpstr>Quantum Hall Effect: B dependence</vt:lpstr>
      <vt:lpstr>Quantum Hall Effect: edge states / skipping orbits</vt:lpstr>
      <vt:lpstr>Shubnikov-de-Haas Oscillations</vt:lpstr>
      <vt:lpstr>PowerPoint Presentation</vt:lpstr>
      <vt:lpstr>PowerPoint Presentation</vt:lpstr>
      <vt:lpstr>harmonic oscillator</vt:lpstr>
      <vt:lpstr>PowerPoint Presentation</vt:lpstr>
      <vt:lpstr>Transport through a Constriction</vt:lpstr>
      <vt:lpstr>Transport through a Constriction: Conductance Quantization</vt:lpstr>
      <vt:lpstr>Landauer – Büttiker Formalism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- 081020_MesoConcepts.ppt</dc:title>
  <dc:creator>dominik</dc:creator>
  <cp:lastModifiedBy>mitali.banerjee</cp:lastModifiedBy>
  <cp:revision>1</cp:revision>
  <dcterms:created xsi:type="dcterms:W3CDTF">2025-02-20T08:42:04Z</dcterms:created>
  <dcterms:modified xsi:type="dcterms:W3CDTF">2025-02-20T08:44:52Z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2008-10-20T00:00:00Z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2025-02-20T00:00:00Z</vt:filetime>
  </property>
  <property fmtid="{D5CDD505-2E9C-101B-9397-08002B2CF9AE}" pid="5" name="Producer">
    <vt:lpwstr>Acrobat Distiller 7.0 (Windows)</vt:lpwstr>
  </property>
</Properties>
</file>