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8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0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1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2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3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4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3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4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5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6" r:id="rId3"/>
    <p:sldMasterId id="2147483822" r:id="rId4"/>
    <p:sldMasterId id="2147483825" r:id="rId5"/>
    <p:sldMasterId id="2147483870" r:id="rId6"/>
    <p:sldMasterId id="2147483882" r:id="rId7"/>
    <p:sldMasterId id="2147483906" r:id="rId8"/>
    <p:sldMasterId id="2147483930" r:id="rId9"/>
    <p:sldMasterId id="2147483970" r:id="rId10"/>
    <p:sldMasterId id="2147483995" r:id="rId11"/>
    <p:sldMasterId id="2147484030" r:id="rId12"/>
    <p:sldMasterId id="2147484042" r:id="rId13"/>
    <p:sldMasterId id="2147484055" r:id="rId14"/>
    <p:sldMasterId id="2147484068" r:id="rId15"/>
  </p:sldMasterIdLst>
  <p:notesMasterIdLst>
    <p:notesMasterId r:id="rId97"/>
  </p:notesMasterIdLst>
  <p:sldIdLst>
    <p:sldId id="521" r:id="rId16"/>
    <p:sldId id="328" r:id="rId17"/>
    <p:sldId id="408" r:id="rId18"/>
    <p:sldId id="339" r:id="rId19"/>
    <p:sldId id="340" r:id="rId20"/>
    <p:sldId id="409" r:id="rId21"/>
    <p:sldId id="474" r:id="rId22"/>
    <p:sldId id="413" r:id="rId23"/>
    <p:sldId id="349" r:id="rId24"/>
    <p:sldId id="522" r:id="rId25"/>
    <p:sldId id="344" r:id="rId26"/>
    <p:sldId id="475" r:id="rId27"/>
    <p:sldId id="415" r:id="rId28"/>
    <p:sldId id="476" r:id="rId29"/>
    <p:sldId id="418" r:id="rId30"/>
    <p:sldId id="477" r:id="rId31"/>
    <p:sldId id="478" r:id="rId32"/>
    <p:sldId id="479" r:id="rId33"/>
    <p:sldId id="480" r:id="rId34"/>
    <p:sldId id="481" r:id="rId35"/>
    <p:sldId id="482" r:id="rId36"/>
    <p:sldId id="483" r:id="rId37"/>
    <p:sldId id="426" r:id="rId38"/>
    <p:sldId id="427" r:id="rId39"/>
    <p:sldId id="484" r:id="rId40"/>
    <p:sldId id="429" r:id="rId41"/>
    <p:sldId id="430" r:id="rId42"/>
    <p:sldId id="485" r:id="rId43"/>
    <p:sldId id="432" r:id="rId44"/>
    <p:sldId id="433" r:id="rId45"/>
    <p:sldId id="434" r:id="rId46"/>
    <p:sldId id="435" r:id="rId47"/>
    <p:sldId id="436" r:id="rId48"/>
    <p:sldId id="488" r:id="rId49"/>
    <p:sldId id="486" r:id="rId50"/>
    <p:sldId id="487" r:id="rId51"/>
    <p:sldId id="377" r:id="rId52"/>
    <p:sldId id="369" r:id="rId53"/>
    <p:sldId id="439" r:id="rId54"/>
    <p:sldId id="440" r:id="rId55"/>
    <p:sldId id="441" r:id="rId56"/>
    <p:sldId id="489" r:id="rId57"/>
    <p:sldId id="442" r:id="rId58"/>
    <p:sldId id="360" r:id="rId59"/>
    <p:sldId id="357" r:id="rId60"/>
    <p:sldId id="514" r:id="rId61"/>
    <p:sldId id="443" r:id="rId62"/>
    <p:sldId id="444" r:id="rId63"/>
    <p:sldId id="325" r:id="rId64"/>
    <p:sldId id="445" r:id="rId65"/>
    <p:sldId id="490" r:id="rId66"/>
    <p:sldId id="446" r:id="rId67"/>
    <p:sldId id="447" r:id="rId68"/>
    <p:sldId id="491" r:id="rId69"/>
    <p:sldId id="492" r:id="rId70"/>
    <p:sldId id="493" r:id="rId71"/>
    <p:sldId id="494" r:id="rId72"/>
    <p:sldId id="520" r:id="rId73"/>
    <p:sldId id="495" r:id="rId74"/>
    <p:sldId id="449" r:id="rId75"/>
    <p:sldId id="451" r:id="rId76"/>
    <p:sldId id="398" r:id="rId77"/>
    <p:sldId id="452" r:id="rId78"/>
    <p:sldId id="467" r:id="rId79"/>
    <p:sldId id="497" r:id="rId80"/>
    <p:sldId id="499" r:id="rId81"/>
    <p:sldId id="455" r:id="rId82"/>
    <p:sldId id="456" r:id="rId83"/>
    <p:sldId id="501" r:id="rId84"/>
    <p:sldId id="459" r:id="rId85"/>
    <p:sldId id="502" r:id="rId86"/>
    <p:sldId id="503" r:id="rId87"/>
    <p:sldId id="504" r:id="rId88"/>
    <p:sldId id="505" r:id="rId89"/>
    <p:sldId id="518" r:id="rId90"/>
    <p:sldId id="462" r:id="rId91"/>
    <p:sldId id="507" r:id="rId92"/>
    <p:sldId id="509" r:id="rId93"/>
    <p:sldId id="510" r:id="rId94"/>
    <p:sldId id="511" r:id="rId95"/>
    <p:sldId id="519" r:id="rId96"/>
  </p:sldIdLst>
  <p:sldSz cx="9144000" cy="6858000" type="screen4x3"/>
  <p:notesSz cx="7010400" cy="92964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06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212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32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426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532" algn="l" defTabSz="91421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640" algn="l" defTabSz="91421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9744" algn="l" defTabSz="91421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6852" algn="l" defTabSz="91421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667F29A9-CEE9-4EC7-8A83-6FF2822182BA}">
          <p14:sldIdLst>
            <p14:sldId id="521"/>
            <p14:sldId id="328"/>
            <p14:sldId id="408"/>
            <p14:sldId id="339"/>
            <p14:sldId id="340"/>
            <p14:sldId id="409"/>
            <p14:sldId id="474"/>
            <p14:sldId id="413"/>
            <p14:sldId id="349"/>
            <p14:sldId id="522"/>
            <p14:sldId id="344"/>
            <p14:sldId id="475"/>
          </p14:sldIdLst>
        </p14:section>
        <p14:section name="Untitled Section" id="{56A5A7CB-1375-49B2-84E7-9EDCB0C9AC05}">
          <p14:sldIdLst>
            <p14:sldId id="415"/>
            <p14:sldId id="476"/>
            <p14:sldId id="418"/>
            <p14:sldId id="477"/>
            <p14:sldId id="478"/>
            <p14:sldId id="479"/>
            <p14:sldId id="480"/>
            <p14:sldId id="481"/>
            <p14:sldId id="482"/>
            <p14:sldId id="483"/>
            <p14:sldId id="426"/>
            <p14:sldId id="427"/>
            <p14:sldId id="484"/>
            <p14:sldId id="429"/>
            <p14:sldId id="430"/>
            <p14:sldId id="485"/>
            <p14:sldId id="432"/>
            <p14:sldId id="433"/>
            <p14:sldId id="434"/>
            <p14:sldId id="435"/>
            <p14:sldId id="436"/>
            <p14:sldId id="488"/>
            <p14:sldId id="486"/>
            <p14:sldId id="487"/>
            <p14:sldId id="377"/>
            <p14:sldId id="369"/>
            <p14:sldId id="439"/>
            <p14:sldId id="440"/>
            <p14:sldId id="441"/>
            <p14:sldId id="489"/>
            <p14:sldId id="442"/>
            <p14:sldId id="360"/>
            <p14:sldId id="357"/>
            <p14:sldId id="514"/>
            <p14:sldId id="443"/>
            <p14:sldId id="444"/>
            <p14:sldId id="325"/>
            <p14:sldId id="445"/>
            <p14:sldId id="490"/>
            <p14:sldId id="446"/>
            <p14:sldId id="447"/>
            <p14:sldId id="491"/>
            <p14:sldId id="492"/>
            <p14:sldId id="493"/>
            <p14:sldId id="494"/>
            <p14:sldId id="520"/>
            <p14:sldId id="495"/>
            <p14:sldId id="449"/>
            <p14:sldId id="451"/>
            <p14:sldId id="398"/>
            <p14:sldId id="452"/>
            <p14:sldId id="467"/>
            <p14:sldId id="497"/>
            <p14:sldId id="499"/>
            <p14:sldId id="455"/>
          </p14:sldIdLst>
        </p14:section>
        <p14:section name="Untitled Section" id="{6D50E03B-4852-42EA-9507-004225394213}">
          <p14:sldIdLst>
            <p14:sldId id="456"/>
            <p14:sldId id="501"/>
            <p14:sldId id="459"/>
            <p14:sldId id="502"/>
            <p14:sldId id="503"/>
            <p14:sldId id="504"/>
            <p14:sldId id="505"/>
            <p14:sldId id="518"/>
            <p14:sldId id="462"/>
            <p14:sldId id="507"/>
            <p14:sldId id="509"/>
            <p14:sldId id="510"/>
            <p14:sldId id="511"/>
            <p14:sldId id="5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3366"/>
    <a:srgbClr val="30FA26"/>
    <a:srgbClr val="CC9900"/>
    <a:srgbClr val="000099"/>
    <a:srgbClr val="FF7C80"/>
    <a:srgbClr val="4274B0"/>
    <a:srgbClr val="EFD257"/>
    <a:srgbClr val="FFCC00"/>
    <a:srgbClr val="FD7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1538" autoAdjust="0"/>
    <p:restoredTop sz="94631" autoAdjust="0"/>
  </p:normalViewPr>
  <p:slideViewPr>
    <p:cSldViewPr>
      <p:cViewPr varScale="1">
        <p:scale>
          <a:sx n="120" d="100"/>
          <a:sy n="120" d="100"/>
        </p:scale>
        <p:origin x="120" y="14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616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1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slide" Target="slides/slide48.xml"/><Relationship Id="rId68" Type="http://schemas.openxmlformats.org/officeDocument/2006/relationships/slide" Target="slides/slide53.xml"/><Relationship Id="rId76" Type="http://schemas.openxmlformats.org/officeDocument/2006/relationships/slide" Target="slides/slide61.xml"/><Relationship Id="rId84" Type="http://schemas.openxmlformats.org/officeDocument/2006/relationships/slide" Target="slides/slide69.xml"/><Relationship Id="rId89" Type="http://schemas.openxmlformats.org/officeDocument/2006/relationships/slide" Target="slides/slide74.xml"/><Relationship Id="rId97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6.xml"/><Relationship Id="rId92" Type="http://schemas.openxmlformats.org/officeDocument/2006/relationships/slide" Target="slides/slide7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slide" Target="slides/slide51.xml"/><Relationship Id="rId74" Type="http://schemas.openxmlformats.org/officeDocument/2006/relationships/slide" Target="slides/slide59.xml"/><Relationship Id="rId79" Type="http://schemas.openxmlformats.org/officeDocument/2006/relationships/slide" Target="slides/slide64.xml"/><Relationship Id="rId87" Type="http://schemas.openxmlformats.org/officeDocument/2006/relationships/slide" Target="slides/slide72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6.xml"/><Relationship Id="rId82" Type="http://schemas.openxmlformats.org/officeDocument/2006/relationships/slide" Target="slides/slide67.xml"/><Relationship Id="rId90" Type="http://schemas.openxmlformats.org/officeDocument/2006/relationships/slide" Target="slides/slide75.xml"/><Relationship Id="rId95" Type="http://schemas.openxmlformats.org/officeDocument/2006/relationships/slide" Target="slides/slide80.xml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slide" Target="slides/slide49.xml"/><Relationship Id="rId69" Type="http://schemas.openxmlformats.org/officeDocument/2006/relationships/slide" Target="slides/slide54.xml"/><Relationship Id="rId77" Type="http://schemas.openxmlformats.org/officeDocument/2006/relationships/slide" Target="slides/slide62.xml"/><Relationship Id="rId100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slide" Target="slides/slide57.xml"/><Relationship Id="rId80" Type="http://schemas.openxmlformats.org/officeDocument/2006/relationships/slide" Target="slides/slide65.xml"/><Relationship Id="rId85" Type="http://schemas.openxmlformats.org/officeDocument/2006/relationships/slide" Target="slides/slide70.xml"/><Relationship Id="rId93" Type="http://schemas.openxmlformats.org/officeDocument/2006/relationships/slide" Target="slides/slide78.xml"/><Relationship Id="rId9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slide" Target="slides/slide52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slide" Target="slides/slide55.xml"/><Relationship Id="rId75" Type="http://schemas.openxmlformats.org/officeDocument/2006/relationships/slide" Target="slides/slide60.xml"/><Relationship Id="rId83" Type="http://schemas.openxmlformats.org/officeDocument/2006/relationships/slide" Target="slides/slide68.xml"/><Relationship Id="rId88" Type="http://schemas.openxmlformats.org/officeDocument/2006/relationships/slide" Target="slides/slide73.xml"/><Relationship Id="rId91" Type="http://schemas.openxmlformats.org/officeDocument/2006/relationships/slide" Target="slides/slide76.xml"/><Relationship Id="rId96" Type="http://schemas.openxmlformats.org/officeDocument/2006/relationships/slide" Target="slides/slide8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73" Type="http://schemas.openxmlformats.org/officeDocument/2006/relationships/slide" Target="slides/slide58.xml"/><Relationship Id="rId78" Type="http://schemas.openxmlformats.org/officeDocument/2006/relationships/slide" Target="slides/slide63.xml"/><Relationship Id="rId81" Type="http://schemas.openxmlformats.org/officeDocument/2006/relationships/slide" Target="slides/slide66.xml"/><Relationship Id="rId86" Type="http://schemas.openxmlformats.org/officeDocument/2006/relationships/slide" Target="slides/slide71.xml"/><Relationship Id="rId94" Type="http://schemas.openxmlformats.org/officeDocument/2006/relationships/slide" Target="slides/slide79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39" Type="http://schemas.openxmlformats.org/officeDocument/2006/relationships/slide" Target="slides/slide2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41.emf"/><Relationship Id="rId1" Type="http://schemas.openxmlformats.org/officeDocument/2006/relationships/image" Target="../media/image5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wmf"/><Relationship Id="rId1" Type="http://schemas.openxmlformats.org/officeDocument/2006/relationships/image" Target="../media/image111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3" Type="http://schemas.openxmlformats.org/officeDocument/2006/relationships/image" Target="../media/image117.wmf"/><Relationship Id="rId7" Type="http://schemas.openxmlformats.org/officeDocument/2006/relationships/image" Target="../media/image121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6" Type="http://schemas.openxmlformats.org/officeDocument/2006/relationships/image" Target="../media/image120.wmf"/><Relationship Id="rId5" Type="http://schemas.openxmlformats.org/officeDocument/2006/relationships/image" Target="../media/image119.wmf"/><Relationship Id="rId4" Type="http://schemas.openxmlformats.org/officeDocument/2006/relationships/image" Target="../media/image118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wmf"/><Relationship Id="rId1" Type="http://schemas.openxmlformats.org/officeDocument/2006/relationships/image" Target="../media/image128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wmf"/><Relationship Id="rId1" Type="http://schemas.openxmlformats.org/officeDocument/2006/relationships/image" Target="../media/image1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698013-FDFA-40FD-A22B-82F791FC35A4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231C790-6C48-4463-AE17-18E4A896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2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20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26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32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40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44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52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5025" cy="3484562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831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8F5EDA-7E6F-465C-945B-BE8BCCC96BF8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8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0951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D574F-6E13-4B66-AC64-8B6083193C9B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610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D574F-6E13-4B66-AC64-8B6083193C9B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585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D574F-6E13-4B66-AC64-8B6083193C9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91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D574F-6E13-4B66-AC64-8B6083193C9B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973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D574F-6E13-4B66-AC64-8B6083193C9B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53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444DE8-5213-4446-BC3F-3A178A1FC1B6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573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8F5EDA-7E6F-465C-945B-BE8BCCC96BF8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8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575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31C790-6C48-4463-AE17-18E4A896D5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55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6" indent="0" algn="ctr">
              <a:buNone/>
              <a:defRPr/>
            </a:lvl2pPr>
            <a:lvl3pPr marL="914212" indent="0" algn="ctr">
              <a:buNone/>
              <a:defRPr/>
            </a:lvl3pPr>
            <a:lvl4pPr marL="1371320" indent="0" algn="ctr">
              <a:buNone/>
              <a:defRPr/>
            </a:lvl4pPr>
            <a:lvl5pPr marL="1828426" indent="0" algn="ctr">
              <a:buNone/>
              <a:defRPr/>
            </a:lvl5pPr>
            <a:lvl6pPr marL="2285532" indent="0" algn="ctr">
              <a:buNone/>
              <a:defRPr/>
            </a:lvl6pPr>
            <a:lvl7pPr marL="2742640" indent="0" algn="ctr">
              <a:buNone/>
              <a:defRPr/>
            </a:lvl7pPr>
            <a:lvl8pPr marL="3199744" indent="0" algn="ctr">
              <a:buNone/>
              <a:defRPr/>
            </a:lvl8pPr>
            <a:lvl9pPr marL="365685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0958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11233"/>
      </p:ext>
    </p:extLst>
  </p:cSld>
  <p:clrMapOvr>
    <a:masterClrMapping/>
  </p:clrMapOvr>
  <p:transition spd="slow">
    <p:wip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41836"/>
      </p:ext>
    </p:extLst>
  </p:cSld>
  <p:clrMapOvr>
    <a:masterClrMapping/>
  </p:clrMapOvr>
  <p:transition spd="slow">
    <p:wip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892970" y="2312789"/>
            <a:ext cx="7358063" cy="2232422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xfrm>
            <a:off x="4437392" y="6536532"/>
            <a:ext cx="264493" cy="27218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418084"/>
      </p:ext>
    </p:extLst>
  </p:cSld>
  <p:clrMapOvr>
    <a:masterClrMapping/>
  </p:clrMapOvr>
  <p:transition spd="slow">
    <p:wip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63C5-8FEE-46BF-B45C-76E097836B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FB72-C875-4634-8FEF-D6DB37683E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77717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63C5-8FEE-46BF-B45C-76E097836B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FB72-C875-4634-8FEF-D6DB37683E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50363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63C5-8FEE-46BF-B45C-76E097836B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FB72-C875-4634-8FEF-D6DB37683E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86567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63C5-8FEE-46BF-B45C-76E097836B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FB72-C875-4634-8FEF-D6DB37683E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33231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63C5-8FEE-46BF-B45C-76E097836B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FB72-C875-4634-8FEF-D6DB37683E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9182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63C5-8FEE-46BF-B45C-76E097836B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FB72-C875-4634-8FEF-D6DB37683E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745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63C5-8FEE-46BF-B45C-76E097836B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FB72-C875-4634-8FEF-D6DB37683E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091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63C5-8FEE-46BF-B45C-76E097836B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FB72-C875-4634-8FEF-D6DB37683E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1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61956"/>
      </p:ext>
    </p:extLst>
  </p:cSld>
  <p:clrMapOvr>
    <a:masterClrMapping/>
  </p:clrMapOvr>
  <p:transition spd="slow">
    <p:wip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63C5-8FEE-46BF-B45C-76E097836B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FB72-C875-4634-8FEF-D6DB37683E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5138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63C5-8FEE-46BF-B45C-76E097836B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FB72-C875-4634-8FEF-D6DB37683E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9861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63C5-8FEE-46BF-B45C-76E097836B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FB72-C875-4634-8FEF-D6DB37683E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1563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4380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1776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192801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6912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3752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2343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554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 lIns="91421" tIns="45711" rIns="91421" bIns="4571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21" tIns="45711" rIns="91421" bIns="45711"/>
          <a:lstStyle>
            <a:lvl1pPr marL="0" indent="0" algn="ctr">
              <a:buNone/>
              <a:defRPr/>
            </a:lvl1pPr>
            <a:lvl2pPr marL="457106" indent="0" algn="ctr">
              <a:buNone/>
              <a:defRPr/>
            </a:lvl2pPr>
            <a:lvl3pPr marL="914212" indent="0" algn="ctr">
              <a:buNone/>
              <a:defRPr/>
            </a:lvl3pPr>
            <a:lvl4pPr marL="1371320" indent="0" algn="ctr">
              <a:buNone/>
              <a:defRPr/>
            </a:lvl4pPr>
            <a:lvl5pPr marL="1828426" indent="0" algn="ctr">
              <a:buNone/>
              <a:defRPr/>
            </a:lvl5pPr>
            <a:lvl6pPr marL="2285532" indent="0" algn="ctr">
              <a:buNone/>
              <a:defRPr/>
            </a:lvl6pPr>
            <a:lvl7pPr marL="2742640" indent="0" algn="ctr">
              <a:buNone/>
              <a:defRPr/>
            </a:lvl7pPr>
            <a:lvl8pPr marL="3199744" indent="0" algn="ctr">
              <a:buNone/>
              <a:defRPr/>
            </a:lvl8pPr>
            <a:lvl9pPr marL="365685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6260"/>
      </p:ext>
    </p:extLst>
  </p:cSld>
  <p:clrMapOvr>
    <a:masterClrMapping/>
  </p:clrMapOvr>
  <p:transition spd="slow">
    <p:wip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6855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267342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9600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2746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6" indent="0" algn="ctr">
              <a:buNone/>
              <a:defRPr/>
            </a:lvl2pPr>
            <a:lvl3pPr marL="914212" indent="0" algn="ctr">
              <a:buNone/>
              <a:defRPr/>
            </a:lvl3pPr>
            <a:lvl4pPr marL="1371320" indent="0" algn="ctr">
              <a:buNone/>
              <a:defRPr/>
            </a:lvl4pPr>
            <a:lvl5pPr marL="1828426" indent="0" algn="ctr">
              <a:buNone/>
              <a:defRPr/>
            </a:lvl5pPr>
            <a:lvl6pPr marL="2285532" indent="0" algn="ctr">
              <a:buNone/>
              <a:defRPr/>
            </a:lvl6pPr>
            <a:lvl7pPr marL="2742640" indent="0" algn="ctr">
              <a:buNone/>
              <a:defRPr/>
            </a:lvl7pPr>
            <a:lvl8pPr marL="3199744" indent="0" algn="ctr">
              <a:buNone/>
              <a:defRPr/>
            </a:lvl8pPr>
            <a:lvl9pPr marL="365685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12003"/>
      </p:ext>
    </p:extLst>
  </p:cSld>
  <p:clrMapOvr>
    <a:masterClrMapping/>
  </p:clrMapOvr>
  <p:transition spd="slow">
    <p:wip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24757"/>
      </p:ext>
    </p:extLst>
  </p:cSld>
  <p:clrMapOvr>
    <a:masterClrMapping/>
  </p:clrMapOvr>
  <p:transition spd="slow">
    <p:wip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2" indent="0">
              <a:buNone/>
              <a:defRPr sz="1600"/>
            </a:lvl3pPr>
            <a:lvl4pPr marL="1371320" indent="0">
              <a:buNone/>
              <a:defRPr sz="1400"/>
            </a:lvl4pPr>
            <a:lvl5pPr marL="1828426" indent="0">
              <a:buNone/>
              <a:defRPr sz="1400"/>
            </a:lvl5pPr>
            <a:lvl6pPr marL="2285532" indent="0">
              <a:buNone/>
              <a:defRPr sz="1400"/>
            </a:lvl6pPr>
            <a:lvl7pPr marL="2742640" indent="0">
              <a:buNone/>
              <a:defRPr sz="1400"/>
            </a:lvl7pPr>
            <a:lvl8pPr marL="3199744" indent="0">
              <a:buNone/>
              <a:defRPr sz="1400"/>
            </a:lvl8pPr>
            <a:lvl9pPr marL="365685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9776304"/>
      </p:ext>
    </p:extLst>
  </p:cSld>
  <p:clrMapOvr>
    <a:masterClrMapping/>
  </p:clrMapOvr>
  <p:transition spd="slow">
    <p:wip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40865"/>
      </p:ext>
    </p:extLst>
  </p:cSld>
  <p:clrMapOvr>
    <a:masterClrMapping/>
  </p:clrMapOvr>
  <p:transition spd="slow">
    <p:wip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53263"/>
      </p:ext>
    </p:extLst>
  </p:cSld>
  <p:clrMapOvr>
    <a:masterClrMapping/>
  </p:clrMapOvr>
  <p:transition spd="slow">
    <p:wip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2737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1" tIns="45711" rIns="91421" bIns="4571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lIns="91421" tIns="45711" rIns="91421" bIns="4571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62084"/>
      </p:ext>
    </p:extLst>
  </p:cSld>
  <p:clrMapOvr>
    <a:masterClrMapping/>
  </p:clrMapOvr>
  <p:transition spd="slow">
    <p:wip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57016"/>
      </p:ext>
    </p:extLst>
  </p:cSld>
  <p:clrMapOvr>
    <a:masterClrMapping/>
  </p:clrMapOvr>
  <p:transition spd="slow">
    <p:wip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3445264"/>
      </p:ext>
    </p:extLst>
  </p:cSld>
  <p:clrMapOvr>
    <a:masterClrMapping/>
  </p:clrMapOvr>
  <p:transition spd="slow">
    <p:wip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2" indent="0">
              <a:buNone/>
              <a:defRPr sz="2400"/>
            </a:lvl3pPr>
            <a:lvl4pPr marL="1371320" indent="0">
              <a:buNone/>
              <a:defRPr sz="2000"/>
            </a:lvl4pPr>
            <a:lvl5pPr marL="1828426" indent="0">
              <a:buNone/>
              <a:defRPr sz="2000"/>
            </a:lvl5pPr>
            <a:lvl6pPr marL="2285532" indent="0">
              <a:buNone/>
              <a:defRPr sz="2000"/>
            </a:lvl6pPr>
            <a:lvl7pPr marL="2742640" indent="0">
              <a:buNone/>
              <a:defRPr sz="2000"/>
            </a:lvl7pPr>
            <a:lvl8pPr marL="3199744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3734879"/>
      </p:ext>
    </p:extLst>
  </p:cSld>
  <p:clrMapOvr>
    <a:masterClrMapping/>
  </p:clrMapOvr>
  <p:transition spd="slow">
    <p:wip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52548"/>
      </p:ext>
    </p:extLst>
  </p:cSld>
  <p:clrMapOvr>
    <a:masterClrMapping/>
  </p:clrMapOvr>
  <p:transition spd="slow">
    <p:wip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07531"/>
      </p:ext>
    </p:extLst>
  </p:cSld>
  <p:clrMapOvr>
    <a:masterClrMapping/>
  </p:clrMapOvr>
  <p:transition spd="slow">
    <p:wip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892970" y="2312789"/>
            <a:ext cx="7358063" cy="2232422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xfrm>
            <a:off x="4437392" y="6536532"/>
            <a:ext cx="264493" cy="27218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226098"/>
      </p:ext>
    </p:extLst>
  </p:cSld>
  <p:clrMapOvr>
    <a:masterClrMapping/>
  </p:clrMapOvr>
  <p:transition spd="slow">
    <p:wip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C8141-5D1F-401C-9CEC-5B4BD20E79E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03114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560F4-ACFD-4DC8-AF5E-5037D21001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2047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00C2E-2272-4112-95B5-23A46E187A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96474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B6FEE-D798-4289-BF59-0427BE52B9E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606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lIns="91421" tIns="45711" rIns="91421" bIns="45711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  <a:prstGeom prst="rect">
            <a:avLst/>
          </a:prstGeom>
        </p:spPr>
        <p:txBody>
          <a:bodyPr lIns="91421" tIns="45711" rIns="91421" bIns="45711"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2" indent="0">
              <a:buNone/>
              <a:defRPr sz="1600"/>
            </a:lvl3pPr>
            <a:lvl4pPr marL="1371320" indent="0">
              <a:buNone/>
              <a:defRPr sz="1400"/>
            </a:lvl4pPr>
            <a:lvl5pPr marL="1828426" indent="0">
              <a:buNone/>
              <a:defRPr sz="1400"/>
            </a:lvl5pPr>
            <a:lvl6pPr marL="2285532" indent="0">
              <a:buNone/>
              <a:defRPr sz="1400"/>
            </a:lvl6pPr>
            <a:lvl7pPr marL="2742640" indent="0">
              <a:buNone/>
              <a:defRPr sz="1400"/>
            </a:lvl7pPr>
            <a:lvl8pPr marL="3199744" indent="0">
              <a:buNone/>
              <a:defRPr sz="1400"/>
            </a:lvl8pPr>
            <a:lvl9pPr marL="365685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3308060"/>
      </p:ext>
    </p:extLst>
  </p:cSld>
  <p:clrMapOvr>
    <a:masterClrMapping/>
  </p:clrMapOvr>
  <p:transition spd="slow">
    <p:wip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551F9-486A-4674-B668-C3C2039C589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72923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B1DD5-4E8F-4127-878C-77D84407556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25181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E3F57-55DD-419C-B789-26804742555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0785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69F2A-1B18-4713-90FB-5B7E69C975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93464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97090-66A5-418B-8F1E-6B0143FC10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2309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4D311-FF84-4B62-9231-784B5544F6A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03084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A4B66-3B2C-43A4-B84B-2D398E3B861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06286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892970" y="2312789"/>
            <a:ext cx="7358063" cy="2232422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xfrm>
            <a:off x="4437392" y="6536532"/>
            <a:ext cx="264493" cy="27218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0707301"/>
      </p:ext>
    </p:extLst>
  </p:cSld>
  <p:clrMapOvr>
    <a:masterClrMapping/>
  </p:clrMapOvr>
  <p:transition spd="slow">
    <p:wip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gradFill rotWithShape="1">
          <a:gsLst>
            <a:gs pos="0">
              <a:schemeClr val="bg2">
                <a:tint val="100000"/>
                <a:shade val="80000"/>
                <a:satMod val="100000"/>
                <a:lumMod val="100000"/>
              </a:schemeClr>
            </a:gs>
            <a:gs pos="16000">
              <a:schemeClr val="bg2">
                <a:tint val="100000"/>
                <a:shade val="95000"/>
                <a:satMod val="100000"/>
                <a:lumMod val="100000"/>
              </a:schemeClr>
            </a:gs>
            <a:gs pos="100000">
              <a:schemeClr val="bg2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40418" y="259203"/>
            <a:ext cx="7315200" cy="671617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Gill Sans"/>
                <a:ea typeface="Apple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10275"/>
            <a:ext cx="349250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그림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96" y="5556907"/>
            <a:ext cx="1180443" cy="118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80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gradFill rotWithShape="1">
          <a:gsLst>
            <a:gs pos="0">
              <a:schemeClr val="bg2">
                <a:tint val="100000"/>
                <a:shade val="80000"/>
                <a:satMod val="100000"/>
                <a:lumMod val="100000"/>
              </a:schemeClr>
            </a:gs>
            <a:gs pos="20000">
              <a:schemeClr val="bg2">
                <a:tint val="88000"/>
                <a:shade val="100000"/>
                <a:satMod val="400000"/>
                <a:lumMod val="100000"/>
                <a:alpha val="0"/>
              </a:schemeClr>
            </a:gs>
            <a:gs pos="16000">
              <a:schemeClr val="bg2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18" y="323278"/>
            <a:ext cx="7315200" cy="480547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tx1"/>
                </a:solidFill>
                <a:latin typeface="Gill Sans"/>
                <a:ea typeface="Apple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123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1" tIns="45711" rIns="91421" bIns="4571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 lIns="91421" tIns="45711" rIns="91421" bIns="4571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 lIns="91421" tIns="45711" rIns="91421" bIns="4571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88286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1" tIns="45711" rIns="91421" bIns="4571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21" tIns="45711" rIns="91421" bIns="45711"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21" tIns="45711" rIns="91421" bIns="4571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421" tIns="45711" rIns="91421" bIns="45711"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421" tIns="45711" rIns="91421" bIns="4571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7770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1" tIns="45711" rIns="91421" bIns="4571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36484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320185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lIns="91421" tIns="45711" rIns="91421" bIns="45711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 lIns="91421" tIns="45711" rIns="91421" bIns="4571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421" tIns="45711" rIns="91421" bIns="45711"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341820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80098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421" tIns="45711" rIns="91421" bIns="45711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21" tIns="45711" rIns="91421" bIns="45711"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2" indent="0">
              <a:buNone/>
              <a:defRPr sz="2400"/>
            </a:lvl3pPr>
            <a:lvl4pPr marL="1371320" indent="0">
              <a:buNone/>
              <a:defRPr sz="2000"/>
            </a:lvl4pPr>
            <a:lvl5pPr marL="1828426" indent="0">
              <a:buNone/>
              <a:defRPr sz="2000"/>
            </a:lvl5pPr>
            <a:lvl6pPr marL="2285532" indent="0">
              <a:buNone/>
              <a:defRPr sz="2000"/>
            </a:lvl6pPr>
            <a:lvl7pPr marL="2742640" indent="0">
              <a:buNone/>
              <a:defRPr sz="2000"/>
            </a:lvl7pPr>
            <a:lvl8pPr marL="3199744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21" tIns="45711" rIns="91421" bIns="45711"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333313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1" tIns="45711" rIns="91421" bIns="4571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 lIns="91421" tIns="45711" rIns="91421" bIns="4571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60494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 lIns="91421" tIns="45711" rIns="91421" bIns="4571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 lIns="91421" tIns="45711" rIns="91421" bIns="4571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89921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6" indent="0" algn="ctr">
              <a:buNone/>
              <a:defRPr/>
            </a:lvl2pPr>
            <a:lvl3pPr marL="914212" indent="0" algn="ctr">
              <a:buNone/>
              <a:defRPr/>
            </a:lvl3pPr>
            <a:lvl4pPr marL="1371320" indent="0" algn="ctr">
              <a:buNone/>
              <a:defRPr/>
            </a:lvl4pPr>
            <a:lvl5pPr marL="1828426" indent="0" algn="ctr">
              <a:buNone/>
              <a:defRPr/>
            </a:lvl5pPr>
            <a:lvl6pPr marL="2285532" indent="0" algn="ctr">
              <a:buNone/>
              <a:defRPr/>
            </a:lvl6pPr>
            <a:lvl7pPr marL="2742640" indent="0" algn="ctr">
              <a:buNone/>
              <a:defRPr/>
            </a:lvl7pPr>
            <a:lvl8pPr marL="3199744" indent="0" algn="ctr">
              <a:buNone/>
              <a:defRPr/>
            </a:lvl8pPr>
            <a:lvl9pPr marL="365685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22708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82048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2" indent="0">
              <a:buNone/>
              <a:defRPr sz="1600"/>
            </a:lvl3pPr>
            <a:lvl4pPr marL="1371320" indent="0">
              <a:buNone/>
              <a:defRPr sz="1400"/>
            </a:lvl4pPr>
            <a:lvl5pPr marL="1828426" indent="0">
              <a:buNone/>
              <a:defRPr sz="1400"/>
            </a:lvl5pPr>
            <a:lvl6pPr marL="2285532" indent="0">
              <a:buNone/>
              <a:defRPr sz="1400"/>
            </a:lvl6pPr>
            <a:lvl7pPr marL="2742640" indent="0">
              <a:buNone/>
              <a:defRPr sz="1400"/>
            </a:lvl7pPr>
            <a:lvl8pPr marL="3199744" indent="0">
              <a:buNone/>
              <a:defRPr sz="1400"/>
            </a:lvl8pPr>
            <a:lvl9pPr marL="365685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7751053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09527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426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93419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31686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2" indent="0">
              <a:buNone/>
              <a:defRPr sz="1600"/>
            </a:lvl3pPr>
            <a:lvl4pPr marL="1371320" indent="0">
              <a:buNone/>
              <a:defRPr sz="1400"/>
            </a:lvl4pPr>
            <a:lvl5pPr marL="1828426" indent="0">
              <a:buNone/>
              <a:defRPr sz="1400"/>
            </a:lvl5pPr>
            <a:lvl6pPr marL="2285532" indent="0">
              <a:buNone/>
              <a:defRPr sz="1400"/>
            </a:lvl6pPr>
            <a:lvl7pPr marL="2742640" indent="0">
              <a:buNone/>
              <a:defRPr sz="1400"/>
            </a:lvl7pPr>
            <a:lvl8pPr marL="3199744" indent="0">
              <a:buNone/>
              <a:defRPr sz="1400"/>
            </a:lvl8pPr>
            <a:lvl9pPr marL="365685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5870706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9494214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2" indent="0">
              <a:buNone/>
              <a:defRPr sz="2400"/>
            </a:lvl3pPr>
            <a:lvl4pPr marL="1371320" indent="0">
              <a:buNone/>
              <a:defRPr sz="2000"/>
            </a:lvl4pPr>
            <a:lvl5pPr marL="1828426" indent="0">
              <a:buNone/>
              <a:defRPr sz="2000"/>
            </a:lvl5pPr>
            <a:lvl6pPr marL="2285532" indent="0">
              <a:buNone/>
              <a:defRPr sz="2000"/>
            </a:lvl6pPr>
            <a:lvl7pPr marL="2742640" indent="0">
              <a:buNone/>
              <a:defRPr sz="2000"/>
            </a:lvl7pPr>
            <a:lvl8pPr marL="3199744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8348726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20045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04296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763959123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143000" y="14"/>
            <a:ext cx="6858000" cy="3509963"/>
          </a:xfrm>
          <a:prstGeom prst="rect">
            <a:avLst/>
          </a:prstGeom>
        </p:spPr>
        <p:txBody>
          <a:bodyPr lIns="45702" tIns="45702" rIns="45702" bIns="45702" anchor="b"/>
          <a:lstStyle/>
          <a:p>
            <a:pPr lvl="0"/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1143000" y="3602107"/>
            <a:ext cx="6858000" cy="3255963"/>
          </a:xfrm>
          <a:prstGeom prst="rect">
            <a:avLst/>
          </a:prstGeom>
        </p:spPr>
        <p:txBody>
          <a:bodyPr lIns="45702" tIns="45702" rIns="45702" bIns="45702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627109761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88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35" indent="0" algn="ctr">
              <a:buNone/>
              <a:defRPr/>
            </a:lvl2pPr>
            <a:lvl3pPr marL="914071" indent="0" algn="ctr">
              <a:buNone/>
              <a:defRPr/>
            </a:lvl3pPr>
            <a:lvl4pPr marL="1371110" indent="0" algn="ctr">
              <a:buNone/>
              <a:defRPr/>
            </a:lvl4pPr>
            <a:lvl5pPr marL="1828146" indent="0" algn="ctr">
              <a:buNone/>
              <a:defRPr/>
            </a:lvl5pPr>
            <a:lvl6pPr marL="2285181" indent="0" algn="ctr">
              <a:buNone/>
              <a:defRPr/>
            </a:lvl6pPr>
            <a:lvl7pPr marL="2742219" indent="0" algn="ctr">
              <a:buNone/>
              <a:defRPr/>
            </a:lvl7pPr>
            <a:lvl8pPr marL="3199252" indent="0" algn="ctr">
              <a:buNone/>
              <a:defRPr/>
            </a:lvl8pPr>
            <a:lvl9pPr marL="3656291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29955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55557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48482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294326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18223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9324286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-4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407471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88D0-A8EA-446F-BABB-B3A7F98974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623D-7F3F-4891-BD02-E9AAD07FF6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541954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88D0-A8EA-446F-BABB-B3A7F98974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623D-7F3F-4891-BD02-E9AAD07FF6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013700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88D0-A8EA-446F-BABB-B3A7F98974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623D-7F3F-4891-BD02-E9AAD07FF6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779952"/>
      </p:ext>
    </p:extLst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88D0-A8EA-446F-BABB-B3A7F98974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623D-7F3F-4891-BD02-E9AAD07FF6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18491"/>
      </p:ext>
    </p:extLst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88D0-A8EA-446F-BABB-B3A7F98974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623D-7F3F-4891-BD02-E9AAD07FF6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274149"/>
      </p:ext>
    </p:extLst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88D0-A8EA-446F-BABB-B3A7F98974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623D-7F3F-4891-BD02-E9AAD07FF6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526414"/>
      </p:ext>
    </p:extLst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88D0-A8EA-446F-BABB-B3A7F98974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623D-7F3F-4891-BD02-E9AAD07FF6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518145"/>
      </p:ext>
    </p:extLst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88D0-A8EA-446F-BABB-B3A7F98974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623D-7F3F-4891-BD02-E9AAD07FF6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8641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92229"/>
      </p:ext>
    </p:extLst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88D0-A8EA-446F-BABB-B3A7F98974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623D-7F3F-4891-BD02-E9AAD07FF6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47878"/>
      </p:ext>
    </p:extLst>
  </p:cSld>
  <p:clrMapOvr>
    <a:masterClrMapping/>
  </p:clrMapOvr>
  <p:transition spd="slow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88D0-A8EA-446F-BABB-B3A7F98974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623D-7F3F-4891-BD02-E9AAD07FF6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56393"/>
      </p:ext>
    </p:extLst>
  </p:cSld>
  <p:clrMapOvr>
    <a:masterClrMapping/>
  </p:clrMapOvr>
  <p:transition spd="slow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88D0-A8EA-446F-BABB-B3A7F98974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623D-7F3F-4891-BD02-E9AAD07FF6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306944"/>
      </p:ext>
    </p:extLst>
  </p:cSld>
  <p:clrMapOvr>
    <a:masterClrMapping/>
  </p:clrMapOvr>
  <p:transition spd="slow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DEB3-5142-4B37-9F55-E4FD669A8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F9F7-E1F9-49D9-8090-0E9FB18F6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943425"/>
      </p:ext>
    </p:extLst>
  </p:cSld>
  <p:clrMapOvr>
    <a:masterClrMapping/>
  </p:clrMapOvr>
  <p:transition spd="slow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DEB3-5142-4B37-9F55-E4FD669A8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F9F7-E1F9-49D9-8090-0E9FB18F6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87288"/>
      </p:ext>
    </p:extLst>
  </p:cSld>
  <p:clrMapOvr>
    <a:masterClrMapping/>
  </p:clrMapOvr>
  <p:transition spd="slow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DEB3-5142-4B37-9F55-E4FD669A8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F9F7-E1F9-49D9-8090-0E9FB18F6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849578"/>
      </p:ext>
    </p:extLst>
  </p:cSld>
  <p:clrMapOvr>
    <a:masterClrMapping/>
  </p:clrMapOvr>
  <p:transition spd="slow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DEB3-5142-4B37-9F55-E4FD669A8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F9F7-E1F9-49D9-8090-0E9FB18F6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260255"/>
      </p:ext>
    </p:extLst>
  </p:cSld>
  <p:clrMapOvr>
    <a:masterClrMapping/>
  </p:clrMapOvr>
  <p:transition spd="slow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DEB3-5142-4B37-9F55-E4FD669A8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F9F7-E1F9-49D9-8090-0E9FB18F6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95360"/>
      </p:ext>
    </p:extLst>
  </p:cSld>
  <p:clrMapOvr>
    <a:masterClrMapping/>
  </p:clrMapOvr>
  <p:transition spd="slow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DEB3-5142-4B37-9F55-E4FD669A8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F9F7-E1F9-49D9-8090-0E9FB18F6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901077"/>
      </p:ext>
    </p:extLst>
  </p:cSld>
  <p:clrMapOvr>
    <a:masterClrMapping/>
  </p:clrMapOvr>
  <p:transition spd="slow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DEB3-5142-4B37-9F55-E4FD669A8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F9F7-E1F9-49D9-8090-0E9FB18F6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21050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30670"/>
      </p:ext>
    </p:extLst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DEB3-5142-4B37-9F55-E4FD669A8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F9F7-E1F9-49D9-8090-0E9FB18F6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3927"/>
      </p:ext>
    </p:extLst>
  </p:cSld>
  <p:clrMapOvr>
    <a:masterClrMapping/>
  </p:clrMapOvr>
  <p:transition spd="slow"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DEB3-5142-4B37-9F55-E4FD669A8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F9F7-E1F9-49D9-8090-0E9FB18F6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365977"/>
      </p:ext>
    </p:extLst>
  </p:cSld>
  <p:clrMapOvr>
    <a:masterClrMapping/>
  </p:clrMapOvr>
  <p:transition spd="slow"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DEB3-5142-4B37-9F55-E4FD669A8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F9F7-E1F9-49D9-8090-0E9FB18F6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217507"/>
      </p:ext>
    </p:extLst>
  </p:cSld>
  <p:clrMapOvr>
    <a:masterClrMapping/>
  </p:clrMapOvr>
  <p:transition spd="slow"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DEB3-5142-4B37-9F55-E4FD669A8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F9F7-E1F9-49D9-8090-0E9FB18F6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57071"/>
      </p:ext>
    </p:extLst>
  </p:cSld>
  <p:clrMapOvr>
    <a:masterClrMapping/>
  </p:clrMapOvr>
  <p:transition spd="slow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DEB3-5142-4B37-9F55-E4FD669A8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F9F7-E1F9-49D9-8090-0E9FB18F6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300595"/>
      </p:ext>
    </p:extLst>
  </p:cSld>
  <p:clrMapOvr>
    <a:masterClrMapping/>
  </p:clrMapOvr>
  <p:transition spd="slow"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DEB3-5142-4B37-9F55-E4FD669A8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F9F7-E1F9-49D9-8090-0E9FB18F6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81827"/>
      </p:ext>
    </p:extLst>
  </p:cSld>
  <p:clrMapOvr>
    <a:masterClrMapping/>
  </p:clrMapOvr>
  <p:transition spd="slow"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DEB3-5142-4B37-9F55-E4FD669A8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F9F7-E1F9-49D9-8090-0E9FB18F6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469582"/>
      </p:ext>
    </p:extLst>
  </p:cSld>
  <p:clrMapOvr>
    <a:masterClrMapping/>
  </p:clrMapOvr>
  <p:transition spd="slow"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DEB3-5142-4B37-9F55-E4FD669A8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F9F7-E1F9-49D9-8090-0E9FB18F6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822611"/>
      </p:ext>
    </p:extLst>
  </p:cSld>
  <p:clrMapOvr>
    <a:masterClrMapping/>
  </p:clrMapOvr>
  <p:transition spd="slow"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DEB3-5142-4B37-9F55-E4FD669A8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F9F7-E1F9-49D9-8090-0E9FB18F6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175750"/>
      </p:ext>
    </p:extLst>
  </p:cSld>
  <p:clrMapOvr>
    <a:masterClrMapping/>
  </p:clrMapOvr>
  <p:transition spd="slow"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DEB3-5142-4B37-9F55-E4FD669A8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F9F7-E1F9-49D9-8090-0E9FB18F6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76942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340292"/>
      </p:ext>
    </p:extLst>
  </p:cSld>
  <p:clrMapOvr>
    <a:masterClrMapping/>
  </p:clrMapOvr>
  <p:transition spd="slow"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DEB3-5142-4B37-9F55-E4FD669A8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F9F7-E1F9-49D9-8090-0E9FB18F6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415753"/>
      </p:ext>
    </p:extLst>
  </p:cSld>
  <p:clrMapOvr>
    <a:masterClrMapping/>
  </p:clrMapOvr>
  <p:transition spd="slow"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DEB3-5142-4B37-9F55-E4FD669A8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F9F7-E1F9-49D9-8090-0E9FB18F6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568022"/>
      </p:ext>
    </p:extLst>
  </p:cSld>
  <p:clrMapOvr>
    <a:masterClrMapping/>
  </p:clrMapOvr>
  <p:transition spd="slow"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DEB3-5142-4B37-9F55-E4FD669A8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F9F7-E1F9-49D9-8090-0E9FB18F6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622896"/>
      </p:ext>
    </p:extLst>
  </p:cSld>
  <p:clrMapOvr>
    <a:masterClrMapping/>
  </p:clrMapOvr>
  <p:transition spd="slow">
    <p:wip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DEB3-5142-4B37-9F55-E4FD669A8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F9F7-E1F9-49D9-8090-0E9FB18F6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392782"/>
      </p:ext>
    </p:extLst>
  </p:cSld>
  <p:clrMapOvr>
    <a:masterClrMapping/>
  </p:clrMapOvr>
  <p:transition spd="slow">
    <p:wip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DEB3-5142-4B37-9F55-E4FD669A8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F9F7-E1F9-49D9-8090-0E9FB18F6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65234"/>
      </p:ext>
    </p:extLst>
  </p:cSld>
  <p:clrMapOvr>
    <a:masterClrMapping/>
  </p:clrMapOvr>
  <p:transition spd="slow">
    <p:wip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91440" tIns="45720" anchorCtr="1"/>
          <a:lstStyle>
            <a:lvl1pPr algn="ctr">
              <a:defRPr sz="3600" i="1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52600" y="3567113"/>
            <a:ext cx="5410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 sz="22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 b="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7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91275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 b="0"/>
            </a:lvl1pPr>
          </a:lstStyle>
          <a:p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 sz="1400" b="0">
                <a:latin typeface="Arial" charset="0"/>
              </a:defRPr>
            </a:lvl1pPr>
          </a:lstStyle>
          <a:p>
            <a:fld id="{C2CD7A82-3121-4E61-83BF-A03AFD21D92A}" type="slidenum">
              <a:rPr lang="he-IL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465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</a:gra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C741ED-F33D-4D58-86E1-14B6B37D2BD1}" type="slidenum">
              <a:rPr lang="he-IL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05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DB6402-67FE-43A6-A420-1B1B2CDA0152}" type="slidenum">
              <a:rPr lang="he-IL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79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4394A4-02A4-4D6C-BB4F-A16840F5AD16}" type="slidenum">
              <a:rPr lang="he-IL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75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7E2975-6A4E-480D-AC38-4EF5580EF203}" type="slidenum">
              <a:rPr lang="he-IL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330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7160640"/>
      </p:ext>
    </p:extLst>
  </p:cSld>
  <p:clrMapOvr>
    <a:masterClrMapping/>
  </p:clrMapOvr>
  <p:transition spd="slow">
    <p:wip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3D7174-305F-4DE4-9191-8032EE3E7B16}" type="slidenum">
              <a:rPr lang="he-IL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07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6C392-9BD6-41BC-B13A-510D01504797}" type="slidenum">
              <a:rPr lang="he-IL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98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01E216-5446-4307-B1FB-544BEF169441}" type="slidenum">
              <a:rPr lang="he-IL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108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4ECDF5-3503-40E8-AE21-8DDF43E66821}" type="slidenum">
              <a:rPr lang="he-IL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36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42ABA7-744F-4DC7-A98A-4C901CC5AC50}" type="slidenum">
              <a:rPr lang="he-IL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530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344A0C-9929-4F5E-B097-AD5095DFA1AB}" type="slidenum">
              <a:rPr lang="he-IL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72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2017F8-7DD9-46CA-9F23-C24E54DC1037}" type="slidenum">
              <a:rPr lang="he-IL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33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17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01000" y="6565900"/>
            <a:ext cx="901700" cy="292100"/>
          </a:xfrm>
        </p:spPr>
        <p:txBody>
          <a:bodyPr/>
          <a:lstStyle>
            <a:lvl1pPr>
              <a:defRPr/>
            </a:lvl1pPr>
          </a:lstStyle>
          <a:p>
            <a:fld id="{5099559B-8A4C-4C60-B764-B4599DDE333F}" type="slidenum">
              <a:rPr lang="he-IL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06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001000" y="6565900"/>
            <a:ext cx="901700" cy="292100"/>
          </a:xfrm>
        </p:spPr>
        <p:txBody>
          <a:bodyPr/>
          <a:lstStyle>
            <a:lvl1pPr>
              <a:defRPr/>
            </a:lvl1pPr>
          </a:lstStyle>
          <a:p>
            <a:fld id="{3E082EA1-F4F1-412C-ABB7-2CBBFD8F054F}" type="slidenum">
              <a:rPr lang="he-IL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79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176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01000" y="6565900"/>
            <a:ext cx="901700" cy="292100"/>
          </a:xfrm>
        </p:spPr>
        <p:txBody>
          <a:bodyPr/>
          <a:lstStyle>
            <a:lvl1pPr>
              <a:defRPr/>
            </a:lvl1pPr>
          </a:lstStyle>
          <a:p>
            <a:fld id="{1FF67EC9-EC2F-4F3A-81B0-2973A9BB0A13}" type="slidenum">
              <a:rPr lang="he-IL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432452" y="240331"/>
            <a:ext cx="115283" cy="63785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666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2" indent="0">
              <a:buNone/>
              <a:defRPr sz="2400"/>
            </a:lvl3pPr>
            <a:lvl4pPr marL="1371320" indent="0">
              <a:buNone/>
              <a:defRPr sz="2000"/>
            </a:lvl4pPr>
            <a:lvl5pPr marL="1828426" indent="0">
              <a:buNone/>
              <a:defRPr sz="2000"/>
            </a:lvl5pPr>
            <a:lvl6pPr marL="2285532" indent="0">
              <a:buNone/>
              <a:defRPr sz="2000"/>
            </a:lvl6pPr>
            <a:lvl7pPr marL="2742640" indent="0">
              <a:buNone/>
              <a:defRPr sz="2000"/>
            </a:lvl7pPr>
            <a:lvl8pPr marL="3199744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5878681"/>
      </p:ext>
    </p:extLst>
  </p:cSld>
  <p:clrMapOvr>
    <a:masterClrMapping/>
  </p:clrMapOvr>
  <p:transition spd="slow">
    <p:wip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6" indent="0" algn="ctr">
              <a:buNone/>
              <a:defRPr/>
            </a:lvl2pPr>
            <a:lvl3pPr marL="914212" indent="0" algn="ctr">
              <a:buNone/>
              <a:defRPr/>
            </a:lvl3pPr>
            <a:lvl4pPr marL="1371320" indent="0" algn="ctr">
              <a:buNone/>
              <a:defRPr/>
            </a:lvl4pPr>
            <a:lvl5pPr marL="1828426" indent="0" algn="ctr">
              <a:buNone/>
              <a:defRPr/>
            </a:lvl5pPr>
            <a:lvl6pPr marL="2285532" indent="0" algn="ctr">
              <a:buNone/>
              <a:defRPr/>
            </a:lvl6pPr>
            <a:lvl7pPr marL="2742640" indent="0" algn="ctr">
              <a:buNone/>
              <a:defRPr/>
            </a:lvl7pPr>
            <a:lvl8pPr marL="3199744" indent="0" algn="ctr">
              <a:buNone/>
              <a:defRPr/>
            </a:lvl8pPr>
            <a:lvl9pPr marL="365685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26877"/>
      </p:ext>
    </p:extLst>
  </p:cSld>
  <p:clrMapOvr>
    <a:masterClrMapping/>
  </p:clrMapOvr>
  <p:transition spd="slow">
    <p:wip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23553"/>
      </p:ext>
    </p:extLst>
  </p:cSld>
  <p:clrMapOvr>
    <a:masterClrMapping/>
  </p:clrMapOvr>
  <p:transition spd="slow">
    <p:wip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2" indent="0">
              <a:buNone/>
              <a:defRPr sz="1600"/>
            </a:lvl3pPr>
            <a:lvl4pPr marL="1371320" indent="0">
              <a:buNone/>
              <a:defRPr sz="1400"/>
            </a:lvl4pPr>
            <a:lvl5pPr marL="1828426" indent="0">
              <a:buNone/>
              <a:defRPr sz="1400"/>
            </a:lvl5pPr>
            <a:lvl6pPr marL="2285532" indent="0">
              <a:buNone/>
              <a:defRPr sz="1400"/>
            </a:lvl6pPr>
            <a:lvl7pPr marL="2742640" indent="0">
              <a:buNone/>
              <a:defRPr sz="1400"/>
            </a:lvl7pPr>
            <a:lvl8pPr marL="3199744" indent="0">
              <a:buNone/>
              <a:defRPr sz="1400"/>
            </a:lvl8pPr>
            <a:lvl9pPr marL="365685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3139307"/>
      </p:ext>
    </p:extLst>
  </p:cSld>
  <p:clrMapOvr>
    <a:masterClrMapping/>
  </p:clrMapOvr>
  <p:transition spd="slow">
    <p:wip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9129"/>
      </p:ext>
    </p:extLst>
  </p:cSld>
  <p:clrMapOvr>
    <a:masterClrMapping/>
  </p:clrMapOvr>
  <p:transition spd="slow">
    <p:wip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33105"/>
      </p:ext>
    </p:extLst>
  </p:cSld>
  <p:clrMapOvr>
    <a:masterClrMapping/>
  </p:clrMapOvr>
  <p:transition spd="slow">
    <p:wip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21242"/>
      </p:ext>
    </p:extLst>
  </p:cSld>
  <p:clrMapOvr>
    <a:masterClrMapping/>
  </p:clrMapOvr>
  <p:transition spd="slow">
    <p:wip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273842"/>
      </p:ext>
    </p:extLst>
  </p:cSld>
  <p:clrMapOvr>
    <a:masterClrMapping/>
  </p:clrMapOvr>
  <p:transition spd="slow">
    <p:wip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4783784"/>
      </p:ext>
    </p:extLst>
  </p:cSld>
  <p:clrMapOvr>
    <a:masterClrMapping/>
  </p:clrMapOvr>
  <p:transition spd="slow">
    <p:wip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2" indent="0">
              <a:buNone/>
              <a:defRPr sz="2400"/>
            </a:lvl3pPr>
            <a:lvl4pPr marL="1371320" indent="0">
              <a:buNone/>
              <a:defRPr sz="2000"/>
            </a:lvl4pPr>
            <a:lvl5pPr marL="1828426" indent="0">
              <a:buNone/>
              <a:defRPr sz="2000"/>
            </a:lvl5pPr>
            <a:lvl6pPr marL="2285532" indent="0">
              <a:buNone/>
              <a:defRPr sz="2000"/>
            </a:lvl6pPr>
            <a:lvl7pPr marL="2742640" indent="0">
              <a:buNone/>
              <a:defRPr sz="2000"/>
            </a:lvl7pPr>
            <a:lvl8pPr marL="3199744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135815"/>
      </p:ext>
    </p:extLst>
  </p:cSld>
  <p:clrMapOvr>
    <a:masterClrMapping/>
  </p:clrMapOvr>
  <p:transition spd="slow">
    <p:wip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0076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1" tIns="45711" rIns="91421" bIns="4571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0" y="990600"/>
            <a:ext cx="9144000" cy="381000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1" tIns="45711" rIns="91421" bIns="4571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8E8ED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1" tIns="45711" rIns="91421" bIns="4571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381001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1" tIns="45711" rIns="91421" bIns="4571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chemeClr val="bg1">
              <a:alpha val="18823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1" tIns="45711" rIns="91421" bIns="4571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2055" name="Rectangle 11"/>
          <p:cNvSpPr>
            <a:spLocks noChangeArrowheads="1"/>
          </p:cNvSpPr>
          <p:nvPr/>
        </p:nvSpPr>
        <p:spPr bwMode="auto">
          <a:xfrm>
            <a:off x="533401" y="457200"/>
            <a:ext cx="8077200" cy="1066800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1" tIns="45711" rIns="91421" bIns="4571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205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7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slow">
    <p:wipe/>
  </p:transition>
  <p:txStyles>
    <p:titleStyle>
      <a:lvl1pPr algn="l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Arial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Arial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Arial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Arial" charset="0"/>
        </a:defRPr>
      </a:lvl5pPr>
      <a:lvl6pPr marL="457106"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Arial" charset="0"/>
        </a:defRPr>
      </a:lvl6pPr>
      <a:lvl7pPr marL="914212"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Arial" charset="0"/>
        </a:defRPr>
      </a:lvl7pPr>
      <a:lvl8pPr marL="1371320"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Arial" charset="0"/>
        </a:defRPr>
      </a:lvl8pPr>
      <a:lvl9pPr marL="1828426"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Arial" charset="0"/>
        </a:defRPr>
      </a:lvl9pPr>
    </p:titleStyle>
    <p:bodyStyle>
      <a:lvl1pPr marL="342830" indent="-34283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66"/>
          </a:solidFill>
          <a:latin typeface="+mn-lt"/>
          <a:ea typeface="+mn-ea"/>
          <a:cs typeface="+mn-cs"/>
        </a:defRPr>
      </a:lvl1pPr>
      <a:lvl2pPr marL="742798" indent="-28569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  <a:cs typeface="+mn-cs"/>
        </a:defRPr>
      </a:lvl2pPr>
      <a:lvl3pPr marL="1142765" indent="-228552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  <a:cs typeface="+mn-cs"/>
        </a:defRPr>
      </a:lvl3pPr>
      <a:lvl4pPr marL="1599872" indent="-22855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  <a:cs typeface="+mn-cs"/>
        </a:defRPr>
      </a:lvl4pPr>
      <a:lvl5pPr marL="2056980" indent="-22855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5pPr>
      <a:lvl6pPr marL="2514087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6pPr>
      <a:lvl7pPr marL="2971192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7pPr>
      <a:lvl8pPr marL="3428299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8pPr>
      <a:lvl9pPr marL="3885404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4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019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1" tIns="45711" rIns="91421" bIns="4571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endParaRPr lang="en-US" altLang="en-US" sz="28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0" y="990600"/>
            <a:ext cx="9144000" cy="381000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1" tIns="45711" rIns="91421" bIns="4571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endParaRPr lang="en-US" altLang="en-US" sz="28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8E8ED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1" tIns="45711" rIns="91421" bIns="4571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endParaRPr lang="en-US" altLang="en-US" sz="28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1" name="Rectangle 9"/>
          <p:cNvSpPr>
            <a:spLocks noChangeArrowheads="1"/>
          </p:cNvSpPr>
          <p:nvPr/>
        </p:nvSpPr>
        <p:spPr bwMode="auto">
          <a:xfrm>
            <a:off x="381001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1" tIns="45711" rIns="91421" bIns="4571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chemeClr val="bg1">
              <a:alpha val="18823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1" tIns="45711" rIns="91421" bIns="4571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endParaRPr lang="en-US" altLang="en-US" sz="28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533401" y="457200"/>
            <a:ext cx="8077200" cy="1066800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1" tIns="45711" rIns="91421" bIns="4571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endParaRPr lang="en-US" altLang="en-US" sz="28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4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5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53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</p:sldLayoutIdLst>
  <p:transition spd="slow">
    <p:wipe/>
  </p:transition>
  <p:txStyles>
    <p:titleStyle>
      <a:lvl1pPr algn="l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5pPr>
      <a:lvl6pPr marL="457106"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6pPr>
      <a:lvl7pPr marL="914212"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7pPr>
      <a:lvl8pPr marL="1371320"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8pPr>
      <a:lvl9pPr marL="1828426"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9pPr>
    </p:titleStyle>
    <p:bodyStyle>
      <a:lvl1pPr marL="342830" indent="-34283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66"/>
          </a:solidFill>
          <a:latin typeface="+mn-lt"/>
          <a:ea typeface="+mn-ea"/>
          <a:cs typeface="+mn-cs"/>
        </a:defRPr>
      </a:lvl1pPr>
      <a:lvl2pPr marL="742798" indent="-28569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  <a:cs typeface="+mn-cs"/>
        </a:defRPr>
      </a:lvl2pPr>
      <a:lvl3pPr marL="1142765" indent="-228552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  <a:cs typeface="+mn-cs"/>
        </a:defRPr>
      </a:lvl3pPr>
      <a:lvl4pPr marL="1599872" indent="-22855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  <a:cs typeface="+mn-cs"/>
        </a:defRPr>
      </a:lvl4pPr>
      <a:lvl5pPr marL="2056980" indent="-22855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5pPr>
      <a:lvl6pPr marL="2514087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6pPr>
      <a:lvl7pPr marL="2971192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7pPr>
      <a:lvl8pPr marL="3428299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8pPr>
      <a:lvl9pPr marL="3885404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4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auto">
              <a:spcBef>
                <a:spcPts val="0"/>
              </a:spcBef>
              <a:spcAft>
                <a:spcPts val="0"/>
              </a:spcAft>
            </a:pPr>
            <a:fld id="{65BA63C5-8FEE-46BF-B45C-76E097836B5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rtl="0" fontAlgn="auto">
                <a:spcBef>
                  <a:spcPts val="0"/>
                </a:spcBef>
                <a:spcAft>
                  <a:spcPts val="0"/>
                </a:spcAft>
              </a:pPr>
              <a:t>8/13/2019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auto">
              <a:spcBef>
                <a:spcPts val="0"/>
              </a:spcBef>
              <a:spcAft>
                <a:spcPts val="0"/>
              </a:spcAft>
            </a:pPr>
            <a:fld id="{64AEFB72-C875-4634-8FEF-D6DB37683ED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686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/>
            <a:endParaRPr lang="en-US" sz="2800" b="1">
              <a:solidFill>
                <a:srgbClr val="000000"/>
              </a:solidFill>
              <a:latin typeface="Tahoma"/>
              <a:cs typeface="Tahoma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990600"/>
            <a:ext cx="9144000" cy="381000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100000">
                <a:srgbClr val="0066FF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/>
            <a:endParaRPr lang="en-US" sz="2800" b="1">
              <a:solidFill>
                <a:srgbClr val="000000"/>
              </a:solidFill>
              <a:latin typeface="Tahoma"/>
              <a:cs typeface="Tahoma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0099">
                  <a:gamma/>
                  <a:tint val="4431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/>
            <a:endParaRPr lang="en-US" sz="2800" b="1">
              <a:solidFill>
                <a:srgbClr val="000000"/>
              </a:solidFill>
              <a:latin typeface="Tahoma"/>
              <a:cs typeface="Tahoma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Tahoma"/>
              <a:cs typeface="Tahoma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chemeClr val="bg1">
              <a:alpha val="19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/>
            <a:endParaRPr lang="en-US" sz="2800" b="1">
              <a:solidFill>
                <a:srgbClr val="000000"/>
              </a:solidFill>
              <a:latin typeface="Tahoma"/>
              <a:cs typeface="Tahoma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533400" y="457200"/>
            <a:ext cx="8077200" cy="1066800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rtl="0"/>
            <a:endParaRPr lang="en-US" sz="2800" b="1">
              <a:solidFill>
                <a:srgbClr val="000000"/>
              </a:solidFill>
              <a:latin typeface="Tahoma"/>
              <a:cs typeface="Tahoma"/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220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txStyles>
    <p:titleStyle>
      <a:lvl1pPr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2pPr>
      <a:lvl3pPr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3pPr>
      <a:lvl4pPr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4pPr>
      <a:lvl5pPr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019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1" tIns="45711" rIns="91421" bIns="4571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endParaRPr lang="en-US" altLang="en-US" sz="28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0" y="990600"/>
            <a:ext cx="9144000" cy="381000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1" tIns="45711" rIns="91421" bIns="4571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endParaRPr lang="en-US" altLang="en-US" sz="28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8E8ED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1" tIns="45711" rIns="91421" bIns="4571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endParaRPr lang="en-US" altLang="en-US" sz="28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1" name="Rectangle 9"/>
          <p:cNvSpPr>
            <a:spLocks noChangeArrowheads="1"/>
          </p:cNvSpPr>
          <p:nvPr/>
        </p:nvSpPr>
        <p:spPr bwMode="auto">
          <a:xfrm>
            <a:off x="381001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1" tIns="45711" rIns="91421" bIns="4571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chemeClr val="bg1">
              <a:alpha val="18823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1" tIns="45711" rIns="91421" bIns="4571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endParaRPr lang="en-US" altLang="en-US" sz="28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533401" y="457200"/>
            <a:ext cx="8077200" cy="1066800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1" tIns="45711" rIns="91421" bIns="4571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endParaRPr lang="en-US" altLang="en-US" sz="28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4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5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139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</p:sldLayoutIdLst>
  <p:transition spd="slow">
    <p:wipe/>
  </p:transition>
  <p:txStyles>
    <p:titleStyle>
      <a:lvl1pPr algn="l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5pPr>
      <a:lvl6pPr marL="457106"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6pPr>
      <a:lvl7pPr marL="914212"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7pPr>
      <a:lvl8pPr marL="1371320"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8pPr>
      <a:lvl9pPr marL="1828426"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9pPr>
    </p:titleStyle>
    <p:bodyStyle>
      <a:lvl1pPr marL="342830" indent="-34283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66"/>
          </a:solidFill>
          <a:latin typeface="+mn-lt"/>
          <a:ea typeface="+mn-ea"/>
          <a:cs typeface="+mn-cs"/>
        </a:defRPr>
      </a:lvl1pPr>
      <a:lvl2pPr marL="742798" indent="-28569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  <a:cs typeface="+mn-cs"/>
        </a:defRPr>
      </a:lvl2pPr>
      <a:lvl3pPr marL="1142765" indent="-228552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  <a:cs typeface="+mn-cs"/>
        </a:defRPr>
      </a:lvl3pPr>
      <a:lvl4pPr marL="1599872" indent="-22855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  <a:cs typeface="+mn-cs"/>
        </a:defRPr>
      </a:lvl4pPr>
      <a:lvl5pPr marL="2056980" indent="-22855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5pPr>
      <a:lvl6pPr marL="2514087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6pPr>
      <a:lvl7pPr marL="2971192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7pPr>
      <a:lvl8pPr marL="3428299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8pPr>
      <a:lvl9pPr marL="3885404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4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eaLnBrk="0" hangingPunct="0"/>
            <a:endParaRPr lang="en-US" altLang="en-US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eaLnBrk="0" hangingPunct="0"/>
            <a:endParaRPr lang="en-US" altLang="en-US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eaLnBrk="0" hangingPunct="0"/>
            <a:fld id="{0A67D29A-E514-4EB4-BC7A-ED19D8F6ECAE}" type="slidenum">
              <a:rPr lang="en-US" altLang="en-US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pPr rtl="0" eaLnBrk="0" hangingPunct="0"/>
              <a:t>‹#›</a:t>
            </a:fld>
            <a:endParaRPr lang="en-US" altLang="en-US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49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  <p:sldLayoutId id="214748406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975" y="573088"/>
            <a:ext cx="85725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/>
            <a:endParaRPr lang="ko-KR" altLang="ko-KR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325" y="573088"/>
            <a:ext cx="576263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/>
            <a:endParaRPr lang="ko-KR" altLang="ko-KR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9460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544638"/>
            <a:ext cx="731520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94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2770188"/>
            <a:ext cx="731520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100" y="549275"/>
            <a:ext cx="1189038" cy="2968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 algn="l" defTabSz="457200" rtl="0"/>
            <a:fld id="{027A7232-33B4-4B9F-81B3-A1FE7AA4207C}" type="datetimeFigureOut">
              <a:rPr lang="en-US" altLang="ko-KR">
                <a:ea typeface="MS PGothic" pitchFamily="34" charset="-128"/>
              </a:rPr>
              <a:pPr algn="l" defTabSz="457200" rtl="0"/>
              <a:t>8/13/2019</a:t>
            </a:fld>
            <a:endParaRPr lang="en-US" altLang="ko-KR"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549275"/>
            <a:ext cx="939800" cy="3016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 defTabSz="457200" rtl="0"/>
            <a:fld id="{77868ADA-4C9F-46DA-9410-DBA73607049A}" type="slidenum">
              <a:rPr lang="en-US" altLang="ko-KR">
                <a:solidFill>
                  <a:prstClr val="white"/>
                </a:solidFill>
                <a:ea typeface="MS PGothic" pitchFamily="34" charset="-128"/>
              </a:rPr>
              <a:pPr defTabSz="457200" rtl="0"/>
              <a:t>‹#›</a:t>
            </a:fld>
            <a:endParaRPr lang="en-US" altLang="ko-KR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663"/>
            <a:ext cx="2246312" cy="301625"/>
          </a:xfrm>
          <a:prstGeom prst="rect">
            <a:avLst/>
          </a:prstGeom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defTabSz="457200" rtl="0"/>
            <a:endParaRPr lang="ko-KR" altLang="ko-K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6996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9" r:id="rId1"/>
    <p:sldLayoutId id="2147484070" r:id="rId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MS PGothic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MS PGothic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MS PGothic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MS PGothic" pitchFamily="34" charset="-128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50165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6858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9144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1430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1" tIns="45711" rIns="91421" bIns="4571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990600"/>
            <a:ext cx="9144000" cy="381000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1" tIns="45711" rIns="91421" bIns="4571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8E8ED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1" tIns="45711" rIns="91421" bIns="4571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81001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1" tIns="45711" rIns="91421" bIns="4571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chemeClr val="bg1">
              <a:alpha val="18823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1" tIns="45711" rIns="91421" bIns="4571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ipe/>
  </p:transition>
  <p:txStyles>
    <p:titleStyle>
      <a:lvl1pPr algn="l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Arial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Arial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Arial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Arial" charset="0"/>
        </a:defRPr>
      </a:lvl5pPr>
      <a:lvl6pPr marL="457106"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Arial" charset="0"/>
        </a:defRPr>
      </a:lvl6pPr>
      <a:lvl7pPr marL="914212"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Arial" charset="0"/>
        </a:defRPr>
      </a:lvl7pPr>
      <a:lvl8pPr marL="1371320"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Arial" charset="0"/>
        </a:defRPr>
      </a:lvl8pPr>
      <a:lvl9pPr marL="1828426"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Arial" charset="0"/>
        </a:defRPr>
      </a:lvl9pPr>
    </p:titleStyle>
    <p:bodyStyle>
      <a:lvl1pPr marL="342830" indent="-34283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66"/>
          </a:solidFill>
          <a:latin typeface="+mn-lt"/>
          <a:ea typeface="+mn-ea"/>
          <a:cs typeface="+mn-cs"/>
        </a:defRPr>
      </a:lvl1pPr>
      <a:lvl2pPr marL="742798" indent="-28569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  <a:cs typeface="+mn-cs"/>
        </a:defRPr>
      </a:lvl2pPr>
      <a:lvl3pPr marL="1142765" indent="-228552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  <a:cs typeface="+mn-cs"/>
        </a:defRPr>
      </a:lvl3pPr>
      <a:lvl4pPr marL="1599872" indent="-22855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  <a:cs typeface="+mn-cs"/>
        </a:defRPr>
      </a:lvl4pPr>
      <a:lvl5pPr marL="2056980" indent="-22855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5pPr>
      <a:lvl6pPr marL="2514087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6pPr>
      <a:lvl7pPr marL="2971192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7pPr>
      <a:lvl8pPr marL="3428299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8pPr>
      <a:lvl9pPr marL="3885404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4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019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1" tIns="45711" rIns="91421" bIns="4571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endParaRPr lang="en-US" altLang="en-US" sz="28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0" y="990600"/>
            <a:ext cx="9144000" cy="381000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1" tIns="45711" rIns="91421" bIns="4571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endParaRPr lang="en-US" altLang="en-US" sz="28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8E8ED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1" tIns="45711" rIns="91421" bIns="4571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endParaRPr lang="en-US" altLang="en-US" sz="28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1" name="Rectangle 9"/>
          <p:cNvSpPr>
            <a:spLocks noChangeArrowheads="1"/>
          </p:cNvSpPr>
          <p:nvPr/>
        </p:nvSpPr>
        <p:spPr bwMode="auto">
          <a:xfrm>
            <a:off x="381001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1" tIns="45711" rIns="91421" bIns="4571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chemeClr val="bg1">
              <a:alpha val="18823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1" tIns="45711" rIns="91421" bIns="4571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endParaRPr lang="en-US" altLang="en-US" sz="28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533401" y="457200"/>
            <a:ext cx="8077200" cy="1066800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1" tIns="45711" rIns="91421" bIns="4571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endParaRPr lang="en-US" altLang="en-US" sz="28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4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5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 spd="slow">
    <p:wipe/>
  </p:transition>
  <p:txStyles>
    <p:titleStyle>
      <a:lvl1pPr algn="l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5pPr>
      <a:lvl6pPr marL="457106"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6pPr>
      <a:lvl7pPr marL="914212"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7pPr>
      <a:lvl8pPr marL="1371320"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8pPr>
      <a:lvl9pPr marL="1828426"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9pPr>
    </p:titleStyle>
    <p:bodyStyle>
      <a:lvl1pPr marL="342830" indent="-34283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66"/>
          </a:solidFill>
          <a:latin typeface="+mn-lt"/>
          <a:ea typeface="+mn-ea"/>
          <a:cs typeface="+mn-cs"/>
        </a:defRPr>
      </a:lvl1pPr>
      <a:lvl2pPr marL="742798" indent="-28569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  <a:cs typeface="+mn-cs"/>
        </a:defRPr>
      </a:lvl2pPr>
      <a:lvl3pPr marL="1142765" indent="-228552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  <a:cs typeface="+mn-cs"/>
        </a:defRPr>
      </a:lvl3pPr>
      <a:lvl4pPr marL="1599872" indent="-22855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  <a:cs typeface="+mn-cs"/>
        </a:defRPr>
      </a:lvl4pPr>
      <a:lvl5pPr marL="2056980" indent="-22855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5pPr>
      <a:lvl6pPr marL="2514087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6pPr>
      <a:lvl7pPr marL="2971192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7pPr>
      <a:lvl8pPr marL="3428299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8pPr>
      <a:lvl9pPr marL="3885404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4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6457950" y="6353472"/>
            <a:ext cx="2057400" cy="369296"/>
          </a:xfrm>
          <a:prstGeom prst="rect">
            <a:avLst/>
          </a:prstGeom>
          <a:ln w="12700">
            <a:miter lim="400000"/>
          </a:ln>
        </p:spPr>
        <p:txBody>
          <a:bodyPr lIns="45702" tIns="45702" rIns="45702" bIns="45702" anchor="ctr">
            <a:spAutoFit/>
          </a:bodyPr>
          <a:lstStyle>
            <a:lvl1pPr algn="r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en-US" kern="0" smtClean="0">
                <a:solidFill>
                  <a:sysClr val="windowText" lastClr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4"/>
          </a:xfrm>
          <a:prstGeom prst="rect">
            <a:avLst/>
          </a:prstGeom>
          <a:ln w="12700">
            <a:miter lim="400000"/>
          </a:ln>
        </p:spPr>
        <p:txBody>
          <a:bodyPr lIns="45704" tIns="45704" rIns="45704" bIns="45704"/>
          <a:lstStyle/>
          <a:p>
            <a:pPr lvl="0"/>
            <a:endParaRPr/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04" tIns="45704" rIns="45704" bIns="45704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93871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</p:sldLayoutIdLst>
  <p:transition spd="slow">
    <p:wipe/>
  </p:transition>
  <p:txStyles>
    <p:titleStyle>
      <a:lvl1pPr defTabSz="457035">
        <a:defRPr sz="1200">
          <a:latin typeface="+mj-lt"/>
          <a:ea typeface="+mj-ea"/>
          <a:cs typeface="+mj-cs"/>
          <a:sym typeface="Helvetica"/>
        </a:defRPr>
      </a:lvl1pPr>
      <a:lvl2pPr defTabSz="457035">
        <a:defRPr sz="1200">
          <a:latin typeface="+mj-lt"/>
          <a:ea typeface="+mj-ea"/>
          <a:cs typeface="+mj-cs"/>
          <a:sym typeface="Helvetica"/>
        </a:defRPr>
      </a:lvl2pPr>
      <a:lvl3pPr defTabSz="457035">
        <a:defRPr sz="1200">
          <a:latin typeface="+mj-lt"/>
          <a:ea typeface="+mj-ea"/>
          <a:cs typeface="+mj-cs"/>
          <a:sym typeface="Helvetica"/>
        </a:defRPr>
      </a:lvl3pPr>
      <a:lvl4pPr defTabSz="457035">
        <a:defRPr sz="1200">
          <a:latin typeface="+mj-lt"/>
          <a:ea typeface="+mj-ea"/>
          <a:cs typeface="+mj-cs"/>
          <a:sym typeface="Helvetica"/>
        </a:defRPr>
      </a:lvl4pPr>
      <a:lvl5pPr defTabSz="457035">
        <a:defRPr sz="1200">
          <a:latin typeface="+mj-lt"/>
          <a:ea typeface="+mj-ea"/>
          <a:cs typeface="+mj-cs"/>
          <a:sym typeface="Helvetica"/>
        </a:defRPr>
      </a:lvl5pPr>
      <a:lvl6pPr indent="457035" defTabSz="457035">
        <a:defRPr sz="1200">
          <a:latin typeface="+mj-lt"/>
          <a:ea typeface="+mj-ea"/>
          <a:cs typeface="+mj-cs"/>
          <a:sym typeface="Helvetica"/>
        </a:defRPr>
      </a:lvl6pPr>
      <a:lvl7pPr indent="914071" defTabSz="457035">
        <a:defRPr sz="1200">
          <a:latin typeface="+mj-lt"/>
          <a:ea typeface="+mj-ea"/>
          <a:cs typeface="+mj-cs"/>
          <a:sym typeface="Helvetica"/>
        </a:defRPr>
      </a:lvl7pPr>
      <a:lvl8pPr indent="1371110" defTabSz="457035">
        <a:defRPr sz="1200">
          <a:latin typeface="+mj-lt"/>
          <a:ea typeface="+mj-ea"/>
          <a:cs typeface="+mj-cs"/>
          <a:sym typeface="Helvetica"/>
        </a:defRPr>
      </a:lvl8pPr>
      <a:lvl9pPr indent="1828146" defTabSz="457035">
        <a:defRPr sz="1200">
          <a:latin typeface="+mj-lt"/>
          <a:ea typeface="+mj-ea"/>
          <a:cs typeface="+mj-cs"/>
          <a:sym typeface="Helvetica"/>
        </a:defRPr>
      </a:lvl9pPr>
    </p:titleStyle>
    <p:bodyStyle>
      <a:lvl1pPr defTabSz="457035">
        <a:defRPr sz="1200">
          <a:latin typeface="+mj-lt"/>
          <a:ea typeface="+mj-ea"/>
          <a:cs typeface="+mj-cs"/>
          <a:sym typeface="Helvetica"/>
        </a:defRPr>
      </a:lvl1pPr>
      <a:lvl2pPr indent="228517" defTabSz="457035">
        <a:defRPr sz="1200">
          <a:latin typeface="+mj-lt"/>
          <a:ea typeface="+mj-ea"/>
          <a:cs typeface="+mj-cs"/>
          <a:sym typeface="Helvetica"/>
        </a:defRPr>
      </a:lvl2pPr>
      <a:lvl3pPr indent="457035" defTabSz="457035">
        <a:defRPr sz="1200">
          <a:latin typeface="+mj-lt"/>
          <a:ea typeface="+mj-ea"/>
          <a:cs typeface="+mj-cs"/>
          <a:sym typeface="Helvetica"/>
        </a:defRPr>
      </a:lvl3pPr>
      <a:lvl4pPr indent="685555" defTabSz="457035">
        <a:defRPr sz="1200">
          <a:latin typeface="+mj-lt"/>
          <a:ea typeface="+mj-ea"/>
          <a:cs typeface="+mj-cs"/>
          <a:sym typeface="Helvetica"/>
        </a:defRPr>
      </a:lvl4pPr>
      <a:lvl5pPr indent="914071" defTabSz="457035">
        <a:defRPr sz="1200">
          <a:latin typeface="+mj-lt"/>
          <a:ea typeface="+mj-ea"/>
          <a:cs typeface="+mj-cs"/>
          <a:sym typeface="Helvetica"/>
        </a:defRPr>
      </a:lvl5pPr>
      <a:lvl6pPr indent="1371110" defTabSz="457035">
        <a:defRPr sz="1200">
          <a:latin typeface="+mj-lt"/>
          <a:ea typeface="+mj-ea"/>
          <a:cs typeface="+mj-cs"/>
          <a:sym typeface="Helvetica"/>
        </a:defRPr>
      </a:lvl6pPr>
      <a:lvl7pPr indent="1828146" defTabSz="457035">
        <a:defRPr sz="1200">
          <a:latin typeface="+mj-lt"/>
          <a:ea typeface="+mj-ea"/>
          <a:cs typeface="+mj-cs"/>
          <a:sym typeface="Helvetica"/>
        </a:defRPr>
      </a:lvl7pPr>
      <a:lvl8pPr indent="2285181" defTabSz="457035">
        <a:defRPr sz="1200">
          <a:latin typeface="+mj-lt"/>
          <a:ea typeface="+mj-ea"/>
          <a:cs typeface="+mj-cs"/>
          <a:sym typeface="Helvetica"/>
        </a:defRPr>
      </a:lvl8pPr>
      <a:lvl9pPr indent="2742219" defTabSz="457035">
        <a:defRPr sz="1200">
          <a:latin typeface="+mj-lt"/>
          <a:ea typeface="+mj-ea"/>
          <a:cs typeface="+mj-cs"/>
          <a:sym typeface="Helvetica"/>
        </a:defRPr>
      </a:lvl9pPr>
    </p:bodyStyle>
    <p:otherStyle>
      <a:lvl1pPr algn="r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035" algn="r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071" algn="r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110" algn="r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146" algn="r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0"/>
            <a:ext cx="9144000" cy="1117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endParaRPr lang="en-US" sz="1200">
              <a:solidFill>
                <a:srgbClr val="000000"/>
              </a:solidFill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117663"/>
            <a:ext cx="9144000" cy="111125"/>
          </a:xfrm>
          <a:prstGeom prst="rect">
            <a:avLst/>
          </a:pr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50000">
                <a:srgbClr val="0066FF">
                  <a:tint val="44500"/>
                  <a:satMod val="16000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07" tIns="45704" rIns="91407" bIns="45704" anchor="ctr"/>
          <a:lstStyle/>
          <a:p>
            <a:pPr>
              <a:defRPr/>
            </a:pPr>
            <a:endParaRPr lang="en-US" sz="1200">
              <a:solidFill>
                <a:srgbClr val="000000"/>
              </a:solidFill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39700"/>
            <a:ext cx="77724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5428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charset="0"/>
          <a:ea typeface="ＭＳ Ｐゴシック" charset="0"/>
          <a:cs typeface="ＭＳ Ｐゴシック" charset="0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  <a:ea typeface="ＭＳ Ｐゴシック" charset="0"/>
          <a:cs typeface="ＭＳ Ｐゴシック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  <a:ea typeface="ＭＳ Ｐゴシック" charset="0"/>
          <a:cs typeface="ＭＳ Ｐゴシック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  <a:ea typeface="ＭＳ Ｐゴシック" charset="0"/>
          <a:cs typeface="ＭＳ Ｐゴシック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  <a:ea typeface="ＭＳ Ｐゴシック" charset="0"/>
          <a:cs typeface="ＭＳ Ｐゴシック" charset="0"/>
        </a:defRPr>
      </a:lvl5pPr>
      <a:lvl6pPr marL="457035" algn="l" rtl="1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ahoma" pitchFamily="34" charset="0"/>
        </a:defRPr>
      </a:lvl6pPr>
      <a:lvl7pPr marL="914071" algn="l" rtl="1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ahoma" pitchFamily="34" charset="0"/>
        </a:defRPr>
      </a:lvl7pPr>
      <a:lvl8pPr marL="1371110" algn="l" rtl="1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ahoma" pitchFamily="34" charset="0"/>
        </a:defRPr>
      </a:lvl8pPr>
      <a:lvl9pPr marL="1828146" algn="l" rtl="1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ahoma" pitchFamily="34" charset="0"/>
        </a:defRPr>
      </a:lvl9pPr>
    </p:titleStyle>
    <p:bodyStyle>
      <a:lvl1pPr marL="342778" indent="-34277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Tahoma" pitchFamily="34" charset="0"/>
          <a:ea typeface="ＭＳ Ｐゴシック" charset="0"/>
          <a:cs typeface="Tahoma" pitchFamily="34" charset="0"/>
        </a:defRPr>
      </a:lvl1pPr>
      <a:lvl2pPr marL="742684" indent="-285647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Tahoma" pitchFamily="34" charset="0"/>
          <a:ea typeface="ＭＳ Ｐゴシック" charset="0"/>
          <a:cs typeface="Tahoma" pitchFamily="34" charset="0"/>
        </a:defRPr>
      </a:lvl2pPr>
      <a:lvl3pPr marL="1142589" indent="-228517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Tahoma" pitchFamily="34" charset="0"/>
          <a:ea typeface="ＭＳ Ｐゴシック" charset="0"/>
          <a:cs typeface="Tahoma" pitchFamily="34" charset="0"/>
        </a:defRPr>
      </a:lvl3pPr>
      <a:lvl4pPr marL="1599626" indent="-22851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  <a:ea typeface="ＭＳ Ｐゴシック" charset="0"/>
        </a:defRPr>
      </a:lvl4pPr>
      <a:lvl5pPr marL="2056665" indent="-22851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0"/>
        </a:defRPr>
      </a:lvl5pPr>
      <a:lvl6pPr marL="2513701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736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774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807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auto">
              <a:spcBef>
                <a:spcPts val="0"/>
              </a:spcBef>
              <a:spcAft>
                <a:spcPts val="0"/>
              </a:spcAft>
            </a:pPr>
            <a:fld id="{C4CE88D0-A8EA-446F-BABB-B3A7F989745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rtl="0" fontAlgn="auto">
                <a:spcBef>
                  <a:spcPts val="0"/>
                </a:spcBef>
                <a:spcAft>
                  <a:spcPts val="0"/>
                </a:spcAft>
              </a:pPr>
              <a:t>8/13/2019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auto">
              <a:spcBef>
                <a:spcPts val="0"/>
              </a:spcBef>
              <a:spcAft>
                <a:spcPts val="0"/>
              </a:spcAft>
            </a:pPr>
            <a:fld id="{0991623D-7F3F-4891-BD02-E9AAD07FF6C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77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auto">
              <a:spcBef>
                <a:spcPts val="0"/>
              </a:spcBef>
              <a:spcAft>
                <a:spcPts val="0"/>
              </a:spcAft>
            </a:pPr>
            <a:fld id="{35CADEB3-5142-4B37-9F55-E4FD669A816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rtl="0" fontAlgn="auto">
                <a:spcBef>
                  <a:spcPts val="0"/>
                </a:spcBef>
                <a:spcAft>
                  <a:spcPts val="0"/>
                </a:spcAft>
              </a:pPr>
              <a:t>8/13/2019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auto">
              <a:spcBef>
                <a:spcPts val="0"/>
              </a:spcBef>
              <a:spcAft>
                <a:spcPts val="0"/>
              </a:spcAft>
            </a:pPr>
            <a:fld id="{652AF9F7-E1F9-49D9-8090-0E9FB18F67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83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auto">
              <a:spcBef>
                <a:spcPts val="0"/>
              </a:spcBef>
              <a:spcAft>
                <a:spcPts val="0"/>
              </a:spcAft>
            </a:pPr>
            <a:fld id="{35CADEB3-5142-4B37-9F55-E4FD669A816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rtl="0" fontAlgn="auto">
                <a:spcBef>
                  <a:spcPts val="0"/>
                </a:spcBef>
                <a:spcAft>
                  <a:spcPts val="0"/>
                </a:spcAft>
              </a:pPr>
              <a:t>8/13/2019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auto">
              <a:spcBef>
                <a:spcPts val="0"/>
              </a:spcBef>
              <a:spcAft>
                <a:spcPts val="0"/>
              </a:spcAft>
            </a:pPr>
            <a:fld id="{652AF9F7-E1F9-49D9-8090-0E9FB18F67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44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17600"/>
          </a:xfrm>
          <a:prstGeom prst="rect">
            <a:avLst/>
          </a:prstGeom>
          <a:gradFill>
            <a:gsLst>
              <a:gs pos="0">
                <a:srgbClr val="0033CC">
                  <a:gamma/>
                  <a:shade val="0"/>
                  <a:invGamma/>
                </a:srgb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vert="horz" wrap="square" lIns="301752" tIns="11880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565900"/>
            <a:ext cx="9017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>
                <a:latin typeface="Book Antiqua" pitchFamily="18" charset="0"/>
              </a:defRPr>
            </a:lvl1pPr>
          </a:lstStyle>
          <a:p>
            <a:fld id="{ADB6C392-9BD6-41BC-B13A-510D01504797}" type="slidenum">
              <a:rPr lang="he-IL" altLang="en-US" b="1">
                <a:solidFill>
                  <a:srgbClr val="000000"/>
                </a:solidFill>
              </a:rPr>
              <a:pPr/>
              <a:t>‹#›</a:t>
            </a:fld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160338" y="1193800"/>
            <a:ext cx="8823325" cy="5334000"/>
          </a:xfrm>
          <a:prstGeom prst="roundRect">
            <a:avLst>
              <a:gd name="adj" fmla="val 3189"/>
            </a:avLst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b="1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03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42900" algn="l" rtl="0" fontAlgn="t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marL="342900" algn="l" rtl="0" fontAlgn="t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Bookman Old Style" pitchFamily="18" charset="0"/>
          <a:cs typeface="Arial" charset="0"/>
        </a:defRPr>
      </a:lvl2pPr>
      <a:lvl3pPr marL="342900" algn="l" rtl="0" fontAlgn="t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Bookman Old Style" pitchFamily="18" charset="0"/>
          <a:cs typeface="Arial" charset="0"/>
        </a:defRPr>
      </a:lvl3pPr>
      <a:lvl4pPr marL="342900" algn="l" rtl="0" fontAlgn="t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Bookman Old Style" pitchFamily="18" charset="0"/>
          <a:cs typeface="Arial" charset="0"/>
        </a:defRPr>
      </a:lvl4pPr>
      <a:lvl5pPr marL="342900" algn="l" rtl="0" fontAlgn="t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Bookman Old Style" pitchFamily="18" charset="0"/>
          <a:cs typeface="Arial" charset="0"/>
        </a:defRPr>
      </a:lvl5pPr>
      <a:lvl6pPr marL="800100" algn="l" rtl="0" fontAlgn="t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Bookman Old Style" pitchFamily="18" charset="0"/>
          <a:cs typeface="Arial" charset="0"/>
        </a:defRPr>
      </a:lvl6pPr>
      <a:lvl7pPr marL="1257300" algn="l" rtl="0" fontAlgn="t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Bookman Old Style" pitchFamily="18" charset="0"/>
          <a:cs typeface="Arial" charset="0"/>
        </a:defRPr>
      </a:lvl7pPr>
      <a:lvl8pPr marL="1714500" algn="l" rtl="0" fontAlgn="t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Bookman Old Style" pitchFamily="18" charset="0"/>
          <a:cs typeface="Arial" charset="0"/>
        </a:defRPr>
      </a:lvl8pPr>
      <a:lvl9pPr marL="2171700" algn="l" rtl="0" fontAlgn="t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Bookman Old Style" pitchFamily="18" charset="0"/>
          <a:cs typeface="Arial" charset="0"/>
        </a:defRPr>
      </a:lvl9pPr>
    </p:titleStyle>
    <p:bodyStyle>
      <a:lvl1pPr marL="342900" indent="-342900" algn="l" rtl="0" fontAlgn="base">
        <a:lnSpc>
          <a:spcPct val="120000"/>
        </a:lnSpc>
        <a:spcBef>
          <a:spcPct val="45000"/>
        </a:spcBef>
        <a:spcAft>
          <a:spcPct val="0"/>
        </a:spcAft>
        <a:buClr>
          <a:srgbClr val="0000FF"/>
        </a:buClr>
        <a:buSzPct val="70000"/>
        <a:buFont typeface="Wingdings" pitchFamily="2" charset="2"/>
        <a:buChar char="Ø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20000"/>
        </a:lnSpc>
        <a:spcBef>
          <a:spcPct val="45000"/>
        </a:spcBef>
        <a:spcAft>
          <a:spcPct val="0"/>
        </a:spcAft>
        <a:buClr>
          <a:schemeClr val="accent1"/>
        </a:buClr>
        <a:buSzPct val="150000"/>
        <a:buChar char="•"/>
        <a:defRPr b="1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lnSpc>
          <a:spcPct val="120000"/>
        </a:lnSpc>
        <a:spcBef>
          <a:spcPct val="45000"/>
        </a:spcBef>
        <a:spcAft>
          <a:spcPct val="0"/>
        </a:spcAft>
        <a:buClr>
          <a:schemeClr val="tx1"/>
        </a:buClr>
        <a:buSzPct val="150000"/>
        <a:buChar char="•"/>
        <a:defRPr sz="1600" b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lnSpc>
          <a:spcPct val="120000"/>
        </a:lnSpc>
        <a:spcBef>
          <a:spcPct val="45000"/>
        </a:spcBef>
        <a:spcAft>
          <a:spcPct val="0"/>
        </a:spcAft>
        <a:buClr>
          <a:schemeClr val="tx2"/>
        </a:buClr>
        <a:buSzPct val="150000"/>
        <a:buChar char="•"/>
        <a:defRPr sz="1400" b="1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lnSpc>
          <a:spcPct val="120000"/>
        </a:lnSpc>
        <a:spcBef>
          <a:spcPct val="45000"/>
        </a:spcBef>
        <a:spcAft>
          <a:spcPct val="0"/>
        </a:spcAft>
        <a:buClr>
          <a:schemeClr val="folHlink"/>
        </a:buClr>
        <a:buSzPct val="150000"/>
        <a:buChar char="•"/>
        <a:defRPr sz="12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120000"/>
        </a:lnSpc>
        <a:spcBef>
          <a:spcPct val="45000"/>
        </a:spcBef>
        <a:spcAft>
          <a:spcPct val="0"/>
        </a:spcAft>
        <a:buClr>
          <a:schemeClr val="folHlink"/>
        </a:buClr>
        <a:buSzPct val="150000"/>
        <a:buChar char="•"/>
        <a:defRPr sz="12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120000"/>
        </a:lnSpc>
        <a:spcBef>
          <a:spcPct val="45000"/>
        </a:spcBef>
        <a:spcAft>
          <a:spcPct val="0"/>
        </a:spcAft>
        <a:buClr>
          <a:schemeClr val="folHlink"/>
        </a:buClr>
        <a:buSzPct val="150000"/>
        <a:buChar char="•"/>
        <a:defRPr sz="12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120000"/>
        </a:lnSpc>
        <a:spcBef>
          <a:spcPct val="45000"/>
        </a:spcBef>
        <a:spcAft>
          <a:spcPct val="0"/>
        </a:spcAft>
        <a:buClr>
          <a:schemeClr val="folHlink"/>
        </a:buClr>
        <a:buSzPct val="150000"/>
        <a:buChar char="•"/>
        <a:defRPr sz="12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120000"/>
        </a:lnSpc>
        <a:spcBef>
          <a:spcPct val="45000"/>
        </a:spcBef>
        <a:spcAft>
          <a:spcPct val="0"/>
        </a:spcAft>
        <a:buClr>
          <a:schemeClr val="folHlink"/>
        </a:buClr>
        <a:buSzPct val="150000"/>
        <a:buChar char="•"/>
        <a:defRPr sz="12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25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6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0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Layout" Target="../slideLayouts/slideLayout130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3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if"/><Relationship Id="rId2" Type="http://schemas.openxmlformats.org/officeDocument/2006/relationships/image" Target="../media/image44.tif"/><Relationship Id="rId1" Type="http://schemas.openxmlformats.org/officeDocument/2006/relationships/slideLayout" Target="../slideLayouts/slideLayout9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if"/><Relationship Id="rId2" Type="http://schemas.openxmlformats.org/officeDocument/2006/relationships/image" Target="../media/image44.tif"/><Relationship Id="rId1" Type="http://schemas.openxmlformats.org/officeDocument/2006/relationships/slideLayout" Target="../slideLayouts/slideLayout9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30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6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50.png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49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oleObject" Target="../embeddings/oleObject22.bin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52.png"/><Relationship Id="rId4" Type="http://schemas.openxmlformats.org/officeDocument/2006/relationships/image" Target="../media/image53.emf"/><Relationship Id="rId9" Type="http://schemas.openxmlformats.org/officeDocument/2006/relationships/image" Target="../media/image55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7.png"/><Relationship Id="rId4" Type="http://schemas.openxmlformats.org/officeDocument/2006/relationships/image" Target="../media/image56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52.png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58.wmf"/><Relationship Id="rId10" Type="http://schemas.openxmlformats.org/officeDocument/2006/relationships/image" Target="../media/image43.png"/><Relationship Id="rId4" Type="http://schemas.openxmlformats.org/officeDocument/2006/relationships/oleObject" Target="../embeddings/oleObject26.bin"/><Relationship Id="rId9" Type="http://schemas.openxmlformats.org/officeDocument/2006/relationships/image" Target="../media/image59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69.png"/><Relationship Id="rId26" Type="http://schemas.openxmlformats.org/officeDocument/2006/relationships/oleObject" Target="../embeddings/oleObject31.bin"/><Relationship Id="rId3" Type="http://schemas.openxmlformats.org/officeDocument/2006/relationships/tags" Target="../tags/tag2.xml"/><Relationship Id="rId21" Type="http://schemas.openxmlformats.org/officeDocument/2006/relationships/image" Target="../media/image72.png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image" Target="../media/image68.png"/><Relationship Id="rId25" Type="http://schemas.openxmlformats.org/officeDocument/2006/relationships/image" Target="../media/image62.wmf"/><Relationship Id="rId2" Type="http://schemas.openxmlformats.org/officeDocument/2006/relationships/tags" Target="../tags/tag1.xml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29" Type="http://schemas.openxmlformats.org/officeDocument/2006/relationships/image" Target="../media/image64.wmf"/><Relationship Id="rId1" Type="http://schemas.openxmlformats.org/officeDocument/2006/relationships/vmlDrawing" Target="../drawings/vmlDrawing15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24" Type="http://schemas.openxmlformats.org/officeDocument/2006/relationships/oleObject" Target="../embeddings/oleObject30.bin"/><Relationship Id="rId5" Type="http://schemas.openxmlformats.org/officeDocument/2006/relationships/tags" Target="../tags/tag4.xml"/><Relationship Id="rId15" Type="http://schemas.openxmlformats.org/officeDocument/2006/relationships/image" Target="../media/image66.png"/><Relationship Id="rId23" Type="http://schemas.openxmlformats.org/officeDocument/2006/relationships/image" Target="../media/image61.wmf"/><Relationship Id="rId28" Type="http://schemas.openxmlformats.org/officeDocument/2006/relationships/oleObject" Target="../embeddings/oleObject32.bin"/><Relationship Id="rId10" Type="http://schemas.openxmlformats.org/officeDocument/2006/relationships/tags" Target="../tags/tag9.xml"/><Relationship Id="rId19" Type="http://schemas.openxmlformats.org/officeDocument/2006/relationships/image" Target="../media/image70.png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image" Target="../media/image65.png"/><Relationship Id="rId22" Type="http://schemas.openxmlformats.org/officeDocument/2006/relationships/oleObject" Target="../embeddings/oleObject29.bin"/><Relationship Id="rId27" Type="http://schemas.openxmlformats.org/officeDocument/2006/relationships/image" Target="../media/image63.wmf"/><Relationship Id="rId30" Type="http://schemas.openxmlformats.org/officeDocument/2006/relationships/oleObject" Target="../embeddings/oleObject33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slideLayout" Target="../slideLayouts/slideLayout64.xml"/><Relationship Id="rId26" Type="http://schemas.openxmlformats.org/officeDocument/2006/relationships/image" Target="../media/image80.png"/><Relationship Id="rId3" Type="http://schemas.openxmlformats.org/officeDocument/2006/relationships/tags" Target="../tags/tag13.xml"/><Relationship Id="rId21" Type="http://schemas.openxmlformats.org/officeDocument/2006/relationships/image" Target="../media/image75.png"/><Relationship Id="rId34" Type="http://schemas.openxmlformats.org/officeDocument/2006/relationships/oleObject" Target="../embeddings/oleObject34.bin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5" Type="http://schemas.openxmlformats.org/officeDocument/2006/relationships/image" Target="../media/image79.png"/><Relationship Id="rId33" Type="http://schemas.openxmlformats.org/officeDocument/2006/relationships/image" Target="../media/image87.png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0" Type="http://schemas.openxmlformats.org/officeDocument/2006/relationships/image" Target="../media/image74.png"/><Relationship Id="rId29" Type="http://schemas.openxmlformats.org/officeDocument/2006/relationships/image" Target="../media/image83.png"/><Relationship Id="rId1" Type="http://schemas.openxmlformats.org/officeDocument/2006/relationships/vmlDrawing" Target="../drawings/vmlDrawing16.v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24" Type="http://schemas.openxmlformats.org/officeDocument/2006/relationships/image" Target="../media/image78.png"/><Relationship Id="rId32" Type="http://schemas.openxmlformats.org/officeDocument/2006/relationships/image" Target="../media/image86.png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23" Type="http://schemas.openxmlformats.org/officeDocument/2006/relationships/image" Target="../media/image77.png"/><Relationship Id="rId28" Type="http://schemas.openxmlformats.org/officeDocument/2006/relationships/image" Target="../media/image82.png"/><Relationship Id="rId10" Type="http://schemas.openxmlformats.org/officeDocument/2006/relationships/tags" Target="../tags/tag20.xml"/><Relationship Id="rId19" Type="http://schemas.openxmlformats.org/officeDocument/2006/relationships/notesSlide" Target="../notesSlides/notesSlide2.xml"/><Relationship Id="rId31" Type="http://schemas.openxmlformats.org/officeDocument/2006/relationships/image" Target="../media/image85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Relationship Id="rId22" Type="http://schemas.openxmlformats.org/officeDocument/2006/relationships/image" Target="../media/image76.png"/><Relationship Id="rId27" Type="http://schemas.openxmlformats.org/officeDocument/2006/relationships/image" Target="../media/image81.png"/><Relationship Id="rId30" Type="http://schemas.openxmlformats.org/officeDocument/2006/relationships/image" Target="../media/image84.png"/><Relationship Id="rId35" Type="http://schemas.openxmlformats.org/officeDocument/2006/relationships/image" Target="../media/image73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notesSlide" Target="../notesSlides/notesSlide3.xml"/><Relationship Id="rId18" Type="http://schemas.openxmlformats.org/officeDocument/2006/relationships/image" Target="../media/image78.png"/><Relationship Id="rId3" Type="http://schemas.openxmlformats.org/officeDocument/2006/relationships/tags" Target="../tags/tag30.xml"/><Relationship Id="rId21" Type="http://schemas.openxmlformats.org/officeDocument/2006/relationships/image" Target="../media/image89.png"/><Relationship Id="rId7" Type="http://schemas.openxmlformats.org/officeDocument/2006/relationships/tags" Target="../tags/tag34.xml"/><Relationship Id="rId12" Type="http://schemas.openxmlformats.org/officeDocument/2006/relationships/slideLayout" Target="../slideLayouts/slideLayout90.xml"/><Relationship Id="rId17" Type="http://schemas.openxmlformats.org/officeDocument/2006/relationships/image" Target="../media/image77.png"/><Relationship Id="rId2" Type="http://schemas.openxmlformats.org/officeDocument/2006/relationships/tags" Target="../tags/tag29.xml"/><Relationship Id="rId16" Type="http://schemas.openxmlformats.org/officeDocument/2006/relationships/image" Target="../media/image76.png"/><Relationship Id="rId20" Type="http://schemas.openxmlformats.org/officeDocument/2006/relationships/image" Target="../media/image82.pn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5" Type="http://schemas.openxmlformats.org/officeDocument/2006/relationships/tags" Target="../tags/tag32.xml"/><Relationship Id="rId15" Type="http://schemas.openxmlformats.org/officeDocument/2006/relationships/image" Target="../media/image75.png"/><Relationship Id="rId23" Type="http://schemas.openxmlformats.org/officeDocument/2006/relationships/image" Target="../media/image91.png"/><Relationship Id="rId10" Type="http://schemas.openxmlformats.org/officeDocument/2006/relationships/tags" Target="../tags/tag37.xml"/><Relationship Id="rId19" Type="http://schemas.openxmlformats.org/officeDocument/2006/relationships/image" Target="../media/image88.png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image" Target="../media/image74.png"/><Relationship Id="rId22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9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6.png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9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97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9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98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69.png"/><Relationship Id="rId26" Type="http://schemas.openxmlformats.org/officeDocument/2006/relationships/oleObject" Target="../embeddings/oleObject41.bin"/><Relationship Id="rId3" Type="http://schemas.openxmlformats.org/officeDocument/2006/relationships/tags" Target="../tags/tag40.xml"/><Relationship Id="rId21" Type="http://schemas.openxmlformats.org/officeDocument/2006/relationships/image" Target="../media/image72.png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image" Target="../media/image68.png"/><Relationship Id="rId25" Type="http://schemas.openxmlformats.org/officeDocument/2006/relationships/image" Target="../media/image62.wmf"/><Relationship Id="rId2" Type="http://schemas.openxmlformats.org/officeDocument/2006/relationships/tags" Target="../tags/tag39.xml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1" Type="http://schemas.openxmlformats.org/officeDocument/2006/relationships/vmlDrawing" Target="../drawings/vmlDrawing20.v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oleObject" Target="../embeddings/oleObject40.bin"/><Relationship Id="rId5" Type="http://schemas.openxmlformats.org/officeDocument/2006/relationships/tags" Target="../tags/tag42.xml"/><Relationship Id="rId15" Type="http://schemas.openxmlformats.org/officeDocument/2006/relationships/image" Target="../media/image66.png"/><Relationship Id="rId23" Type="http://schemas.openxmlformats.org/officeDocument/2006/relationships/image" Target="../media/image61.wmf"/><Relationship Id="rId28" Type="http://schemas.openxmlformats.org/officeDocument/2006/relationships/oleObject" Target="../embeddings/oleObject42.bin"/><Relationship Id="rId10" Type="http://schemas.openxmlformats.org/officeDocument/2006/relationships/tags" Target="../tags/tag47.xml"/><Relationship Id="rId19" Type="http://schemas.openxmlformats.org/officeDocument/2006/relationships/image" Target="../media/image70.pn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image" Target="../media/image65.png"/><Relationship Id="rId22" Type="http://schemas.openxmlformats.org/officeDocument/2006/relationships/oleObject" Target="../embeddings/oleObject39.bin"/><Relationship Id="rId27" Type="http://schemas.openxmlformats.org/officeDocument/2006/relationships/image" Target="../media/image64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tags" Target="../tags/tag62.xml"/><Relationship Id="rId18" Type="http://schemas.openxmlformats.org/officeDocument/2006/relationships/notesSlide" Target="../notesSlides/notesSlide4.xml"/><Relationship Id="rId26" Type="http://schemas.openxmlformats.org/officeDocument/2006/relationships/image" Target="../media/image81.png"/><Relationship Id="rId3" Type="http://schemas.openxmlformats.org/officeDocument/2006/relationships/tags" Target="../tags/tag52.xml"/><Relationship Id="rId21" Type="http://schemas.openxmlformats.org/officeDocument/2006/relationships/image" Target="../media/image76.png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17" Type="http://schemas.openxmlformats.org/officeDocument/2006/relationships/slideLayout" Target="../slideLayouts/slideLayout53.xml"/><Relationship Id="rId25" Type="http://schemas.openxmlformats.org/officeDocument/2006/relationships/image" Target="../media/image80.png"/><Relationship Id="rId2" Type="http://schemas.openxmlformats.org/officeDocument/2006/relationships/tags" Target="../tags/tag51.xml"/><Relationship Id="rId16" Type="http://schemas.openxmlformats.org/officeDocument/2006/relationships/tags" Target="../tags/tag65.xml"/><Relationship Id="rId20" Type="http://schemas.openxmlformats.org/officeDocument/2006/relationships/image" Target="../media/image75.png"/><Relationship Id="rId29" Type="http://schemas.openxmlformats.org/officeDocument/2006/relationships/image" Target="../media/image84.png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24" Type="http://schemas.openxmlformats.org/officeDocument/2006/relationships/image" Target="../media/image79.png"/><Relationship Id="rId32" Type="http://schemas.openxmlformats.org/officeDocument/2006/relationships/image" Target="../media/image100.png"/><Relationship Id="rId5" Type="http://schemas.openxmlformats.org/officeDocument/2006/relationships/tags" Target="../tags/tag54.xml"/><Relationship Id="rId15" Type="http://schemas.openxmlformats.org/officeDocument/2006/relationships/tags" Target="../tags/tag64.xml"/><Relationship Id="rId23" Type="http://schemas.openxmlformats.org/officeDocument/2006/relationships/image" Target="../media/image78.png"/><Relationship Id="rId28" Type="http://schemas.openxmlformats.org/officeDocument/2006/relationships/image" Target="../media/image83.png"/><Relationship Id="rId10" Type="http://schemas.openxmlformats.org/officeDocument/2006/relationships/tags" Target="../tags/tag59.xml"/><Relationship Id="rId19" Type="http://schemas.openxmlformats.org/officeDocument/2006/relationships/image" Target="../media/image74.png"/><Relationship Id="rId31" Type="http://schemas.openxmlformats.org/officeDocument/2006/relationships/image" Target="../media/image86.png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tags" Target="../tags/tag63.xml"/><Relationship Id="rId22" Type="http://schemas.openxmlformats.org/officeDocument/2006/relationships/image" Target="../media/image77.png"/><Relationship Id="rId27" Type="http://schemas.openxmlformats.org/officeDocument/2006/relationships/image" Target="../media/image82.png"/><Relationship Id="rId30" Type="http://schemas.openxmlformats.org/officeDocument/2006/relationships/image" Target="../media/image8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30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tags" Target="../tags/tag78.xml"/><Relationship Id="rId18" Type="http://schemas.openxmlformats.org/officeDocument/2006/relationships/image" Target="../media/image76.png"/><Relationship Id="rId26" Type="http://schemas.openxmlformats.org/officeDocument/2006/relationships/image" Target="../media/image103.png"/><Relationship Id="rId3" Type="http://schemas.openxmlformats.org/officeDocument/2006/relationships/tags" Target="../tags/tag68.xml"/><Relationship Id="rId21" Type="http://schemas.openxmlformats.org/officeDocument/2006/relationships/image" Target="../media/image88.png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17" Type="http://schemas.openxmlformats.org/officeDocument/2006/relationships/image" Target="../media/image75.png"/><Relationship Id="rId25" Type="http://schemas.openxmlformats.org/officeDocument/2006/relationships/image" Target="../media/image91.png"/><Relationship Id="rId2" Type="http://schemas.openxmlformats.org/officeDocument/2006/relationships/tags" Target="../tags/tag67.xml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24" Type="http://schemas.openxmlformats.org/officeDocument/2006/relationships/image" Target="../media/image102.png"/><Relationship Id="rId5" Type="http://schemas.openxmlformats.org/officeDocument/2006/relationships/tags" Target="../tags/tag70.xml"/><Relationship Id="rId15" Type="http://schemas.openxmlformats.org/officeDocument/2006/relationships/notesSlide" Target="../notesSlides/notesSlide5.xml"/><Relationship Id="rId23" Type="http://schemas.openxmlformats.org/officeDocument/2006/relationships/image" Target="../media/image89.png"/><Relationship Id="rId10" Type="http://schemas.openxmlformats.org/officeDocument/2006/relationships/tags" Target="../tags/tag75.xml"/><Relationship Id="rId19" Type="http://schemas.openxmlformats.org/officeDocument/2006/relationships/image" Target="../media/image77.png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slideLayout" Target="../slideLayouts/slideLayout90.xml"/><Relationship Id="rId22" Type="http://schemas.openxmlformats.org/officeDocument/2006/relationships/image" Target="../media/image8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7" Type="http://schemas.openxmlformats.org/officeDocument/2006/relationships/image" Target="../media/image96.png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43.png"/><Relationship Id="rId4" Type="http://schemas.openxmlformats.org/officeDocument/2006/relationships/image" Target="../media/image10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tags" Target="../tags/tag91.xml"/><Relationship Id="rId18" Type="http://schemas.openxmlformats.org/officeDocument/2006/relationships/image" Target="../media/image75.png"/><Relationship Id="rId26" Type="http://schemas.openxmlformats.org/officeDocument/2006/relationships/image" Target="../media/image102.png"/><Relationship Id="rId3" Type="http://schemas.openxmlformats.org/officeDocument/2006/relationships/tags" Target="../tags/tag81.xml"/><Relationship Id="rId21" Type="http://schemas.openxmlformats.org/officeDocument/2006/relationships/image" Target="../media/image78.png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17" Type="http://schemas.openxmlformats.org/officeDocument/2006/relationships/image" Target="../media/image74.png"/><Relationship Id="rId25" Type="http://schemas.openxmlformats.org/officeDocument/2006/relationships/image" Target="../media/image108.png"/><Relationship Id="rId2" Type="http://schemas.openxmlformats.org/officeDocument/2006/relationships/tags" Target="../tags/tag80.xml"/><Relationship Id="rId16" Type="http://schemas.openxmlformats.org/officeDocument/2006/relationships/notesSlide" Target="../notesSlides/notesSlide6.xml"/><Relationship Id="rId20" Type="http://schemas.openxmlformats.org/officeDocument/2006/relationships/image" Target="../media/image77.png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24" Type="http://schemas.openxmlformats.org/officeDocument/2006/relationships/image" Target="../media/image89.png"/><Relationship Id="rId5" Type="http://schemas.openxmlformats.org/officeDocument/2006/relationships/tags" Target="../tags/tag83.xml"/><Relationship Id="rId15" Type="http://schemas.openxmlformats.org/officeDocument/2006/relationships/slideLayout" Target="../slideLayouts/slideLayout90.xml"/><Relationship Id="rId23" Type="http://schemas.openxmlformats.org/officeDocument/2006/relationships/image" Target="../media/image82.png"/><Relationship Id="rId28" Type="http://schemas.openxmlformats.org/officeDocument/2006/relationships/image" Target="../media/image91.png"/><Relationship Id="rId10" Type="http://schemas.openxmlformats.org/officeDocument/2006/relationships/tags" Target="../tags/tag88.xml"/><Relationship Id="rId19" Type="http://schemas.openxmlformats.org/officeDocument/2006/relationships/image" Target="../media/image76.png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tags" Target="../tags/tag92.xml"/><Relationship Id="rId22" Type="http://schemas.openxmlformats.org/officeDocument/2006/relationships/image" Target="../media/image88.png"/><Relationship Id="rId27" Type="http://schemas.openxmlformats.org/officeDocument/2006/relationships/image" Target="../media/image9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9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2.wmf"/><Relationship Id="rId2" Type="http://schemas.openxmlformats.org/officeDocument/2006/relationships/slideLayout" Target="../slideLayouts/slideLayout119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111.wmf"/><Relationship Id="rId4" Type="http://schemas.openxmlformats.org/officeDocument/2006/relationships/oleObject" Target="../embeddings/oleObject45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4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13" Type="http://schemas.openxmlformats.org/officeDocument/2006/relationships/image" Target="../media/image119.wmf"/><Relationship Id="rId18" Type="http://schemas.openxmlformats.org/officeDocument/2006/relationships/oleObject" Target="../embeddings/oleObject54.bin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oleObject" Target="../embeddings/oleObject51.bin"/><Relationship Id="rId17" Type="http://schemas.openxmlformats.org/officeDocument/2006/relationships/image" Target="../media/image121.wmf"/><Relationship Id="rId2" Type="http://schemas.openxmlformats.org/officeDocument/2006/relationships/slideLayout" Target="../slideLayouts/slideLayout119.xml"/><Relationship Id="rId16" Type="http://schemas.openxmlformats.org/officeDocument/2006/relationships/oleObject" Target="../embeddings/oleObject53.bin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16.wmf"/><Relationship Id="rId11" Type="http://schemas.openxmlformats.org/officeDocument/2006/relationships/image" Target="../media/image118.wmf"/><Relationship Id="rId5" Type="http://schemas.openxmlformats.org/officeDocument/2006/relationships/oleObject" Target="../embeddings/oleObject48.bin"/><Relationship Id="rId15" Type="http://schemas.openxmlformats.org/officeDocument/2006/relationships/image" Target="../media/image120.wmf"/><Relationship Id="rId10" Type="http://schemas.openxmlformats.org/officeDocument/2006/relationships/oleObject" Target="../embeddings/oleObject50.bin"/><Relationship Id="rId19" Type="http://schemas.openxmlformats.org/officeDocument/2006/relationships/image" Target="../media/image122.wmf"/><Relationship Id="rId4" Type="http://schemas.openxmlformats.org/officeDocument/2006/relationships/image" Target="../media/image115.wmf"/><Relationship Id="rId9" Type="http://schemas.openxmlformats.org/officeDocument/2006/relationships/image" Target="../media/image123.jpeg"/><Relationship Id="rId14" Type="http://schemas.openxmlformats.org/officeDocument/2006/relationships/oleObject" Target="../embeddings/oleObject5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8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25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12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29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128.w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5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0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0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0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5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5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38.wmf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5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5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12.wmf"/><Relationship Id="rId2" Type="http://schemas.openxmlformats.org/officeDocument/2006/relationships/slideLayout" Target="../slideLayouts/slideLayout59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111.wmf"/><Relationship Id="rId4" Type="http://schemas.openxmlformats.org/officeDocument/2006/relationships/oleObject" Target="../embeddings/oleObject45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4" name="Shape 119"/>
          <p:cNvSpPr txBox="1">
            <a:spLocks/>
          </p:cNvSpPr>
          <p:nvPr/>
        </p:nvSpPr>
        <p:spPr>
          <a:xfrm>
            <a:off x="914400" y="609600"/>
            <a:ext cx="6172200" cy="728472"/>
          </a:xfrm>
          <a:prstGeom prst="rect">
            <a:avLst/>
          </a:prstGeom>
        </p:spPr>
        <p:txBody>
          <a:bodyPr/>
          <a:lstStyle>
            <a:lvl1pPr algn="l" rtl="1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l" rtl="1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Tahoma" pitchFamily="34" charset="0"/>
                <a:cs typeface="Tahoma" pitchFamily="34" charset="0"/>
              </a:defRPr>
            </a:lvl2pPr>
            <a:lvl3pPr algn="l" rtl="1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Tahoma" pitchFamily="34" charset="0"/>
                <a:cs typeface="Tahoma" pitchFamily="34" charset="0"/>
              </a:defRPr>
            </a:lvl3pPr>
            <a:lvl4pPr algn="l" rtl="1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Tahoma" pitchFamily="34" charset="0"/>
                <a:cs typeface="Tahoma" pitchFamily="34" charset="0"/>
              </a:defRPr>
            </a:lvl4pPr>
            <a:lvl5pPr algn="l" rtl="1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Tahoma" pitchFamily="34" charset="0"/>
                <a:cs typeface="Tahoma" pitchFamily="34" charset="0"/>
              </a:defRPr>
            </a:lvl5pPr>
            <a:lvl6pPr marL="457200" algn="l" rtl="1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Tahoma" pitchFamily="34" charset="0"/>
                <a:cs typeface="Tahoma" pitchFamily="34" charset="0"/>
              </a:defRPr>
            </a:lvl6pPr>
            <a:lvl7pPr marL="914400" algn="l" rtl="1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Tahoma" pitchFamily="34" charset="0"/>
                <a:cs typeface="Tahoma" pitchFamily="34" charset="0"/>
              </a:defRPr>
            </a:lvl7pPr>
            <a:lvl8pPr marL="1371600" algn="l" rtl="1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Tahoma" pitchFamily="34" charset="0"/>
                <a:cs typeface="Tahoma" pitchFamily="34" charset="0"/>
              </a:defRPr>
            </a:lvl8pPr>
            <a:lvl9pPr marL="1828800" algn="l" rtl="1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defTabSz="525355"/>
            <a:r>
              <a:rPr lang="en-US" sz="3600" kern="0" dirty="0" smtClean="0">
                <a:solidFill>
                  <a:srgbClr val="FFFF00"/>
                </a:solidFill>
                <a:latin typeface="+mn-lt"/>
                <a:cs typeface="+mn-cs"/>
              </a:rPr>
              <a:t>quantization of heat flow</a:t>
            </a:r>
            <a:r>
              <a:rPr lang="en-US" sz="3600" kern="0" dirty="0" smtClean="0">
                <a:latin typeface="+mn-lt"/>
                <a:cs typeface="+mn-cs"/>
              </a:rPr>
              <a:t/>
            </a:r>
            <a:br>
              <a:rPr lang="en-US" sz="3600" kern="0" dirty="0" smtClean="0">
                <a:latin typeface="+mn-lt"/>
                <a:cs typeface="+mn-cs"/>
              </a:rPr>
            </a:br>
            <a:endParaRPr lang="en-US" altLang="en-US" sz="3600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5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3200" y="1825179"/>
            <a:ext cx="3810000" cy="427082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479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98656" y="669925"/>
            <a:ext cx="4660212" cy="523202"/>
          </a:xfrm>
          <a:prstGeom prst="rect">
            <a:avLst/>
          </a:prstGeom>
          <a:noFill/>
        </p:spPr>
        <p:txBody>
          <a:bodyPr wrap="none" lIns="91421" tIns="45711" rIns="91421" bIns="4571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/>
              </a:rPr>
              <a:t>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/>
              </a:rPr>
              <a:t>  in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lowest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LL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…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Kane 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&amp; Fisher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1997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7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2624425"/>
            <a:ext cx="3231616" cy="377637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" name="Rectangle 3"/>
          <p:cNvSpPr/>
          <p:nvPr/>
        </p:nvSpPr>
        <p:spPr bwMode="auto">
          <a:xfrm>
            <a:off x="1583623" y="3284250"/>
            <a:ext cx="1845377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2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v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=2/5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  <a:sym typeface="Symbol"/>
              </a:rPr>
              <a:t>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  <a:sym typeface="Symbol"/>
              </a:rPr>
              <a:t>2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  <a:sym typeface="Symbol"/>
              </a:rPr>
              <a:t>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  <a:sym typeface="Symbol"/>
              </a:rPr>
              <a:t>0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43000" y="4520554"/>
            <a:ext cx="2590800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2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v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=2/3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  <a:sym typeface="Symbol"/>
              </a:rPr>
              <a:t>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219200" y="5796975"/>
            <a:ext cx="266700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2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v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=3/5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  <a:sym typeface="Symbol"/>
              </a:rPr>
              <a:t>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  <a:sym typeface="Symbol"/>
              </a:rPr>
              <a:t>-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  <a:sym typeface="Symbol"/>
              </a:rPr>
              <a:t>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  <a:sym typeface="Symbol"/>
              </a:rPr>
              <a:t>0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67543" y="3429000"/>
            <a:ext cx="2747830" cy="400091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pPr marL="0" marR="0" lvl="0" indent="0" algn="l" defTabSz="914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composite fermion modes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38201" y="1371600"/>
            <a:ext cx="3230563" cy="1277035"/>
            <a:chOff x="4084637" y="1676400"/>
            <a:chExt cx="3230563" cy="1277035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273"/>
            <a:stretch/>
          </p:blipFill>
          <p:spPr bwMode="auto">
            <a:xfrm>
              <a:off x="4084637" y="1676400"/>
              <a:ext cx="3230563" cy="1277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 bwMode="auto">
            <a:xfrm>
              <a:off x="4267200" y="2209800"/>
              <a:ext cx="2743200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21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389436" y="2209225"/>
              <a:ext cx="2620964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21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v 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=1/3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 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  <a:sym typeface="Symbol"/>
                </a:rPr>
                <a:t> </a:t>
              </a:r>
              <a:r>
                <a:rPr kumimoji="0" lang="en-US" sz="32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  <a:sym typeface="Symbol"/>
                </a:rPr>
                <a:t></a:t>
              </a:r>
              <a:r>
                <a:rPr kumimoji="0" lang="en-US" sz="2400" b="1" i="0" u="none" strike="noStrike" kern="1200" cap="none" spc="0" normalizeH="0" baseline="-2500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  <a:sym typeface="Symbol"/>
                </a:rPr>
                <a:t>0</a:t>
              </a:r>
              <a:endPara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625251" y="2133600"/>
            <a:ext cx="2632414" cy="400091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pPr marL="0" marR="0" lvl="0" indent="0" algn="l" defTabSz="914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composite fermion mode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70561" y="4552909"/>
            <a:ext cx="2906527" cy="400091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pPr marL="0" marR="0" lvl="0" indent="0" algn="l" defTabSz="914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charge down +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neutral up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70561" y="5909846"/>
            <a:ext cx="2906527" cy="400091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pPr marL="0" marR="0" lvl="0" indent="0" algn="l" defTabSz="914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charge down +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neutral up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209800" y="4848245"/>
            <a:ext cx="381000" cy="2571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7649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1" y="179388"/>
            <a:ext cx="8574314" cy="698500"/>
          </a:xfrm>
        </p:spPr>
        <p:txBody>
          <a:bodyPr/>
          <a:lstStyle/>
          <a:p>
            <a:pPr rtl="0"/>
            <a:r>
              <a:rPr lang="en-US" dirty="0" smtClean="0">
                <a:latin typeface="Tahoma" pitchFamily="34" charset="0"/>
                <a:ea typeface="ＭＳ Ｐゴシック" pitchFamily="34" charset="-128"/>
              </a:rPr>
              <a:t> excitation of neutral modes    </a:t>
            </a:r>
            <a:r>
              <a:rPr lang="en-US" sz="2000" b="0" i="1" dirty="0" smtClean="0">
                <a:solidFill>
                  <a:srgbClr val="FFFF00"/>
                </a:solidFill>
                <a:latin typeface="Tahoma" pitchFamily="34" charset="0"/>
                <a:ea typeface="ＭＳ Ｐゴシック" pitchFamily="34" charset="-128"/>
              </a:rPr>
              <a:t>at  ohmic </a:t>
            </a:r>
            <a:r>
              <a:rPr lang="en-US" sz="2000" b="0" i="1" dirty="0">
                <a:solidFill>
                  <a:srgbClr val="FFFF00"/>
                </a:solidFill>
                <a:latin typeface="Tahoma" pitchFamily="34" charset="0"/>
                <a:ea typeface="ＭＳ Ｐゴシック" pitchFamily="34" charset="-128"/>
              </a:rPr>
              <a:t>contact</a:t>
            </a:r>
            <a:endParaRPr lang="en-US" b="0" i="1" dirty="0" smtClean="0">
              <a:solidFill>
                <a:srgbClr val="FFFF00"/>
              </a:solidFill>
              <a:latin typeface="Tahoma" pitchFamily="34" charset="0"/>
              <a:ea typeface="ＭＳ Ｐゴシック" pitchFamily="34" charset="-128"/>
            </a:endParaRPr>
          </a:p>
        </p:txBody>
      </p:sp>
      <p:grpSp>
        <p:nvGrpSpPr>
          <p:cNvPr id="16390" name="Group 12"/>
          <p:cNvGrpSpPr>
            <a:grpSpLocks/>
          </p:cNvGrpSpPr>
          <p:nvPr/>
        </p:nvGrpSpPr>
        <p:grpSpPr bwMode="auto">
          <a:xfrm>
            <a:off x="3827463" y="1428750"/>
            <a:ext cx="982662" cy="731838"/>
            <a:chOff x="4456" y="1364"/>
            <a:chExt cx="619" cy="461"/>
          </a:xfrm>
        </p:grpSpPr>
        <p:sp>
          <p:nvSpPr>
            <p:cNvPr id="30" name="AutoShape 4"/>
            <p:cNvSpPr>
              <a:spLocks noChangeArrowheads="1"/>
            </p:cNvSpPr>
            <p:nvPr/>
          </p:nvSpPr>
          <p:spPr bwMode="auto">
            <a:xfrm>
              <a:off x="4456" y="1364"/>
              <a:ext cx="619" cy="461"/>
            </a:xfrm>
            <a:prstGeom prst="curvedRightArrow">
              <a:avLst>
                <a:gd name="adj1" fmla="val 48231"/>
                <a:gd name="adj2" fmla="val 48231"/>
                <a:gd name="adj3" fmla="val 44845"/>
              </a:avLst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200">
                <a:solidFill>
                  <a:srgbClr val="000000"/>
                </a:solidFill>
                <a:latin typeface="Tahoma" charset="0"/>
                <a:ea typeface="ＭＳ Ｐゴシック" charset="0"/>
                <a:cs typeface="Tahoma" pitchFamily="34" charset="0"/>
              </a:endParaRPr>
            </a:p>
          </p:txBody>
        </p:sp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4548" y="1593"/>
              <a:ext cx="254" cy="174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>
                <a:defRPr/>
              </a:pPr>
              <a:r>
                <a:rPr lang="en-US" sz="1200" dirty="0">
                  <a:solidFill>
                    <a:srgbClr val="000000"/>
                  </a:solidFill>
                  <a:latin typeface="Tahoma" charset="0"/>
                  <a:ea typeface="ＭＳ Ｐゴシック" charset="0"/>
                  <a:cs typeface="Tahoma" pitchFamily="34" charset="0"/>
                </a:rPr>
                <a:t>qp</a:t>
              </a:r>
            </a:p>
          </p:txBody>
        </p:sp>
      </p:grpSp>
      <p:sp>
        <p:nvSpPr>
          <p:cNvPr id="16387" name="Text Box 21"/>
          <p:cNvSpPr txBox="1">
            <a:spLocks noChangeArrowheads="1"/>
          </p:cNvSpPr>
          <p:nvPr/>
        </p:nvSpPr>
        <p:spPr bwMode="auto">
          <a:xfrm>
            <a:off x="2481021" y="4188023"/>
            <a:ext cx="8338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rtl="0" eaLnBrk="0" hangingPunct="0"/>
            <a:r>
              <a:rPr lang="en-US" sz="1400" dirty="0" smtClean="0">
                <a:solidFill>
                  <a:srgbClr val="FF0000"/>
                </a:solidFill>
                <a:cs typeface="Tahoma" pitchFamily="34" charset="0"/>
              </a:rPr>
              <a:t>hot spot</a:t>
            </a:r>
            <a:endParaRPr lang="en-US" sz="1400" dirty="0">
              <a:solidFill>
                <a:srgbClr val="FF0000"/>
              </a:solidFill>
              <a:cs typeface="Tahoma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70536" y="2415034"/>
            <a:ext cx="3161758" cy="2782660"/>
            <a:chOff x="370534" y="2415034"/>
            <a:chExt cx="3161758" cy="2782660"/>
          </a:xfrm>
        </p:grpSpPr>
        <p:grpSp>
          <p:nvGrpSpPr>
            <p:cNvPr id="2" name="Group 1"/>
            <p:cNvGrpSpPr/>
            <p:nvPr/>
          </p:nvGrpSpPr>
          <p:grpSpPr>
            <a:xfrm>
              <a:off x="370534" y="2415034"/>
              <a:ext cx="3161758" cy="2452696"/>
              <a:chOff x="331789" y="1919098"/>
              <a:chExt cx="3161758" cy="2452696"/>
            </a:xfrm>
          </p:grpSpPr>
          <p:grpSp>
            <p:nvGrpSpPr>
              <p:cNvPr id="16393" name="Group 7"/>
              <p:cNvGrpSpPr>
                <a:grpSpLocks/>
              </p:cNvGrpSpPr>
              <p:nvPr/>
            </p:nvGrpSpPr>
            <p:grpSpPr bwMode="auto">
              <a:xfrm>
                <a:off x="331789" y="1919098"/>
                <a:ext cx="3161758" cy="2452696"/>
                <a:chOff x="332398" y="1911355"/>
                <a:chExt cx="3160712" cy="2452639"/>
              </a:xfrm>
            </p:grpSpPr>
            <p:pic>
              <p:nvPicPr>
                <p:cNvPr id="16395" name="Picture 11" descr="C:\Users\Nissim\Documents\Weizmann\Presentations\Neutral Edge\General Illustrations\SampleSketches - Vn Normal field #3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404" t="522" r="33228" b="74031"/>
                <a:stretch>
                  <a:fillRect/>
                </a:stretch>
              </p:blipFill>
              <p:spPr bwMode="auto">
                <a:xfrm>
                  <a:off x="621958" y="1911355"/>
                  <a:ext cx="2052638" cy="10842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396" name="AutoShape 5"/>
                <p:cNvSpPr>
                  <a:spLocks noChangeArrowheads="1"/>
                </p:cNvSpPr>
                <p:nvPr/>
              </p:nvSpPr>
              <p:spPr bwMode="auto">
                <a:xfrm>
                  <a:off x="1632779" y="2564087"/>
                  <a:ext cx="266700" cy="320675"/>
                </a:xfrm>
                <a:prstGeom prst="irregularSeal1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eaLnBrk="0" hangingPunct="0"/>
                  <a:endParaRPr lang="en-US">
                    <a:solidFill>
                      <a:srgbClr val="FFFFFF"/>
                    </a:solidFill>
                    <a:latin typeface="Tahoma" pitchFamily="34" charset="0"/>
                    <a:ea typeface="ＭＳ Ｐゴシック" pitchFamily="34" charset="-128"/>
                    <a:cs typeface="Tahoma" pitchFamily="34" charset="0"/>
                  </a:endParaRPr>
                </a:p>
              </p:txBody>
            </p:sp>
            <p:sp>
              <p:nvSpPr>
                <p:cNvPr id="16397" name="Freeform 9"/>
                <p:cNvSpPr>
                  <a:spLocks/>
                </p:cNvSpPr>
                <p:nvPr/>
              </p:nvSpPr>
              <p:spPr bwMode="auto">
                <a:xfrm>
                  <a:off x="1210921" y="2789245"/>
                  <a:ext cx="1143000" cy="1143003"/>
                </a:xfrm>
                <a:custGeom>
                  <a:avLst/>
                  <a:gdLst>
                    <a:gd name="T0" fmla="*/ 2147483647 w 720"/>
                    <a:gd name="T1" fmla="*/ 0 h 720"/>
                    <a:gd name="T2" fmla="*/ 2147483647 w 720"/>
                    <a:gd name="T3" fmla="*/ 2147483647 h 720"/>
                    <a:gd name="T4" fmla="*/ 2147483647 w 720"/>
                    <a:gd name="T5" fmla="*/ 2147483647 h 72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20" h="720">
                      <a:moveTo>
                        <a:pt x="288" y="0"/>
                      </a:moveTo>
                      <a:cubicBezTo>
                        <a:pt x="144" y="88"/>
                        <a:pt x="0" y="177"/>
                        <a:pt x="72" y="297"/>
                      </a:cubicBezTo>
                      <a:cubicBezTo>
                        <a:pt x="144" y="417"/>
                        <a:pt x="432" y="568"/>
                        <a:pt x="720" y="72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ysDot"/>
                  <a:round/>
                  <a:headEnd type="arrow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l" eaLnBrk="0" hangingPunct="0"/>
                  <a:endParaRPr lang="en-US">
                    <a:solidFill>
                      <a:srgbClr val="FFFFFF"/>
                    </a:solidFill>
                    <a:latin typeface="Tahoma" pitchFamily="34" charset="0"/>
                    <a:ea typeface="ＭＳ Ｐゴシック" pitchFamily="34" charset="-128"/>
                    <a:cs typeface="Tahoma" pitchFamily="34" charset="0"/>
                  </a:endParaRPr>
                </a:p>
              </p:txBody>
            </p:sp>
            <p:sp>
              <p:nvSpPr>
                <p:cNvPr id="16398" name="Rectangle 10"/>
                <p:cNvSpPr>
                  <a:spLocks noChangeArrowheads="1"/>
                </p:cNvSpPr>
                <p:nvPr/>
              </p:nvSpPr>
              <p:spPr bwMode="auto">
                <a:xfrm>
                  <a:off x="1392847" y="3927971"/>
                  <a:ext cx="898525" cy="2444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en-US" dirty="0">
                    <a:solidFill>
                      <a:srgbClr val="FFFFFF"/>
                    </a:solidFill>
                    <a:latin typeface="Tahoma" pitchFamily="34" charset="0"/>
                    <a:ea typeface="ＭＳ Ｐゴシック" pitchFamily="34" charset="-128"/>
                    <a:cs typeface="Tahoma" pitchFamily="34" charset="0"/>
                    <a:sym typeface="Symbol" pitchFamily="18" charset="2"/>
                  </a:endParaRPr>
                </a:p>
              </p:txBody>
            </p:sp>
            <p:sp>
              <p:nvSpPr>
                <p:cNvPr id="16399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2442185" y="4034334"/>
                  <a:ext cx="1050925" cy="0"/>
                </a:xfrm>
                <a:prstGeom prst="line">
                  <a:avLst/>
                </a:prstGeom>
                <a:noFill/>
                <a:ln w="9525">
                  <a:solidFill>
                    <a:srgbClr val="0066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l" eaLnBrk="0" hangingPunct="0"/>
                  <a:endParaRPr lang="en-US">
                    <a:solidFill>
                      <a:srgbClr val="FFFFFF"/>
                    </a:solidFill>
                    <a:latin typeface="Tahoma" pitchFamily="34" charset="0"/>
                    <a:ea typeface="ＭＳ Ｐゴシック" pitchFamily="34" charset="-128"/>
                    <a:cs typeface="Tahoma" pitchFamily="34" charset="0"/>
                  </a:endParaRPr>
                </a:p>
              </p:txBody>
            </p:sp>
            <p:sp>
              <p:nvSpPr>
                <p:cNvPr id="16400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332398" y="4050209"/>
                  <a:ext cx="105092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l" eaLnBrk="0" hangingPunct="0"/>
                  <a:endParaRPr lang="en-US">
                    <a:solidFill>
                      <a:srgbClr val="FFFFFF"/>
                    </a:solidFill>
                    <a:latin typeface="Tahoma" pitchFamily="34" charset="0"/>
                    <a:ea typeface="ＭＳ Ｐゴシック" pitchFamily="34" charset="-128"/>
                    <a:cs typeface="Tahoma" pitchFamily="34" charset="0"/>
                  </a:endParaRPr>
                </a:p>
              </p:txBody>
            </p:sp>
            <p:sp>
              <p:nvSpPr>
                <p:cNvPr id="1640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770798" y="3997818"/>
                  <a:ext cx="412156" cy="3385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bg1"/>
                      </a:solidFill>
                      <a:latin typeface="Tahoma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ahoma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ahoma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ahoma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ahoma" pitchFamily="34" charset="0"/>
                      <a:ea typeface="ＭＳ Ｐゴシック" pitchFamily="34" charset="-128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ahoma" pitchFamily="34" charset="0"/>
                      <a:ea typeface="ＭＳ Ｐゴシック" pitchFamily="34" charset="-128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ahoma" pitchFamily="34" charset="0"/>
                      <a:ea typeface="ＭＳ Ｐゴシック" pitchFamily="34" charset="-128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ahoma" pitchFamily="34" charset="0"/>
                      <a:ea typeface="ＭＳ Ｐゴシック" pitchFamily="34" charset="-128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ahoma" pitchFamily="34" charset="0"/>
                      <a:ea typeface="ＭＳ Ｐゴシック" pitchFamily="34" charset="-128"/>
                    </a:defRPr>
                  </a:lvl9pPr>
                </a:lstStyle>
                <a:p>
                  <a:pPr algn="l" eaLnBrk="0" hangingPunct="0"/>
                  <a:r>
                    <a:rPr lang="en-US" sz="1600" b="1" i="1" dirty="0" err="1">
                      <a:solidFill>
                        <a:srgbClr val="0066FF"/>
                      </a:solidFill>
                      <a:latin typeface="Times New Roman"/>
                      <a:cs typeface="Tahoma" pitchFamily="34" charset="0"/>
                    </a:rPr>
                    <a:t>E</a:t>
                  </a:r>
                  <a:r>
                    <a:rPr lang="en-US" sz="1600" b="1" i="1" baseline="-25000" dirty="0" err="1">
                      <a:solidFill>
                        <a:srgbClr val="0066FF"/>
                      </a:solidFill>
                      <a:latin typeface="Times New Roman"/>
                      <a:cs typeface="Tahoma" pitchFamily="34" charset="0"/>
                    </a:rPr>
                    <a:t>F</a:t>
                  </a:r>
                  <a:endParaRPr lang="en-US" sz="1600" b="1" dirty="0">
                    <a:solidFill>
                      <a:srgbClr val="0066FF"/>
                    </a:solidFill>
                    <a:latin typeface="Times New Roman"/>
                    <a:cs typeface="Tahoma" pitchFamily="34" charset="0"/>
                  </a:endParaRPr>
                </a:p>
              </p:txBody>
            </p:sp>
            <p:sp>
              <p:nvSpPr>
                <p:cNvPr id="16402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99252" y="4025448"/>
                  <a:ext cx="832004" cy="3385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bg1"/>
                      </a:solidFill>
                      <a:latin typeface="Tahoma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ahoma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ahoma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ahoma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ahoma" pitchFamily="34" charset="0"/>
                      <a:ea typeface="ＭＳ Ｐゴシック" pitchFamily="34" charset="-128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ahoma" pitchFamily="34" charset="0"/>
                      <a:ea typeface="ＭＳ Ｐゴシック" pitchFamily="34" charset="-128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ahoma" pitchFamily="34" charset="0"/>
                      <a:ea typeface="ＭＳ Ｐゴシック" pitchFamily="34" charset="-128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ahoma" pitchFamily="34" charset="0"/>
                      <a:ea typeface="ＭＳ Ｐゴシック" pitchFamily="34" charset="-128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ahoma" pitchFamily="34" charset="0"/>
                      <a:ea typeface="ＭＳ Ｐゴシック" pitchFamily="34" charset="-128"/>
                    </a:defRPr>
                  </a:lvl9pPr>
                </a:lstStyle>
                <a:p>
                  <a:pPr rtl="0" eaLnBrk="0" hangingPunct="0"/>
                  <a:r>
                    <a:rPr lang="en-US" sz="1600" b="1" i="1" dirty="0" err="1">
                      <a:solidFill>
                        <a:srgbClr val="FF0000"/>
                      </a:solidFill>
                      <a:latin typeface="Times New Roman"/>
                      <a:cs typeface="Tahoma" pitchFamily="34" charset="0"/>
                    </a:rPr>
                    <a:t>E</a:t>
                  </a:r>
                  <a:r>
                    <a:rPr lang="en-US" sz="1600" b="1" i="1" baseline="-25000" dirty="0" err="1">
                      <a:solidFill>
                        <a:srgbClr val="FF0000"/>
                      </a:solidFill>
                      <a:latin typeface="Times New Roman"/>
                      <a:cs typeface="Tahoma" pitchFamily="34" charset="0"/>
                    </a:rPr>
                    <a:t>F</a:t>
                  </a:r>
                  <a:r>
                    <a:rPr lang="en-US" sz="1600" b="1" i="1" dirty="0" err="1">
                      <a:solidFill>
                        <a:srgbClr val="FF0000"/>
                      </a:solidFill>
                      <a:latin typeface="Times New Roman"/>
                      <a:cs typeface="Tahoma" pitchFamily="34" charset="0"/>
                    </a:rPr>
                    <a:t>+eV</a:t>
                  </a:r>
                  <a:r>
                    <a:rPr lang="en-US" sz="1600" b="1" i="1" baseline="-25000" dirty="0" err="1">
                      <a:solidFill>
                        <a:srgbClr val="FF0000"/>
                      </a:solidFill>
                      <a:latin typeface="Times New Roman"/>
                      <a:cs typeface="Tahoma" pitchFamily="34" charset="0"/>
                    </a:rPr>
                    <a:t>n</a:t>
                  </a:r>
                  <a:endParaRPr lang="en-US" sz="1600" b="1" i="1" baseline="-25000" dirty="0">
                    <a:solidFill>
                      <a:srgbClr val="FF0000"/>
                    </a:solidFill>
                    <a:latin typeface="Times New Roman"/>
                    <a:cs typeface="Tahoma" pitchFamily="34" charset="0"/>
                  </a:endParaRPr>
                </a:p>
              </p:txBody>
            </p:sp>
            <p:sp>
              <p:nvSpPr>
                <p:cNvPr id="16403" name="AutoShape 18"/>
                <p:cNvSpPr>
                  <a:spLocks noChangeArrowheads="1"/>
                </p:cNvSpPr>
                <p:nvPr/>
              </p:nvSpPr>
              <p:spPr bwMode="auto">
                <a:xfrm>
                  <a:off x="2278673" y="3916849"/>
                  <a:ext cx="190500" cy="236537"/>
                </a:xfrm>
                <a:prstGeom prst="irregularSeal1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eaLnBrk="0" hangingPunct="0"/>
                  <a:endParaRPr lang="en-US">
                    <a:solidFill>
                      <a:srgbClr val="FFFFFF"/>
                    </a:solidFill>
                    <a:latin typeface="Tahoma" pitchFamily="34" charset="0"/>
                    <a:ea typeface="ＭＳ Ｐゴシック" pitchFamily="34" charset="-128"/>
                    <a:cs typeface="Tahoma" pitchFamily="34" charset="0"/>
                  </a:endParaRPr>
                </a:p>
              </p:txBody>
            </p:sp>
          </p:grpSp>
          <p:pic>
            <p:nvPicPr>
              <p:cNvPr id="16394" name="Picture 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8637" y="2938322"/>
                <a:ext cx="337491" cy="283487"/>
              </a:xfrm>
              <a:prstGeom prst="rect">
                <a:avLst/>
              </a:prstGeom>
              <a:noFill/>
              <a:ln w="9525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1371614" y="4920695"/>
              <a:ext cx="20954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eaLnBrk="0" hangingPunct="0"/>
              <a:r>
                <a:rPr lang="en-US" sz="1200" dirty="0">
                  <a:solidFill>
                    <a:srgbClr val="000000"/>
                  </a:solidFill>
                  <a:latin typeface="Tahoma" pitchFamily="34" charset="0"/>
                  <a:ea typeface="ＭＳ Ｐゴシック" pitchFamily="34" charset="-128"/>
                  <a:cs typeface="Tahoma" pitchFamily="34" charset="0"/>
                </a:rPr>
                <a:t>dissipated power = 0.5 </a:t>
              </a:r>
              <a:r>
                <a:rPr lang="en-US" sz="1200" i="1" dirty="0" err="1">
                  <a:solidFill>
                    <a:srgbClr val="000000"/>
                  </a:solidFill>
                  <a:latin typeface="Times New Roman"/>
                  <a:ea typeface="ＭＳ Ｐゴシック" pitchFamily="34" charset="-128"/>
                  <a:cs typeface="Tahoma" pitchFamily="34" charset="0"/>
                </a:rPr>
                <a:t>I</a:t>
              </a:r>
              <a:r>
                <a:rPr lang="en-US" sz="1200" i="1" baseline="-25000" dirty="0" err="1">
                  <a:solidFill>
                    <a:srgbClr val="000000"/>
                  </a:solidFill>
                  <a:latin typeface="Times New Roman"/>
                  <a:ea typeface="ＭＳ Ｐゴシック" pitchFamily="34" charset="-128"/>
                  <a:cs typeface="Tahoma" pitchFamily="34" charset="0"/>
                </a:rPr>
                <a:t>n</a:t>
              </a:r>
              <a:r>
                <a:rPr lang="en-US" sz="1200" i="1" dirty="0" err="1">
                  <a:solidFill>
                    <a:srgbClr val="000000"/>
                  </a:solidFill>
                  <a:latin typeface="Times New Roman"/>
                  <a:ea typeface="ＭＳ Ｐゴシック" pitchFamily="34" charset="-128"/>
                  <a:cs typeface="Tahoma" pitchFamily="34" charset="0"/>
                </a:rPr>
                <a:t>V</a:t>
              </a:r>
              <a:r>
                <a:rPr lang="en-US" sz="1200" i="1" baseline="-25000" dirty="0" err="1">
                  <a:solidFill>
                    <a:srgbClr val="000000"/>
                  </a:solidFill>
                  <a:latin typeface="Times New Roman"/>
                  <a:ea typeface="ＭＳ Ｐゴシック" pitchFamily="34" charset="-128"/>
                  <a:cs typeface="Tahoma" pitchFamily="34" charset="0"/>
                </a:rPr>
                <a:t>n</a:t>
              </a:r>
              <a:r>
                <a:rPr lang="en-US" sz="1200" dirty="0">
                  <a:solidFill>
                    <a:srgbClr val="000000"/>
                  </a:solidFill>
                  <a:latin typeface="Tahoma" pitchFamily="34" charset="0"/>
                  <a:ea typeface="ＭＳ Ｐゴシック" pitchFamily="34" charset="-128"/>
                  <a:cs typeface="Tahoma" pitchFamily="34" charset="0"/>
                </a:rPr>
                <a:t> </a:t>
              </a:r>
            </a:p>
          </p:txBody>
        </p:sp>
        <p:cxnSp>
          <p:nvCxnSpPr>
            <p:cNvPr id="7" name="Straight Arrow Connector 6"/>
            <p:cNvCxnSpPr>
              <a:stCxn id="5" idx="0"/>
              <a:endCxn id="16403" idx="2"/>
            </p:cNvCxnSpPr>
            <p:nvPr/>
          </p:nvCxnSpPr>
          <p:spPr bwMode="auto">
            <a:xfrm flipH="1" flipV="1">
              <a:off x="2392311" y="4657117"/>
              <a:ext cx="27026" cy="2635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32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627" y="1712733"/>
            <a:ext cx="3190875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345009" y="1957458"/>
            <a:ext cx="2683681" cy="33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7" tIns="45704" rIns="91407" bIns="45704" rtlCol="0">
            <a:spAutoFit/>
          </a:bodyPr>
          <a:lstStyle/>
          <a:p>
            <a:pPr algn="ctr" rtl="0">
              <a:spcBef>
                <a:spcPts val="0"/>
              </a:spcBef>
            </a:pPr>
            <a:r>
              <a:rPr lang="en-US" sz="1600" dirty="0" smtClean="0">
                <a:solidFill>
                  <a:srgbClr val="FF0000"/>
                </a:solidFill>
                <a:latin typeface="Tahoma"/>
                <a:ea typeface="ＭＳ Ｐゴシック" pitchFamily="34" charset="-128"/>
                <a:cs typeface="Arial" pitchFamily="34" charset="0"/>
              </a:rPr>
              <a:t>‘back side’ </a:t>
            </a:r>
            <a:r>
              <a:rPr lang="en-US" sz="1600" dirty="0">
                <a:solidFill>
                  <a:srgbClr val="000000"/>
                </a:solidFill>
                <a:latin typeface="Tahoma"/>
                <a:ea typeface="ＭＳ Ｐゴシック" pitchFamily="34" charset="-128"/>
                <a:cs typeface="Arial" pitchFamily="34" charset="0"/>
              </a:rPr>
              <a:t>of ohmic contact</a:t>
            </a:r>
          </a:p>
        </p:txBody>
      </p:sp>
      <p:sp>
        <p:nvSpPr>
          <p:cNvPr id="36" name="TextBox 35"/>
          <p:cNvSpPr txBox="1"/>
          <p:nvPr/>
        </p:nvSpPr>
        <p:spPr bwMode="auto">
          <a:xfrm>
            <a:off x="6162364" y="2839214"/>
            <a:ext cx="1168890" cy="3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7" tIns="45704" rIns="91407" bIns="45704" rtlCol="0">
            <a:spAutoFit/>
          </a:bodyPr>
          <a:lstStyle/>
          <a:p>
            <a:pPr algn="ctr" rtl="0"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  <a:latin typeface="Tahoma"/>
                <a:ea typeface="ＭＳ Ｐゴシック" pitchFamily="34" charset="-128"/>
                <a:cs typeface="Arial" pitchFamily="34" charset="0"/>
              </a:rPr>
              <a:t>He4 bubbles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6052096" y="3146940"/>
            <a:ext cx="449451" cy="6346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V="1">
            <a:off x="6779424" y="2160655"/>
            <a:ext cx="559588" cy="7343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 Box 21"/>
          <p:cNvSpPr txBox="1">
            <a:spLocks noChangeArrowheads="1"/>
          </p:cNvSpPr>
          <p:nvPr/>
        </p:nvSpPr>
        <p:spPr bwMode="auto">
          <a:xfrm rot="1623690">
            <a:off x="1848124" y="3613239"/>
            <a:ext cx="92595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rtl="0" eaLnBrk="0" hangingPunct="0"/>
            <a:r>
              <a:rPr lang="en-US" sz="1400" dirty="0" smtClean="0">
                <a:solidFill>
                  <a:srgbClr val="FF0000"/>
                </a:solidFill>
                <a:cs typeface="Tahoma" pitchFamily="34" charset="0"/>
              </a:rPr>
              <a:t>upstream</a:t>
            </a:r>
            <a:endParaRPr lang="en-US" sz="1400" dirty="0">
              <a:solidFill>
                <a:srgbClr val="FF0000"/>
              </a:solidFill>
              <a:cs typeface="Tahoma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866983" y="4572000"/>
            <a:ext cx="3756317" cy="990600"/>
            <a:chOff x="2873083" y="5181600"/>
            <a:chExt cx="3756317" cy="990600"/>
          </a:xfrm>
        </p:grpSpPr>
        <p:sp>
          <p:nvSpPr>
            <p:cNvPr id="35" name="Rounded Rectangle 34"/>
            <p:cNvSpPr/>
            <p:nvPr/>
          </p:nvSpPr>
          <p:spPr bwMode="auto">
            <a:xfrm>
              <a:off x="2873083" y="5181600"/>
              <a:ext cx="3756317" cy="990600"/>
            </a:xfrm>
            <a:prstGeom prst="roundRect">
              <a:avLst/>
            </a:prstGeom>
            <a:solidFill>
              <a:srgbClr val="DDDDDD"/>
            </a:solidFill>
            <a:ln>
              <a:solidFill>
                <a:srgbClr val="000000"/>
              </a:solidFill>
            </a:ln>
            <a:effectLst>
              <a:outerShdw blurRad="50800" dist="152400" dir="11340000" algn="ctr" rotWithShape="0">
                <a:srgbClr val="000000">
                  <a:alpha val="43137"/>
                </a:srgbClr>
              </a:outerShdw>
              <a:reflection endPos="5000" dir="5400000" sy="-100000" algn="bl" rotWithShape="0"/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 rtl="0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3" name="TextBox 6"/>
            <p:cNvSpPr txBox="1">
              <a:spLocks noChangeArrowheads="1"/>
            </p:cNvSpPr>
            <p:nvPr/>
          </p:nvSpPr>
          <p:spPr bwMode="auto">
            <a:xfrm>
              <a:off x="3028950" y="5265003"/>
              <a:ext cx="347589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9pPr>
            </a:lstStyle>
            <a:p>
              <a:pPr algn="l" rtl="0" eaLnBrk="1" hangingPunct="1"/>
              <a:r>
                <a:rPr lang="en-US" sz="1200" dirty="0" smtClean="0">
                  <a:solidFill>
                    <a:srgbClr val="000000"/>
                  </a:solidFill>
                  <a:ea typeface="ＭＳ Ｐゴシック" pitchFamily="34" charset="-128"/>
                </a:rPr>
                <a:t>U. </a:t>
              </a:r>
              <a:r>
                <a:rPr lang="en-US" sz="1200" dirty="0" err="1" smtClean="0">
                  <a:solidFill>
                    <a:srgbClr val="000000"/>
                  </a:solidFill>
                  <a:ea typeface="ＭＳ Ｐゴシック" pitchFamily="34" charset="-128"/>
                </a:rPr>
                <a:t>Klass</a:t>
              </a:r>
              <a:r>
                <a:rPr lang="en-US" sz="1200" dirty="0" smtClean="0">
                  <a:solidFill>
                    <a:srgbClr val="000000"/>
                  </a:solidFill>
                  <a:ea typeface="ＭＳ Ｐゴシック" pitchFamily="34" charset="-128"/>
                </a:rPr>
                <a:t>, W. </a:t>
              </a:r>
              <a:r>
                <a:rPr lang="en-US" sz="1200" dirty="0" err="1" smtClean="0">
                  <a:solidFill>
                    <a:srgbClr val="000000"/>
                  </a:solidFill>
                  <a:ea typeface="ＭＳ Ｐゴシック" pitchFamily="34" charset="-128"/>
                </a:rPr>
                <a:t>Dietsche</a:t>
              </a:r>
              <a:r>
                <a:rPr lang="en-US" sz="1200" dirty="0" smtClean="0">
                  <a:solidFill>
                    <a:srgbClr val="000000"/>
                  </a:solidFill>
                  <a:ea typeface="ＭＳ Ｐゴシック" pitchFamily="34" charset="-128"/>
                </a:rPr>
                <a:t>, K. von Klitzing &amp; K. </a:t>
              </a:r>
              <a:r>
                <a:rPr lang="en-US" sz="1200" dirty="0" err="1" smtClean="0">
                  <a:solidFill>
                    <a:srgbClr val="000000"/>
                  </a:solidFill>
                  <a:ea typeface="ＭＳ Ｐゴシック" pitchFamily="34" charset="-128"/>
                </a:rPr>
                <a:t>Ploog</a:t>
              </a:r>
              <a:endParaRPr lang="en-US" sz="120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  <a:p>
              <a:pPr algn="l" rtl="0" eaLnBrk="1" hangingPunct="1"/>
              <a:r>
                <a:rPr lang="en-US" sz="1200" b="1" dirty="0" smtClean="0">
                  <a:solidFill>
                    <a:srgbClr val="000000"/>
                  </a:solidFill>
                  <a:ea typeface="ＭＳ Ｐゴシック" pitchFamily="34" charset="-128"/>
                </a:rPr>
                <a:t>Image of the dissipation in gated </a:t>
              </a:r>
            </a:p>
            <a:p>
              <a:pPr algn="l" rtl="0" eaLnBrk="1" hangingPunct="1"/>
              <a:r>
                <a:rPr lang="en-US" sz="1200" b="1" dirty="0" smtClean="0">
                  <a:solidFill>
                    <a:srgbClr val="000000"/>
                  </a:solidFill>
                  <a:ea typeface="ＭＳ Ｐゴシック" pitchFamily="34" charset="-128"/>
                </a:rPr>
                <a:t>quantum Hall effect samples</a:t>
              </a:r>
            </a:p>
            <a:p>
              <a:pPr algn="l" rtl="0" eaLnBrk="1" hangingPunct="1"/>
              <a:r>
                <a:rPr lang="en-US" sz="1200" dirty="0" smtClean="0">
                  <a:solidFill>
                    <a:srgbClr val="000000"/>
                  </a:solidFill>
                  <a:ea typeface="ＭＳ Ｐゴシック" pitchFamily="34" charset="-128"/>
                </a:rPr>
                <a:t>Surface Science </a:t>
              </a:r>
              <a:r>
                <a:rPr lang="en-US" sz="1200" b="1" dirty="0" smtClean="0">
                  <a:solidFill>
                    <a:srgbClr val="000000"/>
                  </a:solidFill>
                  <a:ea typeface="ＭＳ Ｐゴシック" pitchFamily="34" charset="-128"/>
                </a:rPr>
                <a:t>263</a:t>
              </a:r>
              <a:r>
                <a:rPr lang="en-US" sz="1200" dirty="0" smtClean="0">
                  <a:solidFill>
                    <a:srgbClr val="000000"/>
                  </a:solidFill>
                  <a:ea typeface="ＭＳ Ｐゴシック" pitchFamily="34" charset="-128"/>
                </a:rPr>
                <a:t>, 97-99 (1992)</a:t>
              </a:r>
              <a:endParaRPr lang="en-US" sz="12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67699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81000" y="297180"/>
            <a:ext cx="8381996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21" tIns="45711" rIns="91421" bIns="45711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2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535273"/>
            <a:ext cx="7391400" cy="96992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rPr>
              <a:t>the experiments</a:t>
            </a:r>
            <a:endParaRPr kumimoji="0" lang="en-US" sz="4400" b="1" i="1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ahoma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505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4" y="695980"/>
            <a:ext cx="3158237" cy="523220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pPr algn="l" defTabSz="914212" rtl="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kern="0" dirty="0">
                <a:solidFill>
                  <a:srgbClr val="000099"/>
                </a:solidFill>
              </a:rPr>
              <a:t>working principle</a:t>
            </a:r>
          </a:p>
        </p:txBody>
      </p:sp>
      <p:pic>
        <p:nvPicPr>
          <p:cNvPr id="6" name="candl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9527" y="4547958"/>
            <a:ext cx="1110931" cy="133111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7" name="Shape 196"/>
          <p:cNvSpPr/>
          <p:nvPr/>
        </p:nvSpPr>
        <p:spPr>
          <a:xfrm>
            <a:off x="273263" y="3392306"/>
            <a:ext cx="3070186" cy="1194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593"/>
                </a:moveTo>
                <a:lnTo>
                  <a:pt x="8199" y="0"/>
                </a:lnTo>
                <a:lnTo>
                  <a:pt x="21600" y="161"/>
                </a:lnTo>
                <a:lnTo>
                  <a:pt x="18333" y="21600"/>
                </a:lnTo>
                <a:lnTo>
                  <a:pt x="0" y="21593"/>
                </a:lnTo>
                <a:close/>
              </a:path>
            </a:pathLst>
          </a:custGeom>
          <a:solidFill>
            <a:srgbClr val="FF7E79"/>
          </a:solidFill>
          <a:ln w="25400" cap="flat">
            <a:solidFill>
              <a:srgbClr val="000000"/>
            </a:solidFill>
            <a:prstDash val="solid"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Shape 197"/>
          <p:cNvSpPr/>
          <p:nvPr/>
        </p:nvSpPr>
        <p:spPr>
          <a:xfrm>
            <a:off x="278375" y="4556799"/>
            <a:ext cx="2612289" cy="3258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784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1784"/>
                </a:lnTo>
                <a:close/>
              </a:path>
            </a:pathLst>
          </a:custGeom>
          <a:solidFill>
            <a:srgbClr val="D26664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" name="Shape 198"/>
          <p:cNvSpPr/>
          <p:nvPr/>
        </p:nvSpPr>
        <p:spPr>
          <a:xfrm>
            <a:off x="2889889" y="3423634"/>
            <a:ext cx="450941" cy="1434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164" y="4906"/>
                </a:lnTo>
                <a:lnTo>
                  <a:pt x="0" y="21600"/>
                </a:lnTo>
                <a:lnTo>
                  <a:pt x="96" y="16858"/>
                </a:lnTo>
                <a:lnTo>
                  <a:pt x="21600" y="0"/>
                </a:lnTo>
                <a:close/>
              </a:path>
            </a:pathLst>
          </a:custGeom>
          <a:solidFill>
            <a:srgbClr val="9A4947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8" name="Shape 207"/>
          <p:cNvSpPr/>
          <p:nvPr/>
        </p:nvSpPr>
        <p:spPr>
          <a:xfrm>
            <a:off x="1597583" y="3686957"/>
            <a:ext cx="736818" cy="5700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rPr sz="2800" i="1" dirty="0">
                <a:solidFill>
                  <a:srgbClr val="000000"/>
                </a:solidFill>
              </a:rPr>
              <a:t>T</a:t>
            </a:r>
            <a:r>
              <a:rPr sz="2800" i="1" baseline="-5999" dirty="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0600" y="6031469"/>
            <a:ext cx="1377262" cy="369314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pPr algn="l" defTabSz="914212" rtl="0" fontAlgn="auto">
              <a:spcBef>
                <a:spcPts val="0"/>
              </a:spcBef>
              <a:spcAft>
                <a:spcPts val="0"/>
              </a:spcAft>
            </a:pPr>
            <a:r>
              <a:rPr lang="en-US" i="1" kern="0" dirty="0">
                <a:solidFill>
                  <a:srgbClr val="FF0000"/>
                </a:solidFill>
              </a:rPr>
              <a:t>input power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57132" y="2907268"/>
            <a:ext cx="1467030" cy="369314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pPr algn="l" defTabSz="914212" rtl="0" fontAlgn="auto">
              <a:spcBef>
                <a:spcPts val="0"/>
              </a:spcBef>
              <a:spcAft>
                <a:spcPts val="0"/>
              </a:spcAft>
            </a:pPr>
            <a:r>
              <a:rPr lang="en-US" i="1" kern="0" dirty="0">
                <a:solidFill>
                  <a:srgbClr val="FF0000"/>
                </a:solidFill>
              </a:rPr>
              <a:t>hot reservoir</a:t>
            </a:r>
          </a:p>
        </p:txBody>
      </p:sp>
      <p:grpSp>
        <p:nvGrpSpPr>
          <p:cNvPr id="11265" name="Group 11264"/>
          <p:cNvGrpSpPr/>
          <p:nvPr/>
        </p:nvGrpSpPr>
        <p:grpSpPr>
          <a:xfrm>
            <a:off x="5839933" y="2907268"/>
            <a:ext cx="3075471" cy="1975409"/>
            <a:chOff x="5839933" y="2907268"/>
            <a:chExt cx="3075471" cy="1975409"/>
          </a:xfrm>
        </p:grpSpPr>
        <p:sp>
          <p:nvSpPr>
            <p:cNvPr id="12" name="Shape 201"/>
            <p:cNvSpPr/>
            <p:nvPr/>
          </p:nvSpPr>
          <p:spPr>
            <a:xfrm flipH="1">
              <a:off x="5839933" y="3454113"/>
              <a:ext cx="450940" cy="1396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164" y="4906"/>
                  </a:lnTo>
                  <a:lnTo>
                    <a:pt x="0" y="21600"/>
                  </a:lnTo>
                  <a:lnTo>
                    <a:pt x="96" y="1685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889A4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0" name="Shape 199"/>
            <p:cNvSpPr/>
            <p:nvPr/>
          </p:nvSpPr>
          <p:spPr>
            <a:xfrm flipH="1">
              <a:off x="5839934" y="3416013"/>
              <a:ext cx="3075470" cy="1194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593"/>
                  </a:moveTo>
                  <a:lnTo>
                    <a:pt x="8199" y="0"/>
                  </a:lnTo>
                  <a:lnTo>
                    <a:pt x="21600" y="161"/>
                  </a:lnTo>
                  <a:lnTo>
                    <a:pt x="18333" y="21600"/>
                  </a:lnTo>
                  <a:lnTo>
                    <a:pt x="0" y="21593"/>
                  </a:lnTo>
                  <a:close/>
                </a:path>
              </a:pathLst>
            </a:custGeom>
            <a:solidFill>
              <a:srgbClr val="76D6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1" name="Shape 200"/>
            <p:cNvSpPr/>
            <p:nvPr/>
          </p:nvSpPr>
          <p:spPr>
            <a:xfrm flipH="1">
              <a:off x="6290097" y="4556798"/>
              <a:ext cx="2612290" cy="325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84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1784"/>
                  </a:lnTo>
                  <a:close/>
                </a:path>
              </a:pathLst>
            </a:custGeom>
            <a:solidFill>
              <a:srgbClr val="69C1E7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9" name="Shape 208"/>
            <p:cNvSpPr/>
            <p:nvPr/>
          </p:nvSpPr>
          <p:spPr>
            <a:xfrm>
              <a:off x="6768221" y="3686957"/>
              <a:ext cx="696762" cy="5700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rtl="0">
                <a:defRPr>
                  <a:solidFill>
                    <a:srgbClr val="000000"/>
                  </a:solidFill>
                </a:defRPr>
              </a:pPr>
              <a:r>
                <a:rPr sz="2800" i="1" dirty="0">
                  <a:solidFill>
                    <a:srgbClr val="000000"/>
                  </a:solidFill>
                </a:rPr>
                <a:t>T</a:t>
              </a:r>
              <a:r>
                <a:rPr sz="2800" baseline="-5999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47719" y="2907268"/>
              <a:ext cx="1569622" cy="369314"/>
            </a:xfrm>
            <a:prstGeom prst="rect">
              <a:avLst/>
            </a:prstGeom>
            <a:noFill/>
          </p:spPr>
          <p:txBody>
            <a:bodyPr wrap="none" lIns="91421" tIns="45711" rIns="91421" bIns="45711" rtlCol="0">
              <a:spAutoFit/>
            </a:bodyPr>
            <a:lstStyle/>
            <a:p>
              <a:pPr algn="l" defTabSz="914212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i="1" kern="0" dirty="0">
                  <a:solidFill>
                    <a:srgbClr val="0066FF"/>
                  </a:solidFill>
                </a:rPr>
                <a:t>cold reservoir</a:t>
              </a:r>
            </a:p>
          </p:txBody>
        </p:sp>
      </p:grpSp>
      <p:grpSp>
        <p:nvGrpSpPr>
          <p:cNvPr id="11264" name="Group 11263"/>
          <p:cNvGrpSpPr/>
          <p:nvPr/>
        </p:nvGrpSpPr>
        <p:grpSpPr>
          <a:xfrm>
            <a:off x="3092980" y="3392308"/>
            <a:ext cx="2938759" cy="1055264"/>
            <a:chOff x="3092980" y="3392308"/>
            <a:chExt cx="2938759" cy="1055264"/>
          </a:xfrm>
        </p:grpSpPr>
        <p:sp>
          <p:nvSpPr>
            <p:cNvPr id="5" name="Shape 194"/>
            <p:cNvSpPr/>
            <p:nvPr/>
          </p:nvSpPr>
          <p:spPr>
            <a:xfrm>
              <a:off x="5617190" y="3630495"/>
              <a:ext cx="37347" cy="417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492" y="15603"/>
                  </a:lnTo>
                  <a:lnTo>
                    <a:pt x="21505" y="21600"/>
                  </a:lnTo>
                  <a:lnTo>
                    <a:pt x="21600" y="7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9BBA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3" name="Shape 202"/>
            <p:cNvSpPr/>
            <p:nvPr/>
          </p:nvSpPr>
          <p:spPr>
            <a:xfrm>
              <a:off x="3095514" y="4013497"/>
              <a:ext cx="2636359" cy="301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"/>
                  </a:moveTo>
                  <a:lnTo>
                    <a:pt x="0" y="21423"/>
                  </a:lnTo>
                  <a:lnTo>
                    <a:pt x="21575" y="21600"/>
                  </a:lnTo>
                  <a:lnTo>
                    <a:pt x="21600" y="0"/>
                  </a:lnTo>
                  <a:lnTo>
                    <a:pt x="0" y="1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E79"/>
                </a:gs>
                <a:gs pos="100000">
                  <a:srgbClr val="76D6FF"/>
                </a:gs>
              </a:gsLst>
              <a:lin ang="0" scaled="0"/>
            </a:gra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4" name="Shape 203"/>
            <p:cNvSpPr/>
            <p:nvPr/>
          </p:nvSpPr>
          <p:spPr>
            <a:xfrm>
              <a:off x="5772628" y="3882386"/>
              <a:ext cx="253540" cy="563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33" y="9856"/>
                  </a:moveTo>
                  <a:lnTo>
                    <a:pt x="0" y="21600"/>
                  </a:lnTo>
                  <a:lnTo>
                    <a:pt x="21441" y="11767"/>
                  </a:lnTo>
                  <a:lnTo>
                    <a:pt x="21600" y="0"/>
                  </a:lnTo>
                  <a:lnTo>
                    <a:pt x="233" y="9856"/>
                  </a:lnTo>
                  <a:close/>
                </a:path>
              </a:pathLst>
            </a:custGeom>
            <a:solidFill>
              <a:srgbClr val="63B8DC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5" name="Shape 204"/>
            <p:cNvSpPr/>
            <p:nvPr/>
          </p:nvSpPr>
          <p:spPr>
            <a:xfrm rot="10800000" flipH="1">
              <a:off x="3092980" y="3635254"/>
              <a:ext cx="2938759" cy="513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7" y="15359"/>
                  </a:moveTo>
                  <a:lnTo>
                    <a:pt x="0" y="5802"/>
                  </a:lnTo>
                  <a:lnTo>
                    <a:pt x="19367" y="5900"/>
                  </a:lnTo>
                  <a:lnTo>
                    <a:pt x="19673" y="0"/>
                  </a:lnTo>
                  <a:lnTo>
                    <a:pt x="21600" y="11592"/>
                  </a:lnTo>
                  <a:lnTo>
                    <a:pt x="18576" y="21600"/>
                  </a:lnTo>
                  <a:lnTo>
                    <a:pt x="18843" y="15613"/>
                  </a:lnTo>
                  <a:lnTo>
                    <a:pt x="687" y="1535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E79"/>
                </a:gs>
                <a:gs pos="87044">
                  <a:srgbClr val="76D6FF"/>
                </a:gs>
              </a:gsLst>
              <a:lin ang="0" scaled="0"/>
            </a:gra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6" name="Shape 205"/>
            <p:cNvSpPr/>
            <p:nvPr/>
          </p:nvSpPr>
          <p:spPr>
            <a:xfrm>
              <a:off x="5727250" y="4022385"/>
              <a:ext cx="45411" cy="425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381" y="0"/>
                  </a:moveTo>
                  <a:lnTo>
                    <a:pt x="0" y="15317"/>
                  </a:lnTo>
                  <a:lnTo>
                    <a:pt x="20757" y="21600"/>
                  </a:lnTo>
                  <a:lnTo>
                    <a:pt x="21600" y="6017"/>
                  </a:lnTo>
                  <a:lnTo>
                    <a:pt x="2381" y="0"/>
                  </a:lnTo>
                  <a:close/>
                </a:path>
              </a:pathLst>
            </a:custGeom>
            <a:solidFill>
              <a:srgbClr val="5299B7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77313" y="3392308"/>
              <a:ext cx="397827" cy="369314"/>
            </a:xfrm>
            <a:prstGeom prst="rect">
              <a:avLst/>
            </a:prstGeom>
            <a:noFill/>
          </p:spPr>
          <p:txBody>
            <a:bodyPr wrap="none" lIns="91421" tIns="45711" rIns="91421" bIns="45711" rtlCol="0">
              <a:spAutoFit/>
            </a:bodyPr>
            <a:lstStyle/>
            <a:p>
              <a:pPr algn="l" defTabSz="914212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i="1" kern="0" dirty="0">
                  <a:solidFill>
                    <a:srgbClr val="7030A0"/>
                  </a:solidFill>
                </a:rPr>
                <a:t>J</a:t>
              </a:r>
              <a:r>
                <a:rPr lang="en-US" b="1" i="1" kern="0" baseline="-25000" dirty="0">
                  <a:solidFill>
                    <a:srgbClr val="7030A0"/>
                  </a:solidFill>
                </a:rPr>
                <a:t>e</a:t>
              </a:r>
              <a:endParaRPr lang="en-US" b="1" i="1" kern="0" dirty="0">
                <a:solidFill>
                  <a:srgbClr val="7030A0"/>
                </a:solidFill>
              </a:endParaRPr>
            </a:p>
          </p:txBody>
        </p:sp>
        <p:sp>
          <p:nvSpPr>
            <p:cNvPr id="17" name="Shape 206"/>
            <p:cNvSpPr/>
            <p:nvPr/>
          </p:nvSpPr>
          <p:spPr>
            <a:xfrm>
              <a:off x="3252475" y="3981727"/>
              <a:ext cx="2396036" cy="3651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100">
                  <a:solidFill>
                    <a:srgbClr val="000000"/>
                  </a:solidFill>
                </a:defRPr>
              </a:lvl1pPr>
            </a:lstStyle>
            <a:p>
              <a:pPr algn="l" rtl="0"/>
              <a:r>
                <a:rPr lang="en-US" sz="1400" dirty="0"/>
                <a:t>  1</a:t>
              </a:r>
              <a:r>
                <a:rPr sz="1400" dirty="0"/>
                <a:t>D electronic channel</a:t>
              </a:r>
            </a:p>
          </p:txBody>
        </p:sp>
      </p:grp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90213">
            <a:off x="2552092" y="4574111"/>
            <a:ext cx="221848" cy="72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57200" y="4233446"/>
            <a:ext cx="1779654" cy="338554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pPr algn="l" defTabSz="914212" rtl="0"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kern="0" dirty="0">
                <a:solidFill>
                  <a:srgbClr val="FFFFFF"/>
                </a:solidFill>
              </a:rPr>
              <a:t> dissipated power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914400" y="1641009"/>
            <a:ext cx="5923137" cy="873590"/>
            <a:chOff x="914400" y="1641009"/>
            <a:chExt cx="5923137" cy="873590"/>
          </a:xfrm>
        </p:grpSpPr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0049484"/>
                </p:ext>
              </p:extLst>
            </p:nvPr>
          </p:nvGraphicFramePr>
          <p:xfrm>
            <a:off x="3962400" y="1855318"/>
            <a:ext cx="2598209" cy="659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76" name="Equation" r:id="rId5" imgW="1587240" imgH="393480" progId="Equation.DSMT4">
                    <p:embed/>
                  </p:oleObj>
                </mc:Choice>
                <mc:Fallback>
                  <p:oleObj name="Equation" r:id="rId5" imgW="15872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2400" y="1855318"/>
                          <a:ext cx="2598209" cy="6592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914400" y="1985991"/>
              <a:ext cx="3070033" cy="369314"/>
            </a:xfrm>
            <a:prstGeom prst="rect">
              <a:avLst/>
            </a:prstGeom>
            <a:noFill/>
          </p:spPr>
          <p:txBody>
            <a:bodyPr wrap="none" lIns="91421" tIns="45711" rIns="91421" bIns="45711" rtlCol="0">
              <a:spAutoFit/>
            </a:bodyPr>
            <a:lstStyle/>
            <a:p>
              <a:pPr algn="l" defTabSz="914212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i="1" kern="0" dirty="0" smtClean="0">
                  <a:solidFill>
                    <a:srgbClr val="000099"/>
                  </a:solidFill>
                </a:rPr>
                <a:t>flow of dissipated power….. </a:t>
              </a:r>
              <a:endParaRPr lang="en-US" i="1" kern="0" dirty="0">
                <a:solidFill>
                  <a:srgbClr val="000099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67400" y="1641009"/>
              <a:ext cx="970137" cy="338554"/>
            </a:xfrm>
            <a:prstGeom prst="rect">
              <a:avLst/>
            </a:prstGeom>
            <a:noFill/>
          </p:spPr>
          <p:txBody>
            <a:bodyPr wrap="none" lIns="91421" tIns="45711" rIns="91421" bIns="45711" rtlCol="0">
              <a:spAutoFit/>
            </a:bodyPr>
            <a:lstStyle/>
            <a:p>
              <a:pPr algn="l" defTabSz="914212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i="1" kern="0" dirty="0">
                  <a:solidFill>
                    <a:srgbClr val="FF0000"/>
                  </a:solidFill>
                </a:rPr>
                <a:t>phonons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648200" y="1641009"/>
              <a:ext cx="1016625" cy="338554"/>
            </a:xfrm>
            <a:prstGeom prst="rect">
              <a:avLst/>
            </a:prstGeom>
            <a:noFill/>
          </p:spPr>
          <p:txBody>
            <a:bodyPr wrap="none" lIns="91421" tIns="45711" rIns="91421" bIns="45711" rtlCol="0">
              <a:spAutoFit/>
            </a:bodyPr>
            <a:lstStyle/>
            <a:p>
              <a:pPr algn="l" defTabSz="914212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i="1" kern="0" dirty="0">
                  <a:solidFill>
                    <a:srgbClr val="000099"/>
                  </a:solidFill>
                </a:rPr>
                <a:t>electrons</a:t>
              </a:r>
            </a:p>
          </p:txBody>
        </p:sp>
      </p:grp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530385"/>
              </p:ext>
            </p:extLst>
          </p:nvPr>
        </p:nvGraphicFramePr>
        <p:xfrm>
          <a:off x="2859088" y="5057775"/>
          <a:ext cx="187166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77" name="Equation" r:id="rId7" imgW="1143000" imgH="253800" progId="Equation.DSMT4">
                  <p:embed/>
                </p:oleObj>
              </mc:Choice>
              <mc:Fallback>
                <p:oleObj name="Equation" r:id="rId7" imgW="1143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088" y="5057775"/>
                        <a:ext cx="1871662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895600" y="5410200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r>
              <a:rPr lang="en-US" i="1" kern="0" dirty="0" smtClean="0">
                <a:solidFill>
                  <a:srgbClr val="FF0000"/>
                </a:solidFill>
                <a:latin typeface="Tahoma"/>
                <a:cs typeface="Tahoma"/>
                <a:sym typeface="Symbol" panose="05050102010706020507" pitchFamily="18" charset="2"/>
              </a:rPr>
              <a:t></a:t>
            </a:r>
            <a:r>
              <a:rPr lang="en-US" sz="1600" i="1" kern="0" dirty="0" smtClean="0">
                <a:solidFill>
                  <a:sysClr val="windowText" lastClr="000000"/>
                </a:solidFill>
                <a:latin typeface="Tahoma"/>
                <a:cs typeface="Tahoma"/>
                <a:sym typeface="Symbol" panose="05050102010706020507" pitchFamily="18" charset="2"/>
              </a:rPr>
              <a:t> </a:t>
            </a:r>
            <a:r>
              <a:rPr lang="en-US" sz="1600" kern="0" dirty="0" smtClean="0">
                <a:solidFill>
                  <a:sysClr val="windowText" lastClr="000000"/>
                </a:solidFill>
                <a:latin typeface="Tahoma"/>
                <a:cs typeface="Tahoma"/>
                <a:sym typeface="Symbol" panose="05050102010706020507" pitchFamily="18" charset="2"/>
              </a:rPr>
              <a:t>= (3-7) </a:t>
            </a:r>
            <a:r>
              <a:rPr lang="en-US" sz="1600" kern="0" dirty="0" err="1" smtClean="0">
                <a:solidFill>
                  <a:sysClr val="windowText" lastClr="000000"/>
                </a:solidFill>
                <a:latin typeface="Tahoma"/>
                <a:cs typeface="Tahoma"/>
                <a:sym typeface="Symbol" panose="05050102010706020507" pitchFamily="18" charset="2"/>
              </a:rPr>
              <a:t>nW</a:t>
            </a:r>
            <a:r>
              <a:rPr lang="en-US" sz="1600" kern="0" dirty="0" smtClean="0">
                <a:solidFill>
                  <a:sysClr val="windowText" lastClr="000000"/>
                </a:solidFill>
                <a:latin typeface="Tahoma"/>
                <a:cs typeface="Tahoma"/>
                <a:sym typeface="Symbol" panose="05050102010706020507" pitchFamily="18" charset="2"/>
              </a:rPr>
              <a:t> K</a:t>
            </a:r>
            <a:r>
              <a:rPr lang="en-US" sz="1600" kern="0" baseline="30000" dirty="0" smtClean="0">
                <a:solidFill>
                  <a:sysClr val="windowText" lastClr="000000"/>
                </a:solidFill>
                <a:latin typeface="Tahoma"/>
                <a:cs typeface="Tahoma"/>
                <a:sym typeface="Symbol" panose="05050102010706020507" pitchFamily="18" charset="2"/>
              </a:rPr>
              <a:t>-5</a:t>
            </a:r>
            <a:endParaRPr lang="en-US" sz="1600" i="1" kern="0" dirty="0" smtClean="0">
              <a:solidFill>
                <a:sysClr val="windowText" lastClr="000000"/>
              </a:solidFill>
              <a:latin typeface="Tahoma"/>
              <a:cs typeface="Tahoma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767262" y="5359664"/>
            <a:ext cx="3919538" cy="2170364"/>
            <a:chOff x="4767262" y="5359664"/>
            <a:chExt cx="3919538" cy="217036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67262" y="5359664"/>
              <a:ext cx="3584759" cy="217036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5105400" y="5596933"/>
              <a:ext cx="35814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1400" dirty="0" err="1">
                  <a:solidFill>
                    <a:srgbClr val="000000"/>
                  </a:solidFill>
                </a:rPr>
                <a:t>Wellstood</a:t>
              </a:r>
              <a:r>
                <a:rPr lang="en-US" sz="1400" dirty="0">
                  <a:solidFill>
                    <a:srgbClr val="000000"/>
                  </a:solidFill>
                </a:rPr>
                <a:t>, F. C., Urbina, C. &amp; Clarke, J. </a:t>
              </a:r>
              <a:endParaRPr lang="en-US" sz="1400" dirty="0" smtClean="0">
                <a:solidFill>
                  <a:srgbClr val="000000"/>
                </a:solidFill>
              </a:endParaRPr>
            </a:p>
            <a:p>
              <a:pPr algn="l"/>
              <a:r>
                <a:rPr lang="en-US" sz="1400" b="1" dirty="0" smtClean="0">
                  <a:solidFill>
                    <a:srgbClr val="000000"/>
                  </a:solidFill>
                </a:rPr>
                <a:t>Hot-electron </a:t>
              </a:r>
              <a:r>
                <a:rPr lang="en-US" sz="1400" b="1" dirty="0">
                  <a:solidFill>
                    <a:srgbClr val="000000"/>
                  </a:solidFill>
                </a:rPr>
                <a:t>effects in metals</a:t>
              </a:r>
              <a:r>
                <a:rPr lang="en-US" sz="1400" dirty="0">
                  <a:solidFill>
                    <a:srgbClr val="000000"/>
                  </a:solidFill>
                </a:rPr>
                <a:t>. </a:t>
              </a:r>
              <a:endParaRPr lang="en-US" sz="1400" dirty="0" smtClean="0">
                <a:solidFill>
                  <a:srgbClr val="000000"/>
                </a:solidFill>
              </a:endParaRPr>
            </a:p>
            <a:p>
              <a:pPr algn="l"/>
              <a:r>
                <a:rPr lang="en-US" sz="1400" dirty="0" smtClean="0">
                  <a:solidFill>
                    <a:srgbClr val="000000"/>
                  </a:solidFill>
                </a:rPr>
                <a:t>Phys</a:t>
              </a:r>
              <a:r>
                <a:rPr lang="en-US" sz="1400" dirty="0">
                  <a:solidFill>
                    <a:srgbClr val="000000"/>
                  </a:solidFill>
                </a:rPr>
                <a:t>. Rev</a:t>
              </a:r>
              <a:r>
                <a:rPr lang="en-US" sz="1400" dirty="0" smtClean="0">
                  <a:solidFill>
                    <a:srgbClr val="000000"/>
                  </a:solidFill>
                </a:rPr>
                <a:t>.</a:t>
              </a:r>
              <a:r>
                <a:rPr lang="en-US" sz="1400" dirty="0">
                  <a:solidFill>
                    <a:srgbClr val="000000"/>
                  </a:solidFill>
                </a:rPr>
                <a:t> B </a:t>
              </a:r>
              <a:r>
                <a:rPr lang="en-US" sz="1400" b="1" dirty="0">
                  <a:solidFill>
                    <a:srgbClr val="000000"/>
                  </a:solidFill>
                </a:rPr>
                <a:t>49</a:t>
              </a:r>
              <a:r>
                <a:rPr lang="en-US" sz="1400" dirty="0">
                  <a:solidFill>
                    <a:srgbClr val="000000"/>
                  </a:solidFill>
                </a:rPr>
                <a:t>, 5942–5955 (1994</a:t>
              </a:r>
              <a:r>
                <a:rPr lang="en-US" sz="1400" dirty="0" smtClean="0">
                  <a:solidFill>
                    <a:srgbClr val="000000"/>
                  </a:solidFill>
                </a:rPr>
                <a:t>)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5060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4114800"/>
            <a:ext cx="236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sz="2000" b="0" i="1" u="none" strike="noStrike" kern="0" cap="none" spc="0" normalizeH="0" baseline="-2500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out</a:t>
            </a:r>
            <a:r>
              <a:rPr kumimoji="0" lang="en-US" sz="2000" b="0" i="1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sz="2000" b="0" i="1" u="none" strike="noStrike" kern="0" cap="none" spc="0" normalizeH="0" baseline="-25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+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sz="2000" b="0" i="1" u="none" strike="noStrike" kern="0" cap="none" spc="0" normalizeH="0" baseline="-25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=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sz="2000" b="0" i="1" u="none" strike="noStrike" kern="0" cap="none" spc="0" normalizeH="0" baseline="-25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kumimoji="0" lang="en-US" sz="2000" b="0" i="1" u="none" strike="noStrike" kern="0" cap="none" spc="0" normalizeH="0" baseline="-25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en-US" sz="2000" b="0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kumimoji="0" lang="en-US" sz="2000" b="0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/2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kumimoji="0" lang="en-US" sz="2000" b="0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out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=P</a:t>
            </a:r>
            <a:r>
              <a:rPr kumimoji="0" lang="en-US" sz="2000" b="0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/2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/>
              </a:rPr>
              <a:t>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/>
              </a:rPr>
              <a:t>P= P</a:t>
            </a:r>
            <a:r>
              <a:rPr kumimoji="0" lang="en-US" sz="2000" b="0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/>
              </a:rPr>
              <a:t>in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/>
              </a:rPr>
              <a:t>-P</a:t>
            </a:r>
            <a:r>
              <a:rPr kumimoji="0" lang="en-US" sz="2000" b="0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/>
              </a:rPr>
              <a:t>out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/>
              </a:rPr>
              <a:t>=P</a:t>
            </a:r>
            <a:r>
              <a:rPr kumimoji="0" lang="en-US" sz="2000" b="0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/>
              </a:rPr>
              <a:t>in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/>
              </a:rPr>
              <a:t>/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/>
              </a:rPr>
              <a:t>2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9156" y="5819001"/>
            <a:ext cx="20518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Jezouin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et </a:t>
            </a:r>
            <a:r>
              <a:rPr kumimoji="0" lang="en-US" sz="1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al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. Science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2013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66800" y="1708150"/>
            <a:ext cx="7010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95400" y="1676400"/>
            <a:ext cx="6629400" cy="2438400"/>
            <a:chOff x="1981200" y="2286000"/>
            <a:chExt cx="5334000" cy="1790700"/>
          </a:xfrm>
        </p:grpSpPr>
        <p:sp>
          <p:nvSpPr>
            <p:cNvPr id="6" name="TextBox 5"/>
            <p:cNvSpPr txBox="1"/>
            <p:nvPr/>
          </p:nvSpPr>
          <p:spPr>
            <a:xfrm>
              <a:off x="3804300" y="3276600"/>
              <a:ext cx="12218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/>
                  <a:ea typeface="+mn-ea"/>
                  <a:cs typeface="Tahoma"/>
                  <a:sym typeface="Symbol"/>
                </a:rPr>
                <a:t></a:t>
              </a:r>
              <a:r>
                <a:rPr kumimoji="0" lang="en-US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/>
                  <a:ea typeface="+mn-ea"/>
                  <a:cs typeface="Tahoma"/>
                  <a:sym typeface="Symbol"/>
                </a:rPr>
                <a:t>P =</a:t>
              </a:r>
              <a:r>
                <a:rPr kumimoji="0" lang="en-US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/>
                  <a:ea typeface="+mn-ea"/>
                  <a:cs typeface="Tahoma"/>
                </a:rPr>
                <a:t>P</a:t>
              </a:r>
              <a:r>
                <a:rPr kumimoji="0" lang="en-US" sz="1400" b="0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/>
                  <a:ea typeface="+mn-ea"/>
                  <a:cs typeface="Tahoma"/>
                </a:rPr>
                <a:t>in 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/>
                  <a:ea typeface="+mn-ea"/>
                  <a:cs typeface="Tahoma"/>
                </a:rPr>
                <a:t>- </a:t>
              </a:r>
              <a:r>
                <a:rPr kumimoji="0" lang="en-US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ea typeface="+mn-ea"/>
                  <a:cs typeface="Arial" charset="0"/>
                </a:rPr>
                <a:t>P</a:t>
              </a:r>
              <a:r>
                <a:rPr kumimoji="0" lang="en-US" sz="1400" b="0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ea typeface="+mn-ea"/>
                  <a:cs typeface="Arial" charset="0"/>
                </a:rPr>
                <a:t>out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Tahoma"/>
              </a:endParaRPr>
            </a:p>
          </p:txBody>
        </p:sp>
        <p:pic>
          <p:nvPicPr>
            <p:cNvPr id="157701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22" t="21362" r="14823" b="28922"/>
            <a:stretch/>
          </p:blipFill>
          <p:spPr bwMode="auto">
            <a:xfrm>
              <a:off x="2927349" y="2393950"/>
              <a:ext cx="4114801" cy="167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4876800" y="2286000"/>
              <a:ext cx="1447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6705600" y="3619500"/>
              <a:ext cx="6096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038600" y="3886200"/>
              <a:ext cx="516809" cy="190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743200" y="3286125"/>
              <a:ext cx="381000" cy="342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81200" y="2946400"/>
              <a:ext cx="9364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V</a:t>
              </a:r>
              <a:r>
                <a:rPr kumimoji="0" lang="en-US" sz="2000" b="0" i="1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in</a:t>
              </a:r>
              <a:r>
                <a:rPr kumimoji="0" lang="en-US" sz="20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 , </a:t>
              </a:r>
              <a:r>
                <a:rPr kumimoji="0" lang="en-US" sz="20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I</a:t>
              </a:r>
              <a:r>
                <a:rPr kumimoji="0" lang="en-US" sz="2000" b="0" i="1" u="none" strike="noStrike" kern="0" cap="none" spc="0" normalizeH="0" baseline="-2500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in</a:t>
              </a:r>
              <a:endPara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505200" y="781511"/>
            <a:ext cx="4429379" cy="461647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pPr marL="0" marR="0" lvl="0" indent="0" algn="l" defTabSz="914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Arial" charset="0"/>
              </a:rPr>
              <a:t>heating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Arial" charset="0"/>
              </a:rPr>
              <a:t>reservoir w/ current …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/>
              <a:ea typeface="+mn-ea"/>
              <a:cs typeface="Arial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77465" y="725844"/>
            <a:ext cx="2292241" cy="523220"/>
            <a:chOff x="777465" y="694153"/>
            <a:chExt cx="2292241" cy="523220"/>
          </a:xfrm>
        </p:grpSpPr>
        <p:pic>
          <p:nvPicPr>
            <p:cNvPr id="16" name="candl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574738" y="705967"/>
              <a:ext cx="494968" cy="4995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777465" y="694153"/>
              <a:ext cx="18565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/>
                  <a:ea typeface="+mn-ea"/>
                  <a:cs typeface="Arial" charset="0"/>
                </a:rPr>
                <a:t>replacing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400800" y="25908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G</a:t>
            </a:r>
            <a:r>
              <a:rPr kumimoji="0" lang="en-US" sz="1400" b="0" i="1" u="none" strike="noStrike" kern="0" cap="none" spc="0" normalizeH="0" baseline="-25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Hall</a:t>
            </a:r>
            <a:endParaRPr kumimoji="0" lang="en-US" sz="14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035255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0"/>
          <p:cNvGrpSpPr/>
          <p:nvPr/>
        </p:nvGrpSpPr>
        <p:grpSpPr>
          <a:xfrm>
            <a:off x="8155321" y="3764600"/>
            <a:ext cx="393415" cy="404362"/>
            <a:chOff x="0" y="0"/>
            <a:chExt cx="559522" cy="575092"/>
          </a:xfrm>
        </p:grpSpPr>
        <p:sp>
          <p:nvSpPr>
            <p:cNvPr id="3" name="Shape 295"/>
            <p:cNvSpPr/>
            <p:nvPr/>
          </p:nvSpPr>
          <p:spPr>
            <a:xfrm>
              <a:off x="0" y="0"/>
              <a:ext cx="559523" cy="365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2912" y="0"/>
                  </a:lnTo>
                  <a:lnTo>
                    <a:pt x="13002" y="21600"/>
                  </a:lnTo>
                  <a:lnTo>
                    <a:pt x="4131" y="21600"/>
                  </a:lnTo>
                  <a:lnTo>
                    <a:pt x="21600" y="21600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646" rtl="0" fontAlgn="auto" hangingPunct="0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17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4" name="Shape 296"/>
            <p:cNvSpPr/>
            <p:nvPr/>
          </p:nvSpPr>
          <p:spPr>
            <a:xfrm flipH="1">
              <a:off x="468764" y="371507"/>
              <a:ext cx="71612" cy="203586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646" rtl="0" fontAlgn="auto" hangingPunct="0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17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5" name="Shape 297"/>
            <p:cNvSpPr/>
            <p:nvPr/>
          </p:nvSpPr>
          <p:spPr>
            <a:xfrm flipH="1">
              <a:off x="341764" y="371507"/>
              <a:ext cx="71612" cy="203586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646" rtl="0" fontAlgn="auto" hangingPunct="0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17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6" name="Shape 298"/>
            <p:cNvSpPr/>
            <p:nvPr/>
          </p:nvSpPr>
          <p:spPr>
            <a:xfrm flipH="1">
              <a:off x="214764" y="371507"/>
              <a:ext cx="71612" cy="203586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646" rtl="0" fontAlgn="auto" hangingPunct="0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17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7" name="Shape 299"/>
            <p:cNvSpPr/>
            <p:nvPr/>
          </p:nvSpPr>
          <p:spPr>
            <a:xfrm flipH="1">
              <a:off x="87764" y="371507"/>
              <a:ext cx="71612" cy="203586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646" rtl="0" fontAlgn="auto" hangingPunct="0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17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</p:grpSp>
      <p:grpSp>
        <p:nvGrpSpPr>
          <p:cNvPr id="8" name="Group 306"/>
          <p:cNvGrpSpPr/>
          <p:nvPr/>
        </p:nvGrpSpPr>
        <p:grpSpPr>
          <a:xfrm>
            <a:off x="5967547" y="2326922"/>
            <a:ext cx="393415" cy="404362"/>
            <a:chOff x="0" y="0"/>
            <a:chExt cx="559522" cy="575092"/>
          </a:xfrm>
        </p:grpSpPr>
        <p:sp>
          <p:nvSpPr>
            <p:cNvPr id="9" name="Shape 301"/>
            <p:cNvSpPr/>
            <p:nvPr/>
          </p:nvSpPr>
          <p:spPr>
            <a:xfrm>
              <a:off x="0" y="0"/>
              <a:ext cx="559523" cy="365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2912" y="0"/>
                  </a:lnTo>
                  <a:lnTo>
                    <a:pt x="13002" y="21600"/>
                  </a:lnTo>
                  <a:lnTo>
                    <a:pt x="4131" y="21600"/>
                  </a:lnTo>
                  <a:lnTo>
                    <a:pt x="21600" y="21600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646" rtl="0" fontAlgn="auto" hangingPunct="0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17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10" name="Shape 302"/>
            <p:cNvSpPr/>
            <p:nvPr/>
          </p:nvSpPr>
          <p:spPr>
            <a:xfrm flipH="1">
              <a:off x="468764" y="371507"/>
              <a:ext cx="71612" cy="203586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646" rtl="0" fontAlgn="auto" hangingPunct="0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17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11" name="Shape 303"/>
            <p:cNvSpPr/>
            <p:nvPr/>
          </p:nvSpPr>
          <p:spPr>
            <a:xfrm flipH="1">
              <a:off x="341764" y="371507"/>
              <a:ext cx="71612" cy="203586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646" rtl="0" fontAlgn="auto" hangingPunct="0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17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12" name="Shape 304"/>
            <p:cNvSpPr/>
            <p:nvPr/>
          </p:nvSpPr>
          <p:spPr>
            <a:xfrm flipH="1">
              <a:off x="214764" y="371507"/>
              <a:ext cx="71612" cy="203586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646" rtl="0" fontAlgn="auto" hangingPunct="0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17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13" name="Shape 305"/>
            <p:cNvSpPr/>
            <p:nvPr/>
          </p:nvSpPr>
          <p:spPr>
            <a:xfrm flipH="1">
              <a:off x="87764" y="371507"/>
              <a:ext cx="71612" cy="203586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646" rtl="0" fontAlgn="auto" hangingPunct="0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17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</p:grpSp>
      <p:sp>
        <p:nvSpPr>
          <p:cNvPr id="14" name="Shape 307"/>
          <p:cNvSpPr/>
          <p:nvPr/>
        </p:nvSpPr>
        <p:spPr>
          <a:xfrm>
            <a:off x="840162" y="3742286"/>
            <a:ext cx="578516" cy="360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35707" tIns="35707" rIns="35707" bIns="35707" anchor="ctr"/>
          <a:lstStyle/>
          <a:p>
            <a:pPr algn="ctr" defTabSz="410646" rtl="0" fontAlgn="auto" hangingPunct="0">
              <a:spcBef>
                <a:spcPts val="0"/>
              </a:spcBef>
              <a:spcAft>
                <a:spcPts val="0"/>
              </a:spcAft>
              <a:defRPr sz="2400"/>
            </a:pPr>
            <a:endParaRPr sz="17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5" name="Shape 308"/>
          <p:cNvSpPr/>
          <p:nvPr/>
        </p:nvSpPr>
        <p:spPr>
          <a:xfrm>
            <a:off x="1244085" y="3696256"/>
            <a:ext cx="1807526" cy="2805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574"/>
                </a:lnTo>
                <a:lnTo>
                  <a:pt x="21600" y="129"/>
                </a:lnTo>
                <a:lnTo>
                  <a:pt x="0" y="0"/>
                </a:lnTo>
                <a:close/>
              </a:path>
            </a:pathLst>
          </a:custGeom>
          <a:solidFill>
            <a:srgbClr val="EBEBEB"/>
          </a:solidFill>
          <a:ln>
            <a:solidFill>
              <a:srgbClr val="000000"/>
            </a:solidFill>
            <a:miter lim="400000"/>
          </a:ln>
        </p:spPr>
        <p:txBody>
          <a:bodyPr lIns="35707" tIns="35707" rIns="35707" bIns="35707" anchor="ctr"/>
          <a:lstStyle/>
          <a:p>
            <a:pPr algn="ctr" defTabSz="410646" rtl="0" fontAlgn="auto" hangingPunct="0">
              <a:spcBef>
                <a:spcPts val="0"/>
              </a:spcBef>
              <a:spcAft>
                <a:spcPts val="0"/>
              </a:spcAft>
              <a:defRPr sz="2400"/>
            </a:pPr>
            <a:endParaRPr sz="17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6" name="Shape 309"/>
          <p:cNvSpPr/>
          <p:nvPr/>
        </p:nvSpPr>
        <p:spPr>
          <a:xfrm>
            <a:off x="2948826" y="3649798"/>
            <a:ext cx="648707" cy="4326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367"/>
                </a:moveTo>
                <a:lnTo>
                  <a:pt x="0" y="21600"/>
                </a:lnTo>
                <a:lnTo>
                  <a:pt x="21537" y="14102"/>
                </a:lnTo>
                <a:lnTo>
                  <a:pt x="21600" y="0"/>
                </a:lnTo>
                <a:lnTo>
                  <a:pt x="0" y="7367"/>
                </a:lnTo>
                <a:close/>
              </a:path>
            </a:pathLst>
          </a:custGeom>
          <a:solidFill>
            <a:srgbClr val="EBEBEB"/>
          </a:solidFill>
          <a:ln w="6350">
            <a:solidFill>
              <a:srgbClr val="000000"/>
            </a:solidFill>
            <a:miter lim="400000"/>
          </a:ln>
        </p:spPr>
        <p:txBody>
          <a:bodyPr lIns="35707" tIns="35707" rIns="35707" bIns="35707" anchor="ctr"/>
          <a:lstStyle/>
          <a:p>
            <a:pPr algn="ctr" defTabSz="410646" rtl="0" fontAlgn="auto" hangingPunct="0">
              <a:spcBef>
                <a:spcPts val="0"/>
              </a:spcBef>
              <a:spcAft>
                <a:spcPts val="0"/>
              </a:spcAft>
              <a:defRPr sz="2400"/>
            </a:pPr>
            <a:endParaRPr sz="17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7" name="Shape 310"/>
          <p:cNvSpPr/>
          <p:nvPr/>
        </p:nvSpPr>
        <p:spPr>
          <a:xfrm>
            <a:off x="5487848" y="2284916"/>
            <a:ext cx="133753" cy="2106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" y="340"/>
                </a:moveTo>
                <a:lnTo>
                  <a:pt x="0" y="21271"/>
                </a:lnTo>
                <a:lnTo>
                  <a:pt x="21600" y="21600"/>
                </a:lnTo>
                <a:lnTo>
                  <a:pt x="21586" y="0"/>
                </a:lnTo>
                <a:lnTo>
                  <a:pt x="12" y="340"/>
                </a:lnTo>
                <a:close/>
              </a:path>
            </a:pathLst>
          </a:custGeom>
          <a:solidFill>
            <a:srgbClr val="EBEBEB"/>
          </a:solidFill>
          <a:ln>
            <a:solidFill>
              <a:srgbClr val="000000"/>
            </a:solidFill>
            <a:miter lim="400000"/>
          </a:ln>
        </p:spPr>
        <p:txBody>
          <a:bodyPr lIns="35707" tIns="35707" rIns="35707" bIns="35707" anchor="ctr"/>
          <a:lstStyle/>
          <a:p>
            <a:pPr algn="ctr" defTabSz="410646" rtl="0" fontAlgn="auto" hangingPunct="0">
              <a:spcBef>
                <a:spcPts val="0"/>
              </a:spcBef>
              <a:spcAft>
                <a:spcPts val="0"/>
              </a:spcAft>
              <a:defRPr sz="2400"/>
            </a:pPr>
            <a:endParaRPr sz="17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8" name="Shape 311"/>
          <p:cNvSpPr/>
          <p:nvPr/>
        </p:nvSpPr>
        <p:spPr>
          <a:xfrm>
            <a:off x="5457055" y="2287637"/>
            <a:ext cx="492090" cy="10899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4231"/>
                </a:lnTo>
                <a:lnTo>
                  <a:pt x="28" y="21600"/>
                </a:lnTo>
                <a:lnTo>
                  <a:pt x="0" y="15637"/>
                </a:lnTo>
                <a:lnTo>
                  <a:pt x="21600" y="0"/>
                </a:lnTo>
                <a:close/>
              </a:path>
            </a:pathLst>
          </a:custGeom>
          <a:solidFill>
            <a:srgbClr val="D6D6D6"/>
          </a:solidFill>
          <a:ln>
            <a:solidFill>
              <a:srgbClr val="000000"/>
            </a:solidFill>
            <a:miter lim="400000"/>
          </a:ln>
        </p:spPr>
        <p:txBody>
          <a:bodyPr lIns="35707" tIns="35707" rIns="35707" bIns="35707" anchor="ctr"/>
          <a:lstStyle/>
          <a:p>
            <a:pPr algn="ctr" defTabSz="410646" rtl="0" fontAlgn="auto" hangingPunct="0">
              <a:spcBef>
                <a:spcPts val="0"/>
              </a:spcBef>
              <a:spcAft>
                <a:spcPts val="0"/>
              </a:spcAft>
              <a:defRPr sz="2400"/>
            </a:pPr>
            <a:endParaRPr sz="17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9" name="Shape 312"/>
          <p:cNvSpPr/>
          <p:nvPr/>
        </p:nvSpPr>
        <p:spPr>
          <a:xfrm>
            <a:off x="3059006" y="4258026"/>
            <a:ext cx="2644407" cy="3267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04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604"/>
                </a:lnTo>
                <a:close/>
              </a:path>
            </a:pathLst>
          </a:custGeom>
          <a:solidFill>
            <a:srgbClr val="FEC3A8"/>
          </a:solidFill>
          <a:ln w="6350">
            <a:solidFill>
              <a:srgbClr val="000000"/>
            </a:solidFill>
            <a:miter lim="400000"/>
          </a:ln>
        </p:spPr>
        <p:txBody>
          <a:bodyPr lIns="35707" tIns="35707" rIns="35707" bIns="35707" anchor="ctr"/>
          <a:lstStyle/>
          <a:p>
            <a:pPr algn="ctr" defTabSz="410646" rtl="0" fontAlgn="auto" hangingPunct="0">
              <a:spcBef>
                <a:spcPts val="0"/>
              </a:spcBef>
              <a:spcAft>
                <a:spcPts val="0"/>
              </a:spcAft>
              <a:defRPr sz="2400"/>
            </a:pPr>
            <a:endParaRPr sz="17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0" name="Shape 313"/>
          <p:cNvSpPr/>
          <p:nvPr/>
        </p:nvSpPr>
        <p:spPr>
          <a:xfrm>
            <a:off x="5702632" y="3077372"/>
            <a:ext cx="454944" cy="1514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164" y="3632"/>
                </a:lnTo>
                <a:lnTo>
                  <a:pt x="0" y="21600"/>
                </a:lnTo>
                <a:lnTo>
                  <a:pt x="96" y="16858"/>
                </a:lnTo>
                <a:lnTo>
                  <a:pt x="21600" y="0"/>
                </a:lnTo>
                <a:close/>
              </a:path>
            </a:pathLst>
          </a:custGeom>
          <a:solidFill>
            <a:srgbClr val="FEC3A8"/>
          </a:solidFill>
          <a:ln w="6350">
            <a:solidFill>
              <a:srgbClr val="000000"/>
            </a:solidFill>
            <a:miter lim="400000"/>
          </a:ln>
        </p:spPr>
        <p:txBody>
          <a:bodyPr lIns="35707" tIns="35707" rIns="35707" bIns="35707" anchor="ctr"/>
          <a:lstStyle/>
          <a:p>
            <a:pPr algn="ctr" defTabSz="410646" rtl="0" fontAlgn="auto" hangingPunct="0">
              <a:spcBef>
                <a:spcPts val="0"/>
              </a:spcBef>
              <a:spcAft>
                <a:spcPts val="0"/>
              </a:spcAft>
              <a:defRPr sz="2400"/>
            </a:pPr>
            <a:endParaRPr sz="17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1" name="Shape 314"/>
          <p:cNvSpPr/>
          <p:nvPr/>
        </p:nvSpPr>
        <p:spPr>
          <a:xfrm>
            <a:off x="5011862" y="2133600"/>
            <a:ext cx="1072377" cy="942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8977" y="21600"/>
                </a:lnTo>
                <a:lnTo>
                  <a:pt x="18839" y="3458"/>
                </a:lnTo>
                <a:lnTo>
                  <a:pt x="21600" y="3408"/>
                </a:lnTo>
                <a:lnTo>
                  <a:pt x="17671" y="0"/>
                </a:lnTo>
                <a:lnTo>
                  <a:pt x="9492" y="3458"/>
                </a:lnTo>
                <a:lnTo>
                  <a:pt x="12423" y="3458"/>
                </a:lnTo>
                <a:lnTo>
                  <a:pt x="0" y="21600"/>
                </a:lnTo>
                <a:close/>
              </a:path>
            </a:pathLst>
          </a:custGeom>
          <a:solidFill>
            <a:srgbClr val="D6D6D6"/>
          </a:solidFill>
          <a:ln>
            <a:solidFill>
              <a:srgbClr val="000000"/>
            </a:solidFill>
            <a:miter lim="400000"/>
          </a:ln>
        </p:spPr>
        <p:txBody>
          <a:bodyPr lIns="35707" tIns="35707" rIns="35707" bIns="35707" anchor="ctr"/>
          <a:lstStyle/>
          <a:p>
            <a:pPr algn="ctr" defTabSz="410646" rtl="0" fontAlgn="auto" hangingPunct="0">
              <a:spcBef>
                <a:spcPts val="0"/>
              </a:spcBef>
              <a:spcAft>
                <a:spcPts val="0"/>
              </a:spcAft>
              <a:defRPr sz="2400"/>
            </a:pPr>
            <a:endParaRPr sz="17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2" name="Shape 315"/>
          <p:cNvSpPr/>
          <p:nvPr/>
        </p:nvSpPr>
        <p:spPr>
          <a:xfrm>
            <a:off x="558078" y="4101617"/>
            <a:ext cx="558148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07" tIns="35707" rIns="35707" bIns="35707" anchor="ctr"/>
          <a:lstStyle/>
          <a:p>
            <a:pPr algn="ctr" defTabSz="410646" rtl="0" fontAlgn="auto" hangingPunct="0">
              <a:spcBef>
                <a:spcPts val="0"/>
              </a:spcBef>
              <a:spcAft>
                <a:spcPts val="0"/>
              </a:spcAft>
              <a:defRPr sz="2400"/>
            </a:pPr>
            <a:endParaRPr sz="17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3" name="Shape 316"/>
          <p:cNvSpPr/>
          <p:nvPr/>
        </p:nvSpPr>
        <p:spPr>
          <a:xfrm>
            <a:off x="680325" y="4206807"/>
            <a:ext cx="313654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07" tIns="35707" rIns="35707" bIns="35707" anchor="ctr"/>
          <a:lstStyle/>
          <a:p>
            <a:pPr algn="ctr" defTabSz="410646" rtl="0" fontAlgn="auto" hangingPunct="0">
              <a:spcBef>
                <a:spcPts val="0"/>
              </a:spcBef>
              <a:spcAft>
                <a:spcPts val="0"/>
              </a:spcAft>
              <a:defRPr sz="2400"/>
            </a:pPr>
            <a:endParaRPr sz="17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4" name="Shape 317"/>
          <p:cNvSpPr/>
          <p:nvPr/>
        </p:nvSpPr>
        <p:spPr>
          <a:xfrm>
            <a:off x="1094629" y="3940258"/>
            <a:ext cx="438443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07" tIns="35707" rIns="35707" bIns="35707" anchor="ctr">
            <a:spAutoFit/>
          </a:bodyPr>
          <a:lstStyle/>
          <a:p>
            <a:pPr algn="ctr" defTabSz="410646" rtl="0" fontAlgn="auto" hangingPunct="0">
              <a:spcBef>
                <a:spcPts val="0"/>
              </a:spcBef>
              <a:spcAft>
                <a:spcPts val="0"/>
              </a:spcAf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500" i="1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sz="2500" kern="0" baseline="-59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</a:p>
        </p:txBody>
      </p:sp>
      <p:sp>
        <p:nvSpPr>
          <p:cNvPr id="25" name="Shape 318"/>
          <p:cNvSpPr/>
          <p:nvPr/>
        </p:nvSpPr>
        <p:spPr>
          <a:xfrm>
            <a:off x="698499" y="4217815"/>
            <a:ext cx="318176" cy="1673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58" y="0"/>
                </a:moveTo>
                <a:lnTo>
                  <a:pt x="10968" y="21600"/>
                </a:ln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35707" tIns="35707" rIns="35707" bIns="35707" anchor="ctr"/>
          <a:lstStyle/>
          <a:p>
            <a:pPr algn="ctr" defTabSz="410646" rtl="0" fontAlgn="auto" hangingPunct="0">
              <a:spcBef>
                <a:spcPts val="0"/>
              </a:spcBef>
              <a:spcAft>
                <a:spcPts val="0"/>
              </a:spcAft>
              <a:defRPr sz="2400"/>
            </a:pPr>
            <a:endParaRPr sz="17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6" name="Shape 319"/>
          <p:cNvSpPr/>
          <p:nvPr/>
        </p:nvSpPr>
        <p:spPr>
          <a:xfrm flipH="1">
            <a:off x="930581" y="4389735"/>
            <a:ext cx="50352" cy="143146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07" tIns="35707" rIns="35707" bIns="35707" anchor="ctr"/>
          <a:lstStyle/>
          <a:p>
            <a:pPr algn="ctr" defTabSz="410646" rtl="0" fontAlgn="auto" hangingPunct="0">
              <a:spcBef>
                <a:spcPts val="0"/>
              </a:spcBef>
              <a:spcAft>
                <a:spcPts val="0"/>
              </a:spcAft>
              <a:defRPr sz="2400"/>
            </a:pPr>
            <a:endParaRPr sz="17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7" name="Shape 320"/>
          <p:cNvSpPr/>
          <p:nvPr/>
        </p:nvSpPr>
        <p:spPr>
          <a:xfrm flipH="1">
            <a:off x="841284" y="4389735"/>
            <a:ext cx="50352" cy="143146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07" tIns="35707" rIns="35707" bIns="35707" anchor="ctr"/>
          <a:lstStyle/>
          <a:p>
            <a:pPr algn="ctr" defTabSz="410646" rtl="0" fontAlgn="auto" hangingPunct="0">
              <a:spcBef>
                <a:spcPts val="0"/>
              </a:spcBef>
              <a:spcAft>
                <a:spcPts val="0"/>
              </a:spcAft>
              <a:defRPr sz="2400"/>
            </a:pPr>
            <a:endParaRPr sz="17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8" name="Shape 321"/>
          <p:cNvSpPr/>
          <p:nvPr/>
        </p:nvSpPr>
        <p:spPr>
          <a:xfrm flipH="1">
            <a:off x="751987" y="4389735"/>
            <a:ext cx="50352" cy="143146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07" tIns="35707" rIns="35707" bIns="35707" anchor="ctr"/>
          <a:lstStyle/>
          <a:p>
            <a:pPr algn="ctr" defTabSz="410646" rtl="0" fontAlgn="auto" hangingPunct="0">
              <a:spcBef>
                <a:spcPts val="0"/>
              </a:spcBef>
              <a:spcAft>
                <a:spcPts val="0"/>
              </a:spcAft>
              <a:defRPr sz="2400"/>
            </a:pPr>
            <a:endParaRPr sz="17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9" name="Shape 322"/>
          <p:cNvSpPr/>
          <p:nvPr/>
        </p:nvSpPr>
        <p:spPr>
          <a:xfrm flipH="1">
            <a:off x="662690" y="4389735"/>
            <a:ext cx="50352" cy="143146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07" tIns="35707" rIns="35707" bIns="35707" anchor="ctr"/>
          <a:lstStyle/>
          <a:p>
            <a:pPr algn="ctr" defTabSz="410646" rtl="0" fontAlgn="auto" hangingPunct="0">
              <a:spcBef>
                <a:spcPts val="0"/>
              </a:spcBef>
              <a:spcAft>
                <a:spcPts val="0"/>
              </a:spcAft>
              <a:defRPr sz="2400"/>
            </a:pPr>
            <a:endParaRPr sz="17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0" name="Shape 323"/>
          <p:cNvSpPr/>
          <p:nvPr/>
        </p:nvSpPr>
        <p:spPr>
          <a:xfrm>
            <a:off x="5906309" y="3385902"/>
            <a:ext cx="2284412" cy="4855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07" y="5444"/>
                </a:moveTo>
                <a:lnTo>
                  <a:pt x="18292" y="5442"/>
                </a:lnTo>
                <a:lnTo>
                  <a:pt x="18196" y="0"/>
                </a:lnTo>
                <a:lnTo>
                  <a:pt x="21600" y="10045"/>
                </a:lnTo>
                <a:lnTo>
                  <a:pt x="18692" y="21600"/>
                </a:lnTo>
                <a:lnTo>
                  <a:pt x="18522" y="14656"/>
                </a:lnTo>
                <a:lnTo>
                  <a:pt x="0" y="14656"/>
                </a:lnTo>
                <a:lnTo>
                  <a:pt x="807" y="5444"/>
                </a:lnTo>
                <a:close/>
              </a:path>
            </a:pathLst>
          </a:custGeom>
          <a:solidFill>
            <a:srgbClr val="D6D6D6"/>
          </a:solidFill>
          <a:ln>
            <a:solidFill>
              <a:srgbClr val="000000"/>
            </a:solidFill>
            <a:miter lim="400000"/>
          </a:ln>
        </p:spPr>
        <p:txBody>
          <a:bodyPr lIns="35707" tIns="35707" rIns="35707" bIns="35707" anchor="ctr"/>
          <a:lstStyle/>
          <a:p>
            <a:pPr algn="ctr" defTabSz="410646" rtl="0" fontAlgn="auto" hangingPunct="0">
              <a:spcBef>
                <a:spcPts val="0"/>
              </a:spcBef>
              <a:spcAft>
                <a:spcPts val="0"/>
              </a:spcAft>
              <a:defRPr sz="2400"/>
            </a:pPr>
            <a:endParaRPr sz="17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1" name="Shape 324"/>
          <p:cNvSpPr/>
          <p:nvPr/>
        </p:nvSpPr>
        <p:spPr>
          <a:xfrm>
            <a:off x="5905382" y="3714116"/>
            <a:ext cx="1959331" cy="2805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574"/>
                </a:lnTo>
                <a:lnTo>
                  <a:pt x="21600" y="129"/>
                </a:lnTo>
                <a:lnTo>
                  <a:pt x="0" y="0"/>
                </a:lnTo>
                <a:close/>
              </a:path>
            </a:pathLst>
          </a:custGeom>
          <a:solidFill>
            <a:srgbClr val="EBEBEB"/>
          </a:solidFill>
          <a:ln>
            <a:solidFill>
              <a:srgbClr val="000000"/>
            </a:solidFill>
            <a:miter lim="400000"/>
          </a:ln>
        </p:spPr>
        <p:txBody>
          <a:bodyPr lIns="35707" tIns="35707" rIns="35707" bIns="35707" anchor="ctr"/>
          <a:lstStyle/>
          <a:p>
            <a:pPr algn="ctr" defTabSz="410646" rtl="0" fontAlgn="auto" hangingPunct="0">
              <a:spcBef>
                <a:spcPts val="0"/>
              </a:spcBef>
              <a:spcAft>
                <a:spcPts val="0"/>
              </a:spcAft>
              <a:defRPr sz="2400"/>
            </a:pPr>
            <a:endParaRPr sz="17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2" name="Shape 325"/>
          <p:cNvSpPr/>
          <p:nvPr/>
        </p:nvSpPr>
        <p:spPr>
          <a:xfrm>
            <a:off x="7886943" y="3614080"/>
            <a:ext cx="300450" cy="539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193"/>
                </a:moveTo>
                <a:lnTo>
                  <a:pt x="1" y="21600"/>
                </a:lnTo>
                <a:lnTo>
                  <a:pt x="21464" y="11303"/>
                </a:lnTo>
                <a:lnTo>
                  <a:pt x="21600" y="0"/>
                </a:lnTo>
                <a:lnTo>
                  <a:pt x="0" y="10193"/>
                </a:lnTo>
                <a:close/>
              </a:path>
            </a:pathLst>
          </a:custGeom>
          <a:solidFill>
            <a:srgbClr val="EBEBEB"/>
          </a:solidFill>
          <a:ln>
            <a:solidFill>
              <a:srgbClr val="000000"/>
            </a:solidFill>
            <a:miter lim="400000"/>
          </a:ln>
        </p:spPr>
        <p:txBody>
          <a:bodyPr lIns="35707" tIns="35707" rIns="35707" bIns="35707" anchor="ctr"/>
          <a:lstStyle/>
          <a:p>
            <a:pPr algn="ctr" defTabSz="410646" rtl="0" fontAlgn="auto" hangingPunct="0">
              <a:spcBef>
                <a:spcPts val="0"/>
              </a:spcBef>
              <a:spcAft>
                <a:spcPts val="0"/>
              </a:spcAft>
              <a:defRPr sz="2400"/>
            </a:pPr>
            <a:endParaRPr sz="17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3" name="Shape 326"/>
          <p:cNvSpPr/>
          <p:nvPr/>
        </p:nvSpPr>
        <p:spPr>
          <a:xfrm>
            <a:off x="7862398" y="3717770"/>
            <a:ext cx="23370" cy="437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16" y="0"/>
                </a:moveTo>
                <a:lnTo>
                  <a:pt x="0" y="14144"/>
                </a:lnTo>
                <a:lnTo>
                  <a:pt x="21600" y="21600"/>
                </a:lnTo>
                <a:lnTo>
                  <a:pt x="19765" y="7662"/>
                </a:lnTo>
                <a:lnTo>
                  <a:pt x="1416" y="0"/>
                </a:lnTo>
                <a:close/>
              </a:path>
            </a:pathLst>
          </a:custGeom>
          <a:solidFill>
            <a:srgbClr val="C0C0C0"/>
          </a:solidFill>
          <a:ln w="6350">
            <a:solidFill>
              <a:srgbClr val="000000"/>
            </a:solidFill>
            <a:miter lim="400000"/>
          </a:ln>
        </p:spPr>
        <p:txBody>
          <a:bodyPr lIns="35707" tIns="35707" rIns="35707" bIns="35707" anchor="ctr"/>
          <a:lstStyle/>
          <a:p>
            <a:pPr algn="ctr" defTabSz="410646" rtl="0" fontAlgn="auto" hangingPunct="0">
              <a:spcBef>
                <a:spcPts val="0"/>
              </a:spcBef>
              <a:spcAft>
                <a:spcPts val="0"/>
              </a:spcAft>
              <a:defRPr sz="2400"/>
            </a:pPr>
            <a:endParaRPr sz="17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4" name="Shape 327"/>
          <p:cNvSpPr/>
          <p:nvPr/>
        </p:nvSpPr>
        <p:spPr>
          <a:xfrm>
            <a:off x="5952193" y="2284916"/>
            <a:ext cx="133753" cy="211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" y="339"/>
                </a:moveTo>
                <a:lnTo>
                  <a:pt x="0" y="21600"/>
                </a:lnTo>
                <a:lnTo>
                  <a:pt x="21600" y="21542"/>
                </a:lnTo>
                <a:lnTo>
                  <a:pt x="21586" y="0"/>
                </a:lnTo>
                <a:lnTo>
                  <a:pt x="12" y="339"/>
                </a:lnTo>
                <a:close/>
              </a:path>
            </a:pathLst>
          </a:custGeom>
          <a:solidFill>
            <a:srgbClr val="EBEBEB"/>
          </a:solidFill>
          <a:ln>
            <a:solidFill>
              <a:srgbClr val="000000"/>
            </a:solidFill>
            <a:miter lim="400000"/>
          </a:ln>
        </p:spPr>
        <p:txBody>
          <a:bodyPr lIns="35707" tIns="35707" rIns="35707" bIns="35707" anchor="ctr"/>
          <a:lstStyle/>
          <a:p>
            <a:pPr algn="ctr" defTabSz="410646" rtl="0" fontAlgn="auto" hangingPunct="0">
              <a:spcBef>
                <a:spcPts val="0"/>
              </a:spcBef>
              <a:spcAft>
                <a:spcPts val="0"/>
              </a:spcAft>
              <a:defRPr sz="2400"/>
            </a:pPr>
            <a:endParaRPr sz="17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5" name="Shape 328"/>
          <p:cNvSpPr/>
          <p:nvPr/>
        </p:nvSpPr>
        <p:spPr>
          <a:xfrm>
            <a:off x="4031714" y="4256574"/>
            <a:ext cx="691628" cy="14883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4933"/>
                </a:lnTo>
                <a:lnTo>
                  <a:pt x="0" y="21600"/>
                </a:lnTo>
                <a:lnTo>
                  <a:pt x="0" y="16023"/>
                </a:lnTo>
                <a:lnTo>
                  <a:pt x="21600" y="0"/>
                </a:lnTo>
                <a:close/>
              </a:path>
            </a:pathLst>
          </a:custGeom>
          <a:solidFill>
            <a:srgbClr val="C0C0C0"/>
          </a:solidFill>
          <a:ln>
            <a:solidFill>
              <a:srgbClr val="000000"/>
            </a:solidFill>
            <a:miter lim="400000"/>
          </a:ln>
        </p:spPr>
        <p:txBody>
          <a:bodyPr lIns="35707" tIns="35707" rIns="35707" bIns="35707" anchor="ctr"/>
          <a:lstStyle/>
          <a:p>
            <a:pPr algn="ctr" defTabSz="410646" rtl="0" fontAlgn="auto" hangingPunct="0">
              <a:spcBef>
                <a:spcPts val="0"/>
              </a:spcBef>
              <a:spcAft>
                <a:spcPts val="0"/>
              </a:spcAft>
              <a:defRPr sz="2400"/>
            </a:pPr>
            <a:endParaRPr sz="17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6" name="Shape 329"/>
          <p:cNvSpPr/>
          <p:nvPr/>
        </p:nvSpPr>
        <p:spPr>
          <a:xfrm>
            <a:off x="3058585" y="4268968"/>
            <a:ext cx="1657879" cy="12861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3386" y="16844"/>
                </a:lnTo>
                <a:lnTo>
                  <a:pt x="17720" y="16920"/>
                </a:lnTo>
                <a:lnTo>
                  <a:pt x="5737" y="21600"/>
                </a:lnTo>
                <a:lnTo>
                  <a:pt x="0" y="16939"/>
                </a:lnTo>
                <a:lnTo>
                  <a:pt x="3573" y="16900"/>
                </a:lnTo>
                <a:lnTo>
                  <a:pt x="13500" y="6"/>
                </a:lnTo>
                <a:lnTo>
                  <a:pt x="21600" y="0"/>
                </a:lnTo>
                <a:close/>
              </a:path>
            </a:pathLst>
          </a:custGeom>
          <a:solidFill>
            <a:srgbClr val="D6D6D6"/>
          </a:solidFill>
          <a:ln>
            <a:solidFill>
              <a:srgbClr val="000000"/>
            </a:solidFill>
            <a:miter lim="400000"/>
          </a:ln>
        </p:spPr>
        <p:txBody>
          <a:bodyPr lIns="35707" tIns="35707" rIns="35707" bIns="35707" anchor="ctr"/>
          <a:lstStyle/>
          <a:p>
            <a:pPr algn="ctr" defTabSz="410646" rtl="0" fontAlgn="auto" hangingPunct="0">
              <a:spcBef>
                <a:spcPts val="0"/>
              </a:spcBef>
              <a:spcAft>
                <a:spcPts val="0"/>
              </a:spcAft>
              <a:defRPr sz="2400"/>
            </a:pPr>
            <a:endParaRPr sz="17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7" name="Shape 330"/>
          <p:cNvSpPr/>
          <p:nvPr/>
        </p:nvSpPr>
        <p:spPr>
          <a:xfrm>
            <a:off x="3504861" y="5279340"/>
            <a:ext cx="904766" cy="6530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1241"/>
                </a:lnTo>
                <a:lnTo>
                  <a:pt x="0" y="21600"/>
                </a:lnTo>
                <a:lnTo>
                  <a:pt x="0" y="8891"/>
                </a:lnTo>
                <a:lnTo>
                  <a:pt x="21600" y="0"/>
                </a:lnTo>
                <a:close/>
              </a:path>
            </a:pathLst>
          </a:custGeom>
          <a:solidFill>
            <a:srgbClr val="EBEBEB"/>
          </a:solidFill>
          <a:ln w="6350">
            <a:solidFill>
              <a:srgbClr val="000000"/>
            </a:solidFill>
            <a:miter lim="400000"/>
          </a:ln>
        </p:spPr>
        <p:txBody>
          <a:bodyPr lIns="35707" tIns="35707" rIns="35707" bIns="35707" anchor="ctr"/>
          <a:lstStyle/>
          <a:p>
            <a:pPr algn="ctr" defTabSz="410646" rtl="0" fontAlgn="auto" hangingPunct="0">
              <a:spcBef>
                <a:spcPts val="0"/>
              </a:spcBef>
              <a:spcAft>
                <a:spcPts val="0"/>
              </a:spcAft>
              <a:defRPr sz="2400"/>
            </a:pPr>
            <a:endParaRPr sz="17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8" name="Shape 331"/>
          <p:cNvSpPr/>
          <p:nvPr/>
        </p:nvSpPr>
        <p:spPr>
          <a:xfrm flipH="1">
            <a:off x="3063034" y="5276770"/>
            <a:ext cx="441608" cy="6556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1197"/>
                </a:lnTo>
                <a:lnTo>
                  <a:pt x="0" y="21600"/>
                </a:lnTo>
                <a:lnTo>
                  <a:pt x="0" y="8940"/>
                </a:lnTo>
                <a:lnTo>
                  <a:pt x="21600" y="0"/>
                </a:lnTo>
                <a:close/>
              </a:path>
            </a:pathLst>
          </a:custGeom>
          <a:solidFill>
            <a:srgbClr val="C0C0C0"/>
          </a:solidFill>
          <a:ln w="6350">
            <a:solidFill>
              <a:srgbClr val="000000"/>
            </a:solidFill>
            <a:miter lim="400000"/>
          </a:ln>
        </p:spPr>
        <p:txBody>
          <a:bodyPr lIns="35707" tIns="35707" rIns="35707" bIns="35707" anchor="ctr"/>
          <a:lstStyle/>
          <a:p>
            <a:pPr algn="ctr" defTabSz="410646" rtl="0" fontAlgn="auto" hangingPunct="0">
              <a:spcBef>
                <a:spcPts val="0"/>
              </a:spcBef>
              <a:spcAft>
                <a:spcPts val="0"/>
              </a:spcAft>
              <a:defRPr sz="2400"/>
            </a:pPr>
            <a:endParaRPr sz="17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grpSp>
        <p:nvGrpSpPr>
          <p:cNvPr id="39" name="Group 337"/>
          <p:cNvGrpSpPr/>
          <p:nvPr/>
        </p:nvGrpSpPr>
        <p:grpSpPr>
          <a:xfrm>
            <a:off x="3192661" y="5705266"/>
            <a:ext cx="391295" cy="485933"/>
            <a:chOff x="0" y="0"/>
            <a:chExt cx="556507" cy="691104"/>
          </a:xfrm>
        </p:grpSpPr>
        <p:sp>
          <p:nvSpPr>
            <p:cNvPr id="40" name="Shape 332"/>
            <p:cNvSpPr/>
            <p:nvPr/>
          </p:nvSpPr>
          <p:spPr>
            <a:xfrm>
              <a:off x="22699" y="0"/>
              <a:ext cx="533809" cy="443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45" y="0"/>
                  </a:moveTo>
                  <a:lnTo>
                    <a:pt x="10968" y="8710"/>
                  </a:lnTo>
                  <a:lnTo>
                    <a:pt x="10968" y="21600"/>
                  </a:ln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646" rtl="0" fontAlgn="auto" hangingPunct="0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17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41" name="Shape 333"/>
            <p:cNvSpPr/>
            <p:nvPr/>
          </p:nvSpPr>
          <p:spPr>
            <a:xfrm flipH="1">
              <a:off x="449444" y="450946"/>
              <a:ext cx="84476" cy="240159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646" rtl="0" fontAlgn="auto" hangingPunct="0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17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42" name="Shape 334"/>
            <p:cNvSpPr/>
            <p:nvPr/>
          </p:nvSpPr>
          <p:spPr>
            <a:xfrm flipH="1">
              <a:off x="299629" y="450946"/>
              <a:ext cx="84477" cy="240159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646" rtl="0" fontAlgn="auto" hangingPunct="0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17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43" name="Shape 335"/>
            <p:cNvSpPr/>
            <p:nvPr/>
          </p:nvSpPr>
          <p:spPr>
            <a:xfrm flipH="1">
              <a:off x="149814" y="450946"/>
              <a:ext cx="84477" cy="240159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646" rtl="0" fontAlgn="auto" hangingPunct="0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17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44" name="Shape 336"/>
            <p:cNvSpPr/>
            <p:nvPr/>
          </p:nvSpPr>
          <p:spPr>
            <a:xfrm flipH="1">
              <a:off x="0" y="450946"/>
              <a:ext cx="84476" cy="240159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646" rtl="0" fontAlgn="auto" hangingPunct="0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17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</p:grpSp>
      <p:sp>
        <p:nvSpPr>
          <p:cNvPr id="45" name="Shape 338"/>
          <p:cNvSpPr/>
          <p:nvPr/>
        </p:nvSpPr>
        <p:spPr>
          <a:xfrm>
            <a:off x="1245012" y="3439474"/>
            <a:ext cx="2358152" cy="3605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81" y="5191"/>
                </a:moveTo>
                <a:lnTo>
                  <a:pt x="18456" y="5189"/>
                </a:lnTo>
                <a:lnTo>
                  <a:pt x="19345" y="0"/>
                </a:lnTo>
                <a:lnTo>
                  <a:pt x="21600" y="12769"/>
                </a:lnTo>
                <a:lnTo>
                  <a:pt x="15572" y="21600"/>
                </a:lnTo>
                <a:lnTo>
                  <a:pt x="16634" y="15458"/>
                </a:lnTo>
                <a:lnTo>
                  <a:pt x="0" y="15458"/>
                </a:lnTo>
                <a:lnTo>
                  <a:pt x="2581" y="5191"/>
                </a:lnTo>
                <a:close/>
              </a:path>
            </a:pathLst>
          </a:custGeom>
          <a:solidFill>
            <a:srgbClr val="D6D6D6"/>
          </a:solidFill>
          <a:ln>
            <a:solidFill>
              <a:srgbClr val="000000"/>
            </a:solidFill>
            <a:miter lim="400000"/>
          </a:ln>
        </p:spPr>
        <p:txBody>
          <a:bodyPr lIns="35707" tIns="35707" rIns="35707" bIns="35707" anchor="ctr"/>
          <a:lstStyle/>
          <a:p>
            <a:pPr algn="ctr" defTabSz="410646" rtl="0" fontAlgn="auto" hangingPunct="0">
              <a:spcBef>
                <a:spcPts val="0"/>
              </a:spcBef>
              <a:spcAft>
                <a:spcPts val="0"/>
              </a:spcAft>
              <a:defRPr sz="2400"/>
            </a:pPr>
            <a:endParaRPr sz="17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8" name="Shape 341"/>
          <p:cNvSpPr/>
          <p:nvPr/>
        </p:nvSpPr>
        <p:spPr>
          <a:xfrm>
            <a:off x="6940289" y="4025917"/>
            <a:ext cx="234435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07" tIns="35707" rIns="35707" bIns="35707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 defTabSz="410646" rtl="0" fontAlgn="auto" hangingPunct="0">
              <a:spcBef>
                <a:spcPts val="0"/>
              </a:spcBef>
              <a:spcAft>
                <a:spcPts val="0"/>
              </a:spcAft>
            </a:pPr>
            <a:r>
              <a:rPr sz="2500" b="1" kern="0" dirty="0">
                <a:solidFill>
                  <a:srgbClr val="0066FF"/>
                </a:solidFill>
              </a:rPr>
              <a:t>2</a:t>
            </a:r>
          </a:p>
        </p:txBody>
      </p:sp>
      <p:sp>
        <p:nvSpPr>
          <p:cNvPr id="49" name="Shape 342"/>
          <p:cNvSpPr/>
          <p:nvPr/>
        </p:nvSpPr>
        <p:spPr>
          <a:xfrm>
            <a:off x="4387545" y="5148059"/>
            <a:ext cx="312562" cy="456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07" tIns="35707" rIns="35707" bIns="35707" anchor="ctr">
            <a:spAutoFit/>
          </a:bodyPr>
          <a:lstStyle>
            <a:lvl1pPr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 defTabSz="410646" rtl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500" b="1" kern="0" dirty="0">
                <a:solidFill>
                  <a:srgbClr val="0066FF"/>
                </a:solidFill>
              </a:rPr>
              <a:t> </a:t>
            </a:r>
            <a:r>
              <a:rPr lang="en-US" sz="2500" b="1" i="0" kern="0" dirty="0" smtClean="0">
                <a:solidFill>
                  <a:srgbClr val="0066FF"/>
                </a:solidFill>
              </a:rPr>
              <a:t>4</a:t>
            </a:r>
            <a:endParaRPr sz="2500" b="1" i="0" kern="0" dirty="0">
              <a:solidFill>
                <a:srgbClr val="0066FF"/>
              </a:solidFill>
            </a:endParaRPr>
          </a:p>
        </p:txBody>
      </p:sp>
      <p:sp>
        <p:nvSpPr>
          <p:cNvPr id="57" name="Shape 350"/>
          <p:cNvSpPr/>
          <p:nvPr/>
        </p:nvSpPr>
        <p:spPr>
          <a:xfrm>
            <a:off x="3057446" y="3072659"/>
            <a:ext cx="3102771" cy="1198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593"/>
                </a:moveTo>
                <a:lnTo>
                  <a:pt x="8199" y="0"/>
                </a:lnTo>
                <a:lnTo>
                  <a:pt x="21600" y="161"/>
                </a:lnTo>
                <a:lnTo>
                  <a:pt x="18333" y="21600"/>
                </a:lnTo>
                <a:lnTo>
                  <a:pt x="0" y="21593"/>
                </a:lnTo>
                <a:close/>
              </a:path>
            </a:pathLst>
          </a:custGeom>
          <a:solidFill>
            <a:srgbClr val="FEC3A8"/>
          </a:solidFill>
          <a:ln w="6350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07" tIns="35707" rIns="35707" bIns="35707" anchor="ctr"/>
          <a:lstStyle/>
          <a:p>
            <a:pPr algn="ctr" defTabSz="410646" rtl="0" fontAlgn="auto" hangingPunct="0">
              <a:spcBef>
                <a:spcPts val="0"/>
              </a:spcBef>
              <a:spcAft>
                <a:spcPts val="0"/>
              </a:spcAft>
              <a:defRPr sz="2400"/>
            </a:pPr>
            <a:endParaRPr sz="17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9" name="Shape 353"/>
          <p:cNvSpPr/>
          <p:nvPr/>
        </p:nvSpPr>
        <p:spPr>
          <a:xfrm>
            <a:off x="942089" y="3221457"/>
            <a:ext cx="348273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07" tIns="35707" rIns="35707" bIns="35707" anchor="ctr">
            <a:spAutoFit/>
          </a:bodyPr>
          <a:lstStyle/>
          <a:p>
            <a:pPr algn="ctr" defTabSz="410646" rtl="0" fontAlgn="auto" hangingPunct="0">
              <a:spcBef>
                <a:spcPts val="0"/>
              </a:spcBef>
              <a:spcAft>
                <a:spcPts val="0"/>
              </a:spcAft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500" i="1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sz="2500" i="1" kern="0" baseline="-5999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endParaRPr sz="2500" i="1" kern="0" baseline="-5999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157722" y="695980"/>
            <a:ext cx="2880878" cy="523202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pPr algn="l" defTabSz="914212" rtl="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i="1" kern="0" dirty="0" smtClean="0">
                <a:solidFill>
                  <a:srgbClr val="000099"/>
                </a:solidFill>
                <a:latin typeface="Tahoma"/>
              </a:rPr>
              <a:t>N </a:t>
            </a:r>
            <a:r>
              <a:rPr lang="en-US" sz="2800" b="1" kern="0" dirty="0" smtClean="0">
                <a:solidFill>
                  <a:srgbClr val="000099"/>
                </a:solidFill>
                <a:latin typeface="Tahoma"/>
              </a:rPr>
              <a:t>– arm device</a:t>
            </a:r>
            <a:endParaRPr lang="en-US" sz="2800" b="1" kern="0" dirty="0">
              <a:solidFill>
                <a:srgbClr val="000099"/>
              </a:solidFill>
              <a:latin typeface="Tahoma"/>
            </a:endParaRPr>
          </a:p>
        </p:txBody>
      </p:sp>
      <p:sp>
        <p:nvSpPr>
          <p:cNvPr id="64" name="Shape 412"/>
          <p:cNvSpPr/>
          <p:nvPr/>
        </p:nvSpPr>
        <p:spPr>
          <a:xfrm>
            <a:off x="5841938" y="2597167"/>
            <a:ext cx="234435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07" tIns="35707" rIns="35707" bIns="35707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 defTabSz="410646" rtl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500" b="1" kern="0" dirty="0" smtClean="0">
                <a:solidFill>
                  <a:srgbClr val="0066FF"/>
                </a:solidFill>
              </a:rPr>
              <a:t>3</a:t>
            </a:r>
            <a:endParaRPr sz="2500" b="1" kern="0" dirty="0">
              <a:solidFill>
                <a:srgbClr val="0066FF"/>
              </a:solidFill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583952"/>
              </p:ext>
            </p:extLst>
          </p:nvPr>
        </p:nvGraphicFramePr>
        <p:xfrm>
          <a:off x="1965652" y="2807981"/>
          <a:ext cx="1063421" cy="735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81" name="Equation" r:id="rId3" imgW="660240" imgH="457200" progId="Equation.DSMT4">
                  <p:embed/>
                </p:oleObj>
              </mc:Choice>
              <mc:Fallback>
                <p:oleObj name="Equation" r:id="rId3" imgW="6602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652" y="2807981"/>
                        <a:ext cx="1063421" cy="7354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830223"/>
              </p:ext>
            </p:extLst>
          </p:nvPr>
        </p:nvGraphicFramePr>
        <p:xfrm>
          <a:off x="4331574" y="3137018"/>
          <a:ext cx="13747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82" name="Equation" r:id="rId5" imgW="990360" imgH="393480" progId="Equation.DSMT4">
                  <p:embed/>
                </p:oleObj>
              </mc:Choice>
              <mc:Fallback>
                <p:oleObj name="Equation" r:id="rId5" imgW="990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1574" y="3137018"/>
                        <a:ext cx="137477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017388"/>
              </p:ext>
            </p:extLst>
          </p:nvPr>
        </p:nvGraphicFramePr>
        <p:xfrm>
          <a:off x="5789148" y="4522234"/>
          <a:ext cx="1016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83" name="Equation" r:id="rId7" imgW="698400" imgH="393480" progId="Equation.DSMT4">
                  <p:embed/>
                </p:oleObj>
              </mc:Choice>
              <mc:Fallback>
                <p:oleObj name="Equation" r:id="rId7" imgW="698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148" y="4522234"/>
                        <a:ext cx="1016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Shape 611"/>
          <p:cNvSpPr/>
          <p:nvPr/>
        </p:nvSpPr>
        <p:spPr>
          <a:xfrm>
            <a:off x="3352800" y="3808479"/>
            <a:ext cx="1009312" cy="441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09" tIns="35709" rIns="35709" bIns="35709" anchor="ctr">
            <a:spAutoFit/>
          </a:bodyPr>
          <a:lstStyle/>
          <a:p>
            <a:pPr algn="ctr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sz="2400" b="1" i="1" baseline="-5999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endParaRPr sz="2400" b="1" i="1" baseline="-5999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Shape 412"/>
          <p:cNvSpPr/>
          <p:nvPr/>
        </p:nvSpPr>
        <p:spPr>
          <a:xfrm>
            <a:off x="2205466" y="3904222"/>
            <a:ext cx="234435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07" tIns="35707" rIns="35707" bIns="35707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 defTabSz="410646" rtl="0" fontAlgn="auto" hangingPunct="0">
              <a:spcBef>
                <a:spcPts val="0"/>
              </a:spcBef>
              <a:spcAft>
                <a:spcPts val="0"/>
              </a:spcAft>
            </a:pPr>
            <a:r>
              <a:rPr sz="2500" b="1" kern="0" dirty="0">
                <a:solidFill>
                  <a:srgbClr val="0066FF"/>
                </a:solidFill>
              </a:rPr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705600" y="5638800"/>
            <a:ext cx="70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i="1" kern="0" dirty="0" smtClean="0">
                <a:solidFill>
                  <a:srgbClr val="FF0000"/>
                </a:solidFill>
                <a:latin typeface="Tahoma"/>
                <a:cs typeface="Tahoma"/>
              </a:rPr>
              <a:t>N </a:t>
            </a:r>
            <a:r>
              <a:rPr lang="en-US" sz="1600" b="1" kern="0" dirty="0" smtClean="0">
                <a:solidFill>
                  <a:srgbClr val="FF0000"/>
                </a:solidFill>
                <a:latin typeface="Tahoma"/>
                <a:cs typeface="Tahoma"/>
              </a:rPr>
              <a:t>=4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886200" y="3501730"/>
            <a:ext cx="11785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ysClr val="windowText" lastClr="000000"/>
                </a:solidFill>
                <a:latin typeface="Tahoma"/>
                <a:cs typeface="Tahoma"/>
              </a:rPr>
              <a:t>dissipated power</a:t>
            </a:r>
          </a:p>
        </p:txBody>
      </p:sp>
    </p:spTree>
    <p:extLst>
      <p:ext uri="{BB962C8B-B14F-4D97-AF65-F5344CB8AC3E}">
        <p14:creationId xmlns:p14="http://schemas.microsoft.com/office/powerpoint/2010/main" val="26413608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07720" y="693420"/>
            <a:ext cx="3440327" cy="523202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pPr marL="0" marR="0" lvl="0" indent="0" algn="l" defTabSz="914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we measure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only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…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2600" y="3034605"/>
            <a:ext cx="602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electron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temperature in grounded contacts…..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4274B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</a:t>
            </a:r>
            <a:r>
              <a:rPr kumimoji="0" lang="en-US" sz="28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4274B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0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electron temperature in heated reservoir…….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</a:t>
            </a:r>
            <a:r>
              <a:rPr kumimoji="0" lang="en-US" sz="2800" b="1" i="1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956755"/>
              </p:ext>
            </p:extLst>
          </p:nvPr>
        </p:nvGraphicFramePr>
        <p:xfrm>
          <a:off x="1676400" y="2133600"/>
          <a:ext cx="5562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1" name="Equation" r:id="rId3" imgW="2577960" imgH="241200" progId="Equation.DSMT4">
                  <p:embed/>
                </p:oleObj>
              </mc:Choice>
              <mc:Fallback>
                <p:oleObj name="Equation" r:id="rId3" imgW="2577960" imgH="241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133600"/>
                        <a:ext cx="55626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42083" y="4634805"/>
            <a:ext cx="34948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small </a:t>
            </a: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……….phonon term irrelevant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high </a:t>
            </a: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………..phonon term subtracted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K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 determined</a:t>
            </a:r>
          </a:p>
        </p:txBody>
      </p:sp>
    </p:spTree>
    <p:extLst>
      <p:ext uri="{BB962C8B-B14F-4D97-AF65-F5344CB8AC3E}">
        <p14:creationId xmlns:p14="http://schemas.microsoft.com/office/powerpoint/2010/main" val="2827759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4" y="695980"/>
            <a:ext cx="4299537" cy="523202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pPr marL="0" marR="0" lvl="0" indent="0" algn="l" defTabSz="914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measuring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</a:t>
            </a:r>
            <a:r>
              <a:rPr kumimoji="0" lang="en-US" sz="28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0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……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shot noise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9" b="2023"/>
          <a:stretch/>
        </p:blipFill>
        <p:spPr bwMode="auto">
          <a:xfrm>
            <a:off x="2209800" y="2552700"/>
            <a:ext cx="4831164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3197406">
            <a:off x="3488132" y="3447258"/>
            <a:ext cx="816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lang="en-US" sz="1600" b="1" i="1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=2</a:t>
            </a: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/3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4724400" y="1981200"/>
          <a:ext cx="3530850" cy="337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4" name="Equation" r:id="rId4" imgW="2590560" imgH="241200" progId="Equation.DSMT4">
                  <p:embed/>
                </p:oleObj>
              </mc:Choice>
              <mc:Fallback>
                <p:oleObj name="Equation" r:id="rId4" imgW="2590560" imgH="2412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981200"/>
                        <a:ext cx="3530850" cy="3371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938213" y="1600200"/>
            <a:ext cx="3633787" cy="1219200"/>
            <a:chOff x="938213" y="1447800"/>
            <a:chExt cx="3633787" cy="12192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981200" y="2133600"/>
              <a:ext cx="6858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endParaRP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1770063" y="1447800"/>
              <a:ext cx="35137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I</a:t>
              </a:r>
              <a:r>
                <a:rPr kumimoji="0" lang="en-US" altLang="en-US" sz="1800" b="0" i="1" u="none" strike="noStrike" kern="120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</a:t>
              </a:r>
              <a:endPara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" name="Line 3"/>
            <p:cNvSpPr>
              <a:spLocks noChangeShapeType="1"/>
            </p:cNvSpPr>
            <p:nvPr/>
          </p:nvSpPr>
          <p:spPr bwMode="auto">
            <a:xfrm>
              <a:off x="938213" y="2279650"/>
              <a:ext cx="16716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" name="Line 4"/>
            <p:cNvSpPr>
              <a:spLocks noChangeShapeType="1"/>
            </p:cNvSpPr>
            <p:nvPr/>
          </p:nvSpPr>
          <p:spPr bwMode="auto">
            <a:xfrm>
              <a:off x="2900363" y="2279650"/>
              <a:ext cx="16716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 flipV="1">
              <a:off x="2608263" y="1658938"/>
              <a:ext cx="0" cy="619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 flipV="1">
              <a:off x="2894013" y="1658938"/>
              <a:ext cx="0" cy="619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2608263" y="1658938"/>
              <a:ext cx="285750" cy="4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1708150" y="1773238"/>
              <a:ext cx="520700" cy="0"/>
            </a:xfrm>
            <a:prstGeom prst="line">
              <a:avLst/>
            </a:prstGeom>
            <a:noFill/>
            <a:ln w="12700">
              <a:solidFill>
                <a:srgbClr val="99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3343275" y="1754188"/>
              <a:ext cx="520700" cy="0"/>
            </a:xfrm>
            <a:prstGeom prst="line">
              <a:avLst/>
            </a:prstGeom>
            <a:noFill/>
            <a:ln w="12700">
              <a:solidFill>
                <a:srgbClr val="99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2597150" y="1803400"/>
              <a:ext cx="2603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t</a:t>
              </a:r>
            </a:p>
          </p:txBody>
        </p:sp>
        <p:grpSp>
          <p:nvGrpSpPr>
            <p:cNvPr id="19" name="Group 13"/>
            <p:cNvGrpSpPr>
              <a:grpSpLocks/>
            </p:cNvGrpSpPr>
            <p:nvPr/>
          </p:nvGrpSpPr>
          <p:grpSpPr bwMode="auto">
            <a:xfrm>
              <a:off x="987425" y="1952625"/>
              <a:ext cx="1516063" cy="323850"/>
              <a:chOff x="1804" y="2096"/>
              <a:chExt cx="955" cy="204"/>
            </a:xfrm>
          </p:grpSpPr>
          <p:grpSp>
            <p:nvGrpSpPr>
              <p:cNvPr id="20" name="Group 14"/>
              <p:cNvGrpSpPr>
                <a:grpSpLocks/>
              </p:cNvGrpSpPr>
              <p:nvPr/>
            </p:nvGrpSpPr>
            <p:grpSpPr bwMode="auto">
              <a:xfrm>
                <a:off x="2280" y="2096"/>
                <a:ext cx="163" cy="204"/>
                <a:chOff x="718" y="3863"/>
                <a:chExt cx="164" cy="204"/>
              </a:xfrm>
            </p:grpSpPr>
            <p:sp>
              <p:nvSpPr>
                <p:cNvPr id="36" name="Arc 15"/>
                <p:cNvSpPr>
                  <a:spLocks/>
                </p:cNvSpPr>
                <p:nvPr/>
              </p:nvSpPr>
              <p:spPr bwMode="auto">
                <a:xfrm>
                  <a:off x="718" y="3863"/>
                  <a:ext cx="82" cy="204"/>
                </a:xfrm>
                <a:custGeom>
                  <a:avLst/>
                  <a:gdLst>
                    <a:gd name="G0" fmla="+- 21600 0 0"/>
                    <a:gd name="G1" fmla="+- 21598 0 0"/>
                    <a:gd name="G2" fmla="+- 21600 0 0"/>
                    <a:gd name="T0" fmla="*/ 0 w 21600"/>
                    <a:gd name="T1" fmla="*/ 21598 h 21598"/>
                    <a:gd name="T2" fmla="*/ 21337 w 21600"/>
                    <a:gd name="T3" fmla="*/ 0 h 21598"/>
                    <a:gd name="T4" fmla="*/ 21600 w 21600"/>
                    <a:gd name="T5" fmla="*/ 21598 h 21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598" fill="none" extrusionOk="0">
                      <a:moveTo>
                        <a:pt x="0" y="21598"/>
                      </a:moveTo>
                      <a:cubicBezTo>
                        <a:pt x="0" y="9771"/>
                        <a:pt x="9511" y="143"/>
                        <a:pt x="21336" y="-1"/>
                      </a:cubicBezTo>
                    </a:path>
                    <a:path w="21600" h="21598" stroke="0" extrusionOk="0">
                      <a:moveTo>
                        <a:pt x="0" y="21598"/>
                      </a:moveTo>
                      <a:cubicBezTo>
                        <a:pt x="0" y="9771"/>
                        <a:pt x="9511" y="143"/>
                        <a:pt x="21336" y="-1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00"/>
                    </a:gs>
                    <a:gs pos="50000">
                      <a:srgbClr val="990000">
                        <a:gamma/>
                        <a:tint val="49804"/>
                        <a:invGamma/>
                      </a:srgbClr>
                    </a:gs>
                    <a:gs pos="100000">
                      <a:srgbClr val="990000"/>
                    </a:gs>
                  </a:gsLst>
                  <a:lin ang="0" scaled="1"/>
                </a:gradFill>
                <a:ln w="12700" cap="rnd">
                  <a:solidFill>
                    <a:srgbClr val="99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7" name="Arc 16"/>
                <p:cNvSpPr>
                  <a:spLocks/>
                </p:cNvSpPr>
                <p:nvPr/>
              </p:nvSpPr>
              <p:spPr bwMode="auto">
                <a:xfrm>
                  <a:off x="798" y="3863"/>
                  <a:ext cx="84" cy="204"/>
                </a:xfrm>
                <a:custGeom>
                  <a:avLst/>
                  <a:gdLst>
                    <a:gd name="G0" fmla="+- 260 0 0"/>
                    <a:gd name="G1" fmla="+- 21600 0 0"/>
                    <a:gd name="G2" fmla="+- 21600 0 0"/>
                    <a:gd name="T0" fmla="*/ 0 w 21860"/>
                    <a:gd name="T1" fmla="*/ 2 h 21600"/>
                    <a:gd name="T2" fmla="*/ 21860 w 21860"/>
                    <a:gd name="T3" fmla="*/ 21600 h 21600"/>
                    <a:gd name="T4" fmla="*/ 260 w 2186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860" h="21600" fill="none" extrusionOk="0">
                      <a:moveTo>
                        <a:pt x="-1" y="1"/>
                      </a:moveTo>
                      <a:cubicBezTo>
                        <a:pt x="86" y="0"/>
                        <a:pt x="173" y="-1"/>
                        <a:pt x="260" y="0"/>
                      </a:cubicBezTo>
                      <a:cubicBezTo>
                        <a:pt x="12189" y="0"/>
                        <a:pt x="21860" y="9670"/>
                        <a:pt x="21860" y="21600"/>
                      </a:cubicBezTo>
                    </a:path>
                    <a:path w="21860" h="21600" stroke="0" extrusionOk="0">
                      <a:moveTo>
                        <a:pt x="-1" y="1"/>
                      </a:moveTo>
                      <a:cubicBezTo>
                        <a:pt x="86" y="0"/>
                        <a:pt x="173" y="-1"/>
                        <a:pt x="260" y="0"/>
                      </a:cubicBezTo>
                      <a:cubicBezTo>
                        <a:pt x="12189" y="0"/>
                        <a:pt x="21860" y="9670"/>
                        <a:pt x="21860" y="21600"/>
                      </a:cubicBezTo>
                      <a:lnTo>
                        <a:pt x="26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00"/>
                    </a:gs>
                    <a:gs pos="50000">
                      <a:srgbClr val="990000">
                        <a:gamma/>
                        <a:tint val="49804"/>
                        <a:invGamma/>
                      </a:srgbClr>
                    </a:gs>
                    <a:gs pos="100000">
                      <a:srgbClr val="990000"/>
                    </a:gs>
                  </a:gsLst>
                  <a:lin ang="0" scaled="1"/>
                </a:gradFill>
                <a:ln w="12700" cap="rnd">
                  <a:solidFill>
                    <a:srgbClr val="99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21" name="Group 17"/>
              <p:cNvGrpSpPr>
                <a:grpSpLocks/>
              </p:cNvGrpSpPr>
              <p:nvPr/>
            </p:nvGrpSpPr>
            <p:grpSpPr bwMode="auto">
              <a:xfrm>
                <a:off x="2435" y="2096"/>
                <a:ext cx="166" cy="204"/>
                <a:chOff x="874" y="3863"/>
                <a:chExt cx="166" cy="204"/>
              </a:xfrm>
            </p:grpSpPr>
            <p:sp>
              <p:nvSpPr>
                <p:cNvPr id="34" name="Arc 18"/>
                <p:cNvSpPr>
                  <a:spLocks/>
                </p:cNvSpPr>
                <p:nvPr/>
              </p:nvSpPr>
              <p:spPr bwMode="auto">
                <a:xfrm>
                  <a:off x="874" y="3863"/>
                  <a:ext cx="84" cy="204"/>
                </a:xfrm>
                <a:custGeom>
                  <a:avLst/>
                  <a:gdLst>
                    <a:gd name="G0" fmla="+- 21600 0 0"/>
                    <a:gd name="G1" fmla="+- 21598 0 0"/>
                    <a:gd name="G2" fmla="+- 21600 0 0"/>
                    <a:gd name="T0" fmla="*/ 0 w 21600"/>
                    <a:gd name="T1" fmla="*/ 21598 h 21598"/>
                    <a:gd name="T2" fmla="*/ 21341 w 21600"/>
                    <a:gd name="T3" fmla="*/ 0 h 21598"/>
                    <a:gd name="T4" fmla="*/ 21600 w 21600"/>
                    <a:gd name="T5" fmla="*/ 21598 h 21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598" fill="none" extrusionOk="0">
                      <a:moveTo>
                        <a:pt x="0" y="21598"/>
                      </a:moveTo>
                      <a:cubicBezTo>
                        <a:pt x="0" y="9769"/>
                        <a:pt x="9513" y="141"/>
                        <a:pt x="21340" y="-1"/>
                      </a:cubicBezTo>
                    </a:path>
                    <a:path w="21600" h="21598" stroke="0" extrusionOk="0">
                      <a:moveTo>
                        <a:pt x="0" y="21598"/>
                      </a:moveTo>
                      <a:cubicBezTo>
                        <a:pt x="0" y="9769"/>
                        <a:pt x="9513" y="141"/>
                        <a:pt x="21340" y="-1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00"/>
                    </a:gs>
                    <a:gs pos="50000">
                      <a:srgbClr val="990000">
                        <a:gamma/>
                        <a:tint val="49804"/>
                        <a:invGamma/>
                      </a:srgbClr>
                    </a:gs>
                    <a:gs pos="100000">
                      <a:srgbClr val="990000"/>
                    </a:gs>
                  </a:gsLst>
                  <a:lin ang="0" scaled="1"/>
                </a:gradFill>
                <a:ln w="12700" cap="rnd">
                  <a:solidFill>
                    <a:srgbClr val="9933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5" name="Arc 19"/>
                <p:cNvSpPr>
                  <a:spLocks/>
                </p:cNvSpPr>
                <p:nvPr/>
              </p:nvSpPr>
              <p:spPr bwMode="auto">
                <a:xfrm>
                  <a:off x="955" y="3863"/>
                  <a:ext cx="85" cy="204"/>
                </a:xfrm>
                <a:custGeom>
                  <a:avLst/>
                  <a:gdLst>
                    <a:gd name="G0" fmla="+- 259 0 0"/>
                    <a:gd name="G1" fmla="+- 21600 0 0"/>
                    <a:gd name="G2" fmla="+- 21600 0 0"/>
                    <a:gd name="T0" fmla="*/ 0 w 21859"/>
                    <a:gd name="T1" fmla="*/ 2 h 21600"/>
                    <a:gd name="T2" fmla="*/ 21859 w 21859"/>
                    <a:gd name="T3" fmla="*/ 21600 h 21600"/>
                    <a:gd name="T4" fmla="*/ 259 w 2185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859" h="21600" fill="none" extrusionOk="0">
                      <a:moveTo>
                        <a:pt x="-1" y="1"/>
                      </a:moveTo>
                      <a:cubicBezTo>
                        <a:pt x="86" y="0"/>
                        <a:pt x="172" y="-1"/>
                        <a:pt x="259" y="0"/>
                      </a:cubicBezTo>
                      <a:cubicBezTo>
                        <a:pt x="12188" y="0"/>
                        <a:pt x="21859" y="9670"/>
                        <a:pt x="21859" y="21600"/>
                      </a:cubicBezTo>
                    </a:path>
                    <a:path w="21859" h="21600" stroke="0" extrusionOk="0">
                      <a:moveTo>
                        <a:pt x="-1" y="1"/>
                      </a:moveTo>
                      <a:cubicBezTo>
                        <a:pt x="86" y="0"/>
                        <a:pt x="172" y="-1"/>
                        <a:pt x="259" y="0"/>
                      </a:cubicBezTo>
                      <a:cubicBezTo>
                        <a:pt x="12188" y="0"/>
                        <a:pt x="21859" y="9670"/>
                        <a:pt x="21859" y="21600"/>
                      </a:cubicBezTo>
                      <a:lnTo>
                        <a:pt x="259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00"/>
                    </a:gs>
                    <a:gs pos="50000">
                      <a:srgbClr val="990000">
                        <a:gamma/>
                        <a:tint val="49804"/>
                        <a:invGamma/>
                      </a:srgbClr>
                    </a:gs>
                    <a:gs pos="100000">
                      <a:srgbClr val="990000"/>
                    </a:gs>
                  </a:gsLst>
                  <a:lin ang="0" scaled="1"/>
                </a:gradFill>
                <a:ln w="12700" cap="rnd">
                  <a:solidFill>
                    <a:srgbClr val="99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22" name="Group 20"/>
              <p:cNvGrpSpPr>
                <a:grpSpLocks/>
              </p:cNvGrpSpPr>
              <p:nvPr/>
            </p:nvGrpSpPr>
            <p:grpSpPr bwMode="auto">
              <a:xfrm>
                <a:off x="2596" y="2096"/>
                <a:ext cx="163" cy="204"/>
                <a:chOff x="1035" y="3863"/>
                <a:chExt cx="163" cy="204"/>
              </a:xfrm>
            </p:grpSpPr>
            <p:sp>
              <p:nvSpPr>
                <p:cNvPr id="32" name="Arc 21"/>
                <p:cNvSpPr>
                  <a:spLocks/>
                </p:cNvSpPr>
                <p:nvPr/>
              </p:nvSpPr>
              <p:spPr bwMode="auto">
                <a:xfrm>
                  <a:off x="1035" y="3863"/>
                  <a:ext cx="83" cy="204"/>
                </a:xfrm>
                <a:custGeom>
                  <a:avLst/>
                  <a:gdLst>
                    <a:gd name="G0" fmla="+- 21600 0 0"/>
                    <a:gd name="G1" fmla="+- 21598 0 0"/>
                    <a:gd name="G2" fmla="+- 21600 0 0"/>
                    <a:gd name="T0" fmla="*/ 0 w 21600"/>
                    <a:gd name="T1" fmla="*/ 21598 h 21598"/>
                    <a:gd name="T2" fmla="*/ 21338 w 21600"/>
                    <a:gd name="T3" fmla="*/ 0 h 21598"/>
                    <a:gd name="T4" fmla="*/ 21600 w 21600"/>
                    <a:gd name="T5" fmla="*/ 21598 h 21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598" fill="none" extrusionOk="0">
                      <a:moveTo>
                        <a:pt x="0" y="21598"/>
                      </a:moveTo>
                      <a:cubicBezTo>
                        <a:pt x="0" y="9770"/>
                        <a:pt x="9511" y="143"/>
                        <a:pt x="21337" y="-1"/>
                      </a:cubicBezTo>
                    </a:path>
                    <a:path w="21600" h="21598" stroke="0" extrusionOk="0">
                      <a:moveTo>
                        <a:pt x="0" y="21598"/>
                      </a:moveTo>
                      <a:cubicBezTo>
                        <a:pt x="0" y="9770"/>
                        <a:pt x="9511" y="143"/>
                        <a:pt x="21337" y="-1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00"/>
                    </a:gs>
                    <a:gs pos="50000">
                      <a:srgbClr val="990000">
                        <a:gamma/>
                        <a:tint val="49804"/>
                        <a:invGamma/>
                      </a:srgbClr>
                    </a:gs>
                    <a:gs pos="100000">
                      <a:srgbClr val="990000"/>
                    </a:gs>
                  </a:gsLst>
                  <a:lin ang="0" scaled="1"/>
                </a:gradFill>
                <a:ln w="12700" cap="rnd">
                  <a:solidFill>
                    <a:srgbClr val="99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" name="Arc 22"/>
                <p:cNvSpPr>
                  <a:spLocks/>
                </p:cNvSpPr>
                <p:nvPr/>
              </p:nvSpPr>
              <p:spPr bwMode="auto">
                <a:xfrm>
                  <a:off x="1114" y="3863"/>
                  <a:ext cx="84" cy="204"/>
                </a:xfrm>
                <a:custGeom>
                  <a:avLst/>
                  <a:gdLst>
                    <a:gd name="G0" fmla="+- 260 0 0"/>
                    <a:gd name="G1" fmla="+- 21600 0 0"/>
                    <a:gd name="G2" fmla="+- 21600 0 0"/>
                    <a:gd name="T0" fmla="*/ 0 w 21860"/>
                    <a:gd name="T1" fmla="*/ 2 h 21600"/>
                    <a:gd name="T2" fmla="*/ 21860 w 21860"/>
                    <a:gd name="T3" fmla="*/ 21600 h 21600"/>
                    <a:gd name="T4" fmla="*/ 260 w 2186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860" h="21600" fill="none" extrusionOk="0">
                      <a:moveTo>
                        <a:pt x="-1" y="1"/>
                      </a:moveTo>
                      <a:cubicBezTo>
                        <a:pt x="86" y="0"/>
                        <a:pt x="173" y="-1"/>
                        <a:pt x="260" y="0"/>
                      </a:cubicBezTo>
                      <a:cubicBezTo>
                        <a:pt x="12189" y="0"/>
                        <a:pt x="21860" y="9670"/>
                        <a:pt x="21860" y="21600"/>
                      </a:cubicBezTo>
                    </a:path>
                    <a:path w="21860" h="21600" stroke="0" extrusionOk="0">
                      <a:moveTo>
                        <a:pt x="-1" y="1"/>
                      </a:moveTo>
                      <a:cubicBezTo>
                        <a:pt x="86" y="0"/>
                        <a:pt x="173" y="-1"/>
                        <a:pt x="260" y="0"/>
                      </a:cubicBezTo>
                      <a:cubicBezTo>
                        <a:pt x="12189" y="0"/>
                        <a:pt x="21860" y="9670"/>
                        <a:pt x="21860" y="21600"/>
                      </a:cubicBezTo>
                      <a:lnTo>
                        <a:pt x="26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00"/>
                    </a:gs>
                    <a:gs pos="50000">
                      <a:srgbClr val="990000">
                        <a:gamma/>
                        <a:tint val="49804"/>
                        <a:invGamma/>
                      </a:srgbClr>
                    </a:gs>
                    <a:gs pos="100000">
                      <a:srgbClr val="990000"/>
                    </a:gs>
                  </a:gsLst>
                  <a:lin ang="0" scaled="1"/>
                </a:gradFill>
                <a:ln w="12700" cap="rnd">
                  <a:solidFill>
                    <a:srgbClr val="99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23" name="Group 23"/>
              <p:cNvGrpSpPr>
                <a:grpSpLocks/>
              </p:cNvGrpSpPr>
              <p:nvPr/>
            </p:nvGrpSpPr>
            <p:grpSpPr bwMode="auto">
              <a:xfrm>
                <a:off x="1804" y="2096"/>
                <a:ext cx="163" cy="204"/>
                <a:chOff x="718" y="3863"/>
                <a:chExt cx="164" cy="204"/>
              </a:xfrm>
            </p:grpSpPr>
            <p:sp>
              <p:nvSpPr>
                <p:cNvPr id="30" name="Arc 24"/>
                <p:cNvSpPr>
                  <a:spLocks/>
                </p:cNvSpPr>
                <p:nvPr/>
              </p:nvSpPr>
              <p:spPr bwMode="auto">
                <a:xfrm>
                  <a:off x="718" y="3863"/>
                  <a:ext cx="82" cy="204"/>
                </a:xfrm>
                <a:custGeom>
                  <a:avLst/>
                  <a:gdLst>
                    <a:gd name="G0" fmla="+- 21600 0 0"/>
                    <a:gd name="G1" fmla="+- 21598 0 0"/>
                    <a:gd name="G2" fmla="+- 21600 0 0"/>
                    <a:gd name="T0" fmla="*/ 0 w 21600"/>
                    <a:gd name="T1" fmla="*/ 21598 h 21598"/>
                    <a:gd name="T2" fmla="*/ 21337 w 21600"/>
                    <a:gd name="T3" fmla="*/ 0 h 21598"/>
                    <a:gd name="T4" fmla="*/ 21600 w 21600"/>
                    <a:gd name="T5" fmla="*/ 21598 h 21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598" fill="none" extrusionOk="0">
                      <a:moveTo>
                        <a:pt x="0" y="21598"/>
                      </a:moveTo>
                      <a:cubicBezTo>
                        <a:pt x="0" y="9771"/>
                        <a:pt x="9511" y="143"/>
                        <a:pt x="21336" y="-1"/>
                      </a:cubicBezTo>
                    </a:path>
                    <a:path w="21600" h="21598" stroke="0" extrusionOk="0">
                      <a:moveTo>
                        <a:pt x="0" y="21598"/>
                      </a:moveTo>
                      <a:cubicBezTo>
                        <a:pt x="0" y="9771"/>
                        <a:pt x="9511" y="143"/>
                        <a:pt x="21336" y="-1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00"/>
                    </a:gs>
                    <a:gs pos="50000">
                      <a:srgbClr val="990000">
                        <a:gamma/>
                        <a:tint val="49804"/>
                        <a:invGamma/>
                      </a:srgbClr>
                    </a:gs>
                    <a:gs pos="100000">
                      <a:srgbClr val="990000"/>
                    </a:gs>
                  </a:gsLst>
                  <a:lin ang="0" scaled="1"/>
                </a:gradFill>
                <a:ln w="12700" cap="rnd">
                  <a:solidFill>
                    <a:srgbClr val="99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1" name="Arc 25"/>
                <p:cNvSpPr>
                  <a:spLocks/>
                </p:cNvSpPr>
                <p:nvPr/>
              </p:nvSpPr>
              <p:spPr bwMode="auto">
                <a:xfrm>
                  <a:off x="798" y="3863"/>
                  <a:ext cx="84" cy="204"/>
                </a:xfrm>
                <a:custGeom>
                  <a:avLst/>
                  <a:gdLst>
                    <a:gd name="G0" fmla="+- 260 0 0"/>
                    <a:gd name="G1" fmla="+- 21600 0 0"/>
                    <a:gd name="G2" fmla="+- 21600 0 0"/>
                    <a:gd name="T0" fmla="*/ 0 w 21860"/>
                    <a:gd name="T1" fmla="*/ 2 h 21600"/>
                    <a:gd name="T2" fmla="*/ 21860 w 21860"/>
                    <a:gd name="T3" fmla="*/ 21600 h 21600"/>
                    <a:gd name="T4" fmla="*/ 260 w 2186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860" h="21600" fill="none" extrusionOk="0">
                      <a:moveTo>
                        <a:pt x="-1" y="1"/>
                      </a:moveTo>
                      <a:cubicBezTo>
                        <a:pt x="86" y="0"/>
                        <a:pt x="173" y="-1"/>
                        <a:pt x="260" y="0"/>
                      </a:cubicBezTo>
                      <a:cubicBezTo>
                        <a:pt x="12189" y="0"/>
                        <a:pt x="21860" y="9670"/>
                        <a:pt x="21860" y="21600"/>
                      </a:cubicBezTo>
                    </a:path>
                    <a:path w="21860" h="21600" stroke="0" extrusionOk="0">
                      <a:moveTo>
                        <a:pt x="-1" y="1"/>
                      </a:moveTo>
                      <a:cubicBezTo>
                        <a:pt x="86" y="0"/>
                        <a:pt x="173" y="-1"/>
                        <a:pt x="260" y="0"/>
                      </a:cubicBezTo>
                      <a:cubicBezTo>
                        <a:pt x="12189" y="0"/>
                        <a:pt x="21860" y="9670"/>
                        <a:pt x="21860" y="21600"/>
                      </a:cubicBezTo>
                      <a:lnTo>
                        <a:pt x="26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00"/>
                    </a:gs>
                    <a:gs pos="50000">
                      <a:srgbClr val="990000">
                        <a:gamma/>
                        <a:tint val="49804"/>
                        <a:invGamma/>
                      </a:srgbClr>
                    </a:gs>
                    <a:gs pos="100000">
                      <a:srgbClr val="990000"/>
                    </a:gs>
                  </a:gsLst>
                  <a:lin ang="0" scaled="1"/>
                </a:gradFill>
                <a:ln w="12700" cap="rnd">
                  <a:solidFill>
                    <a:srgbClr val="99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24" name="Group 26"/>
              <p:cNvGrpSpPr>
                <a:grpSpLocks/>
              </p:cNvGrpSpPr>
              <p:nvPr/>
            </p:nvGrpSpPr>
            <p:grpSpPr bwMode="auto">
              <a:xfrm>
                <a:off x="1959" y="2096"/>
                <a:ext cx="166" cy="204"/>
                <a:chOff x="874" y="3863"/>
                <a:chExt cx="166" cy="204"/>
              </a:xfrm>
            </p:grpSpPr>
            <p:sp>
              <p:nvSpPr>
                <p:cNvPr id="28" name="Arc 27"/>
                <p:cNvSpPr>
                  <a:spLocks/>
                </p:cNvSpPr>
                <p:nvPr/>
              </p:nvSpPr>
              <p:spPr bwMode="auto">
                <a:xfrm>
                  <a:off x="874" y="3863"/>
                  <a:ext cx="84" cy="204"/>
                </a:xfrm>
                <a:custGeom>
                  <a:avLst/>
                  <a:gdLst>
                    <a:gd name="G0" fmla="+- 21600 0 0"/>
                    <a:gd name="G1" fmla="+- 21598 0 0"/>
                    <a:gd name="G2" fmla="+- 21600 0 0"/>
                    <a:gd name="T0" fmla="*/ 0 w 21600"/>
                    <a:gd name="T1" fmla="*/ 21598 h 21598"/>
                    <a:gd name="T2" fmla="*/ 21341 w 21600"/>
                    <a:gd name="T3" fmla="*/ 0 h 21598"/>
                    <a:gd name="T4" fmla="*/ 21600 w 21600"/>
                    <a:gd name="T5" fmla="*/ 21598 h 21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598" fill="none" extrusionOk="0">
                      <a:moveTo>
                        <a:pt x="0" y="21598"/>
                      </a:moveTo>
                      <a:cubicBezTo>
                        <a:pt x="0" y="9769"/>
                        <a:pt x="9513" y="141"/>
                        <a:pt x="21340" y="-1"/>
                      </a:cubicBezTo>
                    </a:path>
                    <a:path w="21600" h="21598" stroke="0" extrusionOk="0">
                      <a:moveTo>
                        <a:pt x="0" y="21598"/>
                      </a:moveTo>
                      <a:cubicBezTo>
                        <a:pt x="0" y="9769"/>
                        <a:pt x="9513" y="141"/>
                        <a:pt x="21340" y="-1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00"/>
                    </a:gs>
                    <a:gs pos="50000">
                      <a:srgbClr val="990000">
                        <a:gamma/>
                        <a:tint val="49804"/>
                        <a:invGamma/>
                      </a:srgbClr>
                    </a:gs>
                    <a:gs pos="100000">
                      <a:srgbClr val="990000"/>
                    </a:gs>
                  </a:gsLst>
                  <a:lin ang="0" scaled="1"/>
                </a:gradFill>
                <a:ln w="12700" cap="rnd">
                  <a:solidFill>
                    <a:srgbClr val="9933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9" name="Arc 28"/>
                <p:cNvSpPr>
                  <a:spLocks/>
                </p:cNvSpPr>
                <p:nvPr/>
              </p:nvSpPr>
              <p:spPr bwMode="auto">
                <a:xfrm>
                  <a:off x="955" y="3863"/>
                  <a:ext cx="85" cy="204"/>
                </a:xfrm>
                <a:custGeom>
                  <a:avLst/>
                  <a:gdLst>
                    <a:gd name="G0" fmla="+- 259 0 0"/>
                    <a:gd name="G1" fmla="+- 21600 0 0"/>
                    <a:gd name="G2" fmla="+- 21600 0 0"/>
                    <a:gd name="T0" fmla="*/ 0 w 21859"/>
                    <a:gd name="T1" fmla="*/ 2 h 21600"/>
                    <a:gd name="T2" fmla="*/ 21859 w 21859"/>
                    <a:gd name="T3" fmla="*/ 21600 h 21600"/>
                    <a:gd name="T4" fmla="*/ 259 w 2185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859" h="21600" fill="none" extrusionOk="0">
                      <a:moveTo>
                        <a:pt x="-1" y="1"/>
                      </a:moveTo>
                      <a:cubicBezTo>
                        <a:pt x="86" y="0"/>
                        <a:pt x="172" y="-1"/>
                        <a:pt x="259" y="0"/>
                      </a:cubicBezTo>
                      <a:cubicBezTo>
                        <a:pt x="12188" y="0"/>
                        <a:pt x="21859" y="9670"/>
                        <a:pt x="21859" y="21600"/>
                      </a:cubicBezTo>
                    </a:path>
                    <a:path w="21859" h="21600" stroke="0" extrusionOk="0">
                      <a:moveTo>
                        <a:pt x="-1" y="1"/>
                      </a:moveTo>
                      <a:cubicBezTo>
                        <a:pt x="86" y="0"/>
                        <a:pt x="172" y="-1"/>
                        <a:pt x="259" y="0"/>
                      </a:cubicBezTo>
                      <a:cubicBezTo>
                        <a:pt x="12188" y="0"/>
                        <a:pt x="21859" y="9670"/>
                        <a:pt x="21859" y="21600"/>
                      </a:cubicBezTo>
                      <a:lnTo>
                        <a:pt x="259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00"/>
                    </a:gs>
                    <a:gs pos="50000">
                      <a:srgbClr val="990000">
                        <a:gamma/>
                        <a:tint val="49804"/>
                        <a:invGamma/>
                      </a:srgbClr>
                    </a:gs>
                    <a:gs pos="100000">
                      <a:srgbClr val="990000"/>
                    </a:gs>
                  </a:gsLst>
                  <a:lin ang="0" scaled="1"/>
                </a:gradFill>
                <a:ln w="12700" cap="rnd">
                  <a:solidFill>
                    <a:srgbClr val="99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25" name="Group 29"/>
              <p:cNvGrpSpPr>
                <a:grpSpLocks/>
              </p:cNvGrpSpPr>
              <p:nvPr/>
            </p:nvGrpSpPr>
            <p:grpSpPr bwMode="auto">
              <a:xfrm>
                <a:off x="2120" y="2096"/>
                <a:ext cx="163" cy="204"/>
                <a:chOff x="1035" y="3863"/>
                <a:chExt cx="163" cy="204"/>
              </a:xfrm>
            </p:grpSpPr>
            <p:sp>
              <p:nvSpPr>
                <p:cNvPr id="26" name="Arc 30"/>
                <p:cNvSpPr>
                  <a:spLocks/>
                </p:cNvSpPr>
                <p:nvPr/>
              </p:nvSpPr>
              <p:spPr bwMode="auto">
                <a:xfrm>
                  <a:off x="1035" y="3863"/>
                  <a:ext cx="83" cy="204"/>
                </a:xfrm>
                <a:custGeom>
                  <a:avLst/>
                  <a:gdLst>
                    <a:gd name="G0" fmla="+- 21600 0 0"/>
                    <a:gd name="G1" fmla="+- 21598 0 0"/>
                    <a:gd name="G2" fmla="+- 21600 0 0"/>
                    <a:gd name="T0" fmla="*/ 0 w 21600"/>
                    <a:gd name="T1" fmla="*/ 21598 h 21598"/>
                    <a:gd name="T2" fmla="*/ 21338 w 21600"/>
                    <a:gd name="T3" fmla="*/ 0 h 21598"/>
                    <a:gd name="T4" fmla="*/ 21600 w 21600"/>
                    <a:gd name="T5" fmla="*/ 21598 h 21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598" fill="none" extrusionOk="0">
                      <a:moveTo>
                        <a:pt x="0" y="21598"/>
                      </a:moveTo>
                      <a:cubicBezTo>
                        <a:pt x="0" y="9770"/>
                        <a:pt x="9511" y="143"/>
                        <a:pt x="21337" y="-1"/>
                      </a:cubicBezTo>
                    </a:path>
                    <a:path w="21600" h="21598" stroke="0" extrusionOk="0">
                      <a:moveTo>
                        <a:pt x="0" y="21598"/>
                      </a:moveTo>
                      <a:cubicBezTo>
                        <a:pt x="0" y="9770"/>
                        <a:pt x="9511" y="143"/>
                        <a:pt x="21337" y="-1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00"/>
                    </a:gs>
                    <a:gs pos="50000">
                      <a:srgbClr val="990000">
                        <a:gamma/>
                        <a:tint val="49804"/>
                        <a:invGamma/>
                      </a:srgbClr>
                    </a:gs>
                    <a:gs pos="100000">
                      <a:srgbClr val="990000"/>
                    </a:gs>
                  </a:gsLst>
                  <a:lin ang="0" scaled="1"/>
                </a:gradFill>
                <a:ln w="12700" cap="rnd">
                  <a:solidFill>
                    <a:srgbClr val="99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7" name="Arc 31"/>
                <p:cNvSpPr>
                  <a:spLocks/>
                </p:cNvSpPr>
                <p:nvPr/>
              </p:nvSpPr>
              <p:spPr bwMode="auto">
                <a:xfrm>
                  <a:off x="1114" y="3863"/>
                  <a:ext cx="84" cy="204"/>
                </a:xfrm>
                <a:custGeom>
                  <a:avLst/>
                  <a:gdLst>
                    <a:gd name="G0" fmla="+- 260 0 0"/>
                    <a:gd name="G1" fmla="+- 21600 0 0"/>
                    <a:gd name="G2" fmla="+- 21600 0 0"/>
                    <a:gd name="T0" fmla="*/ 0 w 21860"/>
                    <a:gd name="T1" fmla="*/ 2 h 21600"/>
                    <a:gd name="T2" fmla="*/ 21860 w 21860"/>
                    <a:gd name="T3" fmla="*/ 21600 h 21600"/>
                    <a:gd name="T4" fmla="*/ 260 w 2186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860" h="21600" fill="none" extrusionOk="0">
                      <a:moveTo>
                        <a:pt x="-1" y="1"/>
                      </a:moveTo>
                      <a:cubicBezTo>
                        <a:pt x="86" y="0"/>
                        <a:pt x="173" y="-1"/>
                        <a:pt x="260" y="0"/>
                      </a:cubicBezTo>
                      <a:cubicBezTo>
                        <a:pt x="12189" y="0"/>
                        <a:pt x="21860" y="9670"/>
                        <a:pt x="21860" y="21600"/>
                      </a:cubicBezTo>
                    </a:path>
                    <a:path w="21860" h="21600" stroke="0" extrusionOk="0">
                      <a:moveTo>
                        <a:pt x="-1" y="1"/>
                      </a:moveTo>
                      <a:cubicBezTo>
                        <a:pt x="86" y="0"/>
                        <a:pt x="173" y="-1"/>
                        <a:pt x="260" y="0"/>
                      </a:cubicBezTo>
                      <a:cubicBezTo>
                        <a:pt x="12189" y="0"/>
                        <a:pt x="21860" y="9670"/>
                        <a:pt x="21860" y="21600"/>
                      </a:cubicBezTo>
                      <a:lnTo>
                        <a:pt x="26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00"/>
                    </a:gs>
                    <a:gs pos="50000">
                      <a:srgbClr val="990000">
                        <a:gamma/>
                        <a:tint val="49804"/>
                        <a:invGamma/>
                      </a:srgbClr>
                    </a:gs>
                    <a:gs pos="100000">
                      <a:srgbClr val="990000"/>
                    </a:gs>
                  </a:gsLst>
                  <a:lin ang="0" scaled="1"/>
                </a:gradFill>
                <a:ln w="12700" cap="rnd">
                  <a:solidFill>
                    <a:srgbClr val="99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</p:grpSp>
        <p:grpSp>
          <p:nvGrpSpPr>
            <p:cNvPr id="38" name="Group 32"/>
            <p:cNvGrpSpPr>
              <a:grpSpLocks/>
            </p:cNvGrpSpPr>
            <p:nvPr/>
          </p:nvGrpSpPr>
          <p:grpSpPr bwMode="auto">
            <a:xfrm>
              <a:off x="3756025" y="1952625"/>
              <a:ext cx="258763" cy="323850"/>
              <a:chOff x="718" y="3863"/>
              <a:chExt cx="164" cy="204"/>
            </a:xfrm>
          </p:grpSpPr>
          <p:sp>
            <p:nvSpPr>
              <p:cNvPr id="39" name="Arc 33"/>
              <p:cNvSpPr>
                <a:spLocks/>
              </p:cNvSpPr>
              <p:nvPr/>
            </p:nvSpPr>
            <p:spPr bwMode="auto">
              <a:xfrm>
                <a:off x="718" y="3863"/>
                <a:ext cx="82" cy="204"/>
              </a:xfrm>
              <a:custGeom>
                <a:avLst/>
                <a:gdLst>
                  <a:gd name="G0" fmla="+- 21600 0 0"/>
                  <a:gd name="G1" fmla="+- 21598 0 0"/>
                  <a:gd name="G2" fmla="+- 21600 0 0"/>
                  <a:gd name="T0" fmla="*/ 0 w 21600"/>
                  <a:gd name="T1" fmla="*/ 21598 h 21598"/>
                  <a:gd name="T2" fmla="*/ 21337 w 21600"/>
                  <a:gd name="T3" fmla="*/ 0 h 21598"/>
                  <a:gd name="T4" fmla="*/ 21600 w 21600"/>
                  <a:gd name="T5" fmla="*/ 21598 h 21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98" fill="none" extrusionOk="0">
                    <a:moveTo>
                      <a:pt x="0" y="21598"/>
                    </a:moveTo>
                    <a:cubicBezTo>
                      <a:pt x="0" y="9771"/>
                      <a:pt x="9511" y="143"/>
                      <a:pt x="21336" y="-1"/>
                    </a:cubicBezTo>
                  </a:path>
                  <a:path w="21600" h="21598" stroke="0" extrusionOk="0">
                    <a:moveTo>
                      <a:pt x="0" y="21598"/>
                    </a:moveTo>
                    <a:cubicBezTo>
                      <a:pt x="0" y="9771"/>
                      <a:pt x="9511" y="143"/>
                      <a:pt x="21336" y="-1"/>
                    </a:cubicBezTo>
                    <a:lnTo>
                      <a:pt x="21600" y="2159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00"/>
                  </a:gs>
                  <a:gs pos="50000">
                    <a:srgbClr val="990000">
                      <a:gamma/>
                      <a:tint val="49804"/>
                      <a:invGamma/>
                    </a:srgbClr>
                  </a:gs>
                  <a:gs pos="100000">
                    <a:srgbClr val="990000"/>
                  </a:gs>
                </a:gsLst>
                <a:lin ang="0" scaled="1"/>
              </a:gradFill>
              <a:ln w="12700" cap="rnd">
                <a:solidFill>
                  <a:srgbClr val="99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0" name="Arc 34"/>
              <p:cNvSpPr>
                <a:spLocks/>
              </p:cNvSpPr>
              <p:nvPr/>
            </p:nvSpPr>
            <p:spPr bwMode="auto">
              <a:xfrm>
                <a:off x="798" y="3863"/>
                <a:ext cx="84" cy="204"/>
              </a:xfrm>
              <a:custGeom>
                <a:avLst/>
                <a:gdLst>
                  <a:gd name="G0" fmla="+- 260 0 0"/>
                  <a:gd name="G1" fmla="+- 21600 0 0"/>
                  <a:gd name="G2" fmla="+- 21600 0 0"/>
                  <a:gd name="T0" fmla="*/ 0 w 21860"/>
                  <a:gd name="T1" fmla="*/ 2 h 21600"/>
                  <a:gd name="T2" fmla="*/ 21860 w 21860"/>
                  <a:gd name="T3" fmla="*/ 21600 h 21600"/>
                  <a:gd name="T4" fmla="*/ 260 w 218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60" h="21600" fill="none" extrusionOk="0">
                    <a:moveTo>
                      <a:pt x="-1" y="1"/>
                    </a:moveTo>
                    <a:cubicBezTo>
                      <a:pt x="86" y="0"/>
                      <a:pt x="173" y="-1"/>
                      <a:pt x="260" y="0"/>
                    </a:cubicBezTo>
                    <a:cubicBezTo>
                      <a:pt x="12189" y="0"/>
                      <a:pt x="21860" y="9670"/>
                      <a:pt x="21860" y="21600"/>
                    </a:cubicBezTo>
                  </a:path>
                  <a:path w="21860" h="21600" stroke="0" extrusionOk="0">
                    <a:moveTo>
                      <a:pt x="-1" y="1"/>
                    </a:moveTo>
                    <a:cubicBezTo>
                      <a:pt x="86" y="0"/>
                      <a:pt x="173" y="-1"/>
                      <a:pt x="260" y="0"/>
                    </a:cubicBezTo>
                    <a:cubicBezTo>
                      <a:pt x="12189" y="0"/>
                      <a:pt x="21860" y="9670"/>
                      <a:pt x="21860" y="21600"/>
                    </a:cubicBezTo>
                    <a:lnTo>
                      <a:pt x="260" y="216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00"/>
                  </a:gs>
                  <a:gs pos="50000">
                    <a:srgbClr val="990000">
                      <a:gamma/>
                      <a:tint val="49804"/>
                      <a:invGamma/>
                    </a:srgbClr>
                  </a:gs>
                  <a:gs pos="100000">
                    <a:srgbClr val="990000"/>
                  </a:gs>
                </a:gsLst>
                <a:lin ang="0" scaled="1"/>
              </a:gradFill>
              <a:ln w="12700" cap="rnd">
                <a:solidFill>
                  <a:srgbClr val="99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41" name="Group 35"/>
            <p:cNvGrpSpPr>
              <a:grpSpLocks/>
            </p:cNvGrpSpPr>
            <p:nvPr/>
          </p:nvGrpSpPr>
          <p:grpSpPr bwMode="auto">
            <a:xfrm>
              <a:off x="4257675" y="1952625"/>
              <a:ext cx="258763" cy="323850"/>
              <a:chOff x="1035" y="3863"/>
              <a:chExt cx="163" cy="204"/>
            </a:xfrm>
          </p:grpSpPr>
          <p:sp>
            <p:nvSpPr>
              <p:cNvPr id="42" name="Arc 36"/>
              <p:cNvSpPr>
                <a:spLocks/>
              </p:cNvSpPr>
              <p:nvPr/>
            </p:nvSpPr>
            <p:spPr bwMode="auto">
              <a:xfrm>
                <a:off x="1035" y="3863"/>
                <a:ext cx="83" cy="204"/>
              </a:xfrm>
              <a:custGeom>
                <a:avLst/>
                <a:gdLst>
                  <a:gd name="G0" fmla="+- 21600 0 0"/>
                  <a:gd name="G1" fmla="+- 21598 0 0"/>
                  <a:gd name="G2" fmla="+- 21600 0 0"/>
                  <a:gd name="T0" fmla="*/ 0 w 21600"/>
                  <a:gd name="T1" fmla="*/ 21598 h 21598"/>
                  <a:gd name="T2" fmla="*/ 21338 w 21600"/>
                  <a:gd name="T3" fmla="*/ 0 h 21598"/>
                  <a:gd name="T4" fmla="*/ 21600 w 21600"/>
                  <a:gd name="T5" fmla="*/ 21598 h 21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98" fill="none" extrusionOk="0">
                    <a:moveTo>
                      <a:pt x="0" y="21598"/>
                    </a:moveTo>
                    <a:cubicBezTo>
                      <a:pt x="0" y="9770"/>
                      <a:pt x="9511" y="143"/>
                      <a:pt x="21337" y="-1"/>
                    </a:cubicBezTo>
                  </a:path>
                  <a:path w="21600" h="21598" stroke="0" extrusionOk="0">
                    <a:moveTo>
                      <a:pt x="0" y="21598"/>
                    </a:moveTo>
                    <a:cubicBezTo>
                      <a:pt x="0" y="9770"/>
                      <a:pt x="9511" y="143"/>
                      <a:pt x="21337" y="-1"/>
                    </a:cubicBezTo>
                    <a:lnTo>
                      <a:pt x="21600" y="2159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00"/>
                  </a:gs>
                  <a:gs pos="50000">
                    <a:srgbClr val="990000">
                      <a:gamma/>
                      <a:tint val="49804"/>
                      <a:invGamma/>
                    </a:srgbClr>
                  </a:gs>
                  <a:gs pos="100000">
                    <a:srgbClr val="990000"/>
                  </a:gs>
                </a:gsLst>
                <a:lin ang="0" scaled="1"/>
              </a:gradFill>
              <a:ln w="12700" cap="rnd">
                <a:solidFill>
                  <a:srgbClr val="99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3" name="Arc 37"/>
              <p:cNvSpPr>
                <a:spLocks/>
              </p:cNvSpPr>
              <p:nvPr/>
            </p:nvSpPr>
            <p:spPr bwMode="auto">
              <a:xfrm>
                <a:off x="1114" y="3863"/>
                <a:ext cx="84" cy="204"/>
              </a:xfrm>
              <a:custGeom>
                <a:avLst/>
                <a:gdLst>
                  <a:gd name="G0" fmla="+- 260 0 0"/>
                  <a:gd name="G1" fmla="+- 21600 0 0"/>
                  <a:gd name="G2" fmla="+- 21600 0 0"/>
                  <a:gd name="T0" fmla="*/ 0 w 21860"/>
                  <a:gd name="T1" fmla="*/ 2 h 21600"/>
                  <a:gd name="T2" fmla="*/ 21860 w 21860"/>
                  <a:gd name="T3" fmla="*/ 21600 h 21600"/>
                  <a:gd name="T4" fmla="*/ 260 w 218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60" h="21600" fill="none" extrusionOk="0">
                    <a:moveTo>
                      <a:pt x="-1" y="1"/>
                    </a:moveTo>
                    <a:cubicBezTo>
                      <a:pt x="86" y="0"/>
                      <a:pt x="173" y="-1"/>
                      <a:pt x="260" y="0"/>
                    </a:cubicBezTo>
                    <a:cubicBezTo>
                      <a:pt x="12189" y="0"/>
                      <a:pt x="21860" y="9670"/>
                      <a:pt x="21860" y="21600"/>
                    </a:cubicBezTo>
                  </a:path>
                  <a:path w="21860" h="21600" stroke="0" extrusionOk="0">
                    <a:moveTo>
                      <a:pt x="-1" y="1"/>
                    </a:moveTo>
                    <a:cubicBezTo>
                      <a:pt x="86" y="0"/>
                      <a:pt x="173" y="-1"/>
                      <a:pt x="260" y="0"/>
                    </a:cubicBezTo>
                    <a:cubicBezTo>
                      <a:pt x="12189" y="0"/>
                      <a:pt x="21860" y="9670"/>
                      <a:pt x="21860" y="21600"/>
                    </a:cubicBezTo>
                    <a:lnTo>
                      <a:pt x="260" y="216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00"/>
                  </a:gs>
                  <a:gs pos="50000">
                    <a:srgbClr val="990000">
                      <a:gamma/>
                      <a:tint val="49804"/>
                      <a:invGamma/>
                    </a:srgbClr>
                  </a:gs>
                  <a:gs pos="100000">
                    <a:srgbClr val="990000"/>
                  </a:gs>
                </a:gsLst>
                <a:lin ang="0" scaled="1"/>
              </a:gradFill>
              <a:ln w="12700" cap="rnd">
                <a:solidFill>
                  <a:srgbClr val="99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44" name="Group 38"/>
            <p:cNvGrpSpPr>
              <a:grpSpLocks/>
            </p:cNvGrpSpPr>
            <p:nvPr/>
          </p:nvGrpSpPr>
          <p:grpSpPr bwMode="auto">
            <a:xfrm>
              <a:off x="3000375" y="1952625"/>
              <a:ext cx="258763" cy="323850"/>
              <a:chOff x="718" y="3863"/>
              <a:chExt cx="164" cy="204"/>
            </a:xfrm>
          </p:grpSpPr>
          <p:sp>
            <p:nvSpPr>
              <p:cNvPr id="45" name="Arc 39"/>
              <p:cNvSpPr>
                <a:spLocks/>
              </p:cNvSpPr>
              <p:nvPr/>
            </p:nvSpPr>
            <p:spPr bwMode="auto">
              <a:xfrm>
                <a:off x="718" y="3863"/>
                <a:ext cx="82" cy="204"/>
              </a:xfrm>
              <a:custGeom>
                <a:avLst/>
                <a:gdLst>
                  <a:gd name="G0" fmla="+- 21600 0 0"/>
                  <a:gd name="G1" fmla="+- 21598 0 0"/>
                  <a:gd name="G2" fmla="+- 21600 0 0"/>
                  <a:gd name="T0" fmla="*/ 0 w 21600"/>
                  <a:gd name="T1" fmla="*/ 21598 h 21598"/>
                  <a:gd name="T2" fmla="*/ 21337 w 21600"/>
                  <a:gd name="T3" fmla="*/ 0 h 21598"/>
                  <a:gd name="T4" fmla="*/ 21600 w 21600"/>
                  <a:gd name="T5" fmla="*/ 21598 h 21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98" fill="none" extrusionOk="0">
                    <a:moveTo>
                      <a:pt x="0" y="21598"/>
                    </a:moveTo>
                    <a:cubicBezTo>
                      <a:pt x="0" y="9771"/>
                      <a:pt x="9511" y="143"/>
                      <a:pt x="21336" y="-1"/>
                    </a:cubicBezTo>
                  </a:path>
                  <a:path w="21600" h="21598" stroke="0" extrusionOk="0">
                    <a:moveTo>
                      <a:pt x="0" y="21598"/>
                    </a:moveTo>
                    <a:cubicBezTo>
                      <a:pt x="0" y="9771"/>
                      <a:pt x="9511" y="143"/>
                      <a:pt x="21336" y="-1"/>
                    </a:cubicBezTo>
                    <a:lnTo>
                      <a:pt x="21600" y="2159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00"/>
                  </a:gs>
                  <a:gs pos="50000">
                    <a:srgbClr val="990000">
                      <a:gamma/>
                      <a:tint val="49804"/>
                      <a:invGamma/>
                    </a:srgbClr>
                  </a:gs>
                  <a:gs pos="100000">
                    <a:srgbClr val="990000"/>
                  </a:gs>
                </a:gsLst>
                <a:lin ang="0" scaled="1"/>
              </a:gradFill>
              <a:ln w="12700" cap="rnd">
                <a:solidFill>
                  <a:srgbClr val="99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6" name="Arc 40"/>
              <p:cNvSpPr>
                <a:spLocks/>
              </p:cNvSpPr>
              <p:nvPr/>
            </p:nvSpPr>
            <p:spPr bwMode="auto">
              <a:xfrm>
                <a:off x="798" y="3863"/>
                <a:ext cx="84" cy="204"/>
              </a:xfrm>
              <a:custGeom>
                <a:avLst/>
                <a:gdLst>
                  <a:gd name="G0" fmla="+- 260 0 0"/>
                  <a:gd name="G1" fmla="+- 21600 0 0"/>
                  <a:gd name="G2" fmla="+- 21600 0 0"/>
                  <a:gd name="T0" fmla="*/ 0 w 21860"/>
                  <a:gd name="T1" fmla="*/ 2 h 21600"/>
                  <a:gd name="T2" fmla="*/ 21860 w 21860"/>
                  <a:gd name="T3" fmla="*/ 21600 h 21600"/>
                  <a:gd name="T4" fmla="*/ 260 w 218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60" h="21600" fill="none" extrusionOk="0">
                    <a:moveTo>
                      <a:pt x="-1" y="1"/>
                    </a:moveTo>
                    <a:cubicBezTo>
                      <a:pt x="86" y="0"/>
                      <a:pt x="173" y="-1"/>
                      <a:pt x="260" y="0"/>
                    </a:cubicBezTo>
                    <a:cubicBezTo>
                      <a:pt x="12189" y="0"/>
                      <a:pt x="21860" y="9670"/>
                      <a:pt x="21860" y="21600"/>
                    </a:cubicBezTo>
                  </a:path>
                  <a:path w="21860" h="21600" stroke="0" extrusionOk="0">
                    <a:moveTo>
                      <a:pt x="-1" y="1"/>
                    </a:moveTo>
                    <a:cubicBezTo>
                      <a:pt x="86" y="0"/>
                      <a:pt x="173" y="-1"/>
                      <a:pt x="260" y="0"/>
                    </a:cubicBezTo>
                    <a:cubicBezTo>
                      <a:pt x="12189" y="0"/>
                      <a:pt x="21860" y="9670"/>
                      <a:pt x="21860" y="21600"/>
                    </a:cubicBezTo>
                    <a:lnTo>
                      <a:pt x="260" y="216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00"/>
                  </a:gs>
                  <a:gs pos="50000">
                    <a:srgbClr val="990000">
                      <a:gamma/>
                      <a:tint val="49804"/>
                      <a:invGamma/>
                    </a:srgbClr>
                  </a:gs>
                  <a:gs pos="100000">
                    <a:srgbClr val="990000"/>
                  </a:gs>
                </a:gsLst>
                <a:lin ang="0" scaled="1"/>
              </a:gradFill>
              <a:ln w="12700" cap="rnd">
                <a:solidFill>
                  <a:srgbClr val="99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47" name="Group 41"/>
            <p:cNvGrpSpPr>
              <a:grpSpLocks/>
            </p:cNvGrpSpPr>
            <p:nvPr/>
          </p:nvGrpSpPr>
          <p:grpSpPr bwMode="auto">
            <a:xfrm>
              <a:off x="3502025" y="1952625"/>
              <a:ext cx="258763" cy="323850"/>
              <a:chOff x="1035" y="3863"/>
              <a:chExt cx="163" cy="204"/>
            </a:xfrm>
          </p:grpSpPr>
          <p:sp>
            <p:nvSpPr>
              <p:cNvPr id="48" name="Arc 42"/>
              <p:cNvSpPr>
                <a:spLocks/>
              </p:cNvSpPr>
              <p:nvPr/>
            </p:nvSpPr>
            <p:spPr bwMode="auto">
              <a:xfrm>
                <a:off x="1035" y="3863"/>
                <a:ext cx="83" cy="204"/>
              </a:xfrm>
              <a:custGeom>
                <a:avLst/>
                <a:gdLst>
                  <a:gd name="G0" fmla="+- 21600 0 0"/>
                  <a:gd name="G1" fmla="+- 21598 0 0"/>
                  <a:gd name="G2" fmla="+- 21600 0 0"/>
                  <a:gd name="T0" fmla="*/ 0 w 21600"/>
                  <a:gd name="T1" fmla="*/ 21598 h 21598"/>
                  <a:gd name="T2" fmla="*/ 21338 w 21600"/>
                  <a:gd name="T3" fmla="*/ 0 h 21598"/>
                  <a:gd name="T4" fmla="*/ 21600 w 21600"/>
                  <a:gd name="T5" fmla="*/ 21598 h 21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98" fill="none" extrusionOk="0">
                    <a:moveTo>
                      <a:pt x="0" y="21598"/>
                    </a:moveTo>
                    <a:cubicBezTo>
                      <a:pt x="0" y="9770"/>
                      <a:pt x="9511" y="143"/>
                      <a:pt x="21337" y="-1"/>
                    </a:cubicBezTo>
                  </a:path>
                  <a:path w="21600" h="21598" stroke="0" extrusionOk="0">
                    <a:moveTo>
                      <a:pt x="0" y="21598"/>
                    </a:moveTo>
                    <a:cubicBezTo>
                      <a:pt x="0" y="9770"/>
                      <a:pt x="9511" y="143"/>
                      <a:pt x="21337" y="-1"/>
                    </a:cubicBezTo>
                    <a:lnTo>
                      <a:pt x="21600" y="2159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00"/>
                  </a:gs>
                  <a:gs pos="50000">
                    <a:srgbClr val="990000">
                      <a:gamma/>
                      <a:tint val="49804"/>
                      <a:invGamma/>
                    </a:srgbClr>
                  </a:gs>
                  <a:gs pos="100000">
                    <a:srgbClr val="990000"/>
                  </a:gs>
                </a:gsLst>
                <a:lin ang="0" scaled="1"/>
              </a:gradFill>
              <a:ln w="12700" cap="rnd">
                <a:solidFill>
                  <a:srgbClr val="99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9" name="Arc 43"/>
              <p:cNvSpPr>
                <a:spLocks/>
              </p:cNvSpPr>
              <p:nvPr/>
            </p:nvSpPr>
            <p:spPr bwMode="auto">
              <a:xfrm>
                <a:off x="1114" y="3863"/>
                <a:ext cx="84" cy="204"/>
              </a:xfrm>
              <a:custGeom>
                <a:avLst/>
                <a:gdLst>
                  <a:gd name="G0" fmla="+- 260 0 0"/>
                  <a:gd name="G1" fmla="+- 21600 0 0"/>
                  <a:gd name="G2" fmla="+- 21600 0 0"/>
                  <a:gd name="T0" fmla="*/ 0 w 21860"/>
                  <a:gd name="T1" fmla="*/ 2 h 21600"/>
                  <a:gd name="T2" fmla="*/ 21860 w 21860"/>
                  <a:gd name="T3" fmla="*/ 21600 h 21600"/>
                  <a:gd name="T4" fmla="*/ 260 w 218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60" h="21600" fill="none" extrusionOk="0">
                    <a:moveTo>
                      <a:pt x="-1" y="1"/>
                    </a:moveTo>
                    <a:cubicBezTo>
                      <a:pt x="86" y="0"/>
                      <a:pt x="173" y="-1"/>
                      <a:pt x="260" y="0"/>
                    </a:cubicBezTo>
                    <a:cubicBezTo>
                      <a:pt x="12189" y="0"/>
                      <a:pt x="21860" y="9670"/>
                      <a:pt x="21860" y="21600"/>
                    </a:cubicBezTo>
                  </a:path>
                  <a:path w="21860" h="21600" stroke="0" extrusionOk="0">
                    <a:moveTo>
                      <a:pt x="-1" y="1"/>
                    </a:moveTo>
                    <a:cubicBezTo>
                      <a:pt x="86" y="0"/>
                      <a:pt x="173" y="-1"/>
                      <a:pt x="260" y="0"/>
                    </a:cubicBezTo>
                    <a:cubicBezTo>
                      <a:pt x="12189" y="0"/>
                      <a:pt x="21860" y="9670"/>
                      <a:pt x="21860" y="21600"/>
                    </a:cubicBezTo>
                    <a:lnTo>
                      <a:pt x="260" y="216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00"/>
                  </a:gs>
                  <a:gs pos="50000">
                    <a:srgbClr val="990000">
                      <a:gamma/>
                      <a:tint val="49804"/>
                      <a:invGamma/>
                    </a:srgbClr>
                  </a:gs>
                  <a:gs pos="100000">
                    <a:srgbClr val="990000"/>
                  </a:gs>
                </a:gsLst>
                <a:lin ang="0" scaled="1"/>
              </a:gradFill>
              <a:ln w="12700" cap="rnd">
                <a:solidFill>
                  <a:srgbClr val="99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</p:grpSp>
      <p:sp>
        <p:nvSpPr>
          <p:cNvPr id="6" name="Rectangle 5"/>
          <p:cNvSpPr/>
          <p:nvPr/>
        </p:nvSpPr>
        <p:spPr bwMode="auto">
          <a:xfrm>
            <a:off x="5105400" y="3505200"/>
            <a:ext cx="381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3442144"/>
            <a:ext cx="914400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  <a:sym typeface="Symbol" panose="05050102010706020507" pitchFamily="18" charset="2"/>
              </a:rPr>
              <a:t> 0.5mK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61024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96"/>
          <p:cNvSpPr/>
          <p:nvPr/>
        </p:nvSpPr>
        <p:spPr>
          <a:xfrm>
            <a:off x="1099524" y="2209800"/>
            <a:ext cx="3070186" cy="1194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593"/>
                </a:moveTo>
                <a:lnTo>
                  <a:pt x="8199" y="0"/>
                </a:lnTo>
                <a:lnTo>
                  <a:pt x="21600" y="161"/>
                </a:lnTo>
                <a:lnTo>
                  <a:pt x="18333" y="21600"/>
                </a:lnTo>
                <a:lnTo>
                  <a:pt x="0" y="21593"/>
                </a:lnTo>
                <a:close/>
              </a:path>
            </a:pathLst>
          </a:custGeom>
          <a:solidFill>
            <a:srgbClr val="FF7E79"/>
          </a:solidFill>
          <a:ln w="25400" cap="flat">
            <a:solidFill>
              <a:srgbClr val="000000"/>
            </a:solidFill>
            <a:prstDash val="solid"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Shape 197"/>
          <p:cNvSpPr/>
          <p:nvPr/>
        </p:nvSpPr>
        <p:spPr>
          <a:xfrm>
            <a:off x="1104636" y="3374293"/>
            <a:ext cx="2612289" cy="3258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784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1784"/>
                </a:lnTo>
                <a:close/>
              </a:path>
            </a:pathLst>
          </a:custGeom>
          <a:solidFill>
            <a:srgbClr val="D26664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" name="Shape 198"/>
          <p:cNvSpPr/>
          <p:nvPr/>
        </p:nvSpPr>
        <p:spPr>
          <a:xfrm>
            <a:off x="3716150" y="2241128"/>
            <a:ext cx="450941" cy="1434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164" y="4906"/>
                </a:lnTo>
                <a:lnTo>
                  <a:pt x="0" y="21600"/>
                </a:lnTo>
                <a:lnTo>
                  <a:pt x="96" y="16858"/>
                </a:lnTo>
                <a:lnTo>
                  <a:pt x="21600" y="0"/>
                </a:lnTo>
                <a:close/>
              </a:path>
            </a:pathLst>
          </a:custGeom>
          <a:solidFill>
            <a:srgbClr val="9A4947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8" name="Shape 207"/>
          <p:cNvSpPr/>
          <p:nvPr/>
        </p:nvSpPr>
        <p:spPr>
          <a:xfrm>
            <a:off x="2423844" y="2504451"/>
            <a:ext cx="736818" cy="5700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kumimoji="0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</a:t>
            </a:r>
            <a:r>
              <a:rPr kumimoji="0" sz="2800" b="0" i="1" u="none" strike="noStrike" kern="1200" cap="none" spc="0" normalizeH="0" baseline="-5999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</a:t>
            </a:r>
          </a:p>
        </p:txBody>
      </p:sp>
      <p:grpSp>
        <p:nvGrpSpPr>
          <p:cNvPr id="11264" name="Group 11263"/>
          <p:cNvGrpSpPr/>
          <p:nvPr/>
        </p:nvGrpSpPr>
        <p:grpSpPr>
          <a:xfrm>
            <a:off x="3919241" y="2447989"/>
            <a:ext cx="2938759" cy="817077"/>
            <a:chOff x="3092980" y="3630495"/>
            <a:chExt cx="2938759" cy="817077"/>
          </a:xfrm>
        </p:grpSpPr>
        <p:sp>
          <p:nvSpPr>
            <p:cNvPr id="5" name="Shape 194"/>
            <p:cNvSpPr/>
            <p:nvPr/>
          </p:nvSpPr>
          <p:spPr>
            <a:xfrm>
              <a:off x="5617190" y="3630495"/>
              <a:ext cx="37347" cy="417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492" y="15603"/>
                  </a:lnTo>
                  <a:lnTo>
                    <a:pt x="21505" y="21600"/>
                  </a:lnTo>
                  <a:lnTo>
                    <a:pt x="21600" y="7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9BBA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3" name="Shape 202"/>
            <p:cNvSpPr/>
            <p:nvPr/>
          </p:nvSpPr>
          <p:spPr>
            <a:xfrm>
              <a:off x="3095514" y="4013497"/>
              <a:ext cx="2636359" cy="301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"/>
                  </a:moveTo>
                  <a:lnTo>
                    <a:pt x="0" y="21423"/>
                  </a:lnTo>
                  <a:lnTo>
                    <a:pt x="21575" y="21600"/>
                  </a:lnTo>
                  <a:lnTo>
                    <a:pt x="21600" y="0"/>
                  </a:lnTo>
                  <a:lnTo>
                    <a:pt x="0" y="1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E79"/>
                </a:gs>
                <a:gs pos="100000">
                  <a:srgbClr val="76D6FF"/>
                </a:gs>
              </a:gsLst>
              <a:lin ang="0" scaled="0"/>
            </a:gra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4" name="Shape 203"/>
            <p:cNvSpPr/>
            <p:nvPr/>
          </p:nvSpPr>
          <p:spPr>
            <a:xfrm>
              <a:off x="5772628" y="3882386"/>
              <a:ext cx="253540" cy="563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33" y="9856"/>
                  </a:moveTo>
                  <a:lnTo>
                    <a:pt x="0" y="21600"/>
                  </a:lnTo>
                  <a:lnTo>
                    <a:pt x="21441" y="11767"/>
                  </a:lnTo>
                  <a:lnTo>
                    <a:pt x="21600" y="0"/>
                  </a:lnTo>
                  <a:lnTo>
                    <a:pt x="233" y="9856"/>
                  </a:lnTo>
                  <a:close/>
                </a:path>
              </a:pathLst>
            </a:custGeom>
            <a:solidFill>
              <a:srgbClr val="63B8DC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5" name="Shape 204"/>
            <p:cNvSpPr/>
            <p:nvPr/>
          </p:nvSpPr>
          <p:spPr>
            <a:xfrm rot="10800000" flipH="1">
              <a:off x="3092980" y="3635254"/>
              <a:ext cx="2938759" cy="513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7" y="15359"/>
                  </a:moveTo>
                  <a:lnTo>
                    <a:pt x="0" y="5802"/>
                  </a:lnTo>
                  <a:lnTo>
                    <a:pt x="19367" y="5900"/>
                  </a:lnTo>
                  <a:lnTo>
                    <a:pt x="19673" y="0"/>
                  </a:lnTo>
                  <a:lnTo>
                    <a:pt x="21600" y="11592"/>
                  </a:lnTo>
                  <a:lnTo>
                    <a:pt x="18576" y="21600"/>
                  </a:lnTo>
                  <a:lnTo>
                    <a:pt x="18843" y="15613"/>
                  </a:lnTo>
                  <a:lnTo>
                    <a:pt x="687" y="1535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E79"/>
                </a:gs>
                <a:gs pos="87044">
                  <a:srgbClr val="76D6FF"/>
                </a:gs>
              </a:gsLst>
              <a:lin ang="0" scaled="0"/>
            </a:gra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6" name="Shape 205"/>
            <p:cNvSpPr/>
            <p:nvPr/>
          </p:nvSpPr>
          <p:spPr>
            <a:xfrm>
              <a:off x="5727250" y="4022385"/>
              <a:ext cx="45411" cy="425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381" y="0"/>
                  </a:moveTo>
                  <a:lnTo>
                    <a:pt x="0" y="15317"/>
                  </a:lnTo>
                  <a:lnTo>
                    <a:pt x="20757" y="21600"/>
                  </a:lnTo>
                  <a:lnTo>
                    <a:pt x="21600" y="6017"/>
                  </a:lnTo>
                  <a:lnTo>
                    <a:pt x="2381" y="0"/>
                  </a:lnTo>
                  <a:close/>
                </a:path>
              </a:pathLst>
            </a:custGeom>
            <a:solidFill>
              <a:srgbClr val="5299B7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7" name="Shape 206"/>
            <p:cNvSpPr/>
            <p:nvPr/>
          </p:nvSpPr>
          <p:spPr>
            <a:xfrm>
              <a:off x="3115359" y="3981727"/>
              <a:ext cx="2616514" cy="3651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100">
                  <a:solidFill>
                    <a:srgbClr val="000000"/>
                  </a:solidFill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current fluctuations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283461" y="3050940"/>
            <a:ext cx="2156321" cy="338536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pPr marL="0" marR="0" lvl="0" indent="0" algn="l" defTabSz="914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dissipated 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power,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/>
              </a:rPr>
              <a:t>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/>
              </a:rPr>
              <a:t>P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2004" y="695980"/>
            <a:ext cx="5391181" cy="523202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pPr marL="0" marR="0" lvl="0" indent="0" algn="l" defTabSz="914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measuring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</a:t>
            </a:r>
            <a:r>
              <a:rPr kumimoji="0" lang="en-US" sz="2800" b="1" i="1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</a:t>
            </a:r>
            <a:r>
              <a:rPr kumimoji="0" lang="en-US" sz="28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……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Johnson-Nyquist noise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81200" y="4315361"/>
            <a:ext cx="56477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modes leave contact with noise   4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k</a:t>
            </a:r>
            <a:r>
              <a:rPr kumimoji="0" lang="en-US" sz="1600" b="0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</a:t>
            </a:r>
            <a:r>
              <a:rPr kumimoji="0" lang="en-US" sz="1600" b="0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even if modes cool down with distance…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		</a:t>
            </a: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low frequency current fluctuations conserved</a:t>
            </a:r>
            <a:r>
              <a:rPr kumimoji="0" lang="en-US" sz="140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endParaRPr kumimoji="0" lang="en-US" sz="160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2" name="Isosceles Triangle 1"/>
          <p:cNvSpPr/>
          <p:nvPr/>
        </p:nvSpPr>
        <p:spPr bwMode="auto">
          <a:xfrm rot="5400000">
            <a:off x="7157229" y="2613918"/>
            <a:ext cx="685800" cy="46014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7264825" y="2667000"/>
            <a:ext cx="355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85100" y="331226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4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k</a:t>
            </a:r>
            <a:r>
              <a:rPr kumimoji="0" lang="en-US" sz="1800" b="0" i="1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B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T</a:t>
            </a:r>
            <a:r>
              <a:rPr kumimoji="0" lang="en-US" sz="1800" b="0" i="1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m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G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83189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4" y="695980"/>
            <a:ext cx="6189477" cy="523202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pPr marL="0" marR="0" lvl="0" indent="0" algn="l" defTabSz="914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measuring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</a:t>
            </a:r>
            <a:r>
              <a:rPr kumimoji="0" lang="en-US" sz="2800" b="1" i="1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</a:t>
            </a:r>
            <a:r>
              <a:rPr kumimoji="0" lang="en-US" sz="28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……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excess Johnson-Nyquist noise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32656"/>
            <a:ext cx="3982844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197" y="2743200"/>
            <a:ext cx="3880803" cy="297031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 bwMode="auto">
          <a:xfrm>
            <a:off x="4191000" y="3962400"/>
            <a:ext cx="762000" cy="2659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25262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measured noise</a:t>
            </a:r>
          </a:p>
        </p:txBody>
      </p:sp>
    </p:spTree>
    <p:extLst>
      <p:ext uri="{BB962C8B-B14F-4D97-AF65-F5344CB8AC3E}">
        <p14:creationId xmlns:p14="http://schemas.microsoft.com/office/powerpoint/2010/main" val="1607398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762000" y="609600"/>
            <a:ext cx="7358063" cy="76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5" tIns="35715" rIns="35715" bIns="35715" anchor="ctr">
            <a:normAutofit/>
          </a:bodyPr>
          <a:lstStyle>
            <a:lvl1pPr marL="0" marR="0" indent="0" algn="ctr" defTabSz="41073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1pPr>
            <a:lvl2pPr marL="0" marR="0" indent="160721" algn="l" defTabSz="41073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2pPr>
            <a:lvl3pPr marL="0" marR="0" indent="321440" algn="l" defTabSz="41073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3pPr>
            <a:lvl4pPr marL="0" marR="0" indent="482161" algn="l" defTabSz="41073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4pPr>
            <a:lvl5pPr marL="0" marR="0" indent="642882" algn="l" defTabSz="41073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5pPr>
            <a:lvl6pPr marL="0" marR="0" indent="803602" algn="l" defTabSz="41073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6pPr>
            <a:lvl7pPr marL="0" marR="0" indent="964323" algn="l" defTabSz="41073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7pPr>
            <a:lvl8pPr marL="0" marR="0" indent="1125044" algn="l" defTabSz="41073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8pPr>
            <a:lvl9pPr marL="0" marR="0" indent="1285763" algn="l" defTabSz="41073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9pPr>
          </a:lstStyle>
          <a:p>
            <a:pPr marL="0" marR="0" lvl="0" indent="0" algn="l" defTabSz="4107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Arial" panose="020B0604020202020204" pitchFamily="34" charset="0"/>
                <a:sym typeface="Papyrus"/>
              </a:rPr>
              <a:t>Pendry’s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Arial" panose="020B0604020202020204" pitchFamily="34" charset="0"/>
                <a:sym typeface="Papyrus"/>
              </a:rPr>
              <a:t> theory for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  <a:sym typeface="Papyrus"/>
              </a:rPr>
              <a:t>1D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Arial" panose="020B0604020202020204" pitchFamily="34" charset="0"/>
                <a:sym typeface="Papyrus"/>
              </a:rPr>
              <a:t> heat transport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Arial" panose="020B0604020202020204" pitchFamily="34" charset="0"/>
              <a:sym typeface="Papyru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937762" y="1905000"/>
            <a:ext cx="4495800" cy="990600"/>
            <a:chOff x="4114800" y="5334000"/>
            <a:chExt cx="4495800" cy="990600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4114800" y="5334000"/>
              <a:ext cx="4495800" cy="990600"/>
            </a:xfrm>
            <a:prstGeom prst="roundRect">
              <a:avLst/>
            </a:prstGeom>
            <a:solidFill>
              <a:srgbClr val="DDDDDD"/>
            </a:solidFill>
            <a:ln>
              <a:solidFill>
                <a:schemeClr val="tx1"/>
              </a:solidFill>
            </a:ln>
            <a:effectLst>
              <a:outerShdw blurRad="50800" dist="152400" dir="11340000" algn="ctr" rotWithShape="0">
                <a:srgbClr val="000000">
                  <a:alpha val="43137"/>
                </a:srgbClr>
              </a:outerShdw>
              <a:reflection stA="45000" endPos="4000" dist="50800" dir="5400000" sy="-100000" algn="bl" rotWithShape="0"/>
            </a:effectLst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267200" y="5486400"/>
              <a:ext cx="4114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/>
              <a:r>
                <a:rPr lang="en-US" sz="1200" dirty="0" smtClean="0"/>
                <a:t>J </a:t>
              </a:r>
              <a:r>
                <a:rPr lang="en-US" sz="1200" dirty="0"/>
                <a:t>B </a:t>
              </a:r>
              <a:r>
                <a:rPr lang="en-US" sz="1200" dirty="0" err="1" smtClean="0"/>
                <a:t>Pendry</a:t>
              </a:r>
              <a:endParaRPr lang="en-US" sz="1200" b="1" dirty="0" smtClean="0"/>
            </a:p>
            <a:p>
              <a:pPr algn="l" rtl="0"/>
              <a:r>
                <a:rPr lang="en-US" sz="1200" b="1" dirty="0" smtClean="0"/>
                <a:t>Quantum </a:t>
              </a:r>
              <a:r>
                <a:rPr lang="en-US" sz="1200" b="1" dirty="0"/>
                <a:t>limits to the flow of information and entropy</a:t>
              </a:r>
            </a:p>
            <a:p>
              <a:pPr algn="l" rtl="0"/>
              <a:r>
                <a:rPr lang="en-US" sz="1200" dirty="0" smtClean="0"/>
                <a:t>J</a:t>
              </a:r>
              <a:r>
                <a:rPr lang="en-US" sz="1200" dirty="0"/>
                <a:t>. Phys. </a:t>
              </a:r>
              <a:r>
                <a:rPr lang="en-US" sz="1200" b="1" dirty="0"/>
                <a:t>A: </a:t>
              </a:r>
              <a:r>
                <a:rPr lang="en-US" sz="1200" dirty="0"/>
                <a:t>Math. Gen. </a:t>
              </a:r>
              <a:r>
                <a:rPr lang="en-US" sz="1200" b="1" dirty="0"/>
                <a:t>16 </a:t>
              </a:r>
              <a:r>
                <a:rPr lang="en-US" sz="1200" dirty="0"/>
                <a:t>(1983) </a:t>
              </a:r>
              <a:r>
                <a:rPr lang="en-US" sz="1200" dirty="0" smtClean="0"/>
                <a:t>2161-2171</a:t>
              </a:r>
              <a:endParaRPr lang="en-US" sz="12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71550" y="3048000"/>
            <a:ext cx="7181850" cy="1211513"/>
            <a:chOff x="790573" y="2057459"/>
            <a:chExt cx="7181850" cy="1442938"/>
          </a:xfrm>
        </p:grpSpPr>
        <p:sp>
          <p:nvSpPr>
            <p:cNvPr id="7" name="Text Placeholder 5"/>
            <p:cNvSpPr txBox="1">
              <a:spLocks/>
            </p:cNvSpPr>
            <p:nvPr/>
          </p:nvSpPr>
          <p:spPr>
            <a:xfrm>
              <a:off x="790573" y="2057459"/>
              <a:ext cx="7105650" cy="144293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5" tIns="35715" rIns="35715" bIns="35715" anchor="ctr">
              <a:noAutofit/>
            </a:bodyPr>
            <a:lstStyle>
              <a:lvl1pPr marL="330370" marR="0" indent="-330370" algn="l" defTabSz="410730" rtl="0" latinLnBrk="0">
                <a:lnSpc>
                  <a:spcPct val="100000"/>
                </a:lnSpc>
                <a:spcBef>
                  <a:spcPts val="2109"/>
                </a:spcBef>
                <a:spcAft>
                  <a:spcPts val="0"/>
                </a:spcAft>
                <a:buClrTx/>
                <a:buSzPct val="25000"/>
                <a:buFontTx/>
                <a:buBlip>
                  <a:blip r:embed="rId4"/>
                </a:buBlip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3E231A"/>
                  </a:solidFill>
                  <a:uFillTx/>
                  <a:latin typeface="+mn-lt"/>
                  <a:ea typeface="+mn-ea"/>
                  <a:cs typeface="+mn-cs"/>
                  <a:sym typeface="Papyrus"/>
                </a:defRPr>
              </a:lvl1pPr>
              <a:lvl2pPr marL="660739" marR="0" indent="-330370" algn="l" defTabSz="410730" rtl="0" latinLnBrk="0">
                <a:lnSpc>
                  <a:spcPct val="100000"/>
                </a:lnSpc>
                <a:spcBef>
                  <a:spcPts val="2109"/>
                </a:spcBef>
                <a:spcAft>
                  <a:spcPts val="0"/>
                </a:spcAft>
                <a:buClrTx/>
                <a:buSzPct val="25000"/>
                <a:buFontTx/>
                <a:buBlip>
                  <a:blip r:embed="rId4"/>
                </a:buBlip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3E231A"/>
                  </a:solidFill>
                  <a:uFillTx/>
                  <a:latin typeface="+mn-lt"/>
                  <a:ea typeface="+mn-ea"/>
                  <a:cs typeface="+mn-cs"/>
                  <a:sym typeface="Papyrus"/>
                </a:defRPr>
              </a:lvl2pPr>
              <a:lvl3pPr marL="991109" marR="0" indent="-330370" algn="l" defTabSz="410730" rtl="0" latinLnBrk="0">
                <a:lnSpc>
                  <a:spcPct val="100000"/>
                </a:lnSpc>
                <a:spcBef>
                  <a:spcPts val="2109"/>
                </a:spcBef>
                <a:spcAft>
                  <a:spcPts val="0"/>
                </a:spcAft>
                <a:buClrTx/>
                <a:buSzPct val="25000"/>
                <a:buFontTx/>
                <a:buBlip>
                  <a:blip r:embed="rId4"/>
                </a:buBlip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3E231A"/>
                  </a:solidFill>
                  <a:uFillTx/>
                  <a:latin typeface="+mn-lt"/>
                  <a:ea typeface="+mn-ea"/>
                  <a:cs typeface="+mn-cs"/>
                  <a:sym typeface="Papyrus"/>
                </a:defRPr>
              </a:lvl3pPr>
              <a:lvl4pPr marL="1321479" marR="0" indent="-330370" algn="l" defTabSz="410730" rtl="0" latinLnBrk="0">
                <a:lnSpc>
                  <a:spcPct val="100000"/>
                </a:lnSpc>
                <a:spcBef>
                  <a:spcPts val="2109"/>
                </a:spcBef>
                <a:spcAft>
                  <a:spcPts val="0"/>
                </a:spcAft>
                <a:buClrTx/>
                <a:buSzPct val="25000"/>
                <a:buFontTx/>
                <a:buBlip>
                  <a:blip r:embed="rId4"/>
                </a:buBlip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3E231A"/>
                  </a:solidFill>
                  <a:uFillTx/>
                  <a:latin typeface="+mn-lt"/>
                  <a:ea typeface="+mn-ea"/>
                  <a:cs typeface="+mn-cs"/>
                  <a:sym typeface="Papyrus"/>
                </a:defRPr>
              </a:lvl4pPr>
              <a:lvl5pPr marL="1651848" marR="0" indent="-330370" algn="l" defTabSz="410730" rtl="0" latinLnBrk="0">
                <a:lnSpc>
                  <a:spcPct val="100000"/>
                </a:lnSpc>
                <a:spcBef>
                  <a:spcPts val="2109"/>
                </a:spcBef>
                <a:spcAft>
                  <a:spcPts val="0"/>
                </a:spcAft>
                <a:buClrTx/>
                <a:buSzPct val="25000"/>
                <a:buFontTx/>
                <a:buBlip>
                  <a:blip r:embed="rId4"/>
                </a:buBlip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3E231A"/>
                  </a:solidFill>
                  <a:uFillTx/>
                  <a:latin typeface="+mn-lt"/>
                  <a:ea typeface="+mn-ea"/>
                  <a:cs typeface="+mn-cs"/>
                  <a:sym typeface="Papyrus"/>
                </a:defRPr>
              </a:lvl5pPr>
              <a:lvl6pPr marL="1982219" marR="0" indent="-330370" algn="l" defTabSz="410730" rtl="0" latinLnBrk="0">
                <a:lnSpc>
                  <a:spcPct val="100000"/>
                </a:lnSpc>
                <a:spcBef>
                  <a:spcPts val="2109"/>
                </a:spcBef>
                <a:spcAft>
                  <a:spcPts val="0"/>
                </a:spcAft>
                <a:buClrTx/>
                <a:buSzPct val="25000"/>
                <a:buFontTx/>
                <a:buBlip>
                  <a:blip r:embed="rId4"/>
                </a:buBlip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3E231A"/>
                  </a:solidFill>
                  <a:uFillTx/>
                  <a:latin typeface="+mn-lt"/>
                  <a:ea typeface="+mn-ea"/>
                  <a:cs typeface="+mn-cs"/>
                  <a:sym typeface="Papyrus"/>
                </a:defRPr>
              </a:lvl6pPr>
              <a:lvl7pPr marL="2312589" marR="0" indent="-330370" algn="l" defTabSz="410730" rtl="0" latinLnBrk="0">
                <a:lnSpc>
                  <a:spcPct val="100000"/>
                </a:lnSpc>
                <a:spcBef>
                  <a:spcPts val="2109"/>
                </a:spcBef>
                <a:spcAft>
                  <a:spcPts val="0"/>
                </a:spcAft>
                <a:buClrTx/>
                <a:buSzPct val="25000"/>
                <a:buFontTx/>
                <a:buBlip>
                  <a:blip r:embed="rId4"/>
                </a:buBlip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3E231A"/>
                  </a:solidFill>
                  <a:uFillTx/>
                  <a:latin typeface="+mn-lt"/>
                  <a:ea typeface="+mn-ea"/>
                  <a:cs typeface="+mn-cs"/>
                  <a:sym typeface="Papyrus"/>
                </a:defRPr>
              </a:lvl7pPr>
              <a:lvl8pPr marL="2642959" marR="0" indent="-330370" algn="l" defTabSz="410730" rtl="0" latinLnBrk="0">
                <a:lnSpc>
                  <a:spcPct val="100000"/>
                </a:lnSpc>
                <a:spcBef>
                  <a:spcPts val="2109"/>
                </a:spcBef>
                <a:spcAft>
                  <a:spcPts val="0"/>
                </a:spcAft>
                <a:buClrTx/>
                <a:buSzPct val="25000"/>
                <a:buFontTx/>
                <a:buBlip>
                  <a:blip r:embed="rId4"/>
                </a:buBlip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3E231A"/>
                  </a:solidFill>
                  <a:uFillTx/>
                  <a:latin typeface="+mn-lt"/>
                  <a:ea typeface="+mn-ea"/>
                  <a:cs typeface="+mn-cs"/>
                  <a:sym typeface="Papyrus"/>
                </a:defRPr>
              </a:lvl8pPr>
              <a:lvl9pPr marL="2973328" marR="0" indent="-330370" algn="l" defTabSz="410730" rtl="0" latinLnBrk="0">
                <a:lnSpc>
                  <a:spcPct val="100000"/>
                </a:lnSpc>
                <a:spcBef>
                  <a:spcPts val="2109"/>
                </a:spcBef>
                <a:spcAft>
                  <a:spcPts val="0"/>
                </a:spcAft>
                <a:buClrTx/>
                <a:buSzPct val="25000"/>
                <a:buFontTx/>
                <a:buBlip>
                  <a:blip r:embed="rId4"/>
                </a:buBlip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3E231A"/>
                  </a:solidFill>
                  <a:uFillTx/>
                  <a:latin typeface="+mn-lt"/>
                  <a:ea typeface="+mn-ea"/>
                  <a:cs typeface="+mn-cs"/>
                  <a:sym typeface="Papyrus"/>
                </a:defRPr>
              </a:lvl9pPr>
            </a:lstStyle>
            <a:p>
              <a:pPr marL="0" indent="0" algn="ctr" fontAlgn="auto">
                <a:buNone/>
              </a:pPr>
              <a:r>
                <a:rPr lang="en-US" sz="1800" kern="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thermal energy    </a:t>
              </a:r>
              <a:r>
                <a:rPr lang="en-US" sz="1800" kern="0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=     temperature </a:t>
              </a:r>
              <a:r>
                <a:rPr lang="en-US" sz="1200" kern="0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x</a:t>
              </a:r>
              <a:r>
                <a:rPr lang="en-US" sz="1800" kern="0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1800" kern="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entropy</a:t>
              </a:r>
            </a:p>
            <a:p>
              <a:pPr marL="0" indent="0" algn="ctr" fontAlgn="auto">
                <a:buNone/>
              </a:pPr>
              <a:r>
                <a:rPr lang="en-US" sz="1800" kern="0" dirty="0" smtClean="0">
                  <a:solidFill>
                    <a:srgbClr val="000099"/>
                  </a:solidFill>
                  <a:cs typeface="Arial" panose="020B0604020202020204" pitchFamily="34" charset="0"/>
                </a:rPr>
                <a:t>entropy </a:t>
              </a:r>
              <a:r>
                <a:rPr lang="en-US" sz="1800" kern="0" dirty="0">
                  <a:solidFill>
                    <a:srgbClr val="000099"/>
                  </a:solidFill>
                  <a:cs typeface="Arial" panose="020B0604020202020204" pitchFamily="34" charset="0"/>
                </a:rPr>
                <a:t>= log 2 </a:t>
              </a:r>
              <a:r>
                <a:rPr lang="en-US" sz="1200" kern="0" dirty="0">
                  <a:solidFill>
                    <a:srgbClr val="000099"/>
                  </a:solidFill>
                  <a:cs typeface="Arial" panose="020B0604020202020204" pitchFamily="34" charset="0"/>
                </a:rPr>
                <a:t>x</a:t>
              </a:r>
              <a:r>
                <a:rPr lang="en-US" sz="1800" kern="0" dirty="0">
                  <a:solidFill>
                    <a:srgbClr val="000099"/>
                  </a:solidFill>
                  <a:cs typeface="Arial" panose="020B0604020202020204" pitchFamily="34" charset="0"/>
                </a:rPr>
                <a:t> </a:t>
              </a:r>
              <a:r>
                <a:rPr lang="en-US" sz="1800" kern="0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information</a:t>
              </a:r>
              <a:endParaRPr lang="en-US" sz="18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5664743"/>
                </p:ext>
              </p:extLst>
            </p:nvPr>
          </p:nvGraphicFramePr>
          <p:xfrm>
            <a:off x="6905623" y="2334588"/>
            <a:ext cx="10668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15" name="Equation" r:id="rId5" imgW="711000" imgH="203040" progId="Equation.DSMT4">
                    <p:embed/>
                  </p:oleObj>
                </mc:Choice>
                <mc:Fallback>
                  <p:oleObj name="Equation" r:id="rId5" imgW="71100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905623" y="2334588"/>
                          <a:ext cx="1066800" cy="304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TextBox 5"/>
          <p:cNvSpPr txBox="1"/>
          <p:nvPr/>
        </p:nvSpPr>
        <p:spPr>
          <a:xfrm>
            <a:off x="1983835" y="4495803"/>
            <a:ext cx="466826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107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None/>
              <a:tabLst/>
              <a:defRPr/>
            </a:pPr>
            <a:r>
              <a:rPr lang="en-US" sz="16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Papyrus"/>
              </a:rPr>
              <a:t>universal</a:t>
            </a:r>
            <a:r>
              <a:rPr lang="en-US" sz="1600" kern="0" dirty="0">
                <a:solidFill>
                  <a:srgbClr val="0066FF"/>
                </a:solidFill>
                <a:cs typeface="Arial" panose="020B0604020202020204" pitchFamily="34" charset="0"/>
                <a:sym typeface="Papyrus"/>
              </a:rPr>
              <a:t> </a:t>
            </a:r>
            <a:r>
              <a:rPr lang="en-US" sz="1600" kern="0" dirty="0">
                <a:solidFill>
                  <a:srgbClr val="3E231A"/>
                </a:solidFill>
                <a:cs typeface="Arial" panose="020B0604020202020204" pitchFamily="34" charset="0"/>
                <a:sym typeface="Papyrus"/>
              </a:rPr>
              <a:t>upper limit of </a:t>
            </a:r>
            <a:r>
              <a:rPr lang="en-US" sz="1600" kern="0" dirty="0" smtClean="0">
                <a:solidFill>
                  <a:srgbClr val="3E231A"/>
                </a:solidFill>
                <a:cs typeface="Arial" panose="020B0604020202020204" pitchFamily="34" charset="0"/>
                <a:sym typeface="Papyrus"/>
              </a:rPr>
              <a:t>information transfer</a:t>
            </a:r>
          </a:p>
          <a:p>
            <a:pPr marL="0" marR="0" lvl="0" indent="0" algn="ctr" defTabSz="4107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None/>
              <a:tabLst/>
              <a:defRPr/>
            </a:pPr>
            <a:r>
              <a:rPr lang="en-US" sz="1600" kern="0" dirty="0" smtClean="0">
                <a:solidFill>
                  <a:schemeClr val="accent2"/>
                </a:solidFill>
                <a:cs typeface="Arial" panose="020B0604020202020204" pitchFamily="34" charset="0"/>
                <a:sym typeface="Papyrus"/>
              </a:rPr>
              <a:t>hence, a limit of </a:t>
            </a:r>
            <a:r>
              <a:rPr lang="en-US" sz="1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Papyrus"/>
              </a:rPr>
              <a:t>thermal conductance   </a:t>
            </a:r>
            <a:r>
              <a:rPr lang="en-US" i="1" kern="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Papyrus"/>
              </a:rPr>
              <a:t>KT</a:t>
            </a:r>
            <a:r>
              <a:rPr lang="en-US" i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Papyrus"/>
              </a:rPr>
              <a:t> </a:t>
            </a:r>
            <a:r>
              <a:rPr lang="en-US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Papyrus"/>
              </a:rPr>
              <a:t>&lt; </a:t>
            </a:r>
            <a:r>
              <a:rPr lang="en-US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Symbol" panose="05050102010706020507" pitchFamily="18" charset="2"/>
              </a:rPr>
              <a:t></a:t>
            </a:r>
            <a:r>
              <a:rPr lang="en-US" kern="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en-US" i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Symbol" panose="05050102010706020507" pitchFamily="18" charset="2"/>
              </a:rPr>
              <a:t>T</a:t>
            </a:r>
            <a:endParaRPr lang="en-US" sz="1600" i="1" kern="0" dirty="0" smtClean="0">
              <a:solidFill>
                <a:srgbClr val="3E231A"/>
              </a:solidFill>
              <a:cs typeface="Arial" panose="020B0604020202020204" pitchFamily="34" charset="0"/>
              <a:sym typeface="Papyru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133600"/>
            <a:ext cx="268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kern="0" dirty="0" smtClean="0">
                <a:solidFill>
                  <a:srgbClr val="3E231A"/>
                </a:solidFill>
                <a:cs typeface="Arial" panose="020B0604020202020204" pitchFamily="34" charset="0"/>
                <a:sym typeface="Papyrus"/>
              </a:rPr>
              <a:t>1D channel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kern="0" dirty="0" smtClean="0">
                <a:solidFill>
                  <a:srgbClr val="3E231A"/>
                </a:solidFill>
                <a:cs typeface="Arial" panose="020B0604020202020204" pitchFamily="34" charset="0"/>
                <a:sym typeface="Papyrus"/>
              </a:rPr>
              <a:t>non-interacting particles 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425867"/>
              </p:ext>
            </p:extLst>
          </p:nvPr>
        </p:nvGraphicFramePr>
        <p:xfrm>
          <a:off x="7050088" y="5068888"/>
          <a:ext cx="109378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6" name="Equation" r:id="rId7" imgW="749160" imgH="393480" progId="Equation.DSMT4">
                  <p:embed/>
                </p:oleObj>
              </mc:Choice>
              <mc:Fallback>
                <p:oleObj name="Equation" r:id="rId7" imgW="749160" imgH="3934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50088" y="5068888"/>
                        <a:ext cx="1093787" cy="57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44404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07720" y="693420"/>
            <a:ext cx="6157416" cy="523202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pPr marL="0" marR="0" lvl="0" indent="0" algn="l" defTabSz="914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determining  thermal  conductance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3440" y="1967460"/>
            <a:ext cx="7396577" cy="1985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calculated dissipated power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ysClr val="windowText" lastClr="000000"/>
                </a:solidFill>
              </a:rPr>
              <a:t> </a:t>
            </a:r>
            <a:r>
              <a:rPr lang="en-US" sz="1600" kern="0" dirty="0" smtClean="0">
                <a:solidFill>
                  <a:sysClr val="windowText" lastClr="000000"/>
                </a:solidFill>
              </a:rPr>
              <a:t>   </a:t>
            </a:r>
            <a:r>
              <a:rPr lang="en-US" sz="1600" b="1" kern="0" dirty="0" smtClean="0">
                <a:solidFill>
                  <a:sysClr val="windowText" lastClr="000000"/>
                </a:solidFill>
              </a:rPr>
              <a:t>phonons dissipation from ‘floating reservoir’ depends ONLY on its   </a:t>
            </a:r>
            <a:r>
              <a:rPr lang="en-US" sz="1600" b="1" i="1" kern="0" dirty="0" smtClean="0">
                <a:solidFill>
                  <a:srgbClr val="00B050"/>
                </a:solidFill>
              </a:rPr>
              <a:t>T</a:t>
            </a:r>
            <a:r>
              <a:rPr lang="en-US" sz="1600" b="1" i="1" kern="0" baseline="-25000" dirty="0" smtClean="0">
                <a:solidFill>
                  <a:srgbClr val="00B050"/>
                </a:solidFill>
              </a:rPr>
              <a:t>m</a:t>
            </a:r>
            <a:r>
              <a:rPr lang="en-US" sz="1600" b="1" i="1" kern="0" dirty="0" smtClean="0">
                <a:solidFill>
                  <a:srgbClr val="00B050"/>
                </a:solidFill>
              </a:rPr>
              <a:t> </a:t>
            </a:r>
            <a:endParaRPr kumimoji="0" lang="en-US" sz="1600" b="1" i="1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for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</a:t>
            </a:r>
            <a:r>
              <a:rPr kumimoji="0" lang="en-US" sz="1800" b="1" i="1" u="none" strike="noStrike" kern="0" cap="none" spc="0" normalizeH="0" baseline="-2500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large….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subtracting procedure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064985"/>
              </p:ext>
            </p:extLst>
          </p:nvPr>
        </p:nvGraphicFramePr>
        <p:xfrm>
          <a:off x="3835400" y="2015568"/>
          <a:ext cx="1582738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70" name="Equation" r:id="rId3" imgW="1180800" imgH="431640" progId="Equation.DSMT4">
                  <p:embed/>
                </p:oleObj>
              </mc:Choice>
              <mc:Fallback>
                <p:oleObj name="Equation" r:id="rId3" imgW="1180800" imgH="4316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2015568"/>
                        <a:ext cx="1582738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24600" y="5623518"/>
            <a:ext cx="2140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phonon contribution subtracted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895600" y="4283075"/>
            <a:ext cx="3429000" cy="1736725"/>
            <a:chOff x="3276600" y="3673475"/>
            <a:chExt cx="3429000" cy="1736725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3738563" y="3673475"/>
            <a:ext cx="2967037" cy="1736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71" name="Equation" r:id="rId5" imgW="2209680" imgH="1206360" progId="Equation.DSMT4">
                    <p:embed/>
                  </p:oleObj>
                </mc:Choice>
                <mc:Fallback>
                  <p:oleObj name="Equation" r:id="rId5" imgW="2209680" imgH="1206360" progId="Equation.DSMT4">
                    <p:embed/>
                    <p:pic>
                      <p:nvPicPr>
                        <p:cNvPr id="4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8563" y="3673475"/>
                          <a:ext cx="2967037" cy="1736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" name="Straight Connector 6"/>
            <p:cNvCxnSpPr/>
            <p:nvPr/>
          </p:nvCxnSpPr>
          <p:spPr bwMode="auto">
            <a:xfrm>
              <a:off x="3721100" y="4826682"/>
              <a:ext cx="297180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3276600" y="4229725"/>
              <a:ext cx="29210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Left Bracket 12"/>
            <p:cNvSpPr/>
            <p:nvPr/>
          </p:nvSpPr>
          <p:spPr bwMode="auto">
            <a:xfrm>
              <a:off x="3668635" y="3702570"/>
              <a:ext cx="88900" cy="1077456"/>
            </a:xfrm>
            <a:prstGeom prst="leftBracke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559930" y="4688448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same 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</a:t>
            </a:r>
            <a:r>
              <a:rPr kumimoji="0" lang="en-US" sz="16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   </a:t>
            </a:r>
            <a:endParaRPr kumimoji="0" lang="en-US" sz="1400" b="0" i="1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957442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07720" y="693420"/>
            <a:ext cx="5205233" cy="461647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pPr marL="0" marR="0" lvl="0" indent="0" algn="l" defTabSz="914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rPr>
              <a:t>subtracting phonon contribution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ahoma"/>
              <a:ea typeface="+mn-ea"/>
              <a:cs typeface="Arial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6861"/>
            <a:ext cx="3048000" cy="289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371600" y="1756861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subtracting channels at </a:t>
            </a:r>
            <a:r>
              <a:rPr kumimoji="0" lang="en-US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</a:t>
            </a:r>
            <a:r>
              <a:rPr kumimoji="0" lang="en-US" sz="1200" b="1" i="1" u="none" strike="noStrike" kern="0" cap="none" spc="0" normalizeH="0" baseline="-2500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</a:t>
            </a:r>
            <a:endParaRPr kumimoji="0" lang="en-US" sz="1200" b="1" i="1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311496"/>
            <a:ext cx="4845013" cy="37083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10400" y="3544825"/>
            <a:ext cx="851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= 4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52061" y="2947648"/>
            <a:ext cx="851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= 2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4724400" y="3738594"/>
            <a:ext cx="2286000" cy="19698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/>
          <p:nvPr/>
        </p:nvCxnSpPr>
        <p:spPr bwMode="auto">
          <a:xfrm>
            <a:off x="5943600" y="3729717"/>
            <a:ext cx="0" cy="1676401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6536872" y="3729718"/>
            <a:ext cx="0" cy="1676401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287695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1104900" y="3581400"/>
            <a:ext cx="4191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650545" y="1676400"/>
          <a:ext cx="6248400" cy="4783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52" name="Acrobat Document" r:id="rId3" imgW="7315200" imgH="5600700" progId="AcroExch.Document.DC">
                  <p:embed/>
                </p:oleObj>
              </mc:Choice>
              <mc:Fallback>
                <p:oleObj name="Acrobat Document" r:id="rId3" imgW="7315200" imgH="5600700" progId="AcroExch.Document.DC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0545" y="1676400"/>
                        <a:ext cx="6248400" cy="4783931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1447800" y="5846990"/>
            <a:ext cx="1219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001982" y="3124200"/>
            <a:ext cx="415636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502606" y="2600264"/>
            <a:ext cx="42030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anose="05050102010706020507" pitchFamily="18" charset="2"/>
              </a:rPr>
              <a:t>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anose="05050102010706020507" pitchFamily="18" charset="2"/>
              </a:rPr>
              <a:t>0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6250" y="3118077"/>
            <a:ext cx="1231499" cy="6218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607" y="3465407"/>
            <a:ext cx="3127519" cy="7620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43000" y="609600"/>
            <a:ext cx="4044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getting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K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/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Tahoma"/>
                <a:sym typeface="Symbol" panose="05050102010706020507" pitchFamily="18" charset="2"/>
              </a:rPr>
              <a:t>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Tahoma"/>
                <a:sym typeface="Symbol" panose="05050102010706020507" pitchFamily="18" charset="2"/>
              </a:rPr>
              <a:t>0  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  <a:sym typeface="Symbol" panose="05050102010706020507" pitchFamily="18" charset="2"/>
              </a:rPr>
              <a:t>……</a:t>
            </a:r>
            <a:r>
              <a: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  <a:sym typeface="Symbol" panose="05050102010706020507" pitchFamily="18" charset="2"/>
              </a:rPr>
              <a:t>an example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26681" y="2438400"/>
            <a:ext cx="579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648200" y="236220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819400" y="2438400"/>
            <a:ext cx="10668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40605" y="4631323"/>
            <a:ext cx="6926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</a:t>
            </a:r>
            <a:r>
              <a:rPr kumimoji="0" lang="en-US" sz="1600" b="1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0</a:t>
            </a:r>
            <a:r>
              <a:rPr kumimoji="0" lang="en-US" sz="1600" b="1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2933674" y="4953000"/>
            <a:ext cx="114326" cy="609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78121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roup 507"/>
          <p:cNvGrpSpPr/>
          <p:nvPr/>
        </p:nvGrpSpPr>
        <p:grpSpPr>
          <a:xfrm>
            <a:off x="886690" y="1446064"/>
            <a:ext cx="7276287" cy="4743506"/>
            <a:chOff x="-1" y="12501"/>
            <a:chExt cx="10348497" cy="6746318"/>
          </a:xfrm>
        </p:grpSpPr>
        <p:pic>
          <p:nvPicPr>
            <p:cNvPr id="409" name="image1.tif" descr="Centre ohmic10.tif"/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1591023" y="885063"/>
              <a:ext cx="7139679" cy="5306847"/>
            </a:xfrm>
            <a:prstGeom prst="rect">
              <a:avLst/>
            </a:prstGeom>
            <a:ln w="50800" cap="flat">
              <a:solidFill>
                <a:srgbClr val="FFFFFF"/>
              </a:solidFill>
              <a:prstDash val="solid"/>
              <a:round/>
            </a:ln>
            <a:effectLst/>
          </p:spPr>
        </p:pic>
        <p:sp>
          <p:nvSpPr>
            <p:cNvPr id="410" name="Shape 410"/>
            <p:cNvSpPr/>
            <p:nvPr/>
          </p:nvSpPr>
          <p:spPr>
            <a:xfrm flipH="1">
              <a:off x="5255321" y="890065"/>
              <a:ext cx="3457530" cy="2568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530" extrusionOk="0">
                  <a:moveTo>
                    <a:pt x="16747" y="212"/>
                  </a:moveTo>
                  <a:lnTo>
                    <a:pt x="16986" y="14748"/>
                  </a:lnTo>
                  <a:lnTo>
                    <a:pt x="21365" y="20427"/>
                  </a:lnTo>
                  <a:cubicBezTo>
                    <a:pt x="21592" y="20667"/>
                    <a:pt x="21600" y="21127"/>
                    <a:pt x="21382" y="21382"/>
                  </a:cubicBezTo>
                  <a:cubicBezTo>
                    <a:pt x="21195" y="21600"/>
                    <a:pt x="20912" y="21574"/>
                    <a:pt x="20750" y="21323"/>
                  </a:cubicBezTo>
                  <a:lnTo>
                    <a:pt x="16472" y="15616"/>
                  </a:lnTo>
                  <a:lnTo>
                    <a:pt x="32" y="15540"/>
                  </a:lnTo>
                  <a:lnTo>
                    <a:pt x="0" y="0"/>
                  </a:lnTo>
                  <a:lnTo>
                    <a:pt x="16747" y="212"/>
                  </a:lnTo>
                  <a:close/>
                </a:path>
              </a:pathLst>
            </a:custGeom>
            <a:solidFill>
              <a:srgbClr val="000000">
                <a:alpha val="44880"/>
              </a:srgbClr>
            </a:solidFill>
            <a:ln w="25400" cap="flat">
              <a:solidFill>
                <a:srgbClr val="FFFFFF">
                  <a:alpha val="44880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11" name="Shape 411"/>
            <p:cNvSpPr/>
            <p:nvPr/>
          </p:nvSpPr>
          <p:spPr>
            <a:xfrm>
              <a:off x="1757354" y="3590949"/>
              <a:ext cx="3183979" cy="619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7" extrusionOk="0">
                  <a:moveTo>
                    <a:pt x="0" y="21044"/>
                  </a:moveTo>
                  <a:cubicBezTo>
                    <a:pt x="4223" y="21481"/>
                    <a:pt x="8419" y="21600"/>
                    <a:pt x="12592" y="21408"/>
                  </a:cubicBezTo>
                  <a:cubicBezTo>
                    <a:pt x="13893" y="21348"/>
                    <a:pt x="15232" y="21246"/>
                    <a:pt x="16444" y="18514"/>
                  </a:cubicBezTo>
                  <a:cubicBezTo>
                    <a:pt x="17584" y="15946"/>
                    <a:pt x="18467" y="11340"/>
                    <a:pt x="19428" y="7408"/>
                  </a:cubicBezTo>
                  <a:cubicBezTo>
                    <a:pt x="20106" y="4632"/>
                    <a:pt x="20832" y="2151"/>
                    <a:pt x="21600" y="0"/>
                  </a:cubicBezTo>
                </a:path>
              </a:pathLst>
            </a:custGeom>
            <a:noFill/>
            <a:ln w="101600" cap="flat">
              <a:solidFill>
                <a:srgbClr val="FF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12" name="Shape 412"/>
            <p:cNvSpPr/>
            <p:nvPr/>
          </p:nvSpPr>
          <p:spPr>
            <a:xfrm rot="10800000" flipH="1">
              <a:off x="1757354" y="2877054"/>
              <a:ext cx="3183979" cy="619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7" extrusionOk="0">
                  <a:moveTo>
                    <a:pt x="0" y="21044"/>
                  </a:moveTo>
                  <a:cubicBezTo>
                    <a:pt x="4223" y="21481"/>
                    <a:pt x="8419" y="21600"/>
                    <a:pt x="12592" y="21408"/>
                  </a:cubicBezTo>
                  <a:cubicBezTo>
                    <a:pt x="13893" y="21348"/>
                    <a:pt x="15232" y="21246"/>
                    <a:pt x="16444" y="18514"/>
                  </a:cubicBezTo>
                  <a:cubicBezTo>
                    <a:pt x="17584" y="15946"/>
                    <a:pt x="18467" y="11340"/>
                    <a:pt x="19428" y="7408"/>
                  </a:cubicBezTo>
                  <a:cubicBezTo>
                    <a:pt x="20106" y="4632"/>
                    <a:pt x="20832" y="2151"/>
                    <a:pt x="21600" y="0"/>
                  </a:cubicBezTo>
                </a:path>
              </a:pathLst>
            </a:custGeom>
            <a:noFill/>
            <a:ln w="101600" cap="flat">
              <a:solidFill>
                <a:srgbClr val="FF7E79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13" name="Shape 413"/>
            <p:cNvSpPr/>
            <p:nvPr/>
          </p:nvSpPr>
          <p:spPr>
            <a:xfrm rot="10800000">
              <a:off x="5428817" y="2877054"/>
              <a:ext cx="3183979" cy="619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7" extrusionOk="0">
                  <a:moveTo>
                    <a:pt x="0" y="21044"/>
                  </a:moveTo>
                  <a:cubicBezTo>
                    <a:pt x="4223" y="21481"/>
                    <a:pt x="8419" y="21600"/>
                    <a:pt x="12592" y="21408"/>
                  </a:cubicBezTo>
                  <a:cubicBezTo>
                    <a:pt x="13893" y="21348"/>
                    <a:pt x="15232" y="21246"/>
                    <a:pt x="16444" y="18514"/>
                  </a:cubicBezTo>
                  <a:cubicBezTo>
                    <a:pt x="17584" y="15946"/>
                    <a:pt x="18467" y="11340"/>
                    <a:pt x="19428" y="7408"/>
                  </a:cubicBezTo>
                  <a:cubicBezTo>
                    <a:pt x="20106" y="4632"/>
                    <a:pt x="20832" y="2151"/>
                    <a:pt x="21600" y="0"/>
                  </a:cubicBezTo>
                </a:path>
              </a:pathLst>
            </a:custGeom>
            <a:noFill/>
            <a:ln w="101600" cap="flat">
              <a:solidFill>
                <a:srgbClr val="0096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14" name="Shape 414"/>
            <p:cNvSpPr/>
            <p:nvPr/>
          </p:nvSpPr>
          <p:spPr>
            <a:xfrm flipH="1">
              <a:off x="5428817" y="3590949"/>
              <a:ext cx="3183979" cy="619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7" extrusionOk="0">
                  <a:moveTo>
                    <a:pt x="0" y="21044"/>
                  </a:moveTo>
                  <a:cubicBezTo>
                    <a:pt x="4223" y="21481"/>
                    <a:pt x="8419" y="21600"/>
                    <a:pt x="12592" y="21408"/>
                  </a:cubicBezTo>
                  <a:cubicBezTo>
                    <a:pt x="13893" y="21348"/>
                    <a:pt x="15232" y="21246"/>
                    <a:pt x="16444" y="18514"/>
                  </a:cubicBezTo>
                  <a:cubicBezTo>
                    <a:pt x="17584" y="15946"/>
                    <a:pt x="18467" y="11340"/>
                    <a:pt x="19428" y="7408"/>
                  </a:cubicBezTo>
                  <a:cubicBezTo>
                    <a:pt x="20106" y="4632"/>
                    <a:pt x="20832" y="2151"/>
                    <a:pt x="21600" y="0"/>
                  </a:cubicBezTo>
                </a:path>
              </a:pathLst>
            </a:custGeom>
            <a:noFill/>
            <a:ln w="101600" cap="flat">
              <a:solidFill>
                <a:srgbClr val="FF7E79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15" name="Shape 415"/>
            <p:cNvSpPr/>
            <p:nvPr/>
          </p:nvSpPr>
          <p:spPr>
            <a:xfrm rot="16200000">
              <a:off x="4382462" y="4637303"/>
              <a:ext cx="2317105" cy="617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0" extrusionOk="0">
                  <a:moveTo>
                    <a:pt x="0" y="21165"/>
                  </a:moveTo>
                  <a:cubicBezTo>
                    <a:pt x="3091" y="21480"/>
                    <a:pt x="6164" y="21600"/>
                    <a:pt x="9222" y="21531"/>
                  </a:cubicBezTo>
                  <a:cubicBezTo>
                    <a:pt x="11010" y="21490"/>
                    <a:pt x="12850" y="21372"/>
                    <a:pt x="14515" y="18620"/>
                  </a:cubicBezTo>
                  <a:cubicBezTo>
                    <a:pt x="16080" y="16033"/>
                    <a:pt x="17295" y="11404"/>
                    <a:pt x="18615" y="7450"/>
                  </a:cubicBezTo>
                  <a:cubicBezTo>
                    <a:pt x="19547" y="4660"/>
                    <a:pt x="20545" y="2165"/>
                    <a:pt x="21600" y="0"/>
                  </a:cubicBezTo>
                </a:path>
              </a:pathLst>
            </a:custGeom>
            <a:noFill/>
            <a:ln w="101600" cap="flat">
              <a:solidFill>
                <a:srgbClr val="0096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16" name="Shape 416"/>
            <p:cNvSpPr/>
            <p:nvPr/>
          </p:nvSpPr>
          <p:spPr>
            <a:xfrm rot="5400000" flipH="1">
              <a:off x="3645035" y="4662750"/>
              <a:ext cx="2368098" cy="617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6" extrusionOk="0">
                  <a:moveTo>
                    <a:pt x="0" y="21157"/>
                  </a:moveTo>
                  <a:cubicBezTo>
                    <a:pt x="3181" y="21480"/>
                    <a:pt x="6343" y="21600"/>
                    <a:pt x="9488" y="21523"/>
                  </a:cubicBezTo>
                  <a:cubicBezTo>
                    <a:pt x="11238" y="21480"/>
                    <a:pt x="13038" y="21364"/>
                    <a:pt x="14668" y="18613"/>
                  </a:cubicBezTo>
                  <a:cubicBezTo>
                    <a:pt x="16199" y="16028"/>
                    <a:pt x="17387" y="11400"/>
                    <a:pt x="18679" y="7448"/>
                  </a:cubicBezTo>
                  <a:cubicBezTo>
                    <a:pt x="19591" y="4658"/>
                    <a:pt x="20568" y="2164"/>
                    <a:pt x="21600" y="0"/>
                  </a:cubicBezTo>
                </a:path>
              </a:pathLst>
            </a:custGeom>
            <a:noFill/>
            <a:ln w="101600" cap="flat">
              <a:solidFill>
                <a:srgbClr val="FF7E79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17" name="Shape 417"/>
            <p:cNvSpPr/>
            <p:nvPr/>
          </p:nvSpPr>
          <p:spPr>
            <a:xfrm rot="5400000">
              <a:off x="3696126" y="1858256"/>
              <a:ext cx="2266111" cy="617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4" extrusionOk="0">
                  <a:moveTo>
                    <a:pt x="0" y="21172"/>
                  </a:moveTo>
                  <a:cubicBezTo>
                    <a:pt x="2998" y="21480"/>
                    <a:pt x="5978" y="21600"/>
                    <a:pt x="8943" y="21538"/>
                  </a:cubicBezTo>
                  <a:cubicBezTo>
                    <a:pt x="10772" y="21500"/>
                    <a:pt x="12653" y="21380"/>
                    <a:pt x="14356" y="18626"/>
                  </a:cubicBezTo>
                  <a:cubicBezTo>
                    <a:pt x="15956" y="16038"/>
                    <a:pt x="17198" y="11408"/>
                    <a:pt x="18548" y="7453"/>
                  </a:cubicBezTo>
                  <a:cubicBezTo>
                    <a:pt x="19501" y="4661"/>
                    <a:pt x="20522" y="2165"/>
                    <a:pt x="21600" y="0"/>
                  </a:cubicBezTo>
                </a:path>
              </a:pathLst>
            </a:custGeom>
            <a:noFill/>
            <a:ln w="101600" cap="flat">
              <a:solidFill>
                <a:srgbClr val="0096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18" name="Shape 418"/>
            <p:cNvSpPr/>
            <p:nvPr/>
          </p:nvSpPr>
          <p:spPr>
            <a:xfrm rot="16200000" flipH="1">
              <a:off x="4357017" y="1807167"/>
              <a:ext cx="2368098" cy="617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6" extrusionOk="0">
                  <a:moveTo>
                    <a:pt x="0" y="21157"/>
                  </a:moveTo>
                  <a:cubicBezTo>
                    <a:pt x="3181" y="21480"/>
                    <a:pt x="6343" y="21600"/>
                    <a:pt x="9488" y="21523"/>
                  </a:cubicBezTo>
                  <a:cubicBezTo>
                    <a:pt x="11238" y="21480"/>
                    <a:pt x="13038" y="21364"/>
                    <a:pt x="14668" y="18613"/>
                  </a:cubicBezTo>
                  <a:cubicBezTo>
                    <a:pt x="16199" y="16028"/>
                    <a:pt x="17387" y="11400"/>
                    <a:pt x="18679" y="7448"/>
                  </a:cubicBezTo>
                  <a:cubicBezTo>
                    <a:pt x="19591" y="4658"/>
                    <a:pt x="20568" y="2164"/>
                    <a:pt x="21600" y="0"/>
                  </a:cubicBezTo>
                </a:path>
              </a:pathLst>
            </a:custGeom>
            <a:noFill/>
            <a:ln w="101600" cap="flat">
              <a:solidFill>
                <a:srgbClr val="FF7E79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19" name="Shape 419"/>
            <p:cNvSpPr/>
            <p:nvPr/>
          </p:nvSpPr>
          <p:spPr>
            <a:xfrm>
              <a:off x="4981762" y="6347384"/>
              <a:ext cx="428666" cy="21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68" y="0"/>
                  </a:moveTo>
                  <a:lnTo>
                    <a:pt x="10968" y="21600"/>
                  </a:ln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20" name="Shape 420"/>
            <p:cNvSpPr/>
            <p:nvPr/>
          </p:nvSpPr>
          <p:spPr>
            <a:xfrm flipH="1">
              <a:off x="5324452" y="6565964"/>
              <a:ext cx="67839" cy="19285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21" name="Shape 421"/>
            <p:cNvSpPr/>
            <p:nvPr/>
          </p:nvSpPr>
          <p:spPr>
            <a:xfrm flipH="1">
              <a:off x="5204146" y="6565964"/>
              <a:ext cx="67837" cy="19285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22" name="Shape 422"/>
            <p:cNvSpPr/>
            <p:nvPr/>
          </p:nvSpPr>
          <p:spPr>
            <a:xfrm flipH="1">
              <a:off x="5083839" y="6565964"/>
              <a:ext cx="67839" cy="19285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23" name="Shape 423"/>
            <p:cNvSpPr/>
            <p:nvPr/>
          </p:nvSpPr>
          <p:spPr>
            <a:xfrm flipH="1">
              <a:off x="4963533" y="6565964"/>
              <a:ext cx="67837" cy="19285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24" name="Shape 424"/>
            <p:cNvSpPr/>
            <p:nvPr/>
          </p:nvSpPr>
          <p:spPr>
            <a:xfrm>
              <a:off x="4524274" y="6183167"/>
              <a:ext cx="1321995" cy="171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1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25" name="Shape 425"/>
            <p:cNvSpPr/>
            <p:nvPr/>
          </p:nvSpPr>
          <p:spPr>
            <a:xfrm>
              <a:off x="5491688" y="24307"/>
              <a:ext cx="428666" cy="21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68" y="0"/>
                  </a:moveTo>
                  <a:lnTo>
                    <a:pt x="10968" y="21600"/>
                  </a:ln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26" name="Shape 426"/>
            <p:cNvSpPr/>
            <p:nvPr/>
          </p:nvSpPr>
          <p:spPr>
            <a:xfrm flipH="1">
              <a:off x="5834377" y="242888"/>
              <a:ext cx="67839" cy="19285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27" name="Shape 427"/>
            <p:cNvSpPr/>
            <p:nvPr/>
          </p:nvSpPr>
          <p:spPr>
            <a:xfrm flipH="1">
              <a:off x="5714071" y="242888"/>
              <a:ext cx="67837" cy="19285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28" name="Shape 428"/>
            <p:cNvSpPr/>
            <p:nvPr/>
          </p:nvSpPr>
          <p:spPr>
            <a:xfrm flipH="1">
              <a:off x="5593765" y="242888"/>
              <a:ext cx="67837" cy="19285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29" name="Shape 429"/>
            <p:cNvSpPr/>
            <p:nvPr/>
          </p:nvSpPr>
          <p:spPr>
            <a:xfrm flipH="1">
              <a:off x="5473458" y="242888"/>
              <a:ext cx="67839" cy="19285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30" name="Shape 430"/>
            <p:cNvSpPr/>
            <p:nvPr/>
          </p:nvSpPr>
          <p:spPr>
            <a:xfrm rot="10800000" flipH="1">
              <a:off x="4524274" y="696368"/>
              <a:ext cx="1321995" cy="171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1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31" name="Shape 431"/>
            <p:cNvSpPr/>
            <p:nvPr/>
          </p:nvSpPr>
          <p:spPr>
            <a:xfrm>
              <a:off x="5140744" y="15889"/>
              <a:ext cx="579850" cy="67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32" name="Shape 432"/>
            <p:cNvSpPr/>
            <p:nvPr/>
          </p:nvSpPr>
          <p:spPr>
            <a:xfrm flipH="1">
              <a:off x="8757066" y="4231967"/>
              <a:ext cx="1258423" cy="391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4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33" name="Shape 433"/>
            <p:cNvSpPr/>
            <p:nvPr/>
          </p:nvSpPr>
          <p:spPr>
            <a:xfrm>
              <a:off x="9704714" y="4636333"/>
              <a:ext cx="643782" cy="338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0249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38100" cap="flat">
              <a:solidFill>
                <a:srgbClr val="FF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35" name="Shape 435"/>
            <p:cNvSpPr/>
            <p:nvPr/>
          </p:nvSpPr>
          <p:spPr>
            <a:xfrm>
              <a:off x="10015143" y="4977568"/>
              <a:ext cx="1" cy="39904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36" name="Shape 436"/>
            <p:cNvSpPr/>
            <p:nvPr/>
          </p:nvSpPr>
          <p:spPr>
            <a:xfrm>
              <a:off x="790528" y="4612737"/>
              <a:ext cx="637456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37" name="Shape 437"/>
            <p:cNvSpPr/>
            <p:nvPr/>
          </p:nvSpPr>
          <p:spPr>
            <a:xfrm>
              <a:off x="930144" y="4732874"/>
              <a:ext cx="358222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39" name="Shape 439"/>
            <p:cNvSpPr/>
            <p:nvPr/>
          </p:nvSpPr>
          <p:spPr>
            <a:xfrm>
              <a:off x="925456" y="4745453"/>
              <a:ext cx="363386" cy="191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8" y="0"/>
                  </a:moveTo>
                  <a:lnTo>
                    <a:pt x="10968" y="21600"/>
                  </a:ln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381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40" name="Shape 440"/>
            <p:cNvSpPr/>
            <p:nvPr/>
          </p:nvSpPr>
          <p:spPr>
            <a:xfrm flipH="1">
              <a:off x="1215959" y="4941799"/>
              <a:ext cx="57508" cy="163486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41" name="Shape 441"/>
            <p:cNvSpPr/>
            <p:nvPr/>
          </p:nvSpPr>
          <p:spPr>
            <a:xfrm flipH="1">
              <a:off x="1113975" y="4941799"/>
              <a:ext cx="57508" cy="163486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42" name="Shape 442"/>
            <p:cNvSpPr/>
            <p:nvPr/>
          </p:nvSpPr>
          <p:spPr>
            <a:xfrm flipH="1">
              <a:off x="1011990" y="4941799"/>
              <a:ext cx="57508" cy="163486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43" name="Shape 443"/>
            <p:cNvSpPr/>
            <p:nvPr/>
          </p:nvSpPr>
          <p:spPr>
            <a:xfrm flipH="1">
              <a:off x="910004" y="4941799"/>
              <a:ext cx="57508" cy="163486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44" name="Shape 444"/>
            <p:cNvSpPr/>
            <p:nvPr/>
          </p:nvSpPr>
          <p:spPr>
            <a:xfrm>
              <a:off x="1112692" y="4196898"/>
              <a:ext cx="477220" cy="416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"/>
                  </a:moveTo>
                  <a:lnTo>
                    <a:pt x="9" y="0"/>
                  </a:lnTo>
                  <a:lnTo>
                    <a:pt x="0" y="21600"/>
                  </a:lnTo>
                </a:path>
              </a:pathLst>
            </a:custGeom>
            <a:noFill/>
            <a:ln w="381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45" name="Shape 445"/>
            <p:cNvSpPr/>
            <p:nvPr/>
          </p:nvSpPr>
          <p:spPr>
            <a:xfrm>
              <a:off x="15218" y="4193900"/>
              <a:ext cx="1094310" cy="406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32"/>
                  </a:moveTo>
                  <a:lnTo>
                    <a:pt x="3696" y="0"/>
                  </a:lnTo>
                  <a:lnTo>
                    <a:pt x="3642" y="21600"/>
                  </a:lnTo>
                  <a:lnTo>
                    <a:pt x="0" y="21600"/>
                  </a:lnTo>
                  <a:lnTo>
                    <a:pt x="7173" y="21600"/>
                  </a:lnTo>
                </a:path>
              </a:pathLst>
            </a:custGeom>
            <a:noFill/>
            <a:ln w="381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46" name="Shape 446"/>
            <p:cNvSpPr/>
            <p:nvPr/>
          </p:nvSpPr>
          <p:spPr>
            <a:xfrm flipH="1">
              <a:off x="-1" y="4605323"/>
              <a:ext cx="57508" cy="163486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47" name="Shape 447"/>
            <p:cNvSpPr/>
            <p:nvPr/>
          </p:nvSpPr>
          <p:spPr>
            <a:xfrm flipH="1">
              <a:off x="101984" y="4605323"/>
              <a:ext cx="57508" cy="163486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48" name="Shape 448"/>
            <p:cNvSpPr/>
            <p:nvPr/>
          </p:nvSpPr>
          <p:spPr>
            <a:xfrm flipH="1">
              <a:off x="203969" y="4605323"/>
              <a:ext cx="57508" cy="163486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49" name="Shape 449"/>
            <p:cNvSpPr/>
            <p:nvPr/>
          </p:nvSpPr>
          <p:spPr>
            <a:xfrm flipH="1">
              <a:off x="305955" y="4605323"/>
              <a:ext cx="57508" cy="163486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50" name="Shape 450"/>
            <p:cNvSpPr/>
            <p:nvPr/>
          </p:nvSpPr>
          <p:spPr>
            <a:xfrm flipH="1">
              <a:off x="8675875" y="2894642"/>
              <a:ext cx="639489" cy="410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324" y="213"/>
                  </a:lnTo>
                  <a:lnTo>
                    <a:pt x="6233" y="21600"/>
                  </a:lnTo>
                  <a:lnTo>
                    <a:pt x="0" y="21600"/>
                  </a:lnTo>
                  <a:lnTo>
                    <a:pt x="12274" y="21600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51" name="Shape 451"/>
            <p:cNvSpPr/>
            <p:nvPr/>
          </p:nvSpPr>
          <p:spPr>
            <a:xfrm flipH="1">
              <a:off x="9232282" y="3310113"/>
              <a:ext cx="57508" cy="163486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52" name="Shape 452"/>
            <p:cNvSpPr/>
            <p:nvPr/>
          </p:nvSpPr>
          <p:spPr>
            <a:xfrm flipH="1">
              <a:off x="9130298" y="3310113"/>
              <a:ext cx="57508" cy="163486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53" name="Shape 453"/>
            <p:cNvSpPr/>
            <p:nvPr/>
          </p:nvSpPr>
          <p:spPr>
            <a:xfrm flipH="1">
              <a:off x="9028313" y="3310113"/>
              <a:ext cx="57508" cy="163486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54" name="Shape 454"/>
            <p:cNvSpPr/>
            <p:nvPr/>
          </p:nvSpPr>
          <p:spPr>
            <a:xfrm flipH="1">
              <a:off x="8926327" y="3310113"/>
              <a:ext cx="57508" cy="163486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grpSp>
          <p:nvGrpSpPr>
            <p:cNvPr id="475" name="Group 475"/>
            <p:cNvGrpSpPr/>
            <p:nvPr/>
          </p:nvGrpSpPr>
          <p:grpSpPr>
            <a:xfrm>
              <a:off x="8766461" y="4526553"/>
              <a:ext cx="564033" cy="1180446"/>
              <a:chOff x="0" y="0"/>
              <a:chExt cx="564032" cy="1180443"/>
            </a:xfrm>
          </p:grpSpPr>
          <p:sp>
            <p:nvSpPr>
              <p:cNvPr id="455" name="Shape 455"/>
              <p:cNvSpPr/>
              <p:nvPr/>
            </p:nvSpPr>
            <p:spPr>
              <a:xfrm>
                <a:off x="391868" y="150842"/>
                <a:ext cx="162010" cy="181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1929" y="0"/>
                      <a:pt x="21600" y="4838"/>
                      <a:pt x="21600" y="10806"/>
                    </a:cubicBezTo>
                    <a:cubicBezTo>
                      <a:pt x="21600" y="16577"/>
                      <a:pt x="12535" y="21330"/>
                      <a:pt x="1012" y="2160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457090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Shape 456"/>
              <p:cNvSpPr/>
              <p:nvPr/>
            </p:nvSpPr>
            <p:spPr>
              <a:xfrm>
                <a:off x="399946" y="655939"/>
                <a:ext cx="4616" cy="165552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457090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Shape 457"/>
              <p:cNvSpPr/>
              <p:nvPr/>
            </p:nvSpPr>
            <p:spPr>
              <a:xfrm flipH="1">
                <a:off x="396946" y="0"/>
                <a:ext cx="1" cy="146935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457090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Shape 458"/>
              <p:cNvSpPr/>
              <p:nvPr/>
            </p:nvSpPr>
            <p:spPr>
              <a:xfrm>
                <a:off x="3691" y="405394"/>
                <a:ext cx="231708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457090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Shape 459"/>
              <p:cNvSpPr/>
              <p:nvPr/>
            </p:nvSpPr>
            <p:spPr>
              <a:xfrm>
                <a:off x="0" y="489591"/>
                <a:ext cx="231707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457090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Shape 460"/>
              <p:cNvSpPr/>
              <p:nvPr/>
            </p:nvSpPr>
            <p:spPr>
              <a:xfrm flipV="1">
                <a:off x="114467" y="0"/>
                <a:ext cx="1" cy="405395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457090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Shape 461"/>
              <p:cNvSpPr/>
              <p:nvPr/>
            </p:nvSpPr>
            <p:spPr>
              <a:xfrm flipV="1">
                <a:off x="114467" y="490498"/>
                <a:ext cx="5540" cy="330993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457090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Shape 462"/>
              <p:cNvSpPr/>
              <p:nvPr/>
            </p:nvSpPr>
            <p:spPr>
              <a:xfrm>
                <a:off x="114467" y="0"/>
                <a:ext cx="282480" cy="0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457090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Shape 463"/>
              <p:cNvSpPr/>
              <p:nvPr/>
            </p:nvSpPr>
            <p:spPr>
              <a:xfrm>
                <a:off x="114467" y="818475"/>
                <a:ext cx="290095" cy="3015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457090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Shape 464"/>
              <p:cNvSpPr/>
              <p:nvPr/>
            </p:nvSpPr>
            <p:spPr>
              <a:xfrm>
                <a:off x="392792" y="259515"/>
                <a:ext cx="162010" cy="181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1929" y="0"/>
                      <a:pt x="21600" y="4838"/>
                      <a:pt x="21600" y="10806"/>
                    </a:cubicBezTo>
                    <a:cubicBezTo>
                      <a:pt x="21600" y="16577"/>
                      <a:pt x="12535" y="21330"/>
                      <a:pt x="1012" y="2160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457090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Shape 465"/>
              <p:cNvSpPr/>
              <p:nvPr/>
            </p:nvSpPr>
            <p:spPr>
              <a:xfrm>
                <a:off x="402023" y="367210"/>
                <a:ext cx="162010" cy="181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1929" y="0"/>
                      <a:pt x="21600" y="4838"/>
                      <a:pt x="21600" y="10806"/>
                    </a:cubicBezTo>
                    <a:cubicBezTo>
                      <a:pt x="21600" y="16577"/>
                      <a:pt x="12535" y="21330"/>
                      <a:pt x="1012" y="2160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457090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Shape 466"/>
              <p:cNvSpPr/>
              <p:nvPr/>
            </p:nvSpPr>
            <p:spPr>
              <a:xfrm>
                <a:off x="392792" y="474903"/>
                <a:ext cx="162010" cy="181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1929" y="0"/>
                      <a:pt x="21600" y="4838"/>
                      <a:pt x="21600" y="10806"/>
                    </a:cubicBezTo>
                    <a:cubicBezTo>
                      <a:pt x="21600" y="16577"/>
                      <a:pt x="12535" y="21330"/>
                      <a:pt x="1012" y="2160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457090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Shape 467"/>
              <p:cNvSpPr/>
              <p:nvPr/>
            </p:nvSpPr>
            <p:spPr>
              <a:xfrm rot="10800000">
                <a:off x="304171" y="259531"/>
                <a:ext cx="103623" cy="72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1929" y="0"/>
                      <a:pt x="21600" y="4836"/>
                      <a:pt x="21600" y="10802"/>
                    </a:cubicBezTo>
                    <a:cubicBezTo>
                      <a:pt x="21600" y="16645"/>
                      <a:pt x="12311" y="21429"/>
                      <a:pt x="633" y="2160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457090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Shape 468"/>
              <p:cNvSpPr/>
              <p:nvPr/>
            </p:nvSpPr>
            <p:spPr>
              <a:xfrm rot="10800000">
                <a:off x="309710" y="368205"/>
                <a:ext cx="103623" cy="72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1929" y="0"/>
                      <a:pt x="21600" y="4836"/>
                      <a:pt x="21600" y="10802"/>
                    </a:cubicBezTo>
                    <a:cubicBezTo>
                      <a:pt x="21600" y="16645"/>
                      <a:pt x="12311" y="21429"/>
                      <a:pt x="633" y="2160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457090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Shape 469"/>
              <p:cNvSpPr/>
              <p:nvPr/>
            </p:nvSpPr>
            <p:spPr>
              <a:xfrm rot="10800000">
                <a:off x="304171" y="474919"/>
                <a:ext cx="103623" cy="72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1929" y="0"/>
                      <a:pt x="21600" y="4836"/>
                      <a:pt x="21600" y="10802"/>
                    </a:cubicBezTo>
                    <a:cubicBezTo>
                      <a:pt x="21600" y="16645"/>
                      <a:pt x="12311" y="21429"/>
                      <a:pt x="633" y="2160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457090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Shape 470"/>
              <p:cNvSpPr/>
              <p:nvPr/>
            </p:nvSpPr>
            <p:spPr>
              <a:xfrm flipH="1">
                <a:off x="70763" y="820611"/>
                <a:ext cx="363386" cy="1911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58" y="0"/>
                    </a:moveTo>
                    <a:lnTo>
                      <a:pt x="10968" y="21600"/>
                    </a:lnTo>
                    <a:lnTo>
                      <a:pt x="0" y="21600"/>
                    </a:lnTo>
                    <a:lnTo>
                      <a:pt x="21600" y="21600"/>
                    </a:ln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471" name="Shape 471"/>
              <p:cNvSpPr/>
              <p:nvPr/>
            </p:nvSpPr>
            <p:spPr>
              <a:xfrm flipH="1">
                <a:off x="55544" y="1016958"/>
                <a:ext cx="57507" cy="163486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472" name="Shape 472"/>
              <p:cNvSpPr/>
              <p:nvPr/>
            </p:nvSpPr>
            <p:spPr>
              <a:xfrm flipH="1">
                <a:off x="157529" y="1016958"/>
                <a:ext cx="57507" cy="163486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473" name="Shape 473"/>
              <p:cNvSpPr/>
              <p:nvPr/>
            </p:nvSpPr>
            <p:spPr>
              <a:xfrm flipH="1">
                <a:off x="259514" y="1016958"/>
                <a:ext cx="57507" cy="163486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474" name="Shape 474"/>
              <p:cNvSpPr/>
              <p:nvPr/>
            </p:nvSpPr>
            <p:spPr>
              <a:xfrm flipH="1">
                <a:off x="361499" y="1016958"/>
                <a:ext cx="57507" cy="163486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</p:grpSp>
        <p:sp>
          <p:nvSpPr>
            <p:cNvPr id="476" name="Shape 476"/>
            <p:cNvSpPr/>
            <p:nvPr/>
          </p:nvSpPr>
          <p:spPr>
            <a:xfrm>
              <a:off x="9009568" y="4252710"/>
              <a:ext cx="1" cy="265534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77" name="Shape 477"/>
            <p:cNvSpPr/>
            <p:nvPr/>
          </p:nvSpPr>
          <p:spPr>
            <a:xfrm>
              <a:off x="5005912" y="3518040"/>
              <a:ext cx="273596" cy="68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431"/>
                  </a:moveTo>
                  <a:lnTo>
                    <a:pt x="0" y="3200"/>
                  </a:lnTo>
                  <a:lnTo>
                    <a:pt x="5747" y="3416"/>
                  </a:lnTo>
                  <a:lnTo>
                    <a:pt x="5946" y="769"/>
                  </a:lnTo>
                  <a:lnTo>
                    <a:pt x="16353" y="0"/>
                  </a:lnTo>
                  <a:lnTo>
                    <a:pt x="16436" y="3200"/>
                  </a:lnTo>
                  <a:lnTo>
                    <a:pt x="21600" y="3200"/>
                  </a:lnTo>
                  <a:lnTo>
                    <a:pt x="21600" y="14688"/>
                  </a:lnTo>
                  <a:lnTo>
                    <a:pt x="16436" y="15060"/>
                  </a:lnTo>
                  <a:lnTo>
                    <a:pt x="15950" y="21554"/>
                  </a:lnTo>
                  <a:lnTo>
                    <a:pt x="6045" y="21600"/>
                  </a:lnTo>
                  <a:lnTo>
                    <a:pt x="5803" y="15245"/>
                  </a:lnTo>
                  <a:lnTo>
                    <a:pt x="0" y="15431"/>
                  </a:lnTo>
                  <a:close/>
                </a:path>
              </a:pathLst>
            </a:custGeom>
            <a:solidFill>
              <a:srgbClr val="FF7E79">
                <a:alpha val="60112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78" name="Shape 478"/>
            <p:cNvSpPr/>
            <p:nvPr/>
          </p:nvSpPr>
          <p:spPr>
            <a:xfrm>
              <a:off x="4939603" y="3369040"/>
              <a:ext cx="450465" cy="348281"/>
            </a:xfrm>
            <a:prstGeom prst="rect">
              <a:avLst/>
            </a:prstGeom>
            <a:noFill/>
            <a:ln w="25400" cap="rnd">
              <a:solidFill>
                <a:srgbClr val="D6D6D6"/>
              </a:solidFill>
              <a:custDash>
                <a:ds d="100000" sp="200000"/>
              </a:custDash>
              <a:round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79" name="Shape 479"/>
            <p:cNvSpPr/>
            <p:nvPr/>
          </p:nvSpPr>
          <p:spPr>
            <a:xfrm flipV="1">
              <a:off x="4932373" y="12501"/>
              <a:ext cx="2378668" cy="3374003"/>
            </a:xfrm>
            <a:prstGeom prst="line">
              <a:avLst/>
            </a:prstGeom>
            <a:noFill/>
            <a:ln w="25400" cap="rnd">
              <a:solidFill>
                <a:srgbClr val="D6D6D6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80" name="Shape 480"/>
            <p:cNvSpPr/>
            <p:nvPr/>
          </p:nvSpPr>
          <p:spPr>
            <a:xfrm flipV="1">
              <a:off x="5391071" y="2069553"/>
              <a:ext cx="4593304" cy="1641740"/>
            </a:xfrm>
            <a:prstGeom prst="line">
              <a:avLst/>
            </a:prstGeom>
            <a:noFill/>
            <a:ln w="25400" cap="rnd">
              <a:solidFill>
                <a:srgbClr val="D6D6D6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81" name="Shape 481"/>
            <p:cNvSpPr/>
            <p:nvPr/>
          </p:nvSpPr>
          <p:spPr>
            <a:xfrm>
              <a:off x="2837700" y="3345009"/>
              <a:ext cx="1103154" cy="6465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rtl="0">
                <a:defRPr>
                  <a:solidFill>
                    <a:srgbClr val="FFFFFF"/>
                  </a:solidFill>
                </a:defRPr>
              </a:pPr>
              <a:r>
                <a:rPr dirty="0" smtClean="0">
                  <a:solidFill>
                    <a:srgbClr val="FFFFFF"/>
                  </a:solidFill>
                </a:rPr>
                <a:t>Q</a:t>
              </a:r>
              <a:r>
                <a:rPr lang="en-US" dirty="0" smtClean="0">
                  <a:solidFill>
                    <a:srgbClr val="FFFFFF"/>
                  </a:solidFill>
                </a:rPr>
                <a:t>PC</a:t>
              </a:r>
              <a:r>
                <a:rPr baseline="-5999" dirty="0" smtClean="0">
                  <a:solidFill>
                    <a:srgbClr val="FFFFFF"/>
                  </a:solidFill>
                </a:rPr>
                <a:t>1</a:t>
              </a:r>
              <a:endParaRPr baseline="-5999" dirty="0">
                <a:solidFill>
                  <a:srgbClr val="FFFFFF"/>
                </a:solidFill>
              </a:endParaRPr>
            </a:p>
          </p:txBody>
        </p:sp>
        <p:sp>
          <p:nvSpPr>
            <p:cNvPr id="482" name="Shape 482"/>
            <p:cNvSpPr/>
            <p:nvPr/>
          </p:nvSpPr>
          <p:spPr>
            <a:xfrm>
              <a:off x="4699468" y="1301828"/>
              <a:ext cx="1048521" cy="7197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rtl="0">
                <a:defRPr>
                  <a:solidFill>
                    <a:srgbClr val="FFFFFF"/>
                  </a:solidFill>
                </a:defRPr>
              </a:pPr>
              <a:r>
                <a:rPr dirty="0" smtClean="0">
                  <a:solidFill>
                    <a:srgbClr val="FFFFFF"/>
                  </a:solidFill>
                </a:rPr>
                <a:t>Q</a:t>
              </a:r>
              <a:r>
                <a:rPr lang="en-US" dirty="0" smtClean="0">
                  <a:solidFill>
                    <a:srgbClr val="FFFFFF"/>
                  </a:solidFill>
                </a:rPr>
                <a:t>PC</a:t>
              </a:r>
              <a:r>
                <a:rPr baseline="-5999" dirty="0" smtClean="0">
                  <a:solidFill>
                    <a:srgbClr val="FFFFFF"/>
                  </a:solidFill>
                </a:rPr>
                <a:t>2</a:t>
              </a:r>
              <a:endParaRPr baseline="-5999" dirty="0">
                <a:solidFill>
                  <a:srgbClr val="FFFFFF"/>
                </a:solidFill>
              </a:endParaRPr>
            </a:p>
          </p:txBody>
        </p:sp>
        <p:sp>
          <p:nvSpPr>
            <p:cNvPr id="483" name="Shape 483"/>
            <p:cNvSpPr/>
            <p:nvPr/>
          </p:nvSpPr>
          <p:spPr>
            <a:xfrm>
              <a:off x="6538894" y="3345009"/>
              <a:ext cx="1148828" cy="6599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rtl="0">
                <a:defRPr>
                  <a:solidFill>
                    <a:srgbClr val="FFFFFF"/>
                  </a:solidFill>
                </a:defRPr>
              </a:pPr>
              <a:r>
                <a:rPr dirty="0" smtClean="0">
                  <a:solidFill>
                    <a:srgbClr val="FFFFFF"/>
                  </a:solidFill>
                </a:rPr>
                <a:t>Q</a:t>
              </a:r>
              <a:r>
                <a:rPr lang="en-US" dirty="0" smtClean="0">
                  <a:solidFill>
                    <a:srgbClr val="FFFFFF"/>
                  </a:solidFill>
                </a:rPr>
                <a:t>PC</a:t>
              </a:r>
              <a:r>
                <a:rPr baseline="-5999" dirty="0" smtClean="0">
                  <a:solidFill>
                    <a:srgbClr val="FFFFFF"/>
                  </a:solidFill>
                </a:rPr>
                <a:t>3</a:t>
              </a:r>
              <a:endParaRPr baseline="-5999" dirty="0">
                <a:solidFill>
                  <a:srgbClr val="FFFFFF"/>
                </a:solidFill>
              </a:endParaRPr>
            </a:p>
          </p:txBody>
        </p:sp>
        <p:sp>
          <p:nvSpPr>
            <p:cNvPr id="484" name="Shape 484"/>
            <p:cNvSpPr/>
            <p:nvPr/>
          </p:nvSpPr>
          <p:spPr>
            <a:xfrm>
              <a:off x="4699468" y="5003596"/>
              <a:ext cx="1048522" cy="7446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rtl="0">
                <a:defRPr>
                  <a:solidFill>
                    <a:srgbClr val="FFFFFF"/>
                  </a:solidFill>
                </a:defRPr>
              </a:pPr>
              <a:r>
                <a:rPr dirty="0" smtClean="0">
                  <a:solidFill>
                    <a:srgbClr val="FFFFFF"/>
                  </a:solidFill>
                </a:rPr>
                <a:t>Q</a:t>
              </a:r>
              <a:r>
                <a:rPr lang="en-US" dirty="0" smtClean="0">
                  <a:solidFill>
                    <a:srgbClr val="FFFFFF"/>
                  </a:solidFill>
                </a:rPr>
                <a:t>PC</a:t>
              </a:r>
              <a:r>
                <a:rPr baseline="-5999" dirty="0" smtClean="0">
                  <a:solidFill>
                    <a:srgbClr val="FFFFFF"/>
                  </a:solidFill>
                </a:rPr>
                <a:t>4</a:t>
              </a:r>
              <a:endParaRPr baseline="-5999" dirty="0">
                <a:solidFill>
                  <a:srgbClr val="FFFFFF"/>
                </a:solidFill>
              </a:endParaRPr>
            </a:p>
          </p:txBody>
        </p:sp>
        <p:sp>
          <p:nvSpPr>
            <p:cNvPr id="485" name="Shape 485"/>
            <p:cNvSpPr/>
            <p:nvPr/>
          </p:nvSpPr>
          <p:spPr>
            <a:xfrm flipH="1">
              <a:off x="963892" y="2907186"/>
              <a:ext cx="641764" cy="410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5671" y="213"/>
                  </a:lnTo>
                  <a:lnTo>
                    <a:pt x="15580" y="21600"/>
                  </a:lnTo>
                  <a:lnTo>
                    <a:pt x="9369" y="21600"/>
                  </a:lnTo>
                  <a:lnTo>
                    <a:pt x="21600" y="21600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86" name="Shape 486"/>
            <p:cNvSpPr/>
            <p:nvPr/>
          </p:nvSpPr>
          <p:spPr>
            <a:xfrm flipH="1">
              <a:off x="1244197" y="3322657"/>
              <a:ext cx="57508" cy="163486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87" name="Shape 487"/>
            <p:cNvSpPr/>
            <p:nvPr/>
          </p:nvSpPr>
          <p:spPr>
            <a:xfrm flipH="1">
              <a:off x="1142212" y="3322657"/>
              <a:ext cx="57508" cy="163486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88" name="Shape 488"/>
            <p:cNvSpPr/>
            <p:nvPr/>
          </p:nvSpPr>
          <p:spPr>
            <a:xfrm flipH="1">
              <a:off x="1040227" y="3322657"/>
              <a:ext cx="57508" cy="163486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89" name="Shape 489"/>
            <p:cNvSpPr/>
            <p:nvPr/>
          </p:nvSpPr>
          <p:spPr>
            <a:xfrm flipH="1">
              <a:off x="938241" y="3322657"/>
              <a:ext cx="57508" cy="163486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90" name="Shape 490"/>
            <p:cNvSpPr/>
            <p:nvPr/>
          </p:nvSpPr>
          <p:spPr>
            <a:xfrm>
              <a:off x="5009399" y="3434463"/>
              <a:ext cx="83412" cy="83410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91" name="Shape 491"/>
            <p:cNvSpPr/>
            <p:nvPr/>
          </p:nvSpPr>
          <p:spPr>
            <a:xfrm flipV="1">
              <a:off x="5204046" y="3439372"/>
              <a:ext cx="84590" cy="84588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92" name="Shape 492"/>
            <p:cNvSpPr/>
            <p:nvPr/>
          </p:nvSpPr>
          <p:spPr>
            <a:xfrm flipV="1">
              <a:off x="4999200" y="3587441"/>
              <a:ext cx="83412" cy="83410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93" name="Shape 493"/>
            <p:cNvSpPr/>
            <p:nvPr/>
          </p:nvSpPr>
          <p:spPr>
            <a:xfrm>
              <a:off x="5204046" y="3578304"/>
              <a:ext cx="68038" cy="68038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pic>
          <p:nvPicPr>
            <p:cNvPr id="494" name="image3.tif" descr="Centre ohmic03.ti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272068" y="13760"/>
              <a:ext cx="2716577" cy="20374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95" name="Shape 495"/>
            <p:cNvSpPr/>
            <p:nvPr/>
          </p:nvSpPr>
          <p:spPr>
            <a:xfrm>
              <a:off x="8158116" y="854702"/>
              <a:ext cx="913013" cy="301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799"/>
                  </a:moveTo>
                  <a:lnTo>
                    <a:pt x="5757" y="15799"/>
                  </a:lnTo>
                  <a:lnTo>
                    <a:pt x="5757" y="21600"/>
                  </a:lnTo>
                  <a:lnTo>
                    <a:pt x="15605" y="21600"/>
                  </a:lnTo>
                  <a:lnTo>
                    <a:pt x="15605" y="16808"/>
                  </a:lnTo>
                  <a:lnTo>
                    <a:pt x="21600" y="16808"/>
                  </a:lnTo>
                  <a:lnTo>
                    <a:pt x="21600" y="4927"/>
                  </a:lnTo>
                  <a:lnTo>
                    <a:pt x="15933" y="4927"/>
                  </a:lnTo>
                  <a:lnTo>
                    <a:pt x="15933" y="0"/>
                  </a:lnTo>
                  <a:lnTo>
                    <a:pt x="6158" y="0"/>
                  </a:lnTo>
                  <a:lnTo>
                    <a:pt x="5916" y="5234"/>
                  </a:lnTo>
                  <a:lnTo>
                    <a:pt x="78" y="5234"/>
                  </a:lnTo>
                  <a:lnTo>
                    <a:pt x="0" y="15799"/>
                  </a:lnTo>
                  <a:close/>
                </a:path>
              </a:pathLst>
            </a:custGeom>
            <a:solidFill>
              <a:srgbClr val="FF7E79">
                <a:alpha val="4070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96" name="Shape 496"/>
            <p:cNvSpPr/>
            <p:nvPr/>
          </p:nvSpPr>
          <p:spPr>
            <a:xfrm>
              <a:off x="7319082" y="1100787"/>
              <a:ext cx="1016228" cy="535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4" extrusionOk="0">
                  <a:moveTo>
                    <a:pt x="0" y="21430"/>
                  </a:moveTo>
                  <a:cubicBezTo>
                    <a:pt x="1486" y="21571"/>
                    <a:pt x="2966" y="21600"/>
                    <a:pt x="4436" y="21521"/>
                  </a:cubicBezTo>
                  <a:cubicBezTo>
                    <a:pt x="5929" y="21441"/>
                    <a:pt x="7451" y="21248"/>
                    <a:pt x="8872" y="20199"/>
                  </a:cubicBezTo>
                  <a:cubicBezTo>
                    <a:pt x="10720" y="18833"/>
                    <a:pt x="12162" y="16190"/>
                    <a:pt x="13580" y="13650"/>
                  </a:cubicBezTo>
                  <a:cubicBezTo>
                    <a:pt x="16175" y="9002"/>
                    <a:pt x="18847" y="4451"/>
                    <a:pt x="21600" y="0"/>
                  </a:cubicBezTo>
                </a:path>
              </a:pathLst>
            </a:custGeom>
            <a:noFill/>
            <a:ln w="63500" cap="flat">
              <a:solidFill>
                <a:srgbClr val="FF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97" name="Shape 497"/>
            <p:cNvSpPr/>
            <p:nvPr/>
          </p:nvSpPr>
          <p:spPr>
            <a:xfrm flipH="1">
              <a:off x="8879455" y="1100787"/>
              <a:ext cx="1016228" cy="535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4" extrusionOk="0">
                  <a:moveTo>
                    <a:pt x="0" y="21430"/>
                  </a:moveTo>
                  <a:cubicBezTo>
                    <a:pt x="1486" y="21571"/>
                    <a:pt x="2966" y="21600"/>
                    <a:pt x="4436" y="21521"/>
                  </a:cubicBezTo>
                  <a:cubicBezTo>
                    <a:pt x="5929" y="21441"/>
                    <a:pt x="7451" y="21248"/>
                    <a:pt x="8872" y="20199"/>
                  </a:cubicBezTo>
                  <a:cubicBezTo>
                    <a:pt x="10720" y="18833"/>
                    <a:pt x="12162" y="16190"/>
                    <a:pt x="13580" y="13650"/>
                  </a:cubicBezTo>
                  <a:cubicBezTo>
                    <a:pt x="16175" y="9002"/>
                    <a:pt x="18847" y="4451"/>
                    <a:pt x="21600" y="0"/>
                  </a:cubicBezTo>
                </a:path>
              </a:pathLst>
            </a:custGeom>
            <a:noFill/>
            <a:ln w="63500" cap="flat">
              <a:solidFill>
                <a:srgbClr val="FF7E79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98" name="Shape 498"/>
            <p:cNvSpPr/>
            <p:nvPr/>
          </p:nvSpPr>
          <p:spPr>
            <a:xfrm rot="10800000">
              <a:off x="8981440" y="356295"/>
              <a:ext cx="1016227" cy="535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4" extrusionOk="0">
                  <a:moveTo>
                    <a:pt x="0" y="21430"/>
                  </a:moveTo>
                  <a:cubicBezTo>
                    <a:pt x="1486" y="21571"/>
                    <a:pt x="2966" y="21600"/>
                    <a:pt x="4436" y="21521"/>
                  </a:cubicBezTo>
                  <a:cubicBezTo>
                    <a:pt x="5929" y="21441"/>
                    <a:pt x="7451" y="21248"/>
                    <a:pt x="8872" y="20199"/>
                  </a:cubicBezTo>
                  <a:cubicBezTo>
                    <a:pt x="10720" y="18833"/>
                    <a:pt x="12162" y="16190"/>
                    <a:pt x="13580" y="13650"/>
                  </a:cubicBezTo>
                  <a:cubicBezTo>
                    <a:pt x="16175" y="9002"/>
                    <a:pt x="18847" y="4451"/>
                    <a:pt x="21600" y="0"/>
                  </a:cubicBezTo>
                </a:path>
              </a:pathLst>
            </a:custGeom>
            <a:noFill/>
            <a:ln w="63500" cap="flat">
              <a:solidFill>
                <a:srgbClr val="0096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99" name="Shape 499"/>
            <p:cNvSpPr/>
            <p:nvPr/>
          </p:nvSpPr>
          <p:spPr>
            <a:xfrm rot="10800000" flipH="1">
              <a:off x="7308884" y="356295"/>
              <a:ext cx="1016226" cy="535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4" extrusionOk="0">
                  <a:moveTo>
                    <a:pt x="0" y="21430"/>
                  </a:moveTo>
                  <a:cubicBezTo>
                    <a:pt x="1486" y="21571"/>
                    <a:pt x="2966" y="21600"/>
                    <a:pt x="4436" y="21521"/>
                  </a:cubicBezTo>
                  <a:cubicBezTo>
                    <a:pt x="5929" y="21441"/>
                    <a:pt x="7451" y="21248"/>
                    <a:pt x="8872" y="20199"/>
                  </a:cubicBezTo>
                  <a:cubicBezTo>
                    <a:pt x="10720" y="18833"/>
                    <a:pt x="12162" y="16190"/>
                    <a:pt x="13580" y="13650"/>
                  </a:cubicBezTo>
                  <a:cubicBezTo>
                    <a:pt x="16175" y="9002"/>
                    <a:pt x="18847" y="4451"/>
                    <a:pt x="21600" y="0"/>
                  </a:cubicBezTo>
                </a:path>
              </a:pathLst>
            </a:custGeom>
            <a:noFill/>
            <a:ln w="63500" cap="flat">
              <a:solidFill>
                <a:srgbClr val="FF7E79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00" name="Shape 500"/>
            <p:cNvSpPr/>
            <p:nvPr/>
          </p:nvSpPr>
          <p:spPr>
            <a:xfrm rot="16200000">
              <a:off x="8583608" y="1317185"/>
              <a:ext cx="807533" cy="536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extrusionOk="0">
                  <a:moveTo>
                    <a:pt x="0" y="21317"/>
                  </a:moveTo>
                  <a:cubicBezTo>
                    <a:pt x="1889" y="21600"/>
                    <a:pt x="3812" y="21159"/>
                    <a:pt x="5582" y="20007"/>
                  </a:cubicBezTo>
                  <a:cubicBezTo>
                    <a:pt x="7863" y="18523"/>
                    <a:pt x="9701" y="15989"/>
                    <a:pt x="11508" y="13521"/>
                  </a:cubicBezTo>
                  <a:cubicBezTo>
                    <a:pt x="14821" y="8994"/>
                    <a:pt x="18183" y="4488"/>
                    <a:pt x="21600" y="0"/>
                  </a:cubicBezTo>
                </a:path>
              </a:pathLst>
            </a:custGeom>
            <a:noFill/>
            <a:ln w="63500" cap="flat">
              <a:solidFill>
                <a:srgbClr val="0096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01" name="Shape 501"/>
            <p:cNvSpPr/>
            <p:nvPr/>
          </p:nvSpPr>
          <p:spPr>
            <a:xfrm rot="16200000" flipH="1">
              <a:off x="8583608" y="169477"/>
              <a:ext cx="807533" cy="536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extrusionOk="0">
                  <a:moveTo>
                    <a:pt x="0" y="21317"/>
                  </a:moveTo>
                  <a:cubicBezTo>
                    <a:pt x="1889" y="21600"/>
                    <a:pt x="3812" y="21159"/>
                    <a:pt x="5582" y="20007"/>
                  </a:cubicBezTo>
                  <a:cubicBezTo>
                    <a:pt x="7863" y="18523"/>
                    <a:pt x="9701" y="15989"/>
                    <a:pt x="11508" y="13521"/>
                  </a:cubicBezTo>
                  <a:cubicBezTo>
                    <a:pt x="14821" y="8994"/>
                    <a:pt x="18183" y="4488"/>
                    <a:pt x="21600" y="0"/>
                  </a:cubicBezTo>
                </a:path>
              </a:pathLst>
            </a:custGeom>
            <a:noFill/>
            <a:ln w="63500" cap="flat">
              <a:solidFill>
                <a:srgbClr val="FF7E79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02" name="Shape 502"/>
            <p:cNvSpPr/>
            <p:nvPr/>
          </p:nvSpPr>
          <p:spPr>
            <a:xfrm rot="5400000">
              <a:off x="7834044" y="165420"/>
              <a:ext cx="787136" cy="483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271" y="21566"/>
                    <a:pt x="2541" y="21228"/>
                    <a:pt x="3768" y="20588"/>
                  </a:cubicBezTo>
                  <a:cubicBezTo>
                    <a:pt x="6575" y="19124"/>
                    <a:pt x="8943" y="16211"/>
                    <a:pt x="11246" y="13323"/>
                  </a:cubicBezTo>
                  <a:cubicBezTo>
                    <a:pt x="14716" y="8972"/>
                    <a:pt x="18167" y="4533"/>
                    <a:pt x="21600" y="0"/>
                  </a:cubicBezTo>
                </a:path>
              </a:pathLst>
            </a:custGeom>
            <a:noFill/>
            <a:ln w="63500" cap="flat">
              <a:solidFill>
                <a:srgbClr val="0096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03" name="Shape 503"/>
            <p:cNvSpPr/>
            <p:nvPr/>
          </p:nvSpPr>
          <p:spPr>
            <a:xfrm rot="5400000" flipH="1">
              <a:off x="7838103" y="1327384"/>
              <a:ext cx="807533" cy="536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extrusionOk="0">
                  <a:moveTo>
                    <a:pt x="0" y="21317"/>
                  </a:moveTo>
                  <a:cubicBezTo>
                    <a:pt x="1889" y="21600"/>
                    <a:pt x="3812" y="21159"/>
                    <a:pt x="5582" y="20007"/>
                  </a:cubicBezTo>
                  <a:cubicBezTo>
                    <a:pt x="7863" y="18523"/>
                    <a:pt x="9701" y="15989"/>
                    <a:pt x="11508" y="13521"/>
                  </a:cubicBezTo>
                  <a:cubicBezTo>
                    <a:pt x="14821" y="8994"/>
                    <a:pt x="18183" y="4488"/>
                    <a:pt x="21600" y="0"/>
                  </a:cubicBezTo>
                </a:path>
              </a:pathLst>
            </a:custGeom>
            <a:noFill/>
            <a:ln w="63500" cap="flat">
              <a:solidFill>
                <a:srgbClr val="FF7E79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04" name="Shape 504"/>
            <p:cNvSpPr/>
            <p:nvPr/>
          </p:nvSpPr>
          <p:spPr>
            <a:xfrm>
              <a:off x="1579808" y="899665"/>
              <a:ext cx="3463877" cy="2548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529" extrusionOk="0">
                  <a:moveTo>
                    <a:pt x="17464" y="0"/>
                  </a:moveTo>
                  <a:lnTo>
                    <a:pt x="17219" y="14695"/>
                  </a:lnTo>
                  <a:lnTo>
                    <a:pt x="21365" y="20418"/>
                  </a:lnTo>
                  <a:cubicBezTo>
                    <a:pt x="21592" y="20660"/>
                    <a:pt x="21600" y="21123"/>
                    <a:pt x="21382" y="21380"/>
                  </a:cubicBezTo>
                  <a:cubicBezTo>
                    <a:pt x="21196" y="21600"/>
                    <a:pt x="20914" y="21573"/>
                    <a:pt x="20751" y="21321"/>
                  </a:cubicBezTo>
                  <a:lnTo>
                    <a:pt x="16482" y="15570"/>
                  </a:lnTo>
                  <a:lnTo>
                    <a:pt x="131" y="15656"/>
                  </a:lnTo>
                  <a:lnTo>
                    <a:pt x="0" y="58"/>
                  </a:lnTo>
                  <a:lnTo>
                    <a:pt x="17464" y="0"/>
                  </a:lnTo>
                  <a:close/>
                </a:path>
              </a:pathLst>
            </a:custGeom>
            <a:solidFill>
              <a:srgbClr val="000000">
                <a:alpha val="44880"/>
              </a:srgbClr>
            </a:solidFill>
            <a:ln w="25400" cap="flat">
              <a:solidFill>
                <a:srgbClr val="FFFFFF">
                  <a:alpha val="44880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05" name="Shape 505"/>
            <p:cNvSpPr/>
            <p:nvPr/>
          </p:nvSpPr>
          <p:spPr>
            <a:xfrm rot="10800000">
              <a:off x="5245122" y="3638389"/>
              <a:ext cx="3469198" cy="2540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529" extrusionOk="0">
                  <a:moveTo>
                    <a:pt x="17338" y="85"/>
                  </a:moveTo>
                  <a:lnTo>
                    <a:pt x="17128" y="14587"/>
                  </a:lnTo>
                  <a:lnTo>
                    <a:pt x="21365" y="20414"/>
                  </a:lnTo>
                  <a:cubicBezTo>
                    <a:pt x="21592" y="20657"/>
                    <a:pt x="21600" y="21121"/>
                    <a:pt x="21383" y="21379"/>
                  </a:cubicBezTo>
                  <a:cubicBezTo>
                    <a:pt x="21197" y="21600"/>
                    <a:pt x="20915" y="21573"/>
                    <a:pt x="20753" y="21320"/>
                  </a:cubicBezTo>
                  <a:lnTo>
                    <a:pt x="16490" y="15551"/>
                  </a:lnTo>
                  <a:lnTo>
                    <a:pt x="105" y="15474"/>
                  </a:lnTo>
                  <a:lnTo>
                    <a:pt x="0" y="0"/>
                  </a:lnTo>
                  <a:lnTo>
                    <a:pt x="17338" y="85"/>
                  </a:lnTo>
                  <a:close/>
                </a:path>
              </a:pathLst>
            </a:custGeom>
            <a:solidFill>
              <a:srgbClr val="000000">
                <a:alpha val="44880"/>
              </a:srgbClr>
            </a:solidFill>
            <a:ln w="25400" cap="flat">
              <a:solidFill>
                <a:srgbClr val="FFFFFF">
                  <a:alpha val="44880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06" name="Shape 506"/>
            <p:cNvSpPr/>
            <p:nvPr/>
          </p:nvSpPr>
          <p:spPr>
            <a:xfrm rot="10800000" flipH="1">
              <a:off x="1576008" y="3648589"/>
              <a:ext cx="3470398" cy="2532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529" extrusionOk="0">
                  <a:moveTo>
                    <a:pt x="16770" y="16"/>
                  </a:moveTo>
                  <a:lnTo>
                    <a:pt x="17003" y="14651"/>
                  </a:lnTo>
                  <a:lnTo>
                    <a:pt x="21366" y="20410"/>
                  </a:lnTo>
                  <a:cubicBezTo>
                    <a:pt x="21592" y="20654"/>
                    <a:pt x="21600" y="21120"/>
                    <a:pt x="21383" y="21379"/>
                  </a:cubicBezTo>
                  <a:cubicBezTo>
                    <a:pt x="21197" y="21600"/>
                    <a:pt x="20915" y="21573"/>
                    <a:pt x="20753" y="21319"/>
                  </a:cubicBezTo>
                  <a:lnTo>
                    <a:pt x="16301" y="15531"/>
                  </a:lnTo>
                  <a:lnTo>
                    <a:pt x="112" y="15454"/>
                  </a:lnTo>
                  <a:lnTo>
                    <a:pt x="0" y="0"/>
                  </a:lnTo>
                  <a:lnTo>
                    <a:pt x="16770" y="16"/>
                  </a:lnTo>
                  <a:close/>
                </a:path>
              </a:pathLst>
            </a:custGeom>
            <a:solidFill>
              <a:srgbClr val="000000">
                <a:alpha val="44880"/>
              </a:srgbClr>
            </a:solidFill>
            <a:ln w="25400" cap="flat">
              <a:solidFill>
                <a:srgbClr val="FFFFFF">
                  <a:alpha val="44880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508" name="Shape 508"/>
          <p:cNvSpPr/>
          <p:nvPr/>
        </p:nvSpPr>
        <p:spPr>
          <a:xfrm>
            <a:off x="964045" y="716193"/>
            <a:ext cx="3855762" cy="503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09" tIns="35709" rIns="35709" bIns="35709" anchor="ctr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000099"/>
                </a:solidFill>
                <a:latin typeface="Tahoma"/>
              </a:rPr>
              <a:t>realization…….</a:t>
            </a:r>
            <a:r>
              <a:rPr sz="2800" b="1" i="1" dirty="0" smtClean="0">
                <a:solidFill>
                  <a:srgbClr val="000099"/>
                </a:solidFill>
                <a:latin typeface="Tahoma"/>
              </a:rPr>
              <a:t>N</a:t>
            </a:r>
            <a:r>
              <a:rPr sz="2800" b="1" dirty="0" smtClean="0">
                <a:solidFill>
                  <a:srgbClr val="000099"/>
                </a:solidFill>
                <a:latin typeface="Tahoma"/>
              </a:rPr>
              <a:t> </a:t>
            </a:r>
            <a:r>
              <a:rPr sz="2800" b="1" dirty="0">
                <a:solidFill>
                  <a:srgbClr val="000099"/>
                </a:solidFill>
                <a:latin typeface="Tahoma"/>
              </a:rPr>
              <a:t>= 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6315" y="4925641"/>
            <a:ext cx="856286" cy="338536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pPr algn="l" defTabSz="914212" rtl="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srgbClr val="FF0000"/>
                </a:solidFill>
              </a:rPr>
              <a:t>source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760954" y="4606530"/>
            <a:ext cx="351340" cy="369314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pPr algn="l" defTabSz="914212" rtl="0" fontAlgn="auto">
              <a:spcBef>
                <a:spcPts val="0"/>
              </a:spcBef>
              <a:spcAft>
                <a:spcPts val="0"/>
              </a:spcAft>
            </a:pPr>
            <a:r>
              <a:rPr lang="en-US" b="1" kern="0" dirty="0">
                <a:solidFill>
                  <a:srgbClr val="FFFFFF"/>
                </a:solidFill>
              </a:rPr>
              <a:t>A</a:t>
            </a:r>
            <a:endParaRPr lang="en-US" sz="1600" b="1" kern="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19889" y="2474686"/>
            <a:ext cx="468686" cy="265451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pPr algn="l" defTabSz="914212" rtl="0" fontAlgn="auto">
              <a:spcBef>
                <a:spcPts val="0"/>
              </a:spcBef>
              <a:spcAft>
                <a:spcPts val="0"/>
              </a:spcAft>
            </a:pPr>
            <a:r>
              <a:rPr lang="en-US" sz="1100" kern="0" dirty="0">
                <a:solidFill>
                  <a:srgbClr val="FFFFFF"/>
                </a:solidFill>
              </a:rPr>
              <a:t>5µm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6829543" y="2498499"/>
            <a:ext cx="22860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Shape 353"/>
          <p:cNvSpPr/>
          <p:nvPr/>
        </p:nvSpPr>
        <p:spPr>
          <a:xfrm>
            <a:off x="2138855" y="4012685"/>
            <a:ext cx="290120" cy="349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07" tIns="35707" rIns="35707" bIns="35707" anchor="ctr">
            <a:spAutoFit/>
          </a:bodyPr>
          <a:lstStyle/>
          <a:p>
            <a:pPr algn="ctr" defTabSz="410646" rtl="0" fontAlgn="auto" hangingPunct="0">
              <a:spcBef>
                <a:spcPts val="0"/>
              </a:spcBef>
              <a:spcAft>
                <a:spcPts val="0"/>
              </a:spcAft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1" i="1" kern="0" baseline="-5999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endParaRPr b="1" i="1" kern="0" baseline="-5999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60074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Group 600"/>
          <p:cNvGrpSpPr/>
          <p:nvPr/>
        </p:nvGrpSpPr>
        <p:grpSpPr>
          <a:xfrm>
            <a:off x="783175" y="1371600"/>
            <a:ext cx="7577652" cy="4939970"/>
            <a:chOff x="1" y="13022"/>
            <a:chExt cx="10777074" cy="7025769"/>
          </a:xfrm>
        </p:grpSpPr>
        <p:pic>
          <p:nvPicPr>
            <p:cNvPr id="510" name="image1.tif" descr="Centre ohmic10.tif"/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1656916" y="921728"/>
              <a:ext cx="7435363" cy="5526671"/>
            </a:xfrm>
            <a:prstGeom prst="rect">
              <a:avLst/>
            </a:prstGeom>
            <a:ln w="50800" cap="flat">
              <a:solidFill>
                <a:srgbClr val="FFFFFF"/>
              </a:solidFill>
              <a:prstDash val="solid"/>
              <a:round/>
            </a:ln>
            <a:effectLst/>
          </p:spPr>
        </p:pic>
        <p:sp>
          <p:nvSpPr>
            <p:cNvPr id="511" name="Shape 511"/>
            <p:cNvSpPr/>
            <p:nvPr/>
          </p:nvSpPr>
          <p:spPr>
            <a:xfrm>
              <a:off x="1645236" y="936935"/>
              <a:ext cx="3607333" cy="2654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529" extrusionOk="0">
                  <a:moveTo>
                    <a:pt x="17464" y="0"/>
                  </a:moveTo>
                  <a:lnTo>
                    <a:pt x="17219" y="14695"/>
                  </a:lnTo>
                  <a:lnTo>
                    <a:pt x="21365" y="20418"/>
                  </a:lnTo>
                  <a:cubicBezTo>
                    <a:pt x="21592" y="20660"/>
                    <a:pt x="21600" y="21123"/>
                    <a:pt x="21382" y="21380"/>
                  </a:cubicBezTo>
                  <a:cubicBezTo>
                    <a:pt x="21196" y="21600"/>
                    <a:pt x="20914" y="21573"/>
                    <a:pt x="20751" y="21321"/>
                  </a:cubicBezTo>
                  <a:lnTo>
                    <a:pt x="16482" y="15570"/>
                  </a:lnTo>
                  <a:lnTo>
                    <a:pt x="131" y="15656"/>
                  </a:lnTo>
                  <a:lnTo>
                    <a:pt x="0" y="58"/>
                  </a:lnTo>
                  <a:lnTo>
                    <a:pt x="17464" y="0"/>
                  </a:lnTo>
                  <a:close/>
                </a:path>
              </a:pathLst>
            </a:custGeom>
            <a:solidFill>
              <a:srgbClr val="000000">
                <a:alpha val="44880"/>
              </a:srgbClr>
            </a:solidFill>
            <a:ln w="25400" cap="flat">
              <a:solidFill>
                <a:srgbClr val="FFFFFF">
                  <a:alpha val="44880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12" name="Shape 512"/>
            <p:cNvSpPr/>
            <p:nvPr/>
          </p:nvSpPr>
          <p:spPr>
            <a:xfrm flipH="1">
              <a:off x="5472968" y="926936"/>
              <a:ext cx="3600722" cy="2674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530" extrusionOk="0">
                  <a:moveTo>
                    <a:pt x="16747" y="212"/>
                  </a:moveTo>
                  <a:lnTo>
                    <a:pt x="16986" y="14748"/>
                  </a:lnTo>
                  <a:lnTo>
                    <a:pt x="21365" y="20427"/>
                  </a:lnTo>
                  <a:cubicBezTo>
                    <a:pt x="21592" y="20667"/>
                    <a:pt x="21600" y="21127"/>
                    <a:pt x="21382" y="21382"/>
                  </a:cubicBezTo>
                  <a:cubicBezTo>
                    <a:pt x="21195" y="21600"/>
                    <a:pt x="20912" y="21574"/>
                    <a:pt x="20750" y="21323"/>
                  </a:cubicBezTo>
                  <a:lnTo>
                    <a:pt x="16472" y="15616"/>
                  </a:lnTo>
                  <a:lnTo>
                    <a:pt x="32" y="15540"/>
                  </a:lnTo>
                  <a:lnTo>
                    <a:pt x="0" y="0"/>
                  </a:lnTo>
                  <a:lnTo>
                    <a:pt x="16747" y="212"/>
                  </a:lnTo>
                  <a:close/>
                </a:path>
              </a:pathLst>
            </a:custGeom>
            <a:solidFill>
              <a:srgbClr val="000000">
                <a:alpha val="44880"/>
              </a:srgbClr>
            </a:solidFill>
            <a:ln w="25400" cap="flat">
              <a:solidFill>
                <a:srgbClr val="FFFFFF">
                  <a:alpha val="44880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13" name="Shape 513"/>
            <p:cNvSpPr/>
            <p:nvPr/>
          </p:nvSpPr>
          <p:spPr>
            <a:xfrm rot="10800000">
              <a:off x="5462347" y="3789104"/>
              <a:ext cx="3612872" cy="2646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529" extrusionOk="0">
                  <a:moveTo>
                    <a:pt x="17338" y="85"/>
                  </a:moveTo>
                  <a:lnTo>
                    <a:pt x="17128" y="14587"/>
                  </a:lnTo>
                  <a:lnTo>
                    <a:pt x="21365" y="20414"/>
                  </a:lnTo>
                  <a:cubicBezTo>
                    <a:pt x="21592" y="20657"/>
                    <a:pt x="21600" y="21121"/>
                    <a:pt x="21383" y="21379"/>
                  </a:cubicBezTo>
                  <a:cubicBezTo>
                    <a:pt x="21197" y="21600"/>
                    <a:pt x="20915" y="21573"/>
                    <a:pt x="20753" y="21320"/>
                  </a:cubicBezTo>
                  <a:lnTo>
                    <a:pt x="16490" y="15551"/>
                  </a:lnTo>
                  <a:lnTo>
                    <a:pt x="105" y="15474"/>
                  </a:lnTo>
                  <a:lnTo>
                    <a:pt x="0" y="0"/>
                  </a:lnTo>
                  <a:lnTo>
                    <a:pt x="17338" y="85"/>
                  </a:lnTo>
                  <a:close/>
                </a:path>
              </a:pathLst>
            </a:custGeom>
            <a:solidFill>
              <a:srgbClr val="000000">
                <a:alpha val="44880"/>
              </a:srgbClr>
            </a:solidFill>
            <a:ln w="25400" cap="flat">
              <a:solidFill>
                <a:srgbClr val="FFFFFF">
                  <a:alpha val="44880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14" name="Shape 514"/>
            <p:cNvSpPr/>
            <p:nvPr/>
          </p:nvSpPr>
          <p:spPr>
            <a:xfrm rot="10800000" flipH="1">
              <a:off x="1641279" y="3799725"/>
              <a:ext cx="3614122" cy="2637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529" extrusionOk="0">
                  <a:moveTo>
                    <a:pt x="16770" y="16"/>
                  </a:moveTo>
                  <a:lnTo>
                    <a:pt x="17003" y="14651"/>
                  </a:lnTo>
                  <a:lnTo>
                    <a:pt x="21366" y="20410"/>
                  </a:lnTo>
                  <a:cubicBezTo>
                    <a:pt x="21592" y="20654"/>
                    <a:pt x="21600" y="21120"/>
                    <a:pt x="21383" y="21379"/>
                  </a:cubicBezTo>
                  <a:cubicBezTo>
                    <a:pt x="21197" y="21600"/>
                    <a:pt x="20915" y="21573"/>
                    <a:pt x="20753" y="21319"/>
                  </a:cubicBezTo>
                  <a:lnTo>
                    <a:pt x="16301" y="15531"/>
                  </a:lnTo>
                  <a:lnTo>
                    <a:pt x="112" y="15454"/>
                  </a:lnTo>
                  <a:lnTo>
                    <a:pt x="0" y="0"/>
                  </a:lnTo>
                  <a:lnTo>
                    <a:pt x="16770" y="16"/>
                  </a:lnTo>
                  <a:close/>
                </a:path>
              </a:pathLst>
            </a:custGeom>
            <a:solidFill>
              <a:srgbClr val="000000">
                <a:alpha val="44880"/>
              </a:srgbClr>
            </a:solidFill>
            <a:ln w="25400" cap="flat">
              <a:solidFill>
                <a:srgbClr val="FFFFFF">
                  <a:alpha val="44880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15" name="Shape 515"/>
            <p:cNvSpPr/>
            <p:nvPr/>
          </p:nvSpPr>
          <p:spPr>
            <a:xfrm>
              <a:off x="1830135" y="3739699"/>
              <a:ext cx="3315840" cy="644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7" extrusionOk="0">
                  <a:moveTo>
                    <a:pt x="0" y="21044"/>
                  </a:moveTo>
                  <a:cubicBezTo>
                    <a:pt x="4223" y="21481"/>
                    <a:pt x="8419" y="21600"/>
                    <a:pt x="12592" y="21408"/>
                  </a:cubicBezTo>
                  <a:cubicBezTo>
                    <a:pt x="13893" y="21348"/>
                    <a:pt x="15232" y="21246"/>
                    <a:pt x="16444" y="18514"/>
                  </a:cubicBezTo>
                  <a:cubicBezTo>
                    <a:pt x="17584" y="15946"/>
                    <a:pt x="18467" y="11340"/>
                    <a:pt x="19428" y="7408"/>
                  </a:cubicBezTo>
                  <a:cubicBezTo>
                    <a:pt x="20106" y="4632"/>
                    <a:pt x="20832" y="2151"/>
                    <a:pt x="21600" y="0"/>
                  </a:cubicBezTo>
                </a:path>
              </a:pathLst>
            </a:custGeom>
            <a:noFill/>
            <a:ln w="101600" cap="flat">
              <a:solidFill>
                <a:srgbClr val="FF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16" name="Shape 516"/>
            <p:cNvSpPr/>
            <p:nvPr/>
          </p:nvSpPr>
          <p:spPr>
            <a:xfrm rot="10800000" flipH="1">
              <a:off x="1830135" y="2996231"/>
              <a:ext cx="3315840" cy="644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7" extrusionOk="0">
                  <a:moveTo>
                    <a:pt x="0" y="21044"/>
                  </a:moveTo>
                  <a:cubicBezTo>
                    <a:pt x="4223" y="21481"/>
                    <a:pt x="8419" y="21600"/>
                    <a:pt x="12592" y="21408"/>
                  </a:cubicBezTo>
                  <a:cubicBezTo>
                    <a:pt x="13893" y="21348"/>
                    <a:pt x="15232" y="21246"/>
                    <a:pt x="16444" y="18514"/>
                  </a:cubicBezTo>
                  <a:cubicBezTo>
                    <a:pt x="17584" y="15946"/>
                    <a:pt x="18467" y="11340"/>
                    <a:pt x="19428" y="7408"/>
                  </a:cubicBezTo>
                  <a:cubicBezTo>
                    <a:pt x="20106" y="4632"/>
                    <a:pt x="20832" y="2151"/>
                    <a:pt x="21600" y="0"/>
                  </a:cubicBezTo>
                </a:path>
              </a:pathLst>
            </a:custGeom>
            <a:noFill/>
            <a:ln w="101600" cap="flat">
              <a:solidFill>
                <a:srgbClr val="FF7E79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17" name="Shape 517"/>
            <p:cNvSpPr/>
            <p:nvPr/>
          </p:nvSpPr>
          <p:spPr>
            <a:xfrm rot="10800000">
              <a:off x="5653651" y="2996231"/>
              <a:ext cx="3315840" cy="644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7" extrusionOk="0">
                  <a:moveTo>
                    <a:pt x="0" y="21044"/>
                  </a:moveTo>
                  <a:cubicBezTo>
                    <a:pt x="4223" y="21481"/>
                    <a:pt x="8419" y="21600"/>
                    <a:pt x="12592" y="21408"/>
                  </a:cubicBezTo>
                  <a:cubicBezTo>
                    <a:pt x="13893" y="21348"/>
                    <a:pt x="15232" y="21246"/>
                    <a:pt x="16444" y="18514"/>
                  </a:cubicBezTo>
                  <a:cubicBezTo>
                    <a:pt x="17584" y="15946"/>
                    <a:pt x="18467" y="11340"/>
                    <a:pt x="19428" y="7408"/>
                  </a:cubicBezTo>
                  <a:cubicBezTo>
                    <a:pt x="20106" y="4632"/>
                    <a:pt x="20832" y="2151"/>
                    <a:pt x="21600" y="0"/>
                  </a:cubicBezTo>
                </a:path>
              </a:pathLst>
            </a:custGeom>
            <a:noFill/>
            <a:ln w="101600" cap="flat">
              <a:solidFill>
                <a:srgbClr val="0096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18" name="Shape 518"/>
            <p:cNvSpPr/>
            <p:nvPr/>
          </p:nvSpPr>
          <p:spPr>
            <a:xfrm flipH="1">
              <a:off x="5653651" y="3739699"/>
              <a:ext cx="3315840" cy="644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7" extrusionOk="0">
                  <a:moveTo>
                    <a:pt x="0" y="21044"/>
                  </a:moveTo>
                  <a:cubicBezTo>
                    <a:pt x="4223" y="21481"/>
                    <a:pt x="8419" y="21600"/>
                    <a:pt x="12592" y="21408"/>
                  </a:cubicBezTo>
                  <a:cubicBezTo>
                    <a:pt x="13893" y="21348"/>
                    <a:pt x="15232" y="21246"/>
                    <a:pt x="16444" y="18514"/>
                  </a:cubicBezTo>
                  <a:cubicBezTo>
                    <a:pt x="17584" y="15946"/>
                    <a:pt x="18467" y="11340"/>
                    <a:pt x="19428" y="7408"/>
                  </a:cubicBezTo>
                  <a:cubicBezTo>
                    <a:pt x="20106" y="4632"/>
                    <a:pt x="20832" y="2151"/>
                    <a:pt x="21600" y="0"/>
                  </a:cubicBezTo>
                </a:path>
              </a:pathLst>
            </a:custGeom>
            <a:noFill/>
            <a:ln w="101600" cap="flat">
              <a:solidFill>
                <a:srgbClr val="FF7E79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19" name="Shape 519"/>
            <p:cNvSpPr/>
            <p:nvPr/>
          </p:nvSpPr>
          <p:spPr>
            <a:xfrm rot="16200000">
              <a:off x="4563952" y="4829399"/>
              <a:ext cx="2413085" cy="642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0" extrusionOk="0">
                  <a:moveTo>
                    <a:pt x="0" y="21165"/>
                  </a:moveTo>
                  <a:cubicBezTo>
                    <a:pt x="3091" y="21480"/>
                    <a:pt x="6164" y="21600"/>
                    <a:pt x="9222" y="21531"/>
                  </a:cubicBezTo>
                  <a:cubicBezTo>
                    <a:pt x="11010" y="21490"/>
                    <a:pt x="12850" y="21372"/>
                    <a:pt x="14515" y="18620"/>
                  </a:cubicBezTo>
                  <a:cubicBezTo>
                    <a:pt x="16080" y="16033"/>
                    <a:pt x="17295" y="11404"/>
                    <a:pt x="18615" y="7450"/>
                  </a:cubicBezTo>
                  <a:cubicBezTo>
                    <a:pt x="19547" y="4660"/>
                    <a:pt x="20545" y="2165"/>
                    <a:pt x="21600" y="0"/>
                  </a:cubicBezTo>
                </a:path>
              </a:pathLst>
            </a:custGeom>
            <a:noFill/>
            <a:ln w="101600" cap="flat">
              <a:solidFill>
                <a:srgbClr val="0096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20" name="Shape 520"/>
            <p:cNvSpPr/>
            <p:nvPr/>
          </p:nvSpPr>
          <p:spPr>
            <a:xfrm rot="5400000" flipH="1">
              <a:off x="3795984" y="4855899"/>
              <a:ext cx="2466189" cy="642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6" extrusionOk="0">
                  <a:moveTo>
                    <a:pt x="0" y="21157"/>
                  </a:moveTo>
                  <a:cubicBezTo>
                    <a:pt x="3181" y="21480"/>
                    <a:pt x="6343" y="21600"/>
                    <a:pt x="9488" y="21523"/>
                  </a:cubicBezTo>
                  <a:cubicBezTo>
                    <a:pt x="11238" y="21480"/>
                    <a:pt x="13038" y="21364"/>
                    <a:pt x="14668" y="18613"/>
                  </a:cubicBezTo>
                  <a:cubicBezTo>
                    <a:pt x="16199" y="16028"/>
                    <a:pt x="17387" y="11400"/>
                    <a:pt x="18679" y="7448"/>
                  </a:cubicBezTo>
                  <a:cubicBezTo>
                    <a:pt x="19591" y="4658"/>
                    <a:pt x="20568" y="2164"/>
                    <a:pt x="21600" y="0"/>
                  </a:cubicBezTo>
                </a:path>
              </a:pathLst>
            </a:custGeom>
            <a:noFill/>
            <a:ln w="101600" cap="flat">
              <a:solidFill>
                <a:srgbClr val="FF7E79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21" name="Shape 521"/>
            <p:cNvSpPr/>
            <p:nvPr/>
          </p:nvSpPr>
          <p:spPr>
            <a:xfrm rot="5400000">
              <a:off x="4417096" y="1724862"/>
              <a:ext cx="1985116" cy="1438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321" extrusionOk="0">
                  <a:moveTo>
                    <a:pt x="20249" y="9589"/>
                  </a:moveTo>
                  <a:cubicBezTo>
                    <a:pt x="18488" y="7129"/>
                    <a:pt x="16667" y="4761"/>
                    <a:pt x="14788" y="2481"/>
                  </a:cubicBezTo>
                  <a:cubicBezTo>
                    <a:pt x="14369" y="1973"/>
                    <a:pt x="13943" y="1466"/>
                    <a:pt x="13449" y="1102"/>
                  </a:cubicBezTo>
                  <a:cubicBezTo>
                    <a:pt x="12662" y="522"/>
                    <a:pt x="11815" y="350"/>
                    <a:pt x="10935" y="255"/>
                  </a:cubicBezTo>
                  <a:cubicBezTo>
                    <a:pt x="8442" y="-13"/>
                    <a:pt x="5855" y="361"/>
                    <a:pt x="3373" y="82"/>
                  </a:cubicBezTo>
                  <a:cubicBezTo>
                    <a:pt x="2501" y="-16"/>
                    <a:pt x="1568" y="-164"/>
                    <a:pt x="875" y="566"/>
                  </a:cubicBezTo>
                  <a:cubicBezTo>
                    <a:pt x="105" y="1376"/>
                    <a:pt x="26" y="2812"/>
                    <a:pt x="14" y="4150"/>
                  </a:cubicBezTo>
                  <a:cubicBezTo>
                    <a:pt x="-26" y="8897"/>
                    <a:pt x="33" y="13710"/>
                    <a:pt x="44" y="18477"/>
                  </a:cubicBezTo>
                  <a:cubicBezTo>
                    <a:pt x="45" y="18975"/>
                    <a:pt x="50" y="19485"/>
                    <a:pt x="212" y="19932"/>
                  </a:cubicBezTo>
                  <a:cubicBezTo>
                    <a:pt x="598" y="20996"/>
                    <a:pt x="1498" y="21183"/>
                    <a:pt x="2378" y="21242"/>
                  </a:cubicBezTo>
                  <a:cubicBezTo>
                    <a:pt x="5268" y="21436"/>
                    <a:pt x="8230" y="21207"/>
                    <a:pt x="11163" y="21211"/>
                  </a:cubicBezTo>
                  <a:cubicBezTo>
                    <a:pt x="11808" y="21212"/>
                    <a:pt x="12460" y="21238"/>
                    <a:pt x="13088" y="21026"/>
                  </a:cubicBezTo>
                  <a:cubicBezTo>
                    <a:pt x="15329" y="20270"/>
                    <a:pt x="16407" y="17111"/>
                    <a:pt x="17950" y="14827"/>
                  </a:cubicBezTo>
                  <a:cubicBezTo>
                    <a:pt x="18946" y="13353"/>
                    <a:pt x="20187" y="12220"/>
                    <a:pt x="21574" y="11532"/>
                  </a:cubicBezTo>
                </a:path>
              </a:pathLst>
            </a:custGeom>
            <a:noFill/>
            <a:ln w="101600" cap="flat">
              <a:solidFill>
                <a:srgbClr val="FF7E79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22" name="Shape 522"/>
            <p:cNvSpPr/>
            <p:nvPr/>
          </p:nvSpPr>
          <p:spPr>
            <a:xfrm>
              <a:off x="5188081" y="6610313"/>
              <a:ext cx="446419" cy="221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68" y="0"/>
                  </a:moveTo>
                  <a:lnTo>
                    <a:pt x="10968" y="21600"/>
                  </a:ln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23" name="Shape 523"/>
            <p:cNvSpPr/>
            <p:nvPr/>
          </p:nvSpPr>
          <p:spPr>
            <a:xfrm flipH="1">
              <a:off x="5544964" y="6837948"/>
              <a:ext cx="70647" cy="20084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24" name="Shape 524"/>
            <p:cNvSpPr/>
            <p:nvPr/>
          </p:nvSpPr>
          <p:spPr>
            <a:xfrm flipH="1">
              <a:off x="5419673" y="6837948"/>
              <a:ext cx="70647" cy="20084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25" name="Shape 525"/>
            <p:cNvSpPr/>
            <p:nvPr/>
          </p:nvSpPr>
          <p:spPr>
            <a:xfrm flipH="1">
              <a:off x="5294386" y="6837948"/>
              <a:ext cx="70647" cy="20084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26" name="Shape 526"/>
            <p:cNvSpPr/>
            <p:nvPr/>
          </p:nvSpPr>
          <p:spPr>
            <a:xfrm flipH="1">
              <a:off x="5169097" y="6837948"/>
              <a:ext cx="70647" cy="20084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27" name="Shape 527"/>
            <p:cNvSpPr/>
            <p:nvPr/>
          </p:nvSpPr>
          <p:spPr>
            <a:xfrm>
              <a:off x="4711646" y="6439294"/>
              <a:ext cx="1376744" cy="178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1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28" name="Shape 528"/>
            <p:cNvSpPr/>
            <p:nvPr/>
          </p:nvSpPr>
          <p:spPr>
            <a:xfrm flipH="1">
              <a:off x="9119736" y="4407269"/>
              <a:ext cx="1310541" cy="40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4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29" name="Shape 529"/>
            <p:cNvSpPr/>
            <p:nvPr/>
          </p:nvSpPr>
          <p:spPr>
            <a:xfrm>
              <a:off x="10106631" y="4828386"/>
              <a:ext cx="670444" cy="352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0249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38100" cap="flat">
              <a:solidFill>
                <a:srgbClr val="FF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31" name="Shape 531"/>
            <p:cNvSpPr/>
            <p:nvPr/>
          </p:nvSpPr>
          <p:spPr>
            <a:xfrm>
              <a:off x="10429916" y="5183756"/>
              <a:ext cx="1" cy="415577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32" name="Shape 532"/>
            <p:cNvSpPr/>
            <p:nvPr/>
          </p:nvSpPr>
          <p:spPr>
            <a:xfrm>
              <a:off x="823269" y="4803812"/>
              <a:ext cx="663856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33" name="Shape 533"/>
            <p:cNvSpPr/>
            <p:nvPr/>
          </p:nvSpPr>
          <p:spPr>
            <a:xfrm>
              <a:off x="968668" y="4928925"/>
              <a:ext cx="373058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35" name="Shape 535"/>
            <p:cNvSpPr/>
            <p:nvPr/>
          </p:nvSpPr>
          <p:spPr>
            <a:xfrm>
              <a:off x="963786" y="4942024"/>
              <a:ext cx="378437" cy="199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8" y="0"/>
                  </a:moveTo>
                  <a:lnTo>
                    <a:pt x="10968" y="21600"/>
                  </a:ln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36" name="Shape 536"/>
            <p:cNvSpPr/>
            <p:nvPr/>
          </p:nvSpPr>
          <p:spPr>
            <a:xfrm flipH="1">
              <a:off x="1266320" y="5146506"/>
              <a:ext cx="59888" cy="17025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37" name="Shape 537"/>
            <p:cNvSpPr/>
            <p:nvPr/>
          </p:nvSpPr>
          <p:spPr>
            <a:xfrm flipH="1">
              <a:off x="1160111" y="5146506"/>
              <a:ext cx="59888" cy="17025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38" name="Shape 538"/>
            <p:cNvSpPr/>
            <p:nvPr/>
          </p:nvSpPr>
          <p:spPr>
            <a:xfrm flipH="1">
              <a:off x="1053902" y="5146506"/>
              <a:ext cx="59888" cy="17025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39" name="Shape 539"/>
            <p:cNvSpPr/>
            <p:nvPr/>
          </p:nvSpPr>
          <p:spPr>
            <a:xfrm flipH="1">
              <a:off x="947693" y="5146506"/>
              <a:ext cx="59888" cy="17025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40" name="Shape 540"/>
            <p:cNvSpPr/>
            <p:nvPr/>
          </p:nvSpPr>
          <p:spPr>
            <a:xfrm>
              <a:off x="1158776" y="4370747"/>
              <a:ext cx="496984" cy="433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"/>
                  </a:moveTo>
                  <a:lnTo>
                    <a:pt x="9" y="0"/>
                  </a:lnTo>
                  <a:lnTo>
                    <a:pt x="0" y="21600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41" name="Shape 541"/>
            <p:cNvSpPr/>
            <p:nvPr/>
          </p:nvSpPr>
          <p:spPr>
            <a:xfrm>
              <a:off x="15850" y="4367625"/>
              <a:ext cx="1139631" cy="423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32"/>
                  </a:moveTo>
                  <a:lnTo>
                    <a:pt x="3696" y="0"/>
                  </a:lnTo>
                  <a:lnTo>
                    <a:pt x="3642" y="21600"/>
                  </a:lnTo>
                  <a:lnTo>
                    <a:pt x="0" y="21600"/>
                  </a:lnTo>
                  <a:lnTo>
                    <a:pt x="7173" y="21600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42" name="Shape 542"/>
            <p:cNvSpPr/>
            <p:nvPr/>
          </p:nvSpPr>
          <p:spPr>
            <a:xfrm flipH="1">
              <a:off x="1" y="4796092"/>
              <a:ext cx="59888" cy="17025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43" name="Shape 543"/>
            <p:cNvSpPr/>
            <p:nvPr/>
          </p:nvSpPr>
          <p:spPr>
            <a:xfrm flipH="1">
              <a:off x="106209" y="4796092"/>
              <a:ext cx="59888" cy="17025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44" name="Shape 544"/>
            <p:cNvSpPr/>
            <p:nvPr/>
          </p:nvSpPr>
          <p:spPr>
            <a:xfrm flipH="1">
              <a:off x="212417" y="4796092"/>
              <a:ext cx="59888" cy="17025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45" name="Shape 545"/>
            <p:cNvSpPr/>
            <p:nvPr/>
          </p:nvSpPr>
          <p:spPr>
            <a:xfrm flipH="1">
              <a:off x="318627" y="4796092"/>
              <a:ext cx="59888" cy="17025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46" name="Shape 546"/>
            <p:cNvSpPr/>
            <p:nvPr/>
          </p:nvSpPr>
          <p:spPr>
            <a:xfrm flipH="1">
              <a:off x="9035182" y="3014548"/>
              <a:ext cx="665974" cy="427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324" y="213"/>
                  </a:lnTo>
                  <a:lnTo>
                    <a:pt x="6233" y="21600"/>
                  </a:lnTo>
                  <a:lnTo>
                    <a:pt x="0" y="21600"/>
                  </a:lnTo>
                  <a:lnTo>
                    <a:pt x="12274" y="21600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47" name="Shape 547"/>
            <p:cNvSpPr/>
            <p:nvPr/>
          </p:nvSpPr>
          <p:spPr>
            <a:xfrm flipH="1">
              <a:off x="9614634" y="3447230"/>
              <a:ext cx="59888" cy="17025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48" name="Shape 548"/>
            <p:cNvSpPr/>
            <p:nvPr/>
          </p:nvSpPr>
          <p:spPr>
            <a:xfrm flipH="1">
              <a:off x="9508424" y="3447230"/>
              <a:ext cx="59888" cy="17025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49" name="Shape 549"/>
            <p:cNvSpPr/>
            <p:nvPr/>
          </p:nvSpPr>
          <p:spPr>
            <a:xfrm flipH="1">
              <a:off x="9402215" y="3447230"/>
              <a:ext cx="59888" cy="17025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50" name="Shape 550"/>
            <p:cNvSpPr/>
            <p:nvPr/>
          </p:nvSpPr>
          <p:spPr>
            <a:xfrm flipH="1">
              <a:off x="9296007" y="3447230"/>
              <a:ext cx="59888" cy="17025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grpSp>
          <p:nvGrpSpPr>
            <p:cNvPr id="571" name="Group 571"/>
            <p:cNvGrpSpPr/>
            <p:nvPr/>
          </p:nvGrpSpPr>
          <p:grpSpPr>
            <a:xfrm>
              <a:off x="9129518" y="4714059"/>
              <a:ext cx="587393" cy="1229342"/>
              <a:chOff x="0" y="0"/>
              <a:chExt cx="587393" cy="1229334"/>
            </a:xfrm>
          </p:grpSpPr>
          <p:sp>
            <p:nvSpPr>
              <p:cNvPr id="551" name="Shape 551"/>
              <p:cNvSpPr/>
              <p:nvPr/>
            </p:nvSpPr>
            <p:spPr>
              <a:xfrm>
                <a:off x="408098" y="157089"/>
                <a:ext cx="168721" cy="1885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1929" y="0"/>
                      <a:pt x="21600" y="4838"/>
                      <a:pt x="21600" y="10806"/>
                    </a:cubicBezTo>
                    <a:cubicBezTo>
                      <a:pt x="21600" y="16577"/>
                      <a:pt x="12535" y="21330"/>
                      <a:pt x="1012" y="2160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457090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Shape 552"/>
              <p:cNvSpPr/>
              <p:nvPr/>
            </p:nvSpPr>
            <p:spPr>
              <a:xfrm>
                <a:off x="416511" y="683107"/>
                <a:ext cx="4806" cy="17240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457090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Shape 553"/>
              <p:cNvSpPr/>
              <p:nvPr/>
            </p:nvSpPr>
            <p:spPr>
              <a:xfrm>
                <a:off x="413387" y="0"/>
                <a:ext cx="1" cy="15302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457090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Shape 554"/>
              <p:cNvSpPr/>
              <p:nvPr/>
            </p:nvSpPr>
            <p:spPr>
              <a:xfrm>
                <a:off x="3844" y="422184"/>
                <a:ext cx="241304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457090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Shape 555"/>
              <p:cNvSpPr/>
              <p:nvPr/>
            </p:nvSpPr>
            <p:spPr>
              <a:xfrm>
                <a:off x="0" y="509869"/>
                <a:ext cx="241303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457090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Shape 556"/>
              <p:cNvSpPr/>
              <p:nvPr/>
            </p:nvSpPr>
            <p:spPr>
              <a:xfrm flipV="1">
                <a:off x="119208" y="0"/>
                <a:ext cx="1" cy="422185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457090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Shape 557"/>
              <p:cNvSpPr/>
              <p:nvPr/>
            </p:nvSpPr>
            <p:spPr>
              <a:xfrm flipV="1">
                <a:off x="119208" y="510814"/>
                <a:ext cx="5769" cy="34470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457090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Shape 558"/>
              <p:cNvSpPr/>
              <p:nvPr/>
            </p:nvSpPr>
            <p:spPr>
              <a:xfrm>
                <a:off x="119208" y="0"/>
                <a:ext cx="294179" cy="0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457090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Shape 559"/>
              <p:cNvSpPr/>
              <p:nvPr/>
            </p:nvSpPr>
            <p:spPr>
              <a:xfrm>
                <a:off x="119208" y="852374"/>
                <a:ext cx="302110" cy="3140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457090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Shape 560"/>
              <p:cNvSpPr/>
              <p:nvPr/>
            </p:nvSpPr>
            <p:spPr>
              <a:xfrm>
                <a:off x="409060" y="270264"/>
                <a:ext cx="168721" cy="1885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1929" y="0"/>
                      <a:pt x="21600" y="4838"/>
                      <a:pt x="21600" y="10806"/>
                    </a:cubicBezTo>
                    <a:cubicBezTo>
                      <a:pt x="21600" y="16577"/>
                      <a:pt x="12535" y="21330"/>
                      <a:pt x="1012" y="2160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457090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Shape 561"/>
              <p:cNvSpPr/>
              <p:nvPr/>
            </p:nvSpPr>
            <p:spPr>
              <a:xfrm>
                <a:off x="418673" y="382419"/>
                <a:ext cx="168721" cy="1885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1929" y="0"/>
                      <a:pt x="21600" y="4838"/>
                      <a:pt x="21600" y="10806"/>
                    </a:cubicBezTo>
                    <a:cubicBezTo>
                      <a:pt x="21600" y="16577"/>
                      <a:pt x="12535" y="21330"/>
                      <a:pt x="1012" y="2160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457090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Shape 562"/>
              <p:cNvSpPr/>
              <p:nvPr/>
            </p:nvSpPr>
            <p:spPr>
              <a:xfrm>
                <a:off x="409060" y="494573"/>
                <a:ext cx="168721" cy="1885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1929" y="0"/>
                      <a:pt x="21600" y="4838"/>
                      <a:pt x="21600" y="10806"/>
                    </a:cubicBezTo>
                    <a:cubicBezTo>
                      <a:pt x="21600" y="16577"/>
                      <a:pt x="12535" y="21330"/>
                      <a:pt x="1012" y="2160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457090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Shape 563"/>
              <p:cNvSpPr/>
              <p:nvPr/>
            </p:nvSpPr>
            <p:spPr>
              <a:xfrm rot="10800000">
                <a:off x="316769" y="270280"/>
                <a:ext cx="107915" cy="75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1929" y="0"/>
                      <a:pt x="21600" y="4836"/>
                      <a:pt x="21600" y="10802"/>
                    </a:cubicBezTo>
                    <a:cubicBezTo>
                      <a:pt x="21600" y="16645"/>
                      <a:pt x="12311" y="21429"/>
                      <a:pt x="633" y="2160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457090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Shape 564"/>
              <p:cNvSpPr/>
              <p:nvPr/>
            </p:nvSpPr>
            <p:spPr>
              <a:xfrm rot="10800000">
                <a:off x="322538" y="383455"/>
                <a:ext cx="107914" cy="75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1929" y="0"/>
                      <a:pt x="21600" y="4836"/>
                      <a:pt x="21600" y="10802"/>
                    </a:cubicBezTo>
                    <a:cubicBezTo>
                      <a:pt x="21600" y="16645"/>
                      <a:pt x="12311" y="21429"/>
                      <a:pt x="633" y="2160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457090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Shape 565"/>
              <p:cNvSpPr/>
              <p:nvPr/>
            </p:nvSpPr>
            <p:spPr>
              <a:xfrm rot="10800000">
                <a:off x="316769" y="494589"/>
                <a:ext cx="107915" cy="75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1929" y="0"/>
                      <a:pt x="21600" y="4836"/>
                      <a:pt x="21600" y="10802"/>
                    </a:cubicBezTo>
                    <a:cubicBezTo>
                      <a:pt x="21600" y="16645"/>
                      <a:pt x="12311" y="21429"/>
                      <a:pt x="633" y="2160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457090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Shape 566"/>
              <p:cNvSpPr/>
              <p:nvPr/>
            </p:nvSpPr>
            <p:spPr>
              <a:xfrm flipH="1">
                <a:off x="73694" y="854598"/>
                <a:ext cx="378436" cy="1990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58" y="0"/>
                    </a:moveTo>
                    <a:lnTo>
                      <a:pt x="10968" y="21600"/>
                    </a:lnTo>
                    <a:lnTo>
                      <a:pt x="0" y="21600"/>
                    </a:lnTo>
                    <a:lnTo>
                      <a:pt x="21600" y="21600"/>
                    </a:ln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567" name="Shape 567"/>
              <p:cNvSpPr/>
              <p:nvPr/>
            </p:nvSpPr>
            <p:spPr>
              <a:xfrm flipH="1">
                <a:off x="57844" y="1059078"/>
                <a:ext cx="59889" cy="170257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568" name="Shape 568"/>
              <p:cNvSpPr/>
              <p:nvPr/>
            </p:nvSpPr>
            <p:spPr>
              <a:xfrm flipH="1">
                <a:off x="164053" y="1059078"/>
                <a:ext cx="59889" cy="170257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569" name="Shape 569"/>
              <p:cNvSpPr/>
              <p:nvPr/>
            </p:nvSpPr>
            <p:spPr>
              <a:xfrm flipH="1">
                <a:off x="270262" y="1059078"/>
                <a:ext cx="59889" cy="170257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570" name="Shape 570"/>
              <p:cNvSpPr/>
              <p:nvPr/>
            </p:nvSpPr>
            <p:spPr>
              <a:xfrm flipH="1">
                <a:off x="376471" y="1059078"/>
                <a:ext cx="59889" cy="170257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</p:grpSp>
        <p:sp>
          <p:nvSpPr>
            <p:cNvPr id="572" name="Shape 572"/>
            <p:cNvSpPr/>
            <p:nvPr/>
          </p:nvSpPr>
          <p:spPr>
            <a:xfrm>
              <a:off x="9382696" y="4428872"/>
              <a:ext cx="1" cy="276534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pic>
          <p:nvPicPr>
            <p:cNvPr id="573" name="image3.tif" descr="Centre ohmic03.ti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573237" y="14332"/>
              <a:ext cx="2829082" cy="21218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74" name="Shape 574"/>
            <p:cNvSpPr/>
            <p:nvPr/>
          </p:nvSpPr>
          <p:spPr>
            <a:xfrm>
              <a:off x="5213231" y="3663769"/>
              <a:ext cx="284926" cy="71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431"/>
                  </a:moveTo>
                  <a:lnTo>
                    <a:pt x="0" y="3200"/>
                  </a:lnTo>
                  <a:lnTo>
                    <a:pt x="5747" y="3416"/>
                  </a:lnTo>
                  <a:lnTo>
                    <a:pt x="5946" y="769"/>
                  </a:lnTo>
                  <a:lnTo>
                    <a:pt x="16353" y="0"/>
                  </a:lnTo>
                  <a:lnTo>
                    <a:pt x="16436" y="3200"/>
                  </a:lnTo>
                  <a:lnTo>
                    <a:pt x="21600" y="3200"/>
                  </a:lnTo>
                  <a:lnTo>
                    <a:pt x="21600" y="14688"/>
                  </a:lnTo>
                  <a:lnTo>
                    <a:pt x="16436" y="15060"/>
                  </a:lnTo>
                  <a:lnTo>
                    <a:pt x="15950" y="21554"/>
                  </a:lnTo>
                  <a:lnTo>
                    <a:pt x="6045" y="21600"/>
                  </a:lnTo>
                  <a:lnTo>
                    <a:pt x="5803" y="15245"/>
                  </a:lnTo>
                  <a:lnTo>
                    <a:pt x="0" y="15431"/>
                  </a:lnTo>
                  <a:close/>
                </a:path>
              </a:pathLst>
            </a:custGeom>
            <a:solidFill>
              <a:srgbClr val="FF7E79">
                <a:alpha val="60112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75" name="Shape 575"/>
            <p:cNvSpPr/>
            <p:nvPr/>
          </p:nvSpPr>
          <p:spPr>
            <a:xfrm>
              <a:off x="8495981" y="890111"/>
              <a:ext cx="950824" cy="313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799"/>
                  </a:moveTo>
                  <a:lnTo>
                    <a:pt x="5757" y="15799"/>
                  </a:lnTo>
                  <a:lnTo>
                    <a:pt x="5757" y="21600"/>
                  </a:lnTo>
                  <a:lnTo>
                    <a:pt x="15605" y="21600"/>
                  </a:lnTo>
                  <a:lnTo>
                    <a:pt x="15605" y="16808"/>
                  </a:lnTo>
                  <a:lnTo>
                    <a:pt x="21600" y="16808"/>
                  </a:lnTo>
                  <a:lnTo>
                    <a:pt x="21600" y="4927"/>
                  </a:lnTo>
                  <a:lnTo>
                    <a:pt x="15933" y="4927"/>
                  </a:lnTo>
                  <a:lnTo>
                    <a:pt x="15933" y="0"/>
                  </a:lnTo>
                  <a:lnTo>
                    <a:pt x="6158" y="0"/>
                  </a:lnTo>
                  <a:lnTo>
                    <a:pt x="5916" y="5234"/>
                  </a:lnTo>
                  <a:lnTo>
                    <a:pt x="78" y="5234"/>
                  </a:lnTo>
                  <a:lnTo>
                    <a:pt x="0" y="15799"/>
                  </a:lnTo>
                  <a:close/>
                </a:path>
              </a:pathLst>
            </a:custGeom>
            <a:solidFill>
              <a:srgbClr val="FF7E79">
                <a:alpha val="4070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76" name="Shape 576"/>
            <p:cNvSpPr/>
            <p:nvPr/>
          </p:nvSpPr>
          <p:spPr>
            <a:xfrm>
              <a:off x="7622200" y="1146386"/>
              <a:ext cx="1058314" cy="558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4" extrusionOk="0">
                  <a:moveTo>
                    <a:pt x="0" y="21430"/>
                  </a:moveTo>
                  <a:cubicBezTo>
                    <a:pt x="1486" y="21571"/>
                    <a:pt x="2966" y="21600"/>
                    <a:pt x="4436" y="21521"/>
                  </a:cubicBezTo>
                  <a:cubicBezTo>
                    <a:pt x="5929" y="21441"/>
                    <a:pt x="7451" y="21248"/>
                    <a:pt x="8872" y="20199"/>
                  </a:cubicBezTo>
                  <a:cubicBezTo>
                    <a:pt x="10720" y="18833"/>
                    <a:pt x="12162" y="16190"/>
                    <a:pt x="13580" y="13650"/>
                  </a:cubicBezTo>
                  <a:cubicBezTo>
                    <a:pt x="16175" y="9002"/>
                    <a:pt x="18847" y="4451"/>
                    <a:pt x="21600" y="0"/>
                  </a:cubicBezTo>
                </a:path>
              </a:pathLst>
            </a:custGeom>
            <a:noFill/>
            <a:ln w="63500" cap="flat">
              <a:solidFill>
                <a:srgbClr val="FF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77" name="Shape 577"/>
            <p:cNvSpPr/>
            <p:nvPr/>
          </p:nvSpPr>
          <p:spPr>
            <a:xfrm flipH="1">
              <a:off x="9247194" y="1146386"/>
              <a:ext cx="1058314" cy="558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4" extrusionOk="0">
                  <a:moveTo>
                    <a:pt x="0" y="21430"/>
                  </a:moveTo>
                  <a:cubicBezTo>
                    <a:pt x="1486" y="21571"/>
                    <a:pt x="2966" y="21600"/>
                    <a:pt x="4436" y="21521"/>
                  </a:cubicBezTo>
                  <a:cubicBezTo>
                    <a:pt x="5929" y="21441"/>
                    <a:pt x="7451" y="21248"/>
                    <a:pt x="8872" y="20199"/>
                  </a:cubicBezTo>
                  <a:cubicBezTo>
                    <a:pt x="10720" y="18833"/>
                    <a:pt x="12162" y="16190"/>
                    <a:pt x="13580" y="13650"/>
                  </a:cubicBezTo>
                  <a:cubicBezTo>
                    <a:pt x="16175" y="9002"/>
                    <a:pt x="18847" y="4451"/>
                    <a:pt x="21600" y="0"/>
                  </a:cubicBezTo>
                </a:path>
              </a:pathLst>
            </a:custGeom>
            <a:noFill/>
            <a:ln w="63500" cap="flat">
              <a:solidFill>
                <a:srgbClr val="FF7E79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78" name="Shape 578"/>
            <p:cNvSpPr/>
            <p:nvPr/>
          </p:nvSpPr>
          <p:spPr>
            <a:xfrm rot="10800000">
              <a:off x="9353402" y="371055"/>
              <a:ext cx="1058314" cy="558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4" extrusionOk="0">
                  <a:moveTo>
                    <a:pt x="0" y="21430"/>
                  </a:moveTo>
                  <a:cubicBezTo>
                    <a:pt x="1486" y="21571"/>
                    <a:pt x="2966" y="21600"/>
                    <a:pt x="4436" y="21521"/>
                  </a:cubicBezTo>
                  <a:cubicBezTo>
                    <a:pt x="5929" y="21441"/>
                    <a:pt x="7451" y="21248"/>
                    <a:pt x="8872" y="20199"/>
                  </a:cubicBezTo>
                  <a:cubicBezTo>
                    <a:pt x="10720" y="18833"/>
                    <a:pt x="12162" y="16190"/>
                    <a:pt x="13580" y="13650"/>
                  </a:cubicBezTo>
                  <a:cubicBezTo>
                    <a:pt x="16175" y="9002"/>
                    <a:pt x="18847" y="4451"/>
                    <a:pt x="21600" y="0"/>
                  </a:cubicBezTo>
                </a:path>
              </a:pathLst>
            </a:custGeom>
            <a:noFill/>
            <a:ln w="63500" cap="flat">
              <a:solidFill>
                <a:srgbClr val="0096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79" name="Shape 579"/>
            <p:cNvSpPr/>
            <p:nvPr/>
          </p:nvSpPr>
          <p:spPr>
            <a:xfrm rot="10800000" flipH="1">
              <a:off x="7611579" y="371055"/>
              <a:ext cx="1058314" cy="558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4" extrusionOk="0">
                  <a:moveTo>
                    <a:pt x="0" y="21430"/>
                  </a:moveTo>
                  <a:cubicBezTo>
                    <a:pt x="1486" y="21571"/>
                    <a:pt x="2966" y="21600"/>
                    <a:pt x="4436" y="21521"/>
                  </a:cubicBezTo>
                  <a:cubicBezTo>
                    <a:pt x="5929" y="21441"/>
                    <a:pt x="7451" y="21248"/>
                    <a:pt x="8872" y="20199"/>
                  </a:cubicBezTo>
                  <a:cubicBezTo>
                    <a:pt x="10720" y="18833"/>
                    <a:pt x="12162" y="16190"/>
                    <a:pt x="13580" y="13650"/>
                  </a:cubicBezTo>
                  <a:cubicBezTo>
                    <a:pt x="16175" y="9002"/>
                    <a:pt x="18847" y="4451"/>
                    <a:pt x="21600" y="0"/>
                  </a:cubicBezTo>
                </a:path>
              </a:pathLst>
            </a:custGeom>
            <a:noFill/>
            <a:ln w="63500" cap="flat">
              <a:solidFill>
                <a:srgbClr val="FF7E79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80" name="Shape 580"/>
            <p:cNvSpPr/>
            <p:nvPr/>
          </p:nvSpPr>
          <p:spPr>
            <a:xfrm rot="16200000">
              <a:off x="8939091" y="1371751"/>
              <a:ext cx="840984" cy="55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extrusionOk="0">
                  <a:moveTo>
                    <a:pt x="0" y="21317"/>
                  </a:moveTo>
                  <a:cubicBezTo>
                    <a:pt x="1889" y="21600"/>
                    <a:pt x="3812" y="21159"/>
                    <a:pt x="5582" y="20007"/>
                  </a:cubicBezTo>
                  <a:cubicBezTo>
                    <a:pt x="7863" y="18523"/>
                    <a:pt x="9701" y="15989"/>
                    <a:pt x="11508" y="13521"/>
                  </a:cubicBezTo>
                  <a:cubicBezTo>
                    <a:pt x="14821" y="8994"/>
                    <a:pt x="18183" y="4488"/>
                    <a:pt x="21600" y="0"/>
                  </a:cubicBezTo>
                </a:path>
              </a:pathLst>
            </a:custGeom>
            <a:noFill/>
            <a:ln w="63500" cap="flat">
              <a:solidFill>
                <a:srgbClr val="0096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81" name="Shape 581"/>
            <p:cNvSpPr/>
            <p:nvPr/>
          </p:nvSpPr>
          <p:spPr>
            <a:xfrm rot="5400000">
              <a:off x="8616039" y="-228310"/>
              <a:ext cx="769120" cy="1355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0341" extrusionOk="0">
                  <a:moveTo>
                    <a:pt x="20817" y="7685"/>
                  </a:moveTo>
                  <a:cubicBezTo>
                    <a:pt x="17266" y="6019"/>
                    <a:pt x="13937" y="4222"/>
                    <a:pt x="10890" y="2286"/>
                  </a:cubicBezTo>
                  <a:cubicBezTo>
                    <a:pt x="8585" y="821"/>
                    <a:pt x="5637" y="-585"/>
                    <a:pt x="2772" y="250"/>
                  </a:cubicBezTo>
                  <a:cubicBezTo>
                    <a:pt x="785" y="828"/>
                    <a:pt x="457" y="2070"/>
                    <a:pt x="359" y="3298"/>
                  </a:cubicBezTo>
                  <a:cubicBezTo>
                    <a:pt x="8" y="7734"/>
                    <a:pt x="-311" y="12697"/>
                    <a:pt x="556" y="17558"/>
                  </a:cubicBezTo>
                  <a:cubicBezTo>
                    <a:pt x="730" y="18536"/>
                    <a:pt x="1013" y="19582"/>
                    <a:pt x="2556" y="20081"/>
                  </a:cubicBezTo>
                  <a:cubicBezTo>
                    <a:pt x="5441" y="21015"/>
                    <a:pt x="8252" y="19260"/>
                    <a:pt x="10412" y="17538"/>
                  </a:cubicBezTo>
                  <a:cubicBezTo>
                    <a:pt x="13069" y="15422"/>
                    <a:pt x="16862" y="13795"/>
                    <a:pt x="21289" y="12875"/>
                  </a:cubicBezTo>
                </a:path>
              </a:pathLst>
            </a:custGeom>
            <a:noFill/>
            <a:ln w="63500" cap="flat">
              <a:solidFill>
                <a:srgbClr val="FF7E79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82" name="Shape 582"/>
            <p:cNvSpPr/>
            <p:nvPr/>
          </p:nvSpPr>
          <p:spPr>
            <a:xfrm rot="5400000" flipH="1">
              <a:off x="8162712" y="1382372"/>
              <a:ext cx="840984" cy="55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extrusionOk="0">
                  <a:moveTo>
                    <a:pt x="0" y="21317"/>
                  </a:moveTo>
                  <a:cubicBezTo>
                    <a:pt x="1889" y="21600"/>
                    <a:pt x="3812" y="21159"/>
                    <a:pt x="5582" y="20007"/>
                  </a:cubicBezTo>
                  <a:cubicBezTo>
                    <a:pt x="7863" y="18523"/>
                    <a:pt x="9701" y="15989"/>
                    <a:pt x="11508" y="13521"/>
                  </a:cubicBezTo>
                  <a:cubicBezTo>
                    <a:pt x="14821" y="8994"/>
                    <a:pt x="18183" y="4488"/>
                    <a:pt x="21600" y="0"/>
                  </a:cubicBezTo>
                </a:path>
              </a:pathLst>
            </a:custGeom>
            <a:noFill/>
            <a:ln w="63500" cap="flat">
              <a:solidFill>
                <a:srgbClr val="FF7E79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83" name="Shape 583"/>
            <p:cNvSpPr/>
            <p:nvPr/>
          </p:nvSpPr>
          <p:spPr>
            <a:xfrm>
              <a:off x="5144173" y="3508598"/>
              <a:ext cx="469122" cy="362708"/>
            </a:xfrm>
            <a:prstGeom prst="rect">
              <a:avLst/>
            </a:prstGeom>
            <a:noFill/>
            <a:ln w="25400" cap="rnd">
              <a:solidFill>
                <a:srgbClr val="D6D6D6"/>
              </a:solidFill>
              <a:custDash>
                <a:ds d="100000" sp="200000"/>
              </a:custDash>
              <a:round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84" name="Shape 584"/>
            <p:cNvSpPr/>
            <p:nvPr/>
          </p:nvSpPr>
          <p:spPr>
            <a:xfrm flipV="1">
              <a:off x="5136644" y="13022"/>
              <a:ext cx="2477180" cy="3513765"/>
            </a:xfrm>
            <a:prstGeom prst="line">
              <a:avLst/>
            </a:prstGeom>
            <a:noFill/>
            <a:ln w="25400" cap="rnd">
              <a:solidFill>
                <a:srgbClr val="D6D6D6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85" name="Shape 585"/>
            <p:cNvSpPr/>
            <p:nvPr/>
          </p:nvSpPr>
          <p:spPr>
            <a:xfrm flipV="1">
              <a:off x="5614339" y="2155281"/>
              <a:ext cx="4783533" cy="1709746"/>
            </a:xfrm>
            <a:prstGeom prst="line">
              <a:avLst/>
            </a:prstGeom>
            <a:noFill/>
            <a:ln w="25400" cap="rnd">
              <a:solidFill>
                <a:srgbClr val="D6D6D6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90" name="Shape 590"/>
            <p:cNvSpPr/>
            <p:nvPr/>
          </p:nvSpPr>
          <p:spPr>
            <a:xfrm flipH="1">
              <a:off x="1003812" y="3027613"/>
              <a:ext cx="668342" cy="427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5671" y="213"/>
                  </a:lnTo>
                  <a:lnTo>
                    <a:pt x="15580" y="21600"/>
                  </a:lnTo>
                  <a:lnTo>
                    <a:pt x="9369" y="21600"/>
                  </a:lnTo>
                  <a:lnTo>
                    <a:pt x="21600" y="21600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91" name="Shape 591"/>
            <p:cNvSpPr/>
            <p:nvPr/>
          </p:nvSpPr>
          <p:spPr>
            <a:xfrm flipH="1">
              <a:off x="1295725" y="3460293"/>
              <a:ext cx="59888" cy="17025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92" name="Shape 592"/>
            <p:cNvSpPr/>
            <p:nvPr/>
          </p:nvSpPr>
          <p:spPr>
            <a:xfrm flipH="1">
              <a:off x="1189516" y="3460293"/>
              <a:ext cx="59888" cy="17025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93" name="Shape 593"/>
            <p:cNvSpPr/>
            <p:nvPr/>
          </p:nvSpPr>
          <p:spPr>
            <a:xfrm flipH="1">
              <a:off x="1083306" y="3460293"/>
              <a:ext cx="59888" cy="17025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94" name="Shape 594"/>
            <p:cNvSpPr/>
            <p:nvPr/>
          </p:nvSpPr>
          <p:spPr>
            <a:xfrm flipH="1">
              <a:off x="977098" y="3460293"/>
              <a:ext cx="59888" cy="17025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95" name="Shape 595"/>
            <p:cNvSpPr/>
            <p:nvPr/>
          </p:nvSpPr>
          <p:spPr>
            <a:xfrm>
              <a:off x="1680426" y="1309230"/>
              <a:ext cx="4667455" cy="119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58"/>
                  </a:moveTo>
                  <a:lnTo>
                    <a:pt x="21600" y="9682"/>
                  </a:lnTo>
                  <a:lnTo>
                    <a:pt x="12899" y="9682"/>
                  </a:lnTo>
                  <a:lnTo>
                    <a:pt x="1173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758"/>
                  </a:lnTo>
                  <a:close/>
                </a:path>
              </a:pathLst>
            </a:custGeom>
            <a:solidFill>
              <a:srgbClr val="FFFFFF">
                <a:alpha val="74991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96" name="Shape 596"/>
            <p:cNvSpPr/>
            <p:nvPr/>
          </p:nvSpPr>
          <p:spPr>
            <a:xfrm>
              <a:off x="5216861" y="3576727"/>
              <a:ext cx="86866" cy="86867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97" name="Shape 597"/>
            <p:cNvSpPr/>
            <p:nvPr/>
          </p:nvSpPr>
          <p:spPr>
            <a:xfrm flipV="1">
              <a:off x="5419571" y="3581843"/>
              <a:ext cx="88091" cy="88093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98" name="Shape 598"/>
            <p:cNvSpPr/>
            <p:nvPr/>
          </p:nvSpPr>
          <p:spPr>
            <a:xfrm flipV="1">
              <a:off x="5206247" y="3736019"/>
              <a:ext cx="86866" cy="86866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99" name="Shape 599"/>
            <p:cNvSpPr/>
            <p:nvPr/>
          </p:nvSpPr>
          <p:spPr>
            <a:xfrm>
              <a:off x="5419584" y="3726509"/>
              <a:ext cx="70855" cy="70855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95" name="Shape 508"/>
          <p:cNvSpPr/>
          <p:nvPr/>
        </p:nvSpPr>
        <p:spPr>
          <a:xfrm>
            <a:off x="964045" y="716193"/>
            <a:ext cx="1083611" cy="503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09" tIns="35709" rIns="35709" bIns="35709" anchor="ctr">
            <a:spAutoFit/>
          </a:bodyPr>
          <a:lstStyle/>
          <a:p>
            <a:pPr algn="l" rtl="0"/>
            <a:r>
              <a:rPr sz="2800" b="1" i="1" dirty="0">
                <a:solidFill>
                  <a:srgbClr val="000099"/>
                </a:solidFill>
                <a:latin typeface="Tahoma"/>
              </a:rPr>
              <a:t>N</a:t>
            </a:r>
            <a:r>
              <a:rPr sz="2800" b="1" dirty="0">
                <a:solidFill>
                  <a:srgbClr val="000099"/>
                </a:solidFill>
                <a:latin typeface="Tahoma"/>
              </a:rPr>
              <a:t> = </a:t>
            </a:r>
            <a:r>
              <a:rPr lang="en-US" sz="2800" b="1" dirty="0">
                <a:solidFill>
                  <a:srgbClr val="000099"/>
                </a:solidFill>
                <a:latin typeface="Tahoma"/>
              </a:rPr>
              <a:t>3</a:t>
            </a:r>
            <a:endParaRPr sz="2800" b="1" dirty="0">
              <a:solidFill>
                <a:srgbClr val="000099"/>
              </a:solidFill>
              <a:latin typeface="Tahoma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957054" y="4676774"/>
            <a:ext cx="351340" cy="369314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pPr algn="l" defTabSz="914212" rtl="0" fontAlgn="auto">
              <a:spcBef>
                <a:spcPts val="0"/>
              </a:spcBef>
              <a:spcAft>
                <a:spcPts val="0"/>
              </a:spcAft>
            </a:pPr>
            <a:r>
              <a:rPr lang="en-US" b="1" kern="0" dirty="0">
                <a:solidFill>
                  <a:srgbClr val="FFFFFF"/>
                </a:solidFill>
              </a:rPr>
              <a:t>A</a:t>
            </a:r>
            <a:endParaRPr lang="en-US" sz="1600" b="1" kern="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53295" y="2057400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smtClean="0">
                <a:solidFill>
                  <a:srgbClr val="FFFFFF"/>
                </a:solidFill>
              </a:rPr>
              <a:t>QPC pinched</a:t>
            </a:r>
          </a:p>
        </p:txBody>
      </p:sp>
      <p:sp>
        <p:nvSpPr>
          <p:cNvPr id="91" name="Shape 353"/>
          <p:cNvSpPr/>
          <p:nvPr/>
        </p:nvSpPr>
        <p:spPr>
          <a:xfrm>
            <a:off x="2054775" y="4141075"/>
            <a:ext cx="290120" cy="349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07" tIns="35707" rIns="35707" bIns="35707" anchor="ctr">
            <a:spAutoFit/>
          </a:bodyPr>
          <a:lstStyle/>
          <a:p>
            <a:pPr algn="ctr" defTabSz="410646" rtl="0" fontAlgn="auto" hangingPunct="0">
              <a:spcBef>
                <a:spcPts val="0"/>
              </a:spcBef>
              <a:spcAft>
                <a:spcPts val="0"/>
              </a:spcAft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1" i="1" kern="0" baseline="-5999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endParaRPr b="1" i="1" kern="0" baseline="-5999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099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219200" y="1600200"/>
          <a:ext cx="6858000" cy="4846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6" name="Acrobat Document" r:id="rId3" imgW="8019987" imgH="5667172" progId="Acrobat.Document.11">
                  <p:embed/>
                </p:oleObj>
              </mc:Choice>
              <mc:Fallback>
                <p:oleObj name="Acrobat Document" r:id="rId3" imgW="8019987" imgH="5667172" progId="Acrobat.Document.11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1600200"/>
                        <a:ext cx="6858000" cy="4846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8165" y="685800"/>
            <a:ext cx="3412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rPr>
              <a:t>heart of structure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168658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rPr>
              <a:t>N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rPr>
              <a:t>=2  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rPr>
              <a:t>v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rPr>
              <a:t>=2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rPr>
              <a:t>  </a:t>
            </a:r>
            <a:r>
              <a:rPr kumimoji="0" lang="en-US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rPr>
              <a:t>v</a:t>
            </a:r>
            <a:r>
              <a:rPr kumimoji="0" lang="en-US" sz="1800" b="1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rPr>
              <a:t>QPC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rPr>
              <a:t>=1 </a:t>
            </a:r>
          </a:p>
        </p:txBody>
      </p:sp>
    </p:spTree>
    <p:extLst>
      <p:ext uri="{BB962C8B-B14F-4D97-AF65-F5344CB8AC3E}">
        <p14:creationId xmlns:p14="http://schemas.microsoft.com/office/powerpoint/2010/main" val="33940916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91" y="1752600"/>
            <a:ext cx="8042285" cy="449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7720" y="693420"/>
            <a:ext cx="4360451" cy="523202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pPr algn="l" defTabSz="914212" rtl="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kern="0" dirty="0" smtClean="0">
                <a:solidFill>
                  <a:srgbClr val="000099"/>
                </a:solidFill>
                <a:latin typeface="Tahoma"/>
              </a:rPr>
              <a:t>typical actual structure</a:t>
            </a:r>
            <a:endParaRPr lang="en-US" sz="2800" b="1" kern="0" dirty="0">
              <a:solidFill>
                <a:srgbClr val="000099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36072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81004" y="304800"/>
            <a:ext cx="8381996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21" tIns="45711" rIns="91421" bIns="45711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defTabSz="914212" rtl="0"/>
            <a:endParaRPr lang="en-US" sz="28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685800"/>
            <a:ext cx="8229600" cy="496287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l" defTabSz="914212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    points of consideration </a:t>
            </a:r>
            <a:r>
              <a:rPr lang="en-US" sz="1400" i="1" kern="0" dirty="0" smtClean="0">
                <a:solidFill>
                  <a:srgbClr val="0066FF"/>
                </a:solidFill>
                <a:latin typeface="Tahoma"/>
              </a:rPr>
              <a:t>not an easy experiment</a:t>
            </a:r>
            <a:endParaRPr lang="en-US" sz="1600" i="1" kern="0" dirty="0">
              <a:solidFill>
                <a:srgbClr val="000000"/>
              </a:solidFill>
              <a:latin typeface="Tahoma"/>
            </a:endParaRPr>
          </a:p>
          <a:p>
            <a:pPr algn="l" defTabSz="914212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600" kern="0" dirty="0">
              <a:solidFill>
                <a:srgbClr val="000000"/>
              </a:solidFill>
              <a:latin typeface="Tahoma"/>
            </a:endParaRPr>
          </a:p>
          <a:p>
            <a:pPr marL="457200" indent="-457200" algn="l" defTabSz="914212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kern="0" dirty="0" smtClean="0">
                <a:solidFill>
                  <a:srgbClr val="000000"/>
                </a:solidFill>
                <a:latin typeface="Tahoma"/>
              </a:rPr>
              <a:t>electrons fully equilibrate in the small floating reservoir  </a:t>
            </a:r>
            <a:r>
              <a:rPr lang="en-US" sz="1600" b="1" i="1" kern="0" dirty="0" smtClean="0">
                <a:solidFill>
                  <a:srgbClr val="FF0000"/>
                </a:solidFill>
                <a:latin typeface="Tahoma"/>
              </a:rPr>
              <a:t>T</a:t>
            </a:r>
            <a:r>
              <a:rPr lang="en-US" sz="1600" b="1" i="1" kern="0" baseline="-25000" dirty="0" smtClean="0">
                <a:solidFill>
                  <a:srgbClr val="FF0000"/>
                </a:solidFill>
                <a:latin typeface="Tahoma"/>
              </a:rPr>
              <a:t>m</a:t>
            </a:r>
            <a:r>
              <a:rPr lang="en-US" sz="1200" i="1" kern="0" baseline="-25000" dirty="0" smtClean="0">
                <a:solidFill>
                  <a:srgbClr val="FF0000"/>
                </a:solidFill>
                <a:latin typeface="Tahoma"/>
              </a:rPr>
              <a:t> </a:t>
            </a:r>
            <a:endParaRPr lang="en-US" sz="1600" kern="0" dirty="0" smtClean="0">
              <a:solidFill>
                <a:srgbClr val="FF0000"/>
              </a:solidFill>
              <a:latin typeface="Tahoma"/>
            </a:endParaRPr>
          </a:p>
          <a:p>
            <a:pPr marL="457200" indent="-457200" algn="l" defTabSz="914212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600" kern="0" dirty="0" smtClean="0">
              <a:solidFill>
                <a:srgbClr val="000000"/>
              </a:solidFill>
              <a:latin typeface="Tahoma"/>
            </a:endParaRPr>
          </a:p>
          <a:p>
            <a:pPr marL="457200" indent="-457200" algn="l" defTabSz="914212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kern="0" dirty="0" smtClean="0">
                <a:solidFill>
                  <a:srgbClr val="000000"/>
                </a:solidFill>
                <a:latin typeface="Tahoma"/>
              </a:rPr>
              <a:t>outgoing charge channels carry </a:t>
            </a:r>
            <a:r>
              <a:rPr lang="en-US" sz="1600" b="1" kern="0" dirty="0" smtClean="0">
                <a:solidFill>
                  <a:srgbClr val="000000"/>
                </a:solidFill>
                <a:latin typeface="Tahoma"/>
              </a:rPr>
              <a:t>only</a:t>
            </a:r>
            <a:r>
              <a:rPr lang="en-US" sz="1600" kern="0" dirty="0" smtClean="0">
                <a:solidFill>
                  <a:srgbClr val="000000"/>
                </a:solidFill>
                <a:latin typeface="Tahoma"/>
              </a:rPr>
              <a:t> Johnson-Nyquist noise </a:t>
            </a:r>
          </a:p>
          <a:p>
            <a:pPr algn="l" defTabSz="914212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0" dirty="0">
                <a:solidFill>
                  <a:srgbClr val="FF0000"/>
                </a:solidFill>
                <a:latin typeface="Tahoma"/>
              </a:rPr>
              <a:t>	</a:t>
            </a:r>
            <a:r>
              <a:rPr lang="en-US" sz="1600" kern="0" dirty="0" smtClean="0">
                <a:solidFill>
                  <a:srgbClr val="FF0000"/>
                </a:solidFill>
                <a:latin typeface="Tahoma"/>
              </a:rPr>
              <a:t>				</a:t>
            </a:r>
            <a:r>
              <a:rPr lang="en-US" sz="1200" kern="0" dirty="0" smtClean="0">
                <a:solidFill>
                  <a:srgbClr val="FF0000"/>
                </a:solidFill>
                <a:latin typeface="Tahoma"/>
              </a:rPr>
              <a:t>without shot noise</a:t>
            </a:r>
            <a:endParaRPr lang="en-US" sz="1100" kern="0" dirty="0" smtClean="0">
              <a:solidFill>
                <a:srgbClr val="FF0000"/>
              </a:solidFill>
              <a:latin typeface="Tahoma"/>
            </a:endParaRPr>
          </a:p>
          <a:p>
            <a:pPr marL="457200" indent="-457200" algn="l" defTabSz="914212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100" kern="0" dirty="0">
              <a:solidFill>
                <a:srgbClr val="000000"/>
              </a:solidFill>
              <a:latin typeface="Tahoma"/>
            </a:endParaRPr>
          </a:p>
          <a:p>
            <a:pPr marL="457200" indent="-457200" algn="l" defTabSz="914212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kern="0" dirty="0" smtClean="0">
                <a:solidFill>
                  <a:srgbClr val="000000"/>
                </a:solidFill>
                <a:latin typeface="Tahoma"/>
              </a:rPr>
              <a:t>no presence of bulk energy modes </a:t>
            </a:r>
            <a:r>
              <a:rPr lang="en-US" sz="1200" kern="0" dirty="0" smtClean="0">
                <a:solidFill>
                  <a:srgbClr val="FF0000"/>
                </a:solidFill>
                <a:latin typeface="Tahoma"/>
              </a:rPr>
              <a:t>(may increase the </a:t>
            </a:r>
            <a:r>
              <a:rPr lang="en-US" sz="1200" i="1" kern="0" dirty="0" smtClean="0">
                <a:solidFill>
                  <a:srgbClr val="000000"/>
                </a:solidFill>
                <a:latin typeface="Tahoma"/>
              </a:rPr>
              <a:t>apparent</a:t>
            </a:r>
            <a:r>
              <a:rPr lang="en-US" sz="1200" kern="0" dirty="0" smtClean="0">
                <a:solidFill>
                  <a:srgbClr val="FF0000"/>
                </a:solidFill>
                <a:latin typeface="Tahoma"/>
              </a:rPr>
              <a:t>  thermal conductance)</a:t>
            </a:r>
            <a:endParaRPr lang="en-US" sz="1600" kern="0" dirty="0" smtClean="0">
              <a:solidFill>
                <a:srgbClr val="FF0000"/>
              </a:solidFill>
              <a:latin typeface="Tahoma"/>
            </a:endParaRPr>
          </a:p>
          <a:p>
            <a:pPr marL="457200" indent="-457200" algn="l" defTabSz="914212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600" kern="0" dirty="0">
              <a:solidFill>
                <a:srgbClr val="000000"/>
              </a:solidFill>
              <a:latin typeface="Tahoma"/>
            </a:endParaRPr>
          </a:p>
          <a:p>
            <a:pPr marL="457200" indent="-457200" algn="l" defTabSz="914212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kern="0" dirty="0" smtClean="0">
                <a:solidFill>
                  <a:srgbClr val="000000"/>
                </a:solidFill>
                <a:latin typeface="Tahoma"/>
              </a:rPr>
              <a:t>length of arms is limited  </a:t>
            </a:r>
            <a:r>
              <a:rPr lang="en-US" sz="1200" kern="0" dirty="0" smtClean="0">
                <a:solidFill>
                  <a:srgbClr val="FF0000"/>
                </a:solidFill>
                <a:latin typeface="Tahoma"/>
              </a:rPr>
              <a:t>(~150µm, temperature equilibration between up-down modes)</a:t>
            </a:r>
          </a:p>
          <a:p>
            <a:pPr marL="457200" indent="-457200" algn="l" defTabSz="914212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200" kern="0" dirty="0">
              <a:solidFill>
                <a:srgbClr val="FF0000"/>
              </a:solidFill>
              <a:latin typeface="Tahoma"/>
            </a:endParaRPr>
          </a:p>
          <a:p>
            <a:pPr marL="457200" indent="-457200" algn="l" defTabSz="914212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kern="0" dirty="0" smtClean="0">
                <a:solidFill>
                  <a:srgbClr val="000000"/>
                </a:solidFill>
                <a:latin typeface="Tahoma"/>
              </a:rPr>
              <a:t>equal splitting between arms, amplifier gain determination, contacts’ resistance, …</a:t>
            </a:r>
          </a:p>
          <a:p>
            <a:pPr algn="l" defTabSz="914212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60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96449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81004" y="292100"/>
            <a:ext cx="8381996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21" tIns="45711" rIns="91421" bIns="45711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2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8702" y="838200"/>
            <a:ext cx="7086600" cy="5262961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marL="0" marR="0" lvl="0" indent="0" algn="l" defTabSz="914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integers.…………………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v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= 1,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</a:p>
          <a:p>
            <a:pPr marL="0" marR="0" lvl="0" indent="0" algn="l" defTabSz="914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lowest Landau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level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particle-like fractions.…..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v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= 1/3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hole-like fractions………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v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=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2/3,  3/5,  4/7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first excited Landau level</a:t>
            </a:r>
          </a:p>
          <a:p>
            <a:pPr marL="0" marR="0" lvl="0" indent="0" algn="l" defTabSz="914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                     </a:t>
            </a:r>
          </a:p>
          <a:p>
            <a:pPr marL="0" marR="0" lvl="0" indent="0" algn="l" defTabSz="914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                                     v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= 7/3,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5/2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,  8/3</a:t>
            </a: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7295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v shapes.pdf"/>
          <p:cNvPicPr>
            <a:picLocks noChangeAspect="1"/>
          </p:cNvPicPr>
          <p:nvPr/>
        </p:nvPicPr>
        <p:blipFill rotWithShape="1">
          <a:blip r:embed="rId3">
            <a:extLst/>
          </a:blip>
          <a:srcRect t="20342" b="17362"/>
          <a:stretch/>
        </p:blipFill>
        <p:spPr>
          <a:xfrm>
            <a:off x="169184" y="2286000"/>
            <a:ext cx="4631417" cy="3733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TVsP.pdf"/>
          <p:cNvPicPr>
            <a:picLocks noChangeAspect="1"/>
          </p:cNvPicPr>
          <p:nvPr/>
        </p:nvPicPr>
        <p:blipFill rotWithShape="1">
          <a:blip r:embed="rId4">
            <a:extLst/>
          </a:blip>
          <a:srcRect t="21645" b="19786"/>
          <a:stretch/>
        </p:blipFill>
        <p:spPr>
          <a:xfrm>
            <a:off x="4262826" y="2362201"/>
            <a:ext cx="4624520" cy="350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9200" y="762000"/>
            <a:ext cx="1517904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798"/>
          <p:cNvSpPr/>
          <p:nvPr/>
        </p:nvSpPr>
        <p:spPr>
          <a:xfrm flipV="1">
            <a:off x="7010400" y="3276600"/>
            <a:ext cx="304390" cy="2566"/>
          </a:xfrm>
          <a:prstGeom prst="line">
            <a:avLst/>
          </a:prstGeom>
          <a:noFill/>
          <a:ln w="50800" cap="flat">
            <a:solidFill>
              <a:srgbClr val="FF7E79"/>
            </a:solidFill>
            <a:prstDash val="solid"/>
            <a:miter lim="400000"/>
            <a:headEnd type="triangle" w="med" len="sm"/>
            <a:tailEnd type="triangle" w="med" len="sm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" name="Shape 800"/>
          <p:cNvSpPr/>
          <p:nvPr/>
        </p:nvSpPr>
        <p:spPr>
          <a:xfrm>
            <a:off x="6096000" y="3581400"/>
            <a:ext cx="479086" cy="0"/>
          </a:xfrm>
          <a:prstGeom prst="line">
            <a:avLst/>
          </a:prstGeom>
          <a:noFill/>
          <a:ln w="50800" cap="flat">
            <a:solidFill>
              <a:srgbClr val="797979"/>
            </a:solidFill>
            <a:prstDash val="solid"/>
            <a:miter lim="400000"/>
            <a:headEnd type="triangle" w="med" len="sm"/>
            <a:tailEnd type="triangle" w="med" len="sm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695441"/>
              </p:ext>
            </p:extLst>
          </p:nvPr>
        </p:nvGraphicFramePr>
        <p:xfrm>
          <a:off x="6316493" y="2895600"/>
          <a:ext cx="41375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22" name="Equation" r:id="rId6" imgW="241200" imgH="177480" progId="Equation.DSMT4">
                  <p:embed/>
                </p:oleObj>
              </mc:Choice>
              <mc:Fallback>
                <p:oleObj name="Equation" r:id="rId6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6493" y="2895600"/>
                        <a:ext cx="41375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hape 798"/>
          <p:cNvSpPr/>
          <p:nvPr/>
        </p:nvSpPr>
        <p:spPr>
          <a:xfrm flipV="1">
            <a:off x="6530238" y="3333598"/>
            <a:ext cx="292895" cy="1753"/>
          </a:xfrm>
          <a:prstGeom prst="line">
            <a:avLst/>
          </a:prstGeom>
          <a:noFill/>
          <a:ln w="50800" cap="flat">
            <a:solidFill>
              <a:srgbClr val="30FA26"/>
            </a:solidFill>
            <a:prstDash val="solid"/>
            <a:miter lim="400000"/>
            <a:headEnd type="triangle" w="med" len="sm"/>
            <a:tailEnd type="triangle" w="med" len="sm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717728"/>
              </p:ext>
            </p:extLst>
          </p:nvPr>
        </p:nvGraphicFramePr>
        <p:xfrm>
          <a:off x="6999514" y="3462753"/>
          <a:ext cx="4127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23" name="Equation" r:id="rId8" imgW="241200" imgH="177480" progId="Equation.DSMT4">
                  <p:embed/>
                </p:oleObj>
              </mc:Choice>
              <mc:Fallback>
                <p:oleObj name="Equation" r:id="rId8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9514" y="3462753"/>
                        <a:ext cx="4127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0" y="2362200"/>
            <a:ext cx="1040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kern="0" dirty="0" smtClean="0">
                <a:solidFill>
                  <a:sysClr val="windowText" lastClr="000000"/>
                </a:solidFill>
              </a:rPr>
              <a:t>T</a:t>
            </a:r>
            <a:r>
              <a:rPr lang="en-US" sz="1600" kern="0" baseline="-25000" dirty="0" smtClean="0">
                <a:solidFill>
                  <a:sysClr val="windowText" lastClr="000000"/>
                </a:solidFill>
              </a:rPr>
              <a:t>0</a:t>
            </a:r>
            <a:r>
              <a:rPr lang="en-US" sz="1600" kern="0" dirty="0" smtClean="0">
                <a:solidFill>
                  <a:sysClr val="windowText" lastClr="000000"/>
                </a:solidFill>
              </a:rPr>
              <a:t>=30mK</a:t>
            </a:r>
          </a:p>
        </p:txBody>
      </p:sp>
    </p:spTree>
    <p:extLst>
      <p:ext uri="{BB962C8B-B14F-4D97-AF65-F5344CB8AC3E}">
        <p14:creationId xmlns:p14="http://schemas.microsoft.com/office/powerpoint/2010/main" val="39054294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5800" y="669925"/>
            <a:ext cx="3983745" cy="523202"/>
          </a:xfrm>
          <a:prstGeom prst="rect">
            <a:avLst/>
          </a:prstGeom>
          <a:noFill/>
        </p:spPr>
        <p:txBody>
          <a:bodyPr wrap="none" lIns="91421" tIns="45711" rIns="91421" bIns="45711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solidFill>
                  <a:srgbClr val="000099"/>
                </a:solidFill>
                <a:latin typeface="Tahoma"/>
              </a:rPr>
              <a:t>1D ballistic transport</a:t>
            </a:r>
            <a:endParaRPr lang="en-US" sz="2800" b="1" kern="0" dirty="0">
              <a:solidFill>
                <a:srgbClr val="000099"/>
              </a:solidFill>
              <a:latin typeface="Taho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752600"/>
            <a:ext cx="8001000" cy="4524297"/>
          </a:xfrm>
          <a:prstGeom prst="rect">
            <a:avLst/>
          </a:prstGeom>
          <a:noFill/>
        </p:spPr>
        <p:txBody>
          <a:bodyPr wrap="square" lIns="91421" tIns="45711" rIns="91421" bIns="45711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rgbClr val="000000"/>
                </a:solidFill>
              </a:rPr>
              <a:t>     	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i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    </a:t>
            </a:r>
            <a:r>
              <a:rPr lang="en-US" sz="1600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 </a:t>
            </a:r>
            <a:r>
              <a:rPr lang="en-US" sz="1200" i="1" kern="0" dirty="0">
                <a:solidFill>
                  <a:srgbClr val="FF0000"/>
                </a:solidFill>
              </a:rPr>
              <a:t>of</a:t>
            </a:r>
            <a:r>
              <a:rPr lang="en-US" sz="16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thermal conductance</a:t>
            </a:r>
            <a:endParaRPr lang="en-US" sz="1600" i="1" kern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srgbClr val="000000"/>
              </a:solidFill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srgbClr val="000000"/>
              </a:solidFill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rgbClr val="000000"/>
                </a:solidFill>
              </a:rPr>
              <a:t> 				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kern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endParaRPr lang="en-US" sz="2400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srgbClr val="000000"/>
              </a:solidFill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srgbClr val="000000"/>
              </a:solidFill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0000"/>
                </a:solidFill>
              </a:rPr>
              <a:t>     </a:t>
            </a:r>
            <a:endParaRPr lang="en-US" sz="2400" kern="0" dirty="0">
              <a:solidFill>
                <a:srgbClr val="FF0000"/>
              </a:solidFill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srgbClr val="FF0000"/>
              </a:solidFill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srgbClr val="000000"/>
              </a:solidFill>
            </a:endParaRPr>
          </a:p>
          <a:p>
            <a:pPr marL="342830" indent="-342830" algn="l" rtl="0" fontAlgn="auto">
              <a:spcBef>
                <a:spcPts val="0"/>
              </a:spcBef>
              <a:spcAft>
                <a:spcPts val="0"/>
              </a:spcAft>
              <a:buFont typeface="Symbol"/>
              <a:buChar char="k"/>
              <a:defRPr/>
            </a:pPr>
            <a:endParaRPr lang="en-US" sz="2400" kern="0" dirty="0">
              <a:solidFill>
                <a:srgbClr val="00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907104"/>
              </p:ext>
            </p:extLst>
          </p:nvPr>
        </p:nvGraphicFramePr>
        <p:xfrm>
          <a:off x="1762125" y="2209800"/>
          <a:ext cx="5314950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92" name="Equation" r:id="rId3" imgW="1650960" imgH="419040" progId="Equation.DSMT4">
                  <p:embed/>
                </p:oleObj>
              </mc:Choice>
              <mc:Fallback>
                <p:oleObj name="Equation" r:id="rId3" imgW="16509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2125" y="2209800"/>
                        <a:ext cx="5314950" cy="134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661989"/>
              </p:ext>
            </p:extLst>
          </p:nvPr>
        </p:nvGraphicFramePr>
        <p:xfrm>
          <a:off x="4813300" y="3657600"/>
          <a:ext cx="26384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93" name="Equation" r:id="rId5" imgW="1346040" imgH="241200" progId="Equation.DSMT4">
                  <p:embed/>
                </p:oleObj>
              </mc:Choice>
              <mc:Fallback>
                <p:oleObj name="Equation" r:id="rId5" imgW="1346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3300" y="3657600"/>
                        <a:ext cx="26384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895600" y="4724400"/>
            <a:ext cx="3276600" cy="1219200"/>
            <a:chOff x="2895600" y="4114800"/>
            <a:chExt cx="3276600" cy="121920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2895600" y="4114800"/>
              <a:ext cx="3276600" cy="1219200"/>
            </a:xfrm>
            <a:prstGeom prst="roundRect">
              <a:avLst/>
            </a:prstGeom>
            <a:solidFill>
              <a:srgbClr val="DDDDDD"/>
            </a:solidFill>
            <a:ln>
              <a:solidFill>
                <a:schemeClr val="tx1"/>
              </a:solidFill>
            </a:ln>
            <a:effectLst>
              <a:outerShdw blurRad="50800" dist="152400" dir="11340000" algn="ctr" rotWithShape="0">
                <a:srgbClr val="000000">
                  <a:alpha val="43137"/>
                </a:srgbClr>
              </a:outerShdw>
              <a:reflection blurRad="25400" stA="45000" endPos="32000" dist="114300" dir="5400000" sy="-100000" algn="bl" rotWithShape="0"/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 rtl="0"/>
              <a:endParaRPr lang="en-US" sz="2800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8541148"/>
                </p:ext>
              </p:extLst>
            </p:nvPr>
          </p:nvGraphicFramePr>
          <p:xfrm>
            <a:off x="2916238" y="4191000"/>
            <a:ext cx="3235325" cy="1066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694" name="Equation" r:id="rId7" imgW="1193760" imgH="393480" progId="Equation.DSMT4">
                    <p:embed/>
                  </p:oleObj>
                </mc:Choice>
                <mc:Fallback>
                  <p:oleObj name="Equation" r:id="rId7" imgW="119376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6238" y="4191000"/>
                          <a:ext cx="3235325" cy="1066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226883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055521"/>
              </p:ext>
            </p:extLst>
          </p:nvPr>
        </p:nvGraphicFramePr>
        <p:xfrm>
          <a:off x="2438400" y="1676400"/>
          <a:ext cx="6245225" cy="4781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07" name="Acrobat Document" r:id="rId3" imgW="7315200" imgH="5600700" progId="Acrobat.Document.11">
                  <p:embed/>
                </p:oleObj>
              </mc:Choice>
              <mc:Fallback>
                <p:oleObj name="Acrobat Document" r:id="rId3" imgW="7315200" imgH="56007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8400" y="1676400"/>
                        <a:ext cx="6245225" cy="4781181"/>
                      </a:xfrm>
                      <a:prstGeom prst="rect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9200" y="762000"/>
            <a:ext cx="1517904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/>
          <p:cNvSpPr/>
          <p:nvPr/>
        </p:nvSpPr>
        <p:spPr bwMode="auto">
          <a:xfrm>
            <a:off x="2133600" y="5791200"/>
            <a:ext cx="1295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rtl="0"/>
            <a:endParaRPr lang="en-US" sz="2800" b="1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04900" y="3581400"/>
            <a:ext cx="4191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rtl="0"/>
            <a:endParaRPr lang="en-US" sz="2800" b="1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831689"/>
              </p:ext>
            </p:extLst>
          </p:nvPr>
        </p:nvGraphicFramePr>
        <p:xfrm>
          <a:off x="685800" y="5791200"/>
          <a:ext cx="33480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08" name="Equation" r:id="rId6" imgW="1358640" imgH="241200" progId="Equation.DSMT4">
                  <p:embed/>
                </p:oleObj>
              </mc:Choice>
              <mc:Fallback>
                <p:oleObj name="Equation" r:id="rId6" imgW="1358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791200"/>
                        <a:ext cx="334803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2781300" y="3418049"/>
            <a:ext cx="495300" cy="9295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rtl="0"/>
            <a:endParaRPr lang="en-US" sz="2800" b="1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848731"/>
              </p:ext>
            </p:extLst>
          </p:nvPr>
        </p:nvGraphicFramePr>
        <p:xfrm>
          <a:off x="1044574" y="1730148"/>
          <a:ext cx="2630488" cy="479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09" name="Equation" r:id="rId8" imgW="1358640" imgH="241200" progId="Equation.DSMT4">
                  <p:embed/>
                </p:oleObj>
              </mc:Choice>
              <mc:Fallback>
                <p:oleObj name="Equation" r:id="rId8" imgW="13586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44574" y="1730148"/>
                        <a:ext cx="2630488" cy="4796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11220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971800" y="2609165"/>
            <a:ext cx="3230563" cy="1277035"/>
            <a:chOff x="4084637" y="1676400"/>
            <a:chExt cx="3230563" cy="127703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273"/>
            <a:stretch/>
          </p:blipFill>
          <p:spPr bwMode="auto">
            <a:xfrm>
              <a:off x="4084637" y="1676400"/>
              <a:ext cx="3230563" cy="1277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 bwMode="auto">
            <a:xfrm>
              <a:off x="4267200" y="2209800"/>
              <a:ext cx="2743200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212" rtl="0"/>
              <a:endParaRPr lang="en-US" sz="28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448361" y="2296180"/>
              <a:ext cx="2497325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212" rtl="0"/>
              <a:r>
                <a:rPr lang="en-US" i="1" dirty="0" smtClean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v </a:t>
              </a:r>
              <a:r>
                <a:rPr lang="en-US" dirty="0" smtClean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=</a:t>
              </a:r>
              <a:r>
                <a:rPr lang="en-US" dirty="0" smtClean="0">
                  <a:solidFill>
                    <a:srgbClr val="00B050"/>
                  </a:solidFill>
                  <a:latin typeface="Tahoma" pitchFamily="34" charset="0"/>
                  <a:cs typeface="Tahoma" pitchFamily="34" charset="0"/>
                </a:rPr>
                <a:t>1/3</a:t>
              </a:r>
              <a:r>
                <a:rPr lang="en-US" dirty="0" smtClean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  </a:t>
              </a:r>
              <a:r>
                <a:rPr lang="en-US" dirty="0" smtClean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Symbol"/>
                </a:rPr>
                <a:t>  </a:t>
              </a:r>
              <a:r>
                <a:rPr lang="en-US" sz="2400" b="1" i="1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  <a:sym typeface="Symbol"/>
                </a:rPr>
                <a:t>K </a:t>
              </a:r>
              <a:r>
                <a:rPr lang="en-US" sz="2400" b="1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  <a:sym typeface="Symbol"/>
                </a:rPr>
                <a:t>=</a:t>
              </a:r>
              <a:r>
                <a:rPr lang="en-US" sz="3200" b="1" i="1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  <a:sym typeface="Symbol"/>
                </a:rPr>
                <a:t></a:t>
              </a:r>
              <a:r>
                <a:rPr lang="en-US" sz="2400" b="1" baseline="-2500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  <a:sym typeface="Symbol"/>
                </a:rPr>
                <a:t>0</a:t>
              </a:r>
              <a:endParaRPr lang="en-US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457200" y="381000"/>
            <a:ext cx="82296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rtl="0"/>
            <a:endParaRPr lang="en-US" sz="2800" b="1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558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266275"/>
              </p:ext>
            </p:extLst>
          </p:nvPr>
        </p:nvGraphicFramePr>
        <p:xfrm>
          <a:off x="457200" y="1950244"/>
          <a:ext cx="4419599" cy="3383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2" name="Acrobat Document" r:id="rId3" imgW="7315200" imgH="5600700" progId="AcroExch.Document.DC">
                  <p:embed/>
                </p:oleObj>
              </mc:Choice>
              <mc:Fallback>
                <p:oleObj name="Acrobat Document" r:id="rId3" imgW="7315200" imgH="56007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950244"/>
                        <a:ext cx="4419599" cy="33837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6082" y="6858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i="1" kern="0" dirty="0" smtClean="0">
                <a:solidFill>
                  <a:srgbClr val="000099"/>
                </a:solidFill>
                <a:latin typeface="Tahoma"/>
                <a:cs typeface="Tahoma"/>
              </a:rPr>
              <a:t>v </a:t>
            </a:r>
            <a:r>
              <a:rPr lang="en-US" sz="2800" b="1" kern="0" dirty="0" smtClean="0">
                <a:solidFill>
                  <a:srgbClr val="000099"/>
                </a:solidFill>
                <a:latin typeface="Tahoma"/>
                <a:cs typeface="Tahoma"/>
              </a:rPr>
              <a:t>=1/3</a:t>
            </a:r>
          </a:p>
        </p:txBody>
      </p:sp>
      <p:pic>
        <p:nvPicPr>
          <p:cNvPr id="4" name="Fig3cnew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89164" y="2057401"/>
            <a:ext cx="4373836" cy="334871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5638800" y="5406119"/>
            <a:ext cx="2297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r>
              <a:rPr lang="en-US" sz="1600" kern="0" dirty="0" smtClean="0">
                <a:solidFill>
                  <a:sysClr val="windowText" lastClr="000000"/>
                </a:solidFill>
                <a:latin typeface="Tahoma"/>
                <a:cs typeface="Tahoma"/>
              </a:rPr>
              <a:t>no phonon contribution</a:t>
            </a:r>
          </a:p>
        </p:txBody>
      </p:sp>
    </p:spTree>
    <p:extLst>
      <p:ext uri="{BB962C8B-B14F-4D97-AF65-F5344CB8AC3E}">
        <p14:creationId xmlns:p14="http://schemas.microsoft.com/office/powerpoint/2010/main" val="1041863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9200" y="762000"/>
            <a:ext cx="1517904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 11"/>
          <p:cNvSpPr/>
          <p:nvPr/>
        </p:nvSpPr>
        <p:spPr bwMode="auto">
          <a:xfrm>
            <a:off x="1104900" y="3581400"/>
            <a:ext cx="4191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rtl="0"/>
            <a:endParaRPr lang="en-US" sz="2800" b="1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965548"/>
              </p:ext>
            </p:extLst>
          </p:nvPr>
        </p:nvGraphicFramePr>
        <p:xfrm>
          <a:off x="3505200" y="365125"/>
          <a:ext cx="21796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55" name="Equation" r:id="rId4" imgW="1358640" imgH="241200" progId="Equation.DSMT4">
                  <p:embed/>
                </p:oleObj>
              </mc:Choice>
              <mc:Fallback>
                <p:oleObj name="Equation" r:id="rId4" imgW="1358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65125"/>
                        <a:ext cx="2179638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729799"/>
              </p:ext>
            </p:extLst>
          </p:nvPr>
        </p:nvGraphicFramePr>
        <p:xfrm>
          <a:off x="381000" y="213360"/>
          <a:ext cx="8458200" cy="6475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56" name="Acrobat Document" r:id="rId6" imgW="7315200" imgH="5600700" progId="AcroExch.Document.DC">
                  <p:embed/>
                </p:oleObj>
              </mc:Choice>
              <mc:Fallback>
                <p:oleObj name="Acrobat Document" r:id="rId6" imgW="7315200" imgH="56007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1000" y="213360"/>
                        <a:ext cx="8458200" cy="647581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609600" y="6019800"/>
            <a:ext cx="1219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rtl="0"/>
            <a:endParaRPr lang="en-US" sz="2800" b="1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185321"/>
              </p:ext>
            </p:extLst>
          </p:nvPr>
        </p:nvGraphicFramePr>
        <p:xfrm>
          <a:off x="4121150" y="4800600"/>
          <a:ext cx="33464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57" name="Equation" r:id="rId8" imgW="1358640" imgH="241200" progId="Equation.DSMT4">
                  <p:embed/>
                </p:oleObj>
              </mc:Choice>
              <mc:Fallback>
                <p:oleObj name="Equation" r:id="rId8" imgW="1358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1150" y="4800600"/>
                        <a:ext cx="33464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914400" y="2362200"/>
            <a:ext cx="4572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rtl="0"/>
            <a:endParaRPr lang="en-US" sz="2800" b="1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3193" y="2782927"/>
            <a:ext cx="3127519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375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98656" y="619798"/>
            <a:ext cx="5323855" cy="523202"/>
          </a:xfrm>
          <a:prstGeom prst="rect">
            <a:avLst/>
          </a:prstGeom>
          <a:noFill/>
        </p:spPr>
        <p:txBody>
          <a:bodyPr wrap="none" lIns="91421" tIns="45711" rIns="91421" bIns="4571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/>
              </a:rPr>
              <a:t>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/>
              </a:rPr>
              <a:t>  of hole - states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…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Kane 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&amp; Fisher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1997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7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3512" y="1268700"/>
            <a:ext cx="3231616" cy="377637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" name="Rectangle 3"/>
          <p:cNvSpPr/>
          <p:nvPr/>
        </p:nvSpPr>
        <p:spPr bwMode="auto">
          <a:xfrm>
            <a:off x="1978935" y="1878300"/>
            <a:ext cx="1845377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2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v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=2/5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  <a:sym typeface="Symbol"/>
              </a:rPr>
              <a:t>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  <a:sym typeface="Symbol"/>
              </a:rPr>
              <a:t>2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  <a:sym typeface="Symbol"/>
              </a:rPr>
              <a:t>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  <a:sym typeface="Symbol"/>
              </a:rPr>
              <a:t>0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538312" y="3114604"/>
            <a:ext cx="2590800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2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v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=2/3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  <a:sym typeface="Symbol"/>
              </a:rPr>
              <a:t> 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  <a:sym typeface="Symbol"/>
              </a:rPr>
              <a:t>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  <a:sym typeface="Symbol"/>
              </a:rPr>
              <a:t>=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371600" y="4391025"/>
            <a:ext cx="2667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2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v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=3/5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  <a:sym typeface="Symbol"/>
              </a:rPr>
              <a:t>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  <a:sym typeface="Symbol"/>
              </a:rPr>
              <a:t>-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  <a:sym typeface="Symbol"/>
              </a:rPr>
              <a:t></a:t>
            </a:r>
            <a:r>
              <a:rPr kumimoji="0" lang="en-US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  <a:sym typeface="Symbol"/>
              </a:rPr>
              <a:t>0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2855" y="2023050"/>
            <a:ext cx="1343599" cy="400091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pPr marL="0" marR="0" lvl="0" indent="0" algn="l" defTabSz="914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CF modes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22465" y="3146959"/>
            <a:ext cx="3021943" cy="400091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pPr marL="0" marR="0" lvl="0" indent="0" algn="l" defTabSz="914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charge down  +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neutral up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22465" y="4503896"/>
            <a:ext cx="3021943" cy="400091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pPr marL="0" marR="0" lvl="0" indent="0" algn="l" defTabSz="914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charge down  +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neutral up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605112" y="3442295"/>
            <a:ext cx="381000" cy="2571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42795" y="5222300"/>
            <a:ext cx="180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rPr>
              <a:t>v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rPr>
              <a:t>=4/7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Arial" charset="0"/>
                <a:sym typeface="Symbol"/>
              </a:rPr>
              <a:t>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Arial" charset="0"/>
                <a:sym typeface="Symbol"/>
              </a:rPr>
              <a:t>-2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Arial" charset="0"/>
                <a:sym typeface="Symbol"/>
              </a:rPr>
              <a:t></a:t>
            </a:r>
            <a:r>
              <a:rPr kumimoji="0" lang="en-US" sz="2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Arial" charset="0"/>
                <a:sym typeface="Symbol"/>
              </a:rPr>
              <a:t>0</a:t>
            </a:r>
            <a:endParaRPr kumimoji="0" lang="en-US" sz="2400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+mn-ea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71336" y="5333144"/>
            <a:ext cx="3124200" cy="400091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marL="0" marR="0" lvl="0" indent="0" algn="ctr" defTabSz="914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down charge  + 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neutrals up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605112" y="4808886"/>
            <a:ext cx="442888" cy="203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57200" y="1268700"/>
            <a:ext cx="8229600" cy="1244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3677" y="2016798"/>
            <a:ext cx="3291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predicted….’bulk-edge’ correspondence</a:t>
            </a:r>
          </a:p>
        </p:txBody>
      </p:sp>
    </p:spTree>
    <p:extLst>
      <p:ext uri="{BB962C8B-B14F-4D97-AF65-F5344CB8AC3E}">
        <p14:creationId xmlns:p14="http://schemas.microsoft.com/office/powerpoint/2010/main" val="3237558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752600" y="2198132"/>
            <a:ext cx="6096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752600" y="2140982"/>
            <a:ext cx="609600" cy="5143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502150" y="2140982"/>
            <a:ext cx="609600" cy="5143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239000" y="2140982"/>
            <a:ext cx="609600" cy="5143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>
            <a:endCxn id="42" idx="0"/>
          </p:cNvCxnSpPr>
          <p:nvPr/>
        </p:nvCxnSpPr>
        <p:spPr>
          <a:xfrm>
            <a:off x="4806950" y="1290083"/>
            <a:ext cx="0" cy="850899"/>
          </a:xfrm>
          <a:prstGeom prst="line">
            <a:avLst/>
          </a:prstGeom>
          <a:ln w="2857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>
            <a:off x="5113440" y="2289431"/>
            <a:ext cx="2133600" cy="3910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ight Arrow 47"/>
          <p:cNvSpPr/>
          <p:nvPr/>
        </p:nvSpPr>
        <p:spPr>
          <a:xfrm flipH="1">
            <a:off x="2368550" y="2307922"/>
            <a:ext cx="2133600" cy="3074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04892"/>
            <a:ext cx="18891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354718" y="220980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82280" y="221349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67214" y="2224612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</a:t>
            </a:r>
            <a:r>
              <a:rPr kumimoji="0" lang="en-US" sz="1800" b="1" i="1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Right Arrow 12"/>
          <p:cNvSpPr/>
          <p:nvPr/>
        </p:nvSpPr>
        <p:spPr>
          <a:xfrm flipH="1">
            <a:off x="5105400" y="2496582"/>
            <a:ext cx="2133600" cy="2310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228600">
              <a:srgbClr val="0066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362200" y="2502932"/>
            <a:ext cx="2133600" cy="39103"/>
          </a:xfrm>
          <a:prstGeom prst="rightArrow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35892" y="1551801"/>
            <a:ext cx="25555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hot 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downstream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2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/3 charge mode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90606" y="2852182"/>
            <a:ext cx="2281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cold 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downstream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charge mode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00" y="1551801"/>
            <a:ext cx="2362201" cy="276999"/>
            <a:chOff x="2362200" y="1778000"/>
            <a:chExt cx="2362201" cy="276999"/>
          </a:xfrm>
        </p:grpSpPr>
        <p:sp>
          <p:nvSpPr>
            <p:cNvPr id="3" name="Rounded Rectangle 2"/>
            <p:cNvSpPr/>
            <p:nvPr/>
          </p:nvSpPr>
          <p:spPr>
            <a:xfrm>
              <a:off x="2362200" y="1803400"/>
              <a:ext cx="2362201" cy="228600"/>
            </a:xfrm>
            <a:prstGeom prst="roundRect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8900000" scaled="0"/>
              <a:tileRect/>
            </a:gradFill>
            <a:ln>
              <a:noFill/>
            </a:ln>
            <a:effectLst>
              <a:glow rad="241300">
                <a:srgbClr val="FEC3A8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43870" y="1778000"/>
              <a:ext cx="20185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hot </a:t>
              </a: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ea typeface="+mn-ea"/>
                  <a:cs typeface="Arial" charset="0"/>
                </a:rPr>
                <a:t>upstream</a:t>
              </a: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neutral mode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105399" y="2852182"/>
            <a:ext cx="2362201" cy="278130"/>
            <a:chOff x="5105399" y="3168650"/>
            <a:chExt cx="2362201" cy="278130"/>
          </a:xfrm>
        </p:grpSpPr>
        <p:sp>
          <p:nvSpPr>
            <p:cNvPr id="22" name="Rounded Rectangle 21"/>
            <p:cNvSpPr/>
            <p:nvPr/>
          </p:nvSpPr>
          <p:spPr>
            <a:xfrm>
              <a:off x="5105399" y="3195320"/>
              <a:ext cx="2362201" cy="251460"/>
            </a:xfrm>
            <a:prstGeom prst="roundRect">
              <a:avLst/>
            </a:prstGeom>
            <a:gradFill flip="none" rotWithShape="1">
              <a:gsLst>
                <a:gs pos="0">
                  <a:srgbClr val="5E9EFF"/>
                </a:gs>
                <a:gs pos="52000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8900000" scaled="0"/>
              <a:tileRect/>
            </a:gradFill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61123" y="3168650"/>
              <a:ext cx="20858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cold </a:t>
              </a: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ea typeface="+mn-ea"/>
                  <a:cs typeface="Arial" charset="0"/>
                </a:rPr>
                <a:t>upstream</a:t>
              </a: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neutral mode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763334" y="1143000"/>
            <a:ext cx="386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</a:t>
            </a:r>
            <a:r>
              <a:rPr kumimoji="0" lang="en-US" sz="1800" b="1" i="1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</a:t>
            </a:r>
            <a:endParaRPr kumimoji="0" lang="en-US" sz="1800" b="1" i="1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304800"/>
            <a:ext cx="4501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=2/3 ……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 why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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= 0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?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Curved Left Arrow 57"/>
          <p:cNvSpPr/>
          <p:nvPr/>
        </p:nvSpPr>
        <p:spPr>
          <a:xfrm>
            <a:off x="8305800" y="1752600"/>
            <a:ext cx="304800" cy="457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5736852" y="2305050"/>
            <a:ext cx="663948" cy="171212"/>
          </a:xfrm>
          <a:custGeom>
            <a:avLst/>
            <a:gdLst>
              <a:gd name="connsiteX0" fmla="*/ 268605 w 657502"/>
              <a:gd name="connsiteY0" fmla="*/ 0 h 34290"/>
              <a:gd name="connsiteX1" fmla="*/ 651510 w 657502"/>
              <a:gd name="connsiteY1" fmla="*/ 28575 h 34290"/>
              <a:gd name="connsiteX2" fmla="*/ 0 w 657502"/>
              <a:gd name="connsiteY2" fmla="*/ 34290 h 3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7502" h="34290">
                <a:moveTo>
                  <a:pt x="268605" y="0"/>
                </a:moveTo>
                <a:cubicBezTo>
                  <a:pt x="482441" y="11430"/>
                  <a:pt x="696278" y="22860"/>
                  <a:pt x="651510" y="28575"/>
                </a:cubicBezTo>
                <a:cubicBezTo>
                  <a:pt x="606742" y="34290"/>
                  <a:pt x="303371" y="34290"/>
                  <a:pt x="0" y="34290"/>
                </a:cubicBezTo>
              </a:path>
            </a:pathLst>
          </a:custGeom>
          <a:noFill/>
          <a:ln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Freeform 59"/>
          <p:cNvSpPr/>
          <p:nvPr/>
        </p:nvSpPr>
        <p:spPr>
          <a:xfrm flipH="1">
            <a:off x="3124200" y="2311400"/>
            <a:ext cx="663948" cy="171212"/>
          </a:xfrm>
          <a:custGeom>
            <a:avLst/>
            <a:gdLst>
              <a:gd name="connsiteX0" fmla="*/ 268605 w 657502"/>
              <a:gd name="connsiteY0" fmla="*/ 0 h 34290"/>
              <a:gd name="connsiteX1" fmla="*/ 651510 w 657502"/>
              <a:gd name="connsiteY1" fmla="*/ 28575 h 34290"/>
              <a:gd name="connsiteX2" fmla="*/ 0 w 657502"/>
              <a:gd name="connsiteY2" fmla="*/ 34290 h 3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7502" h="34290">
                <a:moveTo>
                  <a:pt x="268605" y="0"/>
                </a:moveTo>
                <a:cubicBezTo>
                  <a:pt x="482441" y="11430"/>
                  <a:pt x="696278" y="22860"/>
                  <a:pt x="651510" y="28575"/>
                </a:cubicBezTo>
                <a:cubicBezTo>
                  <a:pt x="606742" y="34290"/>
                  <a:pt x="303371" y="34290"/>
                  <a:pt x="0" y="34290"/>
                </a:cubicBezTo>
              </a:path>
            </a:pathLst>
          </a:custGeom>
          <a:noFill/>
          <a:ln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38200" y="2667000"/>
            <a:ext cx="13115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neutral heat returns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467600" y="2667000"/>
            <a:ext cx="1279517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charge heat returns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1464" y="4486870"/>
            <a:ext cx="68575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equal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number of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down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and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up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modes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full equilibration ONLY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at large length…..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all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emitted heat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returns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8326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8" grpId="0" animBg="1"/>
      <p:bldP spid="13" grpId="0" animBg="1"/>
      <p:bldP spid="14" grpId="0" animBg="1"/>
      <p:bldP spid="2" grpId="0"/>
      <p:bldP spid="18" grpId="0"/>
      <p:bldP spid="59" grpId="0" animBg="1"/>
      <p:bldP spid="60" grpId="0" animBg="1"/>
      <p:bldP spid="64" grpId="0"/>
      <p:bldP spid="65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2743200" y="4337032"/>
            <a:ext cx="3352800" cy="228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0066FF"/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3029020" lon="19311304" rev="18947287"/>
            </a:camera>
            <a:lightRig rig="threePt" dir="t"/>
          </a:scene3d>
          <a:sp3d extrusionH="12700">
            <a:bevelT w="127000" h="127000"/>
            <a:bevelB w="127000" h="127000"/>
          </a:sp3d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667000" y="4641832"/>
            <a:ext cx="3352800" cy="228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7C80"/>
              </a:gs>
              <a:gs pos="100000">
                <a:srgbClr val="000099"/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3029020" lon="19311304" rev="18947287"/>
            </a:camera>
            <a:lightRig rig="threePt" dir="t"/>
          </a:scene3d>
          <a:sp3d extrusionH="12700">
            <a:bevelT w="127000" h="127000"/>
            <a:bevelB w="127000" h="127000"/>
          </a:sp3d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4" name="Notched Right Arrow 13"/>
          <p:cNvSpPr/>
          <p:nvPr/>
        </p:nvSpPr>
        <p:spPr bwMode="auto">
          <a:xfrm rot="720442">
            <a:off x="3516051" y="4123407"/>
            <a:ext cx="457200" cy="152400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5" name="Notched Right Arrow 14"/>
          <p:cNvSpPr/>
          <p:nvPr/>
        </p:nvSpPr>
        <p:spPr bwMode="auto">
          <a:xfrm rot="11575269">
            <a:off x="4865549" y="4736304"/>
            <a:ext cx="457200" cy="152400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82538" y="3886200"/>
            <a:ext cx="3449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</a:t>
            </a:r>
            <a:r>
              <a:rPr kumimoji="0" lang="en-US" sz="11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</a:t>
            </a:r>
            <a:endParaRPr kumimoji="0" lang="en-US" sz="1400" b="0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35733" y="4806506"/>
            <a:ext cx="3177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</a:t>
            </a:r>
            <a:r>
              <a:rPr kumimoji="0" lang="en-US" sz="11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0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667000" y="1905000"/>
            <a:ext cx="3352800" cy="381000"/>
            <a:chOff x="2667000" y="1905000"/>
            <a:chExt cx="3352800" cy="381000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2667000" y="2057400"/>
              <a:ext cx="3352800" cy="2286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FF0000"/>
                </a:gs>
                <a:gs pos="100000">
                  <a:srgbClr val="FF0000"/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3029020" lon="19311304" rev="18947287"/>
              </a:camera>
              <a:lightRig rig="threePt" dir="t"/>
            </a:scene3d>
            <a:sp3d extrusionH="12700">
              <a:bevelT w="127000" h="127000"/>
              <a:bevelB w="127000" h="127000"/>
            </a:sp3d>
            <a:ex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74634" y="1905000"/>
              <a:ext cx="3449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T</a:t>
              </a:r>
              <a:r>
                <a:rPr kumimoji="0" lang="en-US" sz="1100" b="0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m</a:t>
              </a:r>
              <a:endPara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endParaRPr>
            </a:p>
          </p:txBody>
        </p:sp>
        <p:sp>
          <p:nvSpPr>
            <p:cNvPr id="25" name="Notched Right Arrow 24"/>
            <p:cNvSpPr/>
            <p:nvPr/>
          </p:nvSpPr>
          <p:spPr bwMode="auto">
            <a:xfrm rot="720442">
              <a:off x="4484949" y="2084880"/>
              <a:ext cx="457200" cy="152400"/>
            </a:xfrm>
            <a:prstGeom prst="notched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76951" y="2938790"/>
            <a:ext cx="3352800" cy="337810"/>
            <a:chOff x="2676951" y="2938790"/>
            <a:chExt cx="3352800" cy="337810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2676951" y="3048000"/>
              <a:ext cx="3352800" cy="2286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000">
                  <a:srgbClr val="000099"/>
                </a:gs>
                <a:gs pos="100000">
                  <a:srgbClr val="000099"/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3029020" lon="19311304" rev="18947287"/>
              </a:camera>
              <a:lightRig rig="threePt" dir="t"/>
            </a:scene3d>
            <a:sp3d extrusionH="12700">
              <a:bevelT w="127000" h="127000"/>
              <a:bevelB w="127000" h="127000"/>
            </a:sp3d>
            <a:ex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54284" y="2938790"/>
              <a:ext cx="31771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T</a:t>
              </a:r>
              <a:r>
                <a:rPr kumimoji="0" lang="en-US" sz="11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0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endParaRPr>
            </a:p>
          </p:txBody>
        </p:sp>
        <p:sp>
          <p:nvSpPr>
            <p:cNvPr id="26" name="Notched Right Arrow 25"/>
            <p:cNvSpPr/>
            <p:nvPr/>
          </p:nvSpPr>
          <p:spPr bwMode="auto">
            <a:xfrm rot="11575269">
              <a:off x="4560749" y="3097188"/>
              <a:ext cx="457200" cy="152400"/>
            </a:xfrm>
            <a:prstGeom prst="notched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762003" y="2095755"/>
            <a:ext cx="2343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01937" y="3033354"/>
            <a:ext cx="2343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84474" y="2689176"/>
            <a:ext cx="13837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non-interacting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54682" y="4343400"/>
            <a:ext cx="244329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interacting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long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equilibration length, 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  <a:sym typeface="Symbol"/>
              </a:rPr>
              <a:t>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  <a:sym typeface="Symbo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ahoma"/>
                <a:ea typeface="+mn-ea"/>
                <a:cs typeface="Tahoma"/>
                <a:sym typeface="Symbol"/>
              </a:rPr>
              <a:t>modes do not equilibrate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685800"/>
            <a:ext cx="1858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2/3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9599" y="5280162"/>
            <a:ext cx="29530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equal number of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down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and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up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modes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heat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diffuses in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=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2/3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length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dependence thermal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conductance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‘thermal conductivity’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971800" y="3505200"/>
            <a:ext cx="3057951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oup 9"/>
          <p:cNvGrpSpPr/>
          <p:nvPr/>
        </p:nvGrpSpPr>
        <p:grpSpPr>
          <a:xfrm>
            <a:off x="4114800" y="3631101"/>
            <a:ext cx="609600" cy="432047"/>
            <a:chOff x="1447800" y="2996953"/>
            <a:chExt cx="609600" cy="432047"/>
          </a:xfrm>
        </p:grpSpPr>
        <p:sp>
          <p:nvSpPr>
            <p:cNvPr id="9" name="Rectangle 8"/>
            <p:cNvSpPr/>
            <p:nvPr/>
          </p:nvSpPr>
          <p:spPr bwMode="auto">
            <a:xfrm>
              <a:off x="1447800" y="2996953"/>
              <a:ext cx="609600" cy="4320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53579" y="3079520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L</a:t>
              </a:r>
            </a:p>
          </p:txBody>
        </p:sp>
      </p:grpSp>
      <p:cxnSp>
        <p:nvCxnSpPr>
          <p:cNvPr id="30" name="Straight Connector 29"/>
          <p:cNvCxnSpPr/>
          <p:nvPr/>
        </p:nvCxnSpPr>
        <p:spPr bwMode="auto">
          <a:xfrm>
            <a:off x="2819400" y="4648200"/>
            <a:ext cx="236220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" name="Group 30"/>
          <p:cNvGrpSpPr/>
          <p:nvPr/>
        </p:nvGrpSpPr>
        <p:grpSpPr>
          <a:xfrm>
            <a:off x="3705165" y="4740255"/>
            <a:ext cx="457200" cy="369330"/>
            <a:chOff x="1447800" y="2910544"/>
            <a:chExt cx="609600" cy="518456"/>
          </a:xfrm>
        </p:grpSpPr>
        <p:sp>
          <p:nvSpPr>
            <p:cNvPr id="32" name="Rectangle 31"/>
            <p:cNvSpPr/>
            <p:nvPr/>
          </p:nvSpPr>
          <p:spPr bwMode="auto">
            <a:xfrm>
              <a:off x="1447800" y="2996953"/>
              <a:ext cx="609600" cy="4320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53579" y="2910544"/>
              <a:ext cx="380875" cy="475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/>
                </a:rPr>
                <a:t>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46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/>
      <p:bldP spid="17" grpId="0"/>
      <p:bldP spid="28" grpId="0"/>
      <p:bldP spid="2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38200" y="695980"/>
            <a:ext cx="63369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calculating  </a:t>
            </a:r>
            <a:r>
              <a:rPr lang="en-US" sz="2800" b="1" i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 </a:t>
            </a:r>
            <a:r>
              <a:rPr lang="en-US" sz="28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(x)  &amp;  </a:t>
            </a:r>
            <a:r>
              <a:rPr lang="en-US" sz="28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</a:t>
            </a:r>
            <a:r>
              <a:rPr lang="en-US" sz="2800" b="1" i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 …… </a:t>
            </a:r>
            <a:r>
              <a:rPr lang="en-US" sz="2800" b="1" i="1" dirty="0" smtClean="0">
                <a:solidFill>
                  <a:srgbClr val="FF0000"/>
                </a:solidFill>
              </a:rPr>
              <a:t>v </a:t>
            </a:r>
            <a:r>
              <a:rPr lang="en-US" sz="2800" b="1" dirty="0" smtClean="0">
                <a:solidFill>
                  <a:srgbClr val="FF0000"/>
                </a:solidFill>
              </a:rPr>
              <a:t>=2/3</a:t>
            </a:r>
            <a:endParaRPr lang="en-US" sz="2800" b="1" dirty="0">
              <a:solidFill>
                <a:srgbClr val="FF0000"/>
              </a:solidFill>
            </a:endParaRPr>
          </a:p>
          <a:p>
            <a:pPr algn="l" rtl="0"/>
            <a:endParaRPr lang="en-US" sz="2800" b="1" i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08992" y="3839661"/>
            <a:ext cx="4199297" cy="127100"/>
            <a:chOff x="1727200" y="3698642"/>
            <a:chExt cx="5740400" cy="154926"/>
          </a:xfrm>
          <a:gradFill>
            <a:gsLst>
              <a:gs pos="0">
                <a:srgbClr val="C00000"/>
              </a:gs>
              <a:gs pos="57000">
                <a:srgbClr val="4F81BD"/>
              </a:gs>
              <a:gs pos="100000">
                <a:srgbClr val="4F81BD"/>
              </a:gs>
            </a:gsLst>
            <a:lin ang="0" scaled="1"/>
          </a:gradFill>
        </p:grpSpPr>
        <p:grpSp>
          <p:nvGrpSpPr>
            <p:cNvPr id="65" name="Group 64"/>
            <p:cNvGrpSpPr/>
            <p:nvPr/>
          </p:nvGrpSpPr>
          <p:grpSpPr>
            <a:xfrm>
              <a:off x="1727200" y="3699216"/>
              <a:ext cx="5740400" cy="152400"/>
              <a:chOff x="1727200" y="1828800"/>
              <a:chExt cx="5740400" cy="152400"/>
            </a:xfrm>
            <a:grpFill/>
          </p:grpSpPr>
          <p:sp>
            <p:nvSpPr>
              <p:cNvPr id="68" name="Right Arrow 67"/>
              <p:cNvSpPr/>
              <p:nvPr/>
            </p:nvSpPr>
            <p:spPr>
              <a:xfrm>
                <a:off x="1727200" y="1828800"/>
                <a:ext cx="5740400" cy="152400"/>
              </a:xfrm>
              <a:prstGeom prst="rightArrow">
                <a:avLst>
                  <a:gd name="adj1" fmla="val 23333"/>
                  <a:gd name="adj2" fmla="val 66217"/>
                </a:avLst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smtClean="0">
                  <a:solidFill>
                    <a:prstClr val="white"/>
                  </a:solidFill>
                  <a:latin typeface="Calibri"/>
                  <a:cs typeface="Tahoma"/>
                </a:endParaRP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1981200" y="1905000"/>
                <a:ext cx="5257800" cy="0"/>
              </a:xfrm>
              <a:prstGeom prst="line">
                <a:avLst/>
              </a:prstGeom>
              <a:grpFill/>
              <a:ln w="41275" cap="flat" cmpd="sng" algn="ctr">
                <a:solidFill>
                  <a:sysClr val="window" lastClr="FFFFFF"/>
                </a:solidFill>
                <a:prstDash val="dash"/>
              </a:ln>
              <a:effectLst/>
            </p:spPr>
          </p:cxnSp>
        </p:grpSp>
        <p:sp>
          <p:nvSpPr>
            <p:cNvPr id="66" name="Right Arrow 65"/>
            <p:cNvSpPr/>
            <p:nvPr/>
          </p:nvSpPr>
          <p:spPr>
            <a:xfrm flipH="1">
              <a:off x="5414010" y="3701168"/>
              <a:ext cx="152400" cy="152400"/>
            </a:xfrm>
            <a:prstGeom prst="rightArrow">
              <a:avLst>
                <a:gd name="adj1" fmla="val 23333"/>
                <a:gd name="adj2" fmla="val 66217"/>
              </a:avLst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/>
                <a:cs typeface="Tahoma"/>
              </a:endParaRPr>
            </a:p>
          </p:txBody>
        </p:sp>
        <p:sp>
          <p:nvSpPr>
            <p:cNvPr id="67" name="Right Arrow 66"/>
            <p:cNvSpPr/>
            <p:nvPr/>
          </p:nvSpPr>
          <p:spPr>
            <a:xfrm flipH="1">
              <a:off x="3581400" y="3698642"/>
              <a:ext cx="152400" cy="152400"/>
            </a:xfrm>
            <a:prstGeom prst="rightArrow">
              <a:avLst>
                <a:gd name="adj1" fmla="val 23333"/>
                <a:gd name="adj2" fmla="val 66217"/>
              </a:avLst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/>
                <a:cs typeface="Tahoma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08992" y="2180625"/>
            <a:ext cx="4199297" cy="125028"/>
            <a:chOff x="1727200" y="1828800"/>
            <a:chExt cx="5740400" cy="152400"/>
          </a:xfrm>
          <a:gradFill>
            <a:gsLst>
              <a:gs pos="0">
                <a:srgbClr val="C00000"/>
              </a:gs>
              <a:gs pos="85000">
                <a:srgbClr val="4F81BD"/>
              </a:gs>
              <a:gs pos="100000">
                <a:srgbClr val="4F81BD"/>
              </a:gs>
            </a:gsLst>
            <a:lin ang="0" scaled="1"/>
          </a:gradFill>
        </p:grpSpPr>
        <p:grpSp>
          <p:nvGrpSpPr>
            <p:cNvPr id="55" name="Group 54"/>
            <p:cNvGrpSpPr/>
            <p:nvPr/>
          </p:nvGrpSpPr>
          <p:grpSpPr>
            <a:xfrm>
              <a:off x="1727200" y="1828800"/>
              <a:ext cx="5740400" cy="152400"/>
              <a:chOff x="1727200" y="1828800"/>
              <a:chExt cx="5740400" cy="152400"/>
            </a:xfrm>
            <a:grpFill/>
          </p:grpSpPr>
          <p:sp>
            <p:nvSpPr>
              <p:cNvPr id="58" name="Right Arrow 57"/>
              <p:cNvSpPr/>
              <p:nvPr/>
            </p:nvSpPr>
            <p:spPr>
              <a:xfrm>
                <a:off x="1727200" y="1828800"/>
                <a:ext cx="5740400" cy="152400"/>
              </a:xfrm>
              <a:prstGeom prst="rightArrow">
                <a:avLst>
                  <a:gd name="adj1" fmla="val 23333"/>
                  <a:gd name="adj2" fmla="val 66217"/>
                </a:avLst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smtClean="0">
                  <a:solidFill>
                    <a:prstClr val="white"/>
                  </a:solidFill>
                  <a:latin typeface="Calibri"/>
                  <a:cs typeface="Tahoma"/>
                </a:endParaRPr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>
                <a:off x="1981200" y="1905000"/>
                <a:ext cx="5257800" cy="0"/>
              </a:xfrm>
              <a:prstGeom prst="line">
                <a:avLst/>
              </a:prstGeom>
              <a:grpFill/>
              <a:ln w="50800" cap="flat" cmpd="sng" algn="ctr">
                <a:solidFill>
                  <a:sysClr val="window" lastClr="FFFFFF"/>
                </a:solidFill>
                <a:prstDash val="dash"/>
              </a:ln>
              <a:effectLst/>
            </p:spPr>
          </p:cxnSp>
        </p:grpSp>
        <p:sp>
          <p:nvSpPr>
            <p:cNvPr id="56" name="Right Arrow 55"/>
            <p:cNvSpPr/>
            <p:nvPr/>
          </p:nvSpPr>
          <p:spPr>
            <a:xfrm>
              <a:off x="5414010" y="1828800"/>
              <a:ext cx="152400" cy="152400"/>
            </a:xfrm>
            <a:prstGeom prst="rightArrow">
              <a:avLst>
                <a:gd name="adj1" fmla="val 23333"/>
                <a:gd name="adj2" fmla="val 66217"/>
              </a:avLst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/>
                <a:cs typeface="Tahoma"/>
              </a:endParaRPr>
            </a:p>
          </p:txBody>
        </p:sp>
        <p:sp>
          <p:nvSpPr>
            <p:cNvPr id="57" name="Right Arrow 56"/>
            <p:cNvSpPr/>
            <p:nvPr/>
          </p:nvSpPr>
          <p:spPr>
            <a:xfrm>
              <a:off x="3581400" y="1828800"/>
              <a:ext cx="152400" cy="152400"/>
            </a:xfrm>
            <a:prstGeom prst="rightArrow">
              <a:avLst>
                <a:gd name="adj1" fmla="val 23333"/>
                <a:gd name="adj2" fmla="val 66217"/>
              </a:avLst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/>
                <a:cs typeface="Tahoma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08992" y="1964710"/>
            <a:ext cx="4199297" cy="125028"/>
            <a:chOff x="1727200" y="1600200"/>
            <a:chExt cx="5740400" cy="152400"/>
          </a:xfrm>
          <a:gradFill>
            <a:gsLst>
              <a:gs pos="0">
                <a:srgbClr val="C00000"/>
              </a:gs>
              <a:gs pos="85000">
                <a:srgbClr val="4F81BD"/>
              </a:gs>
              <a:gs pos="100000">
                <a:srgbClr val="4F81BD"/>
              </a:gs>
            </a:gsLst>
            <a:lin ang="0" scaled="1"/>
          </a:gradFill>
        </p:grpSpPr>
        <p:sp>
          <p:nvSpPr>
            <p:cNvPr id="47" name="Right Arrow 46"/>
            <p:cNvSpPr/>
            <p:nvPr/>
          </p:nvSpPr>
          <p:spPr>
            <a:xfrm flipH="1">
              <a:off x="5414010" y="1600200"/>
              <a:ext cx="152400" cy="152400"/>
            </a:xfrm>
            <a:prstGeom prst="rightArrow">
              <a:avLst>
                <a:gd name="adj1" fmla="val 23333"/>
                <a:gd name="adj2" fmla="val 66217"/>
              </a:avLst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/>
                <a:cs typeface="Tahoma"/>
              </a:endParaRPr>
            </a:p>
          </p:txBody>
        </p:sp>
        <p:sp>
          <p:nvSpPr>
            <p:cNvPr id="48" name="Right Arrow 47"/>
            <p:cNvSpPr/>
            <p:nvPr/>
          </p:nvSpPr>
          <p:spPr>
            <a:xfrm flipH="1">
              <a:off x="3581400" y="1600200"/>
              <a:ext cx="152400" cy="152400"/>
            </a:xfrm>
            <a:prstGeom prst="rightArrow">
              <a:avLst>
                <a:gd name="adj1" fmla="val 23333"/>
                <a:gd name="adj2" fmla="val 66217"/>
              </a:avLst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/>
                <a:cs typeface="Tahoma"/>
              </a:endParaRPr>
            </a:p>
          </p:txBody>
        </p:sp>
        <p:sp>
          <p:nvSpPr>
            <p:cNvPr id="49" name="Right Arrow 48"/>
            <p:cNvSpPr/>
            <p:nvPr/>
          </p:nvSpPr>
          <p:spPr>
            <a:xfrm>
              <a:off x="1727200" y="1600200"/>
              <a:ext cx="5740400" cy="152400"/>
            </a:xfrm>
            <a:prstGeom prst="rightArrow">
              <a:avLst>
                <a:gd name="adj1" fmla="val 23333"/>
                <a:gd name="adj2" fmla="val 66217"/>
              </a:avLst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/>
                <a:cs typeface="Tahoma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508992" y="4090188"/>
            <a:ext cx="4199297" cy="125028"/>
            <a:chOff x="1727200" y="1600200"/>
            <a:chExt cx="5740400" cy="152400"/>
          </a:xfrm>
          <a:gradFill flip="none" rotWithShape="1">
            <a:gsLst>
              <a:gs pos="0">
                <a:srgbClr val="C00000"/>
              </a:gs>
              <a:gs pos="80000">
                <a:srgbClr val="4F81BD">
                  <a:lumMod val="45000"/>
                  <a:lumOff val="55000"/>
                </a:srgbClr>
              </a:gs>
              <a:gs pos="100000">
                <a:srgbClr val="4F81BD"/>
              </a:gs>
            </a:gsLst>
            <a:lin ang="0" scaled="1"/>
            <a:tileRect/>
          </a:gradFill>
        </p:grpSpPr>
        <p:sp>
          <p:nvSpPr>
            <p:cNvPr id="44" name="Right Arrow 43"/>
            <p:cNvSpPr/>
            <p:nvPr/>
          </p:nvSpPr>
          <p:spPr>
            <a:xfrm>
              <a:off x="5414010" y="1600200"/>
              <a:ext cx="152400" cy="152400"/>
            </a:xfrm>
            <a:prstGeom prst="rightArrow">
              <a:avLst>
                <a:gd name="adj1" fmla="val 23333"/>
                <a:gd name="adj2" fmla="val 66217"/>
              </a:avLst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/>
                <a:cs typeface="Tahoma"/>
              </a:endParaRPr>
            </a:p>
          </p:txBody>
        </p:sp>
        <p:sp>
          <p:nvSpPr>
            <p:cNvPr id="45" name="Right Arrow 44"/>
            <p:cNvSpPr/>
            <p:nvPr/>
          </p:nvSpPr>
          <p:spPr>
            <a:xfrm>
              <a:off x="3581400" y="1600200"/>
              <a:ext cx="152400" cy="152400"/>
            </a:xfrm>
            <a:prstGeom prst="rightArrow">
              <a:avLst>
                <a:gd name="adj1" fmla="val 23333"/>
                <a:gd name="adj2" fmla="val 66217"/>
              </a:avLst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/>
                <a:cs typeface="Tahoma"/>
              </a:endParaRPr>
            </a:p>
          </p:txBody>
        </p:sp>
        <p:sp>
          <p:nvSpPr>
            <p:cNvPr id="46" name="Right Arrow 45"/>
            <p:cNvSpPr/>
            <p:nvPr/>
          </p:nvSpPr>
          <p:spPr>
            <a:xfrm>
              <a:off x="1727200" y="1600200"/>
              <a:ext cx="5740400" cy="152400"/>
            </a:xfrm>
            <a:prstGeom prst="rightArrow">
              <a:avLst>
                <a:gd name="adj1" fmla="val 23333"/>
                <a:gd name="adj2" fmla="val 66217"/>
              </a:avLst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/>
                <a:cs typeface="Tahoma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914401" y="1964710"/>
            <a:ext cx="668915" cy="2250506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smtClean="0">
              <a:solidFill>
                <a:prstClr val="white"/>
              </a:solidFill>
              <a:latin typeface="Calibri"/>
              <a:cs typeface="Tahoma"/>
            </a:endParaRP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22" y="2822444"/>
            <a:ext cx="433546" cy="33003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615384" y="1964710"/>
            <a:ext cx="668915" cy="2250506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smtClean="0">
              <a:solidFill>
                <a:prstClr val="white"/>
              </a:solidFill>
              <a:latin typeface="Calibri"/>
              <a:cs typeface="Tahoma"/>
            </a:endParaRP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865" y="2844969"/>
            <a:ext cx="298467" cy="30750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615355" y="1691640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prstClr val="black"/>
                </a:solidFill>
                <a:latin typeface="Calibri"/>
              </a:rPr>
              <a:t>upper edge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28179" y="4118561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prstClr val="black"/>
                </a:solidFill>
                <a:latin typeface="Calibri"/>
              </a:rPr>
              <a:t>lower edge</a:t>
            </a:r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271" y="4209318"/>
            <a:ext cx="313548" cy="2147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288" y="3581892"/>
            <a:ext cx="345779" cy="2281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26" name="Straight Arrow Connector 25"/>
          <p:cNvCxnSpPr/>
          <p:nvPr/>
        </p:nvCxnSpPr>
        <p:spPr>
          <a:xfrm>
            <a:off x="914401" y="4580728"/>
            <a:ext cx="5369897" cy="416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pic>
        <p:nvPicPr>
          <p:cNvPr id="27" name="Picture 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030" y="4715329"/>
            <a:ext cx="93358" cy="937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693" y="4733035"/>
            <a:ext cx="227124" cy="12501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060" y="4747364"/>
            <a:ext cx="168601" cy="126575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5604683" y="4310194"/>
            <a:ext cx="0" cy="356949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headEnd type="triangle"/>
            <a:tailEnd type="none"/>
          </a:ln>
          <a:effectLst/>
        </p:spPr>
      </p:cxnSp>
      <p:grpSp>
        <p:nvGrpSpPr>
          <p:cNvPr id="2" name="Group 1"/>
          <p:cNvGrpSpPr/>
          <p:nvPr/>
        </p:nvGrpSpPr>
        <p:grpSpPr>
          <a:xfrm>
            <a:off x="3263222" y="3941688"/>
            <a:ext cx="390200" cy="186734"/>
            <a:chOff x="3255602" y="3949308"/>
            <a:chExt cx="390200" cy="186734"/>
          </a:xfrm>
        </p:grpSpPr>
        <p:pic>
          <p:nvPicPr>
            <p:cNvPr id="32" name="Picture 3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1345" y="3961025"/>
              <a:ext cx="140733" cy="175017"/>
            </a:xfrm>
            <a:prstGeom prst="rect">
              <a:avLst/>
            </a:prstGeom>
          </p:spPr>
        </p:pic>
        <p:cxnSp>
          <p:nvCxnSpPr>
            <p:cNvPr id="33" name="Straight Connector 32"/>
            <p:cNvCxnSpPr/>
            <p:nvPr/>
          </p:nvCxnSpPr>
          <p:spPr>
            <a:xfrm>
              <a:off x="3534316" y="3949308"/>
              <a:ext cx="0" cy="150022"/>
            </a:xfrm>
            <a:prstGeom prst="line">
              <a:avLst/>
            </a:prstGeom>
            <a:noFill/>
            <a:ln w="31750" cap="flat" cmpd="sng" algn="ctr">
              <a:solidFill>
                <a:sysClr val="windowText" lastClr="000000"/>
              </a:solidFill>
              <a:prstDash val="solid"/>
              <a:headEnd type="triangle"/>
              <a:tailEnd type="none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>
            <a:xfrm>
              <a:off x="3645802" y="3949308"/>
              <a:ext cx="0" cy="150022"/>
            </a:xfrm>
            <a:prstGeom prst="line">
              <a:avLst/>
            </a:prstGeom>
            <a:noFill/>
            <a:ln w="31750" cap="flat" cmpd="sng" algn="ctr">
              <a:solidFill>
                <a:sysClr val="windowText" lastClr="000000"/>
              </a:solidFill>
              <a:prstDash val="solid"/>
              <a:headEnd type="triangle"/>
              <a:tailEnd type="none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>
            <a:xfrm>
              <a:off x="3255602" y="3949308"/>
              <a:ext cx="0" cy="150022"/>
            </a:xfrm>
            <a:prstGeom prst="line">
              <a:avLst/>
            </a:prstGeom>
            <a:noFill/>
            <a:ln w="31750" cap="flat" cmpd="sng" algn="ctr">
              <a:solidFill>
                <a:sysClr val="windowText" lastClr="000000"/>
              </a:solidFill>
              <a:prstDash val="solid"/>
              <a:headEnd type="triangle"/>
              <a:tailEnd type="none"/>
            </a:ln>
            <a:effectLst/>
          </p:spPr>
        </p:cxnSp>
      </p:grpSp>
      <p:sp>
        <p:nvSpPr>
          <p:cNvPr id="36" name="Circular Arrow 35"/>
          <p:cNvSpPr/>
          <p:nvPr/>
        </p:nvSpPr>
        <p:spPr>
          <a:xfrm flipH="1">
            <a:off x="3103403" y="2697801"/>
            <a:ext cx="724657" cy="909354"/>
          </a:xfrm>
          <a:prstGeom prst="circularArrow">
            <a:avLst>
              <a:gd name="adj1" fmla="val 21539"/>
              <a:gd name="adj2" fmla="val 2433375"/>
              <a:gd name="adj3" fmla="val 19302297"/>
              <a:gd name="adj4" fmla="val 52893"/>
              <a:gd name="adj5" fmla="val 21214"/>
            </a:avLst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 smtClean="0">
              <a:solidFill>
                <a:prstClr val="black"/>
              </a:solidFill>
              <a:latin typeface="Calibri"/>
              <a:cs typeface="Tahoma"/>
            </a:endParaRPr>
          </a:p>
        </p:txBody>
      </p:sp>
      <p:sp>
        <p:nvSpPr>
          <p:cNvPr id="37" name="Rectangle 36"/>
          <p:cNvSpPr/>
          <p:nvPr/>
        </p:nvSpPr>
        <p:spPr>
          <a:xfrm rot="20412032">
            <a:off x="3217554" y="2704555"/>
            <a:ext cx="453550" cy="77081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>
                <a:gd name="adj" fmla="val 17586862"/>
              </a:avLst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Downstream</a:t>
            </a:r>
            <a:endParaRPr lang="en-US" sz="1050" b="1" kern="0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/>
            </a:endParaRPr>
          </a:p>
        </p:txBody>
      </p:sp>
      <p:pic>
        <p:nvPicPr>
          <p:cNvPr id="38" name="Picture 3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193" y="2362200"/>
            <a:ext cx="359124" cy="23691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32" y="1752600"/>
            <a:ext cx="327567" cy="22434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345" y="2055597"/>
            <a:ext cx="140733" cy="175017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>
          <a:xfrm>
            <a:off x="3534316" y="2064744"/>
            <a:ext cx="0" cy="150022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headEnd type="triangle"/>
            <a:tailEnd type="none"/>
          </a:ln>
          <a:effectLst/>
        </p:spPr>
      </p:cxnSp>
      <p:cxnSp>
        <p:nvCxnSpPr>
          <p:cNvPr id="42" name="Straight Connector 41"/>
          <p:cNvCxnSpPr/>
          <p:nvPr/>
        </p:nvCxnSpPr>
        <p:spPr>
          <a:xfrm>
            <a:off x="3645802" y="2064744"/>
            <a:ext cx="0" cy="150022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headEnd type="triangle"/>
            <a:tailEnd type="none"/>
          </a:ln>
          <a:effectLst/>
        </p:spPr>
      </p:cxnSp>
      <p:cxnSp>
        <p:nvCxnSpPr>
          <p:cNvPr id="43" name="Straight Connector 42"/>
          <p:cNvCxnSpPr/>
          <p:nvPr/>
        </p:nvCxnSpPr>
        <p:spPr>
          <a:xfrm>
            <a:off x="3255602" y="2064744"/>
            <a:ext cx="0" cy="150022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headEnd type="triangle"/>
            <a:tailEnd type="none"/>
          </a:ln>
          <a:effectLst/>
        </p:spPr>
      </p:cxn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6553200" y="3657600"/>
          <a:ext cx="1879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96" name="Equation" r:id="rId22" imgW="1523880" imgH="241200" progId="Equation.DSMT4">
                  <p:embed/>
                </p:oleObj>
              </mc:Choice>
              <mc:Fallback>
                <p:oleObj name="Equation" r:id="rId22" imgW="1523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657600"/>
                        <a:ext cx="1879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/>
          <p:cNvGraphicFramePr>
            <a:graphicFrameLocks noChangeAspect="1"/>
          </p:cNvGraphicFramePr>
          <p:nvPr>
            <p:extLst/>
          </p:nvPr>
        </p:nvGraphicFramePr>
        <p:xfrm>
          <a:off x="6547461" y="4032638"/>
          <a:ext cx="1888190" cy="30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97" name="Equation" r:id="rId24" imgW="1523880" imgH="241200" progId="Equation.DSMT4">
                  <p:embed/>
                </p:oleObj>
              </mc:Choice>
              <mc:Fallback>
                <p:oleObj name="Equation" r:id="rId24" imgW="1523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7461" y="4032638"/>
                        <a:ext cx="1888190" cy="30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320943"/>
              </p:ext>
            </p:extLst>
          </p:nvPr>
        </p:nvGraphicFramePr>
        <p:xfrm>
          <a:off x="3036888" y="5094288"/>
          <a:ext cx="304800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98" name="Equation" r:id="rId26" imgW="1714320" imgH="431640" progId="Equation.DSMT4">
                  <p:embed/>
                </p:oleObj>
              </mc:Choice>
              <mc:Fallback>
                <p:oleObj name="Equation" r:id="rId26" imgW="1714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888" y="5094288"/>
                        <a:ext cx="3048000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Box 72"/>
          <p:cNvSpPr txBox="1"/>
          <p:nvPr/>
        </p:nvSpPr>
        <p:spPr>
          <a:xfrm>
            <a:off x="838200" y="5332512"/>
            <a:ext cx="2056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 smtClean="0">
                <a:solidFill>
                  <a:sysClr val="windowText" lastClr="000000"/>
                </a:solidFill>
              </a:rPr>
              <a:t>Newton’s law of cooling</a:t>
            </a:r>
          </a:p>
        </p:txBody>
      </p:sp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0" y="1100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/>
        </p:nvGraphicFramePr>
        <p:xfrm>
          <a:off x="0" y="0"/>
          <a:ext cx="55245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99" name="Equation" r:id="rId28" imgW="558558" imgH="203112" progId="Equation.DSMT4">
                  <p:embed/>
                </p:oleObj>
              </mc:Choice>
              <mc:Fallback>
                <p:oleObj name="Equation" r:id="rId28" imgW="558558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52450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8" name="Rectangle 13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100043"/>
              </p:ext>
            </p:extLst>
          </p:nvPr>
        </p:nvGraphicFramePr>
        <p:xfrm>
          <a:off x="7086599" y="3175991"/>
          <a:ext cx="756309" cy="286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00" name="Equation" r:id="rId30" imgW="558558" imgH="203112" progId="Equation.DSMT4">
                  <p:embed/>
                </p:oleObj>
              </mc:Choice>
              <mc:Fallback>
                <p:oleObj name="Equation" r:id="rId30" imgW="558558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599" y="3175991"/>
                        <a:ext cx="756309" cy="28687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0" name="Straight Connector 79"/>
          <p:cNvCxnSpPr/>
          <p:nvPr/>
        </p:nvCxnSpPr>
        <p:spPr>
          <a:xfrm>
            <a:off x="1600200" y="4297492"/>
            <a:ext cx="0" cy="356949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headEnd type="triangle"/>
            <a:tailEnd type="none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6705600" y="2057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+mn-cs"/>
              </a:rPr>
              <a:t>n</a:t>
            </a:r>
            <a:r>
              <a:rPr kumimoji="0" lang="en-US" sz="2400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+mn-cs"/>
              </a:rPr>
              <a:t>d</a:t>
            </a:r>
            <a:r>
              <a:rPr kumimoji="0" lang="en-US" sz="2400" i="1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kumimoji="0" lang="en-US" sz="240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+mn-cs"/>
              </a:rPr>
              <a:t>=</a:t>
            </a:r>
            <a:r>
              <a:rPr kumimoji="0" lang="en-US" sz="2400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+mn-cs"/>
              </a:rPr>
              <a:t>n</a:t>
            </a:r>
            <a:r>
              <a:rPr kumimoji="0" lang="en-US" sz="2400" i="1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+mn-cs"/>
              </a:rPr>
              <a:t>u</a:t>
            </a:r>
            <a:r>
              <a:rPr kumimoji="0" lang="en-US" sz="240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+mn-cs"/>
              </a:rPr>
              <a:t>=1</a:t>
            </a:r>
            <a:endParaRPr kumimoji="0" lang="en-US" sz="240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1514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 flipV="1">
            <a:off x="762000" y="1219200"/>
            <a:ext cx="0" cy="548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57200" y="6172200"/>
            <a:ext cx="7848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517130" y="6097905"/>
            <a:ext cx="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164580" y="6097905"/>
            <a:ext cx="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815840" y="6096000"/>
            <a:ext cx="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455670" y="6097905"/>
            <a:ext cx="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105025" y="6097905"/>
            <a:ext cx="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62000" y="5219700"/>
            <a:ext cx="666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61999" y="4248150"/>
            <a:ext cx="666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61998" y="3284220"/>
            <a:ext cx="666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62950" y="2320290"/>
            <a:ext cx="666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776875" y="2584157"/>
            <a:ext cx="6742212" cy="2618259"/>
          </a:xfrm>
          <a:custGeom>
            <a:avLst/>
            <a:gdLst>
              <a:gd name="connsiteX0" fmla="*/ 6759145 w 6759145"/>
              <a:gd name="connsiteY0" fmla="*/ 2897659 h 2897659"/>
              <a:gd name="connsiteX1" fmla="*/ 5090983 w 6759145"/>
              <a:gd name="connsiteY1" fmla="*/ 846437 h 2897659"/>
              <a:gd name="connsiteX2" fmla="*/ 0 w 6759145"/>
              <a:gd name="connsiteY2" fmla="*/ 0 h 2897659"/>
              <a:gd name="connsiteX0" fmla="*/ 6759145 w 6759145"/>
              <a:gd name="connsiteY0" fmla="*/ 2897659 h 2897659"/>
              <a:gd name="connsiteX1" fmla="*/ 4646139 w 6759145"/>
              <a:gd name="connsiteY1" fmla="*/ 599302 h 2897659"/>
              <a:gd name="connsiteX2" fmla="*/ 0 w 6759145"/>
              <a:gd name="connsiteY2" fmla="*/ 0 h 2897659"/>
              <a:gd name="connsiteX0" fmla="*/ 6759145 w 6759145"/>
              <a:gd name="connsiteY0" fmla="*/ 2897659 h 2897659"/>
              <a:gd name="connsiteX1" fmla="*/ 4646139 w 6759145"/>
              <a:gd name="connsiteY1" fmla="*/ 599302 h 2897659"/>
              <a:gd name="connsiteX2" fmla="*/ 0 w 6759145"/>
              <a:gd name="connsiteY2" fmla="*/ 0 h 2897659"/>
              <a:gd name="connsiteX0" fmla="*/ 6759145 w 6759145"/>
              <a:gd name="connsiteY0" fmla="*/ 2897659 h 2897659"/>
              <a:gd name="connsiteX1" fmla="*/ 5412259 w 6759145"/>
              <a:gd name="connsiteY1" fmla="*/ 1143000 h 2897659"/>
              <a:gd name="connsiteX2" fmla="*/ 4646139 w 6759145"/>
              <a:gd name="connsiteY2" fmla="*/ 599302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646139 w 6759145"/>
              <a:gd name="connsiteY2" fmla="*/ 599302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3404285 w 6759145"/>
              <a:gd name="connsiteY2" fmla="*/ 222421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3404285 w 6759145"/>
              <a:gd name="connsiteY2" fmla="*/ 222421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3404285 w 6759145"/>
              <a:gd name="connsiteY2" fmla="*/ 222421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219831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219831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219831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219831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0 w 6759145"/>
              <a:gd name="connsiteY2" fmla="*/ 0 h 2897659"/>
              <a:gd name="connsiteX0" fmla="*/ 6759145 w 6759145"/>
              <a:gd name="connsiteY0" fmla="*/ 2897659 h 2897659"/>
              <a:gd name="connsiteX1" fmla="*/ 0 w 6759145"/>
              <a:gd name="connsiteY1" fmla="*/ 0 h 2897659"/>
              <a:gd name="connsiteX0" fmla="*/ 6742212 w 6742212"/>
              <a:gd name="connsiteY0" fmla="*/ 2618259 h 2618259"/>
              <a:gd name="connsiteX1" fmla="*/ 0 w 6742212"/>
              <a:gd name="connsiteY1" fmla="*/ 0 h 261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42212" h="2618259">
                <a:moveTo>
                  <a:pt x="6742212" y="2618259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chemeClr val="accent1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963" y="6257667"/>
            <a:ext cx="222857" cy="17523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246" y="6255813"/>
            <a:ext cx="106667" cy="17523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315" y="6260847"/>
            <a:ext cx="106667" cy="17523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946" y="6236065"/>
            <a:ext cx="114286" cy="17523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96" y="6261476"/>
            <a:ext cx="102857" cy="17142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7" y="2245758"/>
            <a:ext cx="114286" cy="17523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9" y="4162435"/>
            <a:ext cx="102857" cy="17142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452" y="6421555"/>
            <a:ext cx="379048" cy="25523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336798"/>
            <a:ext cx="2299048" cy="2552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303" y="3350420"/>
            <a:ext cx="689524" cy="27809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92" y="5133985"/>
            <a:ext cx="85714" cy="171429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4689191" y="908154"/>
            <a:ext cx="302939" cy="10503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307661" y="908154"/>
            <a:ext cx="302939" cy="10503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1" name="Picture 8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374" y="1219983"/>
            <a:ext cx="314286" cy="21333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114" y="1219983"/>
            <a:ext cx="234286" cy="21523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191" y="2032425"/>
            <a:ext cx="108571" cy="17523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844" y="2032425"/>
            <a:ext cx="154286" cy="173333"/>
          </a:xfrm>
          <a:prstGeom prst="rect">
            <a:avLst/>
          </a:prstGeom>
        </p:spPr>
      </p:pic>
      <p:cxnSp>
        <p:nvCxnSpPr>
          <p:cNvPr id="65" name="Straight Arrow Connector 64"/>
          <p:cNvCxnSpPr/>
          <p:nvPr/>
        </p:nvCxnSpPr>
        <p:spPr>
          <a:xfrm>
            <a:off x="4985949" y="1072974"/>
            <a:ext cx="3315531" cy="0"/>
          </a:xfrm>
          <a:prstGeom prst="straightConnector1">
            <a:avLst/>
          </a:prstGeom>
          <a:ln w="19050" cmpd="sng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979773" y="1808134"/>
            <a:ext cx="3315531" cy="0"/>
          </a:xfrm>
          <a:prstGeom prst="straightConnector1">
            <a:avLst/>
          </a:prstGeom>
          <a:ln w="19050" cmpd="sng">
            <a:solidFill>
              <a:srgbClr val="0070C0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4985950" y="1900809"/>
            <a:ext cx="3315531" cy="0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985951" y="965747"/>
            <a:ext cx="3315531" cy="0"/>
          </a:xfrm>
          <a:prstGeom prst="straightConnector1">
            <a:avLst/>
          </a:prstGeom>
          <a:ln w="38100" cmpd="sng">
            <a:solidFill>
              <a:srgbClr val="0070C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41649" y="5240862"/>
            <a:ext cx="7191385" cy="0"/>
          </a:xfrm>
          <a:prstGeom prst="line">
            <a:avLst/>
          </a:prstGeom>
          <a:ln w="28575">
            <a:prstDash val="sysDot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034" y="4753366"/>
            <a:ext cx="1192345" cy="348422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>
            <a:off x="624709" y="4927577"/>
            <a:ext cx="7191385" cy="0"/>
          </a:xfrm>
          <a:prstGeom prst="line">
            <a:avLst/>
          </a:prstGeom>
          <a:ln w="28575">
            <a:prstDash val="sysDot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>
            <a:off x="753307" y="2363350"/>
            <a:ext cx="6784545" cy="2621117"/>
          </a:xfrm>
          <a:custGeom>
            <a:avLst/>
            <a:gdLst>
              <a:gd name="connsiteX0" fmla="*/ 6759145 w 6759145"/>
              <a:gd name="connsiteY0" fmla="*/ 2897659 h 2897659"/>
              <a:gd name="connsiteX1" fmla="*/ 5090983 w 6759145"/>
              <a:gd name="connsiteY1" fmla="*/ 846437 h 2897659"/>
              <a:gd name="connsiteX2" fmla="*/ 0 w 6759145"/>
              <a:gd name="connsiteY2" fmla="*/ 0 h 2897659"/>
              <a:gd name="connsiteX0" fmla="*/ 6759145 w 6759145"/>
              <a:gd name="connsiteY0" fmla="*/ 2897659 h 2897659"/>
              <a:gd name="connsiteX1" fmla="*/ 4646139 w 6759145"/>
              <a:gd name="connsiteY1" fmla="*/ 599302 h 2897659"/>
              <a:gd name="connsiteX2" fmla="*/ 0 w 6759145"/>
              <a:gd name="connsiteY2" fmla="*/ 0 h 2897659"/>
              <a:gd name="connsiteX0" fmla="*/ 6759145 w 6759145"/>
              <a:gd name="connsiteY0" fmla="*/ 2897659 h 2897659"/>
              <a:gd name="connsiteX1" fmla="*/ 4646139 w 6759145"/>
              <a:gd name="connsiteY1" fmla="*/ 599302 h 2897659"/>
              <a:gd name="connsiteX2" fmla="*/ 0 w 6759145"/>
              <a:gd name="connsiteY2" fmla="*/ 0 h 2897659"/>
              <a:gd name="connsiteX0" fmla="*/ 6759145 w 6759145"/>
              <a:gd name="connsiteY0" fmla="*/ 2897659 h 2897659"/>
              <a:gd name="connsiteX1" fmla="*/ 5412259 w 6759145"/>
              <a:gd name="connsiteY1" fmla="*/ 1143000 h 2897659"/>
              <a:gd name="connsiteX2" fmla="*/ 4646139 w 6759145"/>
              <a:gd name="connsiteY2" fmla="*/ 599302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646139 w 6759145"/>
              <a:gd name="connsiteY2" fmla="*/ 599302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3404285 w 6759145"/>
              <a:gd name="connsiteY2" fmla="*/ 222421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3404285 w 6759145"/>
              <a:gd name="connsiteY2" fmla="*/ 222421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3404285 w 6759145"/>
              <a:gd name="connsiteY2" fmla="*/ 222421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219831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219831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219831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219831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0 w 6759145"/>
              <a:gd name="connsiteY2" fmla="*/ 0 h 2897659"/>
              <a:gd name="connsiteX0" fmla="*/ 6759145 w 6759145"/>
              <a:gd name="connsiteY0" fmla="*/ 2897659 h 2897659"/>
              <a:gd name="connsiteX1" fmla="*/ 0 w 6759145"/>
              <a:gd name="connsiteY1" fmla="*/ 0 h 2897659"/>
              <a:gd name="connsiteX0" fmla="*/ 6742211 w 6742211"/>
              <a:gd name="connsiteY0" fmla="*/ 5214701 h 5214701"/>
              <a:gd name="connsiteX1" fmla="*/ 0 w 6742211"/>
              <a:gd name="connsiteY1" fmla="*/ 0 h 5214701"/>
              <a:gd name="connsiteX0" fmla="*/ 6784545 w 6784545"/>
              <a:gd name="connsiteY0" fmla="*/ 5197910 h 5197910"/>
              <a:gd name="connsiteX1" fmla="*/ 0 w 6784545"/>
              <a:gd name="connsiteY1" fmla="*/ 0 h 519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84545" h="5197910">
                <a:moveTo>
                  <a:pt x="6784545" y="5197910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FF0000"/>
            </a:solidFill>
            <a:prstDash val="solid"/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770247" y="2304693"/>
            <a:ext cx="6784545" cy="2621117"/>
          </a:xfrm>
          <a:custGeom>
            <a:avLst/>
            <a:gdLst>
              <a:gd name="connsiteX0" fmla="*/ 6759145 w 6759145"/>
              <a:gd name="connsiteY0" fmla="*/ 2897659 h 2897659"/>
              <a:gd name="connsiteX1" fmla="*/ 5090983 w 6759145"/>
              <a:gd name="connsiteY1" fmla="*/ 846437 h 2897659"/>
              <a:gd name="connsiteX2" fmla="*/ 0 w 6759145"/>
              <a:gd name="connsiteY2" fmla="*/ 0 h 2897659"/>
              <a:gd name="connsiteX0" fmla="*/ 6759145 w 6759145"/>
              <a:gd name="connsiteY0" fmla="*/ 2897659 h 2897659"/>
              <a:gd name="connsiteX1" fmla="*/ 4646139 w 6759145"/>
              <a:gd name="connsiteY1" fmla="*/ 599302 h 2897659"/>
              <a:gd name="connsiteX2" fmla="*/ 0 w 6759145"/>
              <a:gd name="connsiteY2" fmla="*/ 0 h 2897659"/>
              <a:gd name="connsiteX0" fmla="*/ 6759145 w 6759145"/>
              <a:gd name="connsiteY0" fmla="*/ 2897659 h 2897659"/>
              <a:gd name="connsiteX1" fmla="*/ 4646139 w 6759145"/>
              <a:gd name="connsiteY1" fmla="*/ 599302 h 2897659"/>
              <a:gd name="connsiteX2" fmla="*/ 0 w 6759145"/>
              <a:gd name="connsiteY2" fmla="*/ 0 h 2897659"/>
              <a:gd name="connsiteX0" fmla="*/ 6759145 w 6759145"/>
              <a:gd name="connsiteY0" fmla="*/ 2897659 h 2897659"/>
              <a:gd name="connsiteX1" fmla="*/ 5412259 w 6759145"/>
              <a:gd name="connsiteY1" fmla="*/ 1143000 h 2897659"/>
              <a:gd name="connsiteX2" fmla="*/ 4646139 w 6759145"/>
              <a:gd name="connsiteY2" fmla="*/ 599302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646139 w 6759145"/>
              <a:gd name="connsiteY2" fmla="*/ 599302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3404285 w 6759145"/>
              <a:gd name="connsiteY2" fmla="*/ 222421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3404285 w 6759145"/>
              <a:gd name="connsiteY2" fmla="*/ 222421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3404285 w 6759145"/>
              <a:gd name="connsiteY2" fmla="*/ 222421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219831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219831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219831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219831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0 w 6759145"/>
              <a:gd name="connsiteY2" fmla="*/ 0 h 2897659"/>
              <a:gd name="connsiteX0" fmla="*/ 6759145 w 6759145"/>
              <a:gd name="connsiteY0" fmla="*/ 2897659 h 2897659"/>
              <a:gd name="connsiteX1" fmla="*/ 0 w 6759145"/>
              <a:gd name="connsiteY1" fmla="*/ 0 h 2897659"/>
              <a:gd name="connsiteX0" fmla="*/ 6742211 w 6742211"/>
              <a:gd name="connsiteY0" fmla="*/ 5214701 h 5214701"/>
              <a:gd name="connsiteX1" fmla="*/ 0 w 6742211"/>
              <a:gd name="connsiteY1" fmla="*/ 0 h 5214701"/>
              <a:gd name="connsiteX0" fmla="*/ 6784545 w 6784545"/>
              <a:gd name="connsiteY0" fmla="*/ 5197910 h 5197910"/>
              <a:gd name="connsiteX1" fmla="*/ 0 w 6784545"/>
              <a:gd name="connsiteY1" fmla="*/ 0 h 519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84545" h="5197910">
                <a:moveTo>
                  <a:pt x="6784545" y="5197910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FF0000"/>
            </a:solidFill>
            <a:prstDash val="dash"/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759935" y="2642511"/>
            <a:ext cx="6742212" cy="2618259"/>
          </a:xfrm>
          <a:custGeom>
            <a:avLst/>
            <a:gdLst>
              <a:gd name="connsiteX0" fmla="*/ 6759145 w 6759145"/>
              <a:gd name="connsiteY0" fmla="*/ 2897659 h 2897659"/>
              <a:gd name="connsiteX1" fmla="*/ 5090983 w 6759145"/>
              <a:gd name="connsiteY1" fmla="*/ 846437 h 2897659"/>
              <a:gd name="connsiteX2" fmla="*/ 0 w 6759145"/>
              <a:gd name="connsiteY2" fmla="*/ 0 h 2897659"/>
              <a:gd name="connsiteX0" fmla="*/ 6759145 w 6759145"/>
              <a:gd name="connsiteY0" fmla="*/ 2897659 h 2897659"/>
              <a:gd name="connsiteX1" fmla="*/ 4646139 w 6759145"/>
              <a:gd name="connsiteY1" fmla="*/ 599302 h 2897659"/>
              <a:gd name="connsiteX2" fmla="*/ 0 w 6759145"/>
              <a:gd name="connsiteY2" fmla="*/ 0 h 2897659"/>
              <a:gd name="connsiteX0" fmla="*/ 6759145 w 6759145"/>
              <a:gd name="connsiteY0" fmla="*/ 2897659 h 2897659"/>
              <a:gd name="connsiteX1" fmla="*/ 4646139 w 6759145"/>
              <a:gd name="connsiteY1" fmla="*/ 599302 h 2897659"/>
              <a:gd name="connsiteX2" fmla="*/ 0 w 6759145"/>
              <a:gd name="connsiteY2" fmla="*/ 0 h 2897659"/>
              <a:gd name="connsiteX0" fmla="*/ 6759145 w 6759145"/>
              <a:gd name="connsiteY0" fmla="*/ 2897659 h 2897659"/>
              <a:gd name="connsiteX1" fmla="*/ 5412259 w 6759145"/>
              <a:gd name="connsiteY1" fmla="*/ 1143000 h 2897659"/>
              <a:gd name="connsiteX2" fmla="*/ 4646139 w 6759145"/>
              <a:gd name="connsiteY2" fmla="*/ 599302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646139 w 6759145"/>
              <a:gd name="connsiteY2" fmla="*/ 599302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3404285 w 6759145"/>
              <a:gd name="connsiteY2" fmla="*/ 222421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3404285 w 6759145"/>
              <a:gd name="connsiteY2" fmla="*/ 222421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3404285 w 6759145"/>
              <a:gd name="connsiteY2" fmla="*/ 222421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219831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219831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219831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219831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0 w 6759145"/>
              <a:gd name="connsiteY2" fmla="*/ 0 h 2897659"/>
              <a:gd name="connsiteX0" fmla="*/ 6759145 w 6759145"/>
              <a:gd name="connsiteY0" fmla="*/ 2897659 h 2897659"/>
              <a:gd name="connsiteX1" fmla="*/ 0 w 6759145"/>
              <a:gd name="connsiteY1" fmla="*/ 0 h 2897659"/>
              <a:gd name="connsiteX0" fmla="*/ 6742212 w 6742212"/>
              <a:gd name="connsiteY0" fmla="*/ 2618259 h 2618259"/>
              <a:gd name="connsiteX1" fmla="*/ 0 w 6742212"/>
              <a:gd name="connsiteY1" fmla="*/ 0 h 261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42212" h="2618259">
                <a:moveTo>
                  <a:pt x="6742212" y="2618259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0070C0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1511" y="152400"/>
            <a:ext cx="5214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temperature profile, </a:t>
            </a:r>
            <a:r>
              <a:rPr lang="en-US" sz="2400" b="1" i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</a:t>
            </a:r>
            <a:r>
              <a:rPr lang="en-US" sz="24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=2/3</a:t>
            </a:r>
            <a:endParaRPr lang="en-US" sz="32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352084"/>
              </p:ext>
            </p:extLst>
          </p:nvPr>
        </p:nvGraphicFramePr>
        <p:xfrm>
          <a:off x="6784800" y="3152991"/>
          <a:ext cx="1266326" cy="1044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48" name="Equation" r:id="rId34" imgW="774360" imgH="622080" progId="Equation.DSMT4">
                  <p:embed/>
                </p:oleObj>
              </mc:Choice>
              <mc:Fallback>
                <p:oleObj name="Equation" r:id="rId34" imgW="77436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4800" y="3152991"/>
                        <a:ext cx="1266326" cy="10442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09800" y="2300489"/>
            <a:ext cx="457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 dependence diffusive heat transport</a:t>
            </a:r>
          </a:p>
          <a:p>
            <a:pPr algn="ctr" rtl="0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thermal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conductivity 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83631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8" grpId="0" animBg="1"/>
      <p:bldP spid="30" grpId="0" animBg="1"/>
      <p:bldP spid="50" grpId="0" animBg="1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 flipH="1" flipV="1">
            <a:off x="1218918" y="2514600"/>
            <a:ext cx="282" cy="3810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14400" y="5791200"/>
            <a:ext cx="7848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974330" y="5716905"/>
            <a:ext cx="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621780" y="5716905"/>
            <a:ext cx="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273040" y="5715000"/>
            <a:ext cx="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912870" y="5716905"/>
            <a:ext cx="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562225" y="5716905"/>
            <a:ext cx="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219200" y="4838700"/>
            <a:ext cx="666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19199" y="3867150"/>
            <a:ext cx="666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19198" y="2903220"/>
            <a:ext cx="666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163" y="5876667"/>
            <a:ext cx="222857" cy="17523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446" y="5874813"/>
            <a:ext cx="106667" cy="17523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515" y="5879847"/>
            <a:ext cx="106667" cy="17523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146" y="5855065"/>
            <a:ext cx="114286" cy="17523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96" y="5880476"/>
            <a:ext cx="102857" cy="17142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30" y="3773883"/>
            <a:ext cx="102857" cy="1714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653" y="6040555"/>
            <a:ext cx="401905" cy="25523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92" y="4752985"/>
            <a:ext cx="85714" cy="171429"/>
          </a:xfrm>
          <a:prstGeom prst="rect">
            <a:avLst/>
          </a:prstGeom>
        </p:spPr>
      </p:pic>
      <p:sp>
        <p:nvSpPr>
          <p:cNvPr id="58" name="Freeform 57"/>
          <p:cNvSpPr/>
          <p:nvPr/>
        </p:nvSpPr>
        <p:spPr>
          <a:xfrm flipH="1" flipV="1">
            <a:off x="1245021" y="3887406"/>
            <a:ext cx="6750032" cy="1757015"/>
          </a:xfrm>
          <a:custGeom>
            <a:avLst/>
            <a:gdLst>
              <a:gd name="connsiteX0" fmla="*/ 6759145 w 6759145"/>
              <a:gd name="connsiteY0" fmla="*/ 2897659 h 2897659"/>
              <a:gd name="connsiteX1" fmla="*/ 5090983 w 6759145"/>
              <a:gd name="connsiteY1" fmla="*/ 846437 h 2897659"/>
              <a:gd name="connsiteX2" fmla="*/ 0 w 6759145"/>
              <a:gd name="connsiteY2" fmla="*/ 0 h 2897659"/>
              <a:gd name="connsiteX0" fmla="*/ 6759145 w 6759145"/>
              <a:gd name="connsiteY0" fmla="*/ 2897659 h 2897659"/>
              <a:gd name="connsiteX1" fmla="*/ 4646139 w 6759145"/>
              <a:gd name="connsiteY1" fmla="*/ 599302 h 2897659"/>
              <a:gd name="connsiteX2" fmla="*/ 0 w 6759145"/>
              <a:gd name="connsiteY2" fmla="*/ 0 h 2897659"/>
              <a:gd name="connsiteX0" fmla="*/ 6759145 w 6759145"/>
              <a:gd name="connsiteY0" fmla="*/ 2897659 h 2897659"/>
              <a:gd name="connsiteX1" fmla="*/ 4646139 w 6759145"/>
              <a:gd name="connsiteY1" fmla="*/ 599302 h 2897659"/>
              <a:gd name="connsiteX2" fmla="*/ 0 w 6759145"/>
              <a:gd name="connsiteY2" fmla="*/ 0 h 2897659"/>
              <a:gd name="connsiteX0" fmla="*/ 6759145 w 6759145"/>
              <a:gd name="connsiteY0" fmla="*/ 2897659 h 2897659"/>
              <a:gd name="connsiteX1" fmla="*/ 5412259 w 6759145"/>
              <a:gd name="connsiteY1" fmla="*/ 1143000 h 2897659"/>
              <a:gd name="connsiteX2" fmla="*/ 4646139 w 6759145"/>
              <a:gd name="connsiteY2" fmla="*/ 599302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646139 w 6759145"/>
              <a:gd name="connsiteY2" fmla="*/ 599302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3404285 w 6759145"/>
              <a:gd name="connsiteY2" fmla="*/ 222421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3404285 w 6759145"/>
              <a:gd name="connsiteY2" fmla="*/ 222421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3404285 w 6759145"/>
              <a:gd name="connsiteY2" fmla="*/ 222421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219831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219831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219831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219831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669035 w 6759145"/>
              <a:gd name="connsiteY2" fmla="*/ 347059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669035 w 6759145"/>
              <a:gd name="connsiteY2" fmla="*/ 347059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6174812 w 6759145"/>
              <a:gd name="connsiteY1" fmla="*/ 1576063 h 2897659"/>
              <a:gd name="connsiteX2" fmla="*/ 4669035 w 6759145"/>
              <a:gd name="connsiteY2" fmla="*/ 347059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6174812 w 6759145"/>
              <a:gd name="connsiteY1" fmla="*/ 1576063 h 2897659"/>
              <a:gd name="connsiteX2" fmla="*/ 4669035 w 6759145"/>
              <a:gd name="connsiteY2" fmla="*/ 347059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4669035 w 6759145"/>
              <a:gd name="connsiteY1" fmla="*/ 347059 h 2897659"/>
              <a:gd name="connsiteX2" fmla="*/ 0 w 6759145"/>
              <a:gd name="connsiteY2" fmla="*/ 0 h 2897659"/>
              <a:gd name="connsiteX0" fmla="*/ 6759145 w 6759145"/>
              <a:gd name="connsiteY0" fmla="*/ 2897659 h 2897659"/>
              <a:gd name="connsiteX1" fmla="*/ 4669035 w 6759145"/>
              <a:gd name="connsiteY1" fmla="*/ 347059 h 2897659"/>
              <a:gd name="connsiteX2" fmla="*/ 0 w 6759145"/>
              <a:gd name="connsiteY2" fmla="*/ 0 h 2897659"/>
              <a:gd name="connsiteX0" fmla="*/ 6721597 w 6721597"/>
              <a:gd name="connsiteY0" fmla="*/ 1757015 h 1757015"/>
              <a:gd name="connsiteX1" fmla="*/ 4669035 w 6721597"/>
              <a:gd name="connsiteY1" fmla="*/ 347059 h 1757015"/>
              <a:gd name="connsiteX2" fmla="*/ 0 w 6721597"/>
              <a:gd name="connsiteY2" fmla="*/ 0 h 1757015"/>
              <a:gd name="connsiteX0" fmla="*/ 6721597 w 6721597"/>
              <a:gd name="connsiteY0" fmla="*/ 1757015 h 1757015"/>
              <a:gd name="connsiteX1" fmla="*/ 0 w 6721597"/>
              <a:gd name="connsiteY1" fmla="*/ 0 h 1757015"/>
              <a:gd name="connsiteX0" fmla="*/ 6721597 w 6721597"/>
              <a:gd name="connsiteY0" fmla="*/ 1757015 h 1757015"/>
              <a:gd name="connsiteX1" fmla="*/ 0 w 6721597"/>
              <a:gd name="connsiteY1" fmla="*/ 0 h 1757015"/>
              <a:gd name="connsiteX0" fmla="*/ 6721597 w 6721597"/>
              <a:gd name="connsiteY0" fmla="*/ 1757015 h 1757015"/>
              <a:gd name="connsiteX1" fmla="*/ 0 w 6721597"/>
              <a:gd name="connsiteY1" fmla="*/ 0 h 1757015"/>
              <a:gd name="connsiteX0" fmla="*/ 6721597 w 6721597"/>
              <a:gd name="connsiteY0" fmla="*/ 1757015 h 1757015"/>
              <a:gd name="connsiteX1" fmla="*/ 0 w 6721597"/>
              <a:gd name="connsiteY1" fmla="*/ 0 h 1757015"/>
              <a:gd name="connsiteX0" fmla="*/ 6721597 w 6721597"/>
              <a:gd name="connsiteY0" fmla="*/ 1757015 h 1757015"/>
              <a:gd name="connsiteX1" fmla="*/ 0 w 6721597"/>
              <a:gd name="connsiteY1" fmla="*/ 0 h 1757015"/>
              <a:gd name="connsiteX0" fmla="*/ 6721597 w 6721597"/>
              <a:gd name="connsiteY0" fmla="*/ 1757015 h 1757015"/>
              <a:gd name="connsiteX1" fmla="*/ 0 w 6721597"/>
              <a:gd name="connsiteY1" fmla="*/ 0 h 175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21597" h="1757015">
                <a:moveTo>
                  <a:pt x="6721597" y="1757015"/>
                </a:moveTo>
                <a:cubicBezTo>
                  <a:pt x="6170742" y="-138983"/>
                  <a:pt x="3047822" y="180320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04" y="2809344"/>
            <a:ext cx="106667" cy="175238"/>
          </a:xfrm>
          <a:prstGeom prst="rect">
            <a:avLst/>
          </a:prstGeom>
        </p:spPr>
      </p:pic>
      <p:cxnSp>
        <p:nvCxnSpPr>
          <p:cNvPr id="48" name="Straight Arrow Connector 47"/>
          <p:cNvCxnSpPr/>
          <p:nvPr/>
        </p:nvCxnSpPr>
        <p:spPr>
          <a:xfrm>
            <a:off x="1236486" y="4850068"/>
            <a:ext cx="6908203" cy="0"/>
          </a:xfrm>
          <a:prstGeom prst="straightConnector1">
            <a:avLst/>
          </a:prstGeom>
          <a:ln w="127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1247481" y="3871228"/>
            <a:ext cx="6908203" cy="0"/>
          </a:xfrm>
          <a:prstGeom prst="straightConnector1">
            <a:avLst/>
          </a:prstGeom>
          <a:ln w="127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618" y="2667000"/>
            <a:ext cx="3108572" cy="3885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9" y="3327059"/>
            <a:ext cx="1115429" cy="25142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38200" y="695980"/>
            <a:ext cx="4689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 conductance   </a:t>
            </a:r>
            <a:r>
              <a:rPr lang="en-US" sz="2000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w/length</a:t>
            </a:r>
            <a:endParaRPr lang="en-US" sz="2800" b="1" i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7061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69925"/>
            <a:ext cx="6152608" cy="523202"/>
          </a:xfrm>
          <a:prstGeom prst="rect">
            <a:avLst/>
          </a:prstGeom>
          <a:noFill/>
        </p:spPr>
        <p:txBody>
          <a:bodyPr wrap="none" lIns="91421" tIns="45711" rIns="91421" bIns="45711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solidFill>
                  <a:srgbClr val="000099"/>
                </a:solidFill>
              </a:rPr>
              <a:t>Wiedemann </a:t>
            </a:r>
            <a:r>
              <a:rPr lang="en-US" sz="2800" b="1" kern="0" dirty="0" smtClean="0">
                <a:solidFill>
                  <a:srgbClr val="000099"/>
                </a:solidFill>
              </a:rPr>
              <a:t>– Franz</a:t>
            </a:r>
            <a:r>
              <a:rPr lang="en-US" sz="2000" kern="0" dirty="0" smtClean="0">
                <a:solidFill>
                  <a:srgbClr val="000099"/>
                </a:solidFill>
              </a:rPr>
              <a:t>    ballistic 1D channel</a:t>
            </a:r>
            <a:r>
              <a:rPr lang="en-US" sz="2800" b="1" kern="0" dirty="0" smtClean="0">
                <a:solidFill>
                  <a:srgbClr val="000099"/>
                </a:solidFill>
              </a:rPr>
              <a:t> </a:t>
            </a:r>
            <a:endParaRPr lang="en-US" sz="2800" b="1" kern="0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118753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for non-interacting electrons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822707"/>
              </p:ext>
            </p:extLst>
          </p:nvPr>
        </p:nvGraphicFramePr>
        <p:xfrm>
          <a:off x="1703071" y="2677533"/>
          <a:ext cx="1151509" cy="422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66" name="Equation" r:id="rId3" imgW="622080" imgH="228600" progId="Equation.DSMT4">
                  <p:embed/>
                </p:oleObj>
              </mc:Choice>
              <mc:Fallback>
                <p:oleObj name="Equation" r:id="rId3" imgW="62208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071" y="2677533"/>
                        <a:ext cx="1151509" cy="4228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671199"/>
              </p:ext>
            </p:extLst>
          </p:nvPr>
        </p:nvGraphicFramePr>
        <p:xfrm>
          <a:off x="3150871" y="2501337"/>
          <a:ext cx="963929" cy="77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67" name="Equation" r:id="rId5" imgW="520560" imgH="419040" progId="Equation.DSMT4">
                  <p:embed/>
                </p:oleObj>
              </mc:Choice>
              <mc:Fallback>
                <p:oleObj name="Equation" r:id="rId5" imgW="52056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0871" y="2501337"/>
                        <a:ext cx="963929" cy="77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 bwMode="auto">
          <a:xfrm>
            <a:off x="2438400" y="3943350"/>
            <a:ext cx="4191000" cy="12192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720577"/>
              </p:ext>
            </p:extLst>
          </p:nvPr>
        </p:nvGraphicFramePr>
        <p:xfrm>
          <a:off x="2576513" y="3943350"/>
          <a:ext cx="3921125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68" name="Equation" r:id="rId7" imgW="1447560" imgH="457200" progId="Equation.DSMT4">
                  <p:embed/>
                </p:oleObj>
              </mc:Choice>
              <mc:Fallback>
                <p:oleObj name="Equation" r:id="rId7" imgW="144756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513" y="3943350"/>
                        <a:ext cx="3921125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2758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457200" y="381000"/>
            <a:ext cx="82296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rtl="0"/>
            <a:endParaRPr lang="en-US" sz="2800" b="1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1600201"/>
            <a:ext cx="7772399" cy="3581311"/>
          </a:xfrm>
          <a:prstGeom prst="rect">
            <a:avLst/>
          </a:prstGeom>
        </p:spPr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25589"/>
            <a:ext cx="6141428" cy="52752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1676400" y="5486400"/>
            <a:ext cx="762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rtl="0"/>
            <a:endParaRPr lang="en-US" sz="2800" b="1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4682" y="533400"/>
            <a:ext cx="281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kern="0" dirty="0" smtClean="0">
                <a:solidFill>
                  <a:srgbClr val="000099"/>
                </a:solidFill>
                <a:latin typeface="Tahoma"/>
                <a:cs typeface="Tahoma"/>
              </a:rPr>
              <a:t>thermal noise 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447800" y="563880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rtl="0"/>
            <a:endParaRPr lang="en-US" sz="2800" b="1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7470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801"/>
          <p:cNvGrpSpPr/>
          <p:nvPr/>
        </p:nvGrpSpPr>
        <p:grpSpPr>
          <a:xfrm>
            <a:off x="762000" y="2895599"/>
            <a:ext cx="7591734" cy="2809199"/>
            <a:chOff x="136333" y="2218589"/>
            <a:chExt cx="10797134" cy="3995303"/>
          </a:xfrm>
        </p:grpSpPr>
        <p:pic>
          <p:nvPicPr>
            <p:cNvPr id="13" name="TVsP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4984" y="2218589"/>
              <a:ext cx="5238483" cy="39288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linear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33" y="2253371"/>
              <a:ext cx="5280700" cy="39605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" name="Shape 800"/>
            <p:cNvSpPr/>
            <p:nvPr/>
          </p:nvSpPr>
          <p:spPr>
            <a:xfrm>
              <a:off x="8314225" y="3627442"/>
              <a:ext cx="824192" cy="1"/>
            </a:xfrm>
            <a:prstGeom prst="line">
              <a:avLst/>
            </a:prstGeom>
            <a:noFill/>
            <a:ln w="19050" cap="flat">
              <a:solidFill>
                <a:srgbClr val="797979"/>
              </a:solidFill>
              <a:prstDash val="solid"/>
              <a:miter lim="400000"/>
              <a:headEnd type="triangle" w="med" len="sm"/>
              <a:tailEnd type="triangle" w="med" len="sm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09" rtl="0" fontAlgn="auto" hangingPunct="0">
                <a:spcBef>
                  <a:spcPts val="0"/>
                </a:spcBef>
                <a:spcAft>
                  <a:spcPts val="0"/>
                </a:spcAft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700" kern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13868" y="609600"/>
            <a:ext cx="1500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212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kern="0" dirty="0" smtClean="0">
                <a:solidFill>
                  <a:srgbClr val="000099"/>
                </a:solidFill>
                <a:latin typeface="Tahoma"/>
              </a:rPr>
              <a:t>v </a:t>
            </a:r>
            <a:r>
              <a:rPr lang="en-US" sz="2800" b="1" kern="0" dirty="0" smtClean="0">
                <a:solidFill>
                  <a:srgbClr val="000099"/>
                </a:solidFill>
                <a:latin typeface="Tahoma"/>
              </a:rPr>
              <a:t>=2/3</a:t>
            </a:r>
            <a:endParaRPr lang="en-US" sz="2800" b="1" kern="0" dirty="0">
              <a:solidFill>
                <a:srgbClr val="000099"/>
              </a:solidFill>
              <a:latin typeface="Tahoma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596215"/>
              </p:ext>
            </p:extLst>
          </p:nvPr>
        </p:nvGraphicFramePr>
        <p:xfrm>
          <a:off x="1647825" y="1905000"/>
          <a:ext cx="58197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61" name="Equation" r:id="rId5" imgW="2361960" imgH="241200" progId="Equation.DSMT4">
                  <p:embed/>
                </p:oleObj>
              </mc:Choice>
              <mc:Fallback>
                <p:oleObj name="Equation" r:id="rId5" imgW="2361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825" y="1905000"/>
                        <a:ext cx="58197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66800" y="57150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i="1" kern="0" dirty="0" smtClean="0">
                <a:solidFill>
                  <a:srgbClr val="FF0000"/>
                </a:solidFill>
                <a:sym typeface="Symbol"/>
              </a:rPr>
              <a:t>K </a:t>
            </a:r>
            <a:r>
              <a:rPr lang="en-US" sz="2000" b="1" kern="0" dirty="0" smtClean="0">
                <a:solidFill>
                  <a:srgbClr val="FF0000"/>
                </a:solidFill>
                <a:sym typeface="Symbol"/>
              </a:rPr>
              <a:t>&gt; </a:t>
            </a:r>
            <a:r>
              <a:rPr lang="en-US" sz="2800" b="1" kern="0" dirty="0" smtClean="0">
                <a:solidFill>
                  <a:srgbClr val="FF0000"/>
                </a:solidFill>
                <a:sym typeface="Symbol"/>
              </a:rPr>
              <a:t>0</a:t>
            </a:r>
            <a:r>
              <a:rPr lang="en-US" sz="1600" kern="0" dirty="0" smtClean="0">
                <a:solidFill>
                  <a:sysClr val="windowText" lastClr="000000"/>
                </a:solidFill>
                <a:sym typeface="Symbol"/>
              </a:rPr>
              <a:t>…..symmetric up and down of arms…..…. </a:t>
            </a:r>
            <a:r>
              <a:rPr lang="en-US" sz="2400" b="1" i="1" kern="0" dirty="0" smtClean="0">
                <a:solidFill>
                  <a:srgbClr val="FF0000"/>
                </a:solidFill>
                <a:sym typeface="Symbol"/>
              </a:rPr>
              <a:t>K</a:t>
            </a:r>
            <a:r>
              <a:rPr lang="en-US" sz="2400" b="1" kern="0" dirty="0" smtClean="0">
                <a:solidFill>
                  <a:srgbClr val="FF0000"/>
                </a:solidFill>
                <a:sym typeface="Symbol"/>
              </a:rPr>
              <a:t> / 2 </a:t>
            </a:r>
            <a:r>
              <a:rPr lang="en-US" sz="1600" kern="0" dirty="0" smtClean="0">
                <a:solidFill>
                  <a:srgbClr val="000000"/>
                </a:solidFill>
                <a:sym typeface="Symbol"/>
              </a:rPr>
              <a:t> each side of arm </a:t>
            </a:r>
            <a:endParaRPr lang="en-US" sz="2000" kern="0" dirty="0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369291" y="3212123"/>
            <a:ext cx="1754909" cy="445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rtl="0"/>
            <a:endParaRPr lang="en-US" sz="2800" b="1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528866" y="3162303"/>
            <a:ext cx="1378904" cy="600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rtl="0"/>
            <a:r>
              <a:rPr lang="en-US" sz="11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</a:t>
            </a:r>
            <a:r>
              <a:rPr lang="en-US" sz="1100" b="1" i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N </a:t>
            </a:r>
            <a:r>
              <a:rPr lang="en-US" sz="11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=2</a:t>
            </a:r>
          </a:p>
          <a:p>
            <a:pPr algn="ctr" rtl="0"/>
            <a:endParaRPr lang="en-US" sz="1100" b="1" dirty="0">
              <a:solidFill>
                <a:srgbClr val="000000"/>
              </a:solidFill>
              <a:latin typeface="Tahoma" pitchFamily="34" charset="0"/>
              <a:cs typeface="Tahoma" pitchFamily="34" charset="0"/>
              <a:sym typeface="Symbol" panose="05050102010706020507" pitchFamily="18" charset="2"/>
            </a:endParaRPr>
          </a:p>
          <a:p>
            <a:pPr algn="ctr" rtl="0"/>
            <a:r>
              <a:rPr lang="en-US" sz="11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slope=0.330.01</a:t>
            </a:r>
            <a:endParaRPr lang="en-US" sz="1100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9600" y="3581400"/>
            <a:ext cx="4572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rtl="0"/>
            <a:endParaRPr lang="en-US" sz="2800" b="1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349" y="3048000"/>
            <a:ext cx="538451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28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FED04EB-40D2-4C36-BD0A-E605DFAB3D3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09600" y="81915"/>
          <a:ext cx="7959261" cy="6090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0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FED04EB-40D2-4C36-BD0A-E605DFAB3D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81915"/>
                        <a:ext cx="7959261" cy="6090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1254086"/>
      </p:ext>
    </p:extLst>
  </p:cSld>
  <p:clrMapOvr>
    <a:masterClrMapping/>
  </p:clrMapOvr>
  <p:transition spd="slow">
    <p:wipe/>
  </p:transition>
  <p:timing>
    <p:tnLst>
      <p:par>
        <p:cTn id="1" dur="indefinite" restart="never" fill="hold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3868" y="609600"/>
            <a:ext cx="1500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212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kern="0" dirty="0" smtClean="0">
                <a:solidFill>
                  <a:srgbClr val="000099"/>
                </a:solidFill>
                <a:latin typeface="Tahoma"/>
              </a:rPr>
              <a:t>v </a:t>
            </a:r>
            <a:r>
              <a:rPr lang="en-US" sz="2800" b="1" kern="0" dirty="0" smtClean="0">
                <a:solidFill>
                  <a:srgbClr val="000099"/>
                </a:solidFill>
                <a:latin typeface="Tahoma"/>
              </a:rPr>
              <a:t>=2/3</a:t>
            </a:r>
            <a:endParaRPr lang="en-US" sz="2800" b="1" kern="0" dirty="0">
              <a:solidFill>
                <a:srgbClr val="000099"/>
              </a:solidFill>
              <a:latin typeface="Tahoma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503467"/>
              </p:ext>
            </p:extLst>
          </p:nvPr>
        </p:nvGraphicFramePr>
        <p:xfrm>
          <a:off x="1263650" y="3733800"/>
          <a:ext cx="669925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44" name="Equation" r:id="rId3" imgW="3682800" imgH="939600" progId="Equation.DSMT4">
                  <p:embed/>
                </p:oleObj>
              </mc:Choice>
              <mc:Fallback>
                <p:oleObj name="Equation" r:id="rId3" imgW="368280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3733800"/>
                        <a:ext cx="669925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037794"/>
              </p:ext>
            </p:extLst>
          </p:nvPr>
        </p:nvGraphicFramePr>
        <p:xfrm>
          <a:off x="2819400" y="1981200"/>
          <a:ext cx="3333750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45" name="Equation" r:id="rId5" imgW="1739880" imgH="622080" progId="Equation.DSMT4">
                  <p:embed/>
                </p:oleObj>
              </mc:Choice>
              <mc:Fallback>
                <p:oleObj name="Equation" r:id="rId5" imgW="173988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981200"/>
                        <a:ext cx="3333750" cy="122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72271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38200" y="695980"/>
            <a:ext cx="61366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calculating  </a:t>
            </a:r>
            <a:r>
              <a:rPr lang="en-US" sz="2800" b="1" i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 </a:t>
            </a:r>
            <a:r>
              <a:rPr lang="en-US" sz="28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(x)  &amp;  </a:t>
            </a:r>
            <a:r>
              <a:rPr lang="en-US" sz="2800" b="1" i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 …… </a:t>
            </a:r>
            <a:r>
              <a:rPr lang="en-US" sz="2800" b="1" i="1" dirty="0" smtClean="0">
                <a:solidFill>
                  <a:srgbClr val="FF0000"/>
                </a:solidFill>
              </a:rPr>
              <a:t>v </a:t>
            </a:r>
            <a:r>
              <a:rPr lang="en-US" sz="2800" b="1" dirty="0">
                <a:solidFill>
                  <a:srgbClr val="FF0000"/>
                </a:solidFill>
              </a:rPr>
              <a:t>=3/5</a:t>
            </a:r>
          </a:p>
          <a:p>
            <a:pPr algn="l" rtl="0"/>
            <a:endParaRPr lang="en-US" sz="2800" b="1" i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08992" y="4299722"/>
            <a:ext cx="4199297" cy="127100"/>
            <a:chOff x="1727200" y="3698642"/>
            <a:chExt cx="5740400" cy="154926"/>
          </a:xfrm>
          <a:gradFill>
            <a:gsLst>
              <a:gs pos="0">
                <a:srgbClr val="C00000"/>
              </a:gs>
              <a:gs pos="57000">
                <a:srgbClr val="4F81BD"/>
              </a:gs>
              <a:gs pos="100000">
                <a:srgbClr val="4F81BD"/>
              </a:gs>
            </a:gsLst>
            <a:lin ang="0" scaled="1"/>
          </a:gradFill>
        </p:grpSpPr>
        <p:grpSp>
          <p:nvGrpSpPr>
            <p:cNvPr id="65" name="Group 64"/>
            <p:cNvGrpSpPr/>
            <p:nvPr/>
          </p:nvGrpSpPr>
          <p:grpSpPr>
            <a:xfrm>
              <a:off x="1727200" y="3699216"/>
              <a:ext cx="5740400" cy="152400"/>
              <a:chOff x="1727200" y="1828800"/>
              <a:chExt cx="5740400" cy="152400"/>
            </a:xfrm>
            <a:grpFill/>
          </p:grpSpPr>
          <p:sp>
            <p:nvSpPr>
              <p:cNvPr id="68" name="Right Arrow 67"/>
              <p:cNvSpPr/>
              <p:nvPr/>
            </p:nvSpPr>
            <p:spPr>
              <a:xfrm>
                <a:off x="1727200" y="1828800"/>
                <a:ext cx="5740400" cy="152400"/>
              </a:xfrm>
              <a:prstGeom prst="rightArrow">
                <a:avLst>
                  <a:gd name="adj1" fmla="val 23333"/>
                  <a:gd name="adj2" fmla="val 66217"/>
                </a:avLst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1981200" y="1905000"/>
                <a:ext cx="5257800" cy="0"/>
              </a:xfrm>
              <a:prstGeom prst="line">
                <a:avLst/>
              </a:prstGeom>
              <a:grpFill/>
              <a:ln w="41275" cap="flat" cmpd="sng" algn="ctr">
                <a:solidFill>
                  <a:sysClr val="window" lastClr="FFFFFF"/>
                </a:solidFill>
                <a:prstDash val="dash"/>
              </a:ln>
              <a:effectLst/>
            </p:spPr>
          </p:cxnSp>
        </p:grpSp>
        <p:sp>
          <p:nvSpPr>
            <p:cNvPr id="66" name="Right Arrow 65"/>
            <p:cNvSpPr/>
            <p:nvPr/>
          </p:nvSpPr>
          <p:spPr>
            <a:xfrm flipH="1">
              <a:off x="5414010" y="3701168"/>
              <a:ext cx="152400" cy="152400"/>
            </a:xfrm>
            <a:prstGeom prst="rightArrow">
              <a:avLst>
                <a:gd name="adj1" fmla="val 23333"/>
                <a:gd name="adj2" fmla="val 66217"/>
              </a:avLst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Right Arrow 66"/>
            <p:cNvSpPr/>
            <p:nvPr/>
          </p:nvSpPr>
          <p:spPr>
            <a:xfrm flipH="1">
              <a:off x="3581400" y="3698642"/>
              <a:ext cx="152400" cy="152400"/>
            </a:xfrm>
            <a:prstGeom prst="rightArrow">
              <a:avLst>
                <a:gd name="adj1" fmla="val 23333"/>
                <a:gd name="adj2" fmla="val 66217"/>
              </a:avLst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08992" y="4174694"/>
            <a:ext cx="4199297" cy="127100"/>
            <a:chOff x="1727200" y="3698642"/>
            <a:chExt cx="5740400" cy="154926"/>
          </a:xfrm>
          <a:gradFill>
            <a:gsLst>
              <a:gs pos="0">
                <a:srgbClr val="C00000"/>
              </a:gs>
              <a:gs pos="57000">
                <a:srgbClr val="4F81BD"/>
              </a:gs>
              <a:gs pos="100000">
                <a:srgbClr val="4F81BD"/>
              </a:gs>
            </a:gsLst>
            <a:lin ang="0" scaled="1"/>
          </a:gradFill>
        </p:grpSpPr>
        <p:grpSp>
          <p:nvGrpSpPr>
            <p:cNvPr id="60" name="Group 59"/>
            <p:cNvGrpSpPr/>
            <p:nvPr/>
          </p:nvGrpSpPr>
          <p:grpSpPr>
            <a:xfrm>
              <a:off x="1727200" y="3699216"/>
              <a:ext cx="5740400" cy="152400"/>
              <a:chOff x="1727200" y="1828800"/>
              <a:chExt cx="5740400" cy="152400"/>
            </a:xfrm>
            <a:grpFill/>
          </p:grpSpPr>
          <p:sp>
            <p:nvSpPr>
              <p:cNvPr id="63" name="Right Arrow 62"/>
              <p:cNvSpPr/>
              <p:nvPr/>
            </p:nvSpPr>
            <p:spPr>
              <a:xfrm>
                <a:off x="1727200" y="1828800"/>
                <a:ext cx="5740400" cy="152400"/>
              </a:xfrm>
              <a:prstGeom prst="rightArrow">
                <a:avLst>
                  <a:gd name="adj1" fmla="val 23333"/>
                  <a:gd name="adj2" fmla="val 66217"/>
                </a:avLst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4" name="Straight Connector 63"/>
              <p:cNvCxnSpPr/>
              <p:nvPr/>
            </p:nvCxnSpPr>
            <p:spPr>
              <a:xfrm>
                <a:off x="1981200" y="1905000"/>
                <a:ext cx="5257800" cy="0"/>
              </a:xfrm>
              <a:prstGeom prst="line">
                <a:avLst/>
              </a:prstGeom>
              <a:grpFill/>
              <a:ln w="41275" cap="flat" cmpd="sng" algn="ctr">
                <a:solidFill>
                  <a:sysClr val="window" lastClr="FFFFFF"/>
                </a:solidFill>
                <a:prstDash val="dash"/>
              </a:ln>
              <a:effectLst/>
            </p:spPr>
          </p:cxnSp>
        </p:grpSp>
        <p:sp>
          <p:nvSpPr>
            <p:cNvPr id="61" name="Right Arrow 60"/>
            <p:cNvSpPr/>
            <p:nvPr/>
          </p:nvSpPr>
          <p:spPr>
            <a:xfrm flipH="1">
              <a:off x="5414010" y="3701168"/>
              <a:ext cx="152400" cy="152400"/>
            </a:xfrm>
            <a:prstGeom prst="rightArrow">
              <a:avLst>
                <a:gd name="adj1" fmla="val 23333"/>
                <a:gd name="adj2" fmla="val 66217"/>
              </a:avLst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Right Arrow 61"/>
            <p:cNvSpPr/>
            <p:nvPr/>
          </p:nvSpPr>
          <p:spPr>
            <a:xfrm flipH="1">
              <a:off x="3581400" y="3698642"/>
              <a:ext cx="152400" cy="152400"/>
            </a:xfrm>
            <a:prstGeom prst="rightArrow">
              <a:avLst>
                <a:gd name="adj1" fmla="val 23333"/>
                <a:gd name="adj2" fmla="val 66217"/>
              </a:avLst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08992" y="2640686"/>
            <a:ext cx="4199297" cy="125028"/>
            <a:chOff x="1727200" y="1828800"/>
            <a:chExt cx="5740400" cy="152400"/>
          </a:xfrm>
          <a:gradFill>
            <a:gsLst>
              <a:gs pos="0">
                <a:srgbClr val="C00000"/>
              </a:gs>
              <a:gs pos="85000">
                <a:srgbClr val="4F81BD"/>
              </a:gs>
              <a:gs pos="100000">
                <a:srgbClr val="4F81BD"/>
              </a:gs>
            </a:gsLst>
            <a:lin ang="0" scaled="1"/>
          </a:gradFill>
        </p:grpSpPr>
        <p:grpSp>
          <p:nvGrpSpPr>
            <p:cNvPr id="55" name="Group 54"/>
            <p:cNvGrpSpPr/>
            <p:nvPr/>
          </p:nvGrpSpPr>
          <p:grpSpPr>
            <a:xfrm>
              <a:off x="1727200" y="1828800"/>
              <a:ext cx="5740400" cy="152400"/>
              <a:chOff x="1727200" y="1828800"/>
              <a:chExt cx="5740400" cy="152400"/>
            </a:xfrm>
            <a:grpFill/>
          </p:grpSpPr>
          <p:sp>
            <p:nvSpPr>
              <p:cNvPr id="58" name="Right Arrow 57"/>
              <p:cNvSpPr/>
              <p:nvPr/>
            </p:nvSpPr>
            <p:spPr>
              <a:xfrm>
                <a:off x="1727200" y="1828800"/>
                <a:ext cx="5740400" cy="152400"/>
              </a:xfrm>
              <a:prstGeom prst="rightArrow">
                <a:avLst>
                  <a:gd name="adj1" fmla="val 23333"/>
                  <a:gd name="adj2" fmla="val 66217"/>
                </a:avLst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>
                <a:off x="1981200" y="1905000"/>
                <a:ext cx="5257800" cy="0"/>
              </a:xfrm>
              <a:prstGeom prst="line">
                <a:avLst/>
              </a:prstGeom>
              <a:grpFill/>
              <a:ln w="50800" cap="flat" cmpd="sng" algn="ctr">
                <a:solidFill>
                  <a:sysClr val="window" lastClr="FFFFFF"/>
                </a:solidFill>
                <a:prstDash val="dash"/>
              </a:ln>
              <a:effectLst/>
            </p:spPr>
          </p:cxnSp>
        </p:grpSp>
        <p:sp>
          <p:nvSpPr>
            <p:cNvPr id="56" name="Right Arrow 55"/>
            <p:cNvSpPr/>
            <p:nvPr/>
          </p:nvSpPr>
          <p:spPr>
            <a:xfrm>
              <a:off x="5414010" y="1828800"/>
              <a:ext cx="152400" cy="152400"/>
            </a:xfrm>
            <a:prstGeom prst="rightArrow">
              <a:avLst>
                <a:gd name="adj1" fmla="val 23333"/>
                <a:gd name="adj2" fmla="val 66217"/>
              </a:avLst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Right Arrow 56"/>
            <p:cNvSpPr/>
            <p:nvPr/>
          </p:nvSpPr>
          <p:spPr>
            <a:xfrm>
              <a:off x="3581400" y="1828800"/>
              <a:ext cx="152400" cy="152400"/>
            </a:xfrm>
            <a:prstGeom prst="rightArrow">
              <a:avLst>
                <a:gd name="adj1" fmla="val 23333"/>
                <a:gd name="adj2" fmla="val 66217"/>
              </a:avLst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08992" y="2765714"/>
            <a:ext cx="4199297" cy="125028"/>
            <a:chOff x="1727200" y="2057400"/>
            <a:chExt cx="5740400" cy="152400"/>
          </a:xfrm>
          <a:gradFill>
            <a:gsLst>
              <a:gs pos="0">
                <a:srgbClr val="C00000"/>
              </a:gs>
              <a:gs pos="85000">
                <a:srgbClr val="4F81BD"/>
              </a:gs>
              <a:gs pos="100000">
                <a:srgbClr val="4F81BD"/>
              </a:gs>
            </a:gsLst>
            <a:lin ang="0" scaled="1"/>
          </a:gradFill>
        </p:grpSpPr>
        <p:grpSp>
          <p:nvGrpSpPr>
            <p:cNvPr id="50" name="Group 49"/>
            <p:cNvGrpSpPr/>
            <p:nvPr/>
          </p:nvGrpSpPr>
          <p:grpSpPr>
            <a:xfrm>
              <a:off x="1727200" y="2057400"/>
              <a:ext cx="5740400" cy="152400"/>
              <a:chOff x="1727200" y="1828800"/>
              <a:chExt cx="5740400" cy="152400"/>
            </a:xfrm>
            <a:grpFill/>
          </p:grpSpPr>
          <p:sp>
            <p:nvSpPr>
              <p:cNvPr id="53" name="Right Arrow 52"/>
              <p:cNvSpPr/>
              <p:nvPr/>
            </p:nvSpPr>
            <p:spPr>
              <a:xfrm>
                <a:off x="1727200" y="1828800"/>
                <a:ext cx="5740400" cy="152400"/>
              </a:xfrm>
              <a:prstGeom prst="rightArrow">
                <a:avLst>
                  <a:gd name="adj1" fmla="val 23333"/>
                  <a:gd name="adj2" fmla="val 66217"/>
                </a:avLst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>
                <a:off x="1981200" y="1905000"/>
                <a:ext cx="5257800" cy="0"/>
              </a:xfrm>
              <a:prstGeom prst="line">
                <a:avLst/>
              </a:prstGeom>
              <a:grpFill/>
              <a:ln w="50800" cap="flat" cmpd="sng" algn="ctr">
                <a:solidFill>
                  <a:sysClr val="window" lastClr="FFFFFF"/>
                </a:solidFill>
                <a:prstDash val="dash"/>
              </a:ln>
              <a:effectLst/>
            </p:spPr>
          </p:cxnSp>
        </p:grpSp>
        <p:sp>
          <p:nvSpPr>
            <p:cNvPr id="51" name="Right Arrow 50"/>
            <p:cNvSpPr/>
            <p:nvPr/>
          </p:nvSpPr>
          <p:spPr>
            <a:xfrm>
              <a:off x="5414010" y="2057400"/>
              <a:ext cx="152400" cy="152400"/>
            </a:xfrm>
            <a:prstGeom prst="rightArrow">
              <a:avLst>
                <a:gd name="adj1" fmla="val 23333"/>
                <a:gd name="adj2" fmla="val 66217"/>
              </a:avLst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ight Arrow 51"/>
            <p:cNvSpPr/>
            <p:nvPr/>
          </p:nvSpPr>
          <p:spPr>
            <a:xfrm>
              <a:off x="3581400" y="2057400"/>
              <a:ext cx="152400" cy="152400"/>
            </a:xfrm>
            <a:prstGeom prst="rightArrow">
              <a:avLst>
                <a:gd name="adj1" fmla="val 23333"/>
                <a:gd name="adj2" fmla="val 66217"/>
              </a:avLst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08992" y="2424771"/>
            <a:ext cx="4199297" cy="125028"/>
            <a:chOff x="1727200" y="1600200"/>
            <a:chExt cx="5740400" cy="152400"/>
          </a:xfrm>
          <a:gradFill>
            <a:gsLst>
              <a:gs pos="0">
                <a:srgbClr val="C00000"/>
              </a:gs>
              <a:gs pos="85000">
                <a:srgbClr val="4F81BD"/>
              </a:gs>
              <a:gs pos="100000">
                <a:srgbClr val="4F81BD"/>
              </a:gs>
            </a:gsLst>
            <a:lin ang="0" scaled="1"/>
          </a:gradFill>
        </p:grpSpPr>
        <p:sp>
          <p:nvSpPr>
            <p:cNvPr id="47" name="Right Arrow 46"/>
            <p:cNvSpPr/>
            <p:nvPr/>
          </p:nvSpPr>
          <p:spPr>
            <a:xfrm flipH="1">
              <a:off x="5414010" y="1600200"/>
              <a:ext cx="152400" cy="152400"/>
            </a:xfrm>
            <a:prstGeom prst="rightArrow">
              <a:avLst>
                <a:gd name="adj1" fmla="val 23333"/>
                <a:gd name="adj2" fmla="val 66217"/>
              </a:avLst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Right Arrow 47"/>
            <p:cNvSpPr/>
            <p:nvPr/>
          </p:nvSpPr>
          <p:spPr>
            <a:xfrm flipH="1">
              <a:off x="3581400" y="1600200"/>
              <a:ext cx="152400" cy="152400"/>
            </a:xfrm>
            <a:prstGeom prst="rightArrow">
              <a:avLst>
                <a:gd name="adj1" fmla="val 23333"/>
                <a:gd name="adj2" fmla="val 66217"/>
              </a:avLst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Right Arrow 48"/>
            <p:cNvSpPr/>
            <p:nvPr/>
          </p:nvSpPr>
          <p:spPr>
            <a:xfrm>
              <a:off x="1727200" y="1600200"/>
              <a:ext cx="5740400" cy="152400"/>
            </a:xfrm>
            <a:prstGeom prst="rightArrow">
              <a:avLst>
                <a:gd name="adj1" fmla="val 23333"/>
                <a:gd name="adj2" fmla="val 66217"/>
              </a:avLst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508992" y="4550249"/>
            <a:ext cx="4199297" cy="125028"/>
            <a:chOff x="1727200" y="1600200"/>
            <a:chExt cx="5740400" cy="152400"/>
          </a:xfrm>
          <a:gradFill flip="none" rotWithShape="1">
            <a:gsLst>
              <a:gs pos="0">
                <a:srgbClr val="C00000"/>
              </a:gs>
              <a:gs pos="80000">
                <a:srgbClr val="4F81BD">
                  <a:lumMod val="45000"/>
                  <a:lumOff val="55000"/>
                </a:srgbClr>
              </a:gs>
              <a:gs pos="100000">
                <a:srgbClr val="4F81BD"/>
              </a:gs>
            </a:gsLst>
            <a:lin ang="0" scaled="1"/>
            <a:tileRect/>
          </a:gradFill>
        </p:grpSpPr>
        <p:sp>
          <p:nvSpPr>
            <p:cNvPr id="44" name="Right Arrow 43"/>
            <p:cNvSpPr/>
            <p:nvPr/>
          </p:nvSpPr>
          <p:spPr>
            <a:xfrm>
              <a:off x="5414010" y="1600200"/>
              <a:ext cx="152400" cy="152400"/>
            </a:xfrm>
            <a:prstGeom prst="rightArrow">
              <a:avLst>
                <a:gd name="adj1" fmla="val 23333"/>
                <a:gd name="adj2" fmla="val 66217"/>
              </a:avLst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Right Arrow 44"/>
            <p:cNvSpPr/>
            <p:nvPr/>
          </p:nvSpPr>
          <p:spPr>
            <a:xfrm>
              <a:off x="3581400" y="1600200"/>
              <a:ext cx="152400" cy="152400"/>
            </a:xfrm>
            <a:prstGeom prst="rightArrow">
              <a:avLst>
                <a:gd name="adj1" fmla="val 23333"/>
                <a:gd name="adj2" fmla="val 66217"/>
              </a:avLst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Right Arrow 45"/>
            <p:cNvSpPr/>
            <p:nvPr/>
          </p:nvSpPr>
          <p:spPr>
            <a:xfrm>
              <a:off x="1727200" y="1600200"/>
              <a:ext cx="5740400" cy="152400"/>
            </a:xfrm>
            <a:prstGeom prst="rightArrow">
              <a:avLst>
                <a:gd name="adj1" fmla="val 23333"/>
                <a:gd name="adj2" fmla="val 66217"/>
              </a:avLst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914401" y="2424771"/>
            <a:ext cx="668915" cy="2250506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22" y="3282505"/>
            <a:ext cx="433546" cy="33003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615384" y="2424771"/>
            <a:ext cx="668915" cy="2250506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865" y="3305030"/>
            <a:ext cx="298467" cy="30750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615355" y="2151701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upper edge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28179" y="4578622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lower edge</a:t>
            </a:r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271" y="4669379"/>
            <a:ext cx="313548" cy="2147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288" y="3975666"/>
            <a:ext cx="325515" cy="2147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26" name="Straight Arrow Connector 25"/>
          <p:cNvCxnSpPr/>
          <p:nvPr/>
        </p:nvCxnSpPr>
        <p:spPr>
          <a:xfrm>
            <a:off x="914401" y="5040789"/>
            <a:ext cx="5369897" cy="416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pic>
        <p:nvPicPr>
          <p:cNvPr id="27" name="Picture 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030" y="5175390"/>
            <a:ext cx="93358" cy="937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693" y="5193096"/>
            <a:ext cx="227124" cy="12501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060" y="5207425"/>
            <a:ext cx="168601" cy="126575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5604683" y="4770255"/>
            <a:ext cx="0" cy="356949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headEnd type="triangle"/>
            <a:tailEnd type="none"/>
          </a:ln>
          <a:effectLst/>
        </p:spPr>
      </p:cxnSp>
      <p:grpSp>
        <p:nvGrpSpPr>
          <p:cNvPr id="2" name="Group 1"/>
          <p:cNvGrpSpPr/>
          <p:nvPr/>
        </p:nvGrpSpPr>
        <p:grpSpPr>
          <a:xfrm>
            <a:off x="3263222" y="4401749"/>
            <a:ext cx="390200" cy="186734"/>
            <a:chOff x="3255602" y="3949308"/>
            <a:chExt cx="390200" cy="186734"/>
          </a:xfrm>
        </p:grpSpPr>
        <p:pic>
          <p:nvPicPr>
            <p:cNvPr id="32" name="Picture 3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1345" y="3961025"/>
              <a:ext cx="140733" cy="175017"/>
            </a:xfrm>
            <a:prstGeom prst="rect">
              <a:avLst/>
            </a:prstGeom>
          </p:spPr>
        </p:pic>
        <p:cxnSp>
          <p:nvCxnSpPr>
            <p:cNvPr id="33" name="Straight Connector 32"/>
            <p:cNvCxnSpPr/>
            <p:nvPr/>
          </p:nvCxnSpPr>
          <p:spPr>
            <a:xfrm>
              <a:off x="3534316" y="3949308"/>
              <a:ext cx="0" cy="150022"/>
            </a:xfrm>
            <a:prstGeom prst="line">
              <a:avLst/>
            </a:prstGeom>
            <a:noFill/>
            <a:ln w="31750" cap="flat" cmpd="sng" algn="ctr">
              <a:solidFill>
                <a:sysClr val="windowText" lastClr="000000"/>
              </a:solidFill>
              <a:prstDash val="solid"/>
              <a:headEnd type="triangle"/>
              <a:tailEnd type="none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>
            <a:xfrm>
              <a:off x="3645802" y="3949308"/>
              <a:ext cx="0" cy="150022"/>
            </a:xfrm>
            <a:prstGeom prst="line">
              <a:avLst/>
            </a:prstGeom>
            <a:noFill/>
            <a:ln w="31750" cap="flat" cmpd="sng" algn="ctr">
              <a:solidFill>
                <a:sysClr val="windowText" lastClr="000000"/>
              </a:solidFill>
              <a:prstDash val="solid"/>
              <a:headEnd type="triangle"/>
              <a:tailEnd type="none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>
            <a:xfrm>
              <a:off x="3255602" y="3949308"/>
              <a:ext cx="0" cy="150022"/>
            </a:xfrm>
            <a:prstGeom prst="line">
              <a:avLst/>
            </a:prstGeom>
            <a:noFill/>
            <a:ln w="31750" cap="flat" cmpd="sng" algn="ctr">
              <a:solidFill>
                <a:sysClr val="windowText" lastClr="000000"/>
              </a:solidFill>
              <a:prstDash val="solid"/>
              <a:headEnd type="triangle"/>
              <a:tailEnd type="none"/>
            </a:ln>
            <a:effectLst/>
          </p:spPr>
        </p:cxnSp>
      </p:grpSp>
      <p:sp>
        <p:nvSpPr>
          <p:cNvPr id="36" name="Circular Arrow 35"/>
          <p:cNvSpPr/>
          <p:nvPr/>
        </p:nvSpPr>
        <p:spPr>
          <a:xfrm flipH="1">
            <a:off x="3103403" y="3157862"/>
            <a:ext cx="724657" cy="909354"/>
          </a:xfrm>
          <a:prstGeom prst="circularArrow">
            <a:avLst>
              <a:gd name="adj1" fmla="val 21539"/>
              <a:gd name="adj2" fmla="val 2433375"/>
              <a:gd name="adj3" fmla="val 19302297"/>
              <a:gd name="adj4" fmla="val 52893"/>
              <a:gd name="adj5" fmla="val 21214"/>
            </a:avLst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 rot="20412032">
            <a:off x="3217554" y="3164616"/>
            <a:ext cx="453550" cy="77081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>
                <a:gd name="adj" fmla="val 17586862"/>
              </a:avLst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</a:rPr>
              <a:t>Downstream</a:t>
            </a:r>
            <a:endParaRPr kumimoji="0" lang="en-US" sz="1050" b="1" i="0" u="none" strike="noStrike" kern="0" cap="none" spc="150" normalizeH="0" baseline="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ibri"/>
            </a:endParaRPr>
          </a:p>
        </p:txBody>
      </p:sp>
      <p:pic>
        <p:nvPicPr>
          <p:cNvPr id="38" name="Picture 3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193" y="2881683"/>
            <a:ext cx="317705" cy="20958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33" y="2212661"/>
            <a:ext cx="306024" cy="20958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345" y="2515658"/>
            <a:ext cx="140733" cy="175017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>
          <a:xfrm>
            <a:off x="3534316" y="2524805"/>
            <a:ext cx="0" cy="150022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headEnd type="triangle"/>
            <a:tailEnd type="none"/>
          </a:ln>
          <a:effectLst/>
        </p:spPr>
      </p:cxnSp>
      <p:cxnSp>
        <p:nvCxnSpPr>
          <p:cNvPr id="42" name="Straight Connector 41"/>
          <p:cNvCxnSpPr/>
          <p:nvPr/>
        </p:nvCxnSpPr>
        <p:spPr>
          <a:xfrm>
            <a:off x="3645802" y="2524805"/>
            <a:ext cx="0" cy="150022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headEnd type="triangle"/>
            <a:tailEnd type="none"/>
          </a:ln>
          <a:effectLst/>
        </p:spPr>
      </p:cxnSp>
      <p:cxnSp>
        <p:nvCxnSpPr>
          <p:cNvPr id="43" name="Straight Connector 42"/>
          <p:cNvCxnSpPr/>
          <p:nvPr/>
        </p:nvCxnSpPr>
        <p:spPr>
          <a:xfrm>
            <a:off x="3255602" y="2524805"/>
            <a:ext cx="0" cy="150022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headEnd type="triangle"/>
            <a:tailEnd type="none"/>
          </a:ln>
          <a:effectLst/>
        </p:spPr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775965"/>
              </p:ext>
            </p:extLst>
          </p:nvPr>
        </p:nvGraphicFramePr>
        <p:xfrm>
          <a:off x="6553200" y="4117661"/>
          <a:ext cx="1879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39" name="Equation" r:id="rId22" imgW="1523880" imgH="241200" progId="Equation.DSMT4">
                  <p:embed/>
                </p:oleObj>
              </mc:Choice>
              <mc:Fallback>
                <p:oleObj name="Equation" r:id="rId22" imgW="1523880" imgH="24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117661"/>
                        <a:ext cx="1879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942080"/>
              </p:ext>
            </p:extLst>
          </p:nvPr>
        </p:nvGraphicFramePr>
        <p:xfrm>
          <a:off x="6547461" y="4492699"/>
          <a:ext cx="1888190" cy="30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40" name="Equation" r:id="rId24" imgW="1523880" imgH="241200" progId="Equation.DSMT4">
                  <p:embed/>
                </p:oleObj>
              </mc:Choice>
              <mc:Fallback>
                <p:oleObj name="Equation" r:id="rId24" imgW="1523880" imgH="24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7461" y="4492699"/>
                        <a:ext cx="1888190" cy="30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/>
        </p:nvGraphicFramePr>
        <p:xfrm>
          <a:off x="0" y="0"/>
          <a:ext cx="55245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41" name="Equation" r:id="rId26" imgW="558558" imgH="203112" progId="Equation.DSMT4">
                  <p:embed/>
                </p:oleObj>
              </mc:Choice>
              <mc:Fallback>
                <p:oleObj name="Equation" r:id="rId26" imgW="558558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52450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" name="Rectangle 13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271371"/>
              </p:ext>
            </p:extLst>
          </p:nvPr>
        </p:nvGraphicFramePr>
        <p:xfrm>
          <a:off x="6993077" y="3584261"/>
          <a:ext cx="931723" cy="35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42" name="Equation" r:id="rId28" imgW="558558" imgH="203112" progId="Equation.DSMT4">
                  <p:embed/>
                </p:oleObj>
              </mc:Choice>
              <mc:Fallback>
                <p:oleObj name="Equation" r:id="rId28" imgW="558558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3077" y="3584261"/>
                        <a:ext cx="931723" cy="3534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2" name="Straight Connector 71"/>
          <p:cNvCxnSpPr/>
          <p:nvPr/>
        </p:nvCxnSpPr>
        <p:spPr>
          <a:xfrm>
            <a:off x="1600200" y="4744856"/>
            <a:ext cx="0" cy="356949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headEnd type="triangle"/>
            <a:tailEnd type="none"/>
          </a:ln>
          <a:effectLst/>
        </p:spPr>
      </p:cxnSp>
      <p:sp>
        <p:nvSpPr>
          <p:cNvPr id="77" name="TextBox 76"/>
          <p:cNvSpPr txBox="1"/>
          <p:nvPr/>
        </p:nvSpPr>
        <p:spPr>
          <a:xfrm>
            <a:off x="6553200" y="274606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+mn-cs"/>
              </a:rPr>
              <a:t>n</a:t>
            </a:r>
            <a:r>
              <a:rPr kumimoji="0" lang="en-US" sz="2400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+mn-cs"/>
              </a:rPr>
              <a:t>d</a:t>
            </a:r>
            <a:r>
              <a:rPr kumimoji="0" lang="en-US" sz="2400" i="1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kumimoji="0" lang="en-US" sz="240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+mn-cs"/>
              </a:rPr>
              <a:t>=1  </a:t>
            </a:r>
            <a:r>
              <a:rPr kumimoji="0" lang="en-US" sz="2400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+mn-cs"/>
              </a:rPr>
              <a:t>n</a:t>
            </a:r>
            <a:r>
              <a:rPr kumimoji="0" lang="en-US" sz="2400" i="1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+mn-cs"/>
              </a:rPr>
              <a:t>u</a:t>
            </a:r>
            <a:r>
              <a:rPr kumimoji="0" lang="en-US" sz="240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+mn-cs"/>
              </a:rPr>
              <a:t>=2</a:t>
            </a:r>
            <a:endParaRPr kumimoji="0" lang="en-US" sz="240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137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 flipV="1">
            <a:off x="685383" y="990600"/>
            <a:ext cx="0" cy="548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0583" y="5943600"/>
            <a:ext cx="7848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440513" y="5869305"/>
            <a:ext cx="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087963" y="5869305"/>
            <a:ext cx="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739223" y="5867400"/>
            <a:ext cx="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379053" y="5869305"/>
            <a:ext cx="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028408" y="5869305"/>
            <a:ext cx="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85383" y="4991100"/>
            <a:ext cx="666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85382" y="4019550"/>
            <a:ext cx="666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5381" y="3055620"/>
            <a:ext cx="666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683324" y="2100649"/>
            <a:ext cx="6759145" cy="2897659"/>
          </a:xfrm>
          <a:custGeom>
            <a:avLst/>
            <a:gdLst>
              <a:gd name="connsiteX0" fmla="*/ 6759145 w 6759145"/>
              <a:gd name="connsiteY0" fmla="*/ 2897659 h 2897659"/>
              <a:gd name="connsiteX1" fmla="*/ 5090983 w 6759145"/>
              <a:gd name="connsiteY1" fmla="*/ 846437 h 2897659"/>
              <a:gd name="connsiteX2" fmla="*/ 0 w 6759145"/>
              <a:gd name="connsiteY2" fmla="*/ 0 h 2897659"/>
              <a:gd name="connsiteX0" fmla="*/ 6759145 w 6759145"/>
              <a:gd name="connsiteY0" fmla="*/ 2897659 h 2897659"/>
              <a:gd name="connsiteX1" fmla="*/ 4646139 w 6759145"/>
              <a:gd name="connsiteY1" fmla="*/ 599302 h 2897659"/>
              <a:gd name="connsiteX2" fmla="*/ 0 w 6759145"/>
              <a:gd name="connsiteY2" fmla="*/ 0 h 2897659"/>
              <a:gd name="connsiteX0" fmla="*/ 6759145 w 6759145"/>
              <a:gd name="connsiteY0" fmla="*/ 2897659 h 2897659"/>
              <a:gd name="connsiteX1" fmla="*/ 4646139 w 6759145"/>
              <a:gd name="connsiteY1" fmla="*/ 599302 h 2897659"/>
              <a:gd name="connsiteX2" fmla="*/ 0 w 6759145"/>
              <a:gd name="connsiteY2" fmla="*/ 0 h 2897659"/>
              <a:gd name="connsiteX0" fmla="*/ 6759145 w 6759145"/>
              <a:gd name="connsiteY0" fmla="*/ 2897659 h 2897659"/>
              <a:gd name="connsiteX1" fmla="*/ 5412259 w 6759145"/>
              <a:gd name="connsiteY1" fmla="*/ 1143000 h 2897659"/>
              <a:gd name="connsiteX2" fmla="*/ 4646139 w 6759145"/>
              <a:gd name="connsiteY2" fmla="*/ 599302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646139 w 6759145"/>
              <a:gd name="connsiteY2" fmla="*/ 599302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3404285 w 6759145"/>
              <a:gd name="connsiteY2" fmla="*/ 222421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3404285 w 6759145"/>
              <a:gd name="connsiteY2" fmla="*/ 222421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3404285 w 6759145"/>
              <a:gd name="connsiteY2" fmla="*/ 222421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219831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219831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219831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219831 w 6759145"/>
              <a:gd name="connsiteY2" fmla="*/ 426307 h 2897659"/>
              <a:gd name="connsiteX3" fmla="*/ 0 w 6759145"/>
              <a:gd name="connsiteY3" fmla="*/ 0 h 2897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9145" h="2897659">
                <a:moveTo>
                  <a:pt x="6759145" y="2897659"/>
                </a:moveTo>
                <a:cubicBezTo>
                  <a:pt x="6596448" y="2568146"/>
                  <a:pt x="6372998" y="2073876"/>
                  <a:pt x="5974491" y="1618735"/>
                </a:cubicBezTo>
                <a:cubicBezTo>
                  <a:pt x="5575984" y="1163594"/>
                  <a:pt x="5295897" y="819664"/>
                  <a:pt x="4219831" y="426307"/>
                </a:cubicBezTo>
                <a:cubicBezTo>
                  <a:pt x="3143765" y="32950"/>
                  <a:pt x="1982229" y="70536"/>
                  <a:pt x="0" y="0"/>
                </a:cubicBezTo>
              </a:path>
            </a:pathLst>
          </a:custGeom>
          <a:noFill/>
          <a:ln w="28575">
            <a:solidFill>
              <a:srgbClr val="0070C0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flipH="1" flipV="1">
            <a:off x="693630" y="2104777"/>
            <a:ext cx="6759145" cy="2897659"/>
          </a:xfrm>
          <a:custGeom>
            <a:avLst/>
            <a:gdLst>
              <a:gd name="connsiteX0" fmla="*/ 6759145 w 6759145"/>
              <a:gd name="connsiteY0" fmla="*/ 2897659 h 2897659"/>
              <a:gd name="connsiteX1" fmla="*/ 5090983 w 6759145"/>
              <a:gd name="connsiteY1" fmla="*/ 846437 h 2897659"/>
              <a:gd name="connsiteX2" fmla="*/ 0 w 6759145"/>
              <a:gd name="connsiteY2" fmla="*/ 0 h 2897659"/>
              <a:gd name="connsiteX0" fmla="*/ 6759145 w 6759145"/>
              <a:gd name="connsiteY0" fmla="*/ 2897659 h 2897659"/>
              <a:gd name="connsiteX1" fmla="*/ 4646139 w 6759145"/>
              <a:gd name="connsiteY1" fmla="*/ 599302 h 2897659"/>
              <a:gd name="connsiteX2" fmla="*/ 0 w 6759145"/>
              <a:gd name="connsiteY2" fmla="*/ 0 h 2897659"/>
              <a:gd name="connsiteX0" fmla="*/ 6759145 w 6759145"/>
              <a:gd name="connsiteY0" fmla="*/ 2897659 h 2897659"/>
              <a:gd name="connsiteX1" fmla="*/ 4646139 w 6759145"/>
              <a:gd name="connsiteY1" fmla="*/ 599302 h 2897659"/>
              <a:gd name="connsiteX2" fmla="*/ 0 w 6759145"/>
              <a:gd name="connsiteY2" fmla="*/ 0 h 2897659"/>
              <a:gd name="connsiteX0" fmla="*/ 6759145 w 6759145"/>
              <a:gd name="connsiteY0" fmla="*/ 2897659 h 2897659"/>
              <a:gd name="connsiteX1" fmla="*/ 5412259 w 6759145"/>
              <a:gd name="connsiteY1" fmla="*/ 1143000 h 2897659"/>
              <a:gd name="connsiteX2" fmla="*/ 4646139 w 6759145"/>
              <a:gd name="connsiteY2" fmla="*/ 599302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646139 w 6759145"/>
              <a:gd name="connsiteY2" fmla="*/ 599302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3404285 w 6759145"/>
              <a:gd name="connsiteY2" fmla="*/ 222421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3404285 w 6759145"/>
              <a:gd name="connsiteY2" fmla="*/ 222421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3404285 w 6759145"/>
              <a:gd name="connsiteY2" fmla="*/ 222421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219831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219831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219831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219831 w 6759145"/>
              <a:gd name="connsiteY2" fmla="*/ 426307 h 2897659"/>
              <a:gd name="connsiteX3" fmla="*/ 0 w 6759145"/>
              <a:gd name="connsiteY3" fmla="*/ 0 h 2897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9145" h="2897659">
                <a:moveTo>
                  <a:pt x="6759145" y="2897659"/>
                </a:moveTo>
                <a:cubicBezTo>
                  <a:pt x="6596448" y="2568146"/>
                  <a:pt x="6372998" y="2073876"/>
                  <a:pt x="5974491" y="1618735"/>
                </a:cubicBezTo>
                <a:cubicBezTo>
                  <a:pt x="5575984" y="1163594"/>
                  <a:pt x="5295897" y="819664"/>
                  <a:pt x="4219831" y="426307"/>
                </a:cubicBezTo>
                <a:cubicBezTo>
                  <a:pt x="3143765" y="32950"/>
                  <a:pt x="1982229" y="70536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693630" y="2092422"/>
            <a:ext cx="6759145" cy="1461184"/>
          </a:xfrm>
          <a:custGeom>
            <a:avLst/>
            <a:gdLst>
              <a:gd name="connsiteX0" fmla="*/ 6759145 w 6759145"/>
              <a:gd name="connsiteY0" fmla="*/ 2897659 h 2897659"/>
              <a:gd name="connsiteX1" fmla="*/ 5090983 w 6759145"/>
              <a:gd name="connsiteY1" fmla="*/ 846437 h 2897659"/>
              <a:gd name="connsiteX2" fmla="*/ 0 w 6759145"/>
              <a:gd name="connsiteY2" fmla="*/ 0 h 2897659"/>
              <a:gd name="connsiteX0" fmla="*/ 6759145 w 6759145"/>
              <a:gd name="connsiteY0" fmla="*/ 2897659 h 2897659"/>
              <a:gd name="connsiteX1" fmla="*/ 4646139 w 6759145"/>
              <a:gd name="connsiteY1" fmla="*/ 599302 h 2897659"/>
              <a:gd name="connsiteX2" fmla="*/ 0 w 6759145"/>
              <a:gd name="connsiteY2" fmla="*/ 0 h 2897659"/>
              <a:gd name="connsiteX0" fmla="*/ 6759145 w 6759145"/>
              <a:gd name="connsiteY0" fmla="*/ 2897659 h 2897659"/>
              <a:gd name="connsiteX1" fmla="*/ 4646139 w 6759145"/>
              <a:gd name="connsiteY1" fmla="*/ 599302 h 2897659"/>
              <a:gd name="connsiteX2" fmla="*/ 0 w 6759145"/>
              <a:gd name="connsiteY2" fmla="*/ 0 h 2897659"/>
              <a:gd name="connsiteX0" fmla="*/ 6759145 w 6759145"/>
              <a:gd name="connsiteY0" fmla="*/ 2897659 h 2897659"/>
              <a:gd name="connsiteX1" fmla="*/ 5412259 w 6759145"/>
              <a:gd name="connsiteY1" fmla="*/ 1143000 h 2897659"/>
              <a:gd name="connsiteX2" fmla="*/ 4646139 w 6759145"/>
              <a:gd name="connsiteY2" fmla="*/ 599302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646139 w 6759145"/>
              <a:gd name="connsiteY2" fmla="*/ 599302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3404285 w 6759145"/>
              <a:gd name="connsiteY2" fmla="*/ 222421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3404285 w 6759145"/>
              <a:gd name="connsiteY2" fmla="*/ 222421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3404285 w 6759145"/>
              <a:gd name="connsiteY2" fmla="*/ 222421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219831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219831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219831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219831 w 6759145"/>
              <a:gd name="connsiteY2" fmla="*/ 426307 h 2897659"/>
              <a:gd name="connsiteX3" fmla="*/ 0 w 6759145"/>
              <a:gd name="connsiteY3" fmla="*/ 0 h 2897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9145" h="2897659">
                <a:moveTo>
                  <a:pt x="6759145" y="2897659"/>
                </a:moveTo>
                <a:cubicBezTo>
                  <a:pt x="6596448" y="2568146"/>
                  <a:pt x="6372998" y="2073876"/>
                  <a:pt x="5974491" y="1618735"/>
                </a:cubicBezTo>
                <a:cubicBezTo>
                  <a:pt x="5575984" y="1163594"/>
                  <a:pt x="5295897" y="819664"/>
                  <a:pt x="4219831" y="426307"/>
                </a:cubicBezTo>
                <a:cubicBezTo>
                  <a:pt x="3143765" y="32950"/>
                  <a:pt x="1982229" y="70536"/>
                  <a:pt x="0" y="0"/>
                </a:cubicBezTo>
              </a:path>
            </a:pathLst>
          </a:custGeom>
          <a:noFill/>
          <a:ln w="57150" cmpd="dbl">
            <a:solidFill>
              <a:srgbClr val="FF0000"/>
            </a:solidFill>
            <a:prstDash val="solid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flipH="1" flipV="1">
            <a:off x="685426" y="3542272"/>
            <a:ext cx="6759145" cy="1461184"/>
          </a:xfrm>
          <a:custGeom>
            <a:avLst/>
            <a:gdLst>
              <a:gd name="connsiteX0" fmla="*/ 6759145 w 6759145"/>
              <a:gd name="connsiteY0" fmla="*/ 2897659 h 2897659"/>
              <a:gd name="connsiteX1" fmla="*/ 5090983 w 6759145"/>
              <a:gd name="connsiteY1" fmla="*/ 846437 h 2897659"/>
              <a:gd name="connsiteX2" fmla="*/ 0 w 6759145"/>
              <a:gd name="connsiteY2" fmla="*/ 0 h 2897659"/>
              <a:gd name="connsiteX0" fmla="*/ 6759145 w 6759145"/>
              <a:gd name="connsiteY0" fmla="*/ 2897659 h 2897659"/>
              <a:gd name="connsiteX1" fmla="*/ 4646139 w 6759145"/>
              <a:gd name="connsiteY1" fmla="*/ 599302 h 2897659"/>
              <a:gd name="connsiteX2" fmla="*/ 0 w 6759145"/>
              <a:gd name="connsiteY2" fmla="*/ 0 h 2897659"/>
              <a:gd name="connsiteX0" fmla="*/ 6759145 w 6759145"/>
              <a:gd name="connsiteY0" fmla="*/ 2897659 h 2897659"/>
              <a:gd name="connsiteX1" fmla="*/ 4646139 w 6759145"/>
              <a:gd name="connsiteY1" fmla="*/ 599302 h 2897659"/>
              <a:gd name="connsiteX2" fmla="*/ 0 w 6759145"/>
              <a:gd name="connsiteY2" fmla="*/ 0 h 2897659"/>
              <a:gd name="connsiteX0" fmla="*/ 6759145 w 6759145"/>
              <a:gd name="connsiteY0" fmla="*/ 2897659 h 2897659"/>
              <a:gd name="connsiteX1" fmla="*/ 5412259 w 6759145"/>
              <a:gd name="connsiteY1" fmla="*/ 1143000 h 2897659"/>
              <a:gd name="connsiteX2" fmla="*/ 4646139 w 6759145"/>
              <a:gd name="connsiteY2" fmla="*/ 599302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646139 w 6759145"/>
              <a:gd name="connsiteY2" fmla="*/ 599302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3404285 w 6759145"/>
              <a:gd name="connsiteY2" fmla="*/ 222421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3404285 w 6759145"/>
              <a:gd name="connsiteY2" fmla="*/ 222421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3404285 w 6759145"/>
              <a:gd name="connsiteY2" fmla="*/ 222421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219831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219831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219831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219831 w 6759145"/>
              <a:gd name="connsiteY2" fmla="*/ 426307 h 2897659"/>
              <a:gd name="connsiteX3" fmla="*/ 0 w 6759145"/>
              <a:gd name="connsiteY3" fmla="*/ 0 h 2897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9145" h="2897659">
                <a:moveTo>
                  <a:pt x="6759145" y="2897659"/>
                </a:moveTo>
                <a:cubicBezTo>
                  <a:pt x="6596448" y="2568146"/>
                  <a:pt x="6372998" y="2073876"/>
                  <a:pt x="5974491" y="1618735"/>
                </a:cubicBezTo>
                <a:cubicBezTo>
                  <a:pt x="5575984" y="1163594"/>
                  <a:pt x="5295897" y="819664"/>
                  <a:pt x="4219831" y="426307"/>
                </a:cubicBezTo>
                <a:cubicBezTo>
                  <a:pt x="3143765" y="32950"/>
                  <a:pt x="1982229" y="70536"/>
                  <a:pt x="0" y="0"/>
                </a:cubicBezTo>
              </a:path>
            </a:pathLst>
          </a:custGeom>
          <a:noFill/>
          <a:ln w="57150" cmpd="dbl">
            <a:solidFill>
              <a:srgbClr val="0070C0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346" y="6029067"/>
            <a:ext cx="222857" cy="17523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29" y="6027213"/>
            <a:ext cx="106667" cy="17523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698" y="6032247"/>
            <a:ext cx="106667" cy="17523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329" y="6007465"/>
            <a:ext cx="114286" cy="17523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979" y="6032876"/>
            <a:ext cx="102857" cy="17142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40" y="2017158"/>
            <a:ext cx="114286" cy="17523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42" y="3933835"/>
            <a:ext cx="102857" cy="17142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835" y="6192955"/>
            <a:ext cx="379048" cy="25523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066800"/>
            <a:ext cx="2299048" cy="2552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3314" y="3121820"/>
            <a:ext cx="689524" cy="27809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75" y="4905385"/>
            <a:ext cx="85714" cy="17142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733800" y="685800"/>
            <a:ext cx="5308397" cy="1412136"/>
            <a:chOff x="762950" y="908154"/>
            <a:chExt cx="5308397" cy="1412136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762950" y="2320290"/>
              <a:ext cx="6667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1853514" y="908154"/>
              <a:ext cx="302939" cy="105032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471984" y="908154"/>
              <a:ext cx="302939" cy="10503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Picture 80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1697" y="1219983"/>
              <a:ext cx="314286" cy="213333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7061" y="1219983"/>
              <a:ext cx="234286" cy="215238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514" y="2032425"/>
              <a:ext cx="108571" cy="175238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9167" y="2032425"/>
              <a:ext cx="154286" cy="173333"/>
            </a:xfrm>
            <a:prstGeom prst="rect">
              <a:avLst/>
            </a:prstGeom>
          </p:spPr>
        </p:pic>
        <p:cxnSp>
          <p:nvCxnSpPr>
            <p:cNvPr id="65" name="Straight Arrow Connector 64"/>
            <p:cNvCxnSpPr/>
            <p:nvPr/>
          </p:nvCxnSpPr>
          <p:spPr>
            <a:xfrm>
              <a:off x="2150272" y="1072974"/>
              <a:ext cx="3315531" cy="0"/>
            </a:xfrm>
            <a:prstGeom prst="straightConnector1">
              <a:avLst/>
            </a:prstGeom>
            <a:ln w="44450" cmpd="dbl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2144096" y="1808134"/>
              <a:ext cx="3315531" cy="0"/>
            </a:xfrm>
            <a:prstGeom prst="straightConnector1">
              <a:avLst/>
            </a:prstGeom>
            <a:ln w="44450" cmpd="dbl">
              <a:solidFill>
                <a:srgbClr val="0070C0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2150273" y="1900809"/>
              <a:ext cx="3315531" cy="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2150274" y="965747"/>
              <a:ext cx="3315531" cy="0"/>
            </a:xfrm>
            <a:prstGeom prst="straightConnector1">
              <a:avLst/>
            </a:prstGeom>
            <a:ln w="38100" cmpd="sng">
              <a:solidFill>
                <a:srgbClr val="0070C0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Straight Connector 66"/>
          <p:cNvCxnSpPr/>
          <p:nvPr/>
        </p:nvCxnSpPr>
        <p:spPr>
          <a:xfrm>
            <a:off x="566182" y="3542249"/>
            <a:ext cx="7191385" cy="0"/>
          </a:xfrm>
          <a:prstGeom prst="line">
            <a:avLst/>
          </a:prstGeom>
          <a:ln w="28575">
            <a:prstDash val="sysDot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80" name="Picture 7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047" y="3605629"/>
            <a:ext cx="1818741" cy="2333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311" y="152400"/>
            <a:ext cx="5214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temperature profile, </a:t>
            </a:r>
            <a:r>
              <a:rPr lang="en-US" sz="2400" b="1" i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</a:t>
            </a:r>
            <a:r>
              <a:rPr lang="en-US" sz="24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=3/5</a:t>
            </a:r>
            <a:endParaRPr lang="en-US" sz="32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080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9" grpId="0" animBg="1"/>
      <p:bldP spid="30" grpId="0" animBg="1"/>
      <p:bldP spid="3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685800"/>
            <a:ext cx="1938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=3/5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35232" y="2901048"/>
            <a:ext cx="3441968" cy="375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unequal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number of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down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and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up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modes</a:t>
            </a:r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30750"/>
            <a:ext cx="3298825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" name="Straight Connector 29"/>
          <p:cNvCxnSpPr/>
          <p:nvPr/>
        </p:nvCxnSpPr>
        <p:spPr bwMode="auto">
          <a:xfrm>
            <a:off x="3011061" y="4495800"/>
            <a:ext cx="3057951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" name="Group 30"/>
          <p:cNvGrpSpPr/>
          <p:nvPr/>
        </p:nvGrpSpPr>
        <p:grpSpPr>
          <a:xfrm>
            <a:off x="4154061" y="4572000"/>
            <a:ext cx="609600" cy="432047"/>
            <a:chOff x="1447800" y="2996953"/>
            <a:chExt cx="609600" cy="432047"/>
          </a:xfrm>
        </p:grpSpPr>
        <p:sp>
          <p:nvSpPr>
            <p:cNvPr id="32" name="Rectangle 31"/>
            <p:cNvSpPr/>
            <p:nvPr/>
          </p:nvSpPr>
          <p:spPr bwMode="auto">
            <a:xfrm>
              <a:off x="1447800" y="2996953"/>
              <a:ext cx="609600" cy="4320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53579" y="3079520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L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90600" y="1905000"/>
            <a:ext cx="3352800" cy="381000"/>
            <a:chOff x="2667000" y="1905000"/>
            <a:chExt cx="3352800" cy="381000"/>
          </a:xfrm>
        </p:grpSpPr>
        <p:sp>
          <p:nvSpPr>
            <p:cNvPr id="35" name="Rounded Rectangle 34"/>
            <p:cNvSpPr/>
            <p:nvPr/>
          </p:nvSpPr>
          <p:spPr bwMode="auto">
            <a:xfrm>
              <a:off x="2667000" y="2057400"/>
              <a:ext cx="3352800" cy="2286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FF0000"/>
                </a:gs>
                <a:gs pos="100000">
                  <a:srgbClr val="FF0000"/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3029020" lon="19311304" rev="18947287"/>
              </a:camera>
              <a:lightRig rig="threePt" dir="t"/>
            </a:scene3d>
            <a:sp3d extrusionH="12700">
              <a:bevelT w="127000" h="127000"/>
              <a:bevelB w="127000" h="127000"/>
            </a:sp3d>
            <a:ex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074634" y="1905000"/>
              <a:ext cx="3449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T</a:t>
              </a:r>
              <a:r>
                <a:rPr kumimoji="0" lang="en-US" sz="1100" b="0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m</a:t>
              </a:r>
              <a:endPara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endParaRPr>
            </a:p>
          </p:txBody>
        </p:sp>
        <p:sp>
          <p:nvSpPr>
            <p:cNvPr id="37" name="Notched Right Arrow 36"/>
            <p:cNvSpPr/>
            <p:nvPr/>
          </p:nvSpPr>
          <p:spPr bwMode="auto">
            <a:xfrm rot="720442">
              <a:off x="4484949" y="2084880"/>
              <a:ext cx="457200" cy="152400"/>
            </a:xfrm>
            <a:prstGeom prst="notched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90600" y="2743200"/>
            <a:ext cx="3352800" cy="337810"/>
            <a:chOff x="2676951" y="2938790"/>
            <a:chExt cx="3352800" cy="337810"/>
          </a:xfrm>
        </p:grpSpPr>
        <p:sp>
          <p:nvSpPr>
            <p:cNvPr id="39" name="Rounded Rectangle 38"/>
            <p:cNvSpPr/>
            <p:nvPr/>
          </p:nvSpPr>
          <p:spPr bwMode="auto">
            <a:xfrm>
              <a:off x="2676951" y="3048000"/>
              <a:ext cx="3352800" cy="2286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000">
                  <a:srgbClr val="000099"/>
                </a:gs>
                <a:gs pos="100000">
                  <a:srgbClr val="000099"/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3029020" lon="19311304" rev="18947287"/>
              </a:camera>
              <a:lightRig rig="threePt" dir="t"/>
            </a:scene3d>
            <a:sp3d extrusionH="12700">
              <a:bevelT w="127000" h="127000"/>
              <a:bevelB w="127000" h="127000"/>
            </a:sp3d>
            <a:ex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254284" y="2938790"/>
              <a:ext cx="31771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T</a:t>
              </a:r>
              <a:r>
                <a:rPr kumimoji="0" lang="en-US" sz="11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0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endParaRPr>
            </a:p>
          </p:txBody>
        </p:sp>
        <p:sp>
          <p:nvSpPr>
            <p:cNvPr id="41" name="Notched Right Arrow 40"/>
            <p:cNvSpPr/>
            <p:nvPr/>
          </p:nvSpPr>
          <p:spPr bwMode="auto">
            <a:xfrm rot="11575269">
              <a:off x="4560749" y="3097188"/>
              <a:ext cx="457200" cy="152400"/>
            </a:xfrm>
            <a:prstGeom prst="notched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118728" y="2095755"/>
            <a:ext cx="2343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990600" y="3472190"/>
            <a:ext cx="3352800" cy="337810"/>
            <a:chOff x="2676951" y="2938790"/>
            <a:chExt cx="3352800" cy="337810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2676951" y="3048000"/>
              <a:ext cx="3352800" cy="2286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000">
                  <a:srgbClr val="000099"/>
                </a:gs>
                <a:gs pos="100000">
                  <a:srgbClr val="000099"/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3029020" lon="19311304" rev="18947287"/>
              </a:camera>
              <a:lightRig rig="threePt" dir="t"/>
            </a:scene3d>
            <a:sp3d extrusionH="12700">
              <a:bevelT w="127000" h="127000"/>
              <a:bevelB w="127000" h="127000"/>
            </a:sp3d>
            <a:ex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254284" y="2938790"/>
              <a:ext cx="31771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T</a:t>
              </a:r>
              <a:r>
                <a:rPr kumimoji="0" lang="en-US" sz="11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0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endParaRPr>
            </a:p>
          </p:txBody>
        </p:sp>
        <p:sp>
          <p:nvSpPr>
            <p:cNvPr id="48" name="Notched Right Arrow 47"/>
            <p:cNvSpPr/>
            <p:nvPr/>
          </p:nvSpPr>
          <p:spPr bwMode="auto">
            <a:xfrm rot="11575269">
              <a:off x="4560749" y="3097188"/>
              <a:ext cx="457200" cy="152400"/>
            </a:xfrm>
            <a:prstGeom prst="notched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6497724" y="5281136"/>
            <a:ext cx="17572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shorter 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  <a:sym typeface="Symbol"/>
              </a:rPr>
              <a:t>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  <a:sym typeface="Symbo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  <a:sym typeface="Symbol"/>
              </a:rPr>
              <a:t>nodes equilibrate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2667000" y="5867400"/>
            <a:ext cx="9906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1" name="Group 50"/>
          <p:cNvGrpSpPr/>
          <p:nvPr/>
        </p:nvGrpSpPr>
        <p:grpSpPr>
          <a:xfrm>
            <a:off x="2895600" y="5791200"/>
            <a:ext cx="457200" cy="369330"/>
            <a:chOff x="1447800" y="2910544"/>
            <a:chExt cx="609600" cy="518456"/>
          </a:xfrm>
        </p:grpSpPr>
        <p:sp>
          <p:nvSpPr>
            <p:cNvPr id="52" name="Rectangle 51"/>
            <p:cNvSpPr/>
            <p:nvPr/>
          </p:nvSpPr>
          <p:spPr bwMode="auto">
            <a:xfrm>
              <a:off x="1447800" y="2996953"/>
              <a:ext cx="609600" cy="4320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653579" y="2910544"/>
              <a:ext cx="380875" cy="475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/>
                </a:rPr>
                <a:t>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003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 flipH="1" flipV="1">
            <a:off x="1142998" y="1600200"/>
            <a:ext cx="2" cy="47487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38200" y="5815516"/>
            <a:ext cx="7848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898130" y="5741221"/>
            <a:ext cx="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545580" y="5741221"/>
            <a:ext cx="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196840" y="5739316"/>
            <a:ext cx="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836670" y="5741221"/>
            <a:ext cx="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486025" y="5741221"/>
            <a:ext cx="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143000" y="4863016"/>
            <a:ext cx="666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142999" y="3891466"/>
            <a:ext cx="666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142998" y="2927536"/>
            <a:ext cx="666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963" y="5900983"/>
            <a:ext cx="222857" cy="17523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6" y="5899129"/>
            <a:ext cx="106667" cy="17523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315" y="5904163"/>
            <a:ext cx="106667" cy="17523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946" y="5879381"/>
            <a:ext cx="114286" cy="17523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596" y="5904792"/>
            <a:ext cx="102857" cy="17142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07" y="1803995"/>
            <a:ext cx="114286" cy="17523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30" y="3798199"/>
            <a:ext cx="102857" cy="1714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53" y="6064871"/>
            <a:ext cx="401905" cy="25523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92" y="4777301"/>
            <a:ext cx="85714" cy="171429"/>
          </a:xfrm>
          <a:prstGeom prst="rect">
            <a:avLst/>
          </a:prstGeom>
        </p:spPr>
      </p:pic>
      <p:sp>
        <p:nvSpPr>
          <p:cNvPr id="44" name="Freeform 43"/>
          <p:cNvSpPr/>
          <p:nvPr/>
        </p:nvSpPr>
        <p:spPr>
          <a:xfrm flipH="1" flipV="1">
            <a:off x="1188955" y="2919375"/>
            <a:ext cx="6721437" cy="1954978"/>
          </a:xfrm>
          <a:custGeom>
            <a:avLst/>
            <a:gdLst>
              <a:gd name="connsiteX0" fmla="*/ 6759145 w 6759145"/>
              <a:gd name="connsiteY0" fmla="*/ 2897659 h 2897659"/>
              <a:gd name="connsiteX1" fmla="*/ 5090983 w 6759145"/>
              <a:gd name="connsiteY1" fmla="*/ 846437 h 2897659"/>
              <a:gd name="connsiteX2" fmla="*/ 0 w 6759145"/>
              <a:gd name="connsiteY2" fmla="*/ 0 h 2897659"/>
              <a:gd name="connsiteX0" fmla="*/ 6759145 w 6759145"/>
              <a:gd name="connsiteY0" fmla="*/ 2897659 h 2897659"/>
              <a:gd name="connsiteX1" fmla="*/ 4646139 w 6759145"/>
              <a:gd name="connsiteY1" fmla="*/ 599302 h 2897659"/>
              <a:gd name="connsiteX2" fmla="*/ 0 w 6759145"/>
              <a:gd name="connsiteY2" fmla="*/ 0 h 2897659"/>
              <a:gd name="connsiteX0" fmla="*/ 6759145 w 6759145"/>
              <a:gd name="connsiteY0" fmla="*/ 2897659 h 2897659"/>
              <a:gd name="connsiteX1" fmla="*/ 4646139 w 6759145"/>
              <a:gd name="connsiteY1" fmla="*/ 599302 h 2897659"/>
              <a:gd name="connsiteX2" fmla="*/ 0 w 6759145"/>
              <a:gd name="connsiteY2" fmla="*/ 0 h 2897659"/>
              <a:gd name="connsiteX0" fmla="*/ 6759145 w 6759145"/>
              <a:gd name="connsiteY0" fmla="*/ 2897659 h 2897659"/>
              <a:gd name="connsiteX1" fmla="*/ 5412259 w 6759145"/>
              <a:gd name="connsiteY1" fmla="*/ 1143000 h 2897659"/>
              <a:gd name="connsiteX2" fmla="*/ 4646139 w 6759145"/>
              <a:gd name="connsiteY2" fmla="*/ 599302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646139 w 6759145"/>
              <a:gd name="connsiteY2" fmla="*/ 599302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3404285 w 6759145"/>
              <a:gd name="connsiteY2" fmla="*/ 222421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3404285 w 6759145"/>
              <a:gd name="connsiteY2" fmla="*/ 222421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3404285 w 6759145"/>
              <a:gd name="connsiteY2" fmla="*/ 222421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219831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219831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219831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219831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4219831 w 6759145"/>
              <a:gd name="connsiteY1" fmla="*/ 426307 h 2897659"/>
              <a:gd name="connsiteX2" fmla="*/ 0 w 6759145"/>
              <a:gd name="connsiteY2" fmla="*/ 0 h 2897659"/>
              <a:gd name="connsiteX0" fmla="*/ 6759145 w 6759145"/>
              <a:gd name="connsiteY0" fmla="*/ 2897659 h 2897659"/>
              <a:gd name="connsiteX1" fmla="*/ 0 w 6759145"/>
              <a:gd name="connsiteY1" fmla="*/ 0 h 2897659"/>
              <a:gd name="connsiteX0" fmla="*/ 6721437 w 6721437"/>
              <a:gd name="connsiteY0" fmla="*/ 1954978 h 1954978"/>
              <a:gd name="connsiteX1" fmla="*/ 0 w 6721437"/>
              <a:gd name="connsiteY1" fmla="*/ 0 h 1954978"/>
              <a:gd name="connsiteX0" fmla="*/ 6721437 w 6721437"/>
              <a:gd name="connsiteY0" fmla="*/ 1954978 h 1954978"/>
              <a:gd name="connsiteX1" fmla="*/ 0 w 6721437"/>
              <a:gd name="connsiteY1" fmla="*/ 0 h 1954978"/>
              <a:gd name="connsiteX0" fmla="*/ 6721437 w 6721437"/>
              <a:gd name="connsiteY0" fmla="*/ 1976959 h 1976959"/>
              <a:gd name="connsiteX1" fmla="*/ 0 w 6721437"/>
              <a:gd name="connsiteY1" fmla="*/ 21981 h 1976959"/>
              <a:gd name="connsiteX0" fmla="*/ 6721437 w 6721437"/>
              <a:gd name="connsiteY0" fmla="*/ 1954978 h 1954978"/>
              <a:gd name="connsiteX1" fmla="*/ 0 w 6721437"/>
              <a:gd name="connsiteY1" fmla="*/ 0 h 1954978"/>
              <a:gd name="connsiteX0" fmla="*/ 6721437 w 6721437"/>
              <a:gd name="connsiteY0" fmla="*/ 1954978 h 1954978"/>
              <a:gd name="connsiteX1" fmla="*/ 0 w 6721437"/>
              <a:gd name="connsiteY1" fmla="*/ 0 h 1954978"/>
              <a:gd name="connsiteX0" fmla="*/ 6721437 w 6721437"/>
              <a:gd name="connsiteY0" fmla="*/ 1954978 h 1954978"/>
              <a:gd name="connsiteX1" fmla="*/ 0 w 6721437"/>
              <a:gd name="connsiteY1" fmla="*/ 0 h 1954978"/>
              <a:gd name="connsiteX0" fmla="*/ 6721437 w 6721437"/>
              <a:gd name="connsiteY0" fmla="*/ 1954978 h 1954978"/>
              <a:gd name="connsiteX1" fmla="*/ 0 w 6721437"/>
              <a:gd name="connsiteY1" fmla="*/ 0 h 195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21437" h="1954978">
                <a:moveTo>
                  <a:pt x="6721437" y="1954978"/>
                </a:moveTo>
                <a:cubicBezTo>
                  <a:pt x="6196635" y="-393505"/>
                  <a:pt x="2777807" y="161465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04" y="2833660"/>
            <a:ext cx="106667" cy="175238"/>
          </a:xfrm>
          <a:prstGeom prst="rect">
            <a:avLst/>
          </a:prstGeom>
        </p:spPr>
      </p:pic>
      <p:cxnSp>
        <p:nvCxnSpPr>
          <p:cNvPr id="48" name="Straight Arrow Connector 47"/>
          <p:cNvCxnSpPr/>
          <p:nvPr/>
        </p:nvCxnSpPr>
        <p:spPr>
          <a:xfrm>
            <a:off x="1160286" y="4874384"/>
            <a:ext cx="6908203" cy="0"/>
          </a:xfrm>
          <a:prstGeom prst="straightConnector1">
            <a:avLst/>
          </a:prstGeom>
          <a:ln w="127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7"/>
          <a:stretch/>
        </p:blipFill>
        <p:spPr>
          <a:xfrm>
            <a:off x="3657600" y="3969508"/>
            <a:ext cx="2004416" cy="4170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109" y="3351375"/>
            <a:ext cx="1115429" cy="25142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38200" y="695980"/>
            <a:ext cx="4689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 conductance   </a:t>
            </a:r>
            <a:r>
              <a:rPr lang="en-US" sz="2000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w/length</a:t>
            </a:r>
            <a:endParaRPr lang="en-US" sz="2800" b="1" i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98754" y="772180"/>
            <a:ext cx="14688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8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</a:t>
            </a:r>
            <a:r>
              <a:rPr lang="en-US" sz="28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=3/5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905000"/>
            <a:ext cx="1682924" cy="18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50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3868" y="609600"/>
            <a:ext cx="1500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212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kern="0" dirty="0" smtClean="0">
                <a:solidFill>
                  <a:srgbClr val="000099"/>
                </a:solidFill>
                <a:latin typeface="Tahoma"/>
              </a:rPr>
              <a:t>v </a:t>
            </a:r>
            <a:r>
              <a:rPr lang="en-US" sz="2800" b="1" kern="0" dirty="0" smtClean="0">
                <a:solidFill>
                  <a:srgbClr val="000099"/>
                </a:solidFill>
                <a:latin typeface="Tahoma"/>
              </a:rPr>
              <a:t>=3/5</a:t>
            </a:r>
            <a:endParaRPr lang="en-US" sz="2800" b="1" kern="0" dirty="0">
              <a:solidFill>
                <a:srgbClr val="000099"/>
              </a:solidFill>
              <a:latin typeface="Tahoma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810502"/>
              </p:ext>
            </p:extLst>
          </p:nvPr>
        </p:nvGraphicFramePr>
        <p:xfrm>
          <a:off x="1452563" y="1828800"/>
          <a:ext cx="57880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08" name="Equation" r:id="rId3" imgW="2349360" imgH="241200" progId="Equation.DSMT4">
                  <p:embed/>
                </p:oleObj>
              </mc:Choice>
              <mc:Fallback>
                <p:oleObj name="Equation" r:id="rId3" imgW="2349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2563" y="1828800"/>
                        <a:ext cx="578802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1676400" y="3218674"/>
            <a:ext cx="990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rtl="0"/>
            <a:endParaRPr lang="en-US" sz="2800" b="1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72862" y="3581400"/>
            <a:ext cx="4572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rtl="0"/>
            <a:endParaRPr lang="en-US" sz="2800" b="1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7" name="Group 801"/>
          <p:cNvGrpSpPr/>
          <p:nvPr/>
        </p:nvGrpSpPr>
        <p:grpSpPr>
          <a:xfrm>
            <a:off x="1041725" y="3082656"/>
            <a:ext cx="7568875" cy="2784744"/>
            <a:chOff x="168845" y="2218589"/>
            <a:chExt cx="10764622" cy="3960522"/>
          </a:xfrm>
        </p:grpSpPr>
        <p:pic>
          <p:nvPicPr>
            <p:cNvPr id="18" name="TVsP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4984" y="2218589"/>
              <a:ext cx="5238483" cy="39288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" name="linear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845" y="2218590"/>
              <a:ext cx="5280698" cy="39605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" name="Shape 800"/>
            <p:cNvSpPr/>
            <p:nvPr/>
          </p:nvSpPr>
          <p:spPr>
            <a:xfrm>
              <a:off x="7686620" y="3540741"/>
              <a:ext cx="824192" cy="1"/>
            </a:xfrm>
            <a:prstGeom prst="line">
              <a:avLst/>
            </a:prstGeom>
            <a:noFill/>
            <a:ln w="12700" cap="flat">
              <a:solidFill>
                <a:srgbClr val="797979"/>
              </a:solidFill>
              <a:prstDash val="solid"/>
              <a:miter lim="400000"/>
              <a:headEnd type="triangle" w="med" len="sm"/>
              <a:tailEnd type="triangle" w="med" len="sm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09" rtl="0" fontAlgn="auto" hangingPunct="0">
                <a:spcBef>
                  <a:spcPts val="0"/>
                </a:spcBef>
                <a:spcAft>
                  <a:spcPts val="0"/>
                </a:spcAft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700" kern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22" name="Rectangle 21"/>
          <p:cNvSpPr/>
          <p:nvPr/>
        </p:nvSpPr>
        <p:spPr bwMode="auto">
          <a:xfrm>
            <a:off x="1986643" y="3370643"/>
            <a:ext cx="995711" cy="2202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rtl="0"/>
            <a:endParaRPr lang="en-US" sz="2800" b="1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215243" y="3315474"/>
            <a:ext cx="593271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1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</a:t>
            </a:r>
            <a:r>
              <a:rPr lang="en-US" sz="1100" i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N </a:t>
            </a:r>
            <a:r>
              <a:rPr lang="en-US" sz="11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=2</a:t>
            </a:r>
            <a:endParaRPr lang="en-US" sz="11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004987" y="3577084"/>
            <a:ext cx="329875" cy="14521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rtl="0"/>
            <a:endParaRPr lang="en-US" sz="2800" b="1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165" y="3201758"/>
            <a:ext cx="538451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595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076335"/>
              </p:ext>
            </p:extLst>
          </p:nvPr>
        </p:nvGraphicFramePr>
        <p:xfrm>
          <a:off x="457200" y="381000"/>
          <a:ext cx="7315200" cy="560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9" name="Acrobat Document" r:id="rId3" imgW="7315200" imgH="5600700" progId="AcroExch.Document.DC">
                  <p:embed/>
                </p:oleObj>
              </mc:Choice>
              <mc:Fallback>
                <p:oleObj name="Acrobat Document" r:id="rId3" imgW="7315200" imgH="56007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381000"/>
                        <a:ext cx="7315200" cy="5600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716131" y="2819400"/>
            <a:ext cx="2116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</a:rPr>
              <a:t>v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</a:rPr>
              <a:t>=3/5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sym typeface="Symbol"/>
              </a:rPr>
              <a:t> </a:t>
            </a:r>
            <a:r>
              <a:rPr lang="en-US" sz="2000" b="1" kern="0" dirty="0" smtClean="0">
                <a:solidFill>
                  <a:srgbClr val="0070C0"/>
                </a:solidFill>
                <a:latin typeface="+mj-lt"/>
                <a:sym typeface="Symbol"/>
              </a:rPr>
              <a:t>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sym typeface="Symbol"/>
              </a:rPr>
              <a:t>-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sym typeface="Symbol"/>
              </a:rPr>
              <a:t></a:t>
            </a:r>
            <a:r>
              <a:rPr kumimoji="0" lang="en-US" sz="2400" b="1" u="none" strike="noStrike" kern="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sym typeface="Symbol"/>
              </a:rPr>
              <a:t>0</a:t>
            </a:r>
            <a:r>
              <a:rPr lang="en-US" kern="0" dirty="0">
                <a:solidFill>
                  <a:srgbClr val="0070C0"/>
                </a:solidFill>
                <a:sym typeface="Symbol"/>
              </a:rPr>
              <a:t> </a:t>
            </a:r>
            <a:r>
              <a:rPr lang="en-US" b="1" kern="0" dirty="0">
                <a:solidFill>
                  <a:srgbClr val="0070C0"/>
                </a:solidFill>
                <a:sym typeface="Symbol"/>
              </a:rPr>
              <a:t></a:t>
            </a:r>
            <a:endParaRPr kumimoji="0" lang="en-US" b="1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799" y="4140140"/>
            <a:ext cx="1921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v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=2/3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sym typeface="Symbol"/>
              </a:rPr>
              <a:t> </a:t>
            </a:r>
            <a:r>
              <a:rPr lang="en-US" sz="2800" b="1" i="1" kern="0" dirty="0" smtClean="0">
                <a:solidFill>
                  <a:srgbClr val="00B050"/>
                </a:solidFill>
                <a:sym typeface="Symbol"/>
              </a:rPr>
              <a:t> </a:t>
            </a:r>
            <a:r>
              <a:rPr lang="en-US" b="1" kern="0" dirty="0" smtClean="0">
                <a:solidFill>
                  <a:srgbClr val="00B050"/>
                </a:solidFill>
                <a:sym typeface="Symbol"/>
              </a:rPr>
              <a:t>&gt;0</a:t>
            </a:r>
            <a:endParaRPr kumimoji="0" lang="en-US" b="1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55372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864350" y="381000"/>
            <a:ext cx="18288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57200" y="457200"/>
            <a:ext cx="6553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55471" y="1098550"/>
            <a:ext cx="2100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v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=4/7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sym typeface="Symbol"/>
              </a:rPr>
              <a:t> </a:t>
            </a:r>
            <a:r>
              <a:rPr lang="en-US" sz="1600" b="1" kern="0" dirty="0" smtClean="0">
                <a:solidFill>
                  <a:srgbClr val="FF0000"/>
                </a:solidFill>
                <a:sym typeface="Symbol"/>
              </a:rPr>
              <a:t>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sym typeface="Symbol"/>
              </a:rPr>
              <a:t>-2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sym typeface="Symbol"/>
              </a:rPr>
              <a:t></a:t>
            </a:r>
            <a:r>
              <a:rPr kumimoji="0" lang="en-US" sz="2400" b="1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sym typeface="Symbol"/>
              </a:rPr>
              <a:t>0</a:t>
            </a:r>
            <a:r>
              <a:rPr lang="en-US" sz="1600" b="1" kern="0" dirty="0">
                <a:solidFill>
                  <a:srgbClr val="FF0000"/>
                </a:solidFill>
                <a:sym typeface="Symbol"/>
              </a:rPr>
              <a:t> </a:t>
            </a:r>
            <a:endParaRPr kumimoji="0" lang="en-US" sz="1600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5924490"/>
            <a:ext cx="479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hole-states with upstream neutral modes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2863850" y="1885950"/>
            <a:ext cx="1117600" cy="228600"/>
          </a:xfrm>
          <a:prstGeom prst="roundRect">
            <a:avLst/>
          </a:prstGeom>
          <a:solidFill>
            <a:srgbClr val="0066FF">
              <a:alpha val="14118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2863850" y="2387600"/>
            <a:ext cx="1117600" cy="228600"/>
          </a:xfrm>
          <a:prstGeom prst="roundRect">
            <a:avLst/>
          </a:prstGeom>
          <a:solidFill>
            <a:srgbClr val="FF0000">
              <a:alpha val="14118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2863850" y="1357015"/>
            <a:ext cx="1117600" cy="228600"/>
          </a:xfrm>
          <a:prstGeom prst="roundRect">
            <a:avLst/>
          </a:prstGeom>
          <a:solidFill>
            <a:srgbClr val="00B050">
              <a:alpha val="14118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041367" y="2286000"/>
            <a:ext cx="330233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3193" y="2630527"/>
            <a:ext cx="3127519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580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0062"/>
            <a:ext cx="2833038" cy="465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4" y="1650058"/>
            <a:ext cx="2701905" cy="461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650063"/>
            <a:ext cx="2645100" cy="4522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533400" y="1669305"/>
            <a:ext cx="8077200" cy="9540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21" tIns="45711" rIns="91421" bIns="45711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defTabSz="914212" rtl="0"/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algn="l" defTabSz="914212" rtl="0"/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           16 phonon modes	          single photon mode	       single electron mode</a:t>
            </a:r>
          </a:p>
          <a:p>
            <a:pPr algn="l" defTabSz="914212" rtl="0"/>
            <a:r>
              <a:rPr lang="en-US" sz="1400" dirty="0" smtClean="0">
                <a:latin typeface="Tahoma" pitchFamily="34" charset="0"/>
                <a:cs typeface="Tahoma" pitchFamily="34" charset="0"/>
              </a:rPr>
              <a:t>           Schwab et al, 2000	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 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        </a:t>
            </a:r>
            <a:r>
              <a:rPr lang="en-US" sz="1400" dirty="0" err="1" smtClean="0">
                <a:latin typeface="+mj-lt"/>
              </a:rPr>
              <a:t>Meschke</a:t>
            </a:r>
            <a:r>
              <a:rPr lang="en-US" sz="1400" dirty="0" smtClean="0">
                <a:latin typeface="+mj-lt"/>
              </a:rPr>
              <a:t> et al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, 2006	        </a:t>
            </a:r>
            <a:r>
              <a:rPr lang="en-US" sz="1400" dirty="0" err="1" smtClean="0">
                <a:latin typeface="Tahoma" pitchFamily="34" charset="0"/>
                <a:cs typeface="Tahoma" pitchFamily="34" charset="0"/>
              </a:rPr>
              <a:t>Jezouin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 et al, 2013</a:t>
            </a:r>
          </a:p>
          <a:p>
            <a:pPr algn="l" defTabSz="914212" rtl="0"/>
            <a:r>
              <a:rPr lang="en-US" sz="1400" dirty="0" smtClean="0">
                <a:latin typeface="Tahoma" pitchFamily="34" charset="0"/>
                <a:cs typeface="Tahoma" pitchFamily="34" charset="0"/>
              </a:rPr>
              <a:t> 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1" y="728991"/>
            <a:ext cx="5817580" cy="523202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pPr algn="l" defTabSz="914212" rtl="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kern="0" dirty="0">
                <a:solidFill>
                  <a:srgbClr val="000099"/>
                </a:solidFill>
              </a:rPr>
              <a:t>past experiments</a:t>
            </a:r>
            <a:r>
              <a:rPr lang="en-US" sz="2800" kern="0" dirty="0">
                <a:solidFill>
                  <a:srgbClr val="000099"/>
                </a:solidFill>
              </a:rPr>
              <a:t>….</a:t>
            </a:r>
            <a:r>
              <a:rPr lang="en-US" sz="2800" b="1" kern="0" dirty="0">
                <a:solidFill>
                  <a:srgbClr val="000099"/>
                </a:solidFill>
              </a:rPr>
              <a:t> </a:t>
            </a:r>
            <a:r>
              <a:rPr lang="en-US" kern="0" dirty="0" smtClean="0">
                <a:solidFill>
                  <a:srgbClr val="000099"/>
                </a:solidFill>
              </a:rPr>
              <a:t>in accord with theory</a:t>
            </a:r>
            <a:endParaRPr lang="en-US" sz="2800" b="1" kern="0" dirty="0">
              <a:solidFill>
                <a:srgbClr val="000099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352804" y="4038600"/>
            <a:ext cx="304800" cy="3377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219917" y="3999537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1500" y="6082288"/>
            <a:ext cx="2249295" cy="369314"/>
          </a:xfrm>
          <a:prstGeom prst="rect">
            <a:avLst/>
          </a:prstGeom>
          <a:noFill/>
        </p:spPr>
        <p:txBody>
          <a:bodyPr wrap="none" lIns="91421" tIns="45711" rIns="91421" bIns="45711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err="1" smtClean="0">
                <a:solidFill>
                  <a:srgbClr val="000099"/>
                </a:solidFill>
              </a:rPr>
              <a:t>Wiidemann</a:t>
            </a:r>
            <a:r>
              <a:rPr lang="en-US" kern="0" dirty="0" smtClean="0">
                <a:solidFill>
                  <a:srgbClr val="000099"/>
                </a:solidFill>
              </a:rPr>
              <a:t> </a:t>
            </a:r>
            <a:r>
              <a:rPr lang="en-US" kern="0" dirty="0" smtClean="0">
                <a:solidFill>
                  <a:srgbClr val="000099"/>
                </a:solidFill>
              </a:rPr>
              <a:t>– Franz </a:t>
            </a:r>
            <a:endParaRPr lang="en-US" kern="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3608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 flipH="1" flipV="1">
            <a:off x="1202870" y="1600200"/>
            <a:ext cx="16332" cy="472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14400" y="5791200"/>
            <a:ext cx="7848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974330" y="5716905"/>
            <a:ext cx="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621780" y="5716905"/>
            <a:ext cx="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273040" y="5715000"/>
            <a:ext cx="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912870" y="5716905"/>
            <a:ext cx="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562225" y="5716905"/>
            <a:ext cx="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219200" y="4838700"/>
            <a:ext cx="666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19199" y="3867150"/>
            <a:ext cx="666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19198" y="2895600"/>
            <a:ext cx="666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163" y="5876667"/>
            <a:ext cx="222857" cy="17523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446" y="5874813"/>
            <a:ext cx="106667" cy="17523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515" y="5879847"/>
            <a:ext cx="106667" cy="17523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146" y="5855065"/>
            <a:ext cx="114286" cy="17523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96" y="5880476"/>
            <a:ext cx="102857" cy="17142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07" y="1779679"/>
            <a:ext cx="114286" cy="17523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30" y="3773883"/>
            <a:ext cx="102857" cy="1714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653" y="6040555"/>
            <a:ext cx="401905" cy="25523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92" y="4752985"/>
            <a:ext cx="85714" cy="171429"/>
          </a:xfrm>
          <a:prstGeom prst="rect">
            <a:avLst/>
          </a:prstGeom>
        </p:spPr>
      </p:pic>
      <p:sp>
        <p:nvSpPr>
          <p:cNvPr id="58" name="Freeform 57"/>
          <p:cNvSpPr/>
          <p:nvPr/>
        </p:nvSpPr>
        <p:spPr>
          <a:xfrm flipH="1" flipV="1">
            <a:off x="1253185" y="3887406"/>
            <a:ext cx="6750032" cy="1757015"/>
          </a:xfrm>
          <a:custGeom>
            <a:avLst/>
            <a:gdLst>
              <a:gd name="connsiteX0" fmla="*/ 6759145 w 6759145"/>
              <a:gd name="connsiteY0" fmla="*/ 2897659 h 2897659"/>
              <a:gd name="connsiteX1" fmla="*/ 5090983 w 6759145"/>
              <a:gd name="connsiteY1" fmla="*/ 846437 h 2897659"/>
              <a:gd name="connsiteX2" fmla="*/ 0 w 6759145"/>
              <a:gd name="connsiteY2" fmla="*/ 0 h 2897659"/>
              <a:gd name="connsiteX0" fmla="*/ 6759145 w 6759145"/>
              <a:gd name="connsiteY0" fmla="*/ 2897659 h 2897659"/>
              <a:gd name="connsiteX1" fmla="*/ 4646139 w 6759145"/>
              <a:gd name="connsiteY1" fmla="*/ 599302 h 2897659"/>
              <a:gd name="connsiteX2" fmla="*/ 0 w 6759145"/>
              <a:gd name="connsiteY2" fmla="*/ 0 h 2897659"/>
              <a:gd name="connsiteX0" fmla="*/ 6759145 w 6759145"/>
              <a:gd name="connsiteY0" fmla="*/ 2897659 h 2897659"/>
              <a:gd name="connsiteX1" fmla="*/ 4646139 w 6759145"/>
              <a:gd name="connsiteY1" fmla="*/ 599302 h 2897659"/>
              <a:gd name="connsiteX2" fmla="*/ 0 w 6759145"/>
              <a:gd name="connsiteY2" fmla="*/ 0 h 2897659"/>
              <a:gd name="connsiteX0" fmla="*/ 6759145 w 6759145"/>
              <a:gd name="connsiteY0" fmla="*/ 2897659 h 2897659"/>
              <a:gd name="connsiteX1" fmla="*/ 5412259 w 6759145"/>
              <a:gd name="connsiteY1" fmla="*/ 1143000 h 2897659"/>
              <a:gd name="connsiteX2" fmla="*/ 4646139 w 6759145"/>
              <a:gd name="connsiteY2" fmla="*/ 599302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646139 w 6759145"/>
              <a:gd name="connsiteY2" fmla="*/ 599302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3404285 w 6759145"/>
              <a:gd name="connsiteY2" fmla="*/ 222421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3404285 w 6759145"/>
              <a:gd name="connsiteY2" fmla="*/ 222421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3404285 w 6759145"/>
              <a:gd name="connsiteY2" fmla="*/ 222421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219831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219831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219831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219831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669035 w 6759145"/>
              <a:gd name="connsiteY2" fmla="*/ 347059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669035 w 6759145"/>
              <a:gd name="connsiteY2" fmla="*/ 347059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6174812 w 6759145"/>
              <a:gd name="connsiteY1" fmla="*/ 1576063 h 2897659"/>
              <a:gd name="connsiteX2" fmla="*/ 4669035 w 6759145"/>
              <a:gd name="connsiteY2" fmla="*/ 347059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6174812 w 6759145"/>
              <a:gd name="connsiteY1" fmla="*/ 1576063 h 2897659"/>
              <a:gd name="connsiteX2" fmla="*/ 4669035 w 6759145"/>
              <a:gd name="connsiteY2" fmla="*/ 347059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4669035 w 6759145"/>
              <a:gd name="connsiteY1" fmla="*/ 347059 h 2897659"/>
              <a:gd name="connsiteX2" fmla="*/ 0 w 6759145"/>
              <a:gd name="connsiteY2" fmla="*/ 0 h 2897659"/>
              <a:gd name="connsiteX0" fmla="*/ 6759145 w 6759145"/>
              <a:gd name="connsiteY0" fmla="*/ 2897659 h 2897659"/>
              <a:gd name="connsiteX1" fmla="*/ 4669035 w 6759145"/>
              <a:gd name="connsiteY1" fmla="*/ 347059 h 2897659"/>
              <a:gd name="connsiteX2" fmla="*/ 0 w 6759145"/>
              <a:gd name="connsiteY2" fmla="*/ 0 h 2897659"/>
              <a:gd name="connsiteX0" fmla="*/ 6721597 w 6721597"/>
              <a:gd name="connsiteY0" fmla="*/ 1757015 h 1757015"/>
              <a:gd name="connsiteX1" fmla="*/ 4669035 w 6721597"/>
              <a:gd name="connsiteY1" fmla="*/ 347059 h 1757015"/>
              <a:gd name="connsiteX2" fmla="*/ 0 w 6721597"/>
              <a:gd name="connsiteY2" fmla="*/ 0 h 1757015"/>
              <a:gd name="connsiteX0" fmla="*/ 6721597 w 6721597"/>
              <a:gd name="connsiteY0" fmla="*/ 1757015 h 1757015"/>
              <a:gd name="connsiteX1" fmla="*/ 0 w 6721597"/>
              <a:gd name="connsiteY1" fmla="*/ 0 h 1757015"/>
              <a:gd name="connsiteX0" fmla="*/ 6721597 w 6721597"/>
              <a:gd name="connsiteY0" fmla="*/ 1757015 h 1757015"/>
              <a:gd name="connsiteX1" fmla="*/ 0 w 6721597"/>
              <a:gd name="connsiteY1" fmla="*/ 0 h 1757015"/>
              <a:gd name="connsiteX0" fmla="*/ 6721597 w 6721597"/>
              <a:gd name="connsiteY0" fmla="*/ 1757015 h 1757015"/>
              <a:gd name="connsiteX1" fmla="*/ 0 w 6721597"/>
              <a:gd name="connsiteY1" fmla="*/ 0 h 1757015"/>
              <a:gd name="connsiteX0" fmla="*/ 6721597 w 6721597"/>
              <a:gd name="connsiteY0" fmla="*/ 1757015 h 1757015"/>
              <a:gd name="connsiteX1" fmla="*/ 0 w 6721597"/>
              <a:gd name="connsiteY1" fmla="*/ 0 h 1757015"/>
              <a:gd name="connsiteX0" fmla="*/ 6721597 w 6721597"/>
              <a:gd name="connsiteY0" fmla="*/ 1757015 h 1757015"/>
              <a:gd name="connsiteX1" fmla="*/ 0 w 6721597"/>
              <a:gd name="connsiteY1" fmla="*/ 0 h 1757015"/>
              <a:gd name="connsiteX0" fmla="*/ 6721597 w 6721597"/>
              <a:gd name="connsiteY0" fmla="*/ 1757015 h 1757015"/>
              <a:gd name="connsiteX1" fmla="*/ 0 w 6721597"/>
              <a:gd name="connsiteY1" fmla="*/ 0 h 175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21597" h="1757015">
                <a:moveTo>
                  <a:pt x="6721597" y="1757015"/>
                </a:moveTo>
                <a:cubicBezTo>
                  <a:pt x="6170742" y="-138983"/>
                  <a:pt x="3047822" y="180320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Freeform 43"/>
          <p:cNvSpPr/>
          <p:nvPr/>
        </p:nvSpPr>
        <p:spPr>
          <a:xfrm flipH="1" flipV="1">
            <a:off x="1256988" y="2895057"/>
            <a:ext cx="6709177" cy="1905671"/>
          </a:xfrm>
          <a:custGeom>
            <a:avLst/>
            <a:gdLst>
              <a:gd name="connsiteX0" fmla="*/ 6759145 w 6759145"/>
              <a:gd name="connsiteY0" fmla="*/ 2897659 h 2897659"/>
              <a:gd name="connsiteX1" fmla="*/ 5090983 w 6759145"/>
              <a:gd name="connsiteY1" fmla="*/ 846437 h 2897659"/>
              <a:gd name="connsiteX2" fmla="*/ 0 w 6759145"/>
              <a:gd name="connsiteY2" fmla="*/ 0 h 2897659"/>
              <a:gd name="connsiteX0" fmla="*/ 6759145 w 6759145"/>
              <a:gd name="connsiteY0" fmla="*/ 2897659 h 2897659"/>
              <a:gd name="connsiteX1" fmla="*/ 4646139 w 6759145"/>
              <a:gd name="connsiteY1" fmla="*/ 599302 h 2897659"/>
              <a:gd name="connsiteX2" fmla="*/ 0 w 6759145"/>
              <a:gd name="connsiteY2" fmla="*/ 0 h 2897659"/>
              <a:gd name="connsiteX0" fmla="*/ 6759145 w 6759145"/>
              <a:gd name="connsiteY0" fmla="*/ 2897659 h 2897659"/>
              <a:gd name="connsiteX1" fmla="*/ 4646139 w 6759145"/>
              <a:gd name="connsiteY1" fmla="*/ 599302 h 2897659"/>
              <a:gd name="connsiteX2" fmla="*/ 0 w 6759145"/>
              <a:gd name="connsiteY2" fmla="*/ 0 h 2897659"/>
              <a:gd name="connsiteX0" fmla="*/ 6759145 w 6759145"/>
              <a:gd name="connsiteY0" fmla="*/ 2897659 h 2897659"/>
              <a:gd name="connsiteX1" fmla="*/ 5412259 w 6759145"/>
              <a:gd name="connsiteY1" fmla="*/ 1143000 h 2897659"/>
              <a:gd name="connsiteX2" fmla="*/ 4646139 w 6759145"/>
              <a:gd name="connsiteY2" fmla="*/ 599302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646139 w 6759145"/>
              <a:gd name="connsiteY2" fmla="*/ 599302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3404285 w 6759145"/>
              <a:gd name="connsiteY2" fmla="*/ 222421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3404285 w 6759145"/>
              <a:gd name="connsiteY2" fmla="*/ 222421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3404285 w 6759145"/>
              <a:gd name="connsiteY2" fmla="*/ 222421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219831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219831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219831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219831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4219831 w 6759145"/>
              <a:gd name="connsiteY1" fmla="*/ 426307 h 2897659"/>
              <a:gd name="connsiteX2" fmla="*/ 0 w 6759145"/>
              <a:gd name="connsiteY2" fmla="*/ 0 h 2897659"/>
              <a:gd name="connsiteX0" fmla="*/ 6759145 w 6759145"/>
              <a:gd name="connsiteY0" fmla="*/ 2897659 h 2897659"/>
              <a:gd name="connsiteX1" fmla="*/ 0 w 6759145"/>
              <a:gd name="connsiteY1" fmla="*/ 0 h 2897659"/>
              <a:gd name="connsiteX0" fmla="*/ 6721437 w 6721437"/>
              <a:gd name="connsiteY0" fmla="*/ 1954978 h 1954978"/>
              <a:gd name="connsiteX1" fmla="*/ 0 w 6721437"/>
              <a:gd name="connsiteY1" fmla="*/ 0 h 1954978"/>
              <a:gd name="connsiteX0" fmla="*/ 6721437 w 6721437"/>
              <a:gd name="connsiteY0" fmla="*/ 1954978 h 1954978"/>
              <a:gd name="connsiteX1" fmla="*/ 0 w 6721437"/>
              <a:gd name="connsiteY1" fmla="*/ 0 h 1954978"/>
              <a:gd name="connsiteX0" fmla="*/ 6721437 w 6721437"/>
              <a:gd name="connsiteY0" fmla="*/ 1976959 h 1976959"/>
              <a:gd name="connsiteX1" fmla="*/ 0 w 6721437"/>
              <a:gd name="connsiteY1" fmla="*/ 21981 h 1976959"/>
              <a:gd name="connsiteX0" fmla="*/ 6721437 w 6721437"/>
              <a:gd name="connsiteY0" fmla="*/ 1954978 h 1954978"/>
              <a:gd name="connsiteX1" fmla="*/ 0 w 6721437"/>
              <a:gd name="connsiteY1" fmla="*/ 0 h 1954978"/>
              <a:gd name="connsiteX0" fmla="*/ 6721437 w 6721437"/>
              <a:gd name="connsiteY0" fmla="*/ 1954978 h 1954978"/>
              <a:gd name="connsiteX1" fmla="*/ 0 w 6721437"/>
              <a:gd name="connsiteY1" fmla="*/ 0 h 1954978"/>
              <a:gd name="connsiteX0" fmla="*/ 6721437 w 6721437"/>
              <a:gd name="connsiteY0" fmla="*/ 1954978 h 1954978"/>
              <a:gd name="connsiteX1" fmla="*/ 0 w 6721437"/>
              <a:gd name="connsiteY1" fmla="*/ 0 h 1954978"/>
              <a:gd name="connsiteX0" fmla="*/ 6721437 w 6721437"/>
              <a:gd name="connsiteY0" fmla="*/ 1954978 h 1954978"/>
              <a:gd name="connsiteX1" fmla="*/ 0 w 6721437"/>
              <a:gd name="connsiteY1" fmla="*/ 0 h 195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21437" h="1954978">
                <a:moveTo>
                  <a:pt x="6721437" y="1954978"/>
                </a:moveTo>
                <a:cubicBezTo>
                  <a:pt x="6196635" y="-393505"/>
                  <a:pt x="2777807" y="161465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1239081" y="1954917"/>
            <a:ext cx="6718558" cy="1904681"/>
          </a:xfrm>
          <a:custGeom>
            <a:avLst/>
            <a:gdLst>
              <a:gd name="connsiteX0" fmla="*/ 6759145 w 6759145"/>
              <a:gd name="connsiteY0" fmla="*/ 2897659 h 2897659"/>
              <a:gd name="connsiteX1" fmla="*/ 5090983 w 6759145"/>
              <a:gd name="connsiteY1" fmla="*/ 846437 h 2897659"/>
              <a:gd name="connsiteX2" fmla="*/ 0 w 6759145"/>
              <a:gd name="connsiteY2" fmla="*/ 0 h 2897659"/>
              <a:gd name="connsiteX0" fmla="*/ 6759145 w 6759145"/>
              <a:gd name="connsiteY0" fmla="*/ 2897659 h 2897659"/>
              <a:gd name="connsiteX1" fmla="*/ 4646139 w 6759145"/>
              <a:gd name="connsiteY1" fmla="*/ 599302 h 2897659"/>
              <a:gd name="connsiteX2" fmla="*/ 0 w 6759145"/>
              <a:gd name="connsiteY2" fmla="*/ 0 h 2897659"/>
              <a:gd name="connsiteX0" fmla="*/ 6759145 w 6759145"/>
              <a:gd name="connsiteY0" fmla="*/ 2897659 h 2897659"/>
              <a:gd name="connsiteX1" fmla="*/ 4646139 w 6759145"/>
              <a:gd name="connsiteY1" fmla="*/ 599302 h 2897659"/>
              <a:gd name="connsiteX2" fmla="*/ 0 w 6759145"/>
              <a:gd name="connsiteY2" fmla="*/ 0 h 2897659"/>
              <a:gd name="connsiteX0" fmla="*/ 6759145 w 6759145"/>
              <a:gd name="connsiteY0" fmla="*/ 2897659 h 2897659"/>
              <a:gd name="connsiteX1" fmla="*/ 5412259 w 6759145"/>
              <a:gd name="connsiteY1" fmla="*/ 1143000 h 2897659"/>
              <a:gd name="connsiteX2" fmla="*/ 4646139 w 6759145"/>
              <a:gd name="connsiteY2" fmla="*/ 599302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646139 w 6759145"/>
              <a:gd name="connsiteY2" fmla="*/ 599302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3404285 w 6759145"/>
              <a:gd name="connsiteY2" fmla="*/ 222421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3404285 w 6759145"/>
              <a:gd name="connsiteY2" fmla="*/ 222421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3404285 w 6759145"/>
              <a:gd name="connsiteY2" fmla="*/ 222421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188939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219831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219831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219831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4219831 w 6759145"/>
              <a:gd name="connsiteY2" fmla="*/ 426307 h 2897659"/>
              <a:gd name="connsiteX3" fmla="*/ 0 w 6759145"/>
              <a:gd name="connsiteY3" fmla="*/ 0 h 2897659"/>
              <a:gd name="connsiteX0" fmla="*/ 6759145 w 6759145"/>
              <a:gd name="connsiteY0" fmla="*/ 2897659 h 2897659"/>
              <a:gd name="connsiteX1" fmla="*/ 5974491 w 6759145"/>
              <a:gd name="connsiteY1" fmla="*/ 1618735 h 2897659"/>
              <a:gd name="connsiteX2" fmla="*/ 0 w 6759145"/>
              <a:gd name="connsiteY2" fmla="*/ 0 h 2897659"/>
              <a:gd name="connsiteX0" fmla="*/ 6759145 w 6759145"/>
              <a:gd name="connsiteY0" fmla="*/ 2897659 h 2897659"/>
              <a:gd name="connsiteX1" fmla="*/ 0 w 6759145"/>
              <a:gd name="connsiteY1" fmla="*/ 0 h 2897659"/>
              <a:gd name="connsiteX0" fmla="*/ 6742211 w 6742211"/>
              <a:gd name="connsiteY0" fmla="*/ 5214701 h 5214701"/>
              <a:gd name="connsiteX1" fmla="*/ 0 w 6742211"/>
              <a:gd name="connsiteY1" fmla="*/ 0 h 5214701"/>
              <a:gd name="connsiteX0" fmla="*/ 6784545 w 6784545"/>
              <a:gd name="connsiteY0" fmla="*/ 5197910 h 5197910"/>
              <a:gd name="connsiteX1" fmla="*/ 0 w 6784545"/>
              <a:gd name="connsiteY1" fmla="*/ 0 h 5197910"/>
              <a:gd name="connsiteX0" fmla="*/ 6784545 w 6784545"/>
              <a:gd name="connsiteY0" fmla="*/ 5197910 h 5197910"/>
              <a:gd name="connsiteX1" fmla="*/ 0 w 6784545"/>
              <a:gd name="connsiteY1" fmla="*/ 0 h 5197910"/>
              <a:gd name="connsiteX0" fmla="*/ 6737411 w 6737411"/>
              <a:gd name="connsiteY0" fmla="*/ 3814540 h 3814540"/>
              <a:gd name="connsiteX1" fmla="*/ 0 w 6737411"/>
              <a:gd name="connsiteY1" fmla="*/ 0 h 3814540"/>
              <a:gd name="connsiteX0" fmla="*/ 6737411 w 6737411"/>
              <a:gd name="connsiteY0" fmla="*/ 3814540 h 3814540"/>
              <a:gd name="connsiteX1" fmla="*/ 0 w 6737411"/>
              <a:gd name="connsiteY1" fmla="*/ 0 h 3814540"/>
              <a:gd name="connsiteX0" fmla="*/ 6737411 w 6737411"/>
              <a:gd name="connsiteY0" fmla="*/ 3814540 h 3814540"/>
              <a:gd name="connsiteX1" fmla="*/ 0 w 6737411"/>
              <a:gd name="connsiteY1" fmla="*/ 0 h 3814540"/>
              <a:gd name="connsiteX0" fmla="*/ 6718558 w 6718558"/>
              <a:gd name="connsiteY0" fmla="*/ 3777153 h 3777153"/>
              <a:gd name="connsiteX1" fmla="*/ 0 w 6718558"/>
              <a:gd name="connsiteY1" fmla="*/ 0 h 377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18558" h="3777153">
                <a:moveTo>
                  <a:pt x="6718558" y="3777153"/>
                </a:moveTo>
                <a:cubicBezTo>
                  <a:pt x="2392573" y="3540051"/>
                  <a:pt x="790933" y="4144189"/>
                  <a:pt x="0" y="0"/>
                </a:cubicBezTo>
              </a:path>
            </a:pathLst>
          </a:custGeom>
          <a:noFill/>
          <a:ln w="38100" cmpd="sng">
            <a:solidFill>
              <a:srgbClr val="7030A0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04" y="2809344"/>
            <a:ext cx="106667" cy="175238"/>
          </a:xfrm>
          <a:prstGeom prst="rect">
            <a:avLst/>
          </a:prstGeom>
        </p:spPr>
      </p:pic>
      <p:cxnSp>
        <p:nvCxnSpPr>
          <p:cNvPr id="48" name="Straight Arrow Connector 47"/>
          <p:cNvCxnSpPr/>
          <p:nvPr/>
        </p:nvCxnSpPr>
        <p:spPr>
          <a:xfrm>
            <a:off x="1236486" y="4850068"/>
            <a:ext cx="6908203" cy="0"/>
          </a:xfrm>
          <a:prstGeom prst="straightConnector1">
            <a:avLst/>
          </a:prstGeom>
          <a:ln w="127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1247481" y="3871228"/>
            <a:ext cx="6908203" cy="0"/>
          </a:xfrm>
          <a:prstGeom prst="straightConnector1">
            <a:avLst/>
          </a:prstGeom>
          <a:ln w="127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184" y="3251978"/>
            <a:ext cx="3247619" cy="46476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654" y="4244011"/>
            <a:ext cx="3213334" cy="4628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653" y="5093997"/>
            <a:ext cx="3108572" cy="3885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9" y="3327059"/>
            <a:ext cx="1115429" cy="25142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38200" y="695980"/>
            <a:ext cx="4689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 conductance   </a:t>
            </a:r>
            <a:r>
              <a:rPr lang="en-US" sz="2000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w/length</a:t>
            </a:r>
            <a:endParaRPr lang="en-US" sz="2800" b="1" i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202870" y="1981200"/>
            <a:ext cx="666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7609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50242" y="2222723"/>
            <a:ext cx="4773097" cy="22467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ctr">
            <a:spAutoFit/>
          </a:bodyPr>
          <a:lstStyle/>
          <a:p>
            <a:pPr marL="0" marR="0" lvl="0" indent="0" algn="ctr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j-ea"/>
                <a:cs typeface="Helvetica"/>
                <a:sym typeface="Helvetica"/>
              </a:rPr>
              <a:t>fractional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/>
                <a:ea typeface="+mj-ea"/>
                <a:cs typeface="Helvetica"/>
                <a:sym typeface="Helvetica"/>
              </a:rPr>
              <a:t>interacting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j-ea"/>
                <a:cs typeface="Helvetica"/>
                <a:sym typeface="Helvetica"/>
              </a:rPr>
              <a:t>  1D mode</a:t>
            </a:r>
          </a:p>
          <a:p>
            <a:pPr marL="0" marR="0" lvl="0" indent="0" algn="ctr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"/>
              <a:ea typeface="+mj-ea"/>
              <a:cs typeface="Helvetica"/>
              <a:sym typeface="Helvetica"/>
            </a:endParaRPr>
          </a:p>
          <a:p>
            <a:pPr marL="0" marR="0" lvl="0" indent="0" algn="ctr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uLnTx/>
                <a:uFillTx/>
                <a:latin typeface="Helvetica"/>
                <a:ea typeface="+mj-ea"/>
                <a:cs typeface="Helvetica"/>
                <a:sym typeface="Helvetica"/>
              </a:rPr>
              <a:t>and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j-ea"/>
                <a:cs typeface="Helvetica"/>
                <a:sym typeface="Helvetica"/>
              </a:rPr>
              <a:t>  neutral mode</a:t>
            </a:r>
          </a:p>
          <a:p>
            <a:pPr marL="0" marR="0" lvl="0" indent="0" algn="ctr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"/>
              <a:ea typeface="+mj-ea"/>
              <a:cs typeface="Helvetica"/>
              <a:sym typeface="Helvetica"/>
            </a:endParaRPr>
          </a:p>
          <a:p>
            <a:pPr marL="0" marR="0" lvl="0" indent="0" algn="ctr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j-ea"/>
                <a:cs typeface="Helvetica"/>
                <a:sym typeface="Helvetica"/>
              </a:rPr>
              <a:t>K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j-ea"/>
                <a:cs typeface="Helvetica"/>
                <a:sym typeface="Helvetica"/>
              </a:rPr>
              <a:t>=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j-ea"/>
                <a:cs typeface="Helvetica"/>
                <a:sym typeface="Symbol"/>
              </a:rPr>
              <a:t>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j-ea"/>
                <a:cs typeface="Helvetica"/>
                <a:sym typeface="Symbol"/>
              </a:rPr>
              <a:t>0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j-ea"/>
                <a:cs typeface="Helvetica"/>
                <a:sym typeface="Helvetica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"/>
              <a:ea typeface="+mj-e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78501913"/>
      </p:ext>
    </p:extLst>
  </p:cSld>
  <p:clrMapOvr>
    <a:masterClrMapping/>
  </p:clrMapOvr>
  <p:transition spd="slow">
    <p:wipe/>
  </p:transition>
  <p:timing>
    <p:tnLst>
      <p:par>
        <p:cTn id="1" dur="indefinite" restart="never" fill="hold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81004" y="304800"/>
            <a:ext cx="8381996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21" tIns="45711" rIns="91421" bIns="45711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defTabSz="914212" rtl="0"/>
            <a:endParaRPr lang="en-US" sz="28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9877" b="15023"/>
          <a:stretch/>
        </p:blipFill>
        <p:spPr>
          <a:xfrm>
            <a:off x="1219199" y="322759"/>
            <a:ext cx="6706737" cy="615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995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81004" y="304800"/>
            <a:ext cx="8381996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21" tIns="45711" rIns="91421" bIns="45711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defTabSz="914212" rtl="0"/>
            <a:endParaRPr lang="en-US" sz="28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3919" y="1443335"/>
            <a:ext cx="3012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Landau </a:t>
            </a:r>
            <a:r>
              <a:rPr lang="en-US" sz="24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</a:t>
            </a:r>
            <a:endParaRPr lang="en-US" kern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3124200"/>
            <a:ext cx="40386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66FF"/>
                </a:solidFill>
                <a:latin typeface="Tahoma"/>
                <a:cs typeface="Tahoma"/>
              </a:rPr>
              <a:t>already known for </a:t>
            </a:r>
            <a:r>
              <a:rPr lang="en-US" i="1" kern="0" dirty="0" smtClean="0">
                <a:solidFill>
                  <a:srgbClr val="0066FF"/>
                </a:solidFill>
                <a:latin typeface="Tahoma"/>
                <a:cs typeface="Tahoma"/>
              </a:rPr>
              <a:t>v </a:t>
            </a:r>
            <a:r>
              <a:rPr lang="en-US" kern="0" dirty="0" smtClean="0">
                <a:solidFill>
                  <a:srgbClr val="0066FF"/>
                </a:solidFill>
                <a:latin typeface="Tahoma"/>
                <a:cs typeface="Tahoma"/>
              </a:rPr>
              <a:t>=5/2 = </a:t>
            </a:r>
            <a:r>
              <a:rPr lang="en-US" kern="0" dirty="0" smtClean="0">
                <a:latin typeface="Tahoma"/>
                <a:cs typeface="Tahoma"/>
              </a:rPr>
              <a:t>2 + 1/2</a:t>
            </a:r>
          </a:p>
          <a:p>
            <a:pPr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kern="0" dirty="0" smtClean="0">
              <a:solidFill>
                <a:srgbClr val="0066FF"/>
              </a:solidFill>
              <a:latin typeface="Tahoma"/>
              <a:cs typeface="Tahoma"/>
            </a:endParaRPr>
          </a:p>
          <a:p>
            <a:pPr marL="285750" indent="-285750"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charge </a:t>
            </a:r>
            <a:r>
              <a:rPr lang="en-US" i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e </a:t>
            </a:r>
            <a:r>
              <a:rPr lang="en-US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/4</a:t>
            </a:r>
          </a:p>
          <a:p>
            <a:pPr marL="285750" indent="-285750"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upstream neutral modes</a:t>
            </a:r>
          </a:p>
          <a:p>
            <a:pPr marL="285750" indent="-285750"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likely, spin polarized</a:t>
            </a:r>
          </a:p>
        </p:txBody>
      </p:sp>
    </p:spTree>
    <p:extLst>
      <p:ext uri="{BB962C8B-B14F-4D97-AF65-F5344CB8AC3E}">
        <p14:creationId xmlns:p14="http://schemas.microsoft.com/office/powerpoint/2010/main" val="32934366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1581056" y="76200"/>
            <a:ext cx="55675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omposite fermions 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(CF</a:t>
            </a: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model</a:t>
            </a:r>
          </a:p>
        </p:txBody>
      </p:sp>
      <p:grpSp>
        <p:nvGrpSpPr>
          <p:cNvPr id="200802" name="Group 98"/>
          <p:cNvGrpSpPr>
            <a:grpSpLocks/>
          </p:cNvGrpSpPr>
          <p:nvPr/>
        </p:nvGrpSpPr>
        <p:grpSpPr bwMode="auto">
          <a:xfrm>
            <a:off x="533400" y="1476375"/>
            <a:ext cx="2620963" cy="1120775"/>
            <a:chOff x="4013" y="1118"/>
            <a:chExt cx="1651" cy="706"/>
          </a:xfrm>
        </p:grpSpPr>
        <p:grpSp>
          <p:nvGrpSpPr>
            <p:cNvPr id="200708" name="Group 4"/>
            <p:cNvGrpSpPr>
              <a:grpSpLocks/>
            </p:cNvGrpSpPr>
            <p:nvPr/>
          </p:nvGrpSpPr>
          <p:grpSpPr bwMode="auto">
            <a:xfrm>
              <a:off x="4013" y="1193"/>
              <a:ext cx="1651" cy="631"/>
              <a:chOff x="1657" y="1850"/>
              <a:chExt cx="1651" cy="631"/>
            </a:xfrm>
          </p:grpSpPr>
          <p:sp>
            <p:nvSpPr>
              <p:cNvPr id="200709" name="AutoShape 5"/>
              <p:cNvSpPr>
                <a:spLocks noChangeArrowheads="1"/>
              </p:cNvSpPr>
              <p:nvPr/>
            </p:nvSpPr>
            <p:spPr bwMode="auto">
              <a:xfrm>
                <a:off x="1657" y="1850"/>
                <a:ext cx="1651" cy="631"/>
              </a:xfrm>
              <a:prstGeom prst="cube">
                <a:avLst>
                  <a:gd name="adj" fmla="val 90648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0710" name="Oval 6"/>
              <p:cNvSpPr>
                <a:spLocks noChangeArrowheads="1"/>
              </p:cNvSpPr>
              <p:nvPr/>
            </p:nvSpPr>
            <p:spPr bwMode="auto">
              <a:xfrm>
                <a:off x="2163" y="2042"/>
                <a:ext cx="65" cy="4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0711" name="Oval 7"/>
              <p:cNvSpPr>
                <a:spLocks noChangeArrowheads="1"/>
              </p:cNvSpPr>
              <p:nvPr/>
            </p:nvSpPr>
            <p:spPr bwMode="auto">
              <a:xfrm>
                <a:off x="2259" y="2138"/>
                <a:ext cx="65" cy="4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0712" name="Oval 8"/>
              <p:cNvSpPr>
                <a:spLocks noChangeArrowheads="1"/>
              </p:cNvSpPr>
              <p:nvPr/>
            </p:nvSpPr>
            <p:spPr bwMode="auto">
              <a:xfrm>
                <a:off x="2355" y="1968"/>
                <a:ext cx="65" cy="4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0713" name="Oval 9"/>
              <p:cNvSpPr>
                <a:spLocks noChangeArrowheads="1"/>
              </p:cNvSpPr>
              <p:nvPr/>
            </p:nvSpPr>
            <p:spPr bwMode="auto">
              <a:xfrm>
                <a:off x="2451" y="2330"/>
                <a:ext cx="65" cy="4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0714" name="Oval 10"/>
              <p:cNvSpPr>
                <a:spLocks noChangeArrowheads="1"/>
              </p:cNvSpPr>
              <p:nvPr/>
            </p:nvSpPr>
            <p:spPr bwMode="auto">
              <a:xfrm>
                <a:off x="2547" y="1921"/>
                <a:ext cx="65" cy="4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0715" name="Oval 11"/>
              <p:cNvSpPr>
                <a:spLocks noChangeArrowheads="1"/>
              </p:cNvSpPr>
              <p:nvPr/>
            </p:nvSpPr>
            <p:spPr bwMode="auto">
              <a:xfrm>
                <a:off x="2451" y="2064"/>
                <a:ext cx="65" cy="4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0716" name="Oval 12"/>
              <p:cNvSpPr>
                <a:spLocks noChangeArrowheads="1"/>
              </p:cNvSpPr>
              <p:nvPr/>
            </p:nvSpPr>
            <p:spPr bwMode="auto">
              <a:xfrm>
                <a:off x="2547" y="2160"/>
                <a:ext cx="65" cy="4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0717" name="Oval 13"/>
              <p:cNvSpPr>
                <a:spLocks noChangeArrowheads="1"/>
              </p:cNvSpPr>
              <p:nvPr/>
            </p:nvSpPr>
            <p:spPr bwMode="auto">
              <a:xfrm>
                <a:off x="2643" y="2064"/>
                <a:ext cx="65" cy="4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0718" name="Oval 14"/>
              <p:cNvSpPr>
                <a:spLocks noChangeArrowheads="1"/>
              </p:cNvSpPr>
              <p:nvPr/>
            </p:nvSpPr>
            <p:spPr bwMode="auto">
              <a:xfrm>
                <a:off x="2739" y="1968"/>
                <a:ext cx="65" cy="4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0719" name="Oval 15"/>
              <p:cNvSpPr>
                <a:spLocks noChangeArrowheads="1"/>
              </p:cNvSpPr>
              <p:nvPr/>
            </p:nvSpPr>
            <p:spPr bwMode="auto">
              <a:xfrm>
                <a:off x="3007" y="1921"/>
                <a:ext cx="65" cy="4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0720" name="Oval 16"/>
              <p:cNvSpPr>
                <a:spLocks noChangeArrowheads="1"/>
              </p:cNvSpPr>
              <p:nvPr/>
            </p:nvSpPr>
            <p:spPr bwMode="auto">
              <a:xfrm>
                <a:off x="2863" y="2064"/>
                <a:ext cx="65" cy="4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0721" name="Oval 17"/>
              <p:cNvSpPr>
                <a:spLocks noChangeArrowheads="1"/>
              </p:cNvSpPr>
              <p:nvPr/>
            </p:nvSpPr>
            <p:spPr bwMode="auto">
              <a:xfrm>
                <a:off x="2719" y="2207"/>
                <a:ext cx="65" cy="4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0722" name="Oval 18"/>
              <p:cNvSpPr>
                <a:spLocks noChangeArrowheads="1"/>
              </p:cNvSpPr>
              <p:nvPr/>
            </p:nvSpPr>
            <p:spPr bwMode="auto">
              <a:xfrm>
                <a:off x="1824" y="2350"/>
                <a:ext cx="65" cy="4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0723" name="Oval 19"/>
              <p:cNvSpPr>
                <a:spLocks noChangeArrowheads="1"/>
              </p:cNvSpPr>
              <p:nvPr/>
            </p:nvSpPr>
            <p:spPr bwMode="auto">
              <a:xfrm>
                <a:off x="2016" y="2304"/>
                <a:ext cx="65" cy="4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0724" name="Oval 20"/>
              <p:cNvSpPr>
                <a:spLocks noChangeArrowheads="1"/>
              </p:cNvSpPr>
              <p:nvPr/>
            </p:nvSpPr>
            <p:spPr bwMode="auto">
              <a:xfrm>
                <a:off x="2191" y="2352"/>
                <a:ext cx="65" cy="4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0725" name="Oval 21"/>
              <p:cNvSpPr>
                <a:spLocks noChangeArrowheads="1"/>
              </p:cNvSpPr>
              <p:nvPr/>
            </p:nvSpPr>
            <p:spPr bwMode="auto">
              <a:xfrm>
                <a:off x="2366" y="2256"/>
                <a:ext cx="65" cy="4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0726" name="Oval 22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65" cy="4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0727" name="Oval 23"/>
              <p:cNvSpPr>
                <a:spLocks noChangeArrowheads="1"/>
              </p:cNvSpPr>
              <p:nvPr/>
            </p:nvSpPr>
            <p:spPr bwMode="auto">
              <a:xfrm>
                <a:off x="2239" y="1872"/>
                <a:ext cx="65" cy="4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0728" name="Oval 24"/>
              <p:cNvSpPr>
                <a:spLocks noChangeArrowheads="1"/>
              </p:cNvSpPr>
              <p:nvPr/>
            </p:nvSpPr>
            <p:spPr bwMode="auto">
              <a:xfrm>
                <a:off x="2671" y="2352"/>
                <a:ext cx="65" cy="4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00729" name="Group 25"/>
            <p:cNvGrpSpPr>
              <a:grpSpLocks/>
            </p:cNvGrpSpPr>
            <p:nvPr/>
          </p:nvGrpSpPr>
          <p:grpSpPr bwMode="auto">
            <a:xfrm>
              <a:off x="4644" y="1118"/>
              <a:ext cx="339" cy="411"/>
              <a:chOff x="1749" y="1320"/>
              <a:chExt cx="339" cy="411"/>
            </a:xfrm>
          </p:grpSpPr>
          <p:sp>
            <p:nvSpPr>
              <p:cNvPr id="200730" name="Freeform 26"/>
              <p:cNvSpPr>
                <a:spLocks/>
              </p:cNvSpPr>
              <p:nvPr/>
            </p:nvSpPr>
            <p:spPr bwMode="auto">
              <a:xfrm>
                <a:off x="1749" y="1592"/>
                <a:ext cx="331" cy="139"/>
              </a:xfrm>
              <a:custGeom>
                <a:avLst/>
                <a:gdLst>
                  <a:gd name="T0" fmla="*/ 0 w 331"/>
                  <a:gd name="T1" fmla="*/ 0 h 139"/>
                  <a:gd name="T2" fmla="*/ 165 w 331"/>
                  <a:gd name="T3" fmla="*/ 139 h 139"/>
                  <a:gd name="T4" fmla="*/ 331 w 331"/>
                  <a:gd name="T5" fmla="*/ 7 h 139"/>
                  <a:gd name="T6" fmla="*/ 0 w 331"/>
                  <a:gd name="T7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1" h="139">
                    <a:moveTo>
                      <a:pt x="0" y="0"/>
                    </a:moveTo>
                    <a:lnTo>
                      <a:pt x="165" y="139"/>
                    </a:lnTo>
                    <a:lnTo>
                      <a:pt x="331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0731" name="Oval 27"/>
              <p:cNvSpPr>
                <a:spLocks noChangeArrowheads="1"/>
              </p:cNvSpPr>
              <p:nvPr/>
            </p:nvSpPr>
            <p:spPr bwMode="auto">
              <a:xfrm>
                <a:off x="1752" y="1538"/>
                <a:ext cx="33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0732" name="AutoShape 28"/>
              <p:cNvSpPr>
                <a:spLocks noChangeArrowheads="1"/>
              </p:cNvSpPr>
              <p:nvPr/>
            </p:nvSpPr>
            <p:spPr bwMode="auto">
              <a:xfrm>
                <a:off x="1824" y="1320"/>
                <a:ext cx="192" cy="288"/>
              </a:xfrm>
              <a:prstGeom prst="can">
                <a:avLst>
                  <a:gd name="adj" fmla="val 37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00733" name="Text Box 29"/>
            <p:cNvSpPr txBox="1">
              <a:spLocks noChangeArrowheads="1"/>
            </p:cNvSpPr>
            <p:nvPr/>
          </p:nvSpPr>
          <p:spPr bwMode="auto">
            <a:xfrm>
              <a:off x="4730" y="1202"/>
              <a:ext cx="1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200734" name="Text Box 30"/>
            <p:cNvSpPr txBox="1">
              <a:spLocks noChangeArrowheads="1"/>
            </p:cNvSpPr>
            <p:nvPr/>
          </p:nvSpPr>
          <p:spPr bwMode="auto">
            <a:xfrm>
              <a:off x="4888" y="1526"/>
              <a:ext cx="22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  <a:r>
                <a:rPr kumimoji="0" lang="en-US" altLang="en-US" sz="1200" b="0" i="1" u="none" strike="noStrike" kern="120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</a:t>
              </a:r>
            </a:p>
          </p:txBody>
        </p:sp>
        <p:sp>
          <p:nvSpPr>
            <p:cNvPr id="200735" name="Text Box 31"/>
            <p:cNvSpPr txBox="1">
              <a:spLocks noChangeArrowheads="1"/>
            </p:cNvSpPr>
            <p:nvPr/>
          </p:nvSpPr>
          <p:spPr bwMode="auto">
            <a:xfrm>
              <a:off x="5127" y="1208"/>
              <a:ext cx="17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</a:t>
              </a:r>
              <a:r>
                <a:rPr kumimoji="0" lang="en-US" altLang="en-US" sz="1000" b="0" i="0" u="none" strike="noStrike" kern="1200" cap="none" spc="0" normalizeH="0" baseline="3000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</a:t>
              </a:r>
              <a:endPara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00883" name="Text Box 179"/>
          <p:cNvSpPr txBox="1">
            <a:spLocks noChangeArrowheads="1"/>
          </p:cNvSpPr>
          <p:nvPr/>
        </p:nvSpPr>
        <p:spPr bwMode="auto">
          <a:xfrm>
            <a:off x="76200" y="2819400"/>
            <a:ext cx="34843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Fermi liquid of correlated electrons at </a:t>
            </a:r>
            <a:r>
              <a:rPr kumimoji="0" lang="en-US" alt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kumimoji="0" lang="en-US" altLang="en-US" sz="1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1/2</a:t>
            </a:r>
            <a:endParaRPr kumimoji="0" lang="en-US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15090" y="1143000"/>
            <a:ext cx="5037826" cy="1489075"/>
            <a:chOff x="3815090" y="1143000"/>
            <a:chExt cx="5037826" cy="1489075"/>
          </a:xfrm>
        </p:grpSpPr>
        <p:sp>
          <p:nvSpPr>
            <p:cNvPr id="200737" name="AutoShape 33"/>
            <p:cNvSpPr>
              <a:spLocks noChangeArrowheads="1"/>
            </p:cNvSpPr>
            <p:nvPr/>
          </p:nvSpPr>
          <p:spPr bwMode="auto">
            <a:xfrm>
              <a:off x="5983288" y="1630363"/>
              <a:ext cx="2620962" cy="1001712"/>
            </a:xfrm>
            <a:prstGeom prst="cube">
              <a:avLst>
                <a:gd name="adj" fmla="val 90648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38" name="Oval 34"/>
            <p:cNvSpPr>
              <a:spLocks noChangeArrowheads="1"/>
            </p:cNvSpPr>
            <p:nvPr/>
          </p:nvSpPr>
          <p:spPr bwMode="auto">
            <a:xfrm>
              <a:off x="6786563" y="1935163"/>
              <a:ext cx="103187" cy="746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39" name="Oval 35"/>
            <p:cNvSpPr>
              <a:spLocks noChangeArrowheads="1"/>
            </p:cNvSpPr>
            <p:nvPr/>
          </p:nvSpPr>
          <p:spPr bwMode="auto">
            <a:xfrm>
              <a:off x="6938963" y="2087563"/>
              <a:ext cx="103187" cy="746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40" name="Oval 36"/>
            <p:cNvSpPr>
              <a:spLocks noChangeArrowheads="1"/>
            </p:cNvSpPr>
            <p:nvPr/>
          </p:nvSpPr>
          <p:spPr bwMode="auto">
            <a:xfrm>
              <a:off x="7091363" y="1817688"/>
              <a:ext cx="103187" cy="746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41" name="Oval 37"/>
            <p:cNvSpPr>
              <a:spLocks noChangeArrowheads="1"/>
            </p:cNvSpPr>
            <p:nvPr/>
          </p:nvSpPr>
          <p:spPr bwMode="auto">
            <a:xfrm>
              <a:off x="7243763" y="2392363"/>
              <a:ext cx="103187" cy="746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42" name="Oval 38"/>
            <p:cNvSpPr>
              <a:spLocks noChangeArrowheads="1"/>
            </p:cNvSpPr>
            <p:nvPr/>
          </p:nvSpPr>
          <p:spPr bwMode="auto">
            <a:xfrm>
              <a:off x="7396163" y="1743075"/>
              <a:ext cx="103187" cy="746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43" name="Oval 39"/>
            <p:cNvSpPr>
              <a:spLocks noChangeArrowheads="1"/>
            </p:cNvSpPr>
            <p:nvPr/>
          </p:nvSpPr>
          <p:spPr bwMode="auto">
            <a:xfrm>
              <a:off x="7243763" y="1970088"/>
              <a:ext cx="103187" cy="746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44" name="Oval 40"/>
            <p:cNvSpPr>
              <a:spLocks noChangeArrowheads="1"/>
            </p:cNvSpPr>
            <p:nvPr/>
          </p:nvSpPr>
          <p:spPr bwMode="auto">
            <a:xfrm>
              <a:off x="7396163" y="2122488"/>
              <a:ext cx="103187" cy="746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45" name="Oval 41"/>
            <p:cNvSpPr>
              <a:spLocks noChangeArrowheads="1"/>
            </p:cNvSpPr>
            <p:nvPr/>
          </p:nvSpPr>
          <p:spPr bwMode="auto">
            <a:xfrm>
              <a:off x="7548563" y="1970088"/>
              <a:ext cx="103187" cy="746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46" name="Oval 42"/>
            <p:cNvSpPr>
              <a:spLocks noChangeArrowheads="1"/>
            </p:cNvSpPr>
            <p:nvPr/>
          </p:nvSpPr>
          <p:spPr bwMode="auto">
            <a:xfrm>
              <a:off x="7700963" y="1817688"/>
              <a:ext cx="103187" cy="746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47" name="Oval 43"/>
            <p:cNvSpPr>
              <a:spLocks noChangeArrowheads="1"/>
            </p:cNvSpPr>
            <p:nvPr/>
          </p:nvSpPr>
          <p:spPr bwMode="auto">
            <a:xfrm>
              <a:off x="8126413" y="1743075"/>
              <a:ext cx="103187" cy="746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48" name="Oval 44"/>
            <p:cNvSpPr>
              <a:spLocks noChangeArrowheads="1"/>
            </p:cNvSpPr>
            <p:nvPr/>
          </p:nvSpPr>
          <p:spPr bwMode="auto">
            <a:xfrm>
              <a:off x="7897813" y="1970088"/>
              <a:ext cx="103187" cy="746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49" name="Oval 45"/>
            <p:cNvSpPr>
              <a:spLocks noChangeArrowheads="1"/>
            </p:cNvSpPr>
            <p:nvPr/>
          </p:nvSpPr>
          <p:spPr bwMode="auto">
            <a:xfrm>
              <a:off x="7669213" y="2197100"/>
              <a:ext cx="103187" cy="746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50" name="Oval 46"/>
            <p:cNvSpPr>
              <a:spLocks noChangeArrowheads="1"/>
            </p:cNvSpPr>
            <p:nvPr/>
          </p:nvSpPr>
          <p:spPr bwMode="auto">
            <a:xfrm>
              <a:off x="6248400" y="2424113"/>
              <a:ext cx="103188" cy="746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51" name="Oval 47"/>
            <p:cNvSpPr>
              <a:spLocks noChangeArrowheads="1"/>
            </p:cNvSpPr>
            <p:nvPr/>
          </p:nvSpPr>
          <p:spPr bwMode="auto">
            <a:xfrm>
              <a:off x="6553200" y="2351088"/>
              <a:ext cx="103188" cy="746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52" name="Oval 48"/>
            <p:cNvSpPr>
              <a:spLocks noChangeArrowheads="1"/>
            </p:cNvSpPr>
            <p:nvPr/>
          </p:nvSpPr>
          <p:spPr bwMode="auto">
            <a:xfrm>
              <a:off x="6831013" y="2427288"/>
              <a:ext cx="103187" cy="746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53" name="Oval 49"/>
            <p:cNvSpPr>
              <a:spLocks noChangeArrowheads="1"/>
            </p:cNvSpPr>
            <p:nvPr/>
          </p:nvSpPr>
          <p:spPr bwMode="auto">
            <a:xfrm>
              <a:off x="7108825" y="2274888"/>
              <a:ext cx="103188" cy="746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54" name="Oval 50"/>
            <p:cNvSpPr>
              <a:spLocks noChangeArrowheads="1"/>
            </p:cNvSpPr>
            <p:nvPr/>
          </p:nvSpPr>
          <p:spPr bwMode="auto">
            <a:xfrm>
              <a:off x="6553200" y="2122488"/>
              <a:ext cx="103188" cy="746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55" name="Oval 51"/>
            <p:cNvSpPr>
              <a:spLocks noChangeArrowheads="1"/>
            </p:cNvSpPr>
            <p:nvPr/>
          </p:nvSpPr>
          <p:spPr bwMode="auto">
            <a:xfrm>
              <a:off x="6907213" y="1665288"/>
              <a:ext cx="103187" cy="746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56" name="Oval 52"/>
            <p:cNvSpPr>
              <a:spLocks noChangeArrowheads="1"/>
            </p:cNvSpPr>
            <p:nvPr/>
          </p:nvSpPr>
          <p:spPr bwMode="auto">
            <a:xfrm>
              <a:off x="7593013" y="2427288"/>
              <a:ext cx="103187" cy="746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57" name="Line 53"/>
            <p:cNvSpPr>
              <a:spLocks noChangeShapeType="1"/>
            </p:cNvSpPr>
            <p:nvPr/>
          </p:nvSpPr>
          <p:spPr bwMode="auto">
            <a:xfrm flipH="1" flipV="1">
              <a:off x="6934200" y="1516063"/>
              <a:ext cx="4763" cy="187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58" name="Line 54"/>
            <p:cNvSpPr>
              <a:spLocks noChangeShapeType="1"/>
            </p:cNvSpPr>
            <p:nvPr/>
          </p:nvSpPr>
          <p:spPr bwMode="auto">
            <a:xfrm flipH="1" flipV="1">
              <a:off x="6972300" y="1516063"/>
              <a:ext cx="4763" cy="187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59" name="Line 55"/>
            <p:cNvSpPr>
              <a:spLocks noChangeShapeType="1"/>
            </p:cNvSpPr>
            <p:nvPr/>
          </p:nvSpPr>
          <p:spPr bwMode="auto">
            <a:xfrm flipH="1" flipV="1">
              <a:off x="7118350" y="1662113"/>
              <a:ext cx="4763" cy="187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60" name="Line 56"/>
            <p:cNvSpPr>
              <a:spLocks noChangeShapeType="1"/>
            </p:cNvSpPr>
            <p:nvPr/>
          </p:nvSpPr>
          <p:spPr bwMode="auto">
            <a:xfrm flipH="1" flipV="1">
              <a:off x="7156450" y="1662113"/>
              <a:ext cx="4763" cy="187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61" name="Line 57"/>
            <p:cNvSpPr>
              <a:spLocks noChangeShapeType="1"/>
            </p:cNvSpPr>
            <p:nvPr/>
          </p:nvSpPr>
          <p:spPr bwMode="auto">
            <a:xfrm flipH="1" flipV="1">
              <a:off x="7270750" y="1811338"/>
              <a:ext cx="4763" cy="187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62" name="Line 58"/>
            <p:cNvSpPr>
              <a:spLocks noChangeShapeType="1"/>
            </p:cNvSpPr>
            <p:nvPr/>
          </p:nvSpPr>
          <p:spPr bwMode="auto">
            <a:xfrm flipH="1" flipV="1">
              <a:off x="7308850" y="1811338"/>
              <a:ext cx="4763" cy="187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63" name="Line 59"/>
            <p:cNvSpPr>
              <a:spLocks noChangeShapeType="1"/>
            </p:cNvSpPr>
            <p:nvPr/>
          </p:nvSpPr>
          <p:spPr bwMode="auto">
            <a:xfrm flipH="1" flipV="1">
              <a:off x="7426325" y="1963738"/>
              <a:ext cx="4763" cy="187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64" name="Line 60"/>
            <p:cNvSpPr>
              <a:spLocks noChangeShapeType="1"/>
            </p:cNvSpPr>
            <p:nvPr/>
          </p:nvSpPr>
          <p:spPr bwMode="auto">
            <a:xfrm flipH="1" flipV="1">
              <a:off x="7464425" y="1963738"/>
              <a:ext cx="4763" cy="187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65" name="Line 61"/>
            <p:cNvSpPr>
              <a:spLocks noChangeShapeType="1"/>
            </p:cNvSpPr>
            <p:nvPr/>
          </p:nvSpPr>
          <p:spPr bwMode="auto">
            <a:xfrm flipH="1" flipV="1">
              <a:off x="7699375" y="2039938"/>
              <a:ext cx="4763" cy="187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66" name="Line 62"/>
            <p:cNvSpPr>
              <a:spLocks noChangeShapeType="1"/>
            </p:cNvSpPr>
            <p:nvPr/>
          </p:nvSpPr>
          <p:spPr bwMode="auto">
            <a:xfrm flipH="1" flipV="1">
              <a:off x="7737475" y="2039938"/>
              <a:ext cx="4763" cy="187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67" name="Line 63"/>
            <p:cNvSpPr>
              <a:spLocks noChangeShapeType="1"/>
            </p:cNvSpPr>
            <p:nvPr/>
          </p:nvSpPr>
          <p:spPr bwMode="auto">
            <a:xfrm flipH="1" flipV="1">
              <a:off x="7927975" y="1814513"/>
              <a:ext cx="4763" cy="187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68" name="Line 64"/>
            <p:cNvSpPr>
              <a:spLocks noChangeShapeType="1"/>
            </p:cNvSpPr>
            <p:nvPr/>
          </p:nvSpPr>
          <p:spPr bwMode="auto">
            <a:xfrm flipH="1" flipV="1">
              <a:off x="7966075" y="1814513"/>
              <a:ext cx="4763" cy="187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69" name="Line 65"/>
            <p:cNvSpPr>
              <a:spLocks noChangeShapeType="1"/>
            </p:cNvSpPr>
            <p:nvPr/>
          </p:nvSpPr>
          <p:spPr bwMode="auto">
            <a:xfrm flipH="1" flipV="1">
              <a:off x="8156575" y="1589088"/>
              <a:ext cx="4763" cy="187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70" name="Line 66"/>
            <p:cNvSpPr>
              <a:spLocks noChangeShapeType="1"/>
            </p:cNvSpPr>
            <p:nvPr/>
          </p:nvSpPr>
          <p:spPr bwMode="auto">
            <a:xfrm flipH="1" flipV="1">
              <a:off x="8194675" y="1589088"/>
              <a:ext cx="4763" cy="187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71" name="Line 67"/>
            <p:cNvSpPr>
              <a:spLocks noChangeShapeType="1"/>
            </p:cNvSpPr>
            <p:nvPr/>
          </p:nvSpPr>
          <p:spPr bwMode="auto">
            <a:xfrm flipH="1" flipV="1">
              <a:off x="7424738" y="1582738"/>
              <a:ext cx="4762" cy="187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72" name="Line 68"/>
            <p:cNvSpPr>
              <a:spLocks noChangeShapeType="1"/>
            </p:cNvSpPr>
            <p:nvPr/>
          </p:nvSpPr>
          <p:spPr bwMode="auto">
            <a:xfrm flipH="1" flipV="1">
              <a:off x="7462838" y="1582738"/>
              <a:ext cx="4762" cy="187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73" name="Line 69"/>
            <p:cNvSpPr>
              <a:spLocks noChangeShapeType="1"/>
            </p:cNvSpPr>
            <p:nvPr/>
          </p:nvSpPr>
          <p:spPr bwMode="auto">
            <a:xfrm flipH="1" flipV="1">
              <a:off x="7732713" y="1658938"/>
              <a:ext cx="4762" cy="187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74" name="Line 70"/>
            <p:cNvSpPr>
              <a:spLocks noChangeShapeType="1"/>
            </p:cNvSpPr>
            <p:nvPr/>
          </p:nvSpPr>
          <p:spPr bwMode="auto">
            <a:xfrm flipH="1" flipV="1">
              <a:off x="7770813" y="1658938"/>
              <a:ext cx="4762" cy="187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75" name="Line 71"/>
            <p:cNvSpPr>
              <a:spLocks noChangeShapeType="1"/>
            </p:cNvSpPr>
            <p:nvPr/>
          </p:nvSpPr>
          <p:spPr bwMode="auto">
            <a:xfrm flipH="1" flipV="1">
              <a:off x="6816725" y="1778000"/>
              <a:ext cx="4763" cy="187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76" name="Line 72"/>
            <p:cNvSpPr>
              <a:spLocks noChangeShapeType="1"/>
            </p:cNvSpPr>
            <p:nvPr/>
          </p:nvSpPr>
          <p:spPr bwMode="auto">
            <a:xfrm flipH="1" flipV="1">
              <a:off x="6854825" y="1778000"/>
              <a:ext cx="4763" cy="187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77" name="Line 73"/>
            <p:cNvSpPr>
              <a:spLocks noChangeShapeType="1"/>
            </p:cNvSpPr>
            <p:nvPr/>
          </p:nvSpPr>
          <p:spPr bwMode="auto">
            <a:xfrm flipH="1" flipV="1">
              <a:off x="6964363" y="1924050"/>
              <a:ext cx="4762" cy="187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78" name="Line 74"/>
            <p:cNvSpPr>
              <a:spLocks noChangeShapeType="1"/>
            </p:cNvSpPr>
            <p:nvPr/>
          </p:nvSpPr>
          <p:spPr bwMode="auto">
            <a:xfrm flipH="1" flipV="1">
              <a:off x="7002463" y="1924050"/>
              <a:ext cx="4762" cy="187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79" name="Line 75"/>
            <p:cNvSpPr>
              <a:spLocks noChangeShapeType="1"/>
            </p:cNvSpPr>
            <p:nvPr/>
          </p:nvSpPr>
          <p:spPr bwMode="auto">
            <a:xfrm flipH="1" flipV="1">
              <a:off x="7140575" y="2114550"/>
              <a:ext cx="4763" cy="187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80" name="Line 76"/>
            <p:cNvSpPr>
              <a:spLocks noChangeShapeType="1"/>
            </p:cNvSpPr>
            <p:nvPr/>
          </p:nvSpPr>
          <p:spPr bwMode="auto">
            <a:xfrm flipH="1" flipV="1">
              <a:off x="7178675" y="2114550"/>
              <a:ext cx="4763" cy="187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81" name="Line 77"/>
            <p:cNvSpPr>
              <a:spLocks noChangeShapeType="1"/>
            </p:cNvSpPr>
            <p:nvPr/>
          </p:nvSpPr>
          <p:spPr bwMode="auto">
            <a:xfrm flipH="1" flipV="1">
              <a:off x="7275513" y="2235200"/>
              <a:ext cx="4762" cy="187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82" name="Line 78"/>
            <p:cNvSpPr>
              <a:spLocks noChangeShapeType="1"/>
            </p:cNvSpPr>
            <p:nvPr/>
          </p:nvSpPr>
          <p:spPr bwMode="auto">
            <a:xfrm flipH="1" flipV="1">
              <a:off x="7313613" y="2235200"/>
              <a:ext cx="4762" cy="187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83" name="Line 79"/>
            <p:cNvSpPr>
              <a:spLocks noChangeShapeType="1"/>
            </p:cNvSpPr>
            <p:nvPr/>
          </p:nvSpPr>
          <p:spPr bwMode="auto">
            <a:xfrm flipH="1" flipV="1">
              <a:off x="7623175" y="2273300"/>
              <a:ext cx="4763" cy="187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84" name="Line 80"/>
            <p:cNvSpPr>
              <a:spLocks noChangeShapeType="1"/>
            </p:cNvSpPr>
            <p:nvPr/>
          </p:nvSpPr>
          <p:spPr bwMode="auto">
            <a:xfrm flipH="1" flipV="1">
              <a:off x="7661275" y="2273300"/>
              <a:ext cx="4763" cy="187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85" name="Line 81"/>
            <p:cNvSpPr>
              <a:spLocks noChangeShapeType="1"/>
            </p:cNvSpPr>
            <p:nvPr/>
          </p:nvSpPr>
          <p:spPr bwMode="auto">
            <a:xfrm flipH="1" flipV="1">
              <a:off x="6583363" y="1965325"/>
              <a:ext cx="4762" cy="187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86" name="Line 82"/>
            <p:cNvSpPr>
              <a:spLocks noChangeShapeType="1"/>
            </p:cNvSpPr>
            <p:nvPr/>
          </p:nvSpPr>
          <p:spPr bwMode="auto">
            <a:xfrm flipH="1" flipV="1">
              <a:off x="6621463" y="1965325"/>
              <a:ext cx="4762" cy="187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87" name="Line 83"/>
            <p:cNvSpPr>
              <a:spLocks noChangeShapeType="1"/>
            </p:cNvSpPr>
            <p:nvPr/>
          </p:nvSpPr>
          <p:spPr bwMode="auto">
            <a:xfrm flipH="1" flipV="1">
              <a:off x="6278563" y="2265363"/>
              <a:ext cx="4762" cy="187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88" name="Line 84"/>
            <p:cNvSpPr>
              <a:spLocks noChangeShapeType="1"/>
            </p:cNvSpPr>
            <p:nvPr/>
          </p:nvSpPr>
          <p:spPr bwMode="auto">
            <a:xfrm flipH="1" flipV="1">
              <a:off x="6316663" y="2265363"/>
              <a:ext cx="4762" cy="187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89" name="Line 85"/>
            <p:cNvSpPr>
              <a:spLocks noChangeShapeType="1"/>
            </p:cNvSpPr>
            <p:nvPr/>
          </p:nvSpPr>
          <p:spPr bwMode="auto">
            <a:xfrm flipH="1" flipV="1">
              <a:off x="6583363" y="2198688"/>
              <a:ext cx="4762" cy="187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90" name="Line 86"/>
            <p:cNvSpPr>
              <a:spLocks noChangeShapeType="1"/>
            </p:cNvSpPr>
            <p:nvPr/>
          </p:nvSpPr>
          <p:spPr bwMode="auto">
            <a:xfrm flipH="1" flipV="1">
              <a:off x="6621463" y="2198688"/>
              <a:ext cx="4762" cy="187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91" name="Line 87"/>
            <p:cNvSpPr>
              <a:spLocks noChangeShapeType="1"/>
            </p:cNvSpPr>
            <p:nvPr/>
          </p:nvSpPr>
          <p:spPr bwMode="auto">
            <a:xfrm flipH="1" flipV="1">
              <a:off x="6862763" y="2268538"/>
              <a:ext cx="4762" cy="187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92" name="Line 88"/>
            <p:cNvSpPr>
              <a:spLocks noChangeShapeType="1"/>
            </p:cNvSpPr>
            <p:nvPr/>
          </p:nvSpPr>
          <p:spPr bwMode="auto">
            <a:xfrm flipH="1" flipV="1">
              <a:off x="6900863" y="2268538"/>
              <a:ext cx="4762" cy="187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93" name="Text Box 89"/>
            <p:cNvSpPr txBox="1">
              <a:spLocks noChangeArrowheads="1"/>
            </p:cNvSpPr>
            <p:nvPr/>
          </p:nvSpPr>
          <p:spPr bwMode="auto">
            <a:xfrm>
              <a:off x="6745288" y="1301750"/>
              <a:ext cx="4540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itchFamily="18" charset="2"/>
                </a:rPr>
                <a:t>2</a:t>
              </a:r>
              <a:r>
                <a:rPr kumimoji="0" lang="en-US" altLang="en-US" sz="12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itchFamily="18" charset="2"/>
                </a:rPr>
                <a:t>0</a:t>
              </a:r>
              <a:endPara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0794" name="Group 90"/>
            <p:cNvGrpSpPr>
              <a:grpSpLocks/>
            </p:cNvGrpSpPr>
            <p:nvPr/>
          </p:nvGrpSpPr>
          <p:grpSpPr bwMode="auto">
            <a:xfrm>
              <a:off x="7004050" y="1492250"/>
              <a:ext cx="538163" cy="652463"/>
              <a:chOff x="1749" y="1320"/>
              <a:chExt cx="339" cy="411"/>
            </a:xfrm>
          </p:grpSpPr>
          <p:sp>
            <p:nvSpPr>
              <p:cNvPr id="200795" name="Freeform 91"/>
              <p:cNvSpPr>
                <a:spLocks/>
              </p:cNvSpPr>
              <p:nvPr/>
            </p:nvSpPr>
            <p:spPr bwMode="auto">
              <a:xfrm>
                <a:off x="1749" y="1592"/>
                <a:ext cx="331" cy="139"/>
              </a:xfrm>
              <a:custGeom>
                <a:avLst/>
                <a:gdLst>
                  <a:gd name="T0" fmla="*/ 0 w 331"/>
                  <a:gd name="T1" fmla="*/ 0 h 139"/>
                  <a:gd name="T2" fmla="*/ 165 w 331"/>
                  <a:gd name="T3" fmla="*/ 139 h 139"/>
                  <a:gd name="T4" fmla="*/ 331 w 331"/>
                  <a:gd name="T5" fmla="*/ 7 h 139"/>
                  <a:gd name="T6" fmla="*/ 0 w 331"/>
                  <a:gd name="T7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1" h="139">
                    <a:moveTo>
                      <a:pt x="0" y="0"/>
                    </a:moveTo>
                    <a:lnTo>
                      <a:pt x="165" y="139"/>
                    </a:lnTo>
                    <a:lnTo>
                      <a:pt x="331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0796" name="Oval 92"/>
              <p:cNvSpPr>
                <a:spLocks noChangeArrowheads="1"/>
              </p:cNvSpPr>
              <p:nvPr/>
            </p:nvSpPr>
            <p:spPr bwMode="auto">
              <a:xfrm>
                <a:off x="1752" y="1538"/>
                <a:ext cx="33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0797" name="AutoShape 93"/>
              <p:cNvSpPr>
                <a:spLocks noChangeArrowheads="1"/>
              </p:cNvSpPr>
              <p:nvPr/>
            </p:nvSpPr>
            <p:spPr bwMode="auto">
              <a:xfrm>
                <a:off x="1824" y="1320"/>
                <a:ext cx="192" cy="288"/>
              </a:xfrm>
              <a:prstGeom prst="can">
                <a:avLst>
                  <a:gd name="adj" fmla="val 37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00798" name="Oval 94"/>
            <p:cNvSpPr>
              <a:spLocks noChangeArrowheads="1"/>
            </p:cNvSpPr>
            <p:nvPr/>
          </p:nvSpPr>
          <p:spPr bwMode="auto">
            <a:xfrm>
              <a:off x="7645400" y="1609725"/>
              <a:ext cx="212725" cy="3349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799" name="Text Box 95"/>
            <p:cNvSpPr txBox="1">
              <a:spLocks noChangeArrowheads="1"/>
            </p:cNvSpPr>
            <p:nvPr/>
          </p:nvSpPr>
          <p:spPr bwMode="auto">
            <a:xfrm>
              <a:off x="7467600" y="1295400"/>
              <a:ext cx="1385316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composite fermion</a:t>
              </a:r>
            </a:p>
          </p:txBody>
        </p:sp>
        <p:sp>
          <p:nvSpPr>
            <p:cNvPr id="200801" name="Text Box 97"/>
            <p:cNvSpPr txBox="1">
              <a:spLocks noChangeArrowheads="1"/>
            </p:cNvSpPr>
            <p:nvPr/>
          </p:nvSpPr>
          <p:spPr bwMode="auto">
            <a:xfrm>
              <a:off x="7069128" y="1594367"/>
              <a:ext cx="42672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r>
                <a:rPr kumimoji="0" lang="en-US" altLang="en-US" sz="12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1/2</a:t>
              </a:r>
              <a:endPara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887" name="Text Box 183"/>
            <p:cNvSpPr txBox="1">
              <a:spLocks noChangeArrowheads="1"/>
            </p:cNvSpPr>
            <p:nvPr/>
          </p:nvSpPr>
          <p:spPr bwMode="auto">
            <a:xfrm>
              <a:off x="3815090" y="1143000"/>
              <a:ext cx="147922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flux attachment</a:t>
              </a:r>
            </a:p>
          </p:txBody>
        </p:sp>
      </p:grpSp>
      <p:sp>
        <p:nvSpPr>
          <p:cNvPr id="200897" name="Text Box 193"/>
          <p:cNvSpPr txBox="1">
            <a:spLocks noChangeArrowheads="1"/>
          </p:cNvSpPr>
          <p:nvPr/>
        </p:nvSpPr>
        <p:spPr bwMode="auto">
          <a:xfrm>
            <a:off x="7486275" y="497340"/>
            <a:ext cx="11128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Jain, 1989</a:t>
            </a:r>
          </a:p>
        </p:txBody>
      </p:sp>
      <p:sp>
        <p:nvSpPr>
          <p:cNvPr id="200898" name="Text Box 194"/>
          <p:cNvSpPr txBox="1">
            <a:spLocks noChangeArrowheads="1"/>
          </p:cNvSpPr>
          <p:nvPr/>
        </p:nvSpPr>
        <p:spPr bwMode="auto">
          <a:xfrm>
            <a:off x="461865" y="4988887"/>
            <a:ext cx="474303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CF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reduced lower field, </a:t>
            </a:r>
            <a:r>
              <a:rPr kumimoji="0" lang="en-US" alt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kumimoji="0" lang="en-US" alt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</a:t>
            </a:r>
            <a:r>
              <a:rPr kumimoji="0" lang="en-US" alt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1/2 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expected to be </a:t>
            </a:r>
            <a:r>
              <a:rPr kumimoji="0" lang="en-US" alt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independent particles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76800" y="3121223"/>
            <a:ext cx="3738563" cy="3006527"/>
            <a:chOff x="4876800" y="3121223"/>
            <a:chExt cx="3738563" cy="3006527"/>
          </a:xfrm>
        </p:grpSpPr>
        <p:sp>
          <p:nvSpPr>
            <p:cNvPr id="200880" name="Line 176"/>
            <p:cNvSpPr>
              <a:spLocks noChangeShapeType="1"/>
            </p:cNvSpPr>
            <p:nvPr/>
          </p:nvSpPr>
          <p:spPr bwMode="auto">
            <a:xfrm rot="5400000" flipH="1" flipV="1">
              <a:off x="6391275" y="5745163"/>
              <a:ext cx="388937" cy="158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tx1"/>
                  </a:solidFill>
                  <a:round/>
                  <a:headEnd type="none" w="sm" len="sm"/>
                  <a:tailEnd type="stealth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886" name="Text Box 182"/>
            <p:cNvSpPr txBox="1">
              <a:spLocks noChangeArrowheads="1"/>
            </p:cNvSpPr>
            <p:nvPr/>
          </p:nvSpPr>
          <p:spPr bwMode="auto">
            <a:xfrm>
              <a:off x="6400800" y="3121223"/>
              <a:ext cx="195919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itchFamily="18" charset="2"/>
                </a:rPr>
                <a:t>external field canceled</a:t>
              </a:r>
              <a:endPara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0895" name="Group 191"/>
            <p:cNvGrpSpPr>
              <a:grpSpLocks/>
            </p:cNvGrpSpPr>
            <p:nvPr/>
          </p:nvGrpSpPr>
          <p:grpSpPr bwMode="auto">
            <a:xfrm>
              <a:off x="5992813" y="4732338"/>
              <a:ext cx="2622550" cy="1395412"/>
              <a:chOff x="3769" y="3121"/>
              <a:chExt cx="1652" cy="879"/>
            </a:xfrm>
          </p:grpSpPr>
          <p:sp>
            <p:nvSpPr>
              <p:cNvPr id="200804" name="AutoShape 100"/>
              <p:cNvSpPr>
                <a:spLocks noChangeArrowheads="1"/>
              </p:cNvSpPr>
              <p:nvPr/>
            </p:nvSpPr>
            <p:spPr bwMode="auto">
              <a:xfrm>
                <a:off x="3770" y="3369"/>
                <a:ext cx="1651" cy="631"/>
              </a:xfrm>
              <a:prstGeom prst="cube">
                <a:avLst>
                  <a:gd name="adj" fmla="val 90648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00805" name="Group 101"/>
              <p:cNvGrpSpPr>
                <a:grpSpLocks/>
              </p:cNvGrpSpPr>
              <p:nvPr/>
            </p:nvGrpSpPr>
            <p:grpSpPr bwMode="auto">
              <a:xfrm>
                <a:off x="3937" y="3387"/>
                <a:ext cx="1248" cy="527"/>
                <a:chOff x="916" y="3039"/>
                <a:chExt cx="1248" cy="527"/>
              </a:xfrm>
            </p:grpSpPr>
            <p:sp>
              <p:nvSpPr>
                <p:cNvPr id="200806" name="Oval 102"/>
                <p:cNvSpPr>
                  <a:spLocks noChangeArrowheads="1"/>
                </p:cNvSpPr>
                <p:nvPr/>
              </p:nvSpPr>
              <p:spPr bwMode="auto">
                <a:xfrm>
                  <a:off x="1255" y="3209"/>
                  <a:ext cx="65" cy="4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0807" name="Oval 103"/>
                <p:cNvSpPr>
                  <a:spLocks noChangeArrowheads="1"/>
                </p:cNvSpPr>
                <p:nvPr/>
              </p:nvSpPr>
              <p:spPr bwMode="auto">
                <a:xfrm>
                  <a:off x="1351" y="3305"/>
                  <a:ext cx="65" cy="4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0808" name="Oval 104"/>
                <p:cNvSpPr>
                  <a:spLocks noChangeArrowheads="1"/>
                </p:cNvSpPr>
                <p:nvPr/>
              </p:nvSpPr>
              <p:spPr bwMode="auto">
                <a:xfrm>
                  <a:off x="1447" y="3135"/>
                  <a:ext cx="65" cy="4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0809" name="Oval 105"/>
                <p:cNvSpPr>
                  <a:spLocks noChangeArrowheads="1"/>
                </p:cNvSpPr>
                <p:nvPr/>
              </p:nvSpPr>
              <p:spPr bwMode="auto">
                <a:xfrm>
                  <a:off x="1543" y="3497"/>
                  <a:ext cx="65" cy="4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0810" name="Oval 106"/>
                <p:cNvSpPr>
                  <a:spLocks noChangeArrowheads="1"/>
                </p:cNvSpPr>
                <p:nvPr/>
              </p:nvSpPr>
              <p:spPr bwMode="auto">
                <a:xfrm>
                  <a:off x="1639" y="3088"/>
                  <a:ext cx="65" cy="4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0811" name="Oval 107"/>
                <p:cNvSpPr>
                  <a:spLocks noChangeArrowheads="1"/>
                </p:cNvSpPr>
                <p:nvPr/>
              </p:nvSpPr>
              <p:spPr bwMode="auto">
                <a:xfrm>
                  <a:off x="1543" y="3231"/>
                  <a:ext cx="65" cy="4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0812" name="Oval 108"/>
                <p:cNvSpPr>
                  <a:spLocks noChangeArrowheads="1"/>
                </p:cNvSpPr>
                <p:nvPr/>
              </p:nvSpPr>
              <p:spPr bwMode="auto">
                <a:xfrm>
                  <a:off x="1639" y="3327"/>
                  <a:ext cx="65" cy="4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0813" name="Oval 109"/>
                <p:cNvSpPr>
                  <a:spLocks noChangeArrowheads="1"/>
                </p:cNvSpPr>
                <p:nvPr/>
              </p:nvSpPr>
              <p:spPr bwMode="auto">
                <a:xfrm>
                  <a:off x="1735" y="3231"/>
                  <a:ext cx="65" cy="4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0814" name="Oval 110"/>
                <p:cNvSpPr>
                  <a:spLocks noChangeArrowheads="1"/>
                </p:cNvSpPr>
                <p:nvPr/>
              </p:nvSpPr>
              <p:spPr bwMode="auto">
                <a:xfrm>
                  <a:off x="1831" y="3135"/>
                  <a:ext cx="65" cy="4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0815" name="Oval 111"/>
                <p:cNvSpPr>
                  <a:spLocks noChangeArrowheads="1"/>
                </p:cNvSpPr>
                <p:nvPr/>
              </p:nvSpPr>
              <p:spPr bwMode="auto">
                <a:xfrm>
                  <a:off x="2099" y="3088"/>
                  <a:ext cx="65" cy="4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0816" name="Oval 112"/>
                <p:cNvSpPr>
                  <a:spLocks noChangeArrowheads="1"/>
                </p:cNvSpPr>
                <p:nvPr/>
              </p:nvSpPr>
              <p:spPr bwMode="auto">
                <a:xfrm>
                  <a:off x="1955" y="3231"/>
                  <a:ext cx="65" cy="4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0817" name="Oval 113"/>
                <p:cNvSpPr>
                  <a:spLocks noChangeArrowheads="1"/>
                </p:cNvSpPr>
                <p:nvPr/>
              </p:nvSpPr>
              <p:spPr bwMode="auto">
                <a:xfrm>
                  <a:off x="1811" y="3374"/>
                  <a:ext cx="65" cy="4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0818" name="Oval 114"/>
                <p:cNvSpPr>
                  <a:spLocks noChangeArrowheads="1"/>
                </p:cNvSpPr>
                <p:nvPr/>
              </p:nvSpPr>
              <p:spPr bwMode="auto">
                <a:xfrm>
                  <a:off x="916" y="3517"/>
                  <a:ext cx="65" cy="4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0819" name="Oval 115"/>
                <p:cNvSpPr>
                  <a:spLocks noChangeArrowheads="1"/>
                </p:cNvSpPr>
                <p:nvPr/>
              </p:nvSpPr>
              <p:spPr bwMode="auto">
                <a:xfrm>
                  <a:off x="1108" y="3471"/>
                  <a:ext cx="65" cy="4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0820" name="Oval 116"/>
                <p:cNvSpPr>
                  <a:spLocks noChangeArrowheads="1"/>
                </p:cNvSpPr>
                <p:nvPr/>
              </p:nvSpPr>
              <p:spPr bwMode="auto">
                <a:xfrm>
                  <a:off x="1283" y="3519"/>
                  <a:ext cx="65" cy="4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0821" name="Oval 117"/>
                <p:cNvSpPr>
                  <a:spLocks noChangeArrowheads="1"/>
                </p:cNvSpPr>
                <p:nvPr/>
              </p:nvSpPr>
              <p:spPr bwMode="auto">
                <a:xfrm>
                  <a:off x="1458" y="3423"/>
                  <a:ext cx="65" cy="4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0822" name="Oval 118"/>
                <p:cNvSpPr>
                  <a:spLocks noChangeArrowheads="1"/>
                </p:cNvSpPr>
                <p:nvPr/>
              </p:nvSpPr>
              <p:spPr bwMode="auto">
                <a:xfrm>
                  <a:off x="1108" y="3327"/>
                  <a:ext cx="65" cy="4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0823" name="Oval 119"/>
                <p:cNvSpPr>
                  <a:spLocks noChangeArrowheads="1"/>
                </p:cNvSpPr>
                <p:nvPr/>
              </p:nvSpPr>
              <p:spPr bwMode="auto">
                <a:xfrm>
                  <a:off x="1331" y="3039"/>
                  <a:ext cx="65" cy="4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0824" name="Oval 120"/>
                <p:cNvSpPr>
                  <a:spLocks noChangeArrowheads="1"/>
                </p:cNvSpPr>
                <p:nvPr/>
              </p:nvSpPr>
              <p:spPr bwMode="auto">
                <a:xfrm>
                  <a:off x="1763" y="3519"/>
                  <a:ext cx="65" cy="4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00825" name="AutoShape 121"/>
              <p:cNvSpPr>
                <a:spLocks noChangeArrowheads="1"/>
              </p:cNvSpPr>
              <p:nvPr/>
            </p:nvSpPr>
            <p:spPr bwMode="auto">
              <a:xfrm>
                <a:off x="3769" y="3248"/>
                <a:ext cx="1651" cy="631"/>
              </a:xfrm>
              <a:prstGeom prst="cube">
                <a:avLst>
                  <a:gd name="adj" fmla="val 90648"/>
                </a:avLst>
              </a:pr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0843" name="Line 139"/>
              <p:cNvSpPr>
                <a:spLocks noChangeShapeType="1"/>
              </p:cNvSpPr>
              <p:nvPr/>
            </p:nvSpPr>
            <p:spPr bwMode="auto">
              <a:xfrm flipV="1">
                <a:off x="4603" y="3321"/>
                <a:ext cx="0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0844" name="Line 140"/>
              <p:cNvSpPr>
                <a:spLocks noChangeShapeType="1"/>
              </p:cNvSpPr>
              <p:nvPr/>
            </p:nvSpPr>
            <p:spPr bwMode="auto">
              <a:xfrm flipV="1">
                <a:off x="4703" y="3211"/>
                <a:ext cx="0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0847" name="Line 143"/>
              <p:cNvSpPr>
                <a:spLocks noChangeShapeType="1"/>
              </p:cNvSpPr>
              <p:nvPr/>
            </p:nvSpPr>
            <p:spPr bwMode="auto">
              <a:xfrm flipV="1">
                <a:off x="4639" y="3434"/>
                <a:ext cx="0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0869" name="Text Box 165"/>
              <p:cNvSpPr txBox="1">
                <a:spLocks noChangeArrowheads="1"/>
              </p:cNvSpPr>
              <p:nvPr/>
            </p:nvSpPr>
            <p:spPr bwMode="auto">
              <a:xfrm>
                <a:off x="4148" y="3670"/>
                <a:ext cx="615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9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 </a:t>
                </a:r>
                <a:r>
                  <a:rPr kumimoji="0" lang="en-US" altLang="en-US" sz="900" b="0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1/2</a:t>
                </a:r>
                <a:r>
                  <a:rPr kumimoji="0" lang="en-US" altLang="en-US" sz="9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2</a:t>
                </a:r>
                <a:r>
                  <a:rPr kumimoji="0" lang="en-US" altLang="en-US" sz="9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</a:t>
                </a:r>
                <a:r>
                  <a:rPr kumimoji="0" lang="en-US" altLang="en-US" sz="900" b="0" i="1" u="none" strike="noStrike" kern="1200" cap="none" spc="0" normalizeH="0" baseline="-25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</a:t>
                </a:r>
                <a:r>
                  <a:rPr kumimoji="0" lang="en-US" altLang="en-US" sz="9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itchFamily="18" charset="2"/>
                  </a:rPr>
                  <a:t></a:t>
                </a:r>
                <a:r>
                  <a:rPr kumimoji="0" lang="en-US" altLang="en-US" sz="900" b="0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itchFamily="18" charset="2"/>
                  </a:rPr>
                  <a:t>0</a:t>
                </a:r>
                <a:endParaRPr kumimoji="0" lang="en-US" alt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00870" name="Group 166"/>
              <p:cNvGrpSpPr>
                <a:grpSpLocks/>
              </p:cNvGrpSpPr>
              <p:nvPr/>
            </p:nvGrpSpPr>
            <p:grpSpPr bwMode="auto">
              <a:xfrm>
                <a:off x="4461" y="3121"/>
                <a:ext cx="339" cy="411"/>
                <a:chOff x="1749" y="1320"/>
                <a:chExt cx="339" cy="411"/>
              </a:xfrm>
            </p:grpSpPr>
            <p:sp>
              <p:nvSpPr>
                <p:cNvPr id="200871" name="Freeform 167"/>
                <p:cNvSpPr>
                  <a:spLocks/>
                </p:cNvSpPr>
                <p:nvPr/>
              </p:nvSpPr>
              <p:spPr bwMode="auto">
                <a:xfrm>
                  <a:off x="1749" y="1592"/>
                  <a:ext cx="331" cy="139"/>
                </a:xfrm>
                <a:custGeom>
                  <a:avLst/>
                  <a:gdLst>
                    <a:gd name="T0" fmla="*/ 0 w 331"/>
                    <a:gd name="T1" fmla="*/ 0 h 139"/>
                    <a:gd name="T2" fmla="*/ 165 w 331"/>
                    <a:gd name="T3" fmla="*/ 139 h 139"/>
                    <a:gd name="T4" fmla="*/ 331 w 331"/>
                    <a:gd name="T5" fmla="*/ 7 h 139"/>
                    <a:gd name="T6" fmla="*/ 0 w 331"/>
                    <a:gd name="T7" fmla="*/ 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1" h="139">
                      <a:moveTo>
                        <a:pt x="0" y="0"/>
                      </a:moveTo>
                      <a:lnTo>
                        <a:pt x="165" y="139"/>
                      </a:lnTo>
                      <a:lnTo>
                        <a:pt x="331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0872" name="Oval 168"/>
                <p:cNvSpPr>
                  <a:spLocks noChangeArrowheads="1"/>
                </p:cNvSpPr>
                <p:nvPr/>
              </p:nvSpPr>
              <p:spPr bwMode="auto">
                <a:xfrm>
                  <a:off x="1752" y="1538"/>
                  <a:ext cx="33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0873" name="AutoShape 169"/>
                <p:cNvSpPr>
                  <a:spLocks noChangeArrowheads="1"/>
                </p:cNvSpPr>
                <p:nvPr/>
              </p:nvSpPr>
              <p:spPr bwMode="auto">
                <a:xfrm>
                  <a:off x="1824" y="1320"/>
                  <a:ext cx="192" cy="288"/>
                </a:xfrm>
                <a:prstGeom prst="can">
                  <a:avLst>
                    <a:gd name="adj" fmla="val 3750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00893" name="AutoShape 189"/>
              <p:cNvSpPr>
                <a:spLocks noChangeArrowheads="1"/>
              </p:cNvSpPr>
              <p:nvPr/>
            </p:nvSpPr>
            <p:spPr bwMode="auto">
              <a:xfrm>
                <a:off x="4214" y="3499"/>
                <a:ext cx="101" cy="197"/>
              </a:xfrm>
              <a:prstGeom prst="upArrow">
                <a:avLst>
                  <a:gd name="adj1" fmla="val 50000"/>
                  <a:gd name="adj2" fmla="val 48762"/>
                </a:avLst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00894" name="AutoShape 190"/>
            <p:cNvSpPr>
              <a:spLocks noChangeArrowheads="1"/>
            </p:cNvSpPr>
            <p:nvPr/>
          </p:nvSpPr>
          <p:spPr bwMode="auto">
            <a:xfrm>
              <a:off x="7239000" y="3486150"/>
              <a:ext cx="254000" cy="1168400"/>
            </a:xfrm>
            <a:prstGeom prst="downArrow">
              <a:avLst>
                <a:gd name="adj1" fmla="val 50000"/>
                <a:gd name="adj2" fmla="val 115000"/>
              </a:avLst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896" name="Text Box 192"/>
            <p:cNvSpPr txBox="1">
              <a:spLocks noChangeArrowheads="1"/>
            </p:cNvSpPr>
            <p:nvPr/>
          </p:nvSpPr>
          <p:spPr bwMode="auto">
            <a:xfrm>
              <a:off x="4876800" y="3897313"/>
              <a:ext cx="219714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FF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mean field approximation</a:t>
              </a:r>
            </a:p>
          </p:txBody>
        </p:sp>
        <p:sp>
          <p:nvSpPr>
            <p:cNvPr id="138" name="Text Box 97"/>
            <p:cNvSpPr txBox="1">
              <a:spLocks noChangeArrowheads="1"/>
            </p:cNvSpPr>
            <p:nvPr/>
          </p:nvSpPr>
          <p:spPr bwMode="auto">
            <a:xfrm>
              <a:off x="7162800" y="4828401"/>
              <a:ext cx="42672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r>
                <a:rPr kumimoji="0" lang="en-US" altLang="en-US" sz="12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1/2</a:t>
              </a:r>
              <a:endPara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0" name="Group 1050"/>
          <p:cNvGrpSpPr>
            <a:grpSpLocks/>
          </p:cNvGrpSpPr>
          <p:nvPr/>
        </p:nvGrpSpPr>
        <p:grpSpPr bwMode="auto">
          <a:xfrm>
            <a:off x="3830638" y="1447800"/>
            <a:ext cx="1427162" cy="1451882"/>
            <a:chOff x="436" y="1819"/>
            <a:chExt cx="899" cy="883"/>
          </a:xfrm>
        </p:grpSpPr>
        <p:sp>
          <p:nvSpPr>
            <p:cNvPr id="141" name="Oval 1029"/>
            <p:cNvSpPr>
              <a:spLocks noChangeArrowheads="1"/>
            </p:cNvSpPr>
            <p:nvPr/>
          </p:nvSpPr>
          <p:spPr bwMode="auto">
            <a:xfrm>
              <a:off x="528" y="2152"/>
              <a:ext cx="385" cy="3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grpSp>
          <p:nvGrpSpPr>
            <p:cNvPr id="142" name="Group 1049"/>
            <p:cNvGrpSpPr>
              <a:grpSpLocks/>
            </p:cNvGrpSpPr>
            <p:nvPr/>
          </p:nvGrpSpPr>
          <p:grpSpPr bwMode="auto">
            <a:xfrm>
              <a:off x="436" y="1819"/>
              <a:ext cx="899" cy="883"/>
              <a:chOff x="912" y="1819"/>
              <a:chExt cx="899" cy="883"/>
            </a:xfrm>
          </p:grpSpPr>
          <p:sp>
            <p:nvSpPr>
              <p:cNvPr id="143" name="Line 1030"/>
              <p:cNvSpPr>
                <a:spLocks noChangeShapeType="1"/>
              </p:cNvSpPr>
              <p:nvPr/>
            </p:nvSpPr>
            <p:spPr bwMode="auto">
              <a:xfrm flipV="1">
                <a:off x="912" y="1988"/>
                <a:ext cx="463" cy="6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44" name="Line 1031"/>
              <p:cNvSpPr>
                <a:spLocks noChangeShapeType="1"/>
              </p:cNvSpPr>
              <p:nvPr/>
            </p:nvSpPr>
            <p:spPr bwMode="auto">
              <a:xfrm flipV="1">
                <a:off x="999" y="2057"/>
                <a:ext cx="463" cy="6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45" name="Text Box 1032"/>
              <p:cNvSpPr txBox="1">
                <a:spLocks noChangeArrowheads="1"/>
              </p:cNvSpPr>
              <p:nvPr/>
            </p:nvSpPr>
            <p:spPr bwMode="auto">
              <a:xfrm>
                <a:off x="1163" y="1819"/>
                <a:ext cx="648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itchFamily="18" charset="2"/>
                  </a:rPr>
                  <a:t></a:t>
                </a:r>
                <a:r>
                  <a:rPr kumimoji="0" lang="en-US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itchFamily="18" charset="2"/>
                  </a:rPr>
                  <a:t>0</a:t>
                </a:r>
                <a:r>
                  <a:rPr kumimoji="0" lang="en-US" altLang="en-US" sz="2400" b="0" i="1" u="none" strike="noStrike" kern="1200" cap="none" spc="0" normalizeH="0" baseline="-25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  <a:sym typeface="Symbol" pitchFamily="18" charset="2"/>
                  </a:rPr>
                  <a:t>     </a:t>
                </a: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itchFamily="18" charset="2"/>
                  </a:rPr>
                  <a:t></a:t>
                </a:r>
                <a:r>
                  <a:rPr kumimoji="0" lang="en-US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itchFamily="18" charset="2"/>
                  </a:rPr>
                  <a:t>0</a:t>
                </a:r>
                <a:endParaRPr kumimoji="0" lang="en-US" altLang="en-US" sz="2400" b="0" i="1" u="none" strike="noStrike" kern="120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  <a:sym typeface="Symbol" pitchFamily="18" charset="2"/>
                </a:endParaRPr>
              </a:p>
            </p:txBody>
          </p:sp>
          <p:sp>
            <p:nvSpPr>
              <p:cNvPr id="146" name="Text Box 1033"/>
              <p:cNvSpPr txBox="1">
                <a:spLocks noChangeArrowheads="1"/>
              </p:cNvSpPr>
              <p:nvPr/>
            </p:nvSpPr>
            <p:spPr bwMode="auto">
              <a:xfrm>
                <a:off x="1083" y="2174"/>
                <a:ext cx="20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e</a:t>
                </a:r>
                <a:endParaRPr kumimoji="0" lang="en-US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713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89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3" name="Rectangle 33"/>
          <p:cNvSpPr>
            <a:spLocks noChangeArrowheads="1"/>
          </p:cNvSpPr>
          <p:nvPr/>
        </p:nvSpPr>
        <p:spPr bwMode="auto">
          <a:xfrm>
            <a:off x="838198" y="838200"/>
            <a:ext cx="61722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algn="l">
              <a:defRPr sz="3000">
                <a:solidFill>
                  <a:schemeClr val="tx2"/>
                </a:solidFill>
                <a:latin typeface="Tahoma" pitchFamily="34" charset="0"/>
              </a:defRPr>
            </a:lvl2pPr>
            <a:lvl3pPr algn="l">
              <a:defRPr sz="3000">
                <a:solidFill>
                  <a:schemeClr val="tx2"/>
                </a:solidFill>
                <a:latin typeface="Tahoma" pitchFamily="34" charset="0"/>
              </a:defRPr>
            </a:lvl3pPr>
            <a:lvl4pPr algn="l">
              <a:defRPr sz="3000">
                <a:solidFill>
                  <a:schemeClr val="tx2"/>
                </a:solidFill>
                <a:latin typeface="Tahoma" pitchFamily="34" charset="0"/>
              </a:defRPr>
            </a:lvl4pPr>
            <a:lvl5pPr algn="l">
              <a:defRPr sz="3000">
                <a:solidFill>
                  <a:schemeClr val="tx2"/>
                </a:solidFill>
                <a:latin typeface="Tahoma" pitchFamily="34" charset="0"/>
              </a:defRPr>
            </a:lvl5pPr>
            <a:lvl6pPr marL="457200" rtl="1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</a:defRPr>
            </a:lvl6pPr>
            <a:lvl7pPr marL="914400" rtl="1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</a:defRPr>
            </a:lvl7pPr>
            <a:lvl8pPr marL="1371600" rtl="1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</a:defRPr>
            </a:lvl8pPr>
            <a:lvl9pPr marL="1828800" rtl="1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Moore - Read theory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1991</a:t>
            </a:r>
            <a:endParaRPr kumimoji="0" lang="en-US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6362" name="Text Box 42"/>
          <p:cNvSpPr txBox="1">
            <a:spLocks noChangeArrowheads="1"/>
          </p:cNvSpPr>
          <p:nvPr/>
        </p:nvSpPr>
        <p:spPr bwMode="auto">
          <a:xfrm>
            <a:off x="3356591" y="3670202"/>
            <a:ext cx="3200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R</a:t>
            </a:r>
            <a:r>
              <a:rPr kumimoji="0" lang="en-US" altLang="en-US" sz="2000" b="0" i="1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xx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=0 …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superconductor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90600" y="2193925"/>
            <a:ext cx="7315200" cy="685800"/>
            <a:chOff x="990600" y="2193925"/>
            <a:chExt cx="7280787" cy="685800"/>
          </a:xfrm>
        </p:grpSpPr>
        <p:sp>
          <p:nvSpPr>
            <p:cNvPr id="696327" name="AutoShape 7"/>
            <p:cNvSpPr>
              <a:spLocks noChangeArrowheads="1"/>
            </p:cNvSpPr>
            <p:nvPr/>
          </p:nvSpPr>
          <p:spPr bwMode="auto">
            <a:xfrm>
              <a:off x="4495800" y="2544763"/>
              <a:ext cx="685800" cy="152400"/>
            </a:xfrm>
            <a:prstGeom prst="rightArrow">
              <a:avLst>
                <a:gd name="adj1" fmla="val 50000"/>
                <a:gd name="adj2" fmla="val 1125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grpSp>
          <p:nvGrpSpPr>
            <p:cNvPr id="696328" name="Group 8"/>
            <p:cNvGrpSpPr>
              <a:grpSpLocks/>
            </p:cNvGrpSpPr>
            <p:nvPr/>
          </p:nvGrpSpPr>
          <p:grpSpPr bwMode="auto">
            <a:xfrm>
              <a:off x="3733800" y="2316163"/>
              <a:ext cx="762000" cy="473075"/>
              <a:chOff x="2832" y="1440"/>
              <a:chExt cx="480" cy="298"/>
            </a:xfrm>
          </p:grpSpPr>
          <p:sp>
            <p:nvSpPr>
              <p:cNvPr id="696329" name="Line 9"/>
              <p:cNvSpPr>
                <a:spLocks noChangeShapeType="1"/>
              </p:cNvSpPr>
              <p:nvPr/>
            </p:nvSpPr>
            <p:spPr bwMode="auto">
              <a:xfrm flipV="1">
                <a:off x="3168" y="1440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696330" name="Text Box 10"/>
              <p:cNvSpPr txBox="1">
                <a:spLocks noChangeArrowheads="1"/>
              </p:cNvSpPr>
              <p:nvPr/>
            </p:nvSpPr>
            <p:spPr bwMode="auto">
              <a:xfrm>
                <a:off x="2832" y="1488"/>
                <a:ext cx="48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1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rPr>
                  <a:t>B</a:t>
                </a:r>
                <a:r>
                  <a:rPr kumimoji="0" lang="en-US" altLang="en-US" sz="2000" b="0" i="1" u="none" strike="noStrike" kern="1200" cap="none" spc="0" normalizeH="0" baseline="-25000" noProof="0" dirty="0" err="1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rPr>
                  <a:t>ext</a:t>
                </a:r>
                <a:endParaRPr kumimoji="0" lang="en-US" altLang="en-US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696331" name="Group 11"/>
            <p:cNvGrpSpPr>
              <a:grpSpLocks/>
            </p:cNvGrpSpPr>
            <p:nvPr/>
          </p:nvGrpSpPr>
          <p:grpSpPr bwMode="auto">
            <a:xfrm>
              <a:off x="5351463" y="2193925"/>
              <a:ext cx="1219200" cy="685800"/>
              <a:chOff x="4224" y="864"/>
              <a:chExt cx="768" cy="432"/>
            </a:xfrm>
          </p:grpSpPr>
          <p:sp>
            <p:nvSpPr>
              <p:cNvPr id="696332" name="Line 12"/>
              <p:cNvSpPr>
                <a:spLocks noChangeShapeType="1"/>
              </p:cNvSpPr>
              <p:nvPr/>
            </p:nvSpPr>
            <p:spPr bwMode="auto">
              <a:xfrm flipV="1">
                <a:off x="4272" y="864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696334" name="Line 14"/>
              <p:cNvSpPr>
                <a:spLocks noChangeShapeType="1"/>
              </p:cNvSpPr>
              <p:nvPr/>
            </p:nvSpPr>
            <p:spPr bwMode="auto">
              <a:xfrm flipV="1">
                <a:off x="4368" y="864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696335" name="Line 15"/>
              <p:cNvSpPr>
                <a:spLocks noChangeShapeType="1"/>
              </p:cNvSpPr>
              <p:nvPr/>
            </p:nvSpPr>
            <p:spPr bwMode="auto">
              <a:xfrm flipV="1">
                <a:off x="4848" y="864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696336" name="Line 16"/>
              <p:cNvSpPr>
                <a:spLocks noChangeShapeType="1"/>
              </p:cNvSpPr>
              <p:nvPr/>
            </p:nvSpPr>
            <p:spPr bwMode="auto">
              <a:xfrm flipV="1">
                <a:off x="4944" y="864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696337" name="Oval 17"/>
              <p:cNvSpPr>
                <a:spLocks noChangeArrowheads="1"/>
              </p:cNvSpPr>
              <p:nvPr/>
            </p:nvSpPr>
            <p:spPr bwMode="auto">
              <a:xfrm>
                <a:off x="4224" y="1104"/>
                <a:ext cx="192" cy="19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1176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696338" name="Oval 18"/>
              <p:cNvSpPr>
                <a:spLocks noChangeArrowheads="1"/>
              </p:cNvSpPr>
              <p:nvPr/>
            </p:nvSpPr>
            <p:spPr bwMode="auto">
              <a:xfrm>
                <a:off x="4800" y="1104"/>
                <a:ext cx="192" cy="19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1176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696366" name="Text Box 46"/>
            <p:cNvSpPr txBox="1">
              <a:spLocks noChangeArrowheads="1"/>
            </p:cNvSpPr>
            <p:nvPr/>
          </p:nvSpPr>
          <p:spPr bwMode="auto">
            <a:xfrm>
              <a:off x="6900862" y="2247900"/>
              <a:ext cx="1370525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Δ</a:t>
              </a:r>
              <a:r>
                <a:rPr kumimoji="0" lang="en-US" altLang="en-US" sz="32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itchFamily="34" charset="0"/>
                  <a:ea typeface="+mn-ea"/>
                  <a:cs typeface="Arial" charset="0"/>
                </a:rPr>
                <a:t>B </a:t>
              </a:r>
              <a:r>
                <a:rPr kumimoji="0" lang="en-US" alt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itchFamily="34" charset="0"/>
                  <a:ea typeface="+mn-ea"/>
                  <a:cs typeface="Arial" charset="0"/>
                </a:rPr>
                <a:t>=0  </a:t>
              </a:r>
            </a:p>
          </p:txBody>
        </p:sp>
        <p:sp>
          <p:nvSpPr>
            <p:cNvPr id="696371" name="Text Box 51"/>
            <p:cNvSpPr txBox="1">
              <a:spLocks noChangeArrowheads="1"/>
            </p:cNvSpPr>
            <p:nvPr/>
          </p:nvSpPr>
          <p:spPr bwMode="auto">
            <a:xfrm>
              <a:off x="990600" y="2379240"/>
              <a:ext cx="2286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  <a:sym typeface="Symbol" pitchFamily="18" charset="2"/>
                </a:rPr>
                <a:t></a:t>
              </a:r>
              <a:r>
                <a:rPr kumimoji="0" lang="en-US" alt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rPr>
                <a:t>=5/2 = 2+1/2</a:t>
              </a:r>
            </a:p>
          </p:txBody>
        </p:sp>
      </p:grp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914400" y="4949900"/>
            <a:ext cx="45720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Arial" charset="0"/>
                <a:sym typeface="Symbol" pitchFamily="18" charset="2"/>
              </a:rPr>
              <a:t>BCS of 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Arial" charset="0"/>
                <a:sym typeface="Symbol" pitchFamily="18" charset="2"/>
              </a:rPr>
              <a:t> </a:t>
            </a:r>
            <a:r>
              <a:rPr kumimoji="0" lang="en-US" alt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Arial" charset="0"/>
                <a:sym typeface="Symbol" pitchFamily="18" charset="2"/>
              </a:rPr>
              <a:t>polarized  </a:t>
            </a:r>
            <a:r>
              <a:rPr kumimoji="0" lang="en-US" alt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Arial" charset="0"/>
                <a:sym typeface="Symbol" pitchFamily="18" charset="2"/>
              </a:rPr>
              <a:t>composite fermions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 pitchFamily="18" charset="2"/>
              </a:rPr>
              <a:t>w/ </a:t>
            </a:r>
            <a:r>
              <a:rPr kumimoji="0" lang="en-US" alt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Arial" charset="0"/>
                <a:sym typeface="Symbol" pitchFamily="18" charset="2"/>
              </a:rPr>
              <a:t>odd orbital angular momentum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638800" y="4495800"/>
            <a:ext cx="2362200" cy="1524000"/>
            <a:chOff x="5410200" y="4724400"/>
            <a:chExt cx="2362200" cy="1524000"/>
          </a:xfrm>
        </p:grpSpPr>
        <p:grpSp>
          <p:nvGrpSpPr>
            <p:cNvPr id="36" name="Group 19"/>
            <p:cNvGrpSpPr>
              <a:grpSpLocks/>
            </p:cNvGrpSpPr>
            <p:nvPr/>
          </p:nvGrpSpPr>
          <p:grpSpPr bwMode="auto">
            <a:xfrm>
              <a:off x="5410200" y="5105400"/>
              <a:ext cx="2362200" cy="1143000"/>
              <a:chOff x="3312" y="1584"/>
              <a:chExt cx="1488" cy="720"/>
            </a:xfrm>
          </p:grpSpPr>
          <p:sp>
            <p:nvSpPr>
              <p:cNvPr id="37" name="Line 20"/>
              <p:cNvSpPr>
                <a:spLocks noChangeShapeType="1"/>
              </p:cNvSpPr>
              <p:nvPr/>
            </p:nvSpPr>
            <p:spPr bwMode="auto">
              <a:xfrm flipV="1">
                <a:off x="3744" y="1680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8" name="Line 21"/>
              <p:cNvSpPr>
                <a:spLocks noChangeShapeType="1"/>
              </p:cNvSpPr>
              <p:nvPr/>
            </p:nvSpPr>
            <p:spPr bwMode="auto">
              <a:xfrm flipV="1">
                <a:off x="3840" y="1680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9" name="Line 22"/>
              <p:cNvSpPr>
                <a:spLocks noChangeShapeType="1"/>
              </p:cNvSpPr>
              <p:nvPr/>
            </p:nvSpPr>
            <p:spPr bwMode="auto">
              <a:xfrm flipV="1">
                <a:off x="4320" y="1680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40" name="Line 23"/>
              <p:cNvSpPr>
                <a:spLocks noChangeShapeType="1"/>
              </p:cNvSpPr>
              <p:nvPr/>
            </p:nvSpPr>
            <p:spPr bwMode="auto">
              <a:xfrm flipV="1">
                <a:off x="4416" y="1680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41" name="Oval 24"/>
              <p:cNvSpPr>
                <a:spLocks noChangeArrowheads="1"/>
              </p:cNvSpPr>
              <p:nvPr/>
            </p:nvSpPr>
            <p:spPr bwMode="auto">
              <a:xfrm>
                <a:off x="3696" y="1920"/>
                <a:ext cx="192" cy="19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1176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42" name="Oval 25"/>
              <p:cNvSpPr>
                <a:spLocks noChangeArrowheads="1"/>
              </p:cNvSpPr>
              <p:nvPr/>
            </p:nvSpPr>
            <p:spPr bwMode="auto">
              <a:xfrm>
                <a:off x="4272" y="1920"/>
                <a:ext cx="192" cy="19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1176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43" name="Oval 26"/>
              <p:cNvSpPr>
                <a:spLocks noChangeArrowheads="1"/>
              </p:cNvSpPr>
              <p:nvPr/>
            </p:nvSpPr>
            <p:spPr bwMode="auto">
              <a:xfrm>
                <a:off x="3312" y="1584"/>
                <a:ext cx="1488" cy="72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5570183" y="4724400"/>
              <a:ext cx="19736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ea typeface="+mn-ea"/>
                  <a:cs typeface="Arial" charset="0"/>
                </a:rPr>
                <a:t>p-wave Cooper pair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488" y="1859256"/>
            <a:ext cx="1383912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520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Text Box 2"/>
          <p:cNvSpPr txBox="1">
            <a:spLocks noChangeArrowheads="1"/>
          </p:cNvSpPr>
          <p:nvPr/>
        </p:nvSpPr>
        <p:spPr bwMode="auto">
          <a:xfrm>
            <a:off x="609600" y="2326561"/>
            <a:ext cx="7848600" cy="2174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/>
              </a:rPr>
              <a:t>B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/>
              </a:rPr>
              <a:t> –</a:t>
            </a:r>
            <a:r>
              <a:rPr kumimoji="0" lang="en-US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/>
              </a:rPr>
              <a:t>B</a:t>
            </a:r>
            <a:r>
              <a:rPr kumimoji="0" lang="en-US" altLang="en-US" sz="16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/>
              </a:rPr>
              <a:t>1/2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/>
              </a:rPr>
              <a:t> &gt;0 induces vortices in bulk</a:t>
            </a:r>
            <a:endParaRPr kumimoji="0" lang="en-US" altLang="en-US" sz="16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  <a:sym typeface="Symbol" pitchFamily="18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  <a:sym typeface="Symbol" pitchFamily="18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Arial" charset="0"/>
                <a:sym typeface="Symbol" pitchFamily="18" charset="2"/>
              </a:rPr>
              <a:t>zero energy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 pitchFamily="18" charset="2"/>
              </a:rPr>
              <a:t> quasiparticle 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 pitchFamily="18" charset="2"/>
              </a:rPr>
              <a:t>(Majorana)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 pitchFamily="18" charset="2"/>
              </a:rPr>
              <a:t> in vortex + </a:t>
            </a:r>
            <a:r>
              <a:rPr kumimoji="0" lang="en-US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 pitchFamily="18" charset="2"/>
              </a:rPr>
              <a:t>e 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 pitchFamily="18" charset="2"/>
              </a:rPr>
              <a:t>/4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  <a:sym typeface="Symbol" pitchFamily="18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 pitchFamily="18" charset="2"/>
              </a:rPr>
              <a:t>Majorana’s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 pitchFamily="18" charset="2"/>
              </a:rPr>
              <a:t> come in pairs…..forming fermionic state  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/>
              </a:rPr>
              <a:t></a:t>
            </a:r>
            <a:r>
              <a:rPr kumimoji="0" lang="en-US" altLang="en-US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/>
              </a:rPr>
              <a:t>1 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/>
              </a:rPr>
              <a:t>± </a:t>
            </a:r>
            <a:r>
              <a:rPr kumimoji="0" lang="en-US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/>
              </a:rPr>
              <a:t>i 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/>
              </a:rPr>
              <a:t></a:t>
            </a:r>
            <a:r>
              <a:rPr kumimoji="0" lang="en-US" altLang="en-US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/>
              </a:rPr>
              <a:t>2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  <a:sym typeface="Symbol" pitchFamily="18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  <a:sym typeface="Symbol" pitchFamily="18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 pitchFamily="18" charset="2"/>
              </a:rPr>
              <a:t>ground state degeneracy of </a:t>
            </a:r>
            <a:r>
              <a:rPr kumimoji="0" lang="en-US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 pitchFamily="18" charset="2"/>
              </a:rPr>
              <a:t>n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 pitchFamily="18" charset="2"/>
              </a:rPr>
              <a:t>  vortices……. 2</a:t>
            </a:r>
            <a:r>
              <a:rPr kumimoji="0" lang="en-US" altLang="en-US" sz="1600" b="0" i="1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 pitchFamily="18" charset="2"/>
              </a:rPr>
              <a:t>n / </a:t>
            </a:r>
            <a:r>
              <a:rPr kumimoji="0" lang="en-US" altLang="en-US" sz="1600" b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 pitchFamily="18" charset="2"/>
              </a:rPr>
              <a:t>2   </a:t>
            </a:r>
            <a:r>
              <a:rPr kumimoji="0" lang="en-US" altLang="en-US" sz="1600" b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 pitchFamily="18" charset="2"/>
              </a:rPr>
              <a:t>(non-abelian)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600" b="0" i="1" u="none" strike="noStrike" kern="1200" cap="none" spc="0" normalizeH="0" baseline="30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  <a:sym typeface="Symbol" pitchFamily="18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600" b="0" i="1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  <a:sym typeface="Symbol" pitchFamily="18" charset="2"/>
            </a:endParaRPr>
          </a:p>
        </p:txBody>
      </p:sp>
      <p:sp>
        <p:nvSpPr>
          <p:cNvPr id="688132" name="Rectangle 4"/>
          <p:cNvSpPr>
            <a:spLocks noChangeArrowheads="1"/>
          </p:cNvSpPr>
          <p:nvPr/>
        </p:nvSpPr>
        <p:spPr bwMode="auto">
          <a:xfrm>
            <a:off x="0" y="3619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688144" name="Rectangle 16"/>
          <p:cNvSpPr>
            <a:spLocks noChangeArrowheads="1"/>
          </p:cNvSpPr>
          <p:nvPr/>
        </p:nvSpPr>
        <p:spPr bwMode="auto">
          <a:xfrm>
            <a:off x="838200" y="762000"/>
            <a:ext cx="617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algn="l">
              <a:defRPr sz="3000">
                <a:solidFill>
                  <a:schemeClr val="tx2"/>
                </a:solidFill>
                <a:latin typeface="Tahoma" pitchFamily="34" charset="0"/>
              </a:defRPr>
            </a:lvl2pPr>
            <a:lvl3pPr algn="l">
              <a:defRPr sz="3000">
                <a:solidFill>
                  <a:schemeClr val="tx2"/>
                </a:solidFill>
                <a:latin typeface="Tahoma" pitchFamily="34" charset="0"/>
              </a:defRPr>
            </a:lvl3pPr>
            <a:lvl4pPr algn="l">
              <a:defRPr sz="3000">
                <a:solidFill>
                  <a:schemeClr val="tx2"/>
                </a:solidFill>
                <a:latin typeface="Tahoma" pitchFamily="34" charset="0"/>
              </a:defRPr>
            </a:lvl4pPr>
            <a:lvl5pPr algn="l">
              <a:defRPr sz="3000">
                <a:solidFill>
                  <a:schemeClr val="tx2"/>
                </a:solidFill>
                <a:latin typeface="Tahoma" pitchFamily="34" charset="0"/>
              </a:defRPr>
            </a:lvl5pPr>
            <a:lvl6pPr marL="457200" rtl="1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</a:defRPr>
            </a:lvl6pPr>
            <a:lvl7pPr marL="914400" rtl="1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</a:defRPr>
            </a:lvl7pPr>
            <a:lvl8pPr marL="1371600" rtl="1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</a:defRPr>
            </a:lvl8pPr>
            <a:lvl9pPr marL="1828800" rtl="1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zero energy Majorana anyons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0" y="4648200"/>
            <a:ext cx="3187550" cy="1453311"/>
            <a:chOff x="4979624" y="870333"/>
            <a:chExt cx="3624549" cy="2038120"/>
          </a:xfrm>
          <a:effectLst>
            <a:outerShdw blurRad="50800" dist="50800" dir="5400000" sx="102000" sy="102000" algn="ctr" rotWithShape="0">
              <a:srgbClr val="000000">
                <a:alpha val="43137"/>
              </a:srgbClr>
            </a:outerShdw>
          </a:effectLst>
        </p:grpSpPr>
        <p:sp>
          <p:nvSpPr>
            <p:cNvPr id="6" name="Rounded Rectangle 5"/>
            <p:cNvSpPr/>
            <p:nvPr/>
          </p:nvSpPr>
          <p:spPr bwMode="auto">
            <a:xfrm>
              <a:off x="4979624" y="870333"/>
              <a:ext cx="3624549" cy="2038120"/>
            </a:xfrm>
            <a:prstGeom prst="roundRect">
              <a:avLst/>
            </a:prstGeom>
            <a:solidFill>
              <a:srgbClr val="DDDDDD"/>
            </a:solidFill>
            <a:ln>
              <a:solidFill>
                <a:srgbClr val="000000"/>
              </a:solidFill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cs typeface="Tahoma"/>
              </a:endParaRP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8642937"/>
                </p:ext>
              </p:extLst>
            </p:nvPr>
          </p:nvGraphicFramePr>
          <p:xfrm>
            <a:off x="5187061" y="1473781"/>
            <a:ext cx="898525" cy="741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60" name="Equation" r:id="rId4" imgW="596900" imgH="482600" progId="Equation.DSMT4">
                    <p:embed/>
                  </p:oleObj>
                </mc:Choice>
                <mc:Fallback>
                  <p:oleObj name="Equation" r:id="rId4" imgW="596900" imgH="482600" progId="Equation.DSMT4">
                    <p:embed/>
                    <p:pic>
                      <p:nvPicPr>
                        <p:cNvPr id="3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7061" y="1473781"/>
                          <a:ext cx="898525" cy="741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8144192"/>
                </p:ext>
              </p:extLst>
            </p:nvPr>
          </p:nvGraphicFramePr>
          <p:xfrm>
            <a:off x="6356101" y="1190920"/>
            <a:ext cx="1728192" cy="13070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61" name="Equation" r:id="rId6" imgW="1130040" imgH="838080" progId="Equation.DSMT4">
                    <p:embed/>
                  </p:oleObj>
                </mc:Choice>
                <mc:Fallback>
                  <p:oleObj name="Equation" r:id="rId6" imgW="1130040" imgH="838080" progId="Equation.DSMT4">
                    <p:embed/>
                    <p:pic>
                      <p:nvPicPr>
                        <p:cNvPr id="6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56101" y="1190920"/>
                          <a:ext cx="1728192" cy="130708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84851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23278"/>
            <a:ext cx="5307983" cy="48054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5/2 state    </a:t>
            </a:r>
            <a:r>
              <a:rPr lang="en-US" sz="22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Moore – Read, Pfaffian state</a:t>
            </a:r>
            <a:endParaRPr lang="en-US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16228" y="5191780"/>
            <a:ext cx="2743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1D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edge liquid + Majorana anyon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22" name="Parallelogram 21"/>
          <p:cNvSpPr/>
          <p:nvPr/>
        </p:nvSpPr>
        <p:spPr>
          <a:xfrm>
            <a:off x="2260908" y="2440465"/>
            <a:ext cx="4343400" cy="2751315"/>
          </a:xfrm>
          <a:prstGeom prst="parallelogram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Parallelogram 28"/>
          <p:cNvSpPr/>
          <p:nvPr/>
        </p:nvSpPr>
        <p:spPr>
          <a:xfrm>
            <a:off x="2545080" y="2600486"/>
            <a:ext cx="3810000" cy="2438399"/>
          </a:xfrm>
          <a:prstGeom prst="parallelogram">
            <a:avLst/>
          </a:prstGeom>
          <a:solidFill>
            <a:schemeClr val="tx1">
              <a:lumMod val="85000"/>
            </a:schemeClr>
          </a:solidFill>
          <a:ln>
            <a:solidFill>
              <a:srgbClr val="FF0000"/>
            </a:solidFill>
            <a:prstDash val="sysDot"/>
          </a:ln>
          <a:effectLst/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5896049" y="3800759"/>
            <a:ext cx="152400" cy="5813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778850" y="3543928"/>
            <a:ext cx="133350" cy="53340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287828" y="2599048"/>
            <a:ext cx="47424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991551" y="5031265"/>
            <a:ext cx="52487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529013" y="3507265"/>
            <a:ext cx="1500187" cy="901700"/>
            <a:chOff x="3821113" y="1981200"/>
            <a:chExt cx="1500187" cy="901700"/>
          </a:xfrm>
        </p:grpSpPr>
        <p:pic>
          <p:nvPicPr>
            <p:cNvPr id="17920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1113" y="1981200"/>
              <a:ext cx="1500187" cy="901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Isosceles Triangle 29"/>
            <p:cNvSpPr/>
            <p:nvPr/>
          </p:nvSpPr>
          <p:spPr>
            <a:xfrm rot="5400000">
              <a:off x="4990241" y="2258699"/>
              <a:ext cx="98403" cy="13191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woPt" dir="br">
                <a:rot lat="0" lon="0" rev="8700000"/>
              </a:lightRig>
            </a:scene3d>
            <a:sp3d prstMaterial="matt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460" y="2958177"/>
            <a:ext cx="292576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233" y="1916668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bulk – edge correspondence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6015335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Majorana – half fermion…. 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</a:t>
            </a:r>
            <a:r>
              <a:rPr lang="en-US" sz="24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0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/ 2</a:t>
            </a:r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979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" grpId="0"/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053997" y="1349709"/>
          <a:ext cx="2933935" cy="4159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1258">
                <a:tc>
                  <a:txBody>
                    <a:bodyPr/>
                    <a:lstStyle/>
                    <a:p>
                      <a:pPr algn="ctr"/>
                      <a:endParaRPr lang="en-US" sz="1000" b="0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en-US" sz="1000" b="0" dirty="0" smtClean="0">
                        <a:solidFill>
                          <a:srgbClr val="5B9BD5"/>
                        </a:solidFill>
                      </a:endParaRPr>
                    </a:p>
                    <a:p>
                      <a:pPr algn="ctr"/>
                      <a:r>
                        <a:rPr lang="en-US" sz="1000" b="0" dirty="0" smtClean="0">
                          <a:solidFill>
                            <a:srgbClr val="5B9BD5"/>
                          </a:solidFill>
                        </a:rPr>
                        <a:t>331</a:t>
                      </a:r>
                      <a:endParaRPr lang="en-US" sz="1000" b="0" dirty="0">
                        <a:solidFill>
                          <a:srgbClr val="5B9BD5"/>
                        </a:solidFill>
                      </a:endParaRPr>
                    </a:p>
                  </a:txBody>
                  <a:tcPr marL="69090" marR="69090" marT="34545" marB="34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9090" marR="69090" marT="34545" marB="34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 smtClean="0">
                        <a:solidFill>
                          <a:srgbClr val="5B9BD5"/>
                        </a:solidFill>
                        <a:latin typeface="Symbol" panose="05050102010706020507" pitchFamily="18" charset="2"/>
                      </a:endParaRPr>
                    </a:p>
                    <a:p>
                      <a:pPr algn="ctr"/>
                      <a:endParaRPr lang="en-US" sz="1000" b="0" dirty="0" smtClean="0">
                        <a:solidFill>
                          <a:srgbClr val="5B9BD5"/>
                        </a:solidFill>
                        <a:latin typeface="Symbol" panose="05050102010706020507" pitchFamily="18" charset="2"/>
                      </a:endParaRPr>
                    </a:p>
                    <a:p>
                      <a:pPr algn="ctr"/>
                      <a:r>
                        <a:rPr lang="en-US" sz="1000" b="0" dirty="0" smtClean="0">
                          <a:solidFill>
                            <a:srgbClr val="5B9BD5"/>
                          </a:solidFill>
                          <a:latin typeface="Symbol" panose="05050102010706020507" pitchFamily="18" charset="2"/>
                        </a:rPr>
                        <a:t>k</a:t>
                      </a:r>
                      <a:r>
                        <a:rPr lang="en-US" sz="1000" b="0" baseline="0" dirty="0" smtClean="0">
                          <a:solidFill>
                            <a:srgbClr val="5B9BD5"/>
                          </a:solidFill>
                        </a:rPr>
                        <a:t> = 4</a:t>
                      </a:r>
                      <a:endParaRPr lang="en-US" sz="1000" b="0" dirty="0">
                        <a:solidFill>
                          <a:srgbClr val="5B9BD5"/>
                        </a:solidFill>
                      </a:endParaRPr>
                    </a:p>
                  </a:txBody>
                  <a:tcPr marL="69090" marR="69090" marT="34545" marB="34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6036">
                <a:tc>
                  <a:txBody>
                    <a:bodyPr/>
                    <a:lstStyle/>
                    <a:p>
                      <a:pPr algn="ctr"/>
                      <a:endParaRPr lang="en-US" sz="1000" dirty="0" smtClean="0">
                        <a:solidFill>
                          <a:srgbClr val="5B9BD5"/>
                        </a:solidFill>
                      </a:endParaRPr>
                    </a:p>
                    <a:p>
                      <a:pPr algn="ctr"/>
                      <a:endParaRPr lang="en-US" sz="1000" dirty="0" smtClean="0">
                        <a:solidFill>
                          <a:srgbClr val="5B9BD5"/>
                        </a:solidFill>
                      </a:endParaRP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5B9BD5"/>
                          </a:solidFill>
                        </a:rPr>
                        <a:t>K =8</a:t>
                      </a:r>
                      <a:endParaRPr lang="en-US" sz="1000" dirty="0">
                        <a:solidFill>
                          <a:srgbClr val="5B9BD5"/>
                        </a:solidFill>
                      </a:endParaRPr>
                    </a:p>
                  </a:txBody>
                  <a:tcPr marL="69090" marR="69090" marT="34545" marB="34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9090" marR="69090" marT="34545" marB="34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 smtClean="0">
                        <a:solidFill>
                          <a:srgbClr val="5B9BD5"/>
                        </a:solidFill>
                        <a:latin typeface="Symbol" panose="05050102010706020507" pitchFamily="18" charset="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rgbClr val="5B9BD5"/>
                          </a:solidFill>
                          <a:latin typeface="Symbol" panose="05050102010706020507" pitchFamily="18" charset="2"/>
                        </a:rPr>
                        <a:t>k</a:t>
                      </a:r>
                      <a:r>
                        <a:rPr lang="en-US" sz="1000" b="0" baseline="0" dirty="0" smtClean="0">
                          <a:solidFill>
                            <a:srgbClr val="5B9BD5"/>
                          </a:solidFill>
                        </a:rPr>
                        <a:t> = 3</a:t>
                      </a:r>
                      <a:endParaRPr lang="en-US" sz="1000" b="0" dirty="0" smtClean="0">
                        <a:solidFill>
                          <a:srgbClr val="5B9BD5"/>
                        </a:solidFill>
                      </a:endParaRPr>
                    </a:p>
                    <a:p>
                      <a:pPr algn="ctr"/>
                      <a:endParaRPr lang="en-US" sz="1000" dirty="0"/>
                    </a:p>
                  </a:txBody>
                  <a:tcPr marL="69090" marR="69090" marT="34545" marB="34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12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rgbClr val="5B9BD5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rgbClr val="5B9BD5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5B9BD5"/>
                          </a:solidFill>
                        </a:rPr>
                        <a:t>113</a:t>
                      </a:r>
                    </a:p>
                    <a:p>
                      <a:pPr algn="ctr"/>
                      <a:endParaRPr lang="en-US" sz="1000" dirty="0" smtClean="0">
                        <a:solidFill>
                          <a:srgbClr val="5B9BD5"/>
                        </a:solidFill>
                      </a:endParaRPr>
                    </a:p>
                  </a:txBody>
                  <a:tcPr marL="69090" marR="69090" marT="34545" marB="34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9090" marR="69090" marT="34545" marB="34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 smtClean="0">
                        <a:solidFill>
                          <a:srgbClr val="5B9BD5"/>
                        </a:solidFill>
                        <a:latin typeface="Symbol" panose="05050102010706020507" pitchFamily="18" charset="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rgbClr val="5B9BD5"/>
                          </a:solidFill>
                          <a:latin typeface="Symbol" panose="05050102010706020507" pitchFamily="18" charset="2"/>
                        </a:rPr>
                        <a:t>k</a:t>
                      </a:r>
                      <a:r>
                        <a:rPr lang="en-US" sz="1000" b="0" baseline="0" dirty="0" smtClean="0">
                          <a:solidFill>
                            <a:srgbClr val="5B9BD5"/>
                          </a:solidFill>
                        </a:rPr>
                        <a:t> = 2</a:t>
                      </a:r>
                      <a:endParaRPr lang="en-US" sz="1000" b="0" dirty="0" smtClean="0">
                        <a:solidFill>
                          <a:srgbClr val="5B9BD5"/>
                        </a:solidFill>
                      </a:endParaRPr>
                    </a:p>
                    <a:p>
                      <a:pPr algn="ctr"/>
                      <a:endParaRPr lang="en-US" sz="1000" dirty="0"/>
                    </a:p>
                  </a:txBody>
                  <a:tcPr marL="69090" marR="69090" marT="34545" marB="34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1258">
                <a:tc>
                  <a:txBody>
                    <a:bodyPr/>
                    <a:lstStyle/>
                    <a:p>
                      <a:pPr algn="ctr"/>
                      <a:endParaRPr lang="en-US" sz="1000" dirty="0" smtClean="0">
                        <a:solidFill>
                          <a:srgbClr val="5B9BD5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rgbClr val="5B9BD5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5B9BD5"/>
                          </a:solidFill>
                        </a:rPr>
                        <a:t>Anti-331</a:t>
                      </a:r>
                    </a:p>
                    <a:p>
                      <a:pPr algn="ctr"/>
                      <a:endParaRPr lang="en-US" sz="1000" dirty="0">
                        <a:solidFill>
                          <a:srgbClr val="5B9BD5"/>
                        </a:solidFill>
                      </a:endParaRPr>
                    </a:p>
                  </a:txBody>
                  <a:tcPr marL="69090" marR="69090" marT="34545" marB="34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9090" marR="69090" marT="34545" marB="34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 smtClean="0">
                        <a:solidFill>
                          <a:srgbClr val="5B9BD5"/>
                        </a:solidFill>
                        <a:latin typeface="Symbol" panose="05050102010706020507" pitchFamily="18" charset="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rgbClr val="5B9BD5"/>
                          </a:solidFill>
                          <a:latin typeface="Symbol" panose="05050102010706020507" pitchFamily="18" charset="2"/>
                        </a:rPr>
                        <a:t>k</a:t>
                      </a:r>
                      <a:r>
                        <a:rPr lang="en-US" sz="1000" b="0" baseline="0" dirty="0" smtClean="0">
                          <a:solidFill>
                            <a:srgbClr val="5B9BD5"/>
                          </a:solidFill>
                        </a:rPr>
                        <a:t> = 1</a:t>
                      </a:r>
                      <a:endParaRPr lang="en-US" sz="1000" b="0" dirty="0" smtClean="0">
                        <a:solidFill>
                          <a:srgbClr val="5B9BD5"/>
                        </a:solidFill>
                      </a:endParaRPr>
                    </a:p>
                    <a:p>
                      <a:pPr algn="ctr"/>
                      <a:endParaRPr lang="en-US" sz="1000" dirty="0"/>
                    </a:p>
                  </a:txBody>
                  <a:tcPr marL="69090" marR="69090" marT="34545" marB="34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3042244" y="1561425"/>
            <a:ext cx="863628" cy="613315"/>
            <a:chOff x="1271878" y="1047880"/>
            <a:chExt cx="1143000" cy="811715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1271878" y="1047880"/>
              <a:ext cx="1143000" cy="0"/>
            </a:xfrm>
            <a:prstGeom prst="straightConnector1">
              <a:avLst/>
            </a:prstGeom>
            <a:ln w="63500" cmpd="dbl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271878" y="1303384"/>
              <a:ext cx="1143000" cy="3888"/>
            </a:xfrm>
            <a:prstGeom prst="straightConnector1">
              <a:avLst/>
            </a:prstGeom>
            <a:ln w="63500" cmpd="dbl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271878" y="1537932"/>
              <a:ext cx="1143000" cy="0"/>
            </a:xfrm>
            <a:prstGeom prst="straightConnector1">
              <a:avLst/>
            </a:prstGeom>
            <a:ln w="25400" cmpd="sng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1288547" y="1675640"/>
              <a:ext cx="1126331" cy="183955"/>
              <a:chOff x="3449947" y="3639027"/>
              <a:chExt cx="2718947" cy="361024"/>
            </a:xfrm>
          </p:grpSpPr>
          <p:sp>
            <p:nvSpPr>
              <p:cNvPr id="14" name="Freeform 13"/>
              <p:cNvSpPr/>
              <p:nvPr/>
            </p:nvSpPr>
            <p:spPr>
              <a:xfrm>
                <a:off x="3449947" y="3639027"/>
                <a:ext cx="2502761" cy="361024"/>
              </a:xfrm>
              <a:custGeom>
                <a:avLst/>
                <a:gdLst>
                  <a:gd name="connsiteX0" fmla="*/ 0 w 2502761"/>
                  <a:gd name="connsiteY0" fmla="*/ 200724 h 361024"/>
                  <a:gd name="connsiteX1" fmla="*/ 131150 w 2502761"/>
                  <a:gd name="connsiteY1" fmla="*/ 4000 h 361024"/>
                  <a:gd name="connsiteX2" fmla="*/ 367946 w 2502761"/>
                  <a:gd name="connsiteY2" fmla="*/ 361017 h 361024"/>
                  <a:gd name="connsiteX3" fmla="*/ 575599 w 2502761"/>
                  <a:gd name="connsiteY3" fmla="*/ 14930 h 361024"/>
                  <a:gd name="connsiteX4" fmla="*/ 808753 w 2502761"/>
                  <a:gd name="connsiteY4" fmla="*/ 361017 h 361024"/>
                  <a:gd name="connsiteX5" fmla="*/ 1034620 w 2502761"/>
                  <a:gd name="connsiteY5" fmla="*/ 4000 h 361024"/>
                  <a:gd name="connsiteX6" fmla="*/ 1256845 w 2502761"/>
                  <a:gd name="connsiteY6" fmla="*/ 357374 h 361024"/>
                  <a:gd name="connsiteX7" fmla="*/ 1486356 w 2502761"/>
                  <a:gd name="connsiteY7" fmla="*/ 4000 h 361024"/>
                  <a:gd name="connsiteX8" fmla="*/ 1715867 w 2502761"/>
                  <a:gd name="connsiteY8" fmla="*/ 353731 h 361024"/>
                  <a:gd name="connsiteX9" fmla="*/ 1934448 w 2502761"/>
                  <a:gd name="connsiteY9" fmla="*/ 4000 h 361024"/>
                  <a:gd name="connsiteX10" fmla="*/ 2163959 w 2502761"/>
                  <a:gd name="connsiteY10" fmla="*/ 357374 h 361024"/>
                  <a:gd name="connsiteX11" fmla="*/ 2386184 w 2502761"/>
                  <a:gd name="connsiteY11" fmla="*/ 4000 h 361024"/>
                  <a:gd name="connsiteX12" fmla="*/ 2502761 w 2502761"/>
                  <a:gd name="connsiteY12" fmla="*/ 186152 h 361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02761" h="361024">
                    <a:moveTo>
                      <a:pt x="0" y="200724"/>
                    </a:moveTo>
                    <a:cubicBezTo>
                      <a:pt x="34913" y="89004"/>
                      <a:pt x="69826" y="-22715"/>
                      <a:pt x="131150" y="4000"/>
                    </a:cubicBezTo>
                    <a:cubicBezTo>
                      <a:pt x="192474" y="30715"/>
                      <a:pt x="293871" y="359195"/>
                      <a:pt x="367946" y="361017"/>
                    </a:cubicBezTo>
                    <a:cubicBezTo>
                      <a:pt x="442021" y="362839"/>
                      <a:pt x="502131" y="14930"/>
                      <a:pt x="575599" y="14930"/>
                    </a:cubicBezTo>
                    <a:cubicBezTo>
                      <a:pt x="649067" y="14930"/>
                      <a:pt x="732250" y="362839"/>
                      <a:pt x="808753" y="361017"/>
                    </a:cubicBezTo>
                    <a:cubicBezTo>
                      <a:pt x="885256" y="359195"/>
                      <a:pt x="959938" y="4607"/>
                      <a:pt x="1034620" y="4000"/>
                    </a:cubicBezTo>
                    <a:cubicBezTo>
                      <a:pt x="1109302" y="3393"/>
                      <a:pt x="1181556" y="357374"/>
                      <a:pt x="1256845" y="357374"/>
                    </a:cubicBezTo>
                    <a:cubicBezTo>
                      <a:pt x="1332134" y="357374"/>
                      <a:pt x="1409852" y="4607"/>
                      <a:pt x="1486356" y="4000"/>
                    </a:cubicBezTo>
                    <a:cubicBezTo>
                      <a:pt x="1562860" y="3393"/>
                      <a:pt x="1641185" y="353731"/>
                      <a:pt x="1715867" y="353731"/>
                    </a:cubicBezTo>
                    <a:cubicBezTo>
                      <a:pt x="1790549" y="353731"/>
                      <a:pt x="1859766" y="3393"/>
                      <a:pt x="1934448" y="4000"/>
                    </a:cubicBezTo>
                    <a:cubicBezTo>
                      <a:pt x="2009130" y="4607"/>
                      <a:pt x="2088670" y="357374"/>
                      <a:pt x="2163959" y="357374"/>
                    </a:cubicBezTo>
                    <a:cubicBezTo>
                      <a:pt x="2239248" y="357374"/>
                      <a:pt x="2329717" y="32537"/>
                      <a:pt x="2386184" y="4000"/>
                    </a:cubicBezTo>
                    <a:cubicBezTo>
                      <a:pt x="2442651" y="-24537"/>
                      <a:pt x="2485153" y="155186"/>
                      <a:pt x="2502761" y="186152"/>
                    </a:cubicBezTo>
                  </a:path>
                </a:pathLst>
              </a:custGeom>
              <a:noFill/>
              <a:ln w="25400">
                <a:solidFill>
                  <a:srgbClr val="5B9B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 flipV="1">
                <a:off x="5910508" y="3814484"/>
                <a:ext cx="258386" cy="10105"/>
              </a:xfrm>
              <a:prstGeom prst="straightConnector1">
                <a:avLst/>
              </a:prstGeom>
              <a:ln w="25400"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15"/>
          <p:cNvGrpSpPr/>
          <p:nvPr/>
        </p:nvGrpSpPr>
        <p:grpSpPr>
          <a:xfrm>
            <a:off x="3054746" y="2702255"/>
            <a:ext cx="863627" cy="370273"/>
            <a:chOff x="1288547" y="2479695"/>
            <a:chExt cx="1143000" cy="490052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1288547" y="2479695"/>
              <a:ext cx="1143000" cy="0"/>
            </a:xfrm>
            <a:prstGeom prst="straightConnector1">
              <a:avLst/>
            </a:prstGeom>
            <a:ln w="63500" cmpd="dbl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288547" y="2735199"/>
              <a:ext cx="1143000" cy="3888"/>
            </a:xfrm>
            <a:prstGeom prst="straightConnector1">
              <a:avLst/>
            </a:prstGeom>
            <a:ln w="63500" cmpd="dbl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288547" y="2969747"/>
              <a:ext cx="1143000" cy="0"/>
            </a:xfrm>
            <a:prstGeom prst="straightConnector1">
              <a:avLst/>
            </a:prstGeom>
            <a:ln w="25400" cmpd="sng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3054722" y="4602656"/>
            <a:ext cx="867006" cy="807544"/>
            <a:chOff x="1288547" y="3634552"/>
            <a:chExt cx="1147472" cy="1068775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1293019" y="3634552"/>
              <a:ext cx="1143000" cy="0"/>
            </a:xfrm>
            <a:prstGeom prst="straightConnector1">
              <a:avLst/>
            </a:prstGeom>
            <a:ln w="63500" cmpd="dbl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293019" y="3890056"/>
              <a:ext cx="1143000" cy="3888"/>
            </a:xfrm>
            <a:prstGeom prst="straightConnector1">
              <a:avLst/>
            </a:prstGeom>
            <a:ln w="63500" cmpd="dbl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293019" y="4124604"/>
              <a:ext cx="1143000" cy="0"/>
            </a:xfrm>
            <a:prstGeom prst="straightConnector1">
              <a:avLst/>
            </a:prstGeom>
            <a:ln w="25400" cmpd="sng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 rot="10800000">
              <a:off x="1288547" y="4254653"/>
              <a:ext cx="1126331" cy="183955"/>
              <a:chOff x="3449947" y="3639027"/>
              <a:chExt cx="2718947" cy="361024"/>
            </a:xfrm>
          </p:grpSpPr>
          <p:sp>
            <p:nvSpPr>
              <p:cNvPr id="28" name="Freeform 27"/>
              <p:cNvSpPr/>
              <p:nvPr/>
            </p:nvSpPr>
            <p:spPr>
              <a:xfrm>
                <a:off x="3449947" y="3639027"/>
                <a:ext cx="2502761" cy="361024"/>
              </a:xfrm>
              <a:custGeom>
                <a:avLst/>
                <a:gdLst>
                  <a:gd name="connsiteX0" fmla="*/ 0 w 2502761"/>
                  <a:gd name="connsiteY0" fmla="*/ 200724 h 361024"/>
                  <a:gd name="connsiteX1" fmla="*/ 131150 w 2502761"/>
                  <a:gd name="connsiteY1" fmla="*/ 4000 h 361024"/>
                  <a:gd name="connsiteX2" fmla="*/ 367946 w 2502761"/>
                  <a:gd name="connsiteY2" fmla="*/ 361017 h 361024"/>
                  <a:gd name="connsiteX3" fmla="*/ 575599 w 2502761"/>
                  <a:gd name="connsiteY3" fmla="*/ 14930 h 361024"/>
                  <a:gd name="connsiteX4" fmla="*/ 808753 w 2502761"/>
                  <a:gd name="connsiteY4" fmla="*/ 361017 h 361024"/>
                  <a:gd name="connsiteX5" fmla="*/ 1034620 w 2502761"/>
                  <a:gd name="connsiteY5" fmla="*/ 4000 h 361024"/>
                  <a:gd name="connsiteX6" fmla="*/ 1256845 w 2502761"/>
                  <a:gd name="connsiteY6" fmla="*/ 357374 h 361024"/>
                  <a:gd name="connsiteX7" fmla="*/ 1486356 w 2502761"/>
                  <a:gd name="connsiteY7" fmla="*/ 4000 h 361024"/>
                  <a:gd name="connsiteX8" fmla="*/ 1715867 w 2502761"/>
                  <a:gd name="connsiteY8" fmla="*/ 353731 h 361024"/>
                  <a:gd name="connsiteX9" fmla="*/ 1934448 w 2502761"/>
                  <a:gd name="connsiteY9" fmla="*/ 4000 h 361024"/>
                  <a:gd name="connsiteX10" fmla="*/ 2163959 w 2502761"/>
                  <a:gd name="connsiteY10" fmla="*/ 357374 h 361024"/>
                  <a:gd name="connsiteX11" fmla="*/ 2386184 w 2502761"/>
                  <a:gd name="connsiteY11" fmla="*/ 4000 h 361024"/>
                  <a:gd name="connsiteX12" fmla="*/ 2502761 w 2502761"/>
                  <a:gd name="connsiteY12" fmla="*/ 186152 h 361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02761" h="361024">
                    <a:moveTo>
                      <a:pt x="0" y="200724"/>
                    </a:moveTo>
                    <a:cubicBezTo>
                      <a:pt x="34913" y="89004"/>
                      <a:pt x="69826" y="-22715"/>
                      <a:pt x="131150" y="4000"/>
                    </a:cubicBezTo>
                    <a:cubicBezTo>
                      <a:pt x="192474" y="30715"/>
                      <a:pt x="293871" y="359195"/>
                      <a:pt x="367946" y="361017"/>
                    </a:cubicBezTo>
                    <a:cubicBezTo>
                      <a:pt x="442021" y="362839"/>
                      <a:pt x="502131" y="14930"/>
                      <a:pt x="575599" y="14930"/>
                    </a:cubicBezTo>
                    <a:cubicBezTo>
                      <a:pt x="649067" y="14930"/>
                      <a:pt x="732250" y="362839"/>
                      <a:pt x="808753" y="361017"/>
                    </a:cubicBezTo>
                    <a:cubicBezTo>
                      <a:pt x="885256" y="359195"/>
                      <a:pt x="959938" y="4607"/>
                      <a:pt x="1034620" y="4000"/>
                    </a:cubicBezTo>
                    <a:cubicBezTo>
                      <a:pt x="1109302" y="3393"/>
                      <a:pt x="1181556" y="357374"/>
                      <a:pt x="1256845" y="357374"/>
                    </a:cubicBezTo>
                    <a:cubicBezTo>
                      <a:pt x="1332134" y="357374"/>
                      <a:pt x="1409852" y="4607"/>
                      <a:pt x="1486356" y="4000"/>
                    </a:cubicBezTo>
                    <a:cubicBezTo>
                      <a:pt x="1562860" y="3393"/>
                      <a:pt x="1641185" y="353731"/>
                      <a:pt x="1715867" y="353731"/>
                    </a:cubicBezTo>
                    <a:cubicBezTo>
                      <a:pt x="1790549" y="353731"/>
                      <a:pt x="1859766" y="3393"/>
                      <a:pt x="1934448" y="4000"/>
                    </a:cubicBezTo>
                    <a:cubicBezTo>
                      <a:pt x="2009130" y="4607"/>
                      <a:pt x="2088670" y="357374"/>
                      <a:pt x="2163959" y="357374"/>
                    </a:cubicBezTo>
                    <a:cubicBezTo>
                      <a:pt x="2239248" y="357374"/>
                      <a:pt x="2329717" y="32537"/>
                      <a:pt x="2386184" y="4000"/>
                    </a:cubicBezTo>
                    <a:cubicBezTo>
                      <a:pt x="2442651" y="-24537"/>
                      <a:pt x="2485153" y="155186"/>
                      <a:pt x="2502761" y="186152"/>
                    </a:cubicBezTo>
                  </a:path>
                </a:pathLst>
              </a:custGeom>
              <a:noFill/>
              <a:ln w="25400">
                <a:solidFill>
                  <a:srgbClr val="5B9B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 flipV="1">
                <a:off x="5910508" y="3814484"/>
                <a:ext cx="258386" cy="10105"/>
              </a:xfrm>
              <a:prstGeom prst="straightConnector1">
                <a:avLst/>
              </a:prstGeom>
              <a:ln w="25400"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rot="10800000">
              <a:off x="1288547" y="4519372"/>
              <a:ext cx="1126331" cy="183955"/>
              <a:chOff x="3449947" y="3639027"/>
              <a:chExt cx="2718947" cy="361024"/>
            </a:xfrm>
          </p:grpSpPr>
          <p:sp>
            <p:nvSpPr>
              <p:cNvPr id="26" name="Freeform 25"/>
              <p:cNvSpPr/>
              <p:nvPr/>
            </p:nvSpPr>
            <p:spPr>
              <a:xfrm>
                <a:off x="3449947" y="3639027"/>
                <a:ext cx="2502761" cy="361024"/>
              </a:xfrm>
              <a:custGeom>
                <a:avLst/>
                <a:gdLst>
                  <a:gd name="connsiteX0" fmla="*/ 0 w 2502761"/>
                  <a:gd name="connsiteY0" fmla="*/ 200724 h 361024"/>
                  <a:gd name="connsiteX1" fmla="*/ 131150 w 2502761"/>
                  <a:gd name="connsiteY1" fmla="*/ 4000 h 361024"/>
                  <a:gd name="connsiteX2" fmla="*/ 367946 w 2502761"/>
                  <a:gd name="connsiteY2" fmla="*/ 361017 h 361024"/>
                  <a:gd name="connsiteX3" fmla="*/ 575599 w 2502761"/>
                  <a:gd name="connsiteY3" fmla="*/ 14930 h 361024"/>
                  <a:gd name="connsiteX4" fmla="*/ 808753 w 2502761"/>
                  <a:gd name="connsiteY4" fmla="*/ 361017 h 361024"/>
                  <a:gd name="connsiteX5" fmla="*/ 1034620 w 2502761"/>
                  <a:gd name="connsiteY5" fmla="*/ 4000 h 361024"/>
                  <a:gd name="connsiteX6" fmla="*/ 1256845 w 2502761"/>
                  <a:gd name="connsiteY6" fmla="*/ 357374 h 361024"/>
                  <a:gd name="connsiteX7" fmla="*/ 1486356 w 2502761"/>
                  <a:gd name="connsiteY7" fmla="*/ 4000 h 361024"/>
                  <a:gd name="connsiteX8" fmla="*/ 1715867 w 2502761"/>
                  <a:gd name="connsiteY8" fmla="*/ 353731 h 361024"/>
                  <a:gd name="connsiteX9" fmla="*/ 1934448 w 2502761"/>
                  <a:gd name="connsiteY9" fmla="*/ 4000 h 361024"/>
                  <a:gd name="connsiteX10" fmla="*/ 2163959 w 2502761"/>
                  <a:gd name="connsiteY10" fmla="*/ 357374 h 361024"/>
                  <a:gd name="connsiteX11" fmla="*/ 2386184 w 2502761"/>
                  <a:gd name="connsiteY11" fmla="*/ 4000 h 361024"/>
                  <a:gd name="connsiteX12" fmla="*/ 2502761 w 2502761"/>
                  <a:gd name="connsiteY12" fmla="*/ 186152 h 361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02761" h="361024">
                    <a:moveTo>
                      <a:pt x="0" y="200724"/>
                    </a:moveTo>
                    <a:cubicBezTo>
                      <a:pt x="34913" y="89004"/>
                      <a:pt x="69826" y="-22715"/>
                      <a:pt x="131150" y="4000"/>
                    </a:cubicBezTo>
                    <a:cubicBezTo>
                      <a:pt x="192474" y="30715"/>
                      <a:pt x="293871" y="359195"/>
                      <a:pt x="367946" y="361017"/>
                    </a:cubicBezTo>
                    <a:cubicBezTo>
                      <a:pt x="442021" y="362839"/>
                      <a:pt x="502131" y="14930"/>
                      <a:pt x="575599" y="14930"/>
                    </a:cubicBezTo>
                    <a:cubicBezTo>
                      <a:pt x="649067" y="14930"/>
                      <a:pt x="732250" y="362839"/>
                      <a:pt x="808753" y="361017"/>
                    </a:cubicBezTo>
                    <a:cubicBezTo>
                      <a:pt x="885256" y="359195"/>
                      <a:pt x="959938" y="4607"/>
                      <a:pt x="1034620" y="4000"/>
                    </a:cubicBezTo>
                    <a:cubicBezTo>
                      <a:pt x="1109302" y="3393"/>
                      <a:pt x="1181556" y="357374"/>
                      <a:pt x="1256845" y="357374"/>
                    </a:cubicBezTo>
                    <a:cubicBezTo>
                      <a:pt x="1332134" y="357374"/>
                      <a:pt x="1409852" y="4607"/>
                      <a:pt x="1486356" y="4000"/>
                    </a:cubicBezTo>
                    <a:cubicBezTo>
                      <a:pt x="1562860" y="3393"/>
                      <a:pt x="1641185" y="353731"/>
                      <a:pt x="1715867" y="353731"/>
                    </a:cubicBezTo>
                    <a:cubicBezTo>
                      <a:pt x="1790549" y="353731"/>
                      <a:pt x="1859766" y="3393"/>
                      <a:pt x="1934448" y="4000"/>
                    </a:cubicBezTo>
                    <a:cubicBezTo>
                      <a:pt x="2009130" y="4607"/>
                      <a:pt x="2088670" y="357374"/>
                      <a:pt x="2163959" y="357374"/>
                    </a:cubicBezTo>
                    <a:cubicBezTo>
                      <a:pt x="2239248" y="357374"/>
                      <a:pt x="2329717" y="32537"/>
                      <a:pt x="2386184" y="4000"/>
                    </a:cubicBezTo>
                    <a:cubicBezTo>
                      <a:pt x="2442651" y="-24537"/>
                      <a:pt x="2485153" y="155186"/>
                      <a:pt x="2502761" y="186152"/>
                    </a:cubicBezTo>
                  </a:path>
                </a:pathLst>
              </a:custGeom>
              <a:noFill/>
              <a:ln w="25400">
                <a:solidFill>
                  <a:srgbClr val="5B9B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 flipV="1">
                <a:off x="5910508" y="3814484"/>
                <a:ext cx="258386" cy="10105"/>
              </a:xfrm>
              <a:prstGeom prst="straightConnector1">
                <a:avLst/>
              </a:prstGeom>
              <a:ln w="25400"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oup 29"/>
          <p:cNvGrpSpPr/>
          <p:nvPr/>
        </p:nvGrpSpPr>
        <p:grpSpPr>
          <a:xfrm>
            <a:off x="3042218" y="3627921"/>
            <a:ext cx="867007" cy="607529"/>
            <a:chOff x="1262934" y="5412832"/>
            <a:chExt cx="1147472" cy="804056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1267406" y="5412832"/>
              <a:ext cx="1143000" cy="0"/>
            </a:xfrm>
            <a:prstGeom prst="straightConnector1">
              <a:avLst/>
            </a:prstGeom>
            <a:ln w="63500" cmpd="dbl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1267406" y="5668336"/>
              <a:ext cx="1143000" cy="3888"/>
            </a:xfrm>
            <a:prstGeom prst="straightConnector1">
              <a:avLst/>
            </a:prstGeom>
            <a:ln w="63500" cmpd="dbl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267406" y="5902884"/>
              <a:ext cx="1143000" cy="0"/>
            </a:xfrm>
            <a:prstGeom prst="straightConnector1">
              <a:avLst/>
            </a:prstGeom>
            <a:ln w="25400" cmpd="sng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/>
            <p:cNvGrpSpPr/>
            <p:nvPr/>
          </p:nvGrpSpPr>
          <p:grpSpPr>
            <a:xfrm rot="10800000">
              <a:off x="1262934" y="6032933"/>
              <a:ext cx="1126331" cy="183955"/>
              <a:chOff x="3449947" y="3639027"/>
              <a:chExt cx="2718947" cy="361024"/>
            </a:xfrm>
          </p:grpSpPr>
          <p:sp>
            <p:nvSpPr>
              <p:cNvPr id="35" name="Freeform 34"/>
              <p:cNvSpPr/>
              <p:nvPr/>
            </p:nvSpPr>
            <p:spPr>
              <a:xfrm>
                <a:off x="3449947" y="3639027"/>
                <a:ext cx="2502761" cy="361024"/>
              </a:xfrm>
              <a:custGeom>
                <a:avLst/>
                <a:gdLst>
                  <a:gd name="connsiteX0" fmla="*/ 0 w 2502761"/>
                  <a:gd name="connsiteY0" fmla="*/ 200724 h 361024"/>
                  <a:gd name="connsiteX1" fmla="*/ 131150 w 2502761"/>
                  <a:gd name="connsiteY1" fmla="*/ 4000 h 361024"/>
                  <a:gd name="connsiteX2" fmla="*/ 367946 w 2502761"/>
                  <a:gd name="connsiteY2" fmla="*/ 361017 h 361024"/>
                  <a:gd name="connsiteX3" fmla="*/ 575599 w 2502761"/>
                  <a:gd name="connsiteY3" fmla="*/ 14930 h 361024"/>
                  <a:gd name="connsiteX4" fmla="*/ 808753 w 2502761"/>
                  <a:gd name="connsiteY4" fmla="*/ 361017 h 361024"/>
                  <a:gd name="connsiteX5" fmla="*/ 1034620 w 2502761"/>
                  <a:gd name="connsiteY5" fmla="*/ 4000 h 361024"/>
                  <a:gd name="connsiteX6" fmla="*/ 1256845 w 2502761"/>
                  <a:gd name="connsiteY6" fmla="*/ 357374 h 361024"/>
                  <a:gd name="connsiteX7" fmla="*/ 1486356 w 2502761"/>
                  <a:gd name="connsiteY7" fmla="*/ 4000 h 361024"/>
                  <a:gd name="connsiteX8" fmla="*/ 1715867 w 2502761"/>
                  <a:gd name="connsiteY8" fmla="*/ 353731 h 361024"/>
                  <a:gd name="connsiteX9" fmla="*/ 1934448 w 2502761"/>
                  <a:gd name="connsiteY9" fmla="*/ 4000 h 361024"/>
                  <a:gd name="connsiteX10" fmla="*/ 2163959 w 2502761"/>
                  <a:gd name="connsiteY10" fmla="*/ 357374 h 361024"/>
                  <a:gd name="connsiteX11" fmla="*/ 2386184 w 2502761"/>
                  <a:gd name="connsiteY11" fmla="*/ 4000 h 361024"/>
                  <a:gd name="connsiteX12" fmla="*/ 2502761 w 2502761"/>
                  <a:gd name="connsiteY12" fmla="*/ 186152 h 361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02761" h="361024">
                    <a:moveTo>
                      <a:pt x="0" y="200724"/>
                    </a:moveTo>
                    <a:cubicBezTo>
                      <a:pt x="34913" y="89004"/>
                      <a:pt x="69826" y="-22715"/>
                      <a:pt x="131150" y="4000"/>
                    </a:cubicBezTo>
                    <a:cubicBezTo>
                      <a:pt x="192474" y="30715"/>
                      <a:pt x="293871" y="359195"/>
                      <a:pt x="367946" y="361017"/>
                    </a:cubicBezTo>
                    <a:cubicBezTo>
                      <a:pt x="442021" y="362839"/>
                      <a:pt x="502131" y="14930"/>
                      <a:pt x="575599" y="14930"/>
                    </a:cubicBezTo>
                    <a:cubicBezTo>
                      <a:pt x="649067" y="14930"/>
                      <a:pt x="732250" y="362839"/>
                      <a:pt x="808753" y="361017"/>
                    </a:cubicBezTo>
                    <a:cubicBezTo>
                      <a:pt x="885256" y="359195"/>
                      <a:pt x="959938" y="4607"/>
                      <a:pt x="1034620" y="4000"/>
                    </a:cubicBezTo>
                    <a:cubicBezTo>
                      <a:pt x="1109302" y="3393"/>
                      <a:pt x="1181556" y="357374"/>
                      <a:pt x="1256845" y="357374"/>
                    </a:cubicBezTo>
                    <a:cubicBezTo>
                      <a:pt x="1332134" y="357374"/>
                      <a:pt x="1409852" y="4607"/>
                      <a:pt x="1486356" y="4000"/>
                    </a:cubicBezTo>
                    <a:cubicBezTo>
                      <a:pt x="1562860" y="3393"/>
                      <a:pt x="1641185" y="353731"/>
                      <a:pt x="1715867" y="353731"/>
                    </a:cubicBezTo>
                    <a:cubicBezTo>
                      <a:pt x="1790549" y="353731"/>
                      <a:pt x="1859766" y="3393"/>
                      <a:pt x="1934448" y="4000"/>
                    </a:cubicBezTo>
                    <a:cubicBezTo>
                      <a:pt x="2009130" y="4607"/>
                      <a:pt x="2088670" y="357374"/>
                      <a:pt x="2163959" y="357374"/>
                    </a:cubicBezTo>
                    <a:cubicBezTo>
                      <a:pt x="2239248" y="357374"/>
                      <a:pt x="2329717" y="32537"/>
                      <a:pt x="2386184" y="4000"/>
                    </a:cubicBezTo>
                    <a:cubicBezTo>
                      <a:pt x="2442651" y="-24537"/>
                      <a:pt x="2485153" y="155186"/>
                      <a:pt x="2502761" y="186152"/>
                    </a:cubicBezTo>
                  </a:path>
                </a:pathLst>
              </a:custGeom>
              <a:noFill/>
              <a:ln w="25400">
                <a:solidFill>
                  <a:srgbClr val="5B9B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 flipV="1">
                <a:off x="5910508" y="3814484"/>
                <a:ext cx="258386" cy="10105"/>
              </a:xfrm>
              <a:prstGeom prst="straightConnector1">
                <a:avLst/>
              </a:prstGeom>
              <a:ln w="25400"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37" name="Table 36"/>
          <p:cNvGraphicFramePr>
            <a:graphicFrameLocks noGrp="1"/>
          </p:cNvGraphicFramePr>
          <p:nvPr>
            <p:extLst/>
          </p:nvPr>
        </p:nvGraphicFramePr>
        <p:xfrm>
          <a:off x="5232400" y="914400"/>
          <a:ext cx="3612843" cy="5292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4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5547">
                <a:tc>
                  <a:txBody>
                    <a:bodyPr/>
                    <a:lstStyle/>
                    <a:p>
                      <a:pPr algn="ctr"/>
                      <a:endParaRPr lang="en-US" sz="1000" b="0" dirty="0" smtClean="0">
                        <a:solidFill>
                          <a:srgbClr val="5B9BD5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rgbClr val="5B9BD5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rgbClr val="5B9BD5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5B9BD5"/>
                          </a:solidFill>
                        </a:rPr>
                        <a:t>SU(2)</a:t>
                      </a:r>
                      <a:r>
                        <a:rPr lang="en-US" sz="1000" baseline="-25000" dirty="0" smtClean="0">
                          <a:solidFill>
                            <a:srgbClr val="5B9BD5"/>
                          </a:solidFill>
                        </a:rPr>
                        <a:t>2</a:t>
                      </a:r>
                      <a:r>
                        <a:rPr lang="en-US" sz="1000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endParaRPr lang="en-US" sz="1000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en-US" sz="1000" b="0" dirty="0" smtClean="0">
                        <a:solidFill>
                          <a:srgbClr val="5B9BD5"/>
                        </a:solidFill>
                      </a:endParaRPr>
                    </a:p>
                  </a:txBody>
                  <a:tcPr marL="69090" marR="69090" marT="34545" marB="34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9090" marR="69090" marT="34545" marB="34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 smtClean="0">
                        <a:solidFill>
                          <a:srgbClr val="5B9BD5"/>
                        </a:solidFill>
                        <a:latin typeface="Symbol" panose="05050102010706020507" pitchFamily="18" charset="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 smtClean="0">
                        <a:solidFill>
                          <a:srgbClr val="5B9BD5"/>
                        </a:solidFill>
                        <a:latin typeface="Symbol" panose="05050102010706020507" pitchFamily="18" charset="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rgbClr val="5B9BD5"/>
                          </a:solidFill>
                          <a:latin typeface="Symbol" panose="05050102010706020507" pitchFamily="18" charset="2"/>
                        </a:rPr>
                        <a:t>k</a:t>
                      </a:r>
                      <a:r>
                        <a:rPr lang="en-US" sz="1000" b="0" baseline="0" dirty="0" smtClean="0">
                          <a:solidFill>
                            <a:srgbClr val="5B9BD5"/>
                          </a:solidFill>
                        </a:rPr>
                        <a:t> = 4.5</a:t>
                      </a:r>
                      <a:endParaRPr lang="en-US" sz="1000" b="0" dirty="0" smtClean="0">
                        <a:solidFill>
                          <a:srgbClr val="5B9BD5"/>
                        </a:solidFill>
                      </a:endParaRPr>
                    </a:p>
                    <a:p>
                      <a:pPr algn="ctr"/>
                      <a:endParaRPr lang="en-US" sz="1000" dirty="0"/>
                    </a:p>
                  </a:txBody>
                  <a:tcPr marL="69090" marR="69090" marT="34545" marB="34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44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Pfaffian</a:t>
                      </a:r>
                    </a:p>
                    <a:p>
                      <a:pPr algn="ctr"/>
                      <a:endParaRPr lang="en-US" sz="1000" dirty="0" smtClean="0">
                        <a:solidFill>
                          <a:srgbClr val="5B9BD5"/>
                        </a:solidFill>
                      </a:endParaRPr>
                    </a:p>
                  </a:txBody>
                  <a:tcPr marL="69090" marR="69090" marT="34545" marB="34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9090" marR="69090" marT="34545" marB="34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 smtClean="0">
                        <a:solidFill>
                          <a:srgbClr val="FF0000"/>
                        </a:solidFill>
                        <a:latin typeface="Symbol" panose="05050102010706020507" pitchFamily="18" charset="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 smtClean="0">
                        <a:solidFill>
                          <a:srgbClr val="FF0000"/>
                        </a:solidFill>
                        <a:latin typeface="Symbol" panose="05050102010706020507" pitchFamily="18" charset="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rgbClr val="FF0000"/>
                          </a:solidFill>
                          <a:latin typeface="Symbol" panose="05050102010706020507" pitchFamily="18" charset="2"/>
                        </a:rPr>
                        <a:t>k</a:t>
                      </a:r>
                      <a:r>
                        <a:rPr lang="en-US" sz="1000" b="0" baseline="0" dirty="0" smtClean="0">
                          <a:solidFill>
                            <a:srgbClr val="FF0000"/>
                          </a:solidFill>
                        </a:rPr>
                        <a:t> = 3.5</a:t>
                      </a:r>
                      <a:endParaRPr lang="en-US" sz="1000" b="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1000" dirty="0" smtClean="0"/>
                    </a:p>
                    <a:p>
                      <a:pPr algn="ctr"/>
                      <a:endParaRPr lang="en-US" sz="1000" dirty="0"/>
                    </a:p>
                  </a:txBody>
                  <a:tcPr marL="69090" marR="69090" marT="34545" marB="34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72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 smtClean="0">
                        <a:solidFill>
                          <a:srgbClr val="5B9BD5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 smtClean="0">
                        <a:solidFill>
                          <a:srgbClr val="5B9BD5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rgbClr val="5B9BD5"/>
                          </a:solidFill>
                        </a:rPr>
                        <a:t>   PH - Pfaffian</a:t>
                      </a:r>
                    </a:p>
                    <a:p>
                      <a:endParaRPr lang="en-US" sz="1000" dirty="0"/>
                    </a:p>
                  </a:txBody>
                  <a:tcPr marL="69090" marR="69090" marT="34545" marB="34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9090" marR="69090" marT="34545" marB="34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 smtClean="0">
                        <a:solidFill>
                          <a:srgbClr val="5B9BD5"/>
                        </a:solidFill>
                        <a:latin typeface="Symbol" panose="05050102010706020507" pitchFamily="18" charset="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rgbClr val="5B9BD5"/>
                          </a:solidFill>
                          <a:latin typeface="Symbol" panose="05050102010706020507" pitchFamily="18" charset="2"/>
                        </a:rPr>
                        <a:t>k</a:t>
                      </a:r>
                      <a:r>
                        <a:rPr lang="en-US" sz="1000" b="0" baseline="0" dirty="0" smtClean="0">
                          <a:solidFill>
                            <a:srgbClr val="5B9BD5"/>
                          </a:solidFill>
                        </a:rPr>
                        <a:t> = 2.5</a:t>
                      </a:r>
                      <a:endParaRPr lang="en-US" sz="1000" b="0" dirty="0" smtClean="0">
                        <a:solidFill>
                          <a:srgbClr val="5B9BD5"/>
                        </a:solidFill>
                      </a:endParaRPr>
                    </a:p>
                    <a:p>
                      <a:pPr algn="ctr"/>
                      <a:endParaRPr lang="en-US" sz="1000" dirty="0"/>
                    </a:p>
                  </a:txBody>
                  <a:tcPr marL="69090" marR="69090" marT="34545" marB="34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72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rgbClr val="5B9BD5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Anti - Pfaffian</a:t>
                      </a:r>
                    </a:p>
                    <a:p>
                      <a:endParaRPr lang="en-US" sz="1000" dirty="0"/>
                    </a:p>
                  </a:txBody>
                  <a:tcPr marL="69090" marR="69090" marT="34545" marB="34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9090" marR="69090" marT="34545" marB="34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Symbol" panose="05050102010706020507" pitchFamily="18" charset="2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k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= 1.5</a:t>
                      </a:r>
                    </a:p>
                    <a:p>
                      <a:pPr algn="ctr"/>
                      <a:endParaRPr lang="en-US" sz="1000" dirty="0"/>
                    </a:p>
                  </a:txBody>
                  <a:tcPr marL="69090" marR="69090" marT="34545" marB="34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72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 smtClean="0">
                        <a:solidFill>
                          <a:srgbClr val="5B9BD5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rgbClr val="5B9BD5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rgbClr val="5B9BD5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5B9BD5"/>
                          </a:solidFill>
                        </a:rPr>
                        <a:t>Anti - SU(2)</a:t>
                      </a:r>
                      <a:r>
                        <a:rPr lang="en-US" sz="1000" baseline="-25000" dirty="0" smtClean="0">
                          <a:solidFill>
                            <a:srgbClr val="5B9BD5"/>
                          </a:solidFill>
                        </a:rPr>
                        <a:t>2</a:t>
                      </a:r>
                      <a:r>
                        <a:rPr lang="en-US" sz="1000" baseline="0" dirty="0" smtClean="0">
                          <a:solidFill>
                            <a:srgbClr val="5B9BD5"/>
                          </a:solidFill>
                        </a:rPr>
                        <a:t> </a:t>
                      </a:r>
                      <a:endParaRPr lang="en-US" sz="1000" dirty="0" smtClean="0">
                        <a:solidFill>
                          <a:srgbClr val="5B9BD5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 smtClean="0">
                        <a:solidFill>
                          <a:srgbClr val="5B9BD5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 smtClean="0">
                        <a:solidFill>
                          <a:srgbClr val="5B9BD5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 smtClean="0">
                        <a:solidFill>
                          <a:srgbClr val="5B9BD5"/>
                        </a:solidFill>
                      </a:endParaRPr>
                    </a:p>
                    <a:p>
                      <a:endParaRPr lang="en-US" sz="1000" dirty="0"/>
                    </a:p>
                  </a:txBody>
                  <a:tcPr marL="69090" marR="69090" marT="34545" marB="34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9090" marR="69090" marT="34545" marB="34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 smtClean="0">
                        <a:solidFill>
                          <a:srgbClr val="5B9BD5"/>
                        </a:solidFill>
                        <a:latin typeface="Symbol" panose="05050102010706020507" pitchFamily="18" charset="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 smtClean="0">
                        <a:solidFill>
                          <a:srgbClr val="5B9BD5"/>
                        </a:solidFill>
                        <a:latin typeface="Symbol" panose="05050102010706020507" pitchFamily="18" charset="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rgbClr val="5B9BD5"/>
                          </a:solidFill>
                          <a:latin typeface="Symbol" panose="05050102010706020507" pitchFamily="18" charset="2"/>
                        </a:rPr>
                        <a:t>k</a:t>
                      </a:r>
                      <a:r>
                        <a:rPr lang="en-US" sz="1000" b="0" baseline="0" dirty="0" smtClean="0">
                          <a:solidFill>
                            <a:srgbClr val="5B9BD5"/>
                          </a:solidFill>
                        </a:rPr>
                        <a:t> = 0.5</a:t>
                      </a:r>
                      <a:endParaRPr lang="en-US" sz="1000" b="0" dirty="0" smtClean="0">
                        <a:solidFill>
                          <a:srgbClr val="5B9BD5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 smtClean="0">
                        <a:solidFill>
                          <a:srgbClr val="5B9BD5"/>
                        </a:solidFill>
                        <a:latin typeface="Symbol" panose="05050102010706020507" pitchFamily="18" charset="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 smtClean="0">
                        <a:solidFill>
                          <a:srgbClr val="5B9BD5"/>
                        </a:solidFill>
                        <a:latin typeface="Symbol" panose="05050102010706020507" pitchFamily="18" charset="2"/>
                      </a:endParaRPr>
                    </a:p>
                    <a:p>
                      <a:pPr algn="ctr"/>
                      <a:endParaRPr lang="en-US" sz="1000" dirty="0"/>
                    </a:p>
                  </a:txBody>
                  <a:tcPr marL="69090" marR="69090" marT="34545" marB="34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6617158" y="2224580"/>
            <a:ext cx="863628" cy="518620"/>
            <a:chOff x="7463128" y="733425"/>
            <a:chExt cx="1143000" cy="686386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7463128" y="733425"/>
              <a:ext cx="1143000" cy="0"/>
            </a:xfrm>
            <a:prstGeom prst="straightConnector1">
              <a:avLst/>
            </a:prstGeom>
            <a:ln w="63500" cmpd="dbl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7463128" y="988929"/>
              <a:ext cx="1143000" cy="3888"/>
            </a:xfrm>
            <a:prstGeom prst="straightConnector1">
              <a:avLst/>
            </a:prstGeom>
            <a:ln w="63500" cmpd="dbl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7463128" y="1223477"/>
              <a:ext cx="1143000" cy="0"/>
            </a:xfrm>
            <a:prstGeom prst="straightConnector1">
              <a:avLst/>
            </a:prstGeom>
            <a:ln w="25400" cmpd="sng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7463128" y="1419811"/>
              <a:ext cx="1143000" cy="0"/>
            </a:xfrm>
            <a:prstGeom prst="straightConnector1">
              <a:avLst/>
            </a:prstGeom>
            <a:ln w="25400" cmpd="sng">
              <a:prstDash val="sys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598405" y="3124200"/>
            <a:ext cx="863628" cy="518620"/>
            <a:chOff x="7463128" y="5507179"/>
            <a:chExt cx="1143000" cy="686386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7463128" y="5507179"/>
              <a:ext cx="1143000" cy="0"/>
            </a:xfrm>
            <a:prstGeom prst="straightConnector1">
              <a:avLst/>
            </a:prstGeom>
            <a:ln w="63500" cmpd="dbl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7463128" y="5762683"/>
              <a:ext cx="1143000" cy="3888"/>
            </a:xfrm>
            <a:prstGeom prst="straightConnector1">
              <a:avLst/>
            </a:prstGeom>
            <a:ln w="63500" cmpd="dbl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7463128" y="5997231"/>
              <a:ext cx="1143000" cy="0"/>
            </a:xfrm>
            <a:prstGeom prst="straightConnector1">
              <a:avLst/>
            </a:prstGeom>
            <a:ln w="25400" cmpd="sng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7463128" y="6193565"/>
              <a:ext cx="1143000" cy="0"/>
            </a:xfrm>
            <a:prstGeom prst="straightConnector1">
              <a:avLst/>
            </a:prstGeom>
            <a:ln w="25400" cmpd="sng">
              <a:prstDash val="sysDash"/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6617159" y="1112703"/>
            <a:ext cx="863628" cy="697047"/>
            <a:chOff x="5548603" y="2250009"/>
            <a:chExt cx="1143000" cy="922532"/>
          </a:xfrm>
        </p:grpSpPr>
        <p:cxnSp>
          <p:nvCxnSpPr>
            <p:cNvPr id="49" name="Straight Arrow Connector 48"/>
            <p:cNvCxnSpPr/>
            <p:nvPr/>
          </p:nvCxnSpPr>
          <p:spPr>
            <a:xfrm>
              <a:off x="5548603" y="2250009"/>
              <a:ext cx="1143000" cy="0"/>
            </a:xfrm>
            <a:prstGeom prst="straightConnector1">
              <a:avLst/>
            </a:prstGeom>
            <a:ln w="63500" cmpd="dbl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5548603" y="2505513"/>
              <a:ext cx="1143000" cy="3888"/>
            </a:xfrm>
            <a:prstGeom prst="straightConnector1">
              <a:avLst/>
            </a:prstGeom>
            <a:ln w="63500" cmpd="dbl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548603" y="2740061"/>
              <a:ext cx="1143000" cy="0"/>
            </a:xfrm>
            <a:prstGeom prst="straightConnector1">
              <a:avLst/>
            </a:prstGeom>
            <a:ln w="25400" cmpd="sng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>
              <a:off x="5565272" y="2877769"/>
              <a:ext cx="1126331" cy="183955"/>
              <a:chOff x="3449947" y="3639027"/>
              <a:chExt cx="2718947" cy="361024"/>
            </a:xfrm>
          </p:grpSpPr>
          <p:sp>
            <p:nvSpPr>
              <p:cNvPr id="54" name="Freeform 53"/>
              <p:cNvSpPr/>
              <p:nvPr/>
            </p:nvSpPr>
            <p:spPr>
              <a:xfrm>
                <a:off x="3449947" y="3639027"/>
                <a:ext cx="2502761" cy="361024"/>
              </a:xfrm>
              <a:custGeom>
                <a:avLst/>
                <a:gdLst>
                  <a:gd name="connsiteX0" fmla="*/ 0 w 2502761"/>
                  <a:gd name="connsiteY0" fmla="*/ 200724 h 361024"/>
                  <a:gd name="connsiteX1" fmla="*/ 131150 w 2502761"/>
                  <a:gd name="connsiteY1" fmla="*/ 4000 h 361024"/>
                  <a:gd name="connsiteX2" fmla="*/ 367946 w 2502761"/>
                  <a:gd name="connsiteY2" fmla="*/ 361017 h 361024"/>
                  <a:gd name="connsiteX3" fmla="*/ 575599 w 2502761"/>
                  <a:gd name="connsiteY3" fmla="*/ 14930 h 361024"/>
                  <a:gd name="connsiteX4" fmla="*/ 808753 w 2502761"/>
                  <a:gd name="connsiteY4" fmla="*/ 361017 h 361024"/>
                  <a:gd name="connsiteX5" fmla="*/ 1034620 w 2502761"/>
                  <a:gd name="connsiteY5" fmla="*/ 4000 h 361024"/>
                  <a:gd name="connsiteX6" fmla="*/ 1256845 w 2502761"/>
                  <a:gd name="connsiteY6" fmla="*/ 357374 h 361024"/>
                  <a:gd name="connsiteX7" fmla="*/ 1486356 w 2502761"/>
                  <a:gd name="connsiteY7" fmla="*/ 4000 h 361024"/>
                  <a:gd name="connsiteX8" fmla="*/ 1715867 w 2502761"/>
                  <a:gd name="connsiteY8" fmla="*/ 353731 h 361024"/>
                  <a:gd name="connsiteX9" fmla="*/ 1934448 w 2502761"/>
                  <a:gd name="connsiteY9" fmla="*/ 4000 h 361024"/>
                  <a:gd name="connsiteX10" fmla="*/ 2163959 w 2502761"/>
                  <a:gd name="connsiteY10" fmla="*/ 357374 h 361024"/>
                  <a:gd name="connsiteX11" fmla="*/ 2386184 w 2502761"/>
                  <a:gd name="connsiteY11" fmla="*/ 4000 h 361024"/>
                  <a:gd name="connsiteX12" fmla="*/ 2502761 w 2502761"/>
                  <a:gd name="connsiteY12" fmla="*/ 186152 h 361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02761" h="361024">
                    <a:moveTo>
                      <a:pt x="0" y="200724"/>
                    </a:moveTo>
                    <a:cubicBezTo>
                      <a:pt x="34913" y="89004"/>
                      <a:pt x="69826" y="-22715"/>
                      <a:pt x="131150" y="4000"/>
                    </a:cubicBezTo>
                    <a:cubicBezTo>
                      <a:pt x="192474" y="30715"/>
                      <a:pt x="293871" y="359195"/>
                      <a:pt x="367946" y="361017"/>
                    </a:cubicBezTo>
                    <a:cubicBezTo>
                      <a:pt x="442021" y="362839"/>
                      <a:pt x="502131" y="14930"/>
                      <a:pt x="575599" y="14930"/>
                    </a:cubicBezTo>
                    <a:cubicBezTo>
                      <a:pt x="649067" y="14930"/>
                      <a:pt x="732250" y="362839"/>
                      <a:pt x="808753" y="361017"/>
                    </a:cubicBezTo>
                    <a:cubicBezTo>
                      <a:pt x="885256" y="359195"/>
                      <a:pt x="959938" y="4607"/>
                      <a:pt x="1034620" y="4000"/>
                    </a:cubicBezTo>
                    <a:cubicBezTo>
                      <a:pt x="1109302" y="3393"/>
                      <a:pt x="1181556" y="357374"/>
                      <a:pt x="1256845" y="357374"/>
                    </a:cubicBezTo>
                    <a:cubicBezTo>
                      <a:pt x="1332134" y="357374"/>
                      <a:pt x="1409852" y="4607"/>
                      <a:pt x="1486356" y="4000"/>
                    </a:cubicBezTo>
                    <a:cubicBezTo>
                      <a:pt x="1562860" y="3393"/>
                      <a:pt x="1641185" y="353731"/>
                      <a:pt x="1715867" y="353731"/>
                    </a:cubicBezTo>
                    <a:cubicBezTo>
                      <a:pt x="1790549" y="353731"/>
                      <a:pt x="1859766" y="3393"/>
                      <a:pt x="1934448" y="4000"/>
                    </a:cubicBezTo>
                    <a:cubicBezTo>
                      <a:pt x="2009130" y="4607"/>
                      <a:pt x="2088670" y="357374"/>
                      <a:pt x="2163959" y="357374"/>
                    </a:cubicBezTo>
                    <a:cubicBezTo>
                      <a:pt x="2239248" y="357374"/>
                      <a:pt x="2329717" y="32537"/>
                      <a:pt x="2386184" y="4000"/>
                    </a:cubicBezTo>
                    <a:cubicBezTo>
                      <a:pt x="2442651" y="-24537"/>
                      <a:pt x="2485153" y="155186"/>
                      <a:pt x="2502761" y="186152"/>
                    </a:cubicBezTo>
                  </a:path>
                </a:pathLst>
              </a:custGeom>
              <a:noFill/>
              <a:ln w="25400">
                <a:solidFill>
                  <a:srgbClr val="5B9B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5" name="Straight Arrow Connector 54"/>
              <p:cNvCxnSpPr/>
              <p:nvPr/>
            </p:nvCxnSpPr>
            <p:spPr>
              <a:xfrm flipV="1">
                <a:off x="5910508" y="3814484"/>
                <a:ext cx="258386" cy="10105"/>
              </a:xfrm>
              <a:prstGeom prst="straightConnector1">
                <a:avLst/>
              </a:prstGeom>
              <a:ln w="25400"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Straight Arrow Connector 52"/>
            <p:cNvCxnSpPr/>
            <p:nvPr/>
          </p:nvCxnSpPr>
          <p:spPr>
            <a:xfrm>
              <a:off x="5548603" y="3172541"/>
              <a:ext cx="1143000" cy="0"/>
            </a:xfrm>
            <a:prstGeom prst="straightConnector1">
              <a:avLst/>
            </a:prstGeom>
            <a:ln w="25400" cmpd="sng">
              <a:prstDash val="sys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6610816" y="4111105"/>
            <a:ext cx="876222" cy="689495"/>
            <a:chOff x="5548603" y="3706478"/>
            <a:chExt cx="1159669" cy="912539"/>
          </a:xfrm>
        </p:grpSpPr>
        <p:cxnSp>
          <p:nvCxnSpPr>
            <p:cNvPr id="57" name="Straight Arrow Connector 56"/>
            <p:cNvCxnSpPr/>
            <p:nvPr/>
          </p:nvCxnSpPr>
          <p:spPr>
            <a:xfrm>
              <a:off x="5553075" y="3706478"/>
              <a:ext cx="1143000" cy="0"/>
            </a:xfrm>
            <a:prstGeom prst="straightConnector1">
              <a:avLst/>
            </a:prstGeom>
            <a:ln w="63500" cmpd="dbl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5553075" y="3961982"/>
              <a:ext cx="1143000" cy="3888"/>
            </a:xfrm>
            <a:prstGeom prst="straightConnector1">
              <a:avLst/>
            </a:prstGeom>
            <a:ln w="63500" cmpd="dbl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5553075" y="4196530"/>
              <a:ext cx="1143000" cy="0"/>
            </a:xfrm>
            <a:prstGeom prst="straightConnector1">
              <a:avLst/>
            </a:prstGeom>
            <a:ln w="25400" cmpd="sng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oup 59"/>
            <p:cNvGrpSpPr/>
            <p:nvPr/>
          </p:nvGrpSpPr>
          <p:grpSpPr>
            <a:xfrm rot="10800000">
              <a:off x="5548603" y="4326579"/>
              <a:ext cx="1126331" cy="183955"/>
              <a:chOff x="3449947" y="3639027"/>
              <a:chExt cx="2718947" cy="361024"/>
            </a:xfrm>
          </p:grpSpPr>
          <p:sp>
            <p:nvSpPr>
              <p:cNvPr id="62" name="Freeform 61"/>
              <p:cNvSpPr/>
              <p:nvPr/>
            </p:nvSpPr>
            <p:spPr>
              <a:xfrm>
                <a:off x="3449947" y="3639027"/>
                <a:ext cx="2502761" cy="361024"/>
              </a:xfrm>
              <a:custGeom>
                <a:avLst/>
                <a:gdLst>
                  <a:gd name="connsiteX0" fmla="*/ 0 w 2502761"/>
                  <a:gd name="connsiteY0" fmla="*/ 200724 h 361024"/>
                  <a:gd name="connsiteX1" fmla="*/ 131150 w 2502761"/>
                  <a:gd name="connsiteY1" fmla="*/ 4000 h 361024"/>
                  <a:gd name="connsiteX2" fmla="*/ 367946 w 2502761"/>
                  <a:gd name="connsiteY2" fmla="*/ 361017 h 361024"/>
                  <a:gd name="connsiteX3" fmla="*/ 575599 w 2502761"/>
                  <a:gd name="connsiteY3" fmla="*/ 14930 h 361024"/>
                  <a:gd name="connsiteX4" fmla="*/ 808753 w 2502761"/>
                  <a:gd name="connsiteY4" fmla="*/ 361017 h 361024"/>
                  <a:gd name="connsiteX5" fmla="*/ 1034620 w 2502761"/>
                  <a:gd name="connsiteY5" fmla="*/ 4000 h 361024"/>
                  <a:gd name="connsiteX6" fmla="*/ 1256845 w 2502761"/>
                  <a:gd name="connsiteY6" fmla="*/ 357374 h 361024"/>
                  <a:gd name="connsiteX7" fmla="*/ 1486356 w 2502761"/>
                  <a:gd name="connsiteY7" fmla="*/ 4000 h 361024"/>
                  <a:gd name="connsiteX8" fmla="*/ 1715867 w 2502761"/>
                  <a:gd name="connsiteY8" fmla="*/ 353731 h 361024"/>
                  <a:gd name="connsiteX9" fmla="*/ 1934448 w 2502761"/>
                  <a:gd name="connsiteY9" fmla="*/ 4000 h 361024"/>
                  <a:gd name="connsiteX10" fmla="*/ 2163959 w 2502761"/>
                  <a:gd name="connsiteY10" fmla="*/ 357374 h 361024"/>
                  <a:gd name="connsiteX11" fmla="*/ 2386184 w 2502761"/>
                  <a:gd name="connsiteY11" fmla="*/ 4000 h 361024"/>
                  <a:gd name="connsiteX12" fmla="*/ 2502761 w 2502761"/>
                  <a:gd name="connsiteY12" fmla="*/ 186152 h 361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02761" h="361024">
                    <a:moveTo>
                      <a:pt x="0" y="200724"/>
                    </a:moveTo>
                    <a:cubicBezTo>
                      <a:pt x="34913" y="89004"/>
                      <a:pt x="69826" y="-22715"/>
                      <a:pt x="131150" y="4000"/>
                    </a:cubicBezTo>
                    <a:cubicBezTo>
                      <a:pt x="192474" y="30715"/>
                      <a:pt x="293871" y="359195"/>
                      <a:pt x="367946" y="361017"/>
                    </a:cubicBezTo>
                    <a:cubicBezTo>
                      <a:pt x="442021" y="362839"/>
                      <a:pt x="502131" y="14930"/>
                      <a:pt x="575599" y="14930"/>
                    </a:cubicBezTo>
                    <a:cubicBezTo>
                      <a:pt x="649067" y="14930"/>
                      <a:pt x="732250" y="362839"/>
                      <a:pt x="808753" y="361017"/>
                    </a:cubicBezTo>
                    <a:cubicBezTo>
                      <a:pt x="885256" y="359195"/>
                      <a:pt x="959938" y="4607"/>
                      <a:pt x="1034620" y="4000"/>
                    </a:cubicBezTo>
                    <a:cubicBezTo>
                      <a:pt x="1109302" y="3393"/>
                      <a:pt x="1181556" y="357374"/>
                      <a:pt x="1256845" y="357374"/>
                    </a:cubicBezTo>
                    <a:cubicBezTo>
                      <a:pt x="1332134" y="357374"/>
                      <a:pt x="1409852" y="4607"/>
                      <a:pt x="1486356" y="4000"/>
                    </a:cubicBezTo>
                    <a:cubicBezTo>
                      <a:pt x="1562860" y="3393"/>
                      <a:pt x="1641185" y="353731"/>
                      <a:pt x="1715867" y="353731"/>
                    </a:cubicBezTo>
                    <a:cubicBezTo>
                      <a:pt x="1790549" y="353731"/>
                      <a:pt x="1859766" y="3393"/>
                      <a:pt x="1934448" y="4000"/>
                    </a:cubicBezTo>
                    <a:cubicBezTo>
                      <a:pt x="2009130" y="4607"/>
                      <a:pt x="2088670" y="357374"/>
                      <a:pt x="2163959" y="357374"/>
                    </a:cubicBezTo>
                    <a:cubicBezTo>
                      <a:pt x="2239248" y="357374"/>
                      <a:pt x="2329717" y="32537"/>
                      <a:pt x="2386184" y="4000"/>
                    </a:cubicBezTo>
                    <a:cubicBezTo>
                      <a:pt x="2442651" y="-24537"/>
                      <a:pt x="2485153" y="155186"/>
                      <a:pt x="2502761" y="186152"/>
                    </a:cubicBezTo>
                  </a:path>
                </a:pathLst>
              </a:custGeom>
              <a:noFill/>
              <a:ln w="25400">
                <a:solidFill>
                  <a:srgbClr val="5B9B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3" name="Straight Arrow Connector 62"/>
              <p:cNvCxnSpPr/>
              <p:nvPr/>
            </p:nvCxnSpPr>
            <p:spPr>
              <a:xfrm flipV="1">
                <a:off x="5910508" y="3814484"/>
                <a:ext cx="258386" cy="10105"/>
              </a:xfrm>
              <a:prstGeom prst="straightConnector1">
                <a:avLst/>
              </a:prstGeom>
              <a:ln w="25400"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Arrow Connector 60"/>
            <p:cNvCxnSpPr/>
            <p:nvPr/>
          </p:nvCxnSpPr>
          <p:spPr>
            <a:xfrm>
              <a:off x="5565272" y="4619017"/>
              <a:ext cx="1143000" cy="0"/>
            </a:xfrm>
            <a:prstGeom prst="straightConnector1">
              <a:avLst/>
            </a:prstGeom>
            <a:ln w="25400" cmpd="sng">
              <a:prstDash val="sysDash"/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6610882" y="5150011"/>
            <a:ext cx="867007" cy="869789"/>
            <a:chOff x="5565272" y="5053014"/>
            <a:chExt cx="1147472" cy="1163874"/>
          </a:xfrm>
        </p:grpSpPr>
        <p:cxnSp>
          <p:nvCxnSpPr>
            <p:cNvPr id="65" name="Straight Arrow Connector 64"/>
            <p:cNvCxnSpPr/>
            <p:nvPr/>
          </p:nvCxnSpPr>
          <p:spPr>
            <a:xfrm>
              <a:off x="5569744" y="5053014"/>
              <a:ext cx="1143000" cy="0"/>
            </a:xfrm>
            <a:prstGeom prst="straightConnector1">
              <a:avLst/>
            </a:prstGeom>
            <a:ln w="63500" cmpd="dbl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5569744" y="5308518"/>
              <a:ext cx="1143000" cy="3888"/>
            </a:xfrm>
            <a:prstGeom prst="straightConnector1">
              <a:avLst/>
            </a:prstGeom>
            <a:ln w="63500" cmpd="dbl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5569744" y="5543066"/>
              <a:ext cx="1143000" cy="0"/>
            </a:xfrm>
            <a:prstGeom prst="straightConnector1">
              <a:avLst/>
            </a:prstGeom>
            <a:ln w="25400" cmpd="sng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/>
            <p:cNvGrpSpPr/>
            <p:nvPr/>
          </p:nvGrpSpPr>
          <p:grpSpPr>
            <a:xfrm rot="10800000">
              <a:off x="5565272" y="5673115"/>
              <a:ext cx="1126331" cy="183955"/>
              <a:chOff x="3449947" y="3639027"/>
              <a:chExt cx="2718947" cy="361024"/>
            </a:xfrm>
          </p:grpSpPr>
          <p:sp>
            <p:nvSpPr>
              <p:cNvPr id="73" name="Freeform 72"/>
              <p:cNvSpPr/>
              <p:nvPr/>
            </p:nvSpPr>
            <p:spPr>
              <a:xfrm>
                <a:off x="3449947" y="3639027"/>
                <a:ext cx="2502761" cy="361024"/>
              </a:xfrm>
              <a:custGeom>
                <a:avLst/>
                <a:gdLst>
                  <a:gd name="connsiteX0" fmla="*/ 0 w 2502761"/>
                  <a:gd name="connsiteY0" fmla="*/ 200724 h 361024"/>
                  <a:gd name="connsiteX1" fmla="*/ 131150 w 2502761"/>
                  <a:gd name="connsiteY1" fmla="*/ 4000 h 361024"/>
                  <a:gd name="connsiteX2" fmla="*/ 367946 w 2502761"/>
                  <a:gd name="connsiteY2" fmla="*/ 361017 h 361024"/>
                  <a:gd name="connsiteX3" fmla="*/ 575599 w 2502761"/>
                  <a:gd name="connsiteY3" fmla="*/ 14930 h 361024"/>
                  <a:gd name="connsiteX4" fmla="*/ 808753 w 2502761"/>
                  <a:gd name="connsiteY4" fmla="*/ 361017 h 361024"/>
                  <a:gd name="connsiteX5" fmla="*/ 1034620 w 2502761"/>
                  <a:gd name="connsiteY5" fmla="*/ 4000 h 361024"/>
                  <a:gd name="connsiteX6" fmla="*/ 1256845 w 2502761"/>
                  <a:gd name="connsiteY6" fmla="*/ 357374 h 361024"/>
                  <a:gd name="connsiteX7" fmla="*/ 1486356 w 2502761"/>
                  <a:gd name="connsiteY7" fmla="*/ 4000 h 361024"/>
                  <a:gd name="connsiteX8" fmla="*/ 1715867 w 2502761"/>
                  <a:gd name="connsiteY8" fmla="*/ 353731 h 361024"/>
                  <a:gd name="connsiteX9" fmla="*/ 1934448 w 2502761"/>
                  <a:gd name="connsiteY9" fmla="*/ 4000 h 361024"/>
                  <a:gd name="connsiteX10" fmla="*/ 2163959 w 2502761"/>
                  <a:gd name="connsiteY10" fmla="*/ 357374 h 361024"/>
                  <a:gd name="connsiteX11" fmla="*/ 2386184 w 2502761"/>
                  <a:gd name="connsiteY11" fmla="*/ 4000 h 361024"/>
                  <a:gd name="connsiteX12" fmla="*/ 2502761 w 2502761"/>
                  <a:gd name="connsiteY12" fmla="*/ 186152 h 361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02761" h="361024">
                    <a:moveTo>
                      <a:pt x="0" y="200724"/>
                    </a:moveTo>
                    <a:cubicBezTo>
                      <a:pt x="34913" y="89004"/>
                      <a:pt x="69826" y="-22715"/>
                      <a:pt x="131150" y="4000"/>
                    </a:cubicBezTo>
                    <a:cubicBezTo>
                      <a:pt x="192474" y="30715"/>
                      <a:pt x="293871" y="359195"/>
                      <a:pt x="367946" y="361017"/>
                    </a:cubicBezTo>
                    <a:cubicBezTo>
                      <a:pt x="442021" y="362839"/>
                      <a:pt x="502131" y="14930"/>
                      <a:pt x="575599" y="14930"/>
                    </a:cubicBezTo>
                    <a:cubicBezTo>
                      <a:pt x="649067" y="14930"/>
                      <a:pt x="732250" y="362839"/>
                      <a:pt x="808753" y="361017"/>
                    </a:cubicBezTo>
                    <a:cubicBezTo>
                      <a:pt x="885256" y="359195"/>
                      <a:pt x="959938" y="4607"/>
                      <a:pt x="1034620" y="4000"/>
                    </a:cubicBezTo>
                    <a:cubicBezTo>
                      <a:pt x="1109302" y="3393"/>
                      <a:pt x="1181556" y="357374"/>
                      <a:pt x="1256845" y="357374"/>
                    </a:cubicBezTo>
                    <a:cubicBezTo>
                      <a:pt x="1332134" y="357374"/>
                      <a:pt x="1409852" y="4607"/>
                      <a:pt x="1486356" y="4000"/>
                    </a:cubicBezTo>
                    <a:cubicBezTo>
                      <a:pt x="1562860" y="3393"/>
                      <a:pt x="1641185" y="353731"/>
                      <a:pt x="1715867" y="353731"/>
                    </a:cubicBezTo>
                    <a:cubicBezTo>
                      <a:pt x="1790549" y="353731"/>
                      <a:pt x="1859766" y="3393"/>
                      <a:pt x="1934448" y="4000"/>
                    </a:cubicBezTo>
                    <a:cubicBezTo>
                      <a:pt x="2009130" y="4607"/>
                      <a:pt x="2088670" y="357374"/>
                      <a:pt x="2163959" y="357374"/>
                    </a:cubicBezTo>
                    <a:cubicBezTo>
                      <a:pt x="2239248" y="357374"/>
                      <a:pt x="2329717" y="32537"/>
                      <a:pt x="2386184" y="4000"/>
                    </a:cubicBezTo>
                    <a:cubicBezTo>
                      <a:pt x="2442651" y="-24537"/>
                      <a:pt x="2485153" y="155186"/>
                      <a:pt x="2502761" y="186152"/>
                    </a:cubicBezTo>
                  </a:path>
                </a:pathLst>
              </a:custGeom>
              <a:noFill/>
              <a:ln w="25400">
                <a:solidFill>
                  <a:srgbClr val="5B9B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4" name="Straight Arrow Connector 73"/>
              <p:cNvCxnSpPr/>
              <p:nvPr/>
            </p:nvCxnSpPr>
            <p:spPr>
              <a:xfrm flipV="1">
                <a:off x="5910508" y="3814484"/>
                <a:ext cx="258386" cy="10105"/>
              </a:xfrm>
              <a:prstGeom prst="straightConnector1">
                <a:avLst/>
              </a:prstGeom>
              <a:ln w="25400"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/>
            <p:cNvGrpSpPr/>
            <p:nvPr/>
          </p:nvGrpSpPr>
          <p:grpSpPr>
            <a:xfrm rot="10800000">
              <a:off x="5565272" y="5937834"/>
              <a:ext cx="1126331" cy="183955"/>
              <a:chOff x="3449947" y="3639027"/>
              <a:chExt cx="2718947" cy="361024"/>
            </a:xfrm>
          </p:grpSpPr>
          <p:sp>
            <p:nvSpPr>
              <p:cNvPr id="71" name="Freeform 70"/>
              <p:cNvSpPr/>
              <p:nvPr/>
            </p:nvSpPr>
            <p:spPr>
              <a:xfrm>
                <a:off x="3449947" y="3639027"/>
                <a:ext cx="2502761" cy="361024"/>
              </a:xfrm>
              <a:custGeom>
                <a:avLst/>
                <a:gdLst>
                  <a:gd name="connsiteX0" fmla="*/ 0 w 2502761"/>
                  <a:gd name="connsiteY0" fmla="*/ 200724 h 361024"/>
                  <a:gd name="connsiteX1" fmla="*/ 131150 w 2502761"/>
                  <a:gd name="connsiteY1" fmla="*/ 4000 h 361024"/>
                  <a:gd name="connsiteX2" fmla="*/ 367946 w 2502761"/>
                  <a:gd name="connsiteY2" fmla="*/ 361017 h 361024"/>
                  <a:gd name="connsiteX3" fmla="*/ 575599 w 2502761"/>
                  <a:gd name="connsiteY3" fmla="*/ 14930 h 361024"/>
                  <a:gd name="connsiteX4" fmla="*/ 808753 w 2502761"/>
                  <a:gd name="connsiteY4" fmla="*/ 361017 h 361024"/>
                  <a:gd name="connsiteX5" fmla="*/ 1034620 w 2502761"/>
                  <a:gd name="connsiteY5" fmla="*/ 4000 h 361024"/>
                  <a:gd name="connsiteX6" fmla="*/ 1256845 w 2502761"/>
                  <a:gd name="connsiteY6" fmla="*/ 357374 h 361024"/>
                  <a:gd name="connsiteX7" fmla="*/ 1486356 w 2502761"/>
                  <a:gd name="connsiteY7" fmla="*/ 4000 h 361024"/>
                  <a:gd name="connsiteX8" fmla="*/ 1715867 w 2502761"/>
                  <a:gd name="connsiteY8" fmla="*/ 353731 h 361024"/>
                  <a:gd name="connsiteX9" fmla="*/ 1934448 w 2502761"/>
                  <a:gd name="connsiteY9" fmla="*/ 4000 h 361024"/>
                  <a:gd name="connsiteX10" fmla="*/ 2163959 w 2502761"/>
                  <a:gd name="connsiteY10" fmla="*/ 357374 h 361024"/>
                  <a:gd name="connsiteX11" fmla="*/ 2386184 w 2502761"/>
                  <a:gd name="connsiteY11" fmla="*/ 4000 h 361024"/>
                  <a:gd name="connsiteX12" fmla="*/ 2502761 w 2502761"/>
                  <a:gd name="connsiteY12" fmla="*/ 186152 h 361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02761" h="361024">
                    <a:moveTo>
                      <a:pt x="0" y="200724"/>
                    </a:moveTo>
                    <a:cubicBezTo>
                      <a:pt x="34913" y="89004"/>
                      <a:pt x="69826" y="-22715"/>
                      <a:pt x="131150" y="4000"/>
                    </a:cubicBezTo>
                    <a:cubicBezTo>
                      <a:pt x="192474" y="30715"/>
                      <a:pt x="293871" y="359195"/>
                      <a:pt x="367946" y="361017"/>
                    </a:cubicBezTo>
                    <a:cubicBezTo>
                      <a:pt x="442021" y="362839"/>
                      <a:pt x="502131" y="14930"/>
                      <a:pt x="575599" y="14930"/>
                    </a:cubicBezTo>
                    <a:cubicBezTo>
                      <a:pt x="649067" y="14930"/>
                      <a:pt x="732250" y="362839"/>
                      <a:pt x="808753" y="361017"/>
                    </a:cubicBezTo>
                    <a:cubicBezTo>
                      <a:pt x="885256" y="359195"/>
                      <a:pt x="959938" y="4607"/>
                      <a:pt x="1034620" y="4000"/>
                    </a:cubicBezTo>
                    <a:cubicBezTo>
                      <a:pt x="1109302" y="3393"/>
                      <a:pt x="1181556" y="357374"/>
                      <a:pt x="1256845" y="357374"/>
                    </a:cubicBezTo>
                    <a:cubicBezTo>
                      <a:pt x="1332134" y="357374"/>
                      <a:pt x="1409852" y="4607"/>
                      <a:pt x="1486356" y="4000"/>
                    </a:cubicBezTo>
                    <a:cubicBezTo>
                      <a:pt x="1562860" y="3393"/>
                      <a:pt x="1641185" y="353731"/>
                      <a:pt x="1715867" y="353731"/>
                    </a:cubicBezTo>
                    <a:cubicBezTo>
                      <a:pt x="1790549" y="353731"/>
                      <a:pt x="1859766" y="3393"/>
                      <a:pt x="1934448" y="4000"/>
                    </a:cubicBezTo>
                    <a:cubicBezTo>
                      <a:pt x="2009130" y="4607"/>
                      <a:pt x="2088670" y="357374"/>
                      <a:pt x="2163959" y="357374"/>
                    </a:cubicBezTo>
                    <a:cubicBezTo>
                      <a:pt x="2239248" y="357374"/>
                      <a:pt x="2329717" y="32537"/>
                      <a:pt x="2386184" y="4000"/>
                    </a:cubicBezTo>
                    <a:cubicBezTo>
                      <a:pt x="2442651" y="-24537"/>
                      <a:pt x="2485153" y="155186"/>
                      <a:pt x="2502761" y="186152"/>
                    </a:cubicBezTo>
                  </a:path>
                </a:pathLst>
              </a:custGeom>
              <a:noFill/>
              <a:ln w="25400">
                <a:solidFill>
                  <a:srgbClr val="5B9B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2" name="Straight Arrow Connector 71"/>
              <p:cNvCxnSpPr/>
              <p:nvPr/>
            </p:nvCxnSpPr>
            <p:spPr>
              <a:xfrm flipV="1">
                <a:off x="5910508" y="3814484"/>
                <a:ext cx="258386" cy="10105"/>
              </a:xfrm>
              <a:prstGeom prst="straightConnector1">
                <a:avLst/>
              </a:prstGeom>
              <a:ln w="25400"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Arrow Connector 69"/>
            <p:cNvCxnSpPr/>
            <p:nvPr/>
          </p:nvCxnSpPr>
          <p:spPr>
            <a:xfrm>
              <a:off x="5565272" y="6216888"/>
              <a:ext cx="1143000" cy="0"/>
            </a:xfrm>
            <a:prstGeom prst="straightConnector1">
              <a:avLst/>
            </a:prstGeom>
            <a:ln w="25400" cmpd="sng">
              <a:prstDash val="sysDash"/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Arrow Connector 74"/>
          <p:cNvCxnSpPr/>
          <p:nvPr/>
        </p:nvCxnSpPr>
        <p:spPr>
          <a:xfrm flipV="1">
            <a:off x="623750" y="2647151"/>
            <a:ext cx="850365" cy="1"/>
          </a:xfrm>
          <a:prstGeom prst="straightConnector1">
            <a:avLst/>
          </a:prstGeom>
          <a:ln w="63500" cmpd="dbl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636252" y="3186685"/>
            <a:ext cx="850365" cy="1"/>
          </a:xfrm>
          <a:prstGeom prst="straightConnector1">
            <a:avLst/>
          </a:prstGeom>
          <a:ln w="25400" cmpd="sng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623086" y="3724648"/>
            <a:ext cx="851030" cy="138992"/>
            <a:chOff x="3449947" y="3639027"/>
            <a:chExt cx="2718947" cy="361024"/>
          </a:xfrm>
        </p:grpSpPr>
        <p:sp>
          <p:nvSpPr>
            <p:cNvPr id="79" name="Freeform 78"/>
            <p:cNvSpPr/>
            <p:nvPr/>
          </p:nvSpPr>
          <p:spPr>
            <a:xfrm>
              <a:off x="3449947" y="3639027"/>
              <a:ext cx="2502761" cy="361024"/>
            </a:xfrm>
            <a:custGeom>
              <a:avLst/>
              <a:gdLst>
                <a:gd name="connsiteX0" fmla="*/ 0 w 2502761"/>
                <a:gd name="connsiteY0" fmla="*/ 200724 h 361024"/>
                <a:gd name="connsiteX1" fmla="*/ 131150 w 2502761"/>
                <a:gd name="connsiteY1" fmla="*/ 4000 h 361024"/>
                <a:gd name="connsiteX2" fmla="*/ 367946 w 2502761"/>
                <a:gd name="connsiteY2" fmla="*/ 361017 h 361024"/>
                <a:gd name="connsiteX3" fmla="*/ 575599 w 2502761"/>
                <a:gd name="connsiteY3" fmla="*/ 14930 h 361024"/>
                <a:gd name="connsiteX4" fmla="*/ 808753 w 2502761"/>
                <a:gd name="connsiteY4" fmla="*/ 361017 h 361024"/>
                <a:gd name="connsiteX5" fmla="*/ 1034620 w 2502761"/>
                <a:gd name="connsiteY5" fmla="*/ 4000 h 361024"/>
                <a:gd name="connsiteX6" fmla="*/ 1256845 w 2502761"/>
                <a:gd name="connsiteY6" fmla="*/ 357374 h 361024"/>
                <a:gd name="connsiteX7" fmla="*/ 1486356 w 2502761"/>
                <a:gd name="connsiteY7" fmla="*/ 4000 h 361024"/>
                <a:gd name="connsiteX8" fmla="*/ 1715867 w 2502761"/>
                <a:gd name="connsiteY8" fmla="*/ 353731 h 361024"/>
                <a:gd name="connsiteX9" fmla="*/ 1934448 w 2502761"/>
                <a:gd name="connsiteY9" fmla="*/ 4000 h 361024"/>
                <a:gd name="connsiteX10" fmla="*/ 2163959 w 2502761"/>
                <a:gd name="connsiteY10" fmla="*/ 357374 h 361024"/>
                <a:gd name="connsiteX11" fmla="*/ 2386184 w 2502761"/>
                <a:gd name="connsiteY11" fmla="*/ 4000 h 361024"/>
                <a:gd name="connsiteX12" fmla="*/ 2502761 w 2502761"/>
                <a:gd name="connsiteY12" fmla="*/ 186152 h 36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02761" h="361024">
                  <a:moveTo>
                    <a:pt x="0" y="200724"/>
                  </a:moveTo>
                  <a:cubicBezTo>
                    <a:pt x="34913" y="89004"/>
                    <a:pt x="69826" y="-22715"/>
                    <a:pt x="131150" y="4000"/>
                  </a:cubicBezTo>
                  <a:cubicBezTo>
                    <a:pt x="192474" y="30715"/>
                    <a:pt x="293871" y="359195"/>
                    <a:pt x="367946" y="361017"/>
                  </a:cubicBezTo>
                  <a:cubicBezTo>
                    <a:pt x="442021" y="362839"/>
                    <a:pt x="502131" y="14930"/>
                    <a:pt x="575599" y="14930"/>
                  </a:cubicBezTo>
                  <a:cubicBezTo>
                    <a:pt x="649067" y="14930"/>
                    <a:pt x="732250" y="362839"/>
                    <a:pt x="808753" y="361017"/>
                  </a:cubicBezTo>
                  <a:cubicBezTo>
                    <a:pt x="885256" y="359195"/>
                    <a:pt x="959938" y="4607"/>
                    <a:pt x="1034620" y="4000"/>
                  </a:cubicBezTo>
                  <a:cubicBezTo>
                    <a:pt x="1109302" y="3393"/>
                    <a:pt x="1181556" y="357374"/>
                    <a:pt x="1256845" y="357374"/>
                  </a:cubicBezTo>
                  <a:cubicBezTo>
                    <a:pt x="1332134" y="357374"/>
                    <a:pt x="1409852" y="4607"/>
                    <a:pt x="1486356" y="4000"/>
                  </a:cubicBezTo>
                  <a:cubicBezTo>
                    <a:pt x="1562860" y="3393"/>
                    <a:pt x="1641185" y="353731"/>
                    <a:pt x="1715867" y="353731"/>
                  </a:cubicBezTo>
                  <a:cubicBezTo>
                    <a:pt x="1790549" y="353731"/>
                    <a:pt x="1859766" y="3393"/>
                    <a:pt x="1934448" y="4000"/>
                  </a:cubicBezTo>
                  <a:cubicBezTo>
                    <a:pt x="2009130" y="4607"/>
                    <a:pt x="2088670" y="357374"/>
                    <a:pt x="2163959" y="357374"/>
                  </a:cubicBezTo>
                  <a:cubicBezTo>
                    <a:pt x="2239248" y="357374"/>
                    <a:pt x="2329717" y="32537"/>
                    <a:pt x="2386184" y="4000"/>
                  </a:cubicBezTo>
                  <a:cubicBezTo>
                    <a:pt x="2442651" y="-24537"/>
                    <a:pt x="2485153" y="155186"/>
                    <a:pt x="2502761" y="186152"/>
                  </a:cubicBezTo>
                </a:path>
              </a:pathLst>
            </a:custGeom>
            <a:noFill/>
            <a:ln w="25400"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 flipV="1">
              <a:off x="5910508" y="3814484"/>
              <a:ext cx="258386" cy="10105"/>
            </a:xfrm>
            <a:prstGeom prst="straightConnector1">
              <a:avLst/>
            </a:prstGeom>
            <a:ln w="254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Arrow Connector 80"/>
          <p:cNvCxnSpPr/>
          <p:nvPr/>
        </p:nvCxnSpPr>
        <p:spPr>
          <a:xfrm flipV="1">
            <a:off x="636252" y="4394172"/>
            <a:ext cx="850365" cy="1"/>
          </a:xfrm>
          <a:prstGeom prst="straightConnector1">
            <a:avLst/>
          </a:prstGeom>
          <a:ln w="25400" cmpd="sng"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61229" y="2307267"/>
            <a:ext cx="1203704" cy="279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integer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k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29286" y="2866775"/>
            <a:ext cx="1382703" cy="279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fraction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/4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k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18286" y="3395124"/>
            <a:ext cx="1217980" cy="279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neutral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k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1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79037" y="4064646"/>
            <a:ext cx="1497363" cy="279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Majorana,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k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0.5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64792" y="27356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abelian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324600" y="273566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non - abelian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059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1"/>
          <p:cNvSpPr txBox="1">
            <a:spLocks noChangeArrowheads="1"/>
          </p:cNvSpPr>
          <p:nvPr/>
        </p:nvSpPr>
        <p:spPr bwMode="auto">
          <a:xfrm>
            <a:off x="623902" y="628482"/>
            <a:ext cx="73684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exchange statistics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due to ground state degeneracy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63008" y="1556792"/>
            <a:ext cx="5328592" cy="2448272"/>
          </a:xfrm>
          <a:prstGeom prst="roundRect">
            <a:avLst>
              <a:gd name="adj" fmla="val 8913"/>
            </a:avLst>
          </a:prstGeom>
          <a:solidFill>
            <a:schemeClr val="bg1">
              <a:lumMod val="85000"/>
            </a:schemeClr>
          </a:solidFill>
          <a:ln w="44450" cap="sq"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9512" y="1951336"/>
            <a:ext cx="3384376" cy="1621680"/>
          </a:xfrm>
          <a:prstGeom prst="roundRect">
            <a:avLst>
              <a:gd name="adj" fmla="val 8913"/>
            </a:avLst>
          </a:prstGeom>
          <a:solidFill>
            <a:schemeClr val="bg1">
              <a:lumMod val="85000"/>
            </a:schemeClr>
          </a:solidFill>
          <a:ln w="44450" cap="sq"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51520" y="2060848"/>
            <a:ext cx="3162240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degenerate ground state</a:t>
            </a:r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/>
        </p:nvGraphicFramePr>
        <p:xfrm>
          <a:off x="323528" y="2708920"/>
          <a:ext cx="2314352" cy="589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82" name="Equation" r:id="rId3" imgW="1371600" imgH="342720" progId="Equation.DSMT4">
                  <p:embed/>
                </p:oleObj>
              </mc:Choice>
              <mc:Fallback>
                <p:oleObj name="Equation" r:id="rId3" imgW="1371600" imgH="342720" progId="Equation.DSMT4">
                  <p:embed/>
                  <p:pic>
                    <p:nvPicPr>
                      <p:cNvPr id="1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708920"/>
                        <a:ext cx="2314352" cy="5892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2"/>
          <p:cNvGraphicFramePr>
            <a:graphicFrameLocks noChangeAspect="1"/>
          </p:cNvGraphicFramePr>
          <p:nvPr/>
        </p:nvGraphicFramePr>
        <p:xfrm>
          <a:off x="3779912" y="2060848"/>
          <a:ext cx="11366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83" name="Equation" r:id="rId5" imgW="672840" imgH="253800" progId="Equation.DSMT4">
                  <p:embed/>
                </p:oleObj>
              </mc:Choice>
              <mc:Fallback>
                <p:oleObj name="Equation" r:id="rId5" imgW="672840" imgH="253800" progId="Equation.DSMT4">
                  <p:embed/>
                  <p:pic>
                    <p:nvPicPr>
                      <p:cNvPr id="1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2060848"/>
                        <a:ext cx="113665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3"/>
          <p:cNvGraphicFramePr>
            <a:graphicFrameLocks noChangeAspect="1"/>
          </p:cNvGraphicFramePr>
          <p:nvPr>
            <p:extLst/>
          </p:nvPr>
        </p:nvGraphicFramePr>
        <p:xfrm>
          <a:off x="4867275" y="2066925"/>
          <a:ext cx="12223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84" name="Equation" r:id="rId7" imgW="723600" imgH="253800" progId="Equation.DSMT4">
                  <p:embed/>
                </p:oleObj>
              </mc:Choice>
              <mc:Fallback>
                <p:oleObj name="Equation" r:id="rId7" imgW="723600" imgH="253800" progId="Equation.DSMT4">
                  <p:embed/>
                  <p:pic>
                    <p:nvPicPr>
                      <p:cNvPr id="1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7275" y="2066925"/>
                        <a:ext cx="1222375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3707903" y="3032896"/>
            <a:ext cx="2520281" cy="57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exchange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  <a:sym typeface="Symbol"/>
              </a:rPr>
              <a:t>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unitary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6121504" y="1808480"/>
            <a:ext cx="2641496" cy="208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pic>
        <p:nvPicPr>
          <p:cNvPr id="11" name="Picture 12" descr="https://encrypted-tbn2.gstatic.com/images?q=tbn:ANd9GcQeo-2E4fA1RAo0vPDIlqJ1nok3VuBODwlnPGwgDR2-2ACOR9KRYA"/>
          <p:cNvPicPr>
            <a:picLocks noChangeAspect="1" noChangeArrowheads="1"/>
          </p:cNvPicPr>
          <p:nvPr/>
        </p:nvPicPr>
        <p:blipFill>
          <a:blip r:embed="rId9" cstate="print"/>
          <a:srcRect b="15057"/>
          <a:stretch>
            <a:fillRect/>
          </a:stretch>
        </p:blipFill>
        <p:spPr bwMode="auto">
          <a:xfrm>
            <a:off x="6477000" y="2654568"/>
            <a:ext cx="571437" cy="540000"/>
          </a:xfrm>
          <a:prstGeom prst="rect">
            <a:avLst/>
          </a:prstGeom>
          <a:noFill/>
        </p:spPr>
      </p:pic>
      <p:pic>
        <p:nvPicPr>
          <p:cNvPr id="12" name="Picture 12" descr="https://encrypted-tbn2.gstatic.com/images?q=tbn:ANd9GcQeo-2E4fA1RAo0vPDIlqJ1nok3VuBODwlnPGwgDR2-2ACOR9KRYA"/>
          <p:cNvPicPr>
            <a:picLocks noChangeAspect="1" noChangeArrowheads="1"/>
          </p:cNvPicPr>
          <p:nvPr/>
        </p:nvPicPr>
        <p:blipFill>
          <a:blip r:embed="rId9" cstate="print"/>
          <a:srcRect b="15057"/>
          <a:stretch>
            <a:fillRect/>
          </a:stretch>
        </p:blipFill>
        <p:spPr bwMode="auto">
          <a:xfrm>
            <a:off x="7912533" y="2640022"/>
            <a:ext cx="571437" cy="540000"/>
          </a:xfrm>
          <a:prstGeom prst="rect">
            <a:avLst/>
          </a:prstGeom>
          <a:noFill/>
        </p:spPr>
      </p:pic>
      <p:sp>
        <p:nvSpPr>
          <p:cNvPr id="13" name="Circular Arrow 12"/>
          <p:cNvSpPr/>
          <p:nvPr/>
        </p:nvSpPr>
        <p:spPr>
          <a:xfrm>
            <a:off x="6818124" y="2098257"/>
            <a:ext cx="1368152" cy="864096"/>
          </a:xfrm>
          <a:prstGeom prst="circularArrow">
            <a:avLst>
              <a:gd name="adj1" fmla="val 3164"/>
              <a:gd name="adj2" fmla="val 1029895"/>
              <a:gd name="adj3" fmla="val 20491201"/>
              <a:gd name="adj4" fmla="val 11174964"/>
              <a:gd name="adj5" fmla="val 13582"/>
            </a:avLst>
          </a:prstGeom>
          <a:solidFill>
            <a:schemeClr val="tx2">
              <a:lumMod val="75000"/>
            </a:schemeClr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4" name="Circular Arrow 13"/>
          <p:cNvSpPr/>
          <p:nvPr/>
        </p:nvSpPr>
        <p:spPr>
          <a:xfrm flipH="1" flipV="1">
            <a:off x="6832413" y="2804048"/>
            <a:ext cx="1368152" cy="864096"/>
          </a:xfrm>
          <a:prstGeom prst="circularArrow">
            <a:avLst>
              <a:gd name="adj1" fmla="val 3164"/>
              <a:gd name="adj2" fmla="val 1029895"/>
              <a:gd name="adj3" fmla="val 20491201"/>
              <a:gd name="adj4" fmla="val 11174964"/>
              <a:gd name="adj5" fmla="val 13582"/>
            </a:avLst>
          </a:prstGeom>
          <a:solidFill>
            <a:schemeClr val="tx2">
              <a:lumMod val="75000"/>
            </a:schemeClr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16280" y="4221088"/>
            <a:ext cx="7744152" cy="2520280"/>
            <a:chOff x="716280" y="4221088"/>
            <a:chExt cx="7744152" cy="2520280"/>
          </a:xfrm>
        </p:grpSpPr>
        <p:sp>
          <p:nvSpPr>
            <p:cNvPr id="18" name="Rounded Rectangle 17"/>
            <p:cNvSpPr/>
            <p:nvPr/>
          </p:nvSpPr>
          <p:spPr>
            <a:xfrm>
              <a:off x="899592" y="4221088"/>
              <a:ext cx="7560840" cy="2520280"/>
            </a:xfrm>
            <a:prstGeom prst="roundRect">
              <a:avLst>
                <a:gd name="adj" fmla="val 8913"/>
              </a:avLst>
            </a:prstGeom>
            <a:solidFill>
              <a:schemeClr val="bg1">
                <a:lumMod val="85000"/>
              </a:schemeClr>
            </a:solidFill>
            <a:ln w="44450" cap="sq"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168698" y="5383213"/>
              <a:ext cx="1860252" cy="571500"/>
              <a:chOff x="1168698" y="5383213"/>
              <a:chExt cx="1860252" cy="571500"/>
            </a:xfrm>
          </p:grpSpPr>
          <p:graphicFrame>
            <p:nvGraphicFramePr>
              <p:cNvPr id="19" name="Object 14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168698" y="5457993"/>
              <a:ext cx="373062" cy="412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485" name="Equation" r:id="rId10" imgW="152280" imgH="164880" progId="Equation.DSMT4">
                      <p:embed/>
                    </p:oleObj>
                  </mc:Choice>
                  <mc:Fallback>
                    <p:oleObj name="Equation" r:id="rId10" imgW="152280" imgH="164880" progId="Equation.DSMT4">
                      <p:embed/>
                      <p:pic>
                        <p:nvPicPr>
                          <p:cNvPr id="19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68698" y="5457993"/>
                            <a:ext cx="373062" cy="4127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" name="Object 15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406525" y="5383213"/>
              <a:ext cx="1622425" cy="571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486" name="Equation" r:id="rId12" imgW="660240" imgH="228600" progId="Equation.DSMT4">
                      <p:embed/>
                    </p:oleObj>
                  </mc:Choice>
                  <mc:Fallback>
                    <p:oleObj name="Equation" r:id="rId12" imgW="660240" imgH="228600" progId="Equation.DSMT4">
                      <p:embed/>
                      <p:pic>
                        <p:nvPicPr>
                          <p:cNvPr id="20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06525" y="5383213"/>
                            <a:ext cx="1622425" cy="571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9" name="Object 18"/>
            <p:cNvGraphicFramePr>
              <a:graphicFrameLocks noChangeAspect="1"/>
            </p:cNvGraphicFramePr>
            <p:nvPr>
              <p:extLst/>
            </p:nvPr>
          </p:nvGraphicFramePr>
          <p:xfrm>
            <a:off x="2765425" y="6094413"/>
            <a:ext cx="1720850" cy="503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487" name="Equation" r:id="rId14" imgW="799920" imgH="228600" progId="Equation.DSMT4">
                    <p:embed/>
                  </p:oleObj>
                </mc:Choice>
                <mc:Fallback>
                  <p:oleObj name="Equation" r:id="rId14" imgW="799920" imgH="228600" progId="Equation.DSMT4">
                    <p:embed/>
                    <p:pic>
                      <p:nvPicPr>
                        <p:cNvPr id="29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5425" y="6094413"/>
                          <a:ext cx="1720850" cy="503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4" name="Group 33"/>
            <p:cNvGrpSpPr/>
            <p:nvPr/>
          </p:nvGrpSpPr>
          <p:grpSpPr>
            <a:xfrm>
              <a:off x="1181136" y="4311336"/>
              <a:ext cx="2308824" cy="682576"/>
              <a:chOff x="306276" y="4042568"/>
              <a:chExt cx="4689146" cy="1186632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306276" y="4042568"/>
                <a:ext cx="4677225" cy="1181750"/>
              </a:xfrm>
              <a:prstGeom prst="roundRect">
                <a:avLst>
                  <a:gd name="adj" fmla="val 8913"/>
                </a:avLst>
              </a:prstGeom>
              <a:solidFill>
                <a:srgbClr val="FFFFFF"/>
              </a:solidFill>
              <a:ln w="44450" cap="sq">
                <a:solidFill>
                  <a:schemeClr val="accent1">
                    <a:lumMod val="25000"/>
                  </a:schemeClr>
                </a:solidFill>
              </a:ln>
              <a:effectLst>
                <a:outerShdw blurRad="63500" dist="50800" dir="5400000" algn="tl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soft" dir="t"/>
              </a:scene3d>
              <a:sp3d>
                <a:bevelT w="152400" h="25400"/>
              </a:sp3d>
            </p:spPr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318197" y="4047450"/>
                <a:ext cx="4677225" cy="1181750"/>
              </a:xfrm>
              <a:prstGeom prst="roundRect">
                <a:avLst>
                  <a:gd name="adj" fmla="val 8913"/>
                </a:avLst>
              </a:prstGeom>
              <a:noFill/>
              <a:ln w="44450" cap="sq">
                <a:solidFill>
                  <a:schemeClr val="accent1">
                    <a:lumMod val="25000"/>
                  </a:schemeClr>
                </a:solidFill>
              </a:ln>
              <a:effectLst>
                <a:outerShdw blurRad="63500" dist="50800" dir="5400000" algn="tl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soft" dir="t"/>
              </a:scene3d>
              <a:sp3d>
                <a:bevelT w="152400" h="25400"/>
              </a:sp3d>
            </p:spPr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37" name="Rectangle 2"/>
            <p:cNvSpPr txBox="1">
              <a:spLocks noChangeArrowheads="1"/>
            </p:cNvSpPr>
            <p:nvPr/>
          </p:nvSpPr>
          <p:spPr bwMode="auto">
            <a:xfrm>
              <a:off x="716280" y="4341816"/>
              <a:ext cx="3260850" cy="727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43988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non-abelian anyons</a:t>
              </a:r>
            </a:p>
          </p:txBody>
        </p:sp>
        <p:sp>
          <p:nvSpPr>
            <p:cNvPr id="3" name="Rounded Rectangle 2"/>
            <p:cNvSpPr/>
            <p:nvPr/>
          </p:nvSpPr>
          <p:spPr bwMode="auto">
            <a:xfrm>
              <a:off x="4968043" y="4519996"/>
              <a:ext cx="3345522" cy="20941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5422306" y="4601276"/>
              <a:ext cx="2253514" cy="1924140"/>
            </a:xfrm>
            <a:custGeom>
              <a:avLst/>
              <a:gdLst>
                <a:gd name="connsiteX0" fmla="*/ 5056 w 2253514"/>
                <a:gd name="connsiteY0" fmla="*/ 866730 h 1924140"/>
                <a:gd name="connsiteX1" fmla="*/ 52726 w 2253514"/>
                <a:gd name="connsiteY1" fmla="*/ 871064 h 1924140"/>
                <a:gd name="connsiteX2" fmla="*/ 78728 w 2253514"/>
                <a:gd name="connsiteY2" fmla="*/ 879731 h 1924140"/>
                <a:gd name="connsiteX3" fmla="*/ 139399 w 2253514"/>
                <a:gd name="connsiteY3" fmla="*/ 884065 h 1924140"/>
                <a:gd name="connsiteX4" fmla="*/ 152400 w 2253514"/>
                <a:gd name="connsiteY4" fmla="*/ 888398 h 1924140"/>
                <a:gd name="connsiteX5" fmla="*/ 234739 w 2253514"/>
                <a:gd name="connsiteY5" fmla="*/ 897066 h 1924140"/>
                <a:gd name="connsiteX6" fmla="*/ 247740 w 2253514"/>
                <a:gd name="connsiteY6" fmla="*/ 901399 h 1924140"/>
                <a:gd name="connsiteX7" fmla="*/ 330079 w 2253514"/>
                <a:gd name="connsiteY7" fmla="*/ 910067 h 1924140"/>
                <a:gd name="connsiteX8" fmla="*/ 416752 w 2253514"/>
                <a:gd name="connsiteY8" fmla="*/ 923068 h 1924140"/>
                <a:gd name="connsiteX9" fmla="*/ 494758 w 2253514"/>
                <a:gd name="connsiteY9" fmla="*/ 931735 h 1924140"/>
                <a:gd name="connsiteX10" fmla="*/ 546762 w 2253514"/>
                <a:gd name="connsiteY10" fmla="*/ 940402 h 1924140"/>
                <a:gd name="connsiteX11" fmla="*/ 581431 w 2253514"/>
                <a:gd name="connsiteY11" fmla="*/ 944736 h 1924140"/>
                <a:gd name="connsiteX12" fmla="*/ 676771 w 2253514"/>
                <a:gd name="connsiteY12" fmla="*/ 949069 h 1924140"/>
                <a:gd name="connsiteX13" fmla="*/ 702773 w 2253514"/>
                <a:gd name="connsiteY13" fmla="*/ 944736 h 1924140"/>
                <a:gd name="connsiteX14" fmla="*/ 724441 w 2253514"/>
                <a:gd name="connsiteY14" fmla="*/ 940402 h 1924140"/>
                <a:gd name="connsiteX15" fmla="*/ 828449 w 2253514"/>
                <a:gd name="connsiteY15" fmla="*/ 949069 h 1924140"/>
                <a:gd name="connsiteX16" fmla="*/ 893454 w 2253514"/>
                <a:gd name="connsiteY16" fmla="*/ 957737 h 1924140"/>
                <a:gd name="connsiteX17" fmla="*/ 919456 w 2253514"/>
                <a:gd name="connsiteY17" fmla="*/ 962070 h 1924140"/>
                <a:gd name="connsiteX18" fmla="*/ 954125 w 2253514"/>
                <a:gd name="connsiteY18" fmla="*/ 966404 h 1924140"/>
                <a:gd name="connsiteX19" fmla="*/ 975793 w 2253514"/>
                <a:gd name="connsiteY19" fmla="*/ 970738 h 1924140"/>
                <a:gd name="connsiteX20" fmla="*/ 1027797 w 2253514"/>
                <a:gd name="connsiteY20" fmla="*/ 975071 h 1924140"/>
                <a:gd name="connsiteX21" fmla="*/ 1118803 w 2253514"/>
                <a:gd name="connsiteY21" fmla="*/ 975071 h 1924140"/>
                <a:gd name="connsiteX22" fmla="*/ 1140472 w 2253514"/>
                <a:gd name="connsiteY22" fmla="*/ 970738 h 1924140"/>
                <a:gd name="connsiteX23" fmla="*/ 1214144 w 2253514"/>
                <a:gd name="connsiteY23" fmla="*/ 966404 h 1924140"/>
                <a:gd name="connsiteX24" fmla="*/ 1274815 w 2253514"/>
                <a:gd name="connsiteY24" fmla="*/ 962070 h 1924140"/>
                <a:gd name="connsiteX25" fmla="*/ 1339820 w 2253514"/>
                <a:gd name="connsiteY25" fmla="*/ 953403 h 1924140"/>
                <a:gd name="connsiteX26" fmla="*/ 1361488 w 2253514"/>
                <a:gd name="connsiteY26" fmla="*/ 949069 h 1924140"/>
                <a:gd name="connsiteX27" fmla="*/ 1409158 w 2253514"/>
                <a:gd name="connsiteY27" fmla="*/ 944736 h 1924140"/>
                <a:gd name="connsiteX28" fmla="*/ 1526167 w 2253514"/>
                <a:gd name="connsiteY28" fmla="*/ 936068 h 1924140"/>
                <a:gd name="connsiteX29" fmla="*/ 1595505 w 2253514"/>
                <a:gd name="connsiteY29" fmla="*/ 927401 h 1924140"/>
                <a:gd name="connsiteX30" fmla="*/ 1612840 w 2253514"/>
                <a:gd name="connsiteY30" fmla="*/ 923068 h 1924140"/>
                <a:gd name="connsiteX31" fmla="*/ 1690845 w 2253514"/>
                <a:gd name="connsiteY31" fmla="*/ 914400 h 1924140"/>
                <a:gd name="connsiteX32" fmla="*/ 1742849 w 2253514"/>
                <a:gd name="connsiteY32" fmla="*/ 888398 h 1924140"/>
                <a:gd name="connsiteX33" fmla="*/ 1755850 w 2253514"/>
                <a:gd name="connsiteY33" fmla="*/ 879731 h 1924140"/>
                <a:gd name="connsiteX34" fmla="*/ 1781852 w 2253514"/>
                <a:gd name="connsiteY34" fmla="*/ 849395 h 1924140"/>
                <a:gd name="connsiteX35" fmla="*/ 1781852 w 2253514"/>
                <a:gd name="connsiteY35" fmla="*/ 849395 h 1924140"/>
                <a:gd name="connsiteX36" fmla="*/ 1794853 w 2253514"/>
                <a:gd name="connsiteY36" fmla="*/ 832061 h 1924140"/>
                <a:gd name="connsiteX37" fmla="*/ 1807854 w 2253514"/>
                <a:gd name="connsiteY37" fmla="*/ 801725 h 1924140"/>
                <a:gd name="connsiteX38" fmla="*/ 1816521 w 2253514"/>
                <a:gd name="connsiteY38" fmla="*/ 775723 h 1924140"/>
                <a:gd name="connsiteX39" fmla="*/ 1825188 w 2253514"/>
                <a:gd name="connsiteY39" fmla="*/ 741054 h 1924140"/>
                <a:gd name="connsiteX40" fmla="*/ 1833856 w 2253514"/>
                <a:gd name="connsiteY40" fmla="*/ 710719 h 1924140"/>
                <a:gd name="connsiteX41" fmla="*/ 1842523 w 2253514"/>
                <a:gd name="connsiteY41" fmla="*/ 697718 h 1924140"/>
                <a:gd name="connsiteX42" fmla="*/ 1855524 w 2253514"/>
                <a:gd name="connsiteY42" fmla="*/ 637047 h 1924140"/>
                <a:gd name="connsiteX43" fmla="*/ 1851190 w 2253514"/>
                <a:gd name="connsiteY43" fmla="*/ 593710 h 1924140"/>
                <a:gd name="connsiteX44" fmla="*/ 1846857 w 2253514"/>
                <a:gd name="connsiteY44" fmla="*/ 580709 h 1924140"/>
                <a:gd name="connsiteX45" fmla="*/ 1842523 w 2253514"/>
                <a:gd name="connsiteY45" fmla="*/ 550374 h 1924140"/>
                <a:gd name="connsiteX46" fmla="*/ 1833856 w 2253514"/>
                <a:gd name="connsiteY46" fmla="*/ 485369 h 1924140"/>
                <a:gd name="connsiteX47" fmla="*/ 1820855 w 2253514"/>
                <a:gd name="connsiteY47" fmla="*/ 437699 h 1924140"/>
                <a:gd name="connsiteX48" fmla="*/ 1816521 w 2253514"/>
                <a:gd name="connsiteY48" fmla="*/ 424698 h 1924140"/>
                <a:gd name="connsiteX49" fmla="*/ 1803520 w 2253514"/>
                <a:gd name="connsiteY49" fmla="*/ 398696 h 1924140"/>
                <a:gd name="connsiteX50" fmla="*/ 1794853 w 2253514"/>
                <a:gd name="connsiteY50" fmla="*/ 385695 h 1924140"/>
                <a:gd name="connsiteX51" fmla="*/ 1777518 w 2253514"/>
                <a:gd name="connsiteY51" fmla="*/ 355359 h 1924140"/>
                <a:gd name="connsiteX52" fmla="*/ 1764517 w 2253514"/>
                <a:gd name="connsiteY52" fmla="*/ 329358 h 1924140"/>
                <a:gd name="connsiteX53" fmla="*/ 1760184 w 2253514"/>
                <a:gd name="connsiteY53" fmla="*/ 316357 h 1924140"/>
                <a:gd name="connsiteX54" fmla="*/ 1747183 w 2253514"/>
                <a:gd name="connsiteY54" fmla="*/ 303356 h 1924140"/>
                <a:gd name="connsiteX55" fmla="*/ 1738515 w 2253514"/>
                <a:gd name="connsiteY55" fmla="*/ 286021 h 1924140"/>
                <a:gd name="connsiteX56" fmla="*/ 1712513 w 2253514"/>
                <a:gd name="connsiteY56" fmla="*/ 251352 h 1924140"/>
                <a:gd name="connsiteX57" fmla="*/ 1682178 w 2253514"/>
                <a:gd name="connsiteY57" fmla="*/ 216683 h 1924140"/>
                <a:gd name="connsiteX58" fmla="*/ 1677844 w 2253514"/>
                <a:gd name="connsiteY58" fmla="*/ 203682 h 1924140"/>
                <a:gd name="connsiteX59" fmla="*/ 1651842 w 2253514"/>
                <a:gd name="connsiteY59" fmla="*/ 190681 h 1924140"/>
                <a:gd name="connsiteX60" fmla="*/ 1608506 w 2253514"/>
                <a:gd name="connsiteY60" fmla="*/ 160345 h 1924140"/>
                <a:gd name="connsiteX61" fmla="*/ 1578170 w 2253514"/>
                <a:gd name="connsiteY61" fmla="*/ 138677 h 1924140"/>
                <a:gd name="connsiteX62" fmla="*/ 1539167 w 2253514"/>
                <a:gd name="connsiteY62" fmla="*/ 108341 h 1924140"/>
                <a:gd name="connsiteX63" fmla="*/ 1500165 w 2253514"/>
                <a:gd name="connsiteY63" fmla="*/ 91007 h 1924140"/>
                <a:gd name="connsiteX64" fmla="*/ 1448161 w 2253514"/>
                <a:gd name="connsiteY64" fmla="*/ 69339 h 1924140"/>
                <a:gd name="connsiteX65" fmla="*/ 1422159 w 2253514"/>
                <a:gd name="connsiteY65" fmla="*/ 56338 h 1924140"/>
                <a:gd name="connsiteX66" fmla="*/ 1404824 w 2253514"/>
                <a:gd name="connsiteY66" fmla="*/ 47670 h 1924140"/>
                <a:gd name="connsiteX67" fmla="*/ 1391823 w 2253514"/>
                <a:gd name="connsiteY67" fmla="*/ 43337 h 1924140"/>
                <a:gd name="connsiteX68" fmla="*/ 1374489 w 2253514"/>
                <a:gd name="connsiteY68" fmla="*/ 34669 h 1924140"/>
                <a:gd name="connsiteX69" fmla="*/ 1361488 w 2253514"/>
                <a:gd name="connsiteY69" fmla="*/ 30336 h 1924140"/>
                <a:gd name="connsiteX70" fmla="*/ 1335486 w 2253514"/>
                <a:gd name="connsiteY70" fmla="*/ 17335 h 1924140"/>
                <a:gd name="connsiteX71" fmla="*/ 1300817 w 2253514"/>
                <a:gd name="connsiteY71" fmla="*/ 8668 h 1924140"/>
                <a:gd name="connsiteX72" fmla="*/ 1235812 w 2253514"/>
                <a:gd name="connsiteY72" fmla="*/ 0 h 1924140"/>
                <a:gd name="connsiteX73" fmla="*/ 1179475 w 2253514"/>
                <a:gd name="connsiteY73" fmla="*/ 8668 h 1924140"/>
                <a:gd name="connsiteX74" fmla="*/ 1153473 w 2253514"/>
                <a:gd name="connsiteY74" fmla="*/ 17335 h 1924140"/>
                <a:gd name="connsiteX75" fmla="*/ 1140472 w 2253514"/>
                <a:gd name="connsiteY75" fmla="*/ 21668 h 1924140"/>
                <a:gd name="connsiteX76" fmla="*/ 1105803 w 2253514"/>
                <a:gd name="connsiteY76" fmla="*/ 30336 h 1924140"/>
                <a:gd name="connsiteX77" fmla="*/ 1062466 w 2253514"/>
                <a:gd name="connsiteY77" fmla="*/ 47670 h 1924140"/>
                <a:gd name="connsiteX78" fmla="*/ 1036464 w 2253514"/>
                <a:gd name="connsiteY78" fmla="*/ 69339 h 1924140"/>
                <a:gd name="connsiteX79" fmla="*/ 1032131 w 2253514"/>
                <a:gd name="connsiteY79" fmla="*/ 82340 h 1924140"/>
                <a:gd name="connsiteX80" fmla="*/ 1023463 w 2253514"/>
                <a:gd name="connsiteY80" fmla="*/ 91007 h 1924140"/>
                <a:gd name="connsiteX81" fmla="*/ 1001795 w 2253514"/>
                <a:gd name="connsiteY81" fmla="*/ 117009 h 1924140"/>
                <a:gd name="connsiteX82" fmla="*/ 997461 w 2253514"/>
                <a:gd name="connsiteY82" fmla="*/ 130010 h 1924140"/>
                <a:gd name="connsiteX83" fmla="*/ 975793 w 2253514"/>
                <a:gd name="connsiteY83" fmla="*/ 160345 h 1924140"/>
                <a:gd name="connsiteX84" fmla="*/ 958458 w 2253514"/>
                <a:gd name="connsiteY84" fmla="*/ 177680 h 1924140"/>
                <a:gd name="connsiteX85" fmla="*/ 949791 w 2253514"/>
                <a:gd name="connsiteY85" fmla="*/ 190681 h 1924140"/>
                <a:gd name="connsiteX86" fmla="*/ 936790 w 2253514"/>
                <a:gd name="connsiteY86" fmla="*/ 216683 h 1924140"/>
                <a:gd name="connsiteX87" fmla="*/ 923789 w 2253514"/>
                <a:gd name="connsiteY87" fmla="*/ 229684 h 1924140"/>
                <a:gd name="connsiteX88" fmla="*/ 915122 w 2253514"/>
                <a:gd name="connsiteY88" fmla="*/ 242685 h 1924140"/>
                <a:gd name="connsiteX89" fmla="*/ 884786 w 2253514"/>
                <a:gd name="connsiteY89" fmla="*/ 281687 h 1924140"/>
                <a:gd name="connsiteX90" fmla="*/ 876119 w 2253514"/>
                <a:gd name="connsiteY90" fmla="*/ 294688 h 1924140"/>
                <a:gd name="connsiteX91" fmla="*/ 858785 w 2253514"/>
                <a:gd name="connsiteY91" fmla="*/ 329358 h 1924140"/>
                <a:gd name="connsiteX92" fmla="*/ 845784 w 2253514"/>
                <a:gd name="connsiteY92" fmla="*/ 364027 h 1924140"/>
                <a:gd name="connsiteX93" fmla="*/ 841450 w 2253514"/>
                <a:gd name="connsiteY93" fmla="*/ 381361 h 1924140"/>
                <a:gd name="connsiteX94" fmla="*/ 832783 w 2253514"/>
                <a:gd name="connsiteY94" fmla="*/ 394362 h 1924140"/>
                <a:gd name="connsiteX95" fmla="*/ 815448 w 2253514"/>
                <a:gd name="connsiteY95" fmla="*/ 433365 h 1924140"/>
                <a:gd name="connsiteX96" fmla="*/ 785113 w 2253514"/>
                <a:gd name="connsiteY96" fmla="*/ 476702 h 1924140"/>
                <a:gd name="connsiteX97" fmla="*/ 776445 w 2253514"/>
                <a:gd name="connsiteY97" fmla="*/ 489703 h 1924140"/>
                <a:gd name="connsiteX98" fmla="*/ 767778 w 2253514"/>
                <a:gd name="connsiteY98" fmla="*/ 520038 h 1924140"/>
                <a:gd name="connsiteX99" fmla="*/ 763444 w 2253514"/>
                <a:gd name="connsiteY99" fmla="*/ 585043 h 1924140"/>
                <a:gd name="connsiteX100" fmla="*/ 767778 w 2253514"/>
                <a:gd name="connsiteY100" fmla="*/ 654381 h 1924140"/>
                <a:gd name="connsiteX101" fmla="*/ 772112 w 2253514"/>
                <a:gd name="connsiteY101" fmla="*/ 676049 h 1924140"/>
                <a:gd name="connsiteX102" fmla="*/ 789446 w 2253514"/>
                <a:gd name="connsiteY102" fmla="*/ 702051 h 1924140"/>
                <a:gd name="connsiteX103" fmla="*/ 806781 w 2253514"/>
                <a:gd name="connsiteY103" fmla="*/ 715052 h 1924140"/>
                <a:gd name="connsiteX104" fmla="*/ 824115 w 2253514"/>
                <a:gd name="connsiteY104" fmla="*/ 736721 h 1924140"/>
                <a:gd name="connsiteX105" fmla="*/ 854451 w 2253514"/>
                <a:gd name="connsiteY105" fmla="*/ 771390 h 1924140"/>
                <a:gd name="connsiteX106" fmla="*/ 867452 w 2253514"/>
                <a:gd name="connsiteY106" fmla="*/ 784391 h 1924140"/>
                <a:gd name="connsiteX107" fmla="*/ 897787 w 2253514"/>
                <a:gd name="connsiteY107" fmla="*/ 806059 h 1924140"/>
                <a:gd name="connsiteX108" fmla="*/ 910788 w 2253514"/>
                <a:gd name="connsiteY108" fmla="*/ 814726 h 1924140"/>
                <a:gd name="connsiteX109" fmla="*/ 919456 w 2253514"/>
                <a:gd name="connsiteY109" fmla="*/ 823394 h 1924140"/>
                <a:gd name="connsiteX110" fmla="*/ 958458 w 2253514"/>
                <a:gd name="connsiteY110" fmla="*/ 845062 h 1924140"/>
                <a:gd name="connsiteX111" fmla="*/ 984460 w 2253514"/>
                <a:gd name="connsiteY111" fmla="*/ 853729 h 1924140"/>
                <a:gd name="connsiteX112" fmla="*/ 993128 w 2253514"/>
                <a:gd name="connsiteY112" fmla="*/ 862396 h 1924140"/>
                <a:gd name="connsiteX113" fmla="*/ 1032131 w 2253514"/>
                <a:gd name="connsiteY113" fmla="*/ 875397 h 1924140"/>
                <a:gd name="connsiteX114" fmla="*/ 1045131 w 2253514"/>
                <a:gd name="connsiteY114" fmla="*/ 879731 h 1924140"/>
                <a:gd name="connsiteX115" fmla="*/ 1097135 w 2253514"/>
                <a:gd name="connsiteY115" fmla="*/ 901399 h 1924140"/>
                <a:gd name="connsiteX116" fmla="*/ 1123137 w 2253514"/>
                <a:gd name="connsiteY116" fmla="*/ 918734 h 1924140"/>
                <a:gd name="connsiteX117" fmla="*/ 1136138 w 2253514"/>
                <a:gd name="connsiteY117" fmla="*/ 931735 h 1924140"/>
                <a:gd name="connsiteX118" fmla="*/ 1149139 w 2253514"/>
                <a:gd name="connsiteY118" fmla="*/ 936068 h 1924140"/>
                <a:gd name="connsiteX119" fmla="*/ 1170807 w 2253514"/>
                <a:gd name="connsiteY119" fmla="*/ 944736 h 1924140"/>
                <a:gd name="connsiteX120" fmla="*/ 1183808 w 2253514"/>
                <a:gd name="connsiteY120" fmla="*/ 949069 h 1924140"/>
                <a:gd name="connsiteX121" fmla="*/ 1214144 w 2253514"/>
                <a:gd name="connsiteY121" fmla="*/ 962070 h 1924140"/>
                <a:gd name="connsiteX122" fmla="*/ 1244479 w 2253514"/>
                <a:gd name="connsiteY122" fmla="*/ 970738 h 1924140"/>
                <a:gd name="connsiteX123" fmla="*/ 1261814 w 2253514"/>
                <a:gd name="connsiteY123" fmla="*/ 979405 h 1924140"/>
                <a:gd name="connsiteX124" fmla="*/ 1274815 w 2253514"/>
                <a:gd name="connsiteY124" fmla="*/ 983739 h 1924140"/>
                <a:gd name="connsiteX125" fmla="*/ 1309484 w 2253514"/>
                <a:gd name="connsiteY125" fmla="*/ 1001073 h 1924140"/>
                <a:gd name="connsiteX126" fmla="*/ 1370155 w 2253514"/>
                <a:gd name="connsiteY126" fmla="*/ 1009740 h 1924140"/>
                <a:gd name="connsiteX127" fmla="*/ 1417825 w 2253514"/>
                <a:gd name="connsiteY127" fmla="*/ 1001073 h 1924140"/>
                <a:gd name="connsiteX128" fmla="*/ 1469829 w 2253514"/>
                <a:gd name="connsiteY128" fmla="*/ 1005407 h 1924140"/>
                <a:gd name="connsiteX129" fmla="*/ 1560836 w 2253514"/>
                <a:gd name="connsiteY129" fmla="*/ 1018408 h 1924140"/>
                <a:gd name="connsiteX130" fmla="*/ 1578170 w 2253514"/>
                <a:gd name="connsiteY130" fmla="*/ 1022741 h 1924140"/>
                <a:gd name="connsiteX131" fmla="*/ 1617173 w 2253514"/>
                <a:gd name="connsiteY131" fmla="*/ 1027075 h 1924140"/>
                <a:gd name="connsiteX132" fmla="*/ 1690845 w 2253514"/>
                <a:gd name="connsiteY132" fmla="*/ 1040076 h 1924140"/>
                <a:gd name="connsiteX133" fmla="*/ 1690845 w 2253514"/>
                <a:gd name="connsiteY133" fmla="*/ 1040076 h 1924140"/>
                <a:gd name="connsiteX134" fmla="*/ 1708180 w 2253514"/>
                <a:gd name="connsiteY134" fmla="*/ 1044410 h 1924140"/>
                <a:gd name="connsiteX135" fmla="*/ 1842523 w 2253514"/>
                <a:gd name="connsiteY135" fmla="*/ 1053077 h 1924140"/>
                <a:gd name="connsiteX136" fmla="*/ 1894527 w 2253514"/>
                <a:gd name="connsiteY136" fmla="*/ 1057411 h 1924140"/>
                <a:gd name="connsiteX137" fmla="*/ 1929196 w 2253514"/>
                <a:gd name="connsiteY137" fmla="*/ 1066078 h 1924140"/>
                <a:gd name="connsiteX138" fmla="*/ 1972532 w 2253514"/>
                <a:gd name="connsiteY138" fmla="*/ 1074745 h 1924140"/>
                <a:gd name="connsiteX139" fmla="*/ 1994201 w 2253514"/>
                <a:gd name="connsiteY139" fmla="*/ 1079079 h 1924140"/>
                <a:gd name="connsiteX140" fmla="*/ 2037537 w 2253514"/>
                <a:gd name="connsiteY140" fmla="*/ 1087746 h 1924140"/>
                <a:gd name="connsiteX141" fmla="*/ 2054872 w 2253514"/>
                <a:gd name="connsiteY141" fmla="*/ 1092080 h 1924140"/>
                <a:gd name="connsiteX142" fmla="*/ 2080874 w 2253514"/>
                <a:gd name="connsiteY142" fmla="*/ 1096413 h 1924140"/>
                <a:gd name="connsiteX143" fmla="*/ 2106876 w 2253514"/>
                <a:gd name="connsiteY143" fmla="*/ 1105081 h 1924140"/>
                <a:gd name="connsiteX144" fmla="*/ 2137211 w 2253514"/>
                <a:gd name="connsiteY144" fmla="*/ 1113748 h 1924140"/>
                <a:gd name="connsiteX145" fmla="*/ 2158879 w 2253514"/>
                <a:gd name="connsiteY145" fmla="*/ 1131083 h 1924140"/>
                <a:gd name="connsiteX146" fmla="*/ 2171880 w 2253514"/>
                <a:gd name="connsiteY146" fmla="*/ 1139750 h 1924140"/>
                <a:gd name="connsiteX147" fmla="*/ 2184881 w 2253514"/>
                <a:gd name="connsiteY147" fmla="*/ 1165752 h 1924140"/>
                <a:gd name="connsiteX148" fmla="*/ 2189215 w 2253514"/>
                <a:gd name="connsiteY148" fmla="*/ 1178753 h 1924140"/>
                <a:gd name="connsiteX149" fmla="*/ 2197882 w 2253514"/>
                <a:gd name="connsiteY149" fmla="*/ 1191754 h 1924140"/>
                <a:gd name="connsiteX150" fmla="*/ 2215217 w 2253514"/>
                <a:gd name="connsiteY150" fmla="*/ 1222089 h 1924140"/>
                <a:gd name="connsiteX151" fmla="*/ 2219550 w 2253514"/>
                <a:gd name="connsiteY151" fmla="*/ 1235090 h 1924140"/>
                <a:gd name="connsiteX152" fmla="*/ 2228218 w 2253514"/>
                <a:gd name="connsiteY152" fmla="*/ 1252425 h 1924140"/>
                <a:gd name="connsiteX153" fmla="*/ 2241219 w 2253514"/>
                <a:gd name="connsiteY153" fmla="*/ 1282760 h 1924140"/>
                <a:gd name="connsiteX154" fmla="*/ 2245552 w 2253514"/>
                <a:gd name="connsiteY154" fmla="*/ 1295761 h 1924140"/>
                <a:gd name="connsiteX155" fmla="*/ 2245552 w 2253514"/>
                <a:gd name="connsiteY155" fmla="*/ 1399769 h 1924140"/>
                <a:gd name="connsiteX156" fmla="*/ 2241219 w 2253514"/>
                <a:gd name="connsiteY156" fmla="*/ 1417104 h 1924140"/>
                <a:gd name="connsiteX157" fmla="*/ 2236885 w 2253514"/>
                <a:gd name="connsiteY157" fmla="*/ 1443105 h 1924140"/>
                <a:gd name="connsiteX158" fmla="*/ 2223884 w 2253514"/>
                <a:gd name="connsiteY158" fmla="*/ 1503777 h 1924140"/>
                <a:gd name="connsiteX159" fmla="*/ 2215217 w 2253514"/>
                <a:gd name="connsiteY159" fmla="*/ 1568781 h 1924140"/>
                <a:gd name="connsiteX160" fmla="*/ 2206549 w 2253514"/>
                <a:gd name="connsiteY160" fmla="*/ 1599117 h 1924140"/>
                <a:gd name="connsiteX161" fmla="*/ 2202216 w 2253514"/>
                <a:gd name="connsiteY161" fmla="*/ 1629452 h 1924140"/>
                <a:gd name="connsiteX162" fmla="*/ 2189215 w 2253514"/>
                <a:gd name="connsiteY162" fmla="*/ 1659788 h 1924140"/>
                <a:gd name="connsiteX163" fmla="*/ 2176214 w 2253514"/>
                <a:gd name="connsiteY163" fmla="*/ 1668455 h 1924140"/>
                <a:gd name="connsiteX164" fmla="*/ 2158879 w 2253514"/>
                <a:gd name="connsiteY164" fmla="*/ 1694457 h 1924140"/>
                <a:gd name="connsiteX165" fmla="*/ 2150212 w 2253514"/>
                <a:gd name="connsiteY165" fmla="*/ 1707458 h 1924140"/>
                <a:gd name="connsiteX166" fmla="*/ 2137211 w 2253514"/>
                <a:gd name="connsiteY166" fmla="*/ 1720459 h 1924140"/>
                <a:gd name="connsiteX167" fmla="*/ 2119876 w 2253514"/>
                <a:gd name="connsiteY167" fmla="*/ 1746461 h 1924140"/>
                <a:gd name="connsiteX168" fmla="*/ 2115543 w 2253514"/>
                <a:gd name="connsiteY168" fmla="*/ 1759462 h 1924140"/>
                <a:gd name="connsiteX169" fmla="*/ 2102542 w 2253514"/>
                <a:gd name="connsiteY169" fmla="*/ 1776796 h 1924140"/>
                <a:gd name="connsiteX170" fmla="*/ 2093875 w 2253514"/>
                <a:gd name="connsiteY170" fmla="*/ 1794131 h 1924140"/>
                <a:gd name="connsiteX171" fmla="*/ 2054872 w 2253514"/>
                <a:gd name="connsiteY171" fmla="*/ 1815799 h 1924140"/>
                <a:gd name="connsiteX172" fmla="*/ 2033203 w 2253514"/>
                <a:gd name="connsiteY172" fmla="*/ 1828800 h 1924140"/>
                <a:gd name="connsiteX173" fmla="*/ 2011535 w 2253514"/>
                <a:gd name="connsiteY173" fmla="*/ 1841801 h 1924140"/>
                <a:gd name="connsiteX174" fmla="*/ 1985533 w 2253514"/>
                <a:gd name="connsiteY174" fmla="*/ 1859136 h 1924140"/>
                <a:gd name="connsiteX175" fmla="*/ 1972532 w 2253514"/>
                <a:gd name="connsiteY175" fmla="*/ 1867803 h 1924140"/>
                <a:gd name="connsiteX176" fmla="*/ 1946531 w 2253514"/>
                <a:gd name="connsiteY176" fmla="*/ 1872137 h 1924140"/>
                <a:gd name="connsiteX177" fmla="*/ 1929196 w 2253514"/>
                <a:gd name="connsiteY177" fmla="*/ 1876470 h 1924140"/>
                <a:gd name="connsiteX178" fmla="*/ 1846857 w 2253514"/>
                <a:gd name="connsiteY178" fmla="*/ 1880804 h 1924140"/>
                <a:gd name="connsiteX179" fmla="*/ 1812187 w 2253514"/>
                <a:gd name="connsiteY179" fmla="*/ 1885138 h 1924140"/>
                <a:gd name="connsiteX180" fmla="*/ 1781852 w 2253514"/>
                <a:gd name="connsiteY180" fmla="*/ 1889471 h 1924140"/>
                <a:gd name="connsiteX181" fmla="*/ 1686512 w 2253514"/>
                <a:gd name="connsiteY181" fmla="*/ 1898139 h 1924140"/>
                <a:gd name="connsiteX182" fmla="*/ 1673511 w 2253514"/>
                <a:gd name="connsiteY182" fmla="*/ 1902472 h 1924140"/>
                <a:gd name="connsiteX183" fmla="*/ 1604172 w 2253514"/>
                <a:gd name="connsiteY183" fmla="*/ 1911140 h 1924140"/>
                <a:gd name="connsiteX184" fmla="*/ 1547835 w 2253514"/>
                <a:gd name="connsiteY184" fmla="*/ 1919807 h 1924140"/>
                <a:gd name="connsiteX185" fmla="*/ 1491497 w 2253514"/>
                <a:gd name="connsiteY185" fmla="*/ 1924140 h 1924140"/>
                <a:gd name="connsiteX186" fmla="*/ 1430826 w 2253514"/>
                <a:gd name="connsiteY186" fmla="*/ 1919807 h 1924140"/>
                <a:gd name="connsiteX187" fmla="*/ 1409158 w 2253514"/>
                <a:gd name="connsiteY187" fmla="*/ 1915473 h 1924140"/>
                <a:gd name="connsiteX188" fmla="*/ 1374489 w 2253514"/>
                <a:gd name="connsiteY188" fmla="*/ 1911140 h 1924140"/>
                <a:gd name="connsiteX189" fmla="*/ 1305150 w 2253514"/>
                <a:gd name="connsiteY189" fmla="*/ 1902472 h 1924140"/>
                <a:gd name="connsiteX190" fmla="*/ 1227145 w 2253514"/>
                <a:gd name="connsiteY190" fmla="*/ 1898139 h 1924140"/>
                <a:gd name="connsiteX191" fmla="*/ 997461 w 2253514"/>
                <a:gd name="connsiteY191" fmla="*/ 1893805 h 1924140"/>
                <a:gd name="connsiteX192" fmla="*/ 941124 w 2253514"/>
                <a:gd name="connsiteY192" fmla="*/ 1889471 h 1924140"/>
                <a:gd name="connsiteX193" fmla="*/ 923789 w 2253514"/>
                <a:gd name="connsiteY193" fmla="*/ 1885138 h 1924140"/>
                <a:gd name="connsiteX194" fmla="*/ 824115 w 2253514"/>
                <a:gd name="connsiteY194" fmla="*/ 1880804 h 1924140"/>
                <a:gd name="connsiteX195" fmla="*/ 720108 w 2253514"/>
                <a:gd name="connsiteY195" fmla="*/ 1872137 h 1924140"/>
                <a:gd name="connsiteX196" fmla="*/ 676771 w 2253514"/>
                <a:gd name="connsiteY196" fmla="*/ 1867803 h 1924140"/>
                <a:gd name="connsiteX197" fmla="*/ 620434 w 2253514"/>
                <a:gd name="connsiteY197" fmla="*/ 1863469 h 1924140"/>
                <a:gd name="connsiteX198" fmla="*/ 585765 w 2253514"/>
                <a:gd name="connsiteY198" fmla="*/ 1854802 h 1924140"/>
                <a:gd name="connsiteX199" fmla="*/ 564096 w 2253514"/>
                <a:gd name="connsiteY199" fmla="*/ 1850468 h 1924140"/>
                <a:gd name="connsiteX200" fmla="*/ 551095 w 2253514"/>
                <a:gd name="connsiteY200" fmla="*/ 1846135 h 1924140"/>
                <a:gd name="connsiteX201" fmla="*/ 529427 w 2253514"/>
                <a:gd name="connsiteY201" fmla="*/ 1841801 h 1924140"/>
                <a:gd name="connsiteX202" fmla="*/ 499092 w 2253514"/>
                <a:gd name="connsiteY202" fmla="*/ 1828800 h 1924140"/>
                <a:gd name="connsiteX203" fmla="*/ 481757 w 2253514"/>
                <a:gd name="connsiteY203" fmla="*/ 1824467 h 1924140"/>
                <a:gd name="connsiteX204" fmla="*/ 455755 w 2253514"/>
                <a:gd name="connsiteY204" fmla="*/ 1807132 h 1924140"/>
                <a:gd name="connsiteX205" fmla="*/ 442754 w 2253514"/>
                <a:gd name="connsiteY205" fmla="*/ 1794131 h 1924140"/>
                <a:gd name="connsiteX206" fmla="*/ 429753 w 2253514"/>
                <a:gd name="connsiteY206" fmla="*/ 1785464 h 1924140"/>
                <a:gd name="connsiteX207" fmla="*/ 408085 w 2253514"/>
                <a:gd name="connsiteY207" fmla="*/ 1768129 h 1924140"/>
                <a:gd name="connsiteX208" fmla="*/ 399418 w 2253514"/>
                <a:gd name="connsiteY208" fmla="*/ 1755128 h 1924140"/>
                <a:gd name="connsiteX209" fmla="*/ 377749 w 2253514"/>
                <a:gd name="connsiteY209" fmla="*/ 1733460 h 1924140"/>
                <a:gd name="connsiteX210" fmla="*/ 356081 w 2253514"/>
                <a:gd name="connsiteY210" fmla="*/ 1698791 h 1924140"/>
                <a:gd name="connsiteX211" fmla="*/ 343080 w 2253514"/>
                <a:gd name="connsiteY211" fmla="*/ 1677122 h 1924140"/>
                <a:gd name="connsiteX212" fmla="*/ 325746 w 2253514"/>
                <a:gd name="connsiteY212" fmla="*/ 1642453 h 1924140"/>
                <a:gd name="connsiteX213" fmla="*/ 317078 w 2253514"/>
                <a:gd name="connsiteY213" fmla="*/ 1612118 h 1924140"/>
                <a:gd name="connsiteX214" fmla="*/ 308411 w 2253514"/>
                <a:gd name="connsiteY214" fmla="*/ 1581782 h 1924140"/>
                <a:gd name="connsiteX215" fmla="*/ 304077 w 2253514"/>
                <a:gd name="connsiteY215" fmla="*/ 1547113 h 1924140"/>
                <a:gd name="connsiteX216" fmla="*/ 299744 w 2253514"/>
                <a:gd name="connsiteY216" fmla="*/ 1529778 h 1924140"/>
                <a:gd name="connsiteX217" fmla="*/ 295410 w 2253514"/>
                <a:gd name="connsiteY217" fmla="*/ 1486442 h 1924140"/>
                <a:gd name="connsiteX218" fmla="*/ 291076 w 2253514"/>
                <a:gd name="connsiteY218" fmla="*/ 1469107 h 1924140"/>
                <a:gd name="connsiteX219" fmla="*/ 286743 w 2253514"/>
                <a:gd name="connsiteY219" fmla="*/ 1447439 h 1924140"/>
                <a:gd name="connsiteX220" fmla="*/ 282409 w 2253514"/>
                <a:gd name="connsiteY220" fmla="*/ 1256759 h 1924140"/>
                <a:gd name="connsiteX221" fmla="*/ 273742 w 2253514"/>
                <a:gd name="connsiteY221" fmla="*/ 1243758 h 1924140"/>
                <a:gd name="connsiteX222" fmla="*/ 256407 w 2253514"/>
                <a:gd name="connsiteY222" fmla="*/ 1226423 h 1924140"/>
                <a:gd name="connsiteX223" fmla="*/ 247740 w 2253514"/>
                <a:gd name="connsiteY223" fmla="*/ 1213422 h 1924140"/>
                <a:gd name="connsiteX224" fmla="*/ 239073 w 2253514"/>
                <a:gd name="connsiteY224" fmla="*/ 1196087 h 1924140"/>
                <a:gd name="connsiteX225" fmla="*/ 230405 w 2253514"/>
                <a:gd name="connsiteY225" fmla="*/ 1187420 h 1924140"/>
                <a:gd name="connsiteX226" fmla="*/ 226072 w 2253514"/>
                <a:gd name="connsiteY226" fmla="*/ 1174419 h 1924140"/>
                <a:gd name="connsiteX227" fmla="*/ 217404 w 2253514"/>
                <a:gd name="connsiteY227" fmla="*/ 1161418 h 1924140"/>
                <a:gd name="connsiteX228" fmla="*/ 208737 w 2253514"/>
                <a:gd name="connsiteY228" fmla="*/ 1135416 h 1924140"/>
                <a:gd name="connsiteX229" fmla="*/ 200070 w 2253514"/>
                <a:gd name="connsiteY229" fmla="*/ 1083413 h 1924140"/>
                <a:gd name="connsiteX230" fmla="*/ 191403 w 2253514"/>
                <a:gd name="connsiteY230" fmla="*/ 1057411 h 1924140"/>
                <a:gd name="connsiteX231" fmla="*/ 182735 w 2253514"/>
                <a:gd name="connsiteY231" fmla="*/ 1048743 h 1924140"/>
                <a:gd name="connsiteX232" fmla="*/ 165401 w 2253514"/>
                <a:gd name="connsiteY232" fmla="*/ 1022741 h 1924140"/>
                <a:gd name="connsiteX233" fmla="*/ 143732 w 2253514"/>
                <a:gd name="connsiteY233" fmla="*/ 1001073 h 1924140"/>
                <a:gd name="connsiteX234" fmla="*/ 122064 w 2253514"/>
                <a:gd name="connsiteY234" fmla="*/ 975071 h 1924140"/>
                <a:gd name="connsiteX235" fmla="*/ 109063 w 2253514"/>
                <a:gd name="connsiteY235" fmla="*/ 966404 h 1924140"/>
                <a:gd name="connsiteX236" fmla="*/ 96062 w 2253514"/>
                <a:gd name="connsiteY236" fmla="*/ 953403 h 1924140"/>
                <a:gd name="connsiteX237" fmla="*/ 83061 w 2253514"/>
                <a:gd name="connsiteY237" fmla="*/ 949069 h 1924140"/>
                <a:gd name="connsiteX238" fmla="*/ 70060 w 2253514"/>
                <a:gd name="connsiteY238" fmla="*/ 940402 h 1924140"/>
                <a:gd name="connsiteX239" fmla="*/ 35391 w 2253514"/>
                <a:gd name="connsiteY239" fmla="*/ 923068 h 1924140"/>
                <a:gd name="connsiteX240" fmla="*/ 22390 w 2253514"/>
                <a:gd name="connsiteY240" fmla="*/ 918734 h 1924140"/>
                <a:gd name="connsiteX241" fmla="*/ 5056 w 2253514"/>
                <a:gd name="connsiteY241" fmla="*/ 866730 h 192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</a:cxnLst>
              <a:rect l="l" t="t" r="r" b="b"/>
              <a:pathLst>
                <a:path w="2253514" h="1924140">
                  <a:moveTo>
                    <a:pt x="5056" y="866730"/>
                  </a:moveTo>
                  <a:cubicBezTo>
                    <a:pt x="10112" y="858785"/>
                    <a:pt x="37013" y="868291"/>
                    <a:pt x="52726" y="871064"/>
                  </a:cubicBezTo>
                  <a:cubicBezTo>
                    <a:pt x="61723" y="872652"/>
                    <a:pt x="69615" y="879080"/>
                    <a:pt x="78728" y="879731"/>
                  </a:cubicBezTo>
                  <a:lnTo>
                    <a:pt x="139399" y="884065"/>
                  </a:lnTo>
                  <a:cubicBezTo>
                    <a:pt x="143733" y="885509"/>
                    <a:pt x="147874" y="887781"/>
                    <a:pt x="152400" y="888398"/>
                  </a:cubicBezTo>
                  <a:cubicBezTo>
                    <a:pt x="179745" y="892127"/>
                    <a:pt x="234739" y="897066"/>
                    <a:pt x="234739" y="897066"/>
                  </a:cubicBezTo>
                  <a:cubicBezTo>
                    <a:pt x="239073" y="898510"/>
                    <a:pt x="243214" y="900782"/>
                    <a:pt x="247740" y="901399"/>
                  </a:cubicBezTo>
                  <a:cubicBezTo>
                    <a:pt x="275085" y="905128"/>
                    <a:pt x="330079" y="910067"/>
                    <a:pt x="330079" y="910067"/>
                  </a:cubicBezTo>
                  <a:cubicBezTo>
                    <a:pt x="373213" y="920849"/>
                    <a:pt x="328984" y="910532"/>
                    <a:pt x="416752" y="923068"/>
                  </a:cubicBezTo>
                  <a:cubicBezTo>
                    <a:pt x="462883" y="929657"/>
                    <a:pt x="436915" y="926476"/>
                    <a:pt x="494758" y="931735"/>
                  </a:cubicBezTo>
                  <a:cubicBezTo>
                    <a:pt x="522564" y="937296"/>
                    <a:pt x="514512" y="936102"/>
                    <a:pt x="546762" y="940402"/>
                  </a:cubicBezTo>
                  <a:cubicBezTo>
                    <a:pt x="558306" y="941941"/>
                    <a:pt x="569811" y="943961"/>
                    <a:pt x="581431" y="944736"/>
                  </a:cubicBezTo>
                  <a:cubicBezTo>
                    <a:pt x="613173" y="946852"/>
                    <a:pt x="644991" y="947625"/>
                    <a:pt x="676771" y="949069"/>
                  </a:cubicBezTo>
                  <a:lnTo>
                    <a:pt x="702773" y="944736"/>
                  </a:lnTo>
                  <a:cubicBezTo>
                    <a:pt x="710020" y="943418"/>
                    <a:pt x="717075" y="940402"/>
                    <a:pt x="724441" y="940402"/>
                  </a:cubicBezTo>
                  <a:cubicBezTo>
                    <a:pt x="745902" y="940402"/>
                    <a:pt x="803381" y="946563"/>
                    <a:pt x="828449" y="949069"/>
                  </a:cubicBezTo>
                  <a:cubicBezTo>
                    <a:pt x="865303" y="958283"/>
                    <a:pt x="829030" y="950158"/>
                    <a:pt x="893454" y="957737"/>
                  </a:cubicBezTo>
                  <a:cubicBezTo>
                    <a:pt x="902181" y="958764"/>
                    <a:pt x="910757" y="960827"/>
                    <a:pt x="919456" y="962070"/>
                  </a:cubicBezTo>
                  <a:cubicBezTo>
                    <a:pt x="930985" y="963717"/>
                    <a:pt x="942614" y="964633"/>
                    <a:pt x="954125" y="966404"/>
                  </a:cubicBezTo>
                  <a:cubicBezTo>
                    <a:pt x="961405" y="967524"/>
                    <a:pt x="968478" y="969877"/>
                    <a:pt x="975793" y="970738"/>
                  </a:cubicBezTo>
                  <a:cubicBezTo>
                    <a:pt x="993069" y="972770"/>
                    <a:pt x="1010462" y="973627"/>
                    <a:pt x="1027797" y="975071"/>
                  </a:cubicBezTo>
                  <a:cubicBezTo>
                    <a:pt x="1067183" y="984919"/>
                    <a:pt x="1046676" y="981628"/>
                    <a:pt x="1118803" y="975071"/>
                  </a:cubicBezTo>
                  <a:cubicBezTo>
                    <a:pt x="1126139" y="974404"/>
                    <a:pt x="1133136" y="971405"/>
                    <a:pt x="1140472" y="970738"/>
                  </a:cubicBezTo>
                  <a:cubicBezTo>
                    <a:pt x="1164971" y="968511"/>
                    <a:pt x="1189595" y="967988"/>
                    <a:pt x="1214144" y="966404"/>
                  </a:cubicBezTo>
                  <a:lnTo>
                    <a:pt x="1274815" y="962070"/>
                  </a:lnTo>
                  <a:cubicBezTo>
                    <a:pt x="1313087" y="952503"/>
                    <a:pt x="1271593" y="961932"/>
                    <a:pt x="1339820" y="953403"/>
                  </a:cubicBezTo>
                  <a:cubicBezTo>
                    <a:pt x="1347129" y="952489"/>
                    <a:pt x="1354179" y="949983"/>
                    <a:pt x="1361488" y="949069"/>
                  </a:cubicBezTo>
                  <a:cubicBezTo>
                    <a:pt x="1377320" y="947090"/>
                    <a:pt x="1393290" y="946406"/>
                    <a:pt x="1409158" y="944736"/>
                  </a:cubicBezTo>
                  <a:cubicBezTo>
                    <a:pt x="1494347" y="935769"/>
                    <a:pt x="1377334" y="943902"/>
                    <a:pt x="1526167" y="936068"/>
                  </a:cubicBezTo>
                  <a:cubicBezTo>
                    <a:pt x="1579640" y="925375"/>
                    <a:pt x="1505495" y="939402"/>
                    <a:pt x="1595505" y="927401"/>
                  </a:cubicBezTo>
                  <a:cubicBezTo>
                    <a:pt x="1601409" y="926614"/>
                    <a:pt x="1606980" y="924133"/>
                    <a:pt x="1612840" y="923068"/>
                  </a:cubicBezTo>
                  <a:cubicBezTo>
                    <a:pt x="1639207" y="918274"/>
                    <a:pt x="1663874" y="916852"/>
                    <a:pt x="1690845" y="914400"/>
                  </a:cubicBezTo>
                  <a:cubicBezTo>
                    <a:pt x="1726731" y="902439"/>
                    <a:pt x="1709244" y="910801"/>
                    <a:pt x="1742849" y="888398"/>
                  </a:cubicBezTo>
                  <a:lnTo>
                    <a:pt x="1755850" y="879731"/>
                  </a:lnTo>
                  <a:cubicBezTo>
                    <a:pt x="1769050" y="859931"/>
                    <a:pt x="1760834" y="870413"/>
                    <a:pt x="1781852" y="849395"/>
                  </a:cubicBezTo>
                  <a:lnTo>
                    <a:pt x="1781852" y="849395"/>
                  </a:lnTo>
                  <a:lnTo>
                    <a:pt x="1794853" y="832061"/>
                  </a:lnTo>
                  <a:cubicBezTo>
                    <a:pt x="1808796" y="790225"/>
                    <a:pt x="1786441" y="855258"/>
                    <a:pt x="1807854" y="801725"/>
                  </a:cubicBezTo>
                  <a:cubicBezTo>
                    <a:pt x="1811247" y="793242"/>
                    <a:pt x="1814011" y="784508"/>
                    <a:pt x="1816521" y="775723"/>
                  </a:cubicBezTo>
                  <a:cubicBezTo>
                    <a:pt x="1819793" y="764269"/>
                    <a:pt x="1822299" y="752610"/>
                    <a:pt x="1825188" y="741054"/>
                  </a:cubicBezTo>
                  <a:cubicBezTo>
                    <a:pt x="1826577" y="735500"/>
                    <a:pt x="1830747" y="716936"/>
                    <a:pt x="1833856" y="710719"/>
                  </a:cubicBezTo>
                  <a:cubicBezTo>
                    <a:pt x="1836185" y="706061"/>
                    <a:pt x="1839634" y="702052"/>
                    <a:pt x="1842523" y="697718"/>
                  </a:cubicBezTo>
                  <a:cubicBezTo>
                    <a:pt x="1852358" y="648541"/>
                    <a:pt x="1847617" y="668673"/>
                    <a:pt x="1855524" y="637047"/>
                  </a:cubicBezTo>
                  <a:cubicBezTo>
                    <a:pt x="1854079" y="622601"/>
                    <a:pt x="1853397" y="608059"/>
                    <a:pt x="1851190" y="593710"/>
                  </a:cubicBezTo>
                  <a:cubicBezTo>
                    <a:pt x="1850495" y="589195"/>
                    <a:pt x="1847753" y="585188"/>
                    <a:pt x="1846857" y="580709"/>
                  </a:cubicBezTo>
                  <a:cubicBezTo>
                    <a:pt x="1844854" y="570693"/>
                    <a:pt x="1843790" y="560509"/>
                    <a:pt x="1842523" y="550374"/>
                  </a:cubicBezTo>
                  <a:cubicBezTo>
                    <a:pt x="1837030" y="506433"/>
                    <a:pt x="1840466" y="521725"/>
                    <a:pt x="1833856" y="485369"/>
                  </a:cubicBezTo>
                  <a:cubicBezTo>
                    <a:pt x="1828957" y="458425"/>
                    <a:pt x="1830329" y="466122"/>
                    <a:pt x="1820855" y="437699"/>
                  </a:cubicBezTo>
                  <a:cubicBezTo>
                    <a:pt x="1819410" y="433365"/>
                    <a:pt x="1819055" y="428499"/>
                    <a:pt x="1816521" y="424698"/>
                  </a:cubicBezTo>
                  <a:cubicBezTo>
                    <a:pt x="1791683" y="387439"/>
                    <a:pt x="1821462" y="434580"/>
                    <a:pt x="1803520" y="398696"/>
                  </a:cubicBezTo>
                  <a:cubicBezTo>
                    <a:pt x="1801191" y="394038"/>
                    <a:pt x="1797437" y="390217"/>
                    <a:pt x="1794853" y="385695"/>
                  </a:cubicBezTo>
                  <a:cubicBezTo>
                    <a:pt x="1772860" y="347207"/>
                    <a:pt x="1798633" y="387033"/>
                    <a:pt x="1777518" y="355359"/>
                  </a:cubicBezTo>
                  <a:cubicBezTo>
                    <a:pt x="1766831" y="312604"/>
                    <a:pt x="1781076" y="356956"/>
                    <a:pt x="1764517" y="329358"/>
                  </a:cubicBezTo>
                  <a:cubicBezTo>
                    <a:pt x="1762167" y="325441"/>
                    <a:pt x="1762718" y="320158"/>
                    <a:pt x="1760184" y="316357"/>
                  </a:cubicBezTo>
                  <a:cubicBezTo>
                    <a:pt x="1756784" y="311258"/>
                    <a:pt x="1750745" y="308343"/>
                    <a:pt x="1747183" y="303356"/>
                  </a:cubicBezTo>
                  <a:cubicBezTo>
                    <a:pt x="1743428" y="298099"/>
                    <a:pt x="1741839" y="291561"/>
                    <a:pt x="1738515" y="286021"/>
                  </a:cubicBezTo>
                  <a:cubicBezTo>
                    <a:pt x="1723812" y="261517"/>
                    <a:pt x="1726626" y="265463"/>
                    <a:pt x="1712513" y="251352"/>
                  </a:cubicBezTo>
                  <a:cubicBezTo>
                    <a:pt x="1691502" y="209327"/>
                    <a:pt x="1720642" y="261557"/>
                    <a:pt x="1682178" y="216683"/>
                  </a:cubicBezTo>
                  <a:cubicBezTo>
                    <a:pt x="1679205" y="213215"/>
                    <a:pt x="1680698" y="207249"/>
                    <a:pt x="1677844" y="203682"/>
                  </a:cubicBezTo>
                  <a:cubicBezTo>
                    <a:pt x="1671733" y="196043"/>
                    <a:pt x="1660408" y="193536"/>
                    <a:pt x="1651842" y="190681"/>
                  </a:cubicBezTo>
                  <a:cubicBezTo>
                    <a:pt x="1642037" y="184145"/>
                    <a:pt x="1618776" y="169331"/>
                    <a:pt x="1608506" y="160345"/>
                  </a:cubicBezTo>
                  <a:cubicBezTo>
                    <a:pt x="1583196" y="138199"/>
                    <a:pt x="1601575" y="146479"/>
                    <a:pt x="1578170" y="138677"/>
                  </a:cubicBezTo>
                  <a:cubicBezTo>
                    <a:pt x="1565169" y="128565"/>
                    <a:pt x="1554460" y="114458"/>
                    <a:pt x="1539167" y="108341"/>
                  </a:cubicBezTo>
                  <a:cubicBezTo>
                    <a:pt x="1462749" y="77774"/>
                    <a:pt x="1564942" y="119347"/>
                    <a:pt x="1500165" y="91007"/>
                  </a:cubicBezTo>
                  <a:cubicBezTo>
                    <a:pt x="1482960" y="83480"/>
                    <a:pt x="1448161" y="69339"/>
                    <a:pt x="1448161" y="69339"/>
                  </a:cubicBezTo>
                  <a:cubicBezTo>
                    <a:pt x="1432360" y="53536"/>
                    <a:pt x="1447718" y="65922"/>
                    <a:pt x="1422159" y="56338"/>
                  </a:cubicBezTo>
                  <a:cubicBezTo>
                    <a:pt x="1416110" y="54070"/>
                    <a:pt x="1410762" y="50215"/>
                    <a:pt x="1404824" y="47670"/>
                  </a:cubicBezTo>
                  <a:cubicBezTo>
                    <a:pt x="1400625" y="45871"/>
                    <a:pt x="1396022" y="45136"/>
                    <a:pt x="1391823" y="43337"/>
                  </a:cubicBezTo>
                  <a:cubicBezTo>
                    <a:pt x="1385885" y="40792"/>
                    <a:pt x="1380427" y="37214"/>
                    <a:pt x="1374489" y="34669"/>
                  </a:cubicBezTo>
                  <a:cubicBezTo>
                    <a:pt x="1370290" y="32870"/>
                    <a:pt x="1365662" y="32191"/>
                    <a:pt x="1361488" y="30336"/>
                  </a:cubicBezTo>
                  <a:cubicBezTo>
                    <a:pt x="1352633" y="26400"/>
                    <a:pt x="1344612" y="20594"/>
                    <a:pt x="1335486" y="17335"/>
                  </a:cubicBezTo>
                  <a:cubicBezTo>
                    <a:pt x="1324268" y="13329"/>
                    <a:pt x="1312373" y="11557"/>
                    <a:pt x="1300817" y="8668"/>
                  </a:cubicBezTo>
                  <a:cubicBezTo>
                    <a:pt x="1268000" y="464"/>
                    <a:pt x="1289422" y="4874"/>
                    <a:pt x="1235812" y="0"/>
                  </a:cubicBezTo>
                  <a:cubicBezTo>
                    <a:pt x="1208337" y="3053"/>
                    <a:pt x="1201555" y="2044"/>
                    <a:pt x="1179475" y="8668"/>
                  </a:cubicBezTo>
                  <a:cubicBezTo>
                    <a:pt x="1170724" y="11293"/>
                    <a:pt x="1162140" y="14446"/>
                    <a:pt x="1153473" y="17335"/>
                  </a:cubicBezTo>
                  <a:cubicBezTo>
                    <a:pt x="1149139" y="18779"/>
                    <a:pt x="1144951" y="20772"/>
                    <a:pt x="1140472" y="21668"/>
                  </a:cubicBezTo>
                  <a:cubicBezTo>
                    <a:pt x="1125062" y="24750"/>
                    <a:pt x="1119132" y="25004"/>
                    <a:pt x="1105803" y="30336"/>
                  </a:cubicBezTo>
                  <a:cubicBezTo>
                    <a:pt x="1056492" y="50061"/>
                    <a:pt x="1092040" y="37814"/>
                    <a:pt x="1062466" y="47670"/>
                  </a:cubicBezTo>
                  <a:cubicBezTo>
                    <a:pt x="1052874" y="54065"/>
                    <a:pt x="1043137" y="59330"/>
                    <a:pt x="1036464" y="69339"/>
                  </a:cubicBezTo>
                  <a:cubicBezTo>
                    <a:pt x="1033930" y="73140"/>
                    <a:pt x="1034481" y="78423"/>
                    <a:pt x="1032131" y="82340"/>
                  </a:cubicBezTo>
                  <a:cubicBezTo>
                    <a:pt x="1030029" y="85844"/>
                    <a:pt x="1026015" y="87816"/>
                    <a:pt x="1023463" y="91007"/>
                  </a:cubicBezTo>
                  <a:cubicBezTo>
                    <a:pt x="999323" y="121181"/>
                    <a:pt x="1032686" y="86118"/>
                    <a:pt x="1001795" y="117009"/>
                  </a:cubicBezTo>
                  <a:cubicBezTo>
                    <a:pt x="1000350" y="121343"/>
                    <a:pt x="999504" y="125924"/>
                    <a:pt x="997461" y="130010"/>
                  </a:cubicBezTo>
                  <a:cubicBezTo>
                    <a:pt x="994763" y="135406"/>
                    <a:pt x="978086" y="157725"/>
                    <a:pt x="975793" y="160345"/>
                  </a:cubicBezTo>
                  <a:cubicBezTo>
                    <a:pt x="970412" y="166495"/>
                    <a:pt x="962991" y="170881"/>
                    <a:pt x="958458" y="177680"/>
                  </a:cubicBezTo>
                  <a:lnTo>
                    <a:pt x="949791" y="190681"/>
                  </a:lnTo>
                  <a:cubicBezTo>
                    <a:pt x="945448" y="203713"/>
                    <a:pt x="946126" y="205480"/>
                    <a:pt x="936790" y="216683"/>
                  </a:cubicBezTo>
                  <a:cubicBezTo>
                    <a:pt x="932866" y="221391"/>
                    <a:pt x="927712" y="224976"/>
                    <a:pt x="923789" y="229684"/>
                  </a:cubicBezTo>
                  <a:cubicBezTo>
                    <a:pt x="920455" y="233685"/>
                    <a:pt x="918247" y="238518"/>
                    <a:pt x="915122" y="242685"/>
                  </a:cubicBezTo>
                  <a:cubicBezTo>
                    <a:pt x="905240" y="255861"/>
                    <a:pt x="893922" y="267983"/>
                    <a:pt x="884786" y="281687"/>
                  </a:cubicBezTo>
                  <a:cubicBezTo>
                    <a:pt x="881897" y="286021"/>
                    <a:pt x="878448" y="290029"/>
                    <a:pt x="876119" y="294688"/>
                  </a:cubicBezTo>
                  <a:cubicBezTo>
                    <a:pt x="854917" y="337095"/>
                    <a:pt x="878865" y="299237"/>
                    <a:pt x="858785" y="329358"/>
                  </a:cubicBezTo>
                  <a:cubicBezTo>
                    <a:pt x="847661" y="373851"/>
                    <a:pt x="862780" y="318704"/>
                    <a:pt x="845784" y="364027"/>
                  </a:cubicBezTo>
                  <a:cubicBezTo>
                    <a:pt x="843693" y="369604"/>
                    <a:pt x="843796" y="375887"/>
                    <a:pt x="841450" y="381361"/>
                  </a:cubicBezTo>
                  <a:cubicBezTo>
                    <a:pt x="839398" y="386148"/>
                    <a:pt x="834898" y="389603"/>
                    <a:pt x="832783" y="394362"/>
                  </a:cubicBezTo>
                  <a:cubicBezTo>
                    <a:pt x="816203" y="431666"/>
                    <a:pt x="832754" y="409136"/>
                    <a:pt x="815448" y="433365"/>
                  </a:cubicBezTo>
                  <a:cubicBezTo>
                    <a:pt x="783348" y="478307"/>
                    <a:pt x="824985" y="416894"/>
                    <a:pt x="785113" y="476702"/>
                  </a:cubicBezTo>
                  <a:lnTo>
                    <a:pt x="776445" y="489703"/>
                  </a:lnTo>
                  <a:cubicBezTo>
                    <a:pt x="773761" y="497756"/>
                    <a:pt x="768615" y="512091"/>
                    <a:pt x="767778" y="520038"/>
                  </a:cubicBezTo>
                  <a:cubicBezTo>
                    <a:pt x="765504" y="541635"/>
                    <a:pt x="764889" y="563375"/>
                    <a:pt x="763444" y="585043"/>
                  </a:cubicBezTo>
                  <a:cubicBezTo>
                    <a:pt x="764889" y="608156"/>
                    <a:pt x="765582" y="631328"/>
                    <a:pt x="767778" y="654381"/>
                  </a:cubicBezTo>
                  <a:cubicBezTo>
                    <a:pt x="768476" y="661714"/>
                    <a:pt x="769064" y="669343"/>
                    <a:pt x="772112" y="676049"/>
                  </a:cubicBezTo>
                  <a:cubicBezTo>
                    <a:pt x="776422" y="685532"/>
                    <a:pt x="781113" y="695801"/>
                    <a:pt x="789446" y="702051"/>
                  </a:cubicBezTo>
                  <a:lnTo>
                    <a:pt x="806781" y="715052"/>
                  </a:lnTo>
                  <a:cubicBezTo>
                    <a:pt x="833448" y="755053"/>
                    <a:pt x="799423" y="705855"/>
                    <a:pt x="824115" y="736721"/>
                  </a:cubicBezTo>
                  <a:cubicBezTo>
                    <a:pt x="852775" y="772547"/>
                    <a:pt x="801006" y="717945"/>
                    <a:pt x="854451" y="771390"/>
                  </a:cubicBezTo>
                  <a:cubicBezTo>
                    <a:pt x="858785" y="775724"/>
                    <a:pt x="862353" y="780991"/>
                    <a:pt x="867452" y="784391"/>
                  </a:cubicBezTo>
                  <a:cubicBezTo>
                    <a:pt x="898091" y="804817"/>
                    <a:pt x="860160" y="779183"/>
                    <a:pt x="897787" y="806059"/>
                  </a:cubicBezTo>
                  <a:cubicBezTo>
                    <a:pt x="902025" y="809086"/>
                    <a:pt x="906721" y="811472"/>
                    <a:pt x="910788" y="814726"/>
                  </a:cubicBezTo>
                  <a:cubicBezTo>
                    <a:pt x="913979" y="817279"/>
                    <a:pt x="916317" y="820778"/>
                    <a:pt x="919456" y="823394"/>
                  </a:cubicBezTo>
                  <a:cubicBezTo>
                    <a:pt x="936795" y="837843"/>
                    <a:pt x="936782" y="837180"/>
                    <a:pt x="958458" y="845062"/>
                  </a:cubicBezTo>
                  <a:cubicBezTo>
                    <a:pt x="967044" y="848184"/>
                    <a:pt x="984460" y="853729"/>
                    <a:pt x="984460" y="853729"/>
                  </a:cubicBezTo>
                  <a:cubicBezTo>
                    <a:pt x="987349" y="856618"/>
                    <a:pt x="989473" y="860569"/>
                    <a:pt x="993128" y="862396"/>
                  </a:cubicBezTo>
                  <a:cubicBezTo>
                    <a:pt x="993146" y="862405"/>
                    <a:pt x="1025621" y="873227"/>
                    <a:pt x="1032131" y="875397"/>
                  </a:cubicBezTo>
                  <a:cubicBezTo>
                    <a:pt x="1036464" y="876841"/>
                    <a:pt x="1041045" y="877688"/>
                    <a:pt x="1045131" y="879731"/>
                  </a:cubicBezTo>
                  <a:cubicBezTo>
                    <a:pt x="1085128" y="899730"/>
                    <a:pt x="1067266" y="893933"/>
                    <a:pt x="1097135" y="901399"/>
                  </a:cubicBezTo>
                  <a:cubicBezTo>
                    <a:pt x="1120328" y="924592"/>
                    <a:pt x="1086406" y="892497"/>
                    <a:pt x="1123137" y="918734"/>
                  </a:cubicBezTo>
                  <a:cubicBezTo>
                    <a:pt x="1128124" y="922296"/>
                    <a:pt x="1131039" y="928335"/>
                    <a:pt x="1136138" y="931735"/>
                  </a:cubicBezTo>
                  <a:cubicBezTo>
                    <a:pt x="1139939" y="934269"/>
                    <a:pt x="1144862" y="934464"/>
                    <a:pt x="1149139" y="936068"/>
                  </a:cubicBezTo>
                  <a:cubicBezTo>
                    <a:pt x="1156423" y="938799"/>
                    <a:pt x="1163523" y="942005"/>
                    <a:pt x="1170807" y="944736"/>
                  </a:cubicBezTo>
                  <a:cubicBezTo>
                    <a:pt x="1175084" y="946340"/>
                    <a:pt x="1179567" y="947373"/>
                    <a:pt x="1183808" y="949069"/>
                  </a:cubicBezTo>
                  <a:cubicBezTo>
                    <a:pt x="1194023" y="953155"/>
                    <a:pt x="1203929" y="957984"/>
                    <a:pt x="1214144" y="962070"/>
                  </a:cubicBezTo>
                  <a:cubicBezTo>
                    <a:pt x="1266527" y="983023"/>
                    <a:pt x="1178734" y="946083"/>
                    <a:pt x="1244479" y="970738"/>
                  </a:cubicBezTo>
                  <a:cubicBezTo>
                    <a:pt x="1250528" y="973006"/>
                    <a:pt x="1255876" y="976860"/>
                    <a:pt x="1261814" y="979405"/>
                  </a:cubicBezTo>
                  <a:cubicBezTo>
                    <a:pt x="1266013" y="981204"/>
                    <a:pt x="1270729" y="981696"/>
                    <a:pt x="1274815" y="983739"/>
                  </a:cubicBezTo>
                  <a:cubicBezTo>
                    <a:pt x="1306662" y="999663"/>
                    <a:pt x="1264500" y="986078"/>
                    <a:pt x="1309484" y="1001073"/>
                  </a:cubicBezTo>
                  <a:cubicBezTo>
                    <a:pt x="1329684" y="1007806"/>
                    <a:pt x="1348236" y="1007548"/>
                    <a:pt x="1370155" y="1009740"/>
                  </a:cubicBezTo>
                  <a:cubicBezTo>
                    <a:pt x="1385324" y="1005948"/>
                    <a:pt x="1402303" y="1001073"/>
                    <a:pt x="1417825" y="1001073"/>
                  </a:cubicBezTo>
                  <a:cubicBezTo>
                    <a:pt x="1435220" y="1001073"/>
                    <a:pt x="1452494" y="1003962"/>
                    <a:pt x="1469829" y="1005407"/>
                  </a:cubicBezTo>
                  <a:cubicBezTo>
                    <a:pt x="1604462" y="1029885"/>
                    <a:pt x="1436097" y="1000589"/>
                    <a:pt x="1560836" y="1018408"/>
                  </a:cubicBezTo>
                  <a:cubicBezTo>
                    <a:pt x="1566732" y="1019250"/>
                    <a:pt x="1572283" y="1021835"/>
                    <a:pt x="1578170" y="1022741"/>
                  </a:cubicBezTo>
                  <a:cubicBezTo>
                    <a:pt x="1591099" y="1024730"/>
                    <a:pt x="1604172" y="1025630"/>
                    <a:pt x="1617173" y="1027075"/>
                  </a:cubicBezTo>
                  <a:cubicBezTo>
                    <a:pt x="1649554" y="1037870"/>
                    <a:pt x="1625652" y="1030763"/>
                    <a:pt x="1690845" y="1040076"/>
                  </a:cubicBezTo>
                  <a:lnTo>
                    <a:pt x="1690845" y="1040076"/>
                  </a:lnTo>
                  <a:cubicBezTo>
                    <a:pt x="1696623" y="1041521"/>
                    <a:pt x="1702284" y="1043568"/>
                    <a:pt x="1708180" y="1044410"/>
                  </a:cubicBezTo>
                  <a:cubicBezTo>
                    <a:pt x="1751361" y="1050579"/>
                    <a:pt x="1800557" y="1050533"/>
                    <a:pt x="1842523" y="1053077"/>
                  </a:cubicBezTo>
                  <a:cubicBezTo>
                    <a:pt x="1859886" y="1054129"/>
                    <a:pt x="1877192" y="1055966"/>
                    <a:pt x="1894527" y="1057411"/>
                  </a:cubicBezTo>
                  <a:cubicBezTo>
                    <a:pt x="1906083" y="1060300"/>
                    <a:pt x="1917515" y="1063742"/>
                    <a:pt x="1929196" y="1066078"/>
                  </a:cubicBezTo>
                  <a:lnTo>
                    <a:pt x="1972532" y="1074745"/>
                  </a:lnTo>
                  <a:cubicBezTo>
                    <a:pt x="1979755" y="1076190"/>
                    <a:pt x="1987055" y="1077292"/>
                    <a:pt x="1994201" y="1079079"/>
                  </a:cubicBezTo>
                  <a:cubicBezTo>
                    <a:pt x="2034460" y="1089145"/>
                    <a:pt x="1984415" y="1077122"/>
                    <a:pt x="2037537" y="1087746"/>
                  </a:cubicBezTo>
                  <a:cubicBezTo>
                    <a:pt x="2043378" y="1088914"/>
                    <a:pt x="2049031" y="1090912"/>
                    <a:pt x="2054872" y="1092080"/>
                  </a:cubicBezTo>
                  <a:cubicBezTo>
                    <a:pt x="2063488" y="1093803"/>
                    <a:pt x="2072207" y="1094969"/>
                    <a:pt x="2080874" y="1096413"/>
                  </a:cubicBezTo>
                  <a:cubicBezTo>
                    <a:pt x="2089541" y="1099302"/>
                    <a:pt x="2098012" y="1102865"/>
                    <a:pt x="2106876" y="1105081"/>
                  </a:cubicBezTo>
                  <a:cubicBezTo>
                    <a:pt x="2112435" y="1106471"/>
                    <a:pt x="2130991" y="1110638"/>
                    <a:pt x="2137211" y="1113748"/>
                  </a:cubicBezTo>
                  <a:cubicBezTo>
                    <a:pt x="2155001" y="1122643"/>
                    <a:pt x="2145440" y="1120331"/>
                    <a:pt x="2158879" y="1131083"/>
                  </a:cubicBezTo>
                  <a:cubicBezTo>
                    <a:pt x="2162946" y="1134337"/>
                    <a:pt x="2167546" y="1136861"/>
                    <a:pt x="2171880" y="1139750"/>
                  </a:cubicBezTo>
                  <a:cubicBezTo>
                    <a:pt x="2182774" y="1172429"/>
                    <a:pt x="2168079" y="1132148"/>
                    <a:pt x="2184881" y="1165752"/>
                  </a:cubicBezTo>
                  <a:cubicBezTo>
                    <a:pt x="2186924" y="1169838"/>
                    <a:pt x="2187172" y="1174667"/>
                    <a:pt x="2189215" y="1178753"/>
                  </a:cubicBezTo>
                  <a:cubicBezTo>
                    <a:pt x="2191544" y="1183411"/>
                    <a:pt x="2195553" y="1187096"/>
                    <a:pt x="2197882" y="1191754"/>
                  </a:cubicBezTo>
                  <a:cubicBezTo>
                    <a:pt x="2214424" y="1224839"/>
                    <a:pt x="2183784" y="1180180"/>
                    <a:pt x="2215217" y="1222089"/>
                  </a:cubicBezTo>
                  <a:cubicBezTo>
                    <a:pt x="2216661" y="1226423"/>
                    <a:pt x="2217751" y="1230891"/>
                    <a:pt x="2219550" y="1235090"/>
                  </a:cubicBezTo>
                  <a:cubicBezTo>
                    <a:pt x="2222095" y="1241028"/>
                    <a:pt x="2225950" y="1246376"/>
                    <a:pt x="2228218" y="1252425"/>
                  </a:cubicBezTo>
                  <a:cubicBezTo>
                    <a:pt x="2240212" y="1284407"/>
                    <a:pt x="2223652" y="1256412"/>
                    <a:pt x="2241219" y="1282760"/>
                  </a:cubicBezTo>
                  <a:cubicBezTo>
                    <a:pt x="2242663" y="1287094"/>
                    <a:pt x="2244656" y="1291282"/>
                    <a:pt x="2245552" y="1295761"/>
                  </a:cubicBezTo>
                  <a:cubicBezTo>
                    <a:pt x="2253514" y="1335573"/>
                    <a:pt x="2250127" y="1351727"/>
                    <a:pt x="2245552" y="1399769"/>
                  </a:cubicBezTo>
                  <a:cubicBezTo>
                    <a:pt x="2244987" y="1405698"/>
                    <a:pt x="2242387" y="1411264"/>
                    <a:pt x="2241219" y="1417104"/>
                  </a:cubicBezTo>
                  <a:cubicBezTo>
                    <a:pt x="2239496" y="1425720"/>
                    <a:pt x="2238504" y="1434469"/>
                    <a:pt x="2236885" y="1443105"/>
                  </a:cubicBezTo>
                  <a:cubicBezTo>
                    <a:pt x="2229506" y="1482458"/>
                    <a:pt x="2230798" y="1476122"/>
                    <a:pt x="2223884" y="1503777"/>
                  </a:cubicBezTo>
                  <a:cubicBezTo>
                    <a:pt x="2221177" y="1530842"/>
                    <a:pt x="2221199" y="1544852"/>
                    <a:pt x="2215217" y="1568781"/>
                  </a:cubicBezTo>
                  <a:cubicBezTo>
                    <a:pt x="2209028" y="1593539"/>
                    <a:pt x="2211954" y="1569388"/>
                    <a:pt x="2206549" y="1599117"/>
                  </a:cubicBezTo>
                  <a:cubicBezTo>
                    <a:pt x="2204722" y="1609167"/>
                    <a:pt x="2204043" y="1619402"/>
                    <a:pt x="2202216" y="1629452"/>
                  </a:cubicBezTo>
                  <a:cubicBezTo>
                    <a:pt x="2200006" y="1641607"/>
                    <a:pt x="2198224" y="1650779"/>
                    <a:pt x="2189215" y="1659788"/>
                  </a:cubicBezTo>
                  <a:cubicBezTo>
                    <a:pt x="2185532" y="1663471"/>
                    <a:pt x="2180548" y="1665566"/>
                    <a:pt x="2176214" y="1668455"/>
                  </a:cubicBezTo>
                  <a:lnTo>
                    <a:pt x="2158879" y="1694457"/>
                  </a:lnTo>
                  <a:cubicBezTo>
                    <a:pt x="2155990" y="1698791"/>
                    <a:pt x="2153895" y="1703775"/>
                    <a:pt x="2150212" y="1707458"/>
                  </a:cubicBezTo>
                  <a:lnTo>
                    <a:pt x="2137211" y="1720459"/>
                  </a:lnTo>
                  <a:cubicBezTo>
                    <a:pt x="2126905" y="1751375"/>
                    <a:pt x="2141519" y="1713995"/>
                    <a:pt x="2119876" y="1746461"/>
                  </a:cubicBezTo>
                  <a:cubicBezTo>
                    <a:pt x="2117342" y="1750262"/>
                    <a:pt x="2117809" y="1755496"/>
                    <a:pt x="2115543" y="1759462"/>
                  </a:cubicBezTo>
                  <a:cubicBezTo>
                    <a:pt x="2111960" y="1765733"/>
                    <a:pt x="2106370" y="1770671"/>
                    <a:pt x="2102542" y="1776796"/>
                  </a:cubicBezTo>
                  <a:cubicBezTo>
                    <a:pt x="2099118" y="1782274"/>
                    <a:pt x="2098443" y="1789563"/>
                    <a:pt x="2093875" y="1794131"/>
                  </a:cubicBezTo>
                  <a:cubicBezTo>
                    <a:pt x="2078973" y="1809034"/>
                    <a:pt x="2071221" y="1810350"/>
                    <a:pt x="2054872" y="1815799"/>
                  </a:cubicBezTo>
                  <a:cubicBezTo>
                    <a:pt x="2032907" y="1837764"/>
                    <a:pt x="2061335" y="1811921"/>
                    <a:pt x="2033203" y="1828800"/>
                  </a:cubicBezTo>
                  <a:cubicBezTo>
                    <a:pt x="2003460" y="1846646"/>
                    <a:pt x="2048364" y="1829527"/>
                    <a:pt x="2011535" y="1841801"/>
                  </a:cubicBezTo>
                  <a:lnTo>
                    <a:pt x="1985533" y="1859136"/>
                  </a:lnTo>
                  <a:cubicBezTo>
                    <a:pt x="1981199" y="1862025"/>
                    <a:pt x="1977669" y="1866947"/>
                    <a:pt x="1972532" y="1867803"/>
                  </a:cubicBezTo>
                  <a:cubicBezTo>
                    <a:pt x="1963865" y="1869248"/>
                    <a:pt x="1955147" y="1870414"/>
                    <a:pt x="1946531" y="1872137"/>
                  </a:cubicBezTo>
                  <a:cubicBezTo>
                    <a:pt x="1940691" y="1873305"/>
                    <a:pt x="1935130" y="1875954"/>
                    <a:pt x="1929196" y="1876470"/>
                  </a:cubicBezTo>
                  <a:cubicBezTo>
                    <a:pt x="1901815" y="1878851"/>
                    <a:pt x="1874303" y="1879359"/>
                    <a:pt x="1846857" y="1880804"/>
                  </a:cubicBezTo>
                  <a:lnTo>
                    <a:pt x="1812187" y="1885138"/>
                  </a:lnTo>
                  <a:cubicBezTo>
                    <a:pt x="1802062" y="1886488"/>
                    <a:pt x="1792012" y="1888420"/>
                    <a:pt x="1781852" y="1889471"/>
                  </a:cubicBezTo>
                  <a:cubicBezTo>
                    <a:pt x="1750110" y="1892755"/>
                    <a:pt x="1686512" y="1898139"/>
                    <a:pt x="1686512" y="1898139"/>
                  </a:cubicBezTo>
                  <a:cubicBezTo>
                    <a:pt x="1682178" y="1899583"/>
                    <a:pt x="1677970" y="1901481"/>
                    <a:pt x="1673511" y="1902472"/>
                  </a:cubicBezTo>
                  <a:cubicBezTo>
                    <a:pt x="1651512" y="1907360"/>
                    <a:pt x="1625978" y="1908959"/>
                    <a:pt x="1604172" y="1911140"/>
                  </a:cubicBezTo>
                  <a:cubicBezTo>
                    <a:pt x="1578197" y="1919797"/>
                    <a:pt x="1593179" y="1915864"/>
                    <a:pt x="1547835" y="1919807"/>
                  </a:cubicBezTo>
                  <a:cubicBezTo>
                    <a:pt x="1529071" y="1921439"/>
                    <a:pt x="1510276" y="1922696"/>
                    <a:pt x="1491497" y="1924140"/>
                  </a:cubicBezTo>
                  <a:cubicBezTo>
                    <a:pt x="1471273" y="1922696"/>
                    <a:pt x="1450990" y="1921929"/>
                    <a:pt x="1430826" y="1919807"/>
                  </a:cubicBezTo>
                  <a:cubicBezTo>
                    <a:pt x="1423501" y="1919036"/>
                    <a:pt x="1416438" y="1916593"/>
                    <a:pt x="1409158" y="1915473"/>
                  </a:cubicBezTo>
                  <a:cubicBezTo>
                    <a:pt x="1397647" y="1913702"/>
                    <a:pt x="1386045" y="1912584"/>
                    <a:pt x="1374489" y="1911140"/>
                  </a:cubicBezTo>
                  <a:cubicBezTo>
                    <a:pt x="1342083" y="1903038"/>
                    <a:pt x="1357820" y="1905983"/>
                    <a:pt x="1305150" y="1902472"/>
                  </a:cubicBezTo>
                  <a:cubicBezTo>
                    <a:pt x="1279166" y="1900740"/>
                    <a:pt x="1253176" y="1898872"/>
                    <a:pt x="1227145" y="1898139"/>
                  </a:cubicBezTo>
                  <a:lnTo>
                    <a:pt x="997461" y="1893805"/>
                  </a:lnTo>
                  <a:cubicBezTo>
                    <a:pt x="978682" y="1892360"/>
                    <a:pt x="959829" y="1891672"/>
                    <a:pt x="941124" y="1889471"/>
                  </a:cubicBezTo>
                  <a:cubicBezTo>
                    <a:pt x="935209" y="1888775"/>
                    <a:pt x="929729" y="1885578"/>
                    <a:pt x="923789" y="1885138"/>
                  </a:cubicBezTo>
                  <a:cubicBezTo>
                    <a:pt x="890624" y="1882681"/>
                    <a:pt x="857340" y="1882249"/>
                    <a:pt x="824115" y="1880804"/>
                  </a:cubicBezTo>
                  <a:cubicBezTo>
                    <a:pt x="743378" y="1871832"/>
                    <a:pt x="831619" y="1881058"/>
                    <a:pt x="720108" y="1872137"/>
                  </a:cubicBezTo>
                  <a:cubicBezTo>
                    <a:pt x="705637" y="1870979"/>
                    <a:pt x="691234" y="1869061"/>
                    <a:pt x="676771" y="1867803"/>
                  </a:cubicBezTo>
                  <a:cubicBezTo>
                    <a:pt x="658007" y="1866171"/>
                    <a:pt x="639213" y="1864914"/>
                    <a:pt x="620434" y="1863469"/>
                  </a:cubicBezTo>
                  <a:cubicBezTo>
                    <a:pt x="608878" y="1860580"/>
                    <a:pt x="597446" y="1857138"/>
                    <a:pt x="585765" y="1854802"/>
                  </a:cubicBezTo>
                  <a:cubicBezTo>
                    <a:pt x="578542" y="1853357"/>
                    <a:pt x="571242" y="1852254"/>
                    <a:pt x="564096" y="1850468"/>
                  </a:cubicBezTo>
                  <a:cubicBezTo>
                    <a:pt x="559664" y="1849360"/>
                    <a:pt x="555527" y="1847243"/>
                    <a:pt x="551095" y="1846135"/>
                  </a:cubicBezTo>
                  <a:cubicBezTo>
                    <a:pt x="543949" y="1844349"/>
                    <a:pt x="536573" y="1843587"/>
                    <a:pt x="529427" y="1841801"/>
                  </a:cubicBezTo>
                  <a:cubicBezTo>
                    <a:pt x="507891" y="1836417"/>
                    <a:pt x="523914" y="1838108"/>
                    <a:pt x="499092" y="1828800"/>
                  </a:cubicBezTo>
                  <a:cubicBezTo>
                    <a:pt x="493515" y="1826709"/>
                    <a:pt x="487535" y="1825911"/>
                    <a:pt x="481757" y="1824467"/>
                  </a:cubicBezTo>
                  <a:cubicBezTo>
                    <a:pt x="458570" y="1801277"/>
                    <a:pt x="492480" y="1833364"/>
                    <a:pt x="455755" y="1807132"/>
                  </a:cubicBezTo>
                  <a:cubicBezTo>
                    <a:pt x="450768" y="1803570"/>
                    <a:pt x="447462" y="1798054"/>
                    <a:pt x="442754" y="1794131"/>
                  </a:cubicBezTo>
                  <a:cubicBezTo>
                    <a:pt x="438753" y="1790797"/>
                    <a:pt x="433820" y="1788718"/>
                    <a:pt x="429753" y="1785464"/>
                  </a:cubicBezTo>
                  <a:cubicBezTo>
                    <a:pt x="398878" y="1760763"/>
                    <a:pt x="448100" y="1794805"/>
                    <a:pt x="408085" y="1768129"/>
                  </a:cubicBezTo>
                  <a:cubicBezTo>
                    <a:pt x="405196" y="1763795"/>
                    <a:pt x="402848" y="1759048"/>
                    <a:pt x="399418" y="1755128"/>
                  </a:cubicBezTo>
                  <a:cubicBezTo>
                    <a:pt x="392692" y="1747441"/>
                    <a:pt x="383415" y="1741959"/>
                    <a:pt x="377749" y="1733460"/>
                  </a:cubicBezTo>
                  <a:cubicBezTo>
                    <a:pt x="370876" y="1723149"/>
                    <a:pt x="361305" y="1709240"/>
                    <a:pt x="356081" y="1698791"/>
                  </a:cubicBezTo>
                  <a:cubicBezTo>
                    <a:pt x="344829" y="1676287"/>
                    <a:pt x="360011" y="1694053"/>
                    <a:pt x="343080" y="1677122"/>
                  </a:cubicBezTo>
                  <a:cubicBezTo>
                    <a:pt x="333121" y="1647245"/>
                    <a:pt x="340873" y="1657581"/>
                    <a:pt x="325746" y="1642453"/>
                  </a:cubicBezTo>
                  <a:cubicBezTo>
                    <a:pt x="312181" y="1588198"/>
                    <a:pt x="329526" y="1655688"/>
                    <a:pt x="317078" y="1612118"/>
                  </a:cubicBezTo>
                  <a:cubicBezTo>
                    <a:pt x="306195" y="1574026"/>
                    <a:pt x="318802" y="1612954"/>
                    <a:pt x="308411" y="1581782"/>
                  </a:cubicBezTo>
                  <a:cubicBezTo>
                    <a:pt x="306966" y="1570226"/>
                    <a:pt x="305992" y="1558601"/>
                    <a:pt x="304077" y="1547113"/>
                  </a:cubicBezTo>
                  <a:cubicBezTo>
                    <a:pt x="303098" y="1541238"/>
                    <a:pt x="300586" y="1535674"/>
                    <a:pt x="299744" y="1529778"/>
                  </a:cubicBezTo>
                  <a:cubicBezTo>
                    <a:pt x="297691" y="1515407"/>
                    <a:pt x="297463" y="1500813"/>
                    <a:pt x="295410" y="1486442"/>
                  </a:cubicBezTo>
                  <a:cubicBezTo>
                    <a:pt x="294568" y="1480546"/>
                    <a:pt x="292368" y="1474921"/>
                    <a:pt x="291076" y="1469107"/>
                  </a:cubicBezTo>
                  <a:cubicBezTo>
                    <a:pt x="289478" y="1461917"/>
                    <a:pt x="288187" y="1454662"/>
                    <a:pt x="286743" y="1447439"/>
                  </a:cubicBezTo>
                  <a:cubicBezTo>
                    <a:pt x="285298" y="1383879"/>
                    <a:pt x="286459" y="1320206"/>
                    <a:pt x="282409" y="1256759"/>
                  </a:cubicBezTo>
                  <a:cubicBezTo>
                    <a:pt x="282077" y="1251561"/>
                    <a:pt x="277132" y="1247712"/>
                    <a:pt x="273742" y="1243758"/>
                  </a:cubicBezTo>
                  <a:cubicBezTo>
                    <a:pt x="268424" y="1237553"/>
                    <a:pt x="260940" y="1233222"/>
                    <a:pt x="256407" y="1226423"/>
                  </a:cubicBezTo>
                  <a:cubicBezTo>
                    <a:pt x="253518" y="1222089"/>
                    <a:pt x="250324" y="1217944"/>
                    <a:pt x="247740" y="1213422"/>
                  </a:cubicBezTo>
                  <a:cubicBezTo>
                    <a:pt x="244535" y="1207813"/>
                    <a:pt x="242657" y="1201462"/>
                    <a:pt x="239073" y="1196087"/>
                  </a:cubicBezTo>
                  <a:cubicBezTo>
                    <a:pt x="236807" y="1192687"/>
                    <a:pt x="233294" y="1190309"/>
                    <a:pt x="230405" y="1187420"/>
                  </a:cubicBezTo>
                  <a:cubicBezTo>
                    <a:pt x="228961" y="1183086"/>
                    <a:pt x="228115" y="1178505"/>
                    <a:pt x="226072" y="1174419"/>
                  </a:cubicBezTo>
                  <a:cubicBezTo>
                    <a:pt x="223743" y="1169760"/>
                    <a:pt x="219519" y="1166178"/>
                    <a:pt x="217404" y="1161418"/>
                  </a:cubicBezTo>
                  <a:cubicBezTo>
                    <a:pt x="213693" y="1153069"/>
                    <a:pt x="208737" y="1135416"/>
                    <a:pt x="208737" y="1135416"/>
                  </a:cubicBezTo>
                  <a:cubicBezTo>
                    <a:pt x="205665" y="1110840"/>
                    <a:pt x="206204" y="1103862"/>
                    <a:pt x="200070" y="1083413"/>
                  </a:cubicBezTo>
                  <a:cubicBezTo>
                    <a:pt x="197445" y="1074662"/>
                    <a:pt x="197863" y="1063871"/>
                    <a:pt x="191403" y="1057411"/>
                  </a:cubicBezTo>
                  <a:cubicBezTo>
                    <a:pt x="188514" y="1054522"/>
                    <a:pt x="185187" y="1052012"/>
                    <a:pt x="182735" y="1048743"/>
                  </a:cubicBezTo>
                  <a:cubicBezTo>
                    <a:pt x="176485" y="1040410"/>
                    <a:pt x="172767" y="1030107"/>
                    <a:pt x="165401" y="1022741"/>
                  </a:cubicBezTo>
                  <a:cubicBezTo>
                    <a:pt x="158178" y="1015518"/>
                    <a:pt x="149398" y="1009572"/>
                    <a:pt x="143732" y="1001073"/>
                  </a:cubicBezTo>
                  <a:cubicBezTo>
                    <a:pt x="135210" y="988289"/>
                    <a:pt x="134577" y="985498"/>
                    <a:pt x="122064" y="975071"/>
                  </a:cubicBezTo>
                  <a:cubicBezTo>
                    <a:pt x="118063" y="971737"/>
                    <a:pt x="113064" y="969738"/>
                    <a:pt x="109063" y="966404"/>
                  </a:cubicBezTo>
                  <a:cubicBezTo>
                    <a:pt x="104355" y="962481"/>
                    <a:pt x="101161" y="956803"/>
                    <a:pt x="96062" y="953403"/>
                  </a:cubicBezTo>
                  <a:cubicBezTo>
                    <a:pt x="92261" y="950869"/>
                    <a:pt x="87147" y="951112"/>
                    <a:pt x="83061" y="949069"/>
                  </a:cubicBezTo>
                  <a:cubicBezTo>
                    <a:pt x="78403" y="946740"/>
                    <a:pt x="74632" y="942896"/>
                    <a:pt x="70060" y="940402"/>
                  </a:cubicBezTo>
                  <a:cubicBezTo>
                    <a:pt x="58717" y="934215"/>
                    <a:pt x="47648" y="927154"/>
                    <a:pt x="35391" y="923068"/>
                  </a:cubicBezTo>
                  <a:cubicBezTo>
                    <a:pt x="31057" y="921623"/>
                    <a:pt x="26476" y="920777"/>
                    <a:pt x="22390" y="918734"/>
                  </a:cubicBezTo>
                  <a:cubicBezTo>
                    <a:pt x="3454" y="909266"/>
                    <a:pt x="0" y="874675"/>
                    <a:pt x="5056" y="866730"/>
                  </a:cubicBezTo>
                  <a:close/>
                </a:path>
              </a:pathLst>
            </a:cu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endParaRPr>
            </a:p>
          </p:txBody>
        </p:sp>
        <p:pic>
          <p:nvPicPr>
            <p:cNvPr id="21" name="Picture 12" descr="https://encrypted-tbn2.gstatic.com/images?q=tbn:ANd9GcQeo-2E4fA1RAo0vPDIlqJ1nok3VuBODwlnPGwgDR2-2ACOR9KRYA"/>
            <p:cNvPicPr>
              <a:picLocks noChangeAspect="1" noChangeArrowheads="1"/>
            </p:cNvPicPr>
            <p:nvPr/>
          </p:nvPicPr>
          <p:blipFill>
            <a:blip r:embed="rId9" cstate="print"/>
            <a:srcRect b="15057"/>
            <a:stretch>
              <a:fillRect/>
            </a:stretch>
          </p:blipFill>
          <p:spPr bwMode="auto">
            <a:xfrm>
              <a:off x="6536536" y="4950440"/>
              <a:ext cx="380958" cy="360000"/>
            </a:xfrm>
            <a:prstGeom prst="rect">
              <a:avLst/>
            </a:prstGeom>
            <a:noFill/>
          </p:spPr>
        </p:pic>
        <p:pic>
          <p:nvPicPr>
            <p:cNvPr id="22" name="Picture 12" descr="https://encrypted-tbn2.gstatic.com/images?q=tbn:ANd9GcQeo-2E4fA1RAo0vPDIlqJ1nok3VuBODwlnPGwgDR2-2ACOR9KRYA"/>
            <p:cNvPicPr>
              <a:picLocks noChangeAspect="1" noChangeArrowheads="1"/>
            </p:cNvPicPr>
            <p:nvPr/>
          </p:nvPicPr>
          <p:blipFill>
            <a:blip r:embed="rId9" cstate="print"/>
            <a:srcRect b="15057"/>
            <a:stretch>
              <a:fillRect/>
            </a:stretch>
          </p:blipFill>
          <p:spPr bwMode="auto">
            <a:xfrm>
              <a:off x="6896576" y="5814536"/>
              <a:ext cx="380958" cy="360000"/>
            </a:xfrm>
            <a:prstGeom prst="rect">
              <a:avLst/>
            </a:prstGeom>
            <a:noFill/>
          </p:spPr>
        </p:pic>
        <p:pic>
          <p:nvPicPr>
            <p:cNvPr id="23" name="Picture 12" descr="https://encrypted-tbn2.gstatic.com/images?q=tbn:ANd9GcQeo-2E4fA1RAo0vPDIlqJ1nok3VuBODwlnPGwgDR2-2ACOR9KRYA"/>
            <p:cNvPicPr>
              <a:picLocks noChangeAspect="1" noChangeArrowheads="1"/>
            </p:cNvPicPr>
            <p:nvPr/>
          </p:nvPicPr>
          <p:blipFill>
            <a:blip r:embed="rId9" cstate="print"/>
            <a:srcRect b="15057"/>
            <a:stretch>
              <a:fillRect/>
            </a:stretch>
          </p:blipFill>
          <p:spPr bwMode="auto">
            <a:xfrm>
              <a:off x="6248504" y="5814536"/>
              <a:ext cx="380958" cy="360000"/>
            </a:xfrm>
            <a:prstGeom prst="rect">
              <a:avLst/>
            </a:prstGeom>
            <a:noFill/>
          </p:spPr>
        </p:pic>
        <p:pic>
          <p:nvPicPr>
            <p:cNvPr id="24" name="Picture 12" descr="https://encrypted-tbn2.gstatic.com/images?q=tbn:ANd9GcQeo-2E4fA1RAo0vPDIlqJ1nok3VuBODwlnPGwgDR2-2ACOR9KRYA"/>
            <p:cNvPicPr>
              <a:picLocks noChangeAspect="1" noChangeArrowheads="1"/>
            </p:cNvPicPr>
            <p:nvPr/>
          </p:nvPicPr>
          <p:blipFill>
            <a:blip r:embed="rId9" cstate="print"/>
            <a:srcRect b="15057"/>
            <a:stretch>
              <a:fillRect/>
            </a:stretch>
          </p:blipFill>
          <p:spPr bwMode="auto">
            <a:xfrm>
              <a:off x="5168384" y="5310480"/>
              <a:ext cx="380958" cy="360000"/>
            </a:xfrm>
            <a:prstGeom prst="rect">
              <a:avLst/>
            </a:prstGeom>
            <a:noFill/>
          </p:spPr>
        </p:pic>
        <p:graphicFrame>
          <p:nvGraphicFramePr>
            <p:cNvPr id="26" name="Object 16"/>
            <p:cNvGraphicFramePr>
              <a:graphicFrameLocks noChangeAspect="1"/>
            </p:cNvGraphicFramePr>
            <p:nvPr>
              <p:extLst/>
            </p:nvPr>
          </p:nvGraphicFramePr>
          <p:xfrm>
            <a:off x="7406958" y="4558030"/>
            <a:ext cx="468312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488" name="Equation" r:id="rId16" imgW="190440" imgH="228600" progId="Equation.DSMT4">
                    <p:embed/>
                  </p:oleObj>
                </mc:Choice>
                <mc:Fallback>
                  <p:oleObj name="Equation" r:id="rId16" imgW="190440" imgH="228600" progId="Equation.DSMT4">
                    <p:embed/>
                    <p:pic>
                      <p:nvPicPr>
                        <p:cNvPr id="26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06958" y="4558030"/>
                          <a:ext cx="468312" cy="571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17"/>
            <p:cNvGraphicFramePr>
              <a:graphicFrameLocks noChangeAspect="1"/>
            </p:cNvGraphicFramePr>
            <p:nvPr>
              <p:extLst/>
            </p:nvPr>
          </p:nvGraphicFramePr>
          <p:xfrm>
            <a:off x="7678420" y="5350193"/>
            <a:ext cx="498475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489" name="Equation" r:id="rId18" imgW="203040" imgH="228600" progId="Equation.DSMT4">
                    <p:embed/>
                  </p:oleObj>
                </mc:Choice>
                <mc:Fallback>
                  <p:oleObj name="Equation" r:id="rId18" imgW="203040" imgH="228600" progId="Equation.DSMT4">
                    <p:embed/>
                    <p:pic>
                      <p:nvPicPr>
                        <p:cNvPr id="27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78420" y="5350193"/>
                          <a:ext cx="498475" cy="571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9761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381000" y="304800"/>
            <a:ext cx="8458200" cy="6172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rtl="0"/>
            <a:endParaRPr lang="en-US" sz="2800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219200" y="1219200"/>
            <a:ext cx="7179631" cy="504753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rtl="0"/>
            <a:r>
              <a:rPr lang="en-US" sz="2000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Pendry’s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general theory of </a:t>
            </a:r>
            <a:r>
              <a:rPr lang="en-US" sz="2000" b="1" dirty="0" smtClean="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non-interacting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particles in 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1D</a:t>
            </a:r>
          </a:p>
          <a:p>
            <a:pPr algn="ctr" rtl="0"/>
            <a:endParaRPr lang="en-US" sz="20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ctr" rtl="0"/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was extended for </a:t>
            </a:r>
            <a:r>
              <a:rPr lang="en-US" sz="2000" b="1" dirty="0" smtClean="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interacting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particles</a:t>
            </a:r>
          </a:p>
          <a:p>
            <a:pPr algn="ctr" rtl="0"/>
            <a:endParaRPr lang="en-US" sz="20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ctr" rtl="0"/>
            <a:endParaRPr lang="en-US" sz="20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ctr" rtl="0"/>
            <a:endParaRPr lang="en-US" sz="20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ctr" rtl="0"/>
            <a:endParaRPr lang="en-US" sz="20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ctr" rtl="0"/>
            <a:endParaRPr lang="en-US" sz="20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ctr" rtl="0"/>
            <a:endParaRPr lang="en-US" sz="20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ctr" rtl="0"/>
            <a:endParaRPr lang="en-US" sz="2800" dirty="0" smtClean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 rtl="0"/>
            <a:endParaRPr lang="en-US" sz="2800" dirty="0" smtClean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 rtl="0"/>
            <a:endParaRPr lang="en-US" sz="280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 rtl="0"/>
            <a:endParaRPr lang="en-US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ctr" rtl="0"/>
            <a:r>
              <a:rPr lang="en-US" sz="28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our </a:t>
            </a:r>
            <a:r>
              <a:rPr lang="en-US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1D</a:t>
            </a:r>
            <a:r>
              <a:rPr lang="en-US" sz="28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interacting system……</a:t>
            </a:r>
            <a:r>
              <a:rPr lang="en-US" sz="40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FQHE</a:t>
            </a:r>
            <a:endParaRPr lang="en-US" sz="32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420646" y="2514600"/>
            <a:ext cx="5029200" cy="990600"/>
            <a:chOff x="3581400" y="5029200"/>
            <a:chExt cx="5029200" cy="99060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3581400" y="5029200"/>
              <a:ext cx="5029200" cy="990600"/>
            </a:xfrm>
            <a:prstGeom prst="roundRect">
              <a:avLst/>
            </a:prstGeom>
            <a:solidFill>
              <a:srgbClr val="DDDDDD"/>
            </a:solidFill>
            <a:ln>
              <a:solidFill>
                <a:schemeClr val="tx1"/>
              </a:solidFill>
            </a:ln>
            <a:effectLst>
              <a:outerShdw blurRad="50800" dist="152400" dir="11340000" algn="ctr" rotWithShape="0">
                <a:srgbClr val="000000">
                  <a:alpha val="43137"/>
                </a:srgbClr>
              </a:outerShdw>
              <a:reflection stA="64000" endPos="32000" dist="114300" dir="5400000" sy="-100000" algn="bl" rotWithShape="0"/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 rtl="0"/>
              <a:endParaRPr lang="en-US" sz="28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657600" y="5201334"/>
              <a:ext cx="4953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/>
              <a:r>
                <a:rPr lang="en-US" sz="1200" dirty="0">
                  <a:solidFill>
                    <a:srgbClr val="000000"/>
                  </a:solidFill>
                </a:rPr>
                <a:t>Kane, C. L. &amp; Fisher, M. P. A. </a:t>
              </a:r>
              <a:endParaRPr lang="en-US" sz="1200" dirty="0" smtClean="0">
                <a:solidFill>
                  <a:srgbClr val="000000"/>
                </a:solidFill>
              </a:endParaRPr>
            </a:p>
            <a:p>
              <a:pPr algn="l" rtl="0"/>
              <a:r>
                <a:rPr lang="en-US" sz="1200" b="1" dirty="0" smtClean="0">
                  <a:solidFill>
                    <a:srgbClr val="000000"/>
                  </a:solidFill>
                </a:rPr>
                <a:t>Quantized </a:t>
              </a:r>
              <a:r>
                <a:rPr lang="en-US" sz="1200" b="1" dirty="0">
                  <a:solidFill>
                    <a:srgbClr val="000000"/>
                  </a:solidFill>
                </a:rPr>
                <a:t>thermal transport in the </a:t>
              </a:r>
              <a:r>
                <a:rPr lang="en-US" sz="1200" b="1" dirty="0" smtClean="0">
                  <a:solidFill>
                    <a:srgbClr val="000000"/>
                  </a:solidFill>
                </a:rPr>
                <a:t>fractional quantum </a:t>
              </a:r>
              <a:r>
                <a:rPr lang="en-US" sz="1200" b="1" dirty="0">
                  <a:solidFill>
                    <a:srgbClr val="000000"/>
                  </a:solidFill>
                </a:rPr>
                <a:t>Hall </a:t>
              </a:r>
              <a:r>
                <a:rPr lang="en-US" sz="1200" b="1" dirty="0" smtClean="0">
                  <a:solidFill>
                    <a:srgbClr val="000000"/>
                  </a:solidFill>
                </a:rPr>
                <a:t>effect</a:t>
              </a:r>
            </a:p>
            <a:p>
              <a:pPr algn="l" rtl="0"/>
              <a:r>
                <a:rPr lang="en-US" sz="1200" i="1" dirty="0" smtClean="0">
                  <a:solidFill>
                    <a:srgbClr val="000000"/>
                  </a:solidFill>
                </a:rPr>
                <a:t>Phys</a:t>
              </a:r>
              <a:r>
                <a:rPr lang="en-US" sz="1200" i="1" dirty="0">
                  <a:solidFill>
                    <a:srgbClr val="000000"/>
                  </a:solidFill>
                </a:rPr>
                <a:t>. Rev. B </a:t>
              </a:r>
              <a:r>
                <a:rPr lang="en-US" sz="1200" b="1" dirty="0">
                  <a:solidFill>
                    <a:srgbClr val="000000"/>
                  </a:solidFill>
                </a:rPr>
                <a:t>55, </a:t>
              </a:r>
              <a:r>
                <a:rPr lang="en-US" sz="1200" dirty="0">
                  <a:solidFill>
                    <a:srgbClr val="000000"/>
                  </a:solidFill>
                </a:rPr>
                <a:t>15832–15837 (1997</a:t>
              </a:r>
              <a:r>
                <a:rPr lang="en-US" sz="1200" dirty="0" smtClean="0">
                  <a:solidFill>
                    <a:srgbClr val="000000"/>
                  </a:solidFill>
                </a:rPr>
                <a:t>)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299862" y="3749695"/>
            <a:ext cx="320632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en-US" sz="1600" kern="0" dirty="0" smtClean="0">
                <a:solidFill>
                  <a:sysClr val="windowText" lastClr="000000"/>
                </a:solidFill>
              </a:rPr>
              <a:t>interactions </a:t>
            </a:r>
            <a:r>
              <a:rPr lang="en-US" sz="1600" u="sng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not</a:t>
            </a:r>
            <a:r>
              <a:rPr lang="en-US" sz="1600" kern="0" dirty="0" smtClean="0">
                <a:solidFill>
                  <a:sysClr val="windowText" lastClr="000000"/>
                </a:solidFill>
              </a:rPr>
              <a:t> affect 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en-US" sz="1600" kern="0" dirty="0" smtClean="0">
                <a:solidFill>
                  <a:sysClr val="windowText" lastClr="000000"/>
                </a:solidFill>
              </a:rPr>
              <a:t>the thermal conductance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endParaRPr lang="en-US" sz="1600" kern="0" dirty="0" smtClean="0">
              <a:solidFill>
                <a:sysClr val="windowText" lastClr="000000"/>
              </a:solidFill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i="1" kern="0" dirty="0" smtClean="0">
                <a:solidFill>
                  <a:srgbClr val="FF0000"/>
                </a:solidFill>
                <a:sym typeface="Symbol"/>
              </a:rPr>
              <a:t> </a:t>
            </a:r>
            <a:r>
              <a:rPr lang="en-US" sz="2000" kern="0" dirty="0" smtClean="0">
                <a:solidFill>
                  <a:srgbClr val="FF0000"/>
                </a:solidFill>
              </a:rPr>
              <a:t>≤ </a:t>
            </a:r>
            <a:r>
              <a:rPr lang="en-US" sz="2000" b="1" i="1" kern="0" dirty="0" smtClean="0">
                <a:solidFill>
                  <a:srgbClr val="FF0000"/>
                </a:solidFill>
                <a:sym typeface="Symbol"/>
              </a:rPr>
              <a:t></a:t>
            </a:r>
            <a:r>
              <a:rPr lang="en-US" sz="2000" kern="0" baseline="-25000" dirty="0" smtClean="0">
                <a:solidFill>
                  <a:srgbClr val="FF0000"/>
                </a:solidFill>
                <a:sym typeface="Symbol"/>
              </a:rPr>
              <a:t>0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en-US" sz="2400" kern="0" baseline="-25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Wiedemann </a:t>
            </a:r>
            <a:r>
              <a:rPr lang="en-US" sz="2400" kern="0" baseline="-25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- Franz breaks down</a:t>
            </a:r>
            <a:endParaRPr lang="en-US" sz="2400" kern="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4993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7477125" cy="5386072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l" defTabSz="914212" rtl="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0" dirty="0" smtClean="0">
                <a:solidFill>
                  <a:srgbClr val="000099"/>
                </a:solidFill>
              </a:rPr>
              <a:t>difficulties </a:t>
            </a:r>
            <a:r>
              <a:rPr lang="en-US" b="1" kern="0" dirty="0" smtClean="0">
                <a:solidFill>
                  <a:srgbClr val="000099"/>
                </a:solidFill>
              </a:rPr>
              <a:t>in 5/2 material</a:t>
            </a:r>
            <a:endParaRPr lang="en-US" sz="2000" kern="0" dirty="0" smtClean="0">
              <a:solidFill>
                <a:sysClr val="windowText" lastClr="000000"/>
              </a:solidFill>
            </a:endParaRPr>
          </a:p>
          <a:p>
            <a:pPr algn="l" defTabSz="914212" rtl="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0" dirty="0" smtClean="0">
              <a:solidFill>
                <a:sysClr val="windowText" lastClr="000000"/>
              </a:solidFill>
            </a:endParaRPr>
          </a:p>
          <a:p>
            <a:pPr marL="342900" indent="-342900" algn="l" defTabSz="914212" rtl="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kern="0" dirty="0" smtClean="0">
                <a:solidFill>
                  <a:sysClr val="windowText" lastClr="000000"/>
                </a:solidFill>
              </a:rPr>
              <a:t>‘bulk heat conductance’…..free electrons in the donor layers</a:t>
            </a:r>
          </a:p>
          <a:p>
            <a:pPr marL="342900" indent="-342900" algn="l" defTabSz="914212" rtl="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000" kern="0" dirty="0">
              <a:solidFill>
                <a:sysClr val="windowText" lastClr="000000"/>
              </a:solidFill>
            </a:endParaRPr>
          </a:p>
          <a:p>
            <a:pPr marL="342900" indent="-342900" algn="l" defTabSz="914212" rtl="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kern="0" dirty="0" smtClean="0">
                <a:solidFill>
                  <a:sysClr val="windowText" lastClr="000000"/>
                </a:solidFill>
              </a:rPr>
              <a:t>poor contact of floating reservoir – reflections of inner modes</a:t>
            </a:r>
          </a:p>
          <a:p>
            <a:pPr marL="342900" indent="-342900" algn="l" defTabSz="914212" rtl="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000" kern="0" dirty="0">
              <a:solidFill>
                <a:sysClr val="windowText" lastClr="000000"/>
              </a:solidFill>
            </a:endParaRPr>
          </a:p>
          <a:p>
            <a:pPr marL="342900" indent="-342900" algn="l" defTabSz="914212" rtl="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kern="0" dirty="0" smtClean="0">
                <a:solidFill>
                  <a:sysClr val="windowText" lastClr="000000"/>
                </a:solidFill>
              </a:rPr>
              <a:t>instability and hysteresis of QPC’s</a:t>
            </a:r>
            <a:r>
              <a:rPr lang="en-US" i="1" kern="0" dirty="0" smtClean="0">
                <a:solidFill>
                  <a:srgbClr val="0066FF"/>
                </a:solidFill>
              </a:rPr>
              <a:t>		</a:t>
            </a:r>
          </a:p>
          <a:p>
            <a:pPr algn="l" defTabSz="914212" rtl="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i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2400" i="1" kern="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35690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8938" y="1313933"/>
            <a:ext cx="8458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1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5/2 state </a:t>
            </a:r>
            <a:r>
              <a:rPr lang="en-US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affected by long-range scattering from ionized dopants</a:t>
            </a:r>
          </a:p>
          <a:p>
            <a:pPr marL="285750" indent="-285750" algn="l" rtl="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 spatial correlation &amp; screening via </a:t>
            </a:r>
            <a:r>
              <a:rPr lang="en-US" sz="1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excess free electrons</a:t>
            </a:r>
            <a:r>
              <a:rPr lang="en-US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 donor layers</a:t>
            </a:r>
          </a:p>
          <a:p>
            <a:pPr algn="ctr" rtl="0">
              <a:lnSpc>
                <a:spcPct val="20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                                           Pfeiffer, 2000’s</a:t>
            </a:r>
            <a:endParaRPr lang="en-US" sz="1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2000" y="3286005"/>
            <a:ext cx="3457575" cy="2452688"/>
            <a:chOff x="2714625" y="3305055"/>
            <a:chExt cx="3457575" cy="2452688"/>
          </a:xfrm>
        </p:grpSpPr>
        <p:pic>
          <p:nvPicPr>
            <p:cNvPr id="35225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625" y="3305055"/>
              <a:ext cx="3457575" cy="245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4119562" y="3336804"/>
              <a:ext cx="496887" cy="30174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doping for X-high mobility 2DEG </a:t>
            </a:r>
            <a:endParaRPr lang="en-US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22250" y="231775"/>
            <a:ext cx="0" cy="6731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9600" y="4201180"/>
            <a:ext cx="3581400" cy="452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en-US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short period AlAs/GaAs super-lattice </a:t>
            </a:r>
            <a:r>
              <a:rPr lang="en-US" sz="14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(SPSL)</a:t>
            </a:r>
          </a:p>
        </p:txBody>
      </p:sp>
    </p:spTree>
    <p:extLst>
      <p:ext uri="{BB962C8B-B14F-4D97-AF65-F5344CB8AC3E}">
        <p14:creationId xmlns:p14="http://schemas.microsoft.com/office/powerpoint/2010/main" val="327832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8431" y="1371600"/>
            <a:ext cx="8458199" cy="371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large activation gap achieved by  over-doping  or by over-doping + illumination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75628" y="2240672"/>
            <a:ext cx="2967722" cy="2120165"/>
            <a:chOff x="2866229" y="1959243"/>
            <a:chExt cx="3503613" cy="2538430"/>
          </a:xfrm>
        </p:grpSpPr>
        <p:grpSp>
          <p:nvGrpSpPr>
            <p:cNvPr id="7" name="Group 6"/>
            <p:cNvGrpSpPr/>
            <p:nvPr/>
          </p:nvGrpSpPr>
          <p:grpSpPr>
            <a:xfrm>
              <a:off x="2866229" y="1959243"/>
              <a:ext cx="3503613" cy="2538430"/>
              <a:chOff x="2866229" y="1959243"/>
              <a:chExt cx="3503613" cy="2538430"/>
            </a:xfrm>
          </p:grpSpPr>
          <p:pic>
            <p:nvPicPr>
              <p:cNvPr id="35328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6229" y="1959243"/>
                <a:ext cx="3503613" cy="2538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Rectangle 3"/>
              <p:cNvSpPr/>
              <p:nvPr/>
            </p:nvSpPr>
            <p:spPr bwMode="auto">
              <a:xfrm>
                <a:off x="4387850" y="2038350"/>
                <a:ext cx="425450" cy="32385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pic>
          <p:nvPicPr>
            <p:cNvPr id="35328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0575" y="2974975"/>
              <a:ext cx="815975" cy="163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8275" y="2964497"/>
              <a:ext cx="815975" cy="163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2060120" y="4953000"/>
            <a:ext cx="5292724" cy="1318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 rtl="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1400" dirty="0" smtClean="0"/>
              <a:t>  parallel conductance</a:t>
            </a:r>
          </a:p>
          <a:p>
            <a:pPr marL="171450" lvl="2" indent="-171450" algn="l" rtl="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1400" dirty="0" smtClean="0"/>
              <a:t>  bulk thermal conductance </a:t>
            </a:r>
          </a:p>
          <a:p>
            <a:pPr marL="171450" lvl="2" indent="-171450" algn="l" rtl="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1400" dirty="0" smtClean="0"/>
              <a:t>  unstable gates</a:t>
            </a:r>
            <a:endParaRPr lang="en-US" sz="14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783911"/>
              </p:ext>
            </p:extLst>
          </p:nvPr>
        </p:nvGraphicFramePr>
        <p:xfrm>
          <a:off x="4524372" y="1917700"/>
          <a:ext cx="4271963" cy="3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6" name="Graph" r:id="rId5" imgW="4271760" imgH="3022200" progId="Origin50.Graph">
                  <p:embed/>
                </p:oleObj>
              </mc:Choice>
              <mc:Fallback>
                <p:oleObj name="Graph" r:id="rId5" imgW="4271760" imgH="30222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24372" y="1917700"/>
                        <a:ext cx="4271963" cy="302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176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employing SL doping</a:t>
            </a:r>
            <a:endParaRPr lang="en-US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38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134593"/>
              </p:ext>
            </p:extLst>
          </p:nvPr>
        </p:nvGraphicFramePr>
        <p:xfrm>
          <a:off x="5585783" y="2133600"/>
          <a:ext cx="3329617" cy="235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2" name="Graph" r:id="rId3" imgW="4271760" imgH="3022200" progId="Origin50.Graph">
                  <p:embed/>
                </p:oleObj>
              </mc:Choice>
              <mc:Fallback>
                <p:oleObj name="Graph" r:id="rId3" imgW="4271760" imgH="3022200" progId="Origin50.Graph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5783" y="2133600"/>
                        <a:ext cx="3329617" cy="235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209800" y="1249660"/>
            <a:ext cx="43576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delta </a:t>
            </a:r>
            <a:r>
              <a:rPr lang="en-US" altLang="en-US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doping in Al</a:t>
            </a:r>
            <a:r>
              <a:rPr lang="en-US" altLang="en-US" sz="1400" baseline="-25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en-US" altLang="en-US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</a:t>
            </a:r>
            <a:r>
              <a:rPr lang="en-US" altLang="en-US" sz="1400" baseline="-25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1-x</a:t>
            </a:r>
            <a:r>
              <a:rPr lang="en-US" altLang="en-US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(</a:t>
            </a:r>
            <a:r>
              <a:rPr lang="en-US" altLang="en-US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x=23÷25 </a:t>
            </a:r>
            <a:r>
              <a:rPr lang="en-US" altLang="en-US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 </a:t>
            </a:r>
            <a:endParaRPr lang="el-GR" altLang="en-US" sz="1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562570"/>
              </p:ext>
            </p:extLst>
          </p:nvPr>
        </p:nvGraphicFramePr>
        <p:xfrm>
          <a:off x="304800" y="2133600"/>
          <a:ext cx="3375025" cy="2387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3" name="Graph" r:id="rId5" imgW="4271760" imgH="3022200" progId="Origin50.Graph">
                  <p:embed/>
                </p:oleObj>
              </mc:Choice>
              <mc:Fallback>
                <p:oleObj name="Graph" r:id="rId5" imgW="4271760" imgH="3022200" progId="Origin50.Graph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133600"/>
                        <a:ext cx="3375025" cy="23879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3" descr="25%"/>
          <p:cNvSpPr>
            <a:spLocks noChangeArrowheads="1"/>
          </p:cNvSpPr>
          <p:nvPr/>
        </p:nvSpPr>
        <p:spPr bwMode="auto">
          <a:xfrm>
            <a:off x="3609975" y="2360115"/>
            <a:ext cx="107950" cy="409575"/>
          </a:xfrm>
          <a:prstGeom prst="rect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3324225" y="1693365"/>
            <a:ext cx="0" cy="1076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>
            <a:off x="3327400" y="2447428"/>
            <a:ext cx="2249488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16" descr="Light upward diagonal"/>
          <p:cNvSpPr>
            <a:spLocks noChangeArrowheads="1"/>
          </p:cNvSpPr>
          <p:nvPr/>
        </p:nvSpPr>
        <p:spPr bwMode="auto">
          <a:xfrm>
            <a:off x="3241675" y="1685428"/>
            <a:ext cx="80963" cy="1084262"/>
          </a:xfrm>
          <a:prstGeom prst="rect">
            <a:avLst/>
          </a:prstGeom>
          <a:pattFill prst="ltUp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Freeform 17"/>
          <p:cNvSpPr>
            <a:spLocks/>
          </p:cNvSpPr>
          <p:nvPr/>
        </p:nvSpPr>
        <p:spPr bwMode="auto">
          <a:xfrm>
            <a:off x="3325813" y="1867990"/>
            <a:ext cx="288925" cy="488950"/>
          </a:xfrm>
          <a:custGeom>
            <a:avLst/>
            <a:gdLst>
              <a:gd name="T0" fmla="*/ 0 w 312"/>
              <a:gd name="T1" fmla="*/ 44 h 400"/>
              <a:gd name="T2" fmla="*/ 78 w 312"/>
              <a:gd name="T3" fmla="*/ 158 h 400"/>
              <a:gd name="T4" fmla="*/ 78 w 312"/>
              <a:gd name="T5" fmla="*/ 0 h 400"/>
              <a:gd name="T6" fmla="*/ 312 w 312"/>
              <a:gd name="T7" fmla="*/ 40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2" h="400">
                <a:moveTo>
                  <a:pt x="0" y="44"/>
                </a:moveTo>
                <a:lnTo>
                  <a:pt x="78" y="158"/>
                </a:lnTo>
                <a:lnTo>
                  <a:pt x="78" y="0"/>
                </a:lnTo>
                <a:lnTo>
                  <a:pt x="312" y="40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Freeform 18"/>
          <p:cNvSpPr>
            <a:spLocks/>
          </p:cNvSpPr>
          <p:nvPr/>
        </p:nvSpPr>
        <p:spPr bwMode="auto">
          <a:xfrm>
            <a:off x="3614738" y="2356940"/>
            <a:ext cx="100012" cy="42863"/>
          </a:xfrm>
          <a:custGeom>
            <a:avLst/>
            <a:gdLst>
              <a:gd name="T0" fmla="*/ 0 w 106"/>
              <a:gd name="T1" fmla="*/ 0 h 35"/>
              <a:gd name="T2" fmla="*/ 34 w 106"/>
              <a:gd name="T3" fmla="*/ 26 h 35"/>
              <a:gd name="T4" fmla="*/ 66 w 106"/>
              <a:gd name="T5" fmla="*/ 34 h 35"/>
              <a:gd name="T6" fmla="*/ 106 w 106"/>
              <a:gd name="T7" fmla="*/ 34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6" h="35">
                <a:moveTo>
                  <a:pt x="0" y="0"/>
                </a:moveTo>
                <a:cubicBezTo>
                  <a:pt x="11" y="10"/>
                  <a:pt x="23" y="20"/>
                  <a:pt x="34" y="26"/>
                </a:cubicBezTo>
                <a:cubicBezTo>
                  <a:pt x="45" y="32"/>
                  <a:pt x="54" y="33"/>
                  <a:pt x="66" y="34"/>
                </a:cubicBezTo>
                <a:cubicBezTo>
                  <a:pt x="78" y="35"/>
                  <a:pt x="99" y="34"/>
                  <a:pt x="106" y="34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Freeform 19"/>
          <p:cNvSpPr>
            <a:spLocks/>
          </p:cNvSpPr>
          <p:nvPr/>
        </p:nvSpPr>
        <p:spPr bwMode="auto">
          <a:xfrm>
            <a:off x="3614738" y="2318840"/>
            <a:ext cx="106362" cy="71438"/>
          </a:xfrm>
          <a:custGeom>
            <a:avLst/>
            <a:gdLst>
              <a:gd name="T0" fmla="*/ 0 w 115"/>
              <a:gd name="T1" fmla="*/ 3 h 63"/>
              <a:gd name="T2" fmla="*/ 16 w 115"/>
              <a:gd name="T3" fmla="*/ 38 h 63"/>
              <a:gd name="T4" fmla="*/ 27 w 115"/>
              <a:gd name="T5" fmla="*/ 42 h 63"/>
              <a:gd name="T6" fmla="*/ 42 w 115"/>
              <a:gd name="T7" fmla="*/ 56 h 63"/>
              <a:gd name="T8" fmla="*/ 96 w 115"/>
              <a:gd name="T9" fmla="*/ 63 h 63"/>
              <a:gd name="T10" fmla="*/ 114 w 115"/>
              <a:gd name="T11" fmla="*/ 62 h 63"/>
              <a:gd name="T12" fmla="*/ 115 w 115"/>
              <a:gd name="T13" fmla="*/ 0 h 63"/>
              <a:gd name="T14" fmla="*/ 0 w 115"/>
              <a:gd name="T15" fmla="*/ 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63">
                <a:moveTo>
                  <a:pt x="0" y="3"/>
                </a:moveTo>
                <a:cubicBezTo>
                  <a:pt x="5" y="15"/>
                  <a:pt x="10" y="27"/>
                  <a:pt x="16" y="38"/>
                </a:cubicBezTo>
                <a:cubicBezTo>
                  <a:pt x="18" y="41"/>
                  <a:pt x="24" y="40"/>
                  <a:pt x="27" y="42"/>
                </a:cubicBezTo>
                <a:cubicBezTo>
                  <a:pt x="32" y="45"/>
                  <a:pt x="39" y="53"/>
                  <a:pt x="42" y="56"/>
                </a:cubicBezTo>
                <a:cubicBezTo>
                  <a:pt x="43" y="57"/>
                  <a:pt x="92" y="62"/>
                  <a:pt x="96" y="63"/>
                </a:cubicBezTo>
                <a:cubicBezTo>
                  <a:pt x="113" y="62"/>
                  <a:pt x="107" y="62"/>
                  <a:pt x="114" y="62"/>
                </a:cubicBezTo>
                <a:lnTo>
                  <a:pt x="115" y="0"/>
                </a:lnTo>
                <a:lnTo>
                  <a:pt x="0" y="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Freeform 20"/>
          <p:cNvSpPr>
            <a:spLocks/>
          </p:cNvSpPr>
          <p:nvPr/>
        </p:nvSpPr>
        <p:spPr bwMode="auto">
          <a:xfrm>
            <a:off x="3711575" y="2315665"/>
            <a:ext cx="1885950" cy="193675"/>
          </a:xfrm>
          <a:custGeom>
            <a:avLst/>
            <a:gdLst>
              <a:gd name="T0" fmla="*/ 0 w 2028"/>
              <a:gd name="T1" fmla="*/ 66 h 158"/>
              <a:gd name="T2" fmla="*/ 34 w 2028"/>
              <a:gd name="T3" fmla="*/ 68 h 158"/>
              <a:gd name="T4" fmla="*/ 220 w 2028"/>
              <a:gd name="T5" fmla="*/ 94 h 158"/>
              <a:gd name="T6" fmla="*/ 256 w 2028"/>
              <a:gd name="T7" fmla="*/ 92 h 158"/>
              <a:gd name="T8" fmla="*/ 920 w 2028"/>
              <a:gd name="T9" fmla="*/ 2 h 158"/>
              <a:gd name="T10" fmla="*/ 920 w 2028"/>
              <a:gd name="T11" fmla="*/ 158 h 158"/>
              <a:gd name="T12" fmla="*/ 1102 w 2028"/>
              <a:gd name="T13" fmla="*/ 158 h 158"/>
              <a:gd name="T14" fmla="*/ 1102 w 2028"/>
              <a:gd name="T15" fmla="*/ 0 h 158"/>
              <a:gd name="T16" fmla="*/ 1758 w 2028"/>
              <a:gd name="T17" fmla="*/ 94 h 158"/>
              <a:gd name="T18" fmla="*/ 1798 w 2028"/>
              <a:gd name="T19" fmla="*/ 96 h 158"/>
              <a:gd name="T20" fmla="*/ 2028 w 2028"/>
              <a:gd name="T21" fmla="*/ 54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28" h="158">
                <a:moveTo>
                  <a:pt x="0" y="66"/>
                </a:moveTo>
                <a:lnTo>
                  <a:pt x="34" y="68"/>
                </a:lnTo>
                <a:lnTo>
                  <a:pt x="220" y="94"/>
                </a:lnTo>
                <a:lnTo>
                  <a:pt x="256" y="92"/>
                </a:lnTo>
                <a:lnTo>
                  <a:pt x="920" y="2"/>
                </a:lnTo>
                <a:lnTo>
                  <a:pt x="920" y="158"/>
                </a:lnTo>
                <a:lnTo>
                  <a:pt x="1102" y="158"/>
                </a:lnTo>
                <a:lnTo>
                  <a:pt x="1102" y="0"/>
                </a:lnTo>
                <a:lnTo>
                  <a:pt x="1758" y="94"/>
                </a:lnTo>
                <a:lnTo>
                  <a:pt x="1798" y="96"/>
                </a:lnTo>
                <a:lnTo>
                  <a:pt x="2028" y="54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4575175" y="2452190"/>
            <a:ext cx="157163" cy="333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Rectangle 22" descr="75%"/>
          <p:cNvSpPr>
            <a:spLocks noChangeArrowheads="1"/>
          </p:cNvSpPr>
          <p:nvPr/>
        </p:nvSpPr>
        <p:spPr bwMode="auto">
          <a:xfrm>
            <a:off x="3906838" y="2434728"/>
            <a:ext cx="31750" cy="334962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Rectangle 23" descr="75%"/>
          <p:cNvSpPr>
            <a:spLocks noChangeArrowheads="1"/>
          </p:cNvSpPr>
          <p:nvPr/>
        </p:nvSpPr>
        <p:spPr bwMode="auto">
          <a:xfrm>
            <a:off x="5359400" y="2437903"/>
            <a:ext cx="31750" cy="334962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4089400" y="2686307"/>
            <a:ext cx="11334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en-US" sz="1200" dirty="0">
                <a:solidFill>
                  <a:srgbClr val="003399"/>
                </a:solidFill>
                <a:latin typeface="Comic Sans MS" pitchFamily="66" charset="0"/>
                <a:cs typeface="Arial"/>
              </a:rPr>
              <a:t>2DEG in QW</a:t>
            </a:r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 flipV="1">
            <a:off x="4648200" y="2556965"/>
            <a:ext cx="0" cy="165100"/>
          </a:xfrm>
          <a:prstGeom prst="line">
            <a:avLst/>
          </a:prstGeom>
          <a:noFill/>
          <a:ln w="127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4198938" y="1728290"/>
            <a:ext cx="909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0"/>
            <a:r>
              <a:rPr lang="en-US" altLang="en-US" sz="1400" i="1">
                <a:solidFill>
                  <a:srgbClr val="003399"/>
                </a:solidFill>
                <a:latin typeface="Symbol" pitchFamily="18" charset="2"/>
              </a:rPr>
              <a:t>d</a:t>
            </a:r>
            <a:r>
              <a:rPr lang="en-US" altLang="en-US" sz="1400" i="1">
                <a:solidFill>
                  <a:srgbClr val="003399"/>
                </a:solidFill>
                <a:latin typeface="Comic Sans MS" pitchFamily="66" charset="0"/>
              </a:rPr>
              <a:t>-doping</a:t>
            </a:r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 flipH="1">
            <a:off x="3994150" y="2001340"/>
            <a:ext cx="239713" cy="32543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Line 28"/>
          <p:cNvSpPr>
            <a:spLocks noChangeShapeType="1"/>
          </p:cNvSpPr>
          <p:nvPr/>
        </p:nvSpPr>
        <p:spPr bwMode="auto">
          <a:xfrm>
            <a:off x="5119688" y="2072778"/>
            <a:ext cx="211137" cy="271462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5500688" y="2407740"/>
            <a:ext cx="41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en-US" i="1">
                <a:solidFill>
                  <a:srgbClr val="000000"/>
                </a:solidFill>
                <a:latin typeface="Comic Sans MS" pitchFamily="66" charset="0"/>
              </a:rPr>
              <a:t>E</a:t>
            </a:r>
            <a:r>
              <a:rPr lang="en-US" altLang="en-US" i="1" baseline="-25000">
                <a:solidFill>
                  <a:srgbClr val="000000"/>
                </a:solidFill>
                <a:latin typeface="Comic Sans MS" pitchFamily="66" charset="0"/>
              </a:rPr>
              <a:t>F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176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approach…..</a:t>
            </a:r>
            <a:br>
              <a:rPr lang="en-US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</a:t>
            </a:r>
            <a:r>
              <a:rPr lang="en-US" sz="2000" b="0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shallow DX centers  + </a:t>
            </a:r>
            <a:r>
              <a:rPr lang="en-US" sz="2000" b="0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</a:t>
            </a:r>
            <a:r>
              <a:rPr lang="en-US" sz="2000" b="0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doping </a:t>
            </a:r>
            <a:r>
              <a:rPr lang="en-US" sz="2400" b="0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</a:t>
            </a:r>
            <a:endParaRPr lang="en-US" b="0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19400" y="4495800"/>
            <a:ext cx="44958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0000"/>
                </a:solidFill>
              </a:rPr>
              <a:t>  NO illumination</a:t>
            </a:r>
            <a:endParaRPr lang="en-US" sz="1200" dirty="0" smtClean="0">
              <a:solidFill>
                <a:srgbClr val="000000"/>
              </a:solidFill>
            </a:endParaRPr>
          </a:p>
          <a:p>
            <a:pPr marL="171450" indent="-171450"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0000"/>
                </a:solidFill>
              </a:rPr>
              <a:t>  NO  parallel conductance</a:t>
            </a:r>
          </a:p>
          <a:p>
            <a:pPr marL="171450" lvl="2" indent="-171450"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0000"/>
                </a:solidFill>
              </a:rPr>
              <a:t>  </a:t>
            </a:r>
            <a:r>
              <a:rPr lang="en-US" sz="1400" dirty="0" smtClean="0">
                <a:solidFill>
                  <a:srgbClr val="0066FF"/>
                </a:solidFill>
              </a:rPr>
              <a:t>NO  bulk thermal conductance </a:t>
            </a:r>
          </a:p>
          <a:p>
            <a:pPr marL="171450" lvl="2" indent="-171450"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0000"/>
                </a:solidFill>
              </a:rPr>
              <a:t>  stable gates  (QPC’s replaced by continuous gate)</a:t>
            </a:r>
          </a:p>
          <a:p>
            <a:pPr marL="171450" lvl="2" indent="-171450"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 weak reflection from floating contact reservoir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>
            <a:off x="222250" y="231775"/>
            <a:ext cx="0" cy="6731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5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5647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non-standard MBE growth for </a:t>
            </a:r>
            <a:r>
              <a:rPr lang="en-US" i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</a:t>
            </a:r>
            <a:r>
              <a:rPr lang="en-US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=5/2</a:t>
            </a:r>
            <a:endParaRPr lang="en-US" b="0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62200" y="2503944"/>
            <a:ext cx="449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 rtl="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0000"/>
                </a:solidFill>
              </a:rPr>
              <a:t>  low x(Al) in the doping layers  </a:t>
            </a:r>
          </a:p>
          <a:p>
            <a:pPr marL="171450" indent="-171450" algn="l" rtl="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 working in dark (NO illumination)</a:t>
            </a:r>
            <a:endParaRPr lang="en-US" sz="1200" dirty="0" smtClean="0">
              <a:solidFill>
                <a:srgbClr val="000000"/>
              </a:solidFill>
            </a:endParaRPr>
          </a:p>
          <a:p>
            <a:pPr marL="171450" indent="-171450" algn="l" rtl="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0000"/>
                </a:solidFill>
              </a:rPr>
              <a:t>  avoiding parallel conduction</a:t>
            </a:r>
          </a:p>
          <a:p>
            <a:pPr marL="171450" lvl="2" indent="-171450" algn="l" rtl="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0000"/>
                </a:solidFill>
              </a:rPr>
              <a:t>  </a:t>
            </a:r>
            <a:r>
              <a:rPr lang="en-US" sz="1400" dirty="0" smtClean="0">
                <a:solidFill>
                  <a:srgbClr val="0066FF"/>
                </a:solidFill>
              </a:rPr>
              <a:t>NO  bulk thermal conductance </a:t>
            </a:r>
          </a:p>
          <a:p>
            <a:pPr marL="171450" lvl="2" indent="-171450" algn="l" rtl="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0000"/>
                </a:solidFill>
              </a:rPr>
              <a:t>  stable gates  (QPC’s replaced by continuous gates)</a:t>
            </a:r>
          </a:p>
          <a:p>
            <a:pPr marL="171450" lvl="2" indent="-171450" algn="l" rtl="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 small reflection from floating contact reservoir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>
            <a:off x="222250" y="231775"/>
            <a:ext cx="0" cy="6731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7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451123" y="544743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8/3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12004" y="544743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7/3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86200" y="5308937"/>
            <a:ext cx="122931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5/2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PH-Pfaffian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BBCE617-0A49-4040-8FAD-30A0E438E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" y="849868"/>
            <a:ext cx="7528560" cy="53464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43400" y="5616713"/>
            <a:ext cx="533400" cy="2623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230868"/>
            <a:ext cx="1889924" cy="49381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839695" y="6324600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neglibable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bulk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thermal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conductance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52401"/>
            <a:ext cx="9144000" cy="697468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non-standard MBE growth for </a:t>
            </a:r>
            <a:r>
              <a:rPr lang="en-US" sz="2800" i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</a:t>
            </a:r>
            <a:r>
              <a:rPr lang="en-US" sz="2800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=5/2</a:t>
            </a:r>
            <a:endParaRPr lang="en-US" sz="2800" b="0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062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81004" y="304800"/>
            <a:ext cx="8381996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21" tIns="45711" rIns="91421" bIns="45711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2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868964" y="1124589"/>
            <a:ext cx="1802688" cy="1447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143000"/>
            <a:ext cx="74676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  					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     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measured</a:t>
            </a:r>
          </a:p>
          <a:p>
            <a:pPr marL="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  v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=7/3  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= 2 +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1/3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    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particle like,  downstream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    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K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= 3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Tahoma"/>
                <a:sym typeface="Symbol"/>
              </a:rPr>
              <a:t></a:t>
            </a:r>
            <a:r>
              <a:rPr kumimoji="0" lang="en-US" sz="18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Tahoma"/>
                <a:sym typeface="Symbol"/>
              </a:rPr>
              <a:t>0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 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=8/3  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= 2 +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2/3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   hole-like, down - up            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K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=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(2+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Tahoma"/>
                <a:sym typeface="Symbol"/>
              </a:rPr>
              <a:t>)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Tahoma"/>
                <a:sym typeface="Symbol"/>
              </a:rPr>
              <a:t></a:t>
            </a:r>
            <a:r>
              <a:rPr kumimoji="0" lang="en-US" sz="1800" b="1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Tahoma"/>
                <a:sym typeface="Symbol"/>
              </a:rPr>
              <a:t>0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0" marR="0" lvl="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   </a:t>
            </a:r>
          </a:p>
          <a:p>
            <a:pPr marL="0" marR="0" lvl="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kern="0" dirty="0">
              <a:solidFill>
                <a:srgbClr val="000000"/>
              </a:solidFill>
              <a:latin typeface="Tahoma"/>
              <a:cs typeface="Tahoma"/>
            </a:endParaRPr>
          </a:p>
          <a:p>
            <a:pPr marL="0" marR="0" lvl="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		</a:t>
            </a:r>
            <a:r>
              <a:rPr kumimoji="0" lang="en-US" sz="1800" b="0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   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=5/2   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= 2 +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½</a:t>
            </a:r>
          </a:p>
          <a:p>
            <a:pPr marL="2857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742856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872197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6" y="838200"/>
            <a:ext cx="8960187" cy="601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4572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000099"/>
                </a:solidFill>
              </a:rPr>
              <a:t>thermal conductance of </a:t>
            </a:r>
            <a:r>
              <a:rPr lang="en-US" sz="2800" b="1" i="1" dirty="0" smtClean="0">
                <a:solidFill>
                  <a:srgbClr val="000099"/>
                </a:solidFill>
              </a:rPr>
              <a:t>v </a:t>
            </a:r>
            <a:r>
              <a:rPr lang="en-US" sz="2800" b="1" dirty="0" smtClean="0">
                <a:solidFill>
                  <a:srgbClr val="000099"/>
                </a:solidFill>
              </a:rPr>
              <a:t>=8/3  </a:t>
            </a:r>
            <a:r>
              <a:rPr lang="en-US" sz="2000" i="1" dirty="0" err="1" smtClean="0">
                <a:solidFill>
                  <a:srgbClr val="000099"/>
                </a:solidFill>
              </a:rPr>
              <a:t>R</a:t>
            </a:r>
            <a:r>
              <a:rPr lang="en-US" sz="2000" i="1" baseline="-25000" dirty="0" err="1" smtClean="0">
                <a:solidFill>
                  <a:srgbClr val="000099"/>
                </a:solidFill>
              </a:rPr>
              <a:t>xx</a:t>
            </a:r>
            <a:r>
              <a:rPr lang="en-US" sz="2000" dirty="0" smtClean="0">
                <a:solidFill>
                  <a:srgbClr val="000099"/>
                </a:solidFill>
              </a:rPr>
              <a:t>&gt;0</a:t>
            </a:r>
            <a:endParaRPr lang="en-US" sz="3600" b="1" dirty="0">
              <a:solidFill>
                <a:srgbClr val="00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334759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i="1" dirty="0" smtClean="0">
                <a:solidFill>
                  <a:srgbClr val="FF0000"/>
                </a:solidFill>
              </a:rPr>
              <a:t>K</a:t>
            </a:r>
            <a:r>
              <a:rPr lang="en-US" baseline="-25000" dirty="0" smtClean="0">
                <a:solidFill>
                  <a:srgbClr val="FF0000"/>
                </a:solidFill>
              </a:rPr>
              <a:t>8/3  </a:t>
            </a:r>
            <a:r>
              <a:rPr lang="en-US" dirty="0" smtClean="0">
                <a:solidFill>
                  <a:srgbClr val="FF0000"/>
                </a:solidFill>
              </a:rPr>
              <a:t>= 2.16 </a:t>
            </a:r>
            <a:r>
              <a:rPr lang="en-US" sz="2400" b="1" i="1" dirty="0" smtClean="0">
                <a:solidFill>
                  <a:srgbClr val="FF0000"/>
                </a:solidFill>
                <a:sym typeface="Symbol"/>
              </a:rPr>
              <a:t></a:t>
            </a:r>
            <a:r>
              <a:rPr lang="en-US" sz="2000" baseline="-25000" dirty="0" smtClean="0">
                <a:solidFill>
                  <a:srgbClr val="FF0000"/>
                </a:solidFill>
                <a:sym typeface="Symbol"/>
              </a:rPr>
              <a:t>0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2209800"/>
            <a:ext cx="533400" cy="914400"/>
          </a:xfrm>
          <a:prstGeom prst="rect">
            <a:avLst/>
          </a:prstGeom>
          <a:solidFill>
            <a:schemeClr val="bg1">
              <a:lumMod val="8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37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6" y="0"/>
            <a:ext cx="896018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36472" y="1347108"/>
            <a:ext cx="1223282" cy="381000"/>
          </a:xfrm>
          <a:prstGeom prst="rect">
            <a:avLst/>
          </a:prstGeom>
          <a:solidFill>
            <a:schemeClr val="bg1">
              <a:lumMod val="8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2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91600" cy="685799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606566" y="2901950"/>
            <a:ext cx="1568669" cy="533400"/>
          </a:xfrm>
          <a:prstGeom prst="roundRect">
            <a:avLst/>
          </a:prstGeom>
          <a:solidFill>
            <a:schemeClr val="accent1">
              <a:alpha val="16000"/>
            </a:schemeClr>
          </a:solidFill>
          <a:ln>
            <a:noFill/>
          </a:ln>
          <a:effectLst>
            <a:glow rad="1905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1129" y="1905000"/>
            <a:ext cx="3390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conductance determination 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with</a:t>
            </a:r>
            <a:endParaRPr kumimoji="0" lang="en-US" sz="1800" b="0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estimated phonons contribution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5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9080" y="1447800"/>
            <a:ext cx="752962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without reproducible interference in fractional states…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thermal transport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may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distinguish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non abelian   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abelian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74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6" y="0"/>
            <a:ext cx="896018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00400" y="1194708"/>
            <a:ext cx="1223282" cy="381000"/>
          </a:xfrm>
          <a:prstGeom prst="rect">
            <a:avLst/>
          </a:prstGeom>
          <a:solidFill>
            <a:schemeClr val="bg1">
              <a:lumMod val="8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833" y="1905000"/>
            <a:ext cx="408156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thermal conductance determination 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via</a:t>
            </a:r>
            <a:endParaRPr kumimoji="0" lang="en-US" sz="1800" b="0" i="1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‘subtraction procedure’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  <a:sym typeface="Symbol"/>
              </a:rPr>
              <a:t>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  <a:sym typeface="Symbol"/>
              </a:rPr>
              <a:t>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  <a:sym typeface="Symbol"/>
              </a:rPr>
              <a:t> = 4 - 2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73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6" y="0"/>
            <a:ext cx="8960187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43600" y="3352800"/>
            <a:ext cx="16002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971800" y="1701800"/>
            <a:ext cx="1295400" cy="508000"/>
          </a:xfrm>
          <a:prstGeom prst="roundRect">
            <a:avLst/>
          </a:prstGeom>
          <a:solidFill>
            <a:srgbClr val="FF0000">
              <a:alpha val="1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9400" y="1701800"/>
            <a:ext cx="1447800" cy="50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62400" y="628650"/>
            <a:ext cx="1828800" cy="1149350"/>
          </a:xfrm>
          <a:prstGeom prst="roundRect">
            <a:avLst/>
          </a:prstGeom>
          <a:solidFill>
            <a:schemeClr val="bg1">
              <a:lumMod val="75000"/>
              <a:alpha val="3000"/>
            </a:schemeClr>
          </a:solidFill>
          <a:ln>
            <a:noFill/>
          </a:ln>
          <a:effectLst>
            <a:glow rad="1905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5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3200" y="2249031"/>
            <a:ext cx="396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three thermal cycling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17 measurements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different temperatures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three location of the 5/2 plateau</a:t>
            </a:r>
          </a:p>
        </p:txBody>
      </p:sp>
    </p:spTree>
    <p:extLst>
      <p:ext uri="{BB962C8B-B14F-4D97-AF65-F5344CB8AC3E}">
        <p14:creationId xmlns:p14="http://schemas.microsoft.com/office/powerpoint/2010/main" val="2417432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3" y="1347"/>
            <a:ext cx="8951913" cy="685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140903" y="1403908"/>
            <a:ext cx="1864492" cy="3553480"/>
            <a:chOff x="201863" y="1403908"/>
            <a:chExt cx="1864492" cy="3553480"/>
          </a:xfrm>
        </p:grpSpPr>
        <p:sp>
          <p:nvSpPr>
            <p:cNvPr id="27" name="Rectangle 26"/>
            <p:cNvSpPr/>
            <p:nvPr/>
          </p:nvSpPr>
          <p:spPr>
            <a:xfrm>
              <a:off x="241960" y="4680389"/>
              <a:ext cx="11240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Anti - SU(2)</a:t>
              </a:r>
              <a:r>
                <a:rPr kumimoji="0" lang="en-US" sz="12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755735" y="4842448"/>
              <a:ext cx="304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731004" y="2785688"/>
              <a:ext cx="609600" cy="8117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01863" y="3863129"/>
              <a:ext cx="12298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Anti - </a:t>
              </a: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Pfaffian 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1760786" y="4018208"/>
              <a:ext cx="304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412531" y="2221168"/>
              <a:ext cx="79220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P</a:t>
              </a: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faffian 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1760395" y="2376247"/>
              <a:ext cx="304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466590" y="1403908"/>
              <a:ext cx="68640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SU(2)</a:t>
              </a:r>
              <a:r>
                <a:rPr kumimoji="0" lang="en-US" sz="1200" b="1" i="0" u="none" strike="noStrike" kern="1200" cap="none" spc="0" normalizeH="0" baseline="-25000" noProof="0" dirty="0" smtClean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</a:t>
              </a: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761555" y="1558987"/>
              <a:ext cx="304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259804" y="3032028"/>
              <a:ext cx="109998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PH - Pfaffian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1761555" y="3187737"/>
              <a:ext cx="3048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1999575" y="2785688"/>
            <a:ext cx="225465" cy="109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2516177" y="2959259"/>
            <a:ext cx="3656023" cy="215777"/>
          </a:xfrm>
          <a:custGeom>
            <a:avLst/>
            <a:gdLst>
              <a:gd name="connsiteX0" fmla="*/ 0 w 5385501"/>
              <a:gd name="connsiteY0" fmla="*/ 0 h 353148"/>
              <a:gd name="connsiteX1" fmla="*/ 454047 w 5385501"/>
              <a:gd name="connsiteY1" fmla="*/ 189186 h 353148"/>
              <a:gd name="connsiteX2" fmla="*/ 1563939 w 5385501"/>
              <a:gd name="connsiteY2" fmla="*/ 296392 h 353148"/>
              <a:gd name="connsiteX3" fmla="*/ 2717975 w 5385501"/>
              <a:gd name="connsiteY3" fmla="*/ 327923 h 353148"/>
              <a:gd name="connsiteX4" fmla="*/ 5385501 w 5385501"/>
              <a:gd name="connsiteY4" fmla="*/ 353148 h 353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5501" h="353148">
                <a:moveTo>
                  <a:pt x="0" y="0"/>
                </a:moveTo>
                <a:cubicBezTo>
                  <a:pt x="96695" y="69893"/>
                  <a:pt x="193391" y="139787"/>
                  <a:pt x="454047" y="189186"/>
                </a:cubicBezTo>
                <a:cubicBezTo>
                  <a:pt x="714703" y="238585"/>
                  <a:pt x="1186618" y="273269"/>
                  <a:pt x="1563939" y="296392"/>
                </a:cubicBezTo>
                <a:cubicBezTo>
                  <a:pt x="1941260" y="319515"/>
                  <a:pt x="2717975" y="327923"/>
                  <a:pt x="2717975" y="327923"/>
                </a:cubicBezTo>
                <a:lnTo>
                  <a:pt x="5385501" y="353148"/>
                </a:lnTo>
              </a:path>
            </a:pathLst>
          </a:custGeom>
          <a:noFill/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48400" y="1206500"/>
            <a:ext cx="14478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708150" y="3183758"/>
            <a:ext cx="6096000" cy="10329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727200" y="3602821"/>
            <a:ext cx="2692400" cy="10329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 42"/>
          <p:cNvSpPr/>
          <p:nvPr/>
        </p:nvSpPr>
        <p:spPr>
          <a:xfrm>
            <a:off x="2516177" y="3429553"/>
            <a:ext cx="1751023" cy="71880"/>
          </a:xfrm>
          <a:custGeom>
            <a:avLst/>
            <a:gdLst>
              <a:gd name="connsiteX0" fmla="*/ 0 w 2295459"/>
              <a:gd name="connsiteY0" fmla="*/ 0 h 56756"/>
              <a:gd name="connsiteX1" fmla="*/ 2295459 w 2295459"/>
              <a:gd name="connsiteY1" fmla="*/ 56756 h 56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95459" h="56756">
                <a:moveTo>
                  <a:pt x="0" y="0"/>
                </a:moveTo>
                <a:lnTo>
                  <a:pt x="2295459" y="56756"/>
                </a:lnTo>
              </a:path>
            </a:pathLst>
          </a:cu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999575" y="4957388"/>
            <a:ext cx="5544225" cy="71812"/>
          </a:xfrm>
          <a:prstGeom prst="line">
            <a:avLst/>
          </a:prstGeom>
          <a:ln w="952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458139" y="3602821"/>
            <a:ext cx="627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=8/3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495800" y="4572000"/>
            <a:ext cx="627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=2/3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5191931" y="3581400"/>
            <a:ext cx="597943" cy="362705"/>
            <a:chOff x="5191931" y="3581400"/>
            <a:chExt cx="597943" cy="362705"/>
          </a:xfrm>
        </p:grpSpPr>
        <p:cxnSp>
          <p:nvCxnSpPr>
            <p:cNvPr id="59" name="Straight Arrow Connector 58"/>
            <p:cNvCxnSpPr/>
            <p:nvPr/>
          </p:nvCxnSpPr>
          <p:spPr>
            <a:xfrm>
              <a:off x="5191931" y="3581400"/>
              <a:ext cx="597943" cy="0"/>
            </a:xfrm>
            <a:prstGeom prst="straightConnector1">
              <a:avLst/>
            </a:prstGeom>
            <a:ln w="63500" cmpd="dbl">
              <a:solidFill>
                <a:srgbClr val="0066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5191931" y="3690993"/>
              <a:ext cx="597943" cy="1668"/>
            </a:xfrm>
            <a:prstGeom prst="straightConnector1">
              <a:avLst/>
            </a:prstGeom>
            <a:ln w="63500" cmpd="dbl">
              <a:solidFill>
                <a:srgbClr val="0066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5191931" y="3791598"/>
              <a:ext cx="597943" cy="0"/>
            </a:xfrm>
            <a:prstGeom prst="straightConnector1">
              <a:avLst/>
            </a:prstGeom>
            <a:ln w="25400" cmpd="sng">
              <a:solidFill>
                <a:srgbClr val="0066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/>
            <p:cNvGrpSpPr/>
            <p:nvPr/>
          </p:nvGrpSpPr>
          <p:grpSpPr>
            <a:xfrm>
              <a:off x="5196959" y="3865201"/>
              <a:ext cx="587887" cy="78904"/>
              <a:chOff x="6304525" y="6064602"/>
              <a:chExt cx="849104" cy="138993"/>
            </a:xfrm>
          </p:grpSpPr>
          <p:sp>
            <p:nvSpPr>
              <p:cNvPr id="64" name="Freeform 63"/>
              <p:cNvSpPr/>
              <p:nvPr/>
            </p:nvSpPr>
            <p:spPr>
              <a:xfrm rot="10800000">
                <a:off x="6370261" y="6064602"/>
                <a:ext cx="783368" cy="138993"/>
              </a:xfrm>
              <a:custGeom>
                <a:avLst/>
                <a:gdLst>
                  <a:gd name="connsiteX0" fmla="*/ 0 w 2502761"/>
                  <a:gd name="connsiteY0" fmla="*/ 200724 h 361024"/>
                  <a:gd name="connsiteX1" fmla="*/ 131150 w 2502761"/>
                  <a:gd name="connsiteY1" fmla="*/ 4000 h 361024"/>
                  <a:gd name="connsiteX2" fmla="*/ 367946 w 2502761"/>
                  <a:gd name="connsiteY2" fmla="*/ 361017 h 361024"/>
                  <a:gd name="connsiteX3" fmla="*/ 575599 w 2502761"/>
                  <a:gd name="connsiteY3" fmla="*/ 14930 h 361024"/>
                  <a:gd name="connsiteX4" fmla="*/ 808753 w 2502761"/>
                  <a:gd name="connsiteY4" fmla="*/ 361017 h 361024"/>
                  <a:gd name="connsiteX5" fmla="*/ 1034620 w 2502761"/>
                  <a:gd name="connsiteY5" fmla="*/ 4000 h 361024"/>
                  <a:gd name="connsiteX6" fmla="*/ 1256845 w 2502761"/>
                  <a:gd name="connsiteY6" fmla="*/ 357374 h 361024"/>
                  <a:gd name="connsiteX7" fmla="*/ 1486356 w 2502761"/>
                  <a:gd name="connsiteY7" fmla="*/ 4000 h 361024"/>
                  <a:gd name="connsiteX8" fmla="*/ 1715867 w 2502761"/>
                  <a:gd name="connsiteY8" fmla="*/ 353731 h 361024"/>
                  <a:gd name="connsiteX9" fmla="*/ 1934448 w 2502761"/>
                  <a:gd name="connsiteY9" fmla="*/ 4000 h 361024"/>
                  <a:gd name="connsiteX10" fmla="*/ 2163959 w 2502761"/>
                  <a:gd name="connsiteY10" fmla="*/ 357374 h 361024"/>
                  <a:gd name="connsiteX11" fmla="*/ 2386184 w 2502761"/>
                  <a:gd name="connsiteY11" fmla="*/ 4000 h 361024"/>
                  <a:gd name="connsiteX12" fmla="*/ 2502761 w 2502761"/>
                  <a:gd name="connsiteY12" fmla="*/ 186152 h 361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02761" h="361024">
                    <a:moveTo>
                      <a:pt x="0" y="200724"/>
                    </a:moveTo>
                    <a:cubicBezTo>
                      <a:pt x="34913" y="89004"/>
                      <a:pt x="69826" y="-22715"/>
                      <a:pt x="131150" y="4000"/>
                    </a:cubicBezTo>
                    <a:cubicBezTo>
                      <a:pt x="192474" y="30715"/>
                      <a:pt x="293871" y="359195"/>
                      <a:pt x="367946" y="361017"/>
                    </a:cubicBezTo>
                    <a:cubicBezTo>
                      <a:pt x="442021" y="362839"/>
                      <a:pt x="502131" y="14930"/>
                      <a:pt x="575599" y="14930"/>
                    </a:cubicBezTo>
                    <a:cubicBezTo>
                      <a:pt x="649067" y="14930"/>
                      <a:pt x="732250" y="362839"/>
                      <a:pt x="808753" y="361017"/>
                    </a:cubicBezTo>
                    <a:cubicBezTo>
                      <a:pt x="885256" y="359195"/>
                      <a:pt x="959938" y="4607"/>
                      <a:pt x="1034620" y="4000"/>
                    </a:cubicBezTo>
                    <a:cubicBezTo>
                      <a:pt x="1109302" y="3393"/>
                      <a:pt x="1181556" y="357374"/>
                      <a:pt x="1256845" y="357374"/>
                    </a:cubicBezTo>
                    <a:cubicBezTo>
                      <a:pt x="1332134" y="357374"/>
                      <a:pt x="1409852" y="4607"/>
                      <a:pt x="1486356" y="4000"/>
                    </a:cubicBezTo>
                    <a:cubicBezTo>
                      <a:pt x="1562860" y="3393"/>
                      <a:pt x="1641185" y="353731"/>
                      <a:pt x="1715867" y="353731"/>
                    </a:cubicBezTo>
                    <a:cubicBezTo>
                      <a:pt x="1790549" y="353731"/>
                      <a:pt x="1859766" y="3393"/>
                      <a:pt x="1934448" y="4000"/>
                    </a:cubicBezTo>
                    <a:cubicBezTo>
                      <a:pt x="2009130" y="4607"/>
                      <a:pt x="2088670" y="357374"/>
                      <a:pt x="2163959" y="357374"/>
                    </a:cubicBezTo>
                    <a:cubicBezTo>
                      <a:pt x="2239248" y="357374"/>
                      <a:pt x="2329717" y="32537"/>
                      <a:pt x="2386184" y="4000"/>
                    </a:cubicBezTo>
                    <a:cubicBezTo>
                      <a:pt x="2442651" y="-24537"/>
                      <a:pt x="2485153" y="155186"/>
                      <a:pt x="2502761" y="186152"/>
                    </a:cubicBezTo>
                  </a:path>
                </a:pathLst>
              </a:custGeom>
              <a:noFill/>
              <a:ln w="25400">
                <a:solidFill>
                  <a:srgbClr val="00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5" name="Straight Arrow Connector 64"/>
              <p:cNvCxnSpPr/>
              <p:nvPr/>
            </p:nvCxnSpPr>
            <p:spPr>
              <a:xfrm rot="10800000" flipV="1">
                <a:off x="6304525" y="6176899"/>
                <a:ext cx="80875" cy="3889"/>
              </a:xfrm>
              <a:prstGeom prst="straightConnector1">
                <a:avLst/>
              </a:prstGeom>
              <a:ln w="25400">
                <a:solidFill>
                  <a:srgbClr val="0066FF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Group 66"/>
          <p:cNvGrpSpPr/>
          <p:nvPr/>
        </p:nvGrpSpPr>
        <p:grpSpPr>
          <a:xfrm>
            <a:off x="5851731" y="2600551"/>
            <a:ext cx="640938" cy="370274"/>
            <a:chOff x="7463128" y="5507179"/>
            <a:chExt cx="1143000" cy="686386"/>
          </a:xfrm>
        </p:grpSpPr>
        <p:cxnSp>
          <p:nvCxnSpPr>
            <p:cNvPr id="69" name="Straight Arrow Connector 68"/>
            <p:cNvCxnSpPr/>
            <p:nvPr/>
          </p:nvCxnSpPr>
          <p:spPr>
            <a:xfrm>
              <a:off x="7463128" y="5507179"/>
              <a:ext cx="1143000" cy="0"/>
            </a:xfrm>
            <a:prstGeom prst="straightConnector1">
              <a:avLst/>
            </a:prstGeom>
            <a:noFill/>
            <a:ln w="63500" cap="flat" cmpd="dbl" algn="ctr">
              <a:solidFill>
                <a:srgbClr val="0066FF"/>
              </a:solidFill>
              <a:prstDash val="solid"/>
              <a:miter lim="800000"/>
              <a:tailEnd type="stealth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>
            <a:xfrm>
              <a:off x="7463128" y="5762683"/>
              <a:ext cx="1143000" cy="3888"/>
            </a:xfrm>
            <a:prstGeom prst="straightConnector1">
              <a:avLst/>
            </a:prstGeom>
            <a:noFill/>
            <a:ln w="63500" cap="flat" cmpd="dbl" algn="ctr">
              <a:solidFill>
                <a:srgbClr val="0066FF"/>
              </a:solidFill>
              <a:prstDash val="solid"/>
              <a:miter lim="800000"/>
              <a:tailEnd type="stealth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>
            <a:xfrm>
              <a:off x="7463128" y="5997231"/>
              <a:ext cx="11430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66FF"/>
              </a:solidFill>
              <a:prstDash val="solid"/>
              <a:miter lim="800000"/>
              <a:tailEnd type="stealth"/>
            </a:ln>
            <a:effectLst/>
          </p:spPr>
        </p:cxnSp>
        <p:cxnSp>
          <p:nvCxnSpPr>
            <p:cNvPr id="72" name="Straight Arrow Connector 71"/>
            <p:cNvCxnSpPr/>
            <p:nvPr/>
          </p:nvCxnSpPr>
          <p:spPr>
            <a:xfrm>
              <a:off x="7463128" y="6193565"/>
              <a:ext cx="11430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66FF"/>
              </a:solidFill>
              <a:prstDash val="sysDash"/>
              <a:miter lim="800000"/>
              <a:headEnd type="stealth"/>
              <a:tailEnd type="none"/>
            </a:ln>
            <a:effectLst/>
          </p:spPr>
        </p:cxnSp>
      </p:grpSp>
      <p:grpSp>
        <p:nvGrpSpPr>
          <p:cNvPr id="49" name="Group 48"/>
          <p:cNvGrpSpPr/>
          <p:nvPr/>
        </p:nvGrpSpPr>
        <p:grpSpPr>
          <a:xfrm>
            <a:off x="5175595" y="4602999"/>
            <a:ext cx="611965" cy="197601"/>
            <a:chOff x="5442295" y="4374399"/>
            <a:chExt cx="611965" cy="197601"/>
          </a:xfrm>
        </p:grpSpPr>
        <p:cxnSp>
          <p:nvCxnSpPr>
            <p:cNvPr id="75" name="Straight Arrow Connector 74"/>
            <p:cNvCxnSpPr/>
            <p:nvPr/>
          </p:nvCxnSpPr>
          <p:spPr>
            <a:xfrm>
              <a:off x="5456317" y="4374399"/>
              <a:ext cx="597943" cy="0"/>
            </a:xfrm>
            <a:prstGeom prst="straightConnector1">
              <a:avLst/>
            </a:prstGeom>
            <a:ln w="63500" cmpd="dbl">
              <a:solidFill>
                <a:srgbClr val="0066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/>
          </p:nvGrpSpPr>
          <p:grpSpPr>
            <a:xfrm>
              <a:off x="5442295" y="4493097"/>
              <a:ext cx="594236" cy="78903"/>
              <a:chOff x="6277010" y="5773764"/>
              <a:chExt cx="858275" cy="138991"/>
            </a:xfrm>
          </p:grpSpPr>
          <p:sp>
            <p:nvSpPr>
              <p:cNvPr id="79" name="Freeform 78"/>
              <p:cNvSpPr/>
              <p:nvPr/>
            </p:nvSpPr>
            <p:spPr>
              <a:xfrm rot="10800000">
                <a:off x="6351918" y="5773764"/>
                <a:ext cx="783367" cy="138991"/>
              </a:xfrm>
              <a:custGeom>
                <a:avLst/>
                <a:gdLst>
                  <a:gd name="connsiteX0" fmla="*/ 0 w 2502761"/>
                  <a:gd name="connsiteY0" fmla="*/ 200724 h 361024"/>
                  <a:gd name="connsiteX1" fmla="*/ 131150 w 2502761"/>
                  <a:gd name="connsiteY1" fmla="*/ 4000 h 361024"/>
                  <a:gd name="connsiteX2" fmla="*/ 367946 w 2502761"/>
                  <a:gd name="connsiteY2" fmla="*/ 361017 h 361024"/>
                  <a:gd name="connsiteX3" fmla="*/ 575599 w 2502761"/>
                  <a:gd name="connsiteY3" fmla="*/ 14930 h 361024"/>
                  <a:gd name="connsiteX4" fmla="*/ 808753 w 2502761"/>
                  <a:gd name="connsiteY4" fmla="*/ 361017 h 361024"/>
                  <a:gd name="connsiteX5" fmla="*/ 1034620 w 2502761"/>
                  <a:gd name="connsiteY5" fmla="*/ 4000 h 361024"/>
                  <a:gd name="connsiteX6" fmla="*/ 1256845 w 2502761"/>
                  <a:gd name="connsiteY6" fmla="*/ 357374 h 361024"/>
                  <a:gd name="connsiteX7" fmla="*/ 1486356 w 2502761"/>
                  <a:gd name="connsiteY7" fmla="*/ 4000 h 361024"/>
                  <a:gd name="connsiteX8" fmla="*/ 1715867 w 2502761"/>
                  <a:gd name="connsiteY8" fmla="*/ 353731 h 361024"/>
                  <a:gd name="connsiteX9" fmla="*/ 1934448 w 2502761"/>
                  <a:gd name="connsiteY9" fmla="*/ 4000 h 361024"/>
                  <a:gd name="connsiteX10" fmla="*/ 2163959 w 2502761"/>
                  <a:gd name="connsiteY10" fmla="*/ 357374 h 361024"/>
                  <a:gd name="connsiteX11" fmla="*/ 2386184 w 2502761"/>
                  <a:gd name="connsiteY11" fmla="*/ 4000 h 361024"/>
                  <a:gd name="connsiteX12" fmla="*/ 2502761 w 2502761"/>
                  <a:gd name="connsiteY12" fmla="*/ 186152 h 361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02761" h="361024">
                    <a:moveTo>
                      <a:pt x="0" y="200724"/>
                    </a:moveTo>
                    <a:cubicBezTo>
                      <a:pt x="34913" y="89004"/>
                      <a:pt x="69826" y="-22715"/>
                      <a:pt x="131150" y="4000"/>
                    </a:cubicBezTo>
                    <a:cubicBezTo>
                      <a:pt x="192474" y="30715"/>
                      <a:pt x="293871" y="359195"/>
                      <a:pt x="367946" y="361017"/>
                    </a:cubicBezTo>
                    <a:cubicBezTo>
                      <a:pt x="442021" y="362839"/>
                      <a:pt x="502131" y="14930"/>
                      <a:pt x="575599" y="14930"/>
                    </a:cubicBezTo>
                    <a:cubicBezTo>
                      <a:pt x="649067" y="14930"/>
                      <a:pt x="732250" y="362839"/>
                      <a:pt x="808753" y="361017"/>
                    </a:cubicBezTo>
                    <a:cubicBezTo>
                      <a:pt x="885256" y="359195"/>
                      <a:pt x="959938" y="4607"/>
                      <a:pt x="1034620" y="4000"/>
                    </a:cubicBezTo>
                    <a:cubicBezTo>
                      <a:pt x="1109302" y="3393"/>
                      <a:pt x="1181556" y="357374"/>
                      <a:pt x="1256845" y="357374"/>
                    </a:cubicBezTo>
                    <a:cubicBezTo>
                      <a:pt x="1332134" y="357374"/>
                      <a:pt x="1409852" y="4607"/>
                      <a:pt x="1486356" y="4000"/>
                    </a:cubicBezTo>
                    <a:cubicBezTo>
                      <a:pt x="1562860" y="3393"/>
                      <a:pt x="1641185" y="353731"/>
                      <a:pt x="1715867" y="353731"/>
                    </a:cubicBezTo>
                    <a:cubicBezTo>
                      <a:pt x="1790549" y="353731"/>
                      <a:pt x="1859766" y="3393"/>
                      <a:pt x="1934448" y="4000"/>
                    </a:cubicBezTo>
                    <a:cubicBezTo>
                      <a:pt x="2009130" y="4607"/>
                      <a:pt x="2088670" y="357374"/>
                      <a:pt x="2163959" y="357374"/>
                    </a:cubicBezTo>
                    <a:cubicBezTo>
                      <a:pt x="2239248" y="357374"/>
                      <a:pt x="2329717" y="32537"/>
                      <a:pt x="2386184" y="4000"/>
                    </a:cubicBezTo>
                    <a:cubicBezTo>
                      <a:pt x="2442651" y="-24537"/>
                      <a:pt x="2485153" y="155186"/>
                      <a:pt x="2502761" y="186152"/>
                    </a:cubicBezTo>
                  </a:path>
                </a:pathLst>
              </a:custGeom>
              <a:noFill/>
              <a:ln w="25400">
                <a:solidFill>
                  <a:srgbClr val="00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80" name="Straight Arrow Connector 79"/>
              <p:cNvCxnSpPr/>
              <p:nvPr/>
            </p:nvCxnSpPr>
            <p:spPr>
              <a:xfrm rot="10800000" flipV="1">
                <a:off x="6277010" y="5895104"/>
                <a:ext cx="80875" cy="3889"/>
              </a:xfrm>
              <a:prstGeom prst="straightConnector1">
                <a:avLst/>
              </a:prstGeom>
              <a:ln w="25400">
                <a:solidFill>
                  <a:srgbClr val="0066FF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1" name="Rectangle 50"/>
          <p:cNvSpPr/>
          <p:nvPr/>
        </p:nvSpPr>
        <p:spPr>
          <a:xfrm>
            <a:off x="1905000" y="3309027"/>
            <a:ext cx="5715000" cy="18725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688510" y="2161401"/>
            <a:ext cx="9673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PH-Pfaffian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411069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increasing equilibration length at lower temperature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901565" y="2136710"/>
            <a:ext cx="527435" cy="774441"/>
          </a:xfrm>
          <a:custGeom>
            <a:avLst/>
            <a:gdLst>
              <a:gd name="connsiteX0" fmla="*/ 527435 w 527435"/>
              <a:gd name="connsiteY0" fmla="*/ 0 h 774441"/>
              <a:gd name="connsiteX1" fmla="*/ 255 w 527435"/>
              <a:gd name="connsiteY1" fmla="*/ 261257 h 774441"/>
              <a:gd name="connsiteX2" fmla="*/ 452790 w 527435"/>
              <a:gd name="connsiteY2" fmla="*/ 293914 h 774441"/>
              <a:gd name="connsiteX3" fmla="*/ 116888 w 527435"/>
              <a:gd name="connsiteY3" fmla="*/ 774441 h 77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435" h="774441">
                <a:moveTo>
                  <a:pt x="527435" y="0"/>
                </a:moveTo>
                <a:cubicBezTo>
                  <a:pt x="270065" y="106135"/>
                  <a:pt x="12696" y="212271"/>
                  <a:pt x="255" y="261257"/>
                </a:cubicBezTo>
                <a:cubicBezTo>
                  <a:pt x="-12186" y="310243"/>
                  <a:pt x="433351" y="208383"/>
                  <a:pt x="452790" y="293914"/>
                </a:cubicBezTo>
                <a:cubicBezTo>
                  <a:pt x="472229" y="379445"/>
                  <a:pt x="294558" y="576943"/>
                  <a:pt x="116888" y="774441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30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451123" y="497856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8/3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12004" y="497856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7/3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86200" y="4840069"/>
            <a:ext cx="122931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5/2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PH-Pfaffian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BBCE617-0A49-4040-8FAD-30A0E438E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" y="63744"/>
            <a:ext cx="7528560" cy="534645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080676" y="5332041"/>
            <a:ext cx="886487" cy="990600"/>
            <a:chOff x="2509964" y="5683299"/>
            <a:chExt cx="886487" cy="990600"/>
          </a:xfrm>
        </p:grpSpPr>
        <p:grpSp>
          <p:nvGrpSpPr>
            <p:cNvPr id="6" name="Group 5"/>
            <p:cNvGrpSpPr/>
            <p:nvPr/>
          </p:nvGrpSpPr>
          <p:grpSpPr>
            <a:xfrm>
              <a:off x="2509964" y="5683299"/>
              <a:ext cx="886487" cy="370273"/>
              <a:chOff x="1258292" y="2479695"/>
              <a:chExt cx="1173255" cy="490052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1288547" y="2479695"/>
                <a:ext cx="1143000" cy="0"/>
              </a:xfrm>
              <a:prstGeom prst="straightConnector1">
                <a:avLst/>
              </a:prstGeom>
              <a:ln w="63500" cmpd="dbl">
                <a:solidFill>
                  <a:srgbClr val="0066FF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1288547" y="2735199"/>
                <a:ext cx="1143000" cy="3888"/>
              </a:xfrm>
              <a:prstGeom prst="straightConnector1">
                <a:avLst/>
              </a:prstGeom>
              <a:ln w="63500" cmpd="dbl">
                <a:solidFill>
                  <a:srgbClr val="0066FF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1258292" y="2969747"/>
                <a:ext cx="1143000" cy="0"/>
              </a:xfrm>
              <a:prstGeom prst="straightConnector1">
                <a:avLst/>
              </a:prstGeom>
              <a:ln w="25400" cmpd="sng">
                <a:solidFill>
                  <a:srgbClr val="0066FF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/>
            <p:cNvSpPr txBox="1"/>
            <p:nvPr/>
          </p:nvSpPr>
          <p:spPr>
            <a:xfrm>
              <a:off x="2702386" y="6304567"/>
              <a:ext cx="5245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3</a:t>
              </a:r>
              <a:r>
                <a:rPr kumimoji="0" lang="en-US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/>
                </a:rPr>
                <a:t></a:t>
              </a:r>
              <a:r>
                <a:rPr kumimoji="0" lang="en-US" sz="1800" b="1" i="0" u="none" strike="noStrike" kern="1200" cap="none" spc="0" normalizeH="0" baseline="-2500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/>
                </a:rPr>
                <a:t>0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343400" y="5147845"/>
            <a:ext cx="533400" cy="2623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094730" y="5332041"/>
            <a:ext cx="863628" cy="980891"/>
            <a:chOff x="4256459" y="5577380"/>
            <a:chExt cx="863628" cy="980891"/>
          </a:xfrm>
        </p:grpSpPr>
        <p:grpSp>
          <p:nvGrpSpPr>
            <p:cNvPr id="17" name="Group 16"/>
            <p:cNvGrpSpPr/>
            <p:nvPr/>
          </p:nvGrpSpPr>
          <p:grpSpPr>
            <a:xfrm>
              <a:off x="4256459" y="5577380"/>
              <a:ext cx="863628" cy="518620"/>
              <a:chOff x="7463128" y="5507179"/>
              <a:chExt cx="1143000" cy="686386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>
                <a:off x="7463128" y="5507179"/>
                <a:ext cx="1143000" cy="0"/>
              </a:xfrm>
              <a:prstGeom prst="straightConnector1">
                <a:avLst/>
              </a:prstGeom>
              <a:noFill/>
              <a:ln w="63500" cap="flat" cmpd="dbl" algn="ctr">
                <a:solidFill>
                  <a:srgbClr val="0066FF"/>
                </a:solidFill>
                <a:prstDash val="solid"/>
                <a:miter lim="800000"/>
                <a:tailEnd type="stealth"/>
              </a:ln>
              <a:effectLst/>
            </p:spPr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7463128" y="5762683"/>
                <a:ext cx="1143000" cy="3888"/>
              </a:xfrm>
              <a:prstGeom prst="straightConnector1">
                <a:avLst/>
              </a:prstGeom>
              <a:noFill/>
              <a:ln w="63500" cap="flat" cmpd="dbl" algn="ctr">
                <a:solidFill>
                  <a:srgbClr val="0066FF"/>
                </a:solidFill>
                <a:prstDash val="solid"/>
                <a:miter lim="800000"/>
                <a:tailEnd type="stealth"/>
              </a:ln>
              <a:effectLst/>
            </p:spPr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7463128" y="5997231"/>
                <a:ext cx="114300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66FF"/>
                </a:solidFill>
                <a:prstDash val="solid"/>
                <a:miter lim="800000"/>
                <a:tailEnd type="stealth"/>
              </a:ln>
              <a:effectLst/>
            </p:spPr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7463128" y="6193565"/>
                <a:ext cx="114300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66FF"/>
                </a:solidFill>
                <a:prstDash val="sysDash"/>
                <a:miter lim="800000"/>
                <a:headEnd type="stealth"/>
                <a:tailEnd type="none"/>
              </a:ln>
              <a:effectLst/>
            </p:spPr>
          </p:cxnSp>
        </p:grpSp>
        <p:sp>
          <p:nvSpPr>
            <p:cNvPr id="31" name="TextBox 30"/>
            <p:cNvSpPr txBox="1"/>
            <p:nvPr/>
          </p:nvSpPr>
          <p:spPr>
            <a:xfrm>
              <a:off x="4329841" y="6188939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/>
                </a:rPr>
                <a:t>2.5</a:t>
              </a:r>
              <a:r>
                <a:rPr kumimoji="0" lang="en-US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/>
                </a:rPr>
                <a:t></a:t>
              </a:r>
              <a:r>
                <a:rPr kumimoji="0" lang="en-US" sz="1800" b="1" i="0" u="none" strike="noStrike" kern="1200" cap="none" spc="0" normalizeH="0" baseline="-2500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/>
                </a:rPr>
                <a:t>0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54793" y="5332041"/>
            <a:ext cx="867446" cy="1006291"/>
            <a:chOff x="6270033" y="5564671"/>
            <a:chExt cx="867446" cy="1006291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6271942" y="5564671"/>
              <a:ext cx="863628" cy="0"/>
            </a:xfrm>
            <a:prstGeom prst="straightConnector1">
              <a:avLst/>
            </a:prstGeom>
            <a:ln w="63500" cmpd="dbl">
              <a:solidFill>
                <a:srgbClr val="0066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271942" y="5757725"/>
              <a:ext cx="863628" cy="2938"/>
            </a:xfrm>
            <a:prstGeom prst="straightConnector1">
              <a:avLst/>
            </a:prstGeom>
            <a:ln w="63500" cmpd="dbl">
              <a:solidFill>
                <a:srgbClr val="0066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6271942" y="5934945"/>
              <a:ext cx="863628" cy="0"/>
            </a:xfrm>
            <a:prstGeom prst="straightConnector1">
              <a:avLst/>
            </a:prstGeom>
            <a:ln w="25400" cmpd="sng">
              <a:solidFill>
                <a:srgbClr val="0066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>
              <a:off x="6270033" y="6064602"/>
              <a:ext cx="867446" cy="138993"/>
              <a:chOff x="6295354" y="6064602"/>
              <a:chExt cx="867446" cy="138993"/>
            </a:xfrm>
          </p:grpSpPr>
          <p:sp>
            <p:nvSpPr>
              <p:cNvPr id="15" name="Freeform 14"/>
              <p:cNvSpPr/>
              <p:nvPr/>
            </p:nvSpPr>
            <p:spPr>
              <a:xfrm rot="10800000">
                <a:off x="6379433" y="6064602"/>
                <a:ext cx="783367" cy="138993"/>
              </a:xfrm>
              <a:custGeom>
                <a:avLst/>
                <a:gdLst>
                  <a:gd name="connsiteX0" fmla="*/ 0 w 2502761"/>
                  <a:gd name="connsiteY0" fmla="*/ 200724 h 361024"/>
                  <a:gd name="connsiteX1" fmla="*/ 131150 w 2502761"/>
                  <a:gd name="connsiteY1" fmla="*/ 4000 h 361024"/>
                  <a:gd name="connsiteX2" fmla="*/ 367946 w 2502761"/>
                  <a:gd name="connsiteY2" fmla="*/ 361017 h 361024"/>
                  <a:gd name="connsiteX3" fmla="*/ 575599 w 2502761"/>
                  <a:gd name="connsiteY3" fmla="*/ 14930 h 361024"/>
                  <a:gd name="connsiteX4" fmla="*/ 808753 w 2502761"/>
                  <a:gd name="connsiteY4" fmla="*/ 361017 h 361024"/>
                  <a:gd name="connsiteX5" fmla="*/ 1034620 w 2502761"/>
                  <a:gd name="connsiteY5" fmla="*/ 4000 h 361024"/>
                  <a:gd name="connsiteX6" fmla="*/ 1256845 w 2502761"/>
                  <a:gd name="connsiteY6" fmla="*/ 357374 h 361024"/>
                  <a:gd name="connsiteX7" fmla="*/ 1486356 w 2502761"/>
                  <a:gd name="connsiteY7" fmla="*/ 4000 h 361024"/>
                  <a:gd name="connsiteX8" fmla="*/ 1715867 w 2502761"/>
                  <a:gd name="connsiteY8" fmla="*/ 353731 h 361024"/>
                  <a:gd name="connsiteX9" fmla="*/ 1934448 w 2502761"/>
                  <a:gd name="connsiteY9" fmla="*/ 4000 h 361024"/>
                  <a:gd name="connsiteX10" fmla="*/ 2163959 w 2502761"/>
                  <a:gd name="connsiteY10" fmla="*/ 357374 h 361024"/>
                  <a:gd name="connsiteX11" fmla="*/ 2386184 w 2502761"/>
                  <a:gd name="connsiteY11" fmla="*/ 4000 h 361024"/>
                  <a:gd name="connsiteX12" fmla="*/ 2502761 w 2502761"/>
                  <a:gd name="connsiteY12" fmla="*/ 186152 h 361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02761" h="361024">
                    <a:moveTo>
                      <a:pt x="0" y="200724"/>
                    </a:moveTo>
                    <a:cubicBezTo>
                      <a:pt x="34913" y="89004"/>
                      <a:pt x="69826" y="-22715"/>
                      <a:pt x="131150" y="4000"/>
                    </a:cubicBezTo>
                    <a:cubicBezTo>
                      <a:pt x="192474" y="30715"/>
                      <a:pt x="293871" y="359195"/>
                      <a:pt x="367946" y="361017"/>
                    </a:cubicBezTo>
                    <a:cubicBezTo>
                      <a:pt x="442021" y="362839"/>
                      <a:pt x="502131" y="14930"/>
                      <a:pt x="575599" y="14930"/>
                    </a:cubicBezTo>
                    <a:cubicBezTo>
                      <a:pt x="649067" y="14930"/>
                      <a:pt x="732250" y="362839"/>
                      <a:pt x="808753" y="361017"/>
                    </a:cubicBezTo>
                    <a:cubicBezTo>
                      <a:pt x="885256" y="359195"/>
                      <a:pt x="959938" y="4607"/>
                      <a:pt x="1034620" y="4000"/>
                    </a:cubicBezTo>
                    <a:cubicBezTo>
                      <a:pt x="1109302" y="3393"/>
                      <a:pt x="1181556" y="357374"/>
                      <a:pt x="1256845" y="357374"/>
                    </a:cubicBezTo>
                    <a:cubicBezTo>
                      <a:pt x="1332134" y="357374"/>
                      <a:pt x="1409852" y="4607"/>
                      <a:pt x="1486356" y="4000"/>
                    </a:cubicBezTo>
                    <a:cubicBezTo>
                      <a:pt x="1562860" y="3393"/>
                      <a:pt x="1641185" y="353731"/>
                      <a:pt x="1715867" y="353731"/>
                    </a:cubicBezTo>
                    <a:cubicBezTo>
                      <a:pt x="1790549" y="353731"/>
                      <a:pt x="1859766" y="3393"/>
                      <a:pt x="1934448" y="4000"/>
                    </a:cubicBezTo>
                    <a:cubicBezTo>
                      <a:pt x="2009130" y="4607"/>
                      <a:pt x="2088670" y="357374"/>
                      <a:pt x="2163959" y="357374"/>
                    </a:cubicBezTo>
                    <a:cubicBezTo>
                      <a:pt x="2239248" y="357374"/>
                      <a:pt x="2329717" y="32537"/>
                      <a:pt x="2386184" y="4000"/>
                    </a:cubicBezTo>
                    <a:cubicBezTo>
                      <a:pt x="2442651" y="-24537"/>
                      <a:pt x="2485153" y="155186"/>
                      <a:pt x="2502761" y="186152"/>
                    </a:cubicBezTo>
                  </a:path>
                </a:pathLst>
              </a:custGeom>
              <a:noFill/>
              <a:ln w="25400">
                <a:solidFill>
                  <a:srgbClr val="00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 rot="10800000" flipV="1">
                <a:off x="6295354" y="6132156"/>
                <a:ext cx="80875" cy="3890"/>
              </a:xfrm>
              <a:prstGeom prst="straightConnector1">
                <a:avLst/>
              </a:prstGeom>
              <a:ln w="25400">
                <a:solidFill>
                  <a:srgbClr val="0066FF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/>
            <p:cNvSpPr txBox="1"/>
            <p:nvPr/>
          </p:nvSpPr>
          <p:spPr>
            <a:xfrm>
              <a:off x="6281204" y="6201630"/>
              <a:ext cx="845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/>
                </a:rPr>
                <a:t>2.15</a:t>
              </a:r>
              <a:r>
                <a:rPr kumimoji="0" lang="en-US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/>
                </a:rPr>
                <a:t></a:t>
              </a:r>
              <a:r>
                <a:rPr kumimoji="0" 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/>
                </a:rPr>
                <a:t>0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5486400" y="4840069"/>
            <a:ext cx="670560" cy="687964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2967163" y="4831378"/>
            <a:ext cx="614238" cy="624244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797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053997" y="1349709"/>
          <a:ext cx="2933935" cy="4159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1258">
                <a:tc>
                  <a:txBody>
                    <a:bodyPr/>
                    <a:lstStyle/>
                    <a:p>
                      <a:pPr algn="ctr"/>
                      <a:endParaRPr lang="en-US" sz="1000" b="0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en-US" sz="1000" b="0" dirty="0" smtClean="0">
                        <a:solidFill>
                          <a:srgbClr val="5B9BD5"/>
                        </a:solidFill>
                      </a:endParaRPr>
                    </a:p>
                    <a:p>
                      <a:pPr algn="ctr"/>
                      <a:r>
                        <a:rPr lang="en-US" sz="1000" b="0" dirty="0" smtClean="0">
                          <a:solidFill>
                            <a:srgbClr val="5B9BD5"/>
                          </a:solidFill>
                        </a:rPr>
                        <a:t>331</a:t>
                      </a:r>
                      <a:endParaRPr lang="en-US" sz="1000" b="0" dirty="0">
                        <a:solidFill>
                          <a:srgbClr val="5B9BD5"/>
                        </a:solidFill>
                      </a:endParaRPr>
                    </a:p>
                  </a:txBody>
                  <a:tcPr marL="69090" marR="69090" marT="34545" marB="34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9090" marR="69090" marT="34545" marB="34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 smtClean="0">
                        <a:solidFill>
                          <a:srgbClr val="5B9BD5"/>
                        </a:solidFill>
                        <a:latin typeface="Symbol" panose="05050102010706020507" pitchFamily="18" charset="2"/>
                      </a:endParaRPr>
                    </a:p>
                    <a:p>
                      <a:pPr algn="ctr"/>
                      <a:endParaRPr lang="en-US" sz="1000" b="0" dirty="0" smtClean="0">
                        <a:solidFill>
                          <a:srgbClr val="5B9BD5"/>
                        </a:solidFill>
                        <a:latin typeface="Symbol" panose="05050102010706020507" pitchFamily="18" charset="2"/>
                      </a:endParaRPr>
                    </a:p>
                    <a:p>
                      <a:pPr algn="ctr"/>
                      <a:r>
                        <a:rPr lang="en-US" sz="1000" b="0" dirty="0" smtClean="0">
                          <a:solidFill>
                            <a:srgbClr val="5B9BD5"/>
                          </a:solidFill>
                          <a:latin typeface="Symbol" panose="05050102010706020507" pitchFamily="18" charset="2"/>
                        </a:rPr>
                        <a:t>k</a:t>
                      </a:r>
                      <a:r>
                        <a:rPr lang="en-US" sz="1000" b="0" baseline="0" dirty="0" smtClean="0">
                          <a:solidFill>
                            <a:srgbClr val="5B9BD5"/>
                          </a:solidFill>
                        </a:rPr>
                        <a:t> = 4</a:t>
                      </a:r>
                      <a:endParaRPr lang="en-US" sz="1000" b="0" dirty="0">
                        <a:solidFill>
                          <a:srgbClr val="5B9BD5"/>
                        </a:solidFill>
                      </a:endParaRPr>
                    </a:p>
                  </a:txBody>
                  <a:tcPr marL="69090" marR="69090" marT="34545" marB="34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6036">
                <a:tc>
                  <a:txBody>
                    <a:bodyPr/>
                    <a:lstStyle/>
                    <a:p>
                      <a:pPr algn="ctr"/>
                      <a:endParaRPr lang="en-US" sz="1000" dirty="0" smtClean="0">
                        <a:solidFill>
                          <a:srgbClr val="5B9BD5"/>
                        </a:solidFill>
                      </a:endParaRPr>
                    </a:p>
                    <a:p>
                      <a:pPr algn="ctr"/>
                      <a:endParaRPr lang="en-US" sz="1000" dirty="0" smtClean="0">
                        <a:solidFill>
                          <a:srgbClr val="5B9BD5"/>
                        </a:solidFill>
                      </a:endParaRP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5B9BD5"/>
                          </a:solidFill>
                        </a:rPr>
                        <a:t>K =8</a:t>
                      </a:r>
                      <a:endParaRPr lang="en-US" sz="1000" dirty="0">
                        <a:solidFill>
                          <a:srgbClr val="5B9BD5"/>
                        </a:solidFill>
                      </a:endParaRPr>
                    </a:p>
                  </a:txBody>
                  <a:tcPr marL="69090" marR="69090" marT="34545" marB="34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9090" marR="69090" marT="34545" marB="34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 smtClean="0">
                        <a:solidFill>
                          <a:srgbClr val="5B9BD5"/>
                        </a:solidFill>
                        <a:latin typeface="Symbol" panose="05050102010706020507" pitchFamily="18" charset="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rgbClr val="5B9BD5"/>
                          </a:solidFill>
                          <a:latin typeface="Symbol" panose="05050102010706020507" pitchFamily="18" charset="2"/>
                        </a:rPr>
                        <a:t>k</a:t>
                      </a:r>
                      <a:r>
                        <a:rPr lang="en-US" sz="1000" b="0" baseline="0" dirty="0" smtClean="0">
                          <a:solidFill>
                            <a:srgbClr val="5B9BD5"/>
                          </a:solidFill>
                        </a:rPr>
                        <a:t> = 3</a:t>
                      </a:r>
                      <a:endParaRPr lang="en-US" sz="1000" b="0" dirty="0" smtClean="0">
                        <a:solidFill>
                          <a:srgbClr val="5B9BD5"/>
                        </a:solidFill>
                      </a:endParaRPr>
                    </a:p>
                    <a:p>
                      <a:pPr algn="ctr"/>
                      <a:endParaRPr lang="en-US" sz="1000" dirty="0"/>
                    </a:p>
                  </a:txBody>
                  <a:tcPr marL="69090" marR="69090" marT="34545" marB="34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12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rgbClr val="5B9BD5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rgbClr val="5B9BD5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5B9BD5"/>
                          </a:solidFill>
                        </a:rPr>
                        <a:t>113</a:t>
                      </a:r>
                    </a:p>
                    <a:p>
                      <a:pPr algn="ctr"/>
                      <a:endParaRPr lang="en-US" sz="1000" dirty="0" smtClean="0">
                        <a:solidFill>
                          <a:srgbClr val="5B9BD5"/>
                        </a:solidFill>
                      </a:endParaRPr>
                    </a:p>
                  </a:txBody>
                  <a:tcPr marL="69090" marR="69090" marT="34545" marB="34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9090" marR="69090" marT="34545" marB="34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 smtClean="0">
                        <a:solidFill>
                          <a:srgbClr val="5B9BD5"/>
                        </a:solidFill>
                        <a:latin typeface="Symbol" panose="05050102010706020507" pitchFamily="18" charset="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rgbClr val="5B9BD5"/>
                          </a:solidFill>
                          <a:latin typeface="Symbol" panose="05050102010706020507" pitchFamily="18" charset="2"/>
                        </a:rPr>
                        <a:t>k</a:t>
                      </a:r>
                      <a:r>
                        <a:rPr lang="en-US" sz="1000" b="0" baseline="0" dirty="0" smtClean="0">
                          <a:solidFill>
                            <a:srgbClr val="5B9BD5"/>
                          </a:solidFill>
                        </a:rPr>
                        <a:t> = 2</a:t>
                      </a:r>
                      <a:endParaRPr lang="en-US" sz="1000" b="0" dirty="0" smtClean="0">
                        <a:solidFill>
                          <a:srgbClr val="5B9BD5"/>
                        </a:solidFill>
                      </a:endParaRPr>
                    </a:p>
                    <a:p>
                      <a:pPr algn="ctr"/>
                      <a:endParaRPr lang="en-US" sz="1000" dirty="0"/>
                    </a:p>
                  </a:txBody>
                  <a:tcPr marL="69090" marR="69090" marT="34545" marB="34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1258">
                <a:tc>
                  <a:txBody>
                    <a:bodyPr/>
                    <a:lstStyle/>
                    <a:p>
                      <a:pPr algn="ctr"/>
                      <a:endParaRPr lang="en-US" sz="1000" dirty="0" smtClean="0">
                        <a:solidFill>
                          <a:srgbClr val="5B9BD5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rgbClr val="5B9BD5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5B9BD5"/>
                          </a:solidFill>
                        </a:rPr>
                        <a:t>Anti-331</a:t>
                      </a:r>
                    </a:p>
                    <a:p>
                      <a:pPr algn="ctr"/>
                      <a:endParaRPr lang="en-US" sz="1000" dirty="0">
                        <a:solidFill>
                          <a:srgbClr val="5B9BD5"/>
                        </a:solidFill>
                      </a:endParaRPr>
                    </a:p>
                  </a:txBody>
                  <a:tcPr marL="69090" marR="69090" marT="34545" marB="34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9090" marR="69090" marT="34545" marB="34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 smtClean="0">
                        <a:solidFill>
                          <a:srgbClr val="5B9BD5"/>
                        </a:solidFill>
                        <a:latin typeface="Symbol" panose="05050102010706020507" pitchFamily="18" charset="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rgbClr val="5B9BD5"/>
                          </a:solidFill>
                          <a:latin typeface="Symbol" panose="05050102010706020507" pitchFamily="18" charset="2"/>
                        </a:rPr>
                        <a:t>k</a:t>
                      </a:r>
                      <a:r>
                        <a:rPr lang="en-US" sz="1000" b="0" baseline="0" dirty="0" smtClean="0">
                          <a:solidFill>
                            <a:srgbClr val="5B9BD5"/>
                          </a:solidFill>
                        </a:rPr>
                        <a:t> = 1</a:t>
                      </a:r>
                      <a:endParaRPr lang="en-US" sz="1000" b="0" dirty="0" smtClean="0">
                        <a:solidFill>
                          <a:srgbClr val="5B9BD5"/>
                        </a:solidFill>
                      </a:endParaRPr>
                    </a:p>
                    <a:p>
                      <a:pPr algn="ctr"/>
                      <a:endParaRPr lang="en-US" sz="1000" dirty="0"/>
                    </a:p>
                  </a:txBody>
                  <a:tcPr marL="69090" marR="69090" marT="34545" marB="34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3042244" y="1561425"/>
            <a:ext cx="863628" cy="613315"/>
            <a:chOff x="1271878" y="1047880"/>
            <a:chExt cx="1143000" cy="811715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1271878" y="1047880"/>
              <a:ext cx="1143000" cy="0"/>
            </a:xfrm>
            <a:prstGeom prst="straightConnector1">
              <a:avLst/>
            </a:prstGeom>
            <a:ln w="63500" cmpd="dbl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271878" y="1303384"/>
              <a:ext cx="1143000" cy="3888"/>
            </a:xfrm>
            <a:prstGeom prst="straightConnector1">
              <a:avLst/>
            </a:prstGeom>
            <a:ln w="63500" cmpd="dbl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271878" y="1537932"/>
              <a:ext cx="1143000" cy="0"/>
            </a:xfrm>
            <a:prstGeom prst="straightConnector1">
              <a:avLst/>
            </a:prstGeom>
            <a:ln w="25400" cmpd="sng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1288547" y="1675640"/>
              <a:ext cx="1126331" cy="183955"/>
              <a:chOff x="3449947" y="3639027"/>
              <a:chExt cx="2718947" cy="361024"/>
            </a:xfrm>
          </p:grpSpPr>
          <p:sp>
            <p:nvSpPr>
              <p:cNvPr id="14" name="Freeform 13"/>
              <p:cNvSpPr/>
              <p:nvPr/>
            </p:nvSpPr>
            <p:spPr>
              <a:xfrm>
                <a:off x="3449947" y="3639027"/>
                <a:ext cx="2502761" cy="361024"/>
              </a:xfrm>
              <a:custGeom>
                <a:avLst/>
                <a:gdLst>
                  <a:gd name="connsiteX0" fmla="*/ 0 w 2502761"/>
                  <a:gd name="connsiteY0" fmla="*/ 200724 h 361024"/>
                  <a:gd name="connsiteX1" fmla="*/ 131150 w 2502761"/>
                  <a:gd name="connsiteY1" fmla="*/ 4000 h 361024"/>
                  <a:gd name="connsiteX2" fmla="*/ 367946 w 2502761"/>
                  <a:gd name="connsiteY2" fmla="*/ 361017 h 361024"/>
                  <a:gd name="connsiteX3" fmla="*/ 575599 w 2502761"/>
                  <a:gd name="connsiteY3" fmla="*/ 14930 h 361024"/>
                  <a:gd name="connsiteX4" fmla="*/ 808753 w 2502761"/>
                  <a:gd name="connsiteY4" fmla="*/ 361017 h 361024"/>
                  <a:gd name="connsiteX5" fmla="*/ 1034620 w 2502761"/>
                  <a:gd name="connsiteY5" fmla="*/ 4000 h 361024"/>
                  <a:gd name="connsiteX6" fmla="*/ 1256845 w 2502761"/>
                  <a:gd name="connsiteY6" fmla="*/ 357374 h 361024"/>
                  <a:gd name="connsiteX7" fmla="*/ 1486356 w 2502761"/>
                  <a:gd name="connsiteY7" fmla="*/ 4000 h 361024"/>
                  <a:gd name="connsiteX8" fmla="*/ 1715867 w 2502761"/>
                  <a:gd name="connsiteY8" fmla="*/ 353731 h 361024"/>
                  <a:gd name="connsiteX9" fmla="*/ 1934448 w 2502761"/>
                  <a:gd name="connsiteY9" fmla="*/ 4000 h 361024"/>
                  <a:gd name="connsiteX10" fmla="*/ 2163959 w 2502761"/>
                  <a:gd name="connsiteY10" fmla="*/ 357374 h 361024"/>
                  <a:gd name="connsiteX11" fmla="*/ 2386184 w 2502761"/>
                  <a:gd name="connsiteY11" fmla="*/ 4000 h 361024"/>
                  <a:gd name="connsiteX12" fmla="*/ 2502761 w 2502761"/>
                  <a:gd name="connsiteY12" fmla="*/ 186152 h 361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02761" h="361024">
                    <a:moveTo>
                      <a:pt x="0" y="200724"/>
                    </a:moveTo>
                    <a:cubicBezTo>
                      <a:pt x="34913" y="89004"/>
                      <a:pt x="69826" y="-22715"/>
                      <a:pt x="131150" y="4000"/>
                    </a:cubicBezTo>
                    <a:cubicBezTo>
                      <a:pt x="192474" y="30715"/>
                      <a:pt x="293871" y="359195"/>
                      <a:pt x="367946" y="361017"/>
                    </a:cubicBezTo>
                    <a:cubicBezTo>
                      <a:pt x="442021" y="362839"/>
                      <a:pt x="502131" y="14930"/>
                      <a:pt x="575599" y="14930"/>
                    </a:cubicBezTo>
                    <a:cubicBezTo>
                      <a:pt x="649067" y="14930"/>
                      <a:pt x="732250" y="362839"/>
                      <a:pt x="808753" y="361017"/>
                    </a:cubicBezTo>
                    <a:cubicBezTo>
                      <a:pt x="885256" y="359195"/>
                      <a:pt x="959938" y="4607"/>
                      <a:pt x="1034620" y="4000"/>
                    </a:cubicBezTo>
                    <a:cubicBezTo>
                      <a:pt x="1109302" y="3393"/>
                      <a:pt x="1181556" y="357374"/>
                      <a:pt x="1256845" y="357374"/>
                    </a:cubicBezTo>
                    <a:cubicBezTo>
                      <a:pt x="1332134" y="357374"/>
                      <a:pt x="1409852" y="4607"/>
                      <a:pt x="1486356" y="4000"/>
                    </a:cubicBezTo>
                    <a:cubicBezTo>
                      <a:pt x="1562860" y="3393"/>
                      <a:pt x="1641185" y="353731"/>
                      <a:pt x="1715867" y="353731"/>
                    </a:cubicBezTo>
                    <a:cubicBezTo>
                      <a:pt x="1790549" y="353731"/>
                      <a:pt x="1859766" y="3393"/>
                      <a:pt x="1934448" y="4000"/>
                    </a:cubicBezTo>
                    <a:cubicBezTo>
                      <a:pt x="2009130" y="4607"/>
                      <a:pt x="2088670" y="357374"/>
                      <a:pt x="2163959" y="357374"/>
                    </a:cubicBezTo>
                    <a:cubicBezTo>
                      <a:pt x="2239248" y="357374"/>
                      <a:pt x="2329717" y="32537"/>
                      <a:pt x="2386184" y="4000"/>
                    </a:cubicBezTo>
                    <a:cubicBezTo>
                      <a:pt x="2442651" y="-24537"/>
                      <a:pt x="2485153" y="155186"/>
                      <a:pt x="2502761" y="186152"/>
                    </a:cubicBezTo>
                  </a:path>
                </a:pathLst>
              </a:custGeom>
              <a:noFill/>
              <a:ln w="25400">
                <a:solidFill>
                  <a:srgbClr val="5B9B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 flipV="1">
                <a:off x="5910508" y="3814484"/>
                <a:ext cx="258386" cy="10105"/>
              </a:xfrm>
              <a:prstGeom prst="straightConnector1">
                <a:avLst/>
              </a:prstGeom>
              <a:ln w="25400"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15"/>
          <p:cNvGrpSpPr/>
          <p:nvPr/>
        </p:nvGrpSpPr>
        <p:grpSpPr>
          <a:xfrm>
            <a:off x="3054746" y="2702255"/>
            <a:ext cx="863627" cy="370273"/>
            <a:chOff x="1288547" y="2479695"/>
            <a:chExt cx="1143000" cy="490052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1288547" y="2479695"/>
              <a:ext cx="1143000" cy="0"/>
            </a:xfrm>
            <a:prstGeom prst="straightConnector1">
              <a:avLst/>
            </a:prstGeom>
            <a:ln w="63500" cmpd="dbl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288547" y="2735199"/>
              <a:ext cx="1143000" cy="3888"/>
            </a:xfrm>
            <a:prstGeom prst="straightConnector1">
              <a:avLst/>
            </a:prstGeom>
            <a:ln w="63500" cmpd="dbl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288547" y="2969747"/>
              <a:ext cx="1143000" cy="0"/>
            </a:xfrm>
            <a:prstGeom prst="straightConnector1">
              <a:avLst/>
            </a:prstGeom>
            <a:ln w="25400" cmpd="sng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3054722" y="4602656"/>
            <a:ext cx="867006" cy="807544"/>
            <a:chOff x="1288547" y="3634552"/>
            <a:chExt cx="1147472" cy="1068775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1293019" y="3634552"/>
              <a:ext cx="1143000" cy="0"/>
            </a:xfrm>
            <a:prstGeom prst="straightConnector1">
              <a:avLst/>
            </a:prstGeom>
            <a:ln w="63500" cmpd="dbl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293019" y="3890056"/>
              <a:ext cx="1143000" cy="3888"/>
            </a:xfrm>
            <a:prstGeom prst="straightConnector1">
              <a:avLst/>
            </a:prstGeom>
            <a:ln w="63500" cmpd="dbl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293019" y="4124604"/>
              <a:ext cx="1143000" cy="0"/>
            </a:xfrm>
            <a:prstGeom prst="straightConnector1">
              <a:avLst/>
            </a:prstGeom>
            <a:ln w="25400" cmpd="sng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 rot="10800000">
              <a:off x="1288547" y="4254653"/>
              <a:ext cx="1126331" cy="183955"/>
              <a:chOff x="3449947" y="3639027"/>
              <a:chExt cx="2718947" cy="361024"/>
            </a:xfrm>
          </p:grpSpPr>
          <p:sp>
            <p:nvSpPr>
              <p:cNvPr id="28" name="Freeform 27"/>
              <p:cNvSpPr/>
              <p:nvPr/>
            </p:nvSpPr>
            <p:spPr>
              <a:xfrm>
                <a:off x="3449947" y="3639027"/>
                <a:ext cx="2502761" cy="361024"/>
              </a:xfrm>
              <a:custGeom>
                <a:avLst/>
                <a:gdLst>
                  <a:gd name="connsiteX0" fmla="*/ 0 w 2502761"/>
                  <a:gd name="connsiteY0" fmla="*/ 200724 h 361024"/>
                  <a:gd name="connsiteX1" fmla="*/ 131150 w 2502761"/>
                  <a:gd name="connsiteY1" fmla="*/ 4000 h 361024"/>
                  <a:gd name="connsiteX2" fmla="*/ 367946 w 2502761"/>
                  <a:gd name="connsiteY2" fmla="*/ 361017 h 361024"/>
                  <a:gd name="connsiteX3" fmla="*/ 575599 w 2502761"/>
                  <a:gd name="connsiteY3" fmla="*/ 14930 h 361024"/>
                  <a:gd name="connsiteX4" fmla="*/ 808753 w 2502761"/>
                  <a:gd name="connsiteY4" fmla="*/ 361017 h 361024"/>
                  <a:gd name="connsiteX5" fmla="*/ 1034620 w 2502761"/>
                  <a:gd name="connsiteY5" fmla="*/ 4000 h 361024"/>
                  <a:gd name="connsiteX6" fmla="*/ 1256845 w 2502761"/>
                  <a:gd name="connsiteY6" fmla="*/ 357374 h 361024"/>
                  <a:gd name="connsiteX7" fmla="*/ 1486356 w 2502761"/>
                  <a:gd name="connsiteY7" fmla="*/ 4000 h 361024"/>
                  <a:gd name="connsiteX8" fmla="*/ 1715867 w 2502761"/>
                  <a:gd name="connsiteY8" fmla="*/ 353731 h 361024"/>
                  <a:gd name="connsiteX9" fmla="*/ 1934448 w 2502761"/>
                  <a:gd name="connsiteY9" fmla="*/ 4000 h 361024"/>
                  <a:gd name="connsiteX10" fmla="*/ 2163959 w 2502761"/>
                  <a:gd name="connsiteY10" fmla="*/ 357374 h 361024"/>
                  <a:gd name="connsiteX11" fmla="*/ 2386184 w 2502761"/>
                  <a:gd name="connsiteY11" fmla="*/ 4000 h 361024"/>
                  <a:gd name="connsiteX12" fmla="*/ 2502761 w 2502761"/>
                  <a:gd name="connsiteY12" fmla="*/ 186152 h 361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02761" h="361024">
                    <a:moveTo>
                      <a:pt x="0" y="200724"/>
                    </a:moveTo>
                    <a:cubicBezTo>
                      <a:pt x="34913" y="89004"/>
                      <a:pt x="69826" y="-22715"/>
                      <a:pt x="131150" y="4000"/>
                    </a:cubicBezTo>
                    <a:cubicBezTo>
                      <a:pt x="192474" y="30715"/>
                      <a:pt x="293871" y="359195"/>
                      <a:pt x="367946" y="361017"/>
                    </a:cubicBezTo>
                    <a:cubicBezTo>
                      <a:pt x="442021" y="362839"/>
                      <a:pt x="502131" y="14930"/>
                      <a:pt x="575599" y="14930"/>
                    </a:cubicBezTo>
                    <a:cubicBezTo>
                      <a:pt x="649067" y="14930"/>
                      <a:pt x="732250" y="362839"/>
                      <a:pt x="808753" y="361017"/>
                    </a:cubicBezTo>
                    <a:cubicBezTo>
                      <a:pt x="885256" y="359195"/>
                      <a:pt x="959938" y="4607"/>
                      <a:pt x="1034620" y="4000"/>
                    </a:cubicBezTo>
                    <a:cubicBezTo>
                      <a:pt x="1109302" y="3393"/>
                      <a:pt x="1181556" y="357374"/>
                      <a:pt x="1256845" y="357374"/>
                    </a:cubicBezTo>
                    <a:cubicBezTo>
                      <a:pt x="1332134" y="357374"/>
                      <a:pt x="1409852" y="4607"/>
                      <a:pt x="1486356" y="4000"/>
                    </a:cubicBezTo>
                    <a:cubicBezTo>
                      <a:pt x="1562860" y="3393"/>
                      <a:pt x="1641185" y="353731"/>
                      <a:pt x="1715867" y="353731"/>
                    </a:cubicBezTo>
                    <a:cubicBezTo>
                      <a:pt x="1790549" y="353731"/>
                      <a:pt x="1859766" y="3393"/>
                      <a:pt x="1934448" y="4000"/>
                    </a:cubicBezTo>
                    <a:cubicBezTo>
                      <a:pt x="2009130" y="4607"/>
                      <a:pt x="2088670" y="357374"/>
                      <a:pt x="2163959" y="357374"/>
                    </a:cubicBezTo>
                    <a:cubicBezTo>
                      <a:pt x="2239248" y="357374"/>
                      <a:pt x="2329717" y="32537"/>
                      <a:pt x="2386184" y="4000"/>
                    </a:cubicBezTo>
                    <a:cubicBezTo>
                      <a:pt x="2442651" y="-24537"/>
                      <a:pt x="2485153" y="155186"/>
                      <a:pt x="2502761" y="186152"/>
                    </a:cubicBezTo>
                  </a:path>
                </a:pathLst>
              </a:custGeom>
              <a:noFill/>
              <a:ln w="25400">
                <a:solidFill>
                  <a:srgbClr val="5B9B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 flipV="1">
                <a:off x="5910508" y="3814484"/>
                <a:ext cx="258386" cy="10105"/>
              </a:xfrm>
              <a:prstGeom prst="straightConnector1">
                <a:avLst/>
              </a:prstGeom>
              <a:ln w="25400"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rot="10800000">
              <a:off x="1288547" y="4519372"/>
              <a:ext cx="1126331" cy="183955"/>
              <a:chOff x="3449947" y="3639027"/>
              <a:chExt cx="2718947" cy="361024"/>
            </a:xfrm>
          </p:grpSpPr>
          <p:sp>
            <p:nvSpPr>
              <p:cNvPr id="26" name="Freeform 25"/>
              <p:cNvSpPr/>
              <p:nvPr/>
            </p:nvSpPr>
            <p:spPr>
              <a:xfrm>
                <a:off x="3449947" y="3639027"/>
                <a:ext cx="2502761" cy="361024"/>
              </a:xfrm>
              <a:custGeom>
                <a:avLst/>
                <a:gdLst>
                  <a:gd name="connsiteX0" fmla="*/ 0 w 2502761"/>
                  <a:gd name="connsiteY0" fmla="*/ 200724 h 361024"/>
                  <a:gd name="connsiteX1" fmla="*/ 131150 w 2502761"/>
                  <a:gd name="connsiteY1" fmla="*/ 4000 h 361024"/>
                  <a:gd name="connsiteX2" fmla="*/ 367946 w 2502761"/>
                  <a:gd name="connsiteY2" fmla="*/ 361017 h 361024"/>
                  <a:gd name="connsiteX3" fmla="*/ 575599 w 2502761"/>
                  <a:gd name="connsiteY3" fmla="*/ 14930 h 361024"/>
                  <a:gd name="connsiteX4" fmla="*/ 808753 w 2502761"/>
                  <a:gd name="connsiteY4" fmla="*/ 361017 h 361024"/>
                  <a:gd name="connsiteX5" fmla="*/ 1034620 w 2502761"/>
                  <a:gd name="connsiteY5" fmla="*/ 4000 h 361024"/>
                  <a:gd name="connsiteX6" fmla="*/ 1256845 w 2502761"/>
                  <a:gd name="connsiteY6" fmla="*/ 357374 h 361024"/>
                  <a:gd name="connsiteX7" fmla="*/ 1486356 w 2502761"/>
                  <a:gd name="connsiteY7" fmla="*/ 4000 h 361024"/>
                  <a:gd name="connsiteX8" fmla="*/ 1715867 w 2502761"/>
                  <a:gd name="connsiteY8" fmla="*/ 353731 h 361024"/>
                  <a:gd name="connsiteX9" fmla="*/ 1934448 w 2502761"/>
                  <a:gd name="connsiteY9" fmla="*/ 4000 h 361024"/>
                  <a:gd name="connsiteX10" fmla="*/ 2163959 w 2502761"/>
                  <a:gd name="connsiteY10" fmla="*/ 357374 h 361024"/>
                  <a:gd name="connsiteX11" fmla="*/ 2386184 w 2502761"/>
                  <a:gd name="connsiteY11" fmla="*/ 4000 h 361024"/>
                  <a:gd name="connsiteX12" fmla="*/ 2502761 w 2502761"/>
                  <a:gd name="connsiteY12" fmla="*/ 186152 h 361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02761" h="361024">
                    <a:moveTo>
                      <a:pt x="0" y="200724"/>
                    </a:moveTo>
                    <a:cubicBezTo>
                      <a:pt x="34913" y="89004"/>
                      <a:pt x="69826" y="-22715"/>
                      <a:pt x="131150" y="4000"/>
                    </a:cubicBezTo>
                    <a:cubicBezTo>
                      <a:pt x="192474" y="30715"/>
                      <a:pt x="293871" y="359195"/>
                      <a:pt x="367946" y="361017"/>
                    </a:cubicBezTo>
                    <a:cubicBezTo>
                      <a:pt x="442021" y="362839"/>
                      <a:pt x="502131" y="14930"/>
                      <a:pt x="575599" y="14930"/>
                    </a:cubicBezTo>
                    <a:cubicBezTo>
                      <a:pt x="649067" y="14930"/>
                      <a:pt x="732250" y="362839"/>
                      <a:pt x="808753" y="361017"/>
                    </a:cubicBezTo>
                    <a:cubicBezTo>
                      <a:pt x="885256" y="359195"/>
                      <a:pt x="959938" y="4607"/>
                      <a:pt x="1034620" y="4000"/>
                    </a:cubicBezTo>
                    <a:cubicBezTo>
                      <a:pt x="1109302" y="3393"/>
                      <a:pt x="1181556" y="357374"/>
                      <a:pt x="1256845" y="357374"/>
                    </a:cubicBezTo>
                    <a:cubicBezTo>
                      <a:pt x="1332134" y="357374"/>
                      <a:pt x="1409852" y="4607"/>
                      <a:pt x="1486356" y="4000"/>
                    </a:cubicBezTo>
                    <a:cubicBezTo>
                      <a:pt x="1562860" y="3393"/>
                      <a:pt x="1641185" y="353731"/>
                      <a:pt x="1715867" y="353731"/>
                    </a:cubicBezTo>
                    <a:cubicBezTo>
                      <a:pt x="1790549" y="353731"/>
                      <a:pt x="1859766" y="3393"/>
                      <a:pt x="1934448" y="4000"/>
                    </a:cubicBezTo>
                    <a:cubicBezTo>
                      <a:pt x="2009130" y="4607"/>
                      <a:pt x="2088670" y="357374"/>
                      <a:pt x="2163959" y="357374"/>
                    </a:cubicBezTo>
                    <a:cubicBezTo>
                      <a:pt x="2239248" y="357374"/>
                      <a:pt x="2329717" y="32537"/>
                      <a:pt x="2386184" y="4000"/>
                    </a:cubicBezTo>
                    <a:cubicBezTo>
                      <a:pt x="2442651" y="-24537"/>
                      <a:pt x="2485153" y="155186"/>
                      <a:pt x="2502761" y="186152"/>
                    </a:cubicBezTo>
                  </a:path>
                </a:pathLst>
              </a:custGeom>
              <a:noFill/>
              <a:ln w="25400">
                <a:solidFill>
                  <a:srgbClr val="5B9B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 flipV="1">
                <a:off x="5910508" y="3814484"/>
                <a:ext cx="258386" cy="10105"/>
              </a:xfrm>
              <a:prstGeom prst="straightConnector1">
                <a:avLst/>
              </a:prstGeom>
              <a:ln w="25400"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oup 29"/>
          <p:cNvGrpSpPr/>
          <p:nvPr/>
        </p:nvGrpSpPr>
        <p:grpSpPr>
          <a:xfrm>
            <a:off x="3042218" y="3627921"/>
            <a:ext cx="867007" cy="607529"/>
            <a:chOff x="1262934" y="5412832"/>
            <a:chExt cx="1147472" cy="804056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1267406" y="5412832"/>
              <a:ext cx="1143000" cy="0"/>
            </a:xfrm>
            <a:prstGeom prst="straightConnector1">
              <a:avLst/>
            </a:prstGeom>
            <a:ln w="63500" cmpd="dbl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1267406" y="5668336"/>
              <a:ext cx="1143000" cy="3888"/>
            </a:xfrm>
            <a:prstGeom prst="straightConnector1">
              <a:avLst/>
            </a:prstGeom>
            <a:ln w="63500" cmpd="dbl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267406" y="5902884"/>
              <a:ext cx="1143000" cy="0"/>
            </a:xfrm>
            <a:prstGeom prst="straightConnector1">
              <a:avLst/>
            </a:prstGeom>
            <a:ln w="25400" cmpd="sng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/>
            <p:cNvGrpSpPr/>
            <p:nvPr/>
          </p:nvGrpSpPr>
          <p:grpSpPr>
            <a:xfrm rot="10800000">
              <a:off x="1262934" y="6032933"/>
              <a:ext cx="1126331" cy="183955"/>
              <a:chOff x="3449947" y="3639027"/>
              <a:chExt cx="2718947" cy="361024"/>
            </a:xfrm>
          </p:grpSpPr>
          <p:sp>
            <p:nvSpPr>
              <p:cNvPr id="35" name="Freeform 34"/>
              <p:cNvSpPr/>
              <p:nvPr/>
            </p:nvSpPr>
            <p:spPr>
              <a:xfrm>
                <a:off x="3449947" y="3639027"/>
                <a:ext cx="2502761" cy="361024"/>
              </a:xfrm>
              <a:custGeom>
                <a:avLst/>
                <a:gdLst>
                  <a:gd name="connsiteX0" fmla="*/ 0 w 2502761"/>
                  <a:gd name="connsiteY0" fmla="*/ 200724 h 361024"/>
                  <a:gd name="connsiteX1" fmla="*/ 131150 w 2502761"/>
                  <a:gd name="connsiteY1" fmla="*/ 4000 h 361024"/>
                  <a:gd name="connsiteX2" fmla="*/ 367946 w 2502761"/>
                  <a:gd name="connsiteY2" fmla="*/ 361017 h 361024"/>
                  <a:gd name="connsiteX3" fmla="*/ 575599 w 2502761"/>
                  <a:gd name="connsiteY3" fmla="*/ 14930 h 361024"/>
                  <a:gd name="connsiteX4" fmla="*/ 808753 w 2502761"/>
                  <a:gd name="connsiteY4" fmla="*/ 361017 h 361024"/>
                  <a:gd name="connsiteX5" fmla="*/ 1034620 w 2502761"/>
                  <a:gd name="connsiteY5" fmla="*/ 4000 h 361024"/>
                  <a:gd name="connsiteX6" fmla="*/ 1256845 w 2502761"/>
                  <a:gd name="connsiteY6" fmla="*/ 357374 h 361024"/>
                  <a:gd name="connsiteX7" fmla="*/ 1486356 w 2502761"/>
                  <a:gd name="connsiteY7" fmla="*/ 4000 h 361024"/>
                  <a:gd name="connsiteX8" fmla="*/ 1715867 w 2502761"/>
                  <a:gd name="connsiteY8" fmla="*/ 353731 h 361024"/>
                  <a:gd name="connsiteX9" fmla="*/ 1934448 w 2502761"/>
                  <a:gd name="connsiteY9" fmla="*/ 4000 h 361024"/>
                  <a:gd name="connsiteX10" fmla="*/ 2163959 w 2502761"/>
                  <a:gd name="connsiteY10" fmla="*/ 357374 h 361024"/>
                  <a:gd name="connsiteX11" fmla="*/ 2386184 w 2502761"/>
                  <a:gd name="connsiteY11" fmla="*/ 4000 h 361024"/>
                  <a:gd name="connsiteX12" fmla="*/ 2502761 w 2502761"/>
                  <a:gd name="connsiteY12" fmla="*/ 186152 h 361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02761" h="361024">
                    <a:moveTo>
                      <a:pt x="0" y="200724"/>
                    </a:moveTo>
                    <a:cubicBezTo>
                      <a:pt x="34913" y="89004"/>
                      <a:pt x="69826" y="-22715"/>
                      <a:pt x="131150" y="4000"/>
                    </a:cubicBezTo>
                    <a:cubicBezTo>
                      <a:pt x="192474" y="30715"/>
                      <a:pt x="293871" y="359195"/>
                      <a:pt x="367946" y="361017"/>
                    </a:cubicBezTo>
                    <a:cubicBezTo>
                      <a:pt x="442021" y="362839"/>
                      <a:pt x="502131" y="14930"/>
                      <a:pt x="575599" y="14930"/>
                    </a:cubicBezTo>
                    <a:cubicBezTo>
                      <a:pt x="649067" y="14930"/>
                      <a:pt x="732250" y="362839"/>
                      <a:pt x="808753" y="361017"/>
                    </a:cubicBezTo>
                    <a:cubicBezTo>
                      <a:pt x="885256" y="359195"/>
                      <a:pt x="959938" y="4607"/>
                      <a:pt x="1034620" y="4000"/>
                    </a:cubicBezTo>
                    <a:cubicBezTo>
                      <a:pt x="1109302" y="3393"/>
                      <a:pt x="1181556" y="357374"/>
                      <a:pt x="1256845" y="357374"/>
                    </a:cubicBezTo>
                    <a:cubicBezTo>
                      <a:pt x="1332134" y="357374"/>
                      <a:pt x="1409852" y="4607"/>
                      <a:pt x="1486356" y="4000"/>
                    </a:cubicBezTo>
                    <a:cubicBezTo>
                      <a:pt x="1562860" y="3393"/>
                      <a:pt x="1641185" y="353731"/>
                      <a:pt x="1715867" y="353731"/>
                    </a:cubicBezTo>
                    <a:cubicBezTo>
                      <a:pt x="1790549" y="353731"/>
                      <a:pt x="1859766" y="3393"/>
                      <a:pt x="1934448" y="4000"/>
                    </a:cubicBezTo>
                    <a:cubicBezTo>
                      <a:pt x="2009130" y="4607"/>
                      <a:pt x="2088670" y="357374"/>
                      <a:pt x="2163959" y="357374"/>
                    </a:cubicBezTo>
                    <a:cubicBezTo>
                      <a:pt x="2239248" y="357374"/>
                      <a:pt x="2329717" y="32537"/>
                      <a:pt x="2386184" y="4000"/>
                    </a:cubicBezTo>
                    <a:cubicBezTo>
                      <a:pt x="2442651" y="-24537"/>
                      <a:pt x="2485153" y="155186"/>
                      <a:pt x="2502761" y="186152"/>
                    </a:cubicBezTo>
                  </a:path>
                </a:pathLst>
              </a:custGeom>
              <a:noFill/>
              <a:ln w="25400">
                <a:solidFill>
                  <a:srgbClr val="5B9B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 flipV="1">
                <a:off x="5910508" y="3814484"/>
                <a:ext cx="258386" cy="10105"/>
              </a:xfrm>
              <a:prstGeom prst="straightConnector1">
                <a:avLst/>
              </a:prstGeom>
              <a:ln w="25400"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37" name="Table 36"/>
          <p:cNvGraphicFramePr>
            <a:graphicFrameLocks noGrp="1"/>
          </p:cNvGraphicFramePr>
          <p:nvPr>
            <p:extLst/>
          </p:nvPr>
        </p:nvGraphicFramePr>
        <p:xfrm>
          <a:off x="5232400" y="914400"/>
          <a:ext cx="3612843" cy="5292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4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5547">
                <a:tc>
                  <a:txBody>
                    <a:bodyPr/>
                    <a:lstStyle/>
                    <a:p>
                      <a:pPr algn="ctr"/>
                      <a:endParaRPr lang="en-US" sz="1000" b="0" dirty="0" smtClean="0">
                        <a:solidFill>
                          <a:srgbClr val="5B9BD5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rgbClr val="5B9BD5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rgbClr val="5B9BD5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5B9BD5"/>
                          </a:solidFill>
                        </a:rPr>
                        <a:t>SU(2)</a:t>
                      </a:r>
                      <a:r>
                        <a:rPr lang="en-US" sz="1000" baseline="-25000" dirty="0" smtClean="0">
                          <a:solidFill>
                            <a:srgbClr val="5B9BD5"/>
                          </a:solidFill>
                        </a:rPr>
                        <a:t>2</a:t>
                      </a:r>
                      <a:r>
                        <a:rPr lang="en-US" sz="1000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endParaRPr lang="en-US" sz="1000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en-US" sz="1000" b="0" dirty="0" smtClean="0">
                        <a:solidFill>
                          <a:srgbClr val="5B9BD5"/>
                        </a:solidFill>
                      </a:endParaRPr>
                    </a:p>
                  </a:txBody>
                  <a:tcPr marL="69090" marR="69090" marT="34545" marB="34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9090" marR="69090" marT="34545" marB="34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 smtClean="0">
                        <a:solidFill>
                          <a:srgbClr val="5B9BD5"/>
                        </a:solidFill>
                        <a:latin typeface="Symbol" panose="05050102010706020507" pitchFamily="18" charset="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 smtClean="0">
                        <a:solidFill>
                          <a:srgbClr val="5B9BD5"/>
                        </a:solidFill>
                        <a:latin typeface="Symbol" panose="05050102010706020507" pitchFamily="18" charset="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rgbClr val="5B9BD5"/>
                          </a:solidFill>
                          <a:latin typeface="Symbol" panose="05050102010706020507" pitchFamily="18" charset="2"/>
                        </a:rPr>
                        <a:t>k</a:t>
                      </a:r>
                      <a:r>
                        <a:rPr lang="en-US" sz="1000" b="0" baseline="0" dirty="0" smtClean="0">
                          <a:solidFill>
                            <a:srgbClr val="5B9BD5"/>
                          </a:solidFill>
                        </a:rPr>
                        <a:t> = 4.5</a:t>
                      </a:r>
                      <a:endParaRPr lang="en-US" sz="1000" b="0" dirty="0" smtClean="0">
                        <a:solidFill>
                          <a:srgbClr val="5B9BD5"/>
                        </a:solidFill>
                      </a:endParaRPr>
                    </a:p>
                    <a:p>
                      <a:pPr algn="ctr"/>
                      <a:endParaRPr lang="en-US" sz="1000" dirty="0"/>
                    </a:p>
                  </a:txBody>
                  <a:tcPr marL="69090" marR="69090" marT="34545" marB="34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44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Pfaffian</a:t>
                      </a:r>
                    </a:p>
                    <a:p>
                      <a:pPr algn="ctr"/>
                      <a:endParaRPr lang="en-US" sz="1000" dirty="0" smtClean="0">
                        <a:solidFill>
                          <a:srgbClr val="5B9BD5"/>
                        </a:solidFill>
                      </a:endParaRPr>
                    </a:p>
                  </a:txBody>
                  <a:tcPr marL="69090" marR="69090" marT="34545" marB="34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9090" marR="69090" marT="34545" marB="34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 smtClean="0">
                        <a:solidFill>
                          <a:srgbClr val="FF0000"/>
                        </a:solidFill>
                        <a:latin typeface="Symbol" panose="05050102010706020507" pitchFamily="18" charset="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 smtClean="0">
                        <a:solidFill>
                          <a:srgbClr val="FF0000"/>
                        </a:solidFill>
                        <a:latin typeface="Symbol" panose="05050102010706020507" pitchFamily="18" charset="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rgbClr val="FF0000"/>
                          </a:solidFill>
                          <a:latin typeface="Symbol" panose="05050102010706020507" pitchFamily="18" charset="2"/>
                        </a:rPr>
                        <a:t>k</a:t>
                      </a:r>
                      <a:r>
                        <a:rPr lang="en-US" sz="1000" b="0" baseline="0" dirty="0" smtClean="0">
                          <a:solidFill>
                            <a:srgbClr val="FF0000"/>
                          </a:solidFill>
                        </a:rPr>
                        <a:t> = 3.5</a:t>
                      </a:r>
                      <a:endParaRPr lang="en-US" sz="1000" b="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1000" dirty="0" smtClean="0"/>
                    </a:p>
                    <a:p>
                      <a:pPr algn="ctr"/>
                      <a:endParaRPr lang="en-US" sz="1000" dirty="0"/>
                    </a:p>
                  </a:txBody>
                  <a:tcPr marL="69090" marR="69090" marT="34545" marB="34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72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 smtClean="0">
                        <a:solidFill>
                          <a:srgbClr val="5B9BD5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 smtClean="0">
                        <a:solidFill>
                          <a:srgbClr val="5B9BD5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rgbClr val="5B9BD5"/>
                          </a:solidFill>
                        </a:rPr>
                        <a:t>   PH - Pfaffian</a:t>
                      </a:r>
                    </a:p>
                    <a:p>
                      <a:endParaRPr lang="en-US" sz="1000" dirty="0"/>
                    </a:p>
                  </a:txBody>
                  <a:tcPr marL="69090" marR="69090" marT="34545" marB="34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9090" marR="69090" marT="34545" marB="34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 smtClean="0">
                        <a:solidFill>
                          <a:srgbClr val="5B9BD5"/>
                        </a:solidFill>
                        <a:latin typeface="Symbol" panose="05050102010706020507" pitchFamily="18" charset="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rgbClr val="5B9BD5"/>
                          </a:solidFill>
                          <a:latin typeface="Symbol" panose="05050102010706020507" pitchFamily="18" charset="2"/>
                        </a:rPr>
                        <a:t>k</a:t>
                      </a:r>
                      <a:r>
                        <a:rPr lang="en-US" sz="1000" b="0" baseline="0" dirty="0" smtClean="0">
                          <a:solidFill>
                            <a:srgbClr val="5B9BD5"/>
                          </a:solidFill>
                        </a:rPr>
                        <a:t> = 2.5</a:t>
                      </a:r>
                      <a:endParaRPr lang="en-US" sz="1000" b="0" dirty="0" smtClean="0">
                        <a:solidFill>
                          <a:srgbClr val="5B9BD5"/>
                        </a:solidFill>
                      </a:endParaRPr>
                    </a:p>
                    <a:p>
                      <a:pPr algn="ctr"/>
                      <a:endParaRPr lang="en-US" sz="1000" dirty="0"/>
                    </a:p>
                  </a:txBody>
                  <a:tcPr marL="69090" marR="69090" marT="34545" marB="34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72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rgbClr val="5B9BD5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Anti - Pfaffian</a:t>
                      </a:r>
                    </a:p>
                    <a:p>
                      <a:endParaRPr lang="en-US" sz="1000" dirty="0"/>
                    </a:p>
                  </a:txBody>
                  <a:tcPr marL="69090" marR="69090" marT="34545" marB="34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9090" marR="69090" marT="34545" marB="34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Symbol" panose="05050102010706020507" pitchFamily="18" charset="2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k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= 1.5</a:t>
                      </a:r>
                    </a:p>
                    <a:p>
                      <a:pPr algn="ctr"/>
                      <a:endParaRPr lang="en-US" sz="1000" dirty="0"/>
                    </a:p>
                  </a:txBody>
                  <a:tcPr marL="69090" marR="69090" marT="34545" marB="34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72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 smtClean="0">
                        <a:solidFill>
                          <a:srgbClr val="5B9BD5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rgbClr val="5B9BD5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rgbClr val="5B9BD5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5B9BD5"/>
                          </a:solidFill>
                        </a:rPr>
                        <a:t>Anti - SU(2)</a:t>
                      </a:r>
                      <a:r>
                        <a:rPr lang="en-US" sz="1000" baseline="-25000" dirty="0" smtClean="0">
                          <a:solidFill>
                            <a:srgbClr val="5B9BD5"/>
                          </a:solidFill>
                        </a:rPr>
                        <a:t>2</a:t>
                      </a:r>
                      <a:r>
                        <a:rPr lang="en-US" sz="1000" baseline="0" dirty="0" smtClean="0">
                          <a:solidFill>
                            <a:srgbClr val="5B9BD5"/>
                          </a:solidFill>
                        </a:rPr>
                        <a:t> </a:t>
                      </a:r>
                      <a:endParaRPr lang="en-US" sz="1000" dirty="0" smtClean="0">
                        <a:solidFill>
                          <a:srgbClr val="5B9BD5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 smtClean="0">
                        <a:solidFill>
                          <a:srgbClr val="5B9BD5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 smtClean="0">
                        <a:solidFill>
                          <a:srgbClr val="5B9BD5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 smtClean="0">
                        <a:solidFill>
                          <a:srgbClr val="5B9BD5"/>
                        </a:solidFill>
                      </a:endParaRPr>
                    </a:p>
                    <a:p>
                      <a:endParaRPr lang="en-US" sz="1000" dirty="0"/>
                    </a:p>
                  </a:txBody>
                  <a:tcPr marL="69090" marR="69090" marT="34545" marB="34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9090" marR="69090" marT="34545" marB="34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 smtClean="0">
                        <a:solidFill>
                          <a:srgbClr val="5B9BD5"/>
                        </a:solidFill>
                        <a:latin typeface="Symbol" panose="05050102010706020507" pitchFamily="18" charset="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 smtClean="0">
                        <a:solidFill>
                          <a:srgbClr val="5B9BD5"/>
                        </a:solidFill>
                        <a:latin typeface="Symbol" panose="05050102010706020507" pitchFamily="18" charset="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rgbClr val="5B9BD5"/>
                          </a:solidFill>
                          <a:latin typeface="Symbol" panose="05050102010706020507" pitchFamily="18" charset="2"/>
                        </a:rPr>
                        <a:t>k</a:t>
                      </a:r>
                      <a:r>
                        <a:rPr lang="en-US" sz="1000" b="0" baseline="0" dirty="0" smtClean="0">
                          <a:solidFill>
                            <a:srgbClr val="5B9BD5"/>
                          </a:solidFill>
                        </a:rPr>
                        <a:t> = 0.5</a:t>
                      </a:r>
                      <a:endParaRPr lang="en-US" sz="1000" b="0" dirty="0" smtClean="0">
                        <a:solidFill>
                          <a:srgbClr val="5B9BD5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 smtClean="0">
                        <a:solidFill>
                          <a:srgbClr val="5B9BD5"/>
                        </a:solidFill>
                        <a:latin typeface="Symbol" panose="05050102010706020507" pitchFamily="18" charset="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 smtClean="0">
                        <a:solidFill>
                          <a:srgbClr val="5B9BD5"/>
                        </a:solidFill>
                        <a:latin typeface="Symbol" panose="05050102010706020507" pitchFamily="18" charset="2"/>
                      </a:endParaRPr>
                    </a:p>
                    <a:p>
                      <a:pPr algn="ctr"/>
                      <a:endParaRPr lang="en-US" sz="1000" dirty="0"/>
                    </a:p>
                  </a:txBody>
                  <a:tcPr marL="69090" marR="69090" marT="34545" marB="34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6617158" y="2224580"/>
            <a:ext cx="863628" cy="518620"/>
            <a:chOff x="7463128" y="733425"/>
            <a:chExt cx="1143000" cy="686386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7463128" y="733425"/>
              <a:ext cx="1143000" cy="0"/>
            </a:xfrm>
            <a:prstGeom prst="straightConnector1">
              <a:avLst/>
            </a:prstGeom>
            <a:ln w="63500" cmpd="dbl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7463128" y="988929"/>
              <a:ext cx="1143000" cy="3888"/>
            </a:xfrm>
            <a:prstGeom prst="straightConnector1">
              <a:avLst/>
            </a:prstGeom>
            <a:ln w="63500" cmpd="dbl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7463128" y="1223477"/>
              <a:ext cx="1143000" cy="0"/>
            </a:xfrm>
            <a:prstGeom prst="straightConnector1">
              <a:avLst/>
            </a:prstGeom>
            <a:ln w="25400" cmpd="sng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7463128" y="1419811"/>
              <a:ext cx="1143000" cy="0"/>
            </a:xfrm>
            <a:prstGeom prst="straightConnector1">
              <a:avLst/>
            </a:prstGeom>
            <a:ln w="25400" cmpd="sng">
              <a:prstDash val="sys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598405" y="3124200"/>
            <a:ext cx="863628" cy="518620"/>
            <a:chOff x="7463128" y="5507179"/>
            <a:chExt cx="1143000" cy="686386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7463128" y="5507179"/>
              <a:ext cx="1143000" cy="0"/>
            </a:xfrm>
            <a:prstGeom prst="straightConnector1">
              <a:avLst/>
            </a:prstGeom>
            <a:ln w="63500" cmpd="dbl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7463128" y="5762683"/>
              <a:ext cx="1143000" cy="3888"/>
            </a:xfrm>
            <a:prstGeom prst="straightConnector1">
              <a:avLst/>
            </a:prstGeom>
            <a:ln w="63500" cmpd="dbl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7463128" y="5997231"/>
              <a:ext cx="1143000" cy="0"/>
            </a:xfrm>
            <a:prstGeom prst="straightConnector1">
              <a:avLst/>
            </a:prstGeom>
            <a:ln w="25400" cmpd="sng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7463128" y="6193565"/>
              <a:ext cx="1143000" cy="0"/>
            </a:xfrm>
            <a:prstGeom prst="straightConnector1">
              <a:avLst/>
            </a:prstGeom>
            <a:ln w="25400" cmpd="sng">
              <a:prstDash val="sysDash"/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6617159" y="1112703"/>
            <a:ext cx="863628" cy="697047"/>
            <a:chOff x="5548603" y="2250009"/>
            <a:chExt cx="1143000" cy="922532"/>
          </a:xfrm>
        </p:grpSpPr>
        <p:cxnSp>
          <p:nvCxnSpPr>
            <p:cNvPr id="49" name="Straight Arrow Connector 48"/>
            <p:cNvCxnSpPr/>
            <p:nvPr/>
          </p:nvCxnSpPr>
          <p:spPr>
            <a:xfrm>
              <a:off x="5548603" y="2250009"/>
              <a:ext cx="1143000" cy="0"/>
            </a:xfrm>
            <a:prstGeom prst="straightConnector1">
              <a:avLst/>
            </a:prstGeom>
            <a:ln w="63500" cmpd="dbl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5548603" y="2505513"/>
              <a:ext cx="1143000" cy="3888"/>
            </a:xfrm>
            <a:prstGeom prst="straightConnector1">
              <a:avLst/>
            </a:prstGeom>
            <a:ln w="63500" cmpd="dbl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548603" y="2740061"/>
              <a:ext cx="1143000" cy="0"/>
            </a:xfrm>
            <a:prstGeom prst="straightConnector1">
              <a:avLst/>
            </a:prstGeom>
            <a:ln w="25400" cmpd="sng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>
              <a:off x="5565272" y="2877769"/>
              <a:ext cx="1126331" cy="183955"/>
              <a:chOff x="3449947" y="3639027"/>
              <a:chExt cx="2718947" cy="361024"/>
            </a:xfrm>
          </p:grpSpPr>
          <p:sp>
            <p:nvSpPr>
              <p:cNvPr id="54" name="Freeform 53"/>
              <p:cNvSpPr/>
              <p:nvPr/>
            </p:nvSpPr>
            <p:spPr>
              <a:xfrm>
                <a:off x="3449947" y="3639027"/>
                <a:ext cx="2502761" cy="361024"/>
              </a:xfrm>
              <a:custGeom>
                <a:avLst/>
                <a:gdLst>
                  <a:gd name="connsiteX0" fmla="*/ 0 w 2502761"/>
                  <a:gd name="connsiteY0" fmla="*/ 200724 h 361024"/>
                  <a:gd name="connsiteX1" fmla="*/ 131150 w 2502761"/>
                  <a:gd name="connsiteY1" fmla="*/ 4000 h 361024"/>
                  <a:gd name="connsiteX2" fmla="*/ 367946 w 2502761"/>
                  <a:gd name="connsiteY2" fmla="*/ 361017 h 361024"/>
                  <a:gd name="connsiteX3" fmla="*/ 575599 w 2502761"/>
                  <a:gd name="connsiteY3" fmla="*/ 14930 h 361024"/>
                  <a:gd name="connsiteX4" fmla="*/ 808753 w 2502761"/>
                  <a:gd name="connsiteY4" fmla="*/ 361017 h 361024"/>
                  <a:gd name="connsiteX5" fmla="*/ 1034620 w 2502761"/>
                  <a:gd name="connsiteY5" fmla="*/ 4000 h 361024"/>
                  <a:gd name="connsiteX6" fmla="*/ 1256845 w 2502761"/>
                  <a:gd name="connsiteY6" fmla="*/ 357374 h 361024"/>
                  <a:gd name="connsiteX7" fmla="*/ 1486356 w 2502761"/>
                  <a:gd name="connsiteY7" fmla="*/ 4000 h 361024"/>
                  <a:gd name="connsiteX8" fmla="*/ 1715867 w 2502761"/>
                  <a:gd name="connsiteY8" fmla="*/ 353731 h 361024"/>
                  <a:gd name="connsiteX9" fmla="*/ 1934448 w 2502761"/>
                  <a:gd name="connsiteY9" fmla="*/ 4000 h 361024"/>
                  <a:gd name="connsiteX10" fmla="*/ 2163959 w 2502761"/>
                  <a:gd name="connsiteY10" fmla="*/ 357374 h 361024"/>
                  <a:gd name="connsiteX11" fmla="*/ 2386184 w 2502761"/>
                  <a:gd name="connsiteY11" fmla="*/ 4000 h 361024"/>
                  <a:gd name="connsiteX12" fmla="*/ 2502761 w 2502761"/>
                  <a:gd name="connsiteY12" fmla="*/ 186152 h 361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02761" h="361024">
                    <a:moveTo>
                      <a:pt x="0" y="200724"/>
                    </a:moveTo>
                    <a:cubicBezTo>
                      <a:pt x="34913" y="89004"/>
                      <a:pt x="69826" y="-22715"/>
                      <a:pt x="131150" y="4000"/>
                    </a:cubicBezTo>
                    <a:cubicBezTo>
                      <a:pt x="192474" y="30715"/>
                      <a:pt x="293871" y="359195"/>
                      <a:pt x="367946" y="361017"/>
                    </a:cubicBezTo>
                    <a:cubicBezTo>
                      <a:pt x="442021" y="362839"/>
                      <a:pt x="502131" y="14930"/>
                      <a:pt x="575599" y="14930"/>
                    </a:cubicBezTo>
                    <a:cubicBezTo>
                      <a:pt x="649067" y="14930"/>
                      <a:pt x="732250" y="362839"/>
                      <a:pt x="808753" y="361017"/>
                    </a:cubicBezTo>
                    <a:cubicBezTo>
                      <a:pt x="885256" y="359195"/>
                      <a:pt x="959938" y="4607"/>
                      <a:pt x="1034620" y="4000"/>
                    </a:cubicBezTo>
                    <a:cubicBezTo>
                      <a:pt x="1109302" y="3393"/>
                      <a:pt x="1181556" y="357374"/>
                      <a:pt x="1256845" y="357374"/>
                    </a:cubicBezTo>
                    <a:cubicBezTo>
                      <a:pt x="1332134" y="357374"/>
                      <a:pt x="1409852" y="4607"/>
                      <a:pt x="1486356" y="4000"/>
                    </a:cubicBezTo>
                    <a:cubicBezTo>
                      <a:pt x="1562860" y="3393"/>
                      <a:pt x="1641185" y="353731"/>
                      <a:pt x="1715867" y="353731"/>
                    </a:cubicBezTo>
                    <a:cubicBezTo>
                      <a:pt x="1790549" y="353731"/>
                      <a:pt x="1859766" y="3393"/>
                      <a:pt x="1934448" y="4000"/>
                    </a:cubicBezTo>
                    <a:cubicBezTo>
                      <a:pt x="2009130" y="4607"/>
                      <a:pt x="2088670" y="357374"/>
                      <a:pt x="2163959" y="357374"/>
                    </a:cubicBezTo>
                    <a:cubicBezTo>
                      <a:pt x="2239248" y="357374"/>
                      <a:pt x="2329717" y="32537"/>
                      <a:pt x="2386184" y="4000"/>
                    </a:cubicBezTo>
                    <a:cubicBezTo>
                      <a:pt x="2442651" y="-24537"/>
                      <a:pt x="2485153" y="155186"/>
                      <a:pt x="2502761" y="186152"/>
                    </a:cubicBezTo>
                  </a:path>
                </a:pathLst>
              </a:custGeom>
              <a:noFill/>
              <a:ln w="25400">
                <a:solidFill>
                  <a:srgbClr val="5B9B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5" name="Straight Arrow Connector 54"/>
              <p:cNvCxnSpPr/>
              <p:nvPr/>
            </p:nvCxnSpPr>
            <p:spPr>
              <a:xfrm flipV="1">
                <a:off x="5910508" y="3814484"/>
                <a:ext cx="258386" cy="10105"/>
              </a:xfrm>
              <a:prstGeom prst="straightConnector1">
                <a:avLst/>
              </a:prstGeom>
              <a:ln w="25400"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Straight Arrow Connector 52"/>
            <p:cNvCxnSpPr/>
            <p:nvPr/>
          </p:nvCxnSpPr>
          <p:spPr>
            <a:xfrm>
              <a:off x="5548603" y="3172541"/>
              <a:ext cx="1143000" cy="0"/>
            </a:xfrm>
            <a:prstGeom prst="straightConnector1">
              <a:avLst/>
            </a:prstGeom>
            <a:ln w="25400" cmpd="sng">
              <a:prstDash val="sys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6610816" y="4111105"/>
            <a:ext cx="876222" cy="689495"/>
            <a:chOff x="5548603" y="3706478"/>
            <a:chExt cx="1159669" cy="912539"/>
          </a:xfrm>
        </p:grpSpPr>
        <p:cxnSp>
          <p:nvCxnSpPr>
            <p:cNvPr id="57" name="Straight Arrow Connector 56"/>
            <p:cNvCxnSpPr/>
            <p:nvPr/>
          </p:nvCxnSpPr>
          <p:spPr>
            <a:xfrm>
              <a:off x="5553075" y="3706478"/>
              <a:ext cx="1143000" cy="0"/>
            </a:xfrm>
            <a:prstGeom prst="straightConnector1">
              <a:avLst/>
            </a:prstGeom>
            <a:ln w="63500" cmpd="dbl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5553075" y="3961982"/>
              <a:ext cx="1143000" cy="3888"/>
            </a:xfrm>
            <a:prstGeom prst="straightConnector1">
              <a:avLst/>
            </a:prstGeom>
            <a:ln w="63500" cmpd="dbl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5553075" y="4196530"/>
              <a:ext cx="1143000" cy="0"/>
            </a:xfrm>
            <a:prstGeom prst="straightConnector1">
              <a:avLst/>
            </a:prstGeom>
            <a:ln w="25400" cmpd="sng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oup 59"/>
            <p:cNvGrpSpPr/>
            <p:nvPr/>
          </p:nvGrpSpPr>
          <p:grpSpPr>
            <a:xfrm rot="10800000">
              <a:off x="5548603" y="4326579"/>
              <a:ext cx="1126331" cy="183955"/>
              <a:chOff x="3449947" y="3639027"/>
              <a:chExt cx="2718947" cy="361024"/>
            </a:xfrm>
          </p:grpSpPr>
          <p:sp>
            <p:nvSpPr>
              <p:cNvPr id="62" name="Freeform 61"/>
              <p:cNvSpPr/>
              <p:nvPr/>
            </p:nvSpPr>
            <p:spPr>
              <a:xfrm>
                <a:off x="3449947" y="3639027"/>
                <a:ext cx="2502761" cy="361024"/>
              </a:xfrm>
              <a:custGeom>
                <a:avLst/>
                <a:gdLst>
                  <a:gd name="connsiteX0" fmla="*/ 0 w 2502761"/>
                  <a:gd name="connsiteY0" fmla="*/ 200724 h 361024"/>
                  <a:gd name="connsiteX1" fmla="*/ 131150 w 2502761"/>
                  <a:gd name="connsiteY1" fmla="*/ 4000 h 361024"/>
                  <a:gd name="connsiteX2" fmla="*/ 367946 w 2502761"/>
                  <a:gd name="connsiteY2" fmla="*/ 361017 h 361024"/>
                  <a:gd name="connsiteX3" fmla="*/ 575599 w 2502761"/>
                  <a:gd name="connsiteY3" fmla="*/ 14930 h 361024"/>
                  <a:gd name="connsiteX4" fmla="*/ 808753 w 2502761"/>
                  <a:gd name="connsiteY4" fmla="*/ 361017 h 361024"/>
                  <a:gd name="connsiteX5" fmla="*/ 1034620 w 2502761"/>
                  <a:gd name="connsiteY5" fmla="*/ 4000 h 361024"/>
                  <a:gd name="connsiteX6" fmla="*/ 1256845 w 2502761"/>
                  <a:gd name="connsiteY6" fmla="*/ 357374 h 361024"/>
                  <a:gd name="connsiteX7" fmla="*/ 1486356 w 2502761"/>
                  <a:gd name="connsiteY7" fmla="*/ 4000 h 361024"/>
                  <a:gd name="connsiteX8" fmla="*/ 1715867 w 2502761"/>
                  <a:gd name="connsiteY8" fmla="*/ 353731 h 361024"/>
                  <a:gd name="connsiteX9" fmla="*/ 1934448 w 2502761"/>
                  <a:gd name="connsiteY9" fmla="*/ 4000 h 361024"/>
                  <a:gd name="connsiteX10" fmla="*/ 2163959 w 2502761"/>
                  <a:gd name="connsiteY10" fmla="*/ 357374 h 361024"/>
                  <a:gd name="connsiteX11" fmla="*/ 2386184 w 2502761"/>
                  <a:gd name="connsiteY11" fmla="*/ 4000 h 361024"/>
                  <a:gd name="connsiteX12" fmla="*/ 2502761 w 2502761"/>
                  <a:gd name="connsiteY12" fmla="*/ 186152 h 361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02761" h="361024">
                    <a:moveTo>
                      <a:pt x="0" y="200724"/>
                    </a:moveTo>
                    <a:cubicBezTo>
                      <a:pt x="34913" y="89004"/>
                      <a:pt x="69826" y="-22715"/>
                      <a:pt x="131150" y="4000"/>
                    </a:cubicBezTo>
                    <a:cubicBezTo>
                      <a:pt x="192474" y="30715"/>
                      <a:pt x="293871" y="359195"/>
                      <a:pt x="367946" y="361017"/>
                    </a:cubicBezTo>
                    <a:cubicBezTo>
                      <a:pt x="442021" y="362839"/>
                      <a:pt x="502131" y="14930"/>
                      <a:pt x="575599" y="14930"/>
                    </a:cubicBezTo>
                    <a:cubicBezTo>
                      <a:pt x="649067" y="14930"/>
                      <a:pt x="732250" y="362839"/>
                      <a:pt x="808753" y="361017"/>
                    </a:cubicBezTo>
                    <a:cubicBezTo>
                      <a:pt x="885256" y="359195"/>
                      <a:pt x="959938" y="4607"/>
                      <a:pt x="1034620" y="4000"/>
                    </a:cubicBezTo>
                    <a:cubicBezTo>
                      <a:pt x="1109302" y="3393"/>
                      <a:pt x="1181556" y="357374"/>
                      <a:pt x="1256845" y="357374"/>
                    </a:cubicBezTo>
                    <a:cubicBezTo>
                      <a:pt x="1332134" y="357374"/>
                      <a:pt x="1409852" y="4607"/>
                      <a:pt x="1486356" y="4000"/>
                    </a:cubicBezTo>
                    <a:cubicBezTo>
                      <a:pt x="1562860" y="3393"/>
                      <a:pt x="1641185" y="353731"/>
                      <a:pt x="1715867" y="353731"/>
                    </a:cubicBezTo>
                    <a:cubicBezTo>
                      <a:pt x="1790549" y="353731"/>
                      <a:pt x="1859766" y="3393"/>
                      <a:pt x="1934448" y="4000"/>
                    </a:cubicBezTo>
                    <a:cubicBezTo>
                      <a:pt x="2009130" y="4607"/>
                      <a:pt x="2088670" y="357374"/>
                      <a:pt x="2163959" y="357374"/>
                    </a:cubicBezTo>
                    <a:cubicBezTo>
                      <a:pt x="2239248" y="357374"/>
                      <a:pt x="2329717" y="32537"/>
                      <a:pt x="2386184" y="4000"/>
                    </a:cubicBezTo>
                    <a:cubicBezTo>
                      <a:pt x="2442651" y="-24537"/>
                      <a:pt x="2485153" y="155186"/>
                      <a:pt x="2502761" y="186152"/>
                    </a:cubicBezTo>
                  </a:path>
                </a:pathLst>
              </a:custGeom>
              <a:noFill/>
              <a:ln w="25400">
                <a:solidFill>
                  <a:srgbClr val="5B9B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3" name="Straight Arrow Connector 62"/>
              <p:cNvCxnSpPr/>
              <p:nvPr/>
            </p:nvCxnSpPr>
            <p:spPr>
              <a:xfrm flipV="1">
                <a:off x="5910508" y="3814484"/>
                <a:ext cx="258386" cy="10105"/>
              </a:xfrm>
              <a:prstGeom prst="straightConnector1">
                <a:avLst/>
              </a:prstGeom>
              <a:ln w="25400"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Arrow Connector 60"/>
            <p:cNvCxnSpPr/>
            <p:nvPr/>
          </p:nvCxnSpPr>
          <p:spPr>
            <a:xfrm>
              <a:off x="5565272" y="4619017"/>
              <a:ext cx="1143000" cy="0"/>
            </a:xfrm>
            <a:prstGeom prst="straightConnector1">
              <a:avLst/>
            </a:prstGeom>
            <a:ln w="25400" cmpd="sng">
              <a:prstDash val="sysDash"/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6610882" y="5150011"/>
            <a:ext cx="867007" cy="869789"/>
            <a:chOff x="5565272" y="5053014"/>
            <a:chExt cx="1147472" cy="1163874"/>
          </a:xfrm>
        </p:grpSpPr>
        <p:cxnSp>
          <p:nvCxnSpPr>
            <p:cNvPr id="65" name="Straight Arrow Connector 64"/>
            <p:cNvCxnSpPr/>
            <p:nvPr/>
          </p:nvCxnSpPr>
          <p:spPr>
            <a:xfrm>
              <a:off x="5569744" y="5053014"/>
              <a:ext cx="1143000" cy="0"/>
            </a:xfrm>
            <a:prstGeom prst="straightConnector1">
              <a:avLst/>
            </a:prstGeom>
            <a:ln w="63500" cmpd="dbl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5569744" y="5308518"/>
              <a:ext cx="1143000" cy="3888"/>
            </a:xfrm>
            <a:prstGeom prst="straightConnector1">
              <a:avLst/>
            </a:prstGeom>
            <a:ln w="63500" cmpd="dbl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5569744" y="5543066"/>
              <a:ext cx="1143000" cy="0"/>
            </a:xfrm>
            <a:prstGeom prst="straightConnector1">
              <a:avLst/>
            </a:prstGeom>
            <a:ln w="25400" cmpd="sng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/>
            <p:cNvGrpSpPr/>
            <p:nvPr/>
          </p:nvGrpSpPr>
          <p:grpSpPr>
            <a:xfrm rot="10800000">
              <a:off x="5565272" y="5673115"/>
              <a:ext cx="1126331" cy="183955"/>
              <a:chOff x="3449947" y="3639027"/>
              <a:chExt cx="2718947" cy="361024"/>
            </a:xfrm>
          </p:grpSpPr>
          <p:sp>
            <p:nvSpPr>
              <p:cNvPr id="73" name="Freeform 72"/>
              <p:cNvSpPr/>
              <p:nvPr/>
            </p:nvSpPr>
            <p:spPr>
              <a:xfrm>
                <a:off x="3449947" y="3639027"/>
                <a:ext cx="2502761" cy="361024"/>
              </a:xfrm>
              <a:custGeom>
                <a:avLst/>
                <a:gdLst>
                  <a:gd name="connsiteX0" fmla="*/ 0 w 2502761"/>
                  <a:gd name="connsiteY0" fmla="*/ 200724 h 361024"/>
                  <a:gd name="connsiteX1" fmla="*/ 131150 w 2502761"/>
                  <a:gd name="connsiteY1" fmla="*/ 4000 h 361024"/>
                  <a:gd name="connsiteX2" fmla="*/ 367946 w 2502761"/>
                  <a:gd name="connsiteY2" fmla="*/ 361017 h 361024"/>
                  <a:gd name="connsiteX3" fmla="*/ 575599 w 2502761"/>
                  <a:gd name="connsiteY3" fmla="*/ 14930 h 361024"/>
                  <a:gd name="connsiteX4" fmla="*/ 808753 w 2502761"/>
                  <a:gd name="connsiteY4" fmla="*/ 361017 h 361024"/>
                  <a:gd name="connsiteX5" fmla="*/ 1034620 w 2502761"/>
                  <a:gd name="connsiteY5" fmla="*/ 4000 h 361024"/>
                  <a:gd name="connsiteX6" fmla="*/ 1256845 w 2502761"/>
                  <a:gd name="connsiteY6" fmla="*/ 357374 h 361024"/>
                  <a:gd name="connsiteX7" fmla="*/ 1486356 w 2502761"/>
                  <a:gd name="connsiteY7" fmla="*/ 4000 h 361024"/>
                  <a:gd name="connsiteX8" fmla="*/ 1715867 w 2502761"/>
                  <a:gd name="connsiteY8" fmla="*/ 353731 h 361024"/>
                  <a:gd name="connsiteX9" fmla="*/ 1934448 w 2502761"/>
                  <a:gd name="connsiteY9" fmla="*/ 4000 h 361024"/>
                  <a:gd name="connsiteX10" fmla="*/ 2163959 w 2502761"/>
                  <a:gd name="connsiteY10" fmla="*/ 357374 h 361024"/>
                  <a:gd name="connsiteX11" fmla="*/ 2386184 w 2502761"/>
                  <a:gd name="connsiteY11" fmla="*/ 4000 h 361024"/>
                  <a:gd name="connsiteX12" fmla="*/ 2502761 w 2502761"/>
                  <a:gd name="connsiteY12" fmla="*/ 186152 h 361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02761" h="361024">
                    <a:moveTo>
                      <a:pt x="0" y="200724"/>
                    </a:moveTo>
                    <a:cubicBezTo>
                      <a:pt x="34913" y="89004"/>
                      <a:pt x="69826" y="-22715"/>
                      <a:pt x="131150" y="4000"/>
                    </a:cubicBezTo>
                    <a:cubicBezTo>
                      <a:pt x="192474" y="30715"/>
                      <a:pt x="293871" y="359195"/>
                      <a:pt x="367946" y="361017"/>
                    </a:cubicBezTo>
                    <a:cubicBezTo>
                      <a:pt x="442021" y="362839"/>
                      <a:pt x="502131" y="14930"/>
                      <a:pt x="575599" y="14930"/>
                    </a:cubicBezTo>
                    <a:cubicBezTo>
                      <a:pt x="649067" y="14930"/>
                      <a:pt x="732250" y="362839"/>
                      <a:pt x="808753" y="361017"/>
                    </a:cubicBezTo>
                    <a:cubicBezTo>
                      <a:pt x="885256" y="359195"/>
                      <a:pt x="959938" y="4607"/>
                      <a:pt x="1034620" y="4000"/>
                    </a:cubicBezTo>
                    <a:cubicBezTo>
                      <a:pt x="1109302" y="3393"/>
                      <a:pt x="1181556" y="357374"/>
                      <a:pt x="1256845" y="357374"/>
                    </a:cubicBezTo>
                    <a:cubicBezTo>
                      <a:pt x="1332134" y="357374"/>
                      <a:pt x="1409852" y="4607"/>
                      <a:pt x="1486356" y="4000"/>
                    </a:cubicBezTo>
                    <a:cubicBezTo>
                      <a:pt x="1562860" y="3393"/>
                      <a:pt x="1641185" y="353731"/>
                      <a:pt x="1715867" y="353731"/>
                    </a:cubicBezTo>
                    <a:cubicBezTo>
                      <a:pt x="1790549" y="353731"/>
                      <a:pt x="1859766" y="3393"/>
                      <a:pt x="1934448" y="4000"/>
                    </a:cubicBezTo>
                    <a:cubicBezTo>
                      <a:pt x="2009130" y="4607"/>
                      <a:pt x="2088670" y="357374"/>
                      <a:pt x="2163959" y="357374"/>
                    </a:cubicBezTo>
                    <a:cubicBezTo>
                      <a:pt x="2239248" y="357374"/>
                      <a:pt x="2329717" y="32537"/>
                      <a:pt x="2386184" y="4000"/>
                    </a:cubicBezTo>
                    <a:cubicBezTo>
                      <a:pt x="2442651" y="-24537"/>
                      <a:pt x="2485153" y="155186"/>
                      <a:pt x="2502761" y="186152"/>
                    </a:cubicBezTo>
                  </a:path>
                </a:pathLst>
              </a:custGeom>
              <a:noFill/>
              <a:ln w="25400">
                <a:solidFill>
                  <a:srgbClr val="5B9B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4" name="Straight Arrow Connector 73"/>
              <p:cNvCxnSpPr/>
              <p:nvPr/>
            </p:nvCxnSpPr>
            <p:spPr>
              <a:xfrm flipV="1">
                <a:off x="5910508" y="3814484"/>
                <a:ext cx="258386" cy="10105"/>
              </a:xfrm>
              <a:prstGeom prst="straightConnector1">
                <a:avLst/>
              </a:prstGeom>
              <a:ln w="25400"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/>
            <p:cNvGrpSpPr/>
            <p:nvPr/>
          </p:nvGrpSpPr>
          <p:grpSpPr>
            <a:xfrm rot="10800000">
              <a:off x="5565272" y="5937834"/>
              <a:ext cx="1126331" cy="183955"/>
              <a:chOff x="3449947" y="3639027"/>
              <a:chExt cx="2718947" cy="361024"/>
            </a:xfrm>
          </p:grpSpPr>
          <p:sp>
            <p:nvSpPr>
              <p:cNvPr id="71" name="Freeform 70"/>
              <p:cNvSpPr/>
              <p:nvPr/>
            </p:nvSpPr>
            <p:spPr>
              <a:xfrm>
                <a:off x="3449947" y="3639027"/>
                <a:ext cx="2502761" cy="361024"/>
              </a:xfrm>
              <a:custGeom>
                <a:avLst/>
                <a:gdLst>
                  <a:gd name="connsiteX0" fmla="*/ 0 w 2502761"/>
                  <a:gd name="connsiteY0" fmla="*/ 200724 h 361024"/>
                  <a:gd name="connsiteX1" fmla="*/ 131150 w 2502761"/>
                  <a:gd name="connsiteY1" fmla="*/ 4000 h 361024"/>
                  <a:gd name="connsiteX2" fmla="*/ 367946 w 2502761"/>
                  <a:gd name="connsiteY2" fmla="*/ 361017 h 361024"/>
                  <a:gd name="connsiteX3" fmla="*/ 575599 w 2502761"/>
                  <a:gd name="connsiteY3" fmla="*/ 14930 h 361024"/>
                  <a:gd name="connsiteX4" fmla="*/ 808753 w 2502761"/>
                  <a:gd name="connsiteY4" fmla="*/ 361017 h 361024"/>
                  <a:gd name="connsiteX5" fmla="*/ 1034620 w 2502761"/>
                  <a:gd name="connsiteY5" fmla="*/ 4000 h 361024"/>
                  <a:gd name="connsiteX6" fmla="*/ 1256845 w 2502761"/>
                  <a:gd name="connsiteY6" fmla="*/ 357374 h 361024"/>
                  <a:gd name="connsiteX7" fmla="*/ 1486356 w 2502761"/>
                  <a:gd name="connsiteY7" fmla="*/ 4000 h 361024"/>
                  <a:gd name="connsiteX8" fmla="*/ 1715867 w 2502761"/>
                  <a:gd name="connsiteY8" fmla="*/ 353731 h 361024"/>
                  <a:gd name="connsiteX9" fmla="*/ 1934448 w 2502761"/>
                  <a:gd name="connsiteY9" fmla="*/ 4000 h 361024"/>
                  <a:gd name="connsiteX10" fmla="*/ 2163959 w 2502761"/>
                  <a:gd name="connsiteY10" fmla="*/ 357374 h 361024"/>
                  <a:gd name="connsiteX11" fmla="*/ 2386184 w 2502761"/>
                  <a:gd name="connsiteY11" fmla="*/ 4000 h 361024"/>
                  <a:gd name="connsiteX12" fmla="*/ 2502761 w 2502761"/>
                  <a:gd name="connsiteY12" fmla="*/ 186152 h 361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02761" h="361024">
                    <a:moveTo>
                      <a:pt x="0" y="200724"/>
                    </a:moveTo>
                    <a:cubicBezTo>
                      <a:pt x="34913" y="89004"/>
                      <a:pt x="69826" y="-22715"/>
                      <a:pt x="131150" y="4000"/>
                    </a:cubicBezTo>
                    <a:cubicBezTo>
                      <a:pt x="192474" y="30715"/>
                      <a:pt x="293871" y="359195"/>
                      <a:pt x="367946" y="361017"/>
                    </a:cubicBezTo>
                    <a:cubicBezTo>
                      <a:pt x="442021" y="362839"/>
                      <a:pt x="502131" y="14930"/>
                      <a:pt x="575599" y="14930"/>
                    </a:cubicBezTo>
                    <a:cubicBezTo>
                      <a:pt x="649067" y="14930"/>
                      <a:pt x="732250" y="362839"/>
                      <a:pt x="808753" y="361017"/>
                    </a:cubicBezTo>
                    <a:cubicBezTo>
                      <a:pt x="885256" y="359195"/>
                      <a:pt x="959938" y="4607"/>
                      <a:pt x="1034620" y="4000"/>
                    </a:cubicBezTo>
                    <a:cubicBezTo>
                      <a:pt x="1109302" y="3393"/>
                      <a:pt x="1181556" y="357374"/>
                      <a:pt x="1256845" y="357374"/>
                    </a:cubicBezTo>
                    <a:cubicBezTo>
                      <a:pt x="1332134" y="357374"/>
                      <a:pt x="1409852" y="4607"/>
                      <a:pt x="1486356" y="4000"/>
                    </a:cubicBezTo>
                    <a:cubicBezTo>
                      <a:pt x="1562860" y="3393"/>
                      <a:pt x="1641185" y="353731"/>
                      <a:pt x="1715867" y="353731"/>
                    </a:cubicBezTo>
                    <a:cubicBezTo>
                      <a:pt x="1790549" y="353731"/>
                      <a:pt x="1859766" y="3393"/>
                      <a:pt x="1934448" y="4000"/>
                    </a:cubicBezTo>
                    <a:cubicBezTo>
                      <a:pt x="2009130" y="4607"/>
                      <a:pt x="2088670" y="357374"/>
                      <a:pt x="2163959" y="357374"/>
                    </a:cubicBezTo>
                    <a:cubicBezTo>
                      <a:pt x="2239248" y="357374"/>
                      <a:pt x="2329717" y="32537"/>
                      <a:pt x="2386184" y="4000"/>
                    </a:cubicBezTo>
                    <a:cubicBezTo>
                      <a:pt x="2442651" y="-24537"/>
                      <a:pt x="2485153" y="155186"/>
                      <a:pt x="2502761" y="186152"/>
                    </a:cubicBezTo>
                  </a:path>
                </a:pathLst>
              </a:custGeom>
              <a:noFill/>
              <a:ln w="25400">
                <a:solidFill>
                  <a:srgbClr val="5B9B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2" name="Straight Arrow Connector 71"/>
              <p:cNvCxnSpPr/>
              <p:nvPr/>
            </p:nvCxnSpPr>
            <p:spPr>
              <a:xfrm flipV="1">
                <a:off x="5910508" y="3814484"/>
                <a:ext cx="258386" cy="10105"/>
              </a:xfrm>
              <a:prstGeom prst="straightConnector1">
                <a:avLst/>
              </a:prstGeom>
              <a:ln w="25400"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Arrow Connector 69"/>
            <p:cNvCxnSpPr/>
            <p:nvPr/>
          </p:nvCxnSpPr>
          <p:spPr>
            <a:xfrm>
              <a:off x="5565272" y="6216888"/>
              <a:ext cx="1143000" cy="0"/>
            </a:xfrm>
            <a:prstGeom prst="straightConnector1">
              <a:avLst/>
            </a:prstGeom>
            <a:ln w="25400" cmpd="sng">
              <a:prstDash val="sysDash"/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Arrow Connector 74"/>
          <p:cNvCxnSpPr/>
          <p:nvPr/>
        </p:nvCxnSpPr>
        <p:spPr>
          <a:xfrm flipV="1">
            <a:off x="623750" y="2647151"/>
            <a:ext cx="850365" cy="1"/>
          </a:xfrm>
          <a:prstGeom prst="straightConnector1">
            <a:avLst/>
          </a:prstGeom>
          <a:ln w="63500" cmpd="dbl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636252" y="3186685"/>
            <a:ext cx="850365" cy="1"/>
          </a:xfrm>
          <a:prstGeom prst="straightConnector1">
            <a:avLst/>
          </a:prstGeom>
          <a:ln w="25400" cmpd="sng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623086" y="3724648"/>
            <a:ext cx="851030" cy="138992"/>
            <a:chOff x="3449947" y="3639027"/>
            <a:chExt cx="2718947" cy="361024"/>
          </a:xfrm>
        </p:grpSpPr>
        <p:sp>
          <p:nvSpPr>
            <p:cNvPr id="79" name="Freeform 78"/>
            <p:cNvSpPr/>
            <p:nvPr/>
          </p:nvSpPr>
          <p:spPr>
            <a:xfrm>
              <a:off x="3449947" y="3639027"/>
              <a:ext cx="2502761" cy="361024"/>
            </a:xfrm>
            <a:custGeom>
              <a:avLst/>
              <a:gdLst>
                <a:gd name="connsiteX0" fmla="*/ 0 w 2502761"/>
                <a:gd name="connsiteY0" fmla="*/ 200724 h 361024"/>
                <a:gd name="connsiteX1" fmla="*/ 131150 w 2502761"/>
                <a:gd name="connsiteY1" fmla="*/ 4000 h 361024"/>
                <a:gd name="connsiteX2" fmla="*/ 367946 w 2502761"/>
                <a:gd name="connsiteY2" fmla="*/ 361017 h 361024"/>
                <a:gd name="connsiteX3" fmla="*/ 575599 w 2502761"/>
                <a:gd name="connsiteY3" fmla="*/ 14930 h 361024"/>
                <a:gd name="connsiteX4" fmla="*/ 808753 w 2502761"/>
                <a:gd name="connsiteY4" fmla="*/ 361017 h 361024"/>
                <a:gd name="connsiteX5" fmla="*/ 1034620 w 2502761"/>
                <a:gd name="connsiteY5" fmla="*/ 4000 h 361024"/>
                <a:gd name="connsiteX6" fmla="*/ 1256845 w 2502761"/>
                <a:gd name="connsiteY6" fmla="*/ 357374 h 361024"/>
                <a:gd name="connsiteX7" fmla="*/ 1486356 w 2502761"/>
                <a:gd name="connsiteY7" fmla="*/ 4000 h 361024"/>
                <a:gd name="connsiteX8" fmla="*/ 1715867 w 2502761"/>
                <a:gd name="connsiteY8" fmla="*/ 353731 h 361024"/>
                <a:gd name="connsiteX9" fmla="*/ 1934448 w 2502761"/>
                <a:gd name="connsiteY9" fmla="*/ 4000 h 361024"/>
                <a:gd name="connsiteX10" fmla="*/ 2163959 w 2502761"/>
                <a:gd name="connsiteY10" fmla="*/ 357374 h 361024"/>
                <a:gd name="connsiteX11" fmla="*/ 2386184 w 2502761"/>
                <a:gd name="connsiteY11" fmla="*/ 4000 h 361024"/>
                <a:gd name="connsiteX12" fmla="*/ 2502761 w 2502761"/>
                <a:gd name="connsiteY12" fmla="*/ 186152 h 36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02761" h="361024">
                  <a:moveTo>
                    <a:pt x="0" y="200724"/>
                  </a:moveTo>
                  <a:cubicBezTo>
                    <a:pt x="34913" y="89004"/>
                    <a:pt x="69826" y="-22715"/>
                    <a:pt x="131150" y="4000"/>
                  </a:cubicBezTo>
                  <a:cubicBezTo>
                    <a:pt x="192474" y="30715"/>
                    <a:pt x="293871" y="359195"/>
                    <a:pt x="367946" y="361017"/>
                  </a:cubicBezTo>
                  <a:cubicBezTo>
                    <a:pt x="442021" y="362839"/>
                    <a:pt x="502131" y="14930"/>
                    <a:pt x="575599" y="14930"/>
                  </a:cubicBezTo>
                  <a:cubicBezTo>
                    <a:pt x="649067" y="14930"/>
                    <a:pt x="732250" y="362839"/>
                    <a:pt x="808753" y="361017"/>
                  </a:cubicBezTo>
                  <a:cubicBezTo>
                    <a:pt x="885256" y="359195"/>
                    <a:pt x="959938" y="4607"/>
                    <a:pt x="1034620" y="4000"/>
                  </a:cubicBezTo>
                  <a:cubicBezTo>
                    <a:pt x="1109302" y="3393"/>
                    <a:pt x="1181556" y="357374"/>
                    <a:pt x="1256845" y="357374"/>
                  </a:cubicBezTo>
                  <a:cubicBezTo>
                    <a:pt x="1332134" y="357374"/>
                    <a:pt x="1409852" y="4607"/>
                    <a:pt x="1486356" y="4000"/>
                  </a:cubicBezTo>
                  <a:cubicBezTo>
                    <a:pt x="1562860" y="3393"/>
                    <a:pt x="1641185" y="353731"/>
                    <a:pt x="1715867" y="353731"/>
                  </a:cubicBezTo>
                  <a:cubicBezTo>
                    <a:pt x="1790549" y="353731"/>
                    <a:pt x="1859766" y="3393"/>
                    <a:pt x="1934448" y="4000"/>
                  </a:cubicBezTo>
                  <a:cubicBezTo>
                    <a:pt x="2009130" y="4607"/>
                    <a:pt x="2088670" y="357374"/>
                    <a:pt x="2163959" y="357374"/>
                  </a:cubicBezTo>
                  <a:cubicBezTo>
                    <a:pt x="2239248" y="357374"/>
                    <a:pt x="2329717" y="32537"/>
                    <a:pt x="2386184" y="4000"/>
                  </a:cubicBezTo>
                  <a:cubicBezTo>
                    <a:pt x="2442651" y="-24537"/>
                    <a:pt x="2485153" y="155186"/>
                    <a:pt x="2502761" y="186152"/>
                  </a:cubicBezTo>
                </a:path>
              </a:pathLst>
            </a:custGeom>
            <a:noFill/>
            <a:ln w="25400"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 flipV="1">
              <a:off x="5910508" y="3814484"/>
              <a:ext cx="258386" cy="10105"/>
            </a:xfrm>
            <a:prstGeom prst="straightConnector1">
              <a:avLst/>
            </a:prstGeom>
            <a:ln w="254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Arrow Connector 80"/>
          <p:cNvCxnSpPr/>
          <p:nvPr/>
        </p:nvCxnSpPr>
        <p:spPr>
          <a:xfrm flipV="1">
            <a:off x="636252" y="4394172"/>
            <a:ext cx="850365" cy="1"/>
          </a:xfrm>
          <a:prstGeom prst="straightConnector1">
            <a:avLst/>
          </a:prstGeom>
          <a:ln w="25400" cmpd="sng"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61229" y="2307267"/>
            <a:ext cx="1203704" cy="279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integer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k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29286" y="2866775"/>
            <a:ext cx="1382703" cy="279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fraction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/4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k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18286" y="3395124"/>
            <a:ext cx="1217980" cy="279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neutral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k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1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79037" y="4064646"/>
            <a:ext cx="1497363" cy="279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Majorana,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k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0.5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64792" y="27356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abelian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324600" y="273566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non - abelian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440262" y="3031672"/>
            <a:ext cx="2362200" cy="772975"/>
          </a:xfrm>
          <a:prstGeom prst="roundRect">
            <a:avLst/>
          </a:prstGeom>
          <a:solidFill>
            <a:srgbClr val="FF000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8852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676400"/>
            <a:ext cx="6019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5/2……..non-abelian</a:t>
            </a:r>
          </a:p>
          <a:p>
            <a:pPr algn="ctr" rtl="0"/>
            <a:endParaRPr lang="en-US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0"/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0"/>
            <a:endParaRPr lang="en-US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0"/>
            <a:r>
              <a:rPr lang="en-US" sz="24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measuring thermal conductance</a:t>
            </a:r>
          </a:p>
          <a:p>
            <a:pPr algn="ctr" rtl="0"/>
            <a:endParaRPr lang="en-US" sz="240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0"/>
            <a:r>
              <a:rPr lang="en-US" sz="24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reveals hidden information</a:t>
            </a:r>
            <a:endParaRPr lang="en-US" sz="240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710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76200" y="0"/>
          <a:ext cx="895667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7" name="Graph" r:id="rId3" imgW="3901320" imgH="2986920" progId="Origin50.Graph">
                  <p:embed/>
                </p:oleObj>
              </mc:Choice>
              <mc:Fallback>
                <p:oleObj name="Graph" r:id="rId3" imgW="3901320" imgH="2986920" progId="Origin50.Graph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0"/>
                        <a:ext cx="8956675" cy="685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>
                            <a:shade val="50000"/>
                            <a:alpha val="12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eeform 5"/>
          <p:cNvSpPr/>
          <p:nvPr/>
        </p:nvSpPr>
        <p:spPr>
          <a:xfrm rot="21414698">
            <a:off x="1905000" y="1828800"/>
            <a:ext cx="5791200" cy="1524000"/>
          </a:xfrm>
          <a:custGeom>
            <a:avLst/>
            <a:gdLst>
              <a:gd name="connsiteX0" fmla="*/ 0 w 5404420"/>
              <a:gd name="connsiteY0" fmla="*/ 0 h 1040524"/>
              <a:gd name="connsiteX1" fmla="*/ 1248629 w 5404420"/>
              <a:gd name="connsiteY1" fmla="*/ 529721 h 1040524"/>
              <a:gd name="connsiteX2" fmla="*/ 2465727 w 5404420"/>
              <a:gd name="connsiteY2" fmla="*/ 819807 h 1040524"/>
              <a:gd name="connsiteX3" fmla="*/ 4099035 w 5404420"/>
              <a:gd name="connsiteY3" fmla="*/ 990075 h 1040524"/>
              <a:gd name="connsiteX4" fmla="*/ 5404420 w 5404420"/>
              <a:gd name="connsiteY4" fmla="*/ 1040524 h 104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4420" h="1040524">
                <a:moveTo>
                  <a:pt x="0" y="0"/>
                </a:moveTo>
                <a:cubicBezTo>
                  <a:pt x="418837" y="196543"/>
                  <a:pt x="837675" y="393087"/>
                  <a:pt x="1248629" y="529721"/>
                </a:cubicBezTo>
                <a:cubicBezTo>
                  <a:pt x="1659583" y="666355"/>
                  <a:pt x="1990659" y="743081"/>
                  <a:pt x="2465727" y="819807"/>
                </a:cubicBezTo>
                <a:cubicBezTo>
                  <a:pt x="2940795" y="896533"/>
                  <a:pt x="3609253" y="953289"/>
                  <a:pt x="4099035" y="990075"/>
                </a:cubicBezTo>
                <a:cubicBezTo>
                  <a:pt x="4588817" y="1026861"/>
                  <a:pt x="4996618" y="1033692"/>
                  <a:pt x="5404420" y="1040524"/>
                </a:cubicBezTo>
              </a:path>
            </a:pathLst>
          </a:custGeom>
          <a:noFill/>
          <a:ln w="952500" cap="rnd">
            <a:solidFill>
              <a:schemeClr val="accent1">
                <a:shade val="50000"/>
                <a:alpha val="17000"/>
              </a:schemeClr>
            </a:solidFill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>
              <a:rot lat="24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905000" y="4419600"/>
            <a:ext cx="2762118" cy="330363"/>
          </a:xfrm>
          <a:custGeom>
            <a:avLst/>
            <a:gdLst>
              <a:gd name="connsiteX0" fmla="*/ 0 w 2762118"/>
              <a:gd name="connsiteY0" fmla="*/ 0 h 330363"/>
              <a:gd name="connsiteX1" fmla="*/ 1273853 w 2762118"/>
              <a:gd name="connsiteY1" fmla="*/ 290086 h 330363"/>
              <a:gd name="connsiteX2" fmla="*/ 2762118 w 2762118"/>
              <a:gd name="connsiteY2" fmla="*/ 327923 h 33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2118" h="330363">
                <a:moveTo>
                  <a:pt x="0" y="0"/>
                </a:moveTo>
                <a:cubicBezTo>
                  <a:pt x="406750" y="117716"/>
                  <a:pt x="813500" y="235432"/>
                  <a:pt x="1273853" y="290086"/>
                </a:cubicBezTo>
                <a:cubicBezTo>
                  <a:pt x="1734206" y="344740"/>
                  <a:pt x="2762118" y="327923"/>
                  <a:pt x="2762118" y="327923"/>
                </a:cubicBezTo>
              </a:path>
            </a:pathLst>
          </a:custGeom>
          <a:noFill/>
          <a:ln w="508000" cap="rnd">
            <a:solidFill>
              <a:schemeClr val="bg1">
                <a:lumMod val="50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53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45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9051" y="25146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5/2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19400" y="450746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8/3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49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6" y="0"/>
            <a:ext cx="896018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2554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measuring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=1,2 @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kumimoji="0" lang="en-US" sz="2800" b="1" i="1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=5/2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257800" y="1381816"/>
            <a:ext cx="2438400" cy="533400"/>
          </a:xfrm>
          <a:prstGeom prst="roundRect">
            <a:avLst/>
          </a:prstGeom>
          <a:solidFill>
            <a:srgbClr val="808000">
              <a:alpha val="1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37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6" y="0"/>
            <a:ext cx="896018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26087" y="965857"/>
            <a:ext cx="427072" cy="279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~3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9153" y="1216223"/>
            <a:ext cx="388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~2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18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5800" y="4013556"/>
            <a:ext cx="7772400" cy="804754"/>
          </a:xfrm>
          <a:prstGeom prst="rect">
            <a:avLst/>
          </a:prstGeom>
          <a:noFill/>
        </p:spPr>
        <p:txBody>
          <a:bodyPr lIns="91421" tIns="45711" rIns="91421" bIns="45711">
            <a:spAutoFit/>
          </a:bodyPr>
          <a:lstStyle>
            <a:defPPr>
              <a:defRPr lang="he-IL"/>
            </a:defPPr>
            <a:lvl1pPr marL="342900" indent="-342900" algn="l" rtl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 sz="2000" kern="0">
                <a:solidFill>
                  <a:sysClr val="windowText" lastClr="000000"/>
                </a:solidFill>
              </a:defRPr>
            </a:lvl1pPr>
          </a:lstStyle>
          <a:p>
            <a:pPr marL="0" indent="0" algn="ctr">
              <a:buFont typeface="Wingdings" panose="05000000000000000000" pitchFamily="2" charset="2"/>
              <a:buNone/>
            </a:pPr>
            <a:endParaRPr lang="en-US" dirty="0"/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929366"/>
            <a:ext cx="6858000" cy="378563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l" rtl="0">
              <a:lnSpc>
                <a:spcPct val="150000"/>
              </a:lnSpc>
            </a:pPr>
            <a:endParaRPr lang="en-US" sz="2000" dirty="0" smtClean="0">
              <a:solidFill>
                <a:srgbClr val="000000"/>
              </a:solidFill>
              <a:latin typeface="Tahoma"/>
            </a:endParaRP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  <a:latin typeface="Tahoma"/>
              </a:rPr>
              <a:t>topological number, determined by </a:t>
            </a:r>
            <a:r>
              <a:rPr lang="en-US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bulk wave - function </a:t>
            </a:r>
            <a:endParaRPr lang="en-US" sz="2000" dirty="0" smtClean="0">
              <a:solidFill>
                <a:srgbClr val="000000"/>
              </a:solidFill>
              <a:latin typeface="Tahoma"/>
            </a:endParaRP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000" i="1" dirty="0" smtClean="0">
              <a:solidFill>
                <a:srgbClr val="000000"/>
              </a:solidFill>
              <a:latin typeface="Tahoma"/>
            </a:endParaRP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Tahoma"/>
              </a:rPr>
              <a:t>reveals the </a:t>
            </a:r>
            <a:r>
              <a:rPr lang="en-US" sz="2000" b="1" dirty="0">
                <a:solidFill>
                  <a:srgbClr val="000000"/>
                </a:solidFill>
                <a:latin typeface="Tahoma"/>
              </a:rPr>
              <a:t>NET</a:t>
            </a:r>
            <a:r>
              <a:rPr lang="en-US" sz="2000" dirty="0">
                <a:solidFill>
                  <a:srgbClr val="000000"/>
                </a:solidFill>
                <a:latin typeface="Tahoma"/>
              </a:rPr>
              <a:t> chirality of </a:t>
            </a:r>
            <a:r>
              <a:rPr lang="en-US" sz="2000" dirty="0" smtClean="0">
                <a:solidFill>
                  <a:srgbClr val="000000"/>
                </a:solidFill>
                <a:latin typeface="Tahoma"/>
              </a:rPr>
              <a:t>modes….</a:t>
            </a:r>
            <a:r>
              <a:rPr lang="en-US" sz="1400" dirty="0" smtClean="0">
                <a:solidFill>
                  <a:srgbClr val="000000"/>
                </a:solidFill>
                <a:latin typeface="Tahoma"/>
              </a:rPr>
              <a:t>down - up</a:t>
            </a:r>
            <a:endParaRPr lang="en-US" sz="1400" dirty="0">
              <a:solidFill>
                <a:srgbClr val="000000"/>
              </a:solidFill>
              <a:latin typeface="Tahoma"/>
            </a:endParaRP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00"/>
              </a:solidFill>
              <a:latin typeface="Tahoma"/>
            </a:endParaRP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  <a:latin typeface="Tahoma"/>
              </a:rPr>
              <a:t>independent of </a:t>
            </a:r>
            <a:r>
              <a:rPr lang="en-US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edge – </a:t>
            </a:r>
            <a:r>
              <a:rPr lang="en-US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reconstruction</a:t>
            </a:r>
            <a:r>
              <a:rPr lang="en-US" sz="2000" dirty="0" smtClean="0">
                <a:solidFill>
                  <a:srgbClr val="000000"/>
                </a:solidFill>
                <a:latin typeface="Tahoma"/>
              </a:rPr>
              <a:t>….</a:t>
            </a:r>
            <a:r>
              <a:rPr lang="en-US" sz="1400" dirty="0" smtClean="0">
                <a:solidFill>
                  <a:srgbClr val="000000"/>
                </a:solidFill>
                <a:latin typeface="Tahoma"/>
              </a:rPr>
              <a:t>may add modes</a:t>
            </a:r>
            <a:endParaRPr lang="en-US" sz="20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</a:endParaRP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FF0000"/>
              </a:solidFill>
              <a:latin typeface="Tahoma"/>
            </a:endParaRP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  <a:latin typeface="Tahoma"/>
              </a:rPr>
              <a:t>may provide </a:t>
            </a:r>
            <a:r>
              <a:rPr lang="en-US" sz="2000" dirty="0">
                <a:solidFill>
                  <a:srgbClr val="000000"/>
                </a:solidFill>
                <a:latin typeface="Tahoma"/>
              </a:rPr>
              <a:t>proof of </a:t>
            </a:r>
            <a:r>
              <a:rPr lang="en-US" sz="2000" i="1" dirty="0" smtClean="0">
                <a:solidFill>
                  <a:srgbClr val="4274B0"/>
                </a:solidFill>
                <a:latin typeface="Tahoma"/>
              </a:rPr>
              <a:t>non-abelian </a:t>
            </a:r>
            <a:r>
              <a:rPr lang="en-US" sz="2000" i="1" dirty="0" smtClean="0">
                <a:solidFill>
                  <a:srgbClr val="4274B0"/>
                </a:solidFill>
                <a:latin typeface="Tahoma"/>
              </a:rPr>
              <a:t>states </a:t>
            </a:r>
            <a:r>
              <a:rPr lang="en-US" sz="2000" dirty="0" smtClean="0">
                <a:solidFill>
                  <a:srgbClr val="000000"/>
                </a:solidFill>
                <a:latin typeface="Tahoma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Tahoma"/>
              </a:rPr>
              <a:t>(w/ Majorana)</a:t>
            </a:r>
            <a:r>
              <a:rPr lang="en-US" sz="2000" dirty="0" smtClean="0">
                <a:solidFill>
                  <a:srgbClr val="000000"/>
                </a:solidFill>
                <a:latin typeface="Tahoma"/>
              </a:rPr>
              <a:t> </a:t>
            </a:r>
            <a:endParaRPr lang="en-US" sz="2000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2" y="772181"/>
            <a:ext cx="5689340" cy="523202"/>
          </a:xfrm>
          <a:prstGeom prst="rect">
            <a:avLst/>
          </a:prstGeom>
          <a:noFill/>
        </p:spPr>
        <p:txBody>
          <a:bodyPr wrap="none" lIns="91421" tIns="45711" rIns="91421" bIns="45711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solidFill>
                  <a:srgbClr val="000099"/>
                </a:solidFill>
                <a:latin typeface="Tahoma"/>
              </a:rPr>
              <a:t>why thermal conductance  </a:t>
            </a:r>
            <a:r>
              <a:rPr lang="en-US" sz="2800" b="1" i="1" kern="0" dirty="0" smtClean="0">
                <a:solidFill>
                  <a:srgbClr val="FF0000"/>
                </a:solidFill>
                <a:latin typeface="Tahoma"/>
              </a:rPr>
              <a:t>K</a:t>
            </a:r>
            <a:r>
              <a:rPr lang="en-US" sz="2800" b="1" kern="0" dirty="0" smtClean="0">
                <a:solidFill>
                  <a:srgbClr val="000099"/>
                </a:solidFill>
                <a:latin typeface="Tahoma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US" sz="2800" b="1" kern="0" dirty="0" smtClean="0">
                <a:solidFill>
                  <a:srgbClr val="000099"/>
                </a:solidFill>
                <a:latin typeface="Tahoma"/>
              </a:rPr>
              <a:t>?</a:t>
            </a:r>
            <a:endParaRPr lang="en-US" sz="2800" b="1" kern="0" dirty="0">
              <a:solidFill>
                <a:srgbClr val="000099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964646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6" y="0"/>
            <a:ext cx="896018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72645" y="268443"/>
            <a:ext cx="1468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Neutral Noise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49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Text Box 2"/>
          <p:cNvSpPr txBox="1">
            <a:spLocks noChangeArrowheads="1"/>
          </p:cNvSpPr>
          <p:nvPr/>
        </p:nvSpPr>
        <p:spPr bwMode="auto">
          <a:xfrm>
            <a:off x="609600" y="2326561"/>
            <a:ext cx="7848600" cy="315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/>
              </a:rPr>
              <a:t>B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/>
              </a:rPr>
              <a:t> –</a:t>
            </a:r>
            <a:r>
              <a:rPr kumimoji="0" lang="en-US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/>
              </a:rPr>
              <a:t>B</a:t>
            </a:r>
            <a:r>
              <a:rPr kumimoji="0" lang="en-US" altLang="en-US" sz="16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/>
              </a:rPr>
              <a:t>1/2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/>
              </a:rPr>
              <a:t> &gt;0 induces vortices in the p-wave BCS condensate </a:t>
            </a:r>
            <a:endParaRPr kumimoji="0" lang="en-US" altLang="en-US" sz="16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  <a:sym typeface="Symbol" pitchFamily="18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  <a:sym typeface="Symbol" pitchFamily="18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 pitchFamily="18" charset="2"/>
              </a:rPr>
              <a:t>zero energy quasiparticle 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 pitchFamily="18" charset="2"/>
              </a:rPr>
              <a:t>(Majorana)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 pitchFamily="18" charset="2"/>
              </a:rPr>
              <a:t> in vortex + </a:t>
            </a:r>
            <a:r>
              <a:rPr kumimoji="0" lang="en-US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 pitchFamily="18" charset="2"/>
              </a:rPr>
              <a:t>e 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 pitchFamily="18" charset="2"/>
              </a:rPr>
              <a:t>/4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  <a:sym typeface="Symbol" pitchFamily="18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 pitchFamily="18" charset="2"/>
              </a:rPr>
              <a:t>Majorana -         chargeless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 pitchFamily="18" charset="2"/>
              </a:rPr>
              <a:t>and 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 pitchFamily="18" charset="2"/>
              </a:rPr>
              <a:t>spinless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  <a:sym typeface="Symbol" pitchFamily="18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 pitchFamily="18" charset="2"/>
              </a:rPr>
              <a:t>Majorana’s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 pitchFamily="18" charset="2"/>
              </a:rPr>
              <a:t> come in pairs…..forming fermionic state  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/>
              </a:rPr>
              <a:t></a:t>
            </a:r>
            <a:r>
              <a:rPr kumimoji="0" lang="en-US" altLang="en-US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/>
              </a:rPr>
              <a:t>1 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/>
              </a:rPr>
              <a:t>± </a:t>
            </a:r>
            <a:r>
              <a:rPr kumimoji="0" lang="en-US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/>
              </a:rPr>
              <a:t>i 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/>
              </a:rPr>
              <a:t></a:t>
            </a:r>
            <a:r>
              <a:rPr kumimoji="0" lang="en-US" altLang="en-US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/>
              </a:rPr>
              <a:t>2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  <a:sym typeface="Symbol" pitchFamily="18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  <a:sym typeface="Symbol" pitchFamily="18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 pitchFamily="18" charset="2"/>
              </a:rPr>
              <a:t>occupied </a:t>
            </a: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 pitchFamily="18" charset="2"/>
              </a:rPr>
              <a:t>&amp;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 pitchFamily="18" charset="2"/>
              </a:rPr>
              <a:t> unoccupied  </a:t>
            </a: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 pitchFamily="18" charset="2"/>
              </a:rPr>
              <a:t>at 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 pitchFamily="18" charset="2"/>
              </a:rPr>
              <a:t> zero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 pitchFamily="18" charset="2"/>
              </a:rPr>
              <a:t>energy </a:t>
            </a:r>
            <a:endParaRPr kumimoji="0" lang="en-US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  <a:sym typeface="Symbol" pitchFamily="18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  <a:sym typeface="Symbol" pitchFamily="18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 pitchFamily="18" charset="2"/>
              </a:rPr>
              <a:t>ground state degeneracy of </a:t>
            </a:r>
            <a:r>
              <a:rPr kumimoji="0" lang="en-US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 pitchFamily="18" charset="2"/>
              </a:rPr>
              <a:t>n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 pitchFamily="18" charset="2"/>
              </a:rPr>
              <a:t>  vortices……. 2</a:t>
            </a:r>
            <a:r>
              <a:rPr kumimoji="0" lang="en-US" altLang="en-US" sz="1600" b="0" i="1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 pitchFamily="18" charset="2"/>
              </a:rPr>
              <a:t>n / </a:t>
            </a:r>
            <a:r>
              <a:rPr kumimoji="0" lang="en-US" altLang="en-US" sz="1600" b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 pitchFamily="18" charset="2"/>
              </a:rPr>
              <a:t>2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600" b="0" i="1" u="none" strike="noStrike" kern="1200" cap="none" spc="0" normalizeH="0" baseline="30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  <a:sym typeface="Symbol" pitchFamily="18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600" b="0" i="1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  <a:sym typeface="Symbol" pitchFamily="18" charset="2"/>
            </a:endParaRPr>
          </a:p>
        </p:txBody>
      </p:sp>
      <p:sp>
        <p:nvSpPr>
          <p:cNvPr id="688132" name="Rectangle 4"/>
          <p:cNvSpPr>
            <a:spLocks noChangeArrowheads="1"/>
          </p:cNvSpPr>
          <p:nvPr/>
        </p:nvSpPr>
        <p:spPr bwMode="auto">
          <a:xfrm>
            <a:off x="0" y="3619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688144" name="Rectangle 16"/>
          <p:cNvSpPr>
            <a:spLocks noChangeArrowheads="1"/>
          </p:cNvSpPr>
          <p:nvPr/>
        </p:nvSpPr>
        <p:spPr bwMode="auto">
          <a:xfrm>
            <a:off x="838200" y="762000"/>
            <a:ext cx="617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algn="l">
              <a:defRPr sz="3000">
                <a:solidFill>
                  <a:schemeClr val="tx2"/>
                </a:solidFill>
                <a:latin typeface="Tahoma" pitchFamily="34" charset="0"/>
              </a:defRPr>
            </a:lvl2pPr>
            <a:lvl3pPr algn="l">
              <a:defRPr sz="3000">
                <a:solidFill>
                  <a:schemeClr val="tx2"/>
                </a:solidFill>
                <a:latin typeface="Tahoma" pitchFamily="34" charset="0"/>
              </a:defRPr>
            </a:lvl3pPr>
            <a:lvl4pPr algn="l">
              <a:defRPr sz="3000">
                <a:solidFill>
                  <a:schemeClr val="tx2"/>
                </a:solidFill>
                <a:latin typeface="Tahoma" pitchFamily="34" charset="0"/>
              </a:defRPr>
            </a:lvl4pPr>
            <a:lvl5pPr algn="l">
              <a:defRPr sz="3000">
                <a:solidFill>
                  <a:schemeClr val="tx2"/>
                </a:solidFill>
                <a:latin typeface="Tahoma" pitchFamily="34" charset="0"/>
              </a:defRPr>
            </a:lvl5pPr>
            <a:lvl6pPr marL="457200" rtl="1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</a:defRPr>
            </a:lvl6pPr>
            <a:lvl7pPr marL="914400" rtl="1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</a:defRPr>
            </a:lvl7pPr>
            <a:lvl8pPr marL="1371600" rtl="1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</a:defRPr>
            </a:lvl8pPr>
            <a:lvl9pPr marL="1828800" rtl="1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zero energy Majorana anyons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727850" y="3276600"/>
            <a:ext cx="3187550" cy="1453311"/>
            <a:chOff x="4979624" y="870333"/>
            <a:chExt cx="3624549" cy="2038120"/>
          </a:xfrm>
          <a:effectLst>
            <a:outerShdw blurRad="50800" dist="50800" dir="5400000" sx="102000" sy="102000" algn="ctr" rotWithShape="0">
              <a:srgbClr val="000000">
                <a:alpha val="43137"/>
              </a:srgbClr>
            </a:outerShdw>
          </a:effectLst>
        </p:grpSpPr>
        <p:sp>
          <p:nvSpPr>
            <p:cNvPr id="6" name="Rounded Rectangle 5"/>
            <p:cNvSpPr/>
            <p:nvPr/>
          </p:nvSpPr>
          <p:spPr bwMode="auto">
            <a:xfrm>
              <a:off x="4979624" y="870333"/>
              <a:ext cx="3624549" cy="2038120"/>
            </a:xfrm>
            <a:prstGeom prst="roundRect">
              <a:avLst/>
            </a:prstGeom>
            <a:solidFill>
              <a:srgbClr val="DDDDDD"/>
            </a:solidFill>
            <a:ln>
              <a:solidFill>
                <a:srgbClr val="000000"/>
              </a:solidFill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cs typeface="Tahoma"/>
              </a:endParaRP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5187061" y="1473781"/>
            <a:ext cx="898525" cy="741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54" name="Equation" r:id="rId4" imgW="596900" imgH="482600" progId="Equation.DSMT4">
                    <p:embed/>
                  </p:oleObj>
                </mc:Choice>
                <mc:Fallback>
                  <p:oleObj name="Equation" r:id="rId4" imgW="596900" imgH="48260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7061" y="1473781"/>
                          <a:ext cx="898525" cy="741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9"/>
            <p:cNvGraphicFramePr>
              <a:graphicFrameLocks noChangeAspect="1"/>
            </p:cNvGraphicFramePr>
            <p:nvPr>
              <p:extLst/>
            </p:nvPr>
          </p:nvGraphicFramePr>
          <p:xfrm>
            <a:off x="6356101" y="1190920"/>
            <a:ext cx="1728192" cy="13070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55" name="Equation" r:id="rId6" imgW="1130040" imgH="838080" progId="Equation.DSMT4">
                    <p:embed/>
                  </p:oleObj>
                </mc:Choice>
                <mc:Fallback>
                  <p:oleObj name="Equation" r:id="rId6" imgW="1130040" imgH="838080" progId="Equation.DSMT4">
                    <p:embed/>
                    <p:pic>
                      <p:nvPicPr>
                        <p:cNvPr id="8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56101" y="1190920"/>
                          <a:ext cx="1728192" cy="130708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10180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7200" y="4047035"/>
            <a:ext cx="4092284" cy="2658565"/>
            <a:chOff x="2018956" y="2839910"/>
            <a:chExt cx="4092284" cy="2658565"/>
          </a:xfrm>
        </p:grpSpPr>
        <p:pic>
          <p:nvPicPr>
            <p:cNvPr id="303" name="image83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63240" y="3336300"/>
              <a:ext cx="2328863" cy="216217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2018956" y="2839910"/>
              <a:ext cx="4092284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algn="l" rtl="0" eaLnBrk="0" fontAlgn="auto" latinLnBrk="1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i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  <a:sym typeface="Helvetica"/>
                </a:rPr>
                <a:t>v</a:t>
              </a:r>
              <a:r>
                <a:rPr lang="en-US" sz="24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  <a:sym typeface="Helvetica"/>
                </a:rPr>
                <a:t> = 2/3   =   </a:t>
              </a:r>
              <a:r>
                <a:rPr lang="en-US" sz="2400" b="1" dirty="0" smtClean="0">
                  <a:solidFill>
                    <a:srgbClr val="B5C9E5">
                      <a:lumMod val="50000"/>
                    </a:srgbClr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  <a:sym typeface="Helvetica"/>
                </a:rPr>
                <a:t>2/3</a:t>
              </a:r>
              <a:r>
                <a:rPr lang="en-US" sz="24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  <a:sym typeface="Helvetica"/>
                </a:rPr>
                <a:t> – </a:t>
              </a:r>
              <a:r>
                <a:rPr lang="en-US" sz="2400" b="1" dirty="0" err="1" smtClean="0">
                  <a:solidFill>
                    <a:srgbClr val="7030A0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  <a:sym typeface="Helvetica"/>
                </a:rPr>
                <a:t>neutral</a:t>
              </a:r>
              <a:r>
                <a:rPr lang="en-US" sz="2400" baseline="-25000" dirty="0" err="1" smtClean="0">
                  <a:solidFill>
                    <a:srgbClr val="7030A0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  <a:sym typeface="Helvetica"/>
                </a:rPr>
                <a:t>upstream</a:t>
              </a:r>
              <a:endParaRPr lang="en-US" sz="2400" dirty="0">
                <a:solidFill>
                  <a:srgbClr val="7030A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Helvetica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029200" y="3985480"/>
            <a:ext cx="961157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ctr">
            <a:spAutoFit/>
          </a:bodyPr>
          <a:lstStyle/>
          <a:p>
            <a:pPr algn="l" rtl="0" fontAlgn="auto" latinLnBrk="1" hangingPunct="0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smtClean="0">
                <a:solidFill>
                  <a:srgbClr val="FF0000"/>
                </a:solidFill>
                <a:latin typeface="Helvetica"/>
                <a:ea typeface="+mj-ea"/>
                <a:cs typeface="Helvetica"/>
                <a:sym typeface="Symbol"/>
              </a:rPr>
              <a:t> </a:t>
            </a:r>
            <a:r>
              <a:rPr lang="en-US" sz="2800" b="1" dirty="0" smtClean="0">
                <a:solidFill>
                  <a:srgbClr val="FF0000"/>
                </a:solidFill>
                <a:latin typeface="Helvetica"/>
                <a:ea typeface="+mj-ea"/>
                <a:cs typeface="Helvetica"/>
                <a:sym typeface="Symbol"/>
              </a:rPr>
              <a:t>= 0</a:t>
            </a:r>
            <a:endParaRPr lang="en-US" sz="2800" b="1" dirty="0">
              <a:solidFill>
                <a:srgbClr val="FF0000"/>
              </a:solidFill>
              <a:latin typeface="Helvetica"/>
              <a:ea typeface="+mj-ea"/>
              <a:cs typeface="Helvetica"/>
              <a:sym typeface="Helvetica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4526967" y="5283850"/>
            <a:ext cx="3756317" cy="1089660"/>
          </a:xfrm>
          <a:prstGeom prst="roundRect">
            <a:avLst/>
          </a:prstGeom>
          <a:solidFill>
            <a:srgbClr val="DDDDDD"/>
          </a:solidFill>
          <a:ln>
            <a:solidFill>
              <a:srgbClr val="000000"/>
            </a:solidFill>
          </a:ln>
          <a:effectLst>
            <a:outerShdw blurRad="50800" dist="152400" dir="11340000" algn="ctr" rotWithShape="0">
              <a:srgbClr val="000000">
                <a:alpha val="43137"/>
              </a:srgbClr>
            </a:outerShdw>
            <a:reflection endPos="5000" dir="5400000" sy="-100000" algn="bl" rotWithShape="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endParaRPr lang="en-US" sz="2800" b="1" kern="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41268" y="5399410"/>
            <a:ext cx="3565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200" dirty="0" smtClean="0">
                <a:solidFill>
                  <a:srgbClr val="000000"/>
                </a:solidFill>
              </a:rPr>
              <a:t>Kane</a:t>
            </a:r>
            <a:r>
              <a:rPr lang="en-US" sz="1200" dirty="0">
                <a:solidFill>
                  <a:srgbClr val="000000"/>
                </a:solidFill>
              </a:rPr>
              <a:t>, C. L., Fisher, M. P. A. &amp; </a:t>
            </a:r>
            <a:r>
              <a:rPr lang="en-US" sz="1200" dirty="0" err="1">
                <a:solidFill>
                  <a:srgbClr val="000000"/>
                </a:solidFill>
              </a:rPr>
              <a:t>Polchinski</a:t>
            </a:r>
            <a:r>
              <a:rPr lang="en-US" sz="1200" dirty="0">
                <a:solidFill>
                  <a:srgbClr val="000000"/>
                </a:solidFill>
              </a:rPr>
              <a:t>, J. </a:t>
            </a:r>
            <a:endParaRPr lang="en-US" sz="1200" dirty="0" smtClean="0">
              <a:solidFill>
                <a:srgbClr val="000000"/>
              </a:solidFill>
            </a:endParaRPr>
          </a:p>
          <a:p>
            <a:pPr algn="l" rtl="0"/>
            <a:r>
              <a:rPr lang="en-US" sz="1200" b="1" dirty="0" smtClean="0">
                <a:solidFill>
                  <a:srgbClr val="000000"/>
                </a:solidFill>
              </a:rPr>
              <a:t>Randomness </a:t>
            </a:r>
            <a:r>
              <a:rPr lang="en-US" sz="1200" b="1" dirty="0">
                <a:solidFill>
                  <a:srgbClr val="000000"/>
                </a:solidFill>
              </a:rPr>
              <a:t>at the edge: </a:t>
            </a:r>
            <a:endParaRPr lang="en-US" sz="1200" b="1" dirty="0" smtClean="0">
              <a:solidFill>
                <a:srgbClr val="000000"/>
              </a:solidFill>
            </a:endParaRPr>
          </a:p>
          <a:p>
            <a:pPr algn="l" rtl="0"/>
            <a:r>
              <a:rPr lang="en-US" sz="1200" b="1" dirty="0" smtClean="0">
                <a:solidFill>
                  <a:srgbClr val="000000"/>
                </a:solidFill>
              </a:rPr>
              <a:t>theory of quantum </a:t>
            </a:r>
            <a:r>
              <a:rPr lang="en-US" sz="1200" b="1" dirty="0">
                <a:solidFill>
                  <a:srgbClr val="000000"/>
                </a:solidFill>
              </a:rPr>
              <a:t>Hall transport at </a:t>
            </a:r>
            <a:r>
              <a:rPr lang="en-US" sz="1200" b="1" dirty="0" smtClean="0">
                <a:solidFill>
                  <a:srgbClr val="000000"/>
                </a:solidFill>
              </a:rPr>
              <a:t>filling 2/3</a:t>
            </a:r>
            <a:endParaRPr lang="el-GR" sz="1200" b="1" dirty="0">
              <a:solidFill>
                <a:srgbClr val="000000"/>
              </a:solidFill>
            </a:endParaRPr>
          </a:p>
          <a:p>
            <a:pPr algn="l" rtl="0"/>
            <a:r>
              <a:rPr lang="en-US" sz="1200" dirty="0">
                <a:solidFill>
                  <a:srgbClr val="000000"/>
                </a:solidFill>
              </a:rPr>
              <a:t>Phys. Rev. Lett</a:t>
            </a:r>
            <a:r>
              <a:rPr lang="en-US" sz="1200" dirty="0" smtClean="0">
                <a:solidFill>
                  <a:srgbClr val="000000"/>
                </a:solidFill>
              </a:rPr>
              <a:t>. </a:t>
            </a:r>
            <a:r>
              <a:rPr lang="en-US" sz="1200" b="1" dirty="0" smtClean="0">
                <a:solidFill>
                  <a:srgbClr val="000000"/>
                </a:solidFill>
              </a:rPr>
              <a:t>72</a:t>
            </a:r>
            <a:r>
              <a:rPr lang="en-US" sz="1200" dirty="0" smtClean="0">
                <a:solidFill>
                  <a:srgbClr val="000000"/>
                </a:solidFill>
              </a:rPr>
              <a:t>, 4129–4132 </a:t>
            </a:r>
            <a:r>
              <a:rPr lang="en-US" sz="1200" dirty="0">
                <a:solidFill>
                  <a:srgbClr val="000000"/>
                </a:solidFill>
              </a:rPr>
              <a:t>(1994</a:t>
            </a:r>
            <a:r>
              <a:rPr lang="en-US" sz="1200" dirty="0" smtClean="0">
                <a:solidFill>
                  <a:srgbClr val="000000"/>
                </a:solidFill>
              </a:rPr>
              <a:t>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01484" y="2931834"/>
            <a:ext cx="6781800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 rtl="0" eaLnBrk="0" fontAlgn="auto" latinLnBrk="1" hangingPunct="0">
              <a:spcBef>
                <a:spcPts val="0"/>
              </a:spcBef>
              <a:spcAft>
                <a:spcPts val="0"/>
              </a:spcAft>
            </a:pPr>
            <a:r>
              <a:rPr lang="en-US" sz="2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hole - like  </a:t>
            </a:r>
            <a:r>
              <a:rPr lang="en-US" sz="2800" i="1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ν</a:t>
            </a:r>
            <a:r>
              <a:rPr lang="en-US" sz="2800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= 2/3  </a:t>
            </a:r>
            <a:r>
              <a:rPr lang="en-US" sz="1600" i="1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polarized</a:t>
            </a:r>
            <a:endParaRPr lang="en-US" sz="2800" i="1" kern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848384"/>
            <a:ext cx="393036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 rtl="0" eaLnBrk="0" fontAlgn="auto" latinLnBrk="1" hangingPunct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particle - like  </a:t>
            </a:r>
            <a:r>
              <a:rPr lang="en-US" sz="28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ν</a:t>
            </a:r>
            <a:r>
              <a:rPr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= </a:t>
            </a:r>
            <a:r>
              <a:rPr lang="en-US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1/3</a:t>
            </a: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9200" y="1524000"/>
            <a:ext cx="1091000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Symbol"/>
              </a:rPr>
              <a:t></a:t>
            </a:r>
            <a:r>
              <a:rPr kumimoji="0" lang="en-US" sz="28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Symbol"/>
              </a:rPr>
              <a:t> = </a:t>
            </a:r>
            <a:r>
              <a:rPr kumimoji="0" lang="en-US" sz="2800" b="1" i="1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Symbol" panose="05050102010706020507" pitchFamily="18" charset="2"/>
              </a:rPr>
              <a:t></a:t>
            </a:r>
            <a:r>
              <a:rPr kumimoji="0" lang="en-US" sz="2800" b="1" i="0" u="none" strike="noStrike" cap="none" spc="0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Symbol" panose="05050102010706020507" pitchFamily="18" charset="2"/>
              </a:rPr>
              <a:t>0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05600778"/>
      </p:ext>
    </p:extLst>
  </p:cSld>
  <p:clrMapOvr>
    <a:masterClrMapping/>
  </p:clrMapOvr>
  <p:transition spd="slow">
    <p:wip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3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Yellow}{&#10;$T_m$&#10;}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ack}{&#10;$J_t$&#10;}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ack}{&#10;$J_t$&#10;}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10$ &#10;}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8$ &#10;}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6$ &#10;}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4$ &#10;}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2$ &#10;}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4$ &#10;}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2$ &#10;}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x/\xi$ &#10;}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Yellow}{&#10;$T_0$&#10;}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L/\xi=10, \;\; T_m =2 T_0$ &#10;}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T^2/T_0^2$ &#10;}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1$ &#10;}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Red}{&#10;$T_m$ &#10;}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T_0$ &#10;}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0$ &#10;}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L$ &#10;}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Purple}{&#10;$\frac{1+\left(T_m^2/T_0^2\right) \left(\xi/L \right)}{1+\xi/L}$}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10$ &#10;}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8$ &#10;}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ack}{&#10;$n_d$&#10;}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6$ &#10;}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4$ &#10;}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2$ &#10;}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2$ &#10;}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L/\xi$ &#10;}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1$ &#10;}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3$ &#10;}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Red}{&#10;$\nu=2/3,\;\frac{\kappa(L/\xi)}{\kappa_0}=0+\frac{2}{L/\xi+1}$ &#10;}&#10;\end{document}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548.9313"/>
  <p:tag name="OUTPUTDPI" val="1200"/>
  <p:tag name="LATEXADDIN" val="\documentclass{article}&#10;\pagestyle{empty}&#10;\usepackage[usenames]{color}&#10;\begin{document}&#10;\textcolor{Blue}{&#10;$\kappa(L/\xi)/\kappa_0$ &#10;}&#10;\end{document}"/>
  <p:tag name="IGUANATEXSIZE" val="20"/>
  <p:tag name="IGUANATEXCURSOR" val="129"/>
  <p:tag name="TRANSPARENCY" val="True"/>
  <p:tag name="FILENAME" val=""/>
  <p:tag name="INPUTTYPE" val="0"/>
  <p:tag name="LATEXENGINEID" val="0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Yellow}{&#10;$T_m$&#10;}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ack}{&#10;$n_u$&#10;}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Yellow}{&#10;$T_0$&#10;}&#10;\end{document}"/>
  <p:tag name="IGUANATEXSIZE" val="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ack}{&#10;$n_d$&#10;}&#10;\end{document}"/>
  <p:tag name="IGUANATEXSIZE" val="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ack}{&#10;$n_u$&#10;}&#10;\end{document}"/>
  <p:tag name="IGUANATEXSIZE" val="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ack}{&#10;$x$&#10;}&#10;\end{document}"/>
  <p:tag name="IGUANATEXSIZE" val="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ack}{&#10;$x_m$&#10;}&#10;\end{document}"/>
  <p:tag name="IGUANATEXSIZE" val="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ack}{&#10;$x_0$&#10;}&#10;\end{document}"/>
  <p:tag name="IGUANATEXSIZE" val="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ack}{&#10;$n_u$&#10;}&#10;\end{document}"/>
  <p:tag name="IGUANATEXSIZE" val="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ack}{&#10;$n_d$&#10;}&#10;\end{document}"/>
  <p:tag name="IGUANATEXSIZE" val="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ack}{&#10;$J_t$&#10;}&#10;\end{document}"/>
  <p:tag name="IGUANATEXSIZE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ack}{&#10;$J_t$&#10;}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ack}{&#10;$x$&#10;}&#10;\end{document}"/>
  <p:tag name="IGUANATEXSIZE" val="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10$ &#10;}&#10;\end{document}"/>
  <p:tag name="IGUANATEXSIZE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8$ &#10;}&#10;\end{document}"/>
  <p:tag name="IGUANATEXSIZE" val="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6$ &#10;}&#10;\end{document}"/>
  <p:tag name="IGUANATEXSIZE" val="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4$ &#10;}&#10;\end{document}"/>
  <p:tag name="IGUANATEXSIZE" val="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2$ &#10;}&#10;\end{document}"/>
  <p:tag name="IGUANATEXSIZE" val="2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4$ &#10;}&#10;\end{document}"/>
  <p:tag name="IGUANATEXSIZE" val="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2$ &#10;}&#10;\end{document}"/>
  <p:tag name="IGUANATEXSIZE" val="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x/\xi$ &#10;}&#10;\end{document}"/>
  <p:tag name="IGUANATEXSIZE" val="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L/\xi=10, \;\; T_m =2 T_0$ &#10;}&#10;\end{document}"/>
  <p:tag name="IGUANATEXSIZE" val="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T^2/T_0^2$ &#10;}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ack}{&#10;$x_m$&#10;}&#10;\end{document}"/>
  <p:tag name="IGUANATEXSIZE" val="2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1$ &#10;}&#10;\end{document}"/>
  <p:tag name="IGUANATEXSIZE" val="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Purple}{&#10;$\approx \frac{T_m^2/T_0^2+1}{2} \pm  \frac{T_m^2/T_0^2-1}{4} e^{-\frac{L}{2\xi}}$ &#10;}&#10;\end{document}"/>
  <p:tag name="IGUANATEXSIZE" val="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Red}{&#10;$T_m$ &#10;}&#10;\end{document}"/>
  <p:tag name="IGUANATEXSIZE" val="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T_0$ &#10;}&#10;\end{document}"/>
  <p:tag name="IGUANATEXSIZE" val="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0$ &#10;}&#10;\end{document}"/>
  <p:tag name="IGUANATEXSIZE" val="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L$ &#10;}&#10;\end{document}"/>
  <p:tag name="IGUANATEXSIZE" val="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10$ &#10;}&#10;\end{document}"/>
  <p:tag name="IGUANATEXSIZE" val="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8$ &#10;}&#10;\end{document}"/>
  <p:tag name="IGUANATEXSIZE" val="2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6$ &#10;}&#10;\end{document}"/>
  <p:tag name="IGUANATEXSIZE" val="2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4$ &#10;}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ack}{&#10;$x_0$&#10;}&#10;\end{document}"/>
  <p:tag name="IGUANATEXSIZE" val="2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2$ &#10;}&#10;\end{document}"/>
  <p:tag name="IGUANATEXSIZE" val="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4$ &#10;}&#10;\end{document}"/>
  <p:tag name="IGUANATEXSIZE" val="2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2$ &#10;}&#10;\end{document}"/>
  <p:tag name="IGUANATEXSIZE" val="2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L/\xi$ &#10;}&#10;\end{document}"/>
  <p:tag name="IGUANATEXSIZE" val="2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1$ &#10;}&#10;\end{document}"/>
  <p:tag name="IGUANATEXSIZE" val="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3$ &#10;}&#10;\end{document}"/>
  <p:tag name="IGUANATEXSIZE" val="2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\nu=3/5,\;\frac{\kappa(L/\xi)}{\kappa_0}=1+\frac{2}{2e^{\frac{L}{2 \xi }}-1}$ &#10;}&#10;\end{document}"/>
  <p:tag name="IGUANATEXSIZE" val="2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548.9313"/>
  <p:tag name="OUTPUTDPI" val="1200"/>
  <p:tag name="LATEXADDIN" val="\documentclass{article}&#10;\pagestyle{empty}&#10;\usepackage[usenames]{color}&#10;\begin{document}&#10;\textcolor{Blue}{&#10;$\kappa(L/\xi)/\kappa_0$ &#10;}&#10;\end{document}"/>
  <p:tag name="IGUANATEXSIZE" val="20"/>
  <p:tag name="IGUANATEXCURSOR" val="129"/>
  <p:tag name="TRANSPARENCY" val="True"/>
  <p:tag name="FILENAME" val=""/>
  <p:tag name="INPUTTYPE" val="0"/>
  <p:tag name="LATEXENGINEID" val="0"/>
  <p:tag name="TEMPFOLDER" val="C:\Temp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L/\xi=10, \;\; T_m =2 T_0$ &#10;}&#10;\end{document}"/>
  <p:tag name="IGUANATEXSIZE" val="2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10$ &#10;}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ack}{&#10;$n_u$&#10;}&#10;\end{document}"/>
  <p:tag name="IGUANATEXSIZE" val="2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8$ &#10;}&#10;\end{document}"/>
  <p:tag name="IGUANATEXSIZE" val="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6$ &#10;}&#10;\end{document}"/>
  <p:tag name="IGUANATEXSIZE" val="2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4$ &#10;}&#10;\end{document}"/>
  <p:tag name="IGUANATEXSIZE" val="2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2$ &#10;}&#10;\end{document}"/>
  <p:tag name="IGUANATEXSIZE" val="2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4$ &#10;}&#10;\end{document}"/>
  <p:tag name="IGUANATEXSIZE" val="2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2$ &#10;}&#10;\end{document}"/>
  <p:tag name="IGUANATEXSIZE" val="2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L/\xi$ &#10;}&#10;\end{document}"/>
  <p:tag name="IGUANATEXSIZE" val="2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1$ &#10;}&#10;\end{document}"/>
  <p:tag name="IGUANATEXSIZE" val="2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3$ &#10;}&#10;\end{document}"/>
  <p:tag name="IGUANATEXSIZE" val="2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Purple}{&#10;$\nu=4/7,\;\frac{\kappa(L/\xi)}{\kappa_0}=2+ \frac{4}{3 e^{\frac{2 L}{3 \xi }}-1}$ &#10;}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ack}{&#10;$n_d$&#10;}&#10;\end{document}"/>
  <p:tag name="IGUANATEXSIZE" val="2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Blue}{&#10;$\nu=3/5,\;\frac{\kappa(L/\xi)}{\kappa_0}=1+\frac{2}{2e^{\frac{L}{2 \xi }}-1}$ &#10;}&#10;\end{document}"/>
  <p:tag name="IGUANATEXSIZE" val="2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usenames]{color}&#10;\begin{document}&#10;\textcolor{Red}{&#10;$\nu=2/3,\;\frac{\kappa(L/\xi)}{\kappa_0}=0+\frac{2}{L/\xi+1}$ &#10;}&#10;\end{document}"/>
  <p:tag name="IGUANATEXSIZE" val="2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548.9313"/>
  <p:tag name="OUTPUTDPI" val="1200"/>
  <p:tag name="LATEXADDIN" val="\documentclass{article}&#10;\pagestyle{empty}&#10;\usepackage[usenames]{color}&#10;\begin{document}&#10;\textcolor{Blue}{&#10;$\kappa(L/\xi)/\kappa_0$ &#10;}&#10;\end{document}"/>
  <p:tag name="IGUANATEXSIZE" val="20"/>
  <p:tag name="IGUANATEXCURSOR" val="129"/>
  <p:tag name="TRANSPARENCY" val="True"/>
  <p:tag name="FILENAME" val=""/>
  <p:tag name="INPUTTYPE" val="0"/>
  <p:tag name="LATEXENGINEID" val="0"/>
  <p:tag name="TEMPFOLDER" val="C:\Temp\"/>
</p:tagLst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ahom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>
          <a:solidFill>
            <a:schemeClr val="bg1"/>
          </a:solidFill>
        </a:ln>
        <a:effectLst/>
        <a:ex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ahoma" pitchFamily="34" charset="0"/>
          </a:defRPr>
        </a:defPPr>
      </a:lstStyle>
    </a:spDef>
    <a:lnDef>
      <a:spPr bwMode="auto"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i="0" u="none" strike="noStrike" kern="0" cap="none" spc="0" normalizeH="0" baseline="0" noProof="0" dirty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+mn-lt"/>
            <a:cs typeface="+mn-cs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>
          <a:solidFill>
            <a:schemeClr val="tx1"/>
          </a:solidFill>
        </a:ln>
        <a:effectLst/>
        <a:ex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ahoma" pitchFamily="34" charset="0"/>
          </a:defRPr>
        </a:defPPr>
      </a:lstStyle>
    </a:spDef>
    <a:lnDef>
      <a:spPr bwMode="auto">
        <a:noFill/>
        <a:ln w="9525" cap="flat" cmpd="sng" algn="ctr">
          <a:solidFill>
            <a:srgbClr val="FF0000"/>
          </a:solidFill>
          <a:prstDash val="solid"/>
          <a:round/>
          <a:headEnd type="triangl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1">
        <a:spAutoFit/>
      </a:bodyPr>
      <a:lstStyle>
        <a:defPPr marL="0" marR="0" indent="0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kern="0" cap="none" spc="0" normalizeH="0" baseline="0" noProof="0" dirty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>
          <a:solidFill>
            <a:schemeClr val="tx1"/>
          </a:solidFill>
        </a:ln>
        <a:effectLst/>
        <a:ex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ahoma" pitchFamily="34" charset="0"/>
          </a:defRPr>
        </a:defPPr>
      </a:lstStyle>
    </a:spDef>
    <a:lnDef>
      <a:spPr bwMode="auto"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i="0" u="none" strike="noStrike" kern="0" cap="none" spc="0" normalizeH="0" baseline="0" noProof="0" dirty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+mn-lt"/>
            <a:cs typeface="+mn-cs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 rtl="0">
          <a:defRPr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solidFill>
          <a:srgbClr val="FFFFFF"/>
        </a:solidFill>
        <a:ln>
          <a:noFill/>
        </a:ln>
        <a:effectLst/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 rtl="0"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ahom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>
          <a:solidFill>
            <a:schemeClr val="bg1"/>
          </a:solidFill>
        </a:ln>
        <a:effectLst/>
        <a:ex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ahoma" pitchFamily="34" charset="0"/>
          </a:defRPr>
        </a:defPPr>
      </a:lstStyle>
    </a:spDef>
    <a:lnDef>
      <a:spPr bwMode="auto"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kern="0" cap="none" spc="0" normalizeH="0" baseline="0" noProof="0" dirty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+mn-lt"/>
            <a:cs typeface="+mn-cs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8F8F8F"/>
      </a:accent3>
      <a:accent4>
        <a:srgbClr val="707070"/>
      </a:accent4>
      <a:accent5>
        <a:srgbClr val="B5C9E5"/>
      </a:accent5>
      <a:accent6>
        <a:srgbClr val="D7712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5B9BD5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B9BD5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>
          <a:solidFill>
            <a:schemeClr val="tx1"/>
          </a:solidFill>
          <a:miter lim="800000"/>
          <a:headEnd/>
          <a:tailEnd/>
        </a:ln>
      </a:spPr>
      <a:bodyPr wrap="none" anchor="ctr"/>
      <a:lstStyle>
        <a:defPPr rtl="0" eaLnBrk="1" hangingPunct="1">
          <a:defRPr sz="1400" dirty="0">
            <a:solidFill>
              <a:srgbClr val="6666FF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 algn="ctr" rtl="0" eaLnBrk="1" hangingPunct="1">
          <a:spcBef>
            <a:spcPts val="0"/>
          </a:spcBef>
          <a:defRPr i="1" dirty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 rtl="0">
          <a:defRPr dirty="0" err="1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Umansky1">
  <a:themeElements>
    <a:clrScheme name="Umansky1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Umansky1">
      <a:majorFont>
        <a:latin typeface="Bookman Old Style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Umansky1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ansky1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ansky1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ansky1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ansky1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ansky1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mansky1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mansky1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mansky1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mansky1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13159</TotalTime>
  <Words>1874</Words>
  <Application>Microsoft Office PowerPoint</Application>
  <PresentationFormat>On-screen Show (4:3)</PresentationFormat>
  <Paragraphs>614</Paragraphs>
  <Slides>81</Slides>
  <Notes>10</Notes>
  <HiddenSlides>14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15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81</vt:i4>
      </vt:variant>
    </vt:vector>
  </HeadingPairs>
  <TitlesOfParts>
    <vt:vector size="117" baseType="lpstr">
      <vt:lpstr>돋움</vt:lpstr>
      <vt:lpstr>ＭＳ Ｐゴシック</vt:lpstr>
      <vt:lpstr>ＭＳ Ｐゴシック</vt:lpstr>
      <vt:lpstr>AppleGothic</vt:lpstr>
      <vt:lpstr>Arial</vt:lpstr>
      <vt:lpstr>Avenir Roman</vt:lpstr>
      <vt:lpstr>Book Antiqua</vt:lpstr>
      <vt:lpstr>Bookman Old Style</vt:lpstr>
      <vt:lpstr>Calibri</vt:lpstr>
      <vt:lpstr>Comic Sans MS</vt:lpstr>
      <vt:lpstr>Gill Sans</vt:lpstr>
      <vt:lpstr>Helvetica</vt:lpstr>
      <vt:lpstr>Helvetica Light</vt:lpstr>
      <vt:lpstr>Papyrus</vt:lpstr>
      <vt:lpstr>Symbol</vt:lpstr>
      <vt:lpstr>Tahoma</vt:lpstr>
      <vt:lpstr>Times New Roman</vt:lpstr>
      <vt:lpstr>Wingdings</vt:lpstr>
      <vt:lpstr>1_Default Design</vt:lpstr>
      <vt:lpstr>3_Default Design</vt:lpstr>
      <vt:lpstr>2_Default Design</vt:lpstr>
      <vt:lpstr>Default</vt:lpstr>
      <vt:lpstr>4_Default Design</vt:lpstr>
      <vt:lpstr>4_Office Theme</vt:lpstr>
      <vt:lpstr>5_Office Theme</vt:lpstr>
      <vt:lpstr>7_Office Theme</vt:lpstr>
      <vt:lpstr>Umansky1</vt:lpstr>
      <vt:lpstr>5_Default Design</vt:lpstr>
      <vt:lpstr>9_Office Theme</vt:lpstr>
      <vt:lpstr>8_Default Design</vt:lpstr>
      <vt:lpstr>6_Default Design</vt:lpstr>
      <vt:lpstr>Blank Presentation</vt:lpstr>
      <vt:lpstr>1_Perspective</vt:lpstr>
      <vt:lpstr>Equation</vt:lpstr>
      <vt:lpstr>Acrobat Document</vt:lpstr>
      <vt:lpstr>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excitation of neutral modes    at  ohmic contact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5/2 state    Moore – Read, Pfaffian state</vt:lpstr>
      <vt:lpstr>PowerPoint Presentation</vt:lpstr>
      <vt:lpstr>PowerPoint Presentation</vt:lpstr>
      <vt:lpstr>PowerPoint Presentation</vt:lpstr>
      <vt:lpstr>doping for X-high mobility 2DEG </vt:lpstr>
      <vt:lpstr>employing SL doping</vt:lpstr>
      <vt:lpstr>our approach…..     shallow DX centers  + over  doping </vt:lpstr>
      <vt:lpstr>non-standard MBE growth for v =5/2</vt:lpstr>
      <vt:lpstr>non-standard MBE growth for v =5/2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Weizamnn Institute of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</dc:creator>
  <cp:lastModifiedBy>heiblum</cp:lastModifiedBy>
  <cp:revision>605</cp:revision>
  <cp:lastPrinted>2018-03-09T13:23:53Z</cp:lastPrinted>
  <dcterms:created xsi:type="dcterms:W3CDTF">2007-05-09T07:53:07Z</dcterms:created>
  <dcterms:modified xsi:type="dcterms:W3CDTF">2019-08-13T14:31:09Z</dcterms:modified>
</cp:coreProperties>
</file>