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72" r:id="rId13"/>
    <p:sldId id="265" r:id="rId14"/>
    <p:sldId id="266" r:id="rId15"/>
    <p:sldId id="286" r:id="rId16"/>
    <p:sldId id="287" r:id="rId17"/>
    <p:sldId id="288" r:id="rId18"/>
    <p:sldId id="285" r:id="rId19"/>
    <p:sldId id="267" r:id="rId20"/>
    <p:sldId id="268" r:id="rId21"/>
    <p:sldId id="269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90" r:id="rId34"/>
    <p:sldId id="289" r:id="rId35"/>
    <p:sldId id="291" r:id="rId36"/>
    <p:sldId id="292" r:id="rId37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0C30-4019-90EC-A2C2-652B7DA04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EB8BC-53A2-C17A-2D68-8F9F3748A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CF54B-5281-E546-E5F5-331C0DDC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1DF1-1DD9-744E-A492-39C26187BA09}" type="datetimeFigureOut">
              <a:rPr lang="en-CH" smtClean="0"/>
              <a:t>10.04.2025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D088-5AFA-A5D5-2358-8F75048AC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940E0-DFD2-B2CA-FE46-E8A7ACD5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DA2B-AD37-3A41-9C04-84DDF17C64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9514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74BB-DB4A-54CA-F5BD-5BF232738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D8BD0-4735-CB86-E6BD-B752394EB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A1D55-4160-ABEC-4558-4C0F964A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1DF1-1DD9-744E-A492-39C26187BA09}" type="datetimeFigureOut">
              <a:rPr lang="en-CH" smtClean="0"/>
              <a:t>10.04.2025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427AC-903E-2DE5-FEA4-355D4717A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7340D-F011-4E23-CE2B-CF687B28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DA2B-AD37-3A41-9C04-84DDF17C64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9036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2C6D04-1C74-43EF-47A3-C82859794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DBC18-AB5B-683B-EA17-C57352387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03364-6BD3-4142-0231-AF201169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1DF1-1DD9-744E-A492-39C26187BA09}" type="datetimeFigureOut">
              <a:rPr lang="en-CH" smtClean="0"/>
              <a:t>10.04.2025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918F8-0BBE-74BF-AD55-A389E4F4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C3803-515D-08BC-6590-3AB97FE5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DA2B-AD37-3A41-9C04-84DDF17C64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5501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E83F1-5E1B-3E40-B03D-8DD955B9D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4400-FFF9-19D2-F1B5-5BC1990FE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6D392-924A-969F-636B-ED708AF5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1DF1-1DD9-744E-A492-39C26187BA09}" type="datetimeFigureOut">
              <a:rPr lang="en-CH" smtClean="0"/>
              <a:t>10.04.2025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AE8E7-ADAE-F850-5FF8-F0F5A1937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AABDD-A1EF-4A8F-01A3-0CE60493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DA2B-AD37-3A41-9C04-84DDF17C64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9360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5BD8-D31E-DBB7-7A24-AFCA6A2A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EF6F6-EC9E-773B-BEC2-6781CB297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74EFC-ECB1-E3BB-50C0-58E0CB5AD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1DF1-1DD9-744E-A492-39C26187BA09}" type="datetimeFigureOut">
              <a:rPr lang="en-CH" smtClean="0"/>
              <a:t>10.04.2025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FEFC0-0511-5496-C9F2-4CA728F5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4040E-1A33-0A4F-DFAD-E351067A6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DA2B-AD37-3A41-9C04-84DDF17C64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2889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BFCC-E247-B435-2E4B-565B9EA2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8AC3A-A1C2-5EED-AD28-6CB2397EB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FB2D1-45C6-A614-DC9C-0B7C6DEF3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053D7-132D-AD8B-092C-F9EB1D11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1DF1-1DD9-744E-A492-39C26187BA09}" type="datetimeFigureOut">
              <a:rPr lang="en-CH" smtClean="0"/>
              <a:t>10.04.2025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A36B8-2CFA-1877-5A49-840EFBE24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99C59-23B5-BE6D-4B16-0888B5EF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DA2B-AD37-3A41-9C04-84DDF17C64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9349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FDA44-16BA-7C09-C10C-46321CE0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8CE52-4BF7-9361-87B0-8D8386973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E0F8B-96E5-DB21-1DFF-0B890E986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25941-75B9-A56D-1817-D42B2D2C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1E923-7E3D-F657-4448-306163635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0B0432-5ABC-299E-487B-8F6ED8A9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1DF1-1DD9-744E-A492-39C26187BA09}" type="datetimeFigureOut">
              <a:rPr lang="en-CH" smtClean="0"/>
              <a:t>10.04.2025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DC3BD1-856B-DC57-4E4D-71026D3F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D569AB-98A0-82D0-EFA8-12411C0E5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DA2B-AD37-3A41-9C04-84DDF17C64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8375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AD69-4A17-A8CD-A102-06948796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96A60-D902-C68D-A82E-683F757BB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1DF1-1DD9-744E-A492-39C26187BA09}" type="datetimeFigureOut">
              <a:rPr lang="en-CH" smtClean="0"/>
              <a:t>10.04.2025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E3CDE-8A75-7F2D-F24F-6A241F71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BAED1-DA06-B2B4-4E92-14CC1C3D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DA2B-AD37-3A41-9C04-84DDF17C64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5494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A95DC0-6585-7AE0-BB7A-A8D949D2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1DF1-1DD9-744E-A492-39C26187BA09}" type="datetimeFigureOut">
              <a:rPr lang="en-CH" smtClean="0"/>
              <a:t>10.04.2025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CC963-6F3F-A55E-DFC4-414D474F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F4237-02BA-B525-1C86-DA3473CF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DA2B-AD37-3A41-9C04-84DDF17C64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8485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E1E3-F830-EE3A-B436-E588561EA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3BB23-2714-6A87-C64A-B1A88F30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6EBC9-5EE5-9717-0EA2-7C7579E71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6B639-689A-2643-0F24-8DF0BB1C2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1DF1-1DD9-744E-A492-39C26187BA09}" type="datetimeFigureOut">
              <a:rPr lang="en-CH" smtClean="0"/>
              <a:t>10.04.2025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8B8CE-05AF-9B15-9C4C-11DB8D97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E9549-4AC0-749D-4946-64C79249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DA2B-AD37-3A41-9C04-84DDF17C64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2341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1CAA-154B-68A8-9F7D-60230201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ADB97A-5C51-29DC-A8EC-ABA5C8310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721CF-61B9-709B-F29A-92FB150EE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E9C8A-EAF2-9086-C674-1ED5347AE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1DF1-1DD9-744E-A492-39C26187BA09}" type="datetimeFigureOut">
              <a:rPr lang="en-CH" smtClean="0"/>
              <a:t>10.04.2025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2D57A-EC19-622A-C872-AEC1ED56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4D335-C25D-6A53-EF62-8DA1043E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DA2B-AD37-3A41-9C04-84DDF17C64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4248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59591-DE3C-FDE9-4657-419636BB1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DEE97-B43F-CB5D-2181-0C2BC3AB4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B4C74-79BC-A3AB-DC9F-BD2900DC4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481DF1-1DD9-744E-A492-39C26187BA09}" type="datetimeFigureOut">
              <a:rPr lang="en-CH" smtClean="0"/>
              <a:t>10.04.2025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187AA-D46E-6300-E268-D8602DBE7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F7186-DDC0-F698-36DC-14EA1343F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7FDA2B-AD37-3A41-9C04-84DDF17C64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8412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31773-9183-FC22-855D-EAAE7AA04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F905F-443F-A5CD-1E3E-730CE0510460}"/>
              </a:ext>
            </a:extLst>
          </p:cNvPr>
          <p:cNvSpPr txBox="1"/>
          <p:nvPr/>
        </p:nvSpPr>
        <p:spPr>
          <a:xfrm>
            <a:off x="3168683" y="2659559"/>
            <a:ext cx="6135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C</a:t>
            </a:r>
            <a:r>
              <a:rPr lang="en-CH" sz="4400" dirty="0"/>
              <a:t>orrelated States in TBG</a:t>
            </a:r>
          </a:p>
        </p:txBody>
      </p:sp>
    </p:spTree>
    <p:extLst>
      <p:ext uri="{BB962C8B-B14F-4D97-AF65-F5344CB8AC3E}">
        <p14:creationId xmlns:p14="http://schemas.microsoft.com/office/powerpoint/2010/main" val="656384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A8F79-7B26-0B9D-D145-BF78CB4DC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ure 4">
            <a:extLst>
              <a:ext uri="{FF2B5EF4-FFF2-40B4-BE49-F238E27FC236}">
                <a16:creationId xmlns:a16="http://schemas.microsoft.com/office/drawing/2014/main" id="{4F57A7AB-8423-7172-4DA5-D4706EBBF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0"/>
            <a:ext cx="8418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18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78163-8578-1DBB-2D5B-CEE92823E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ure 5">
            <a:extLst>
              <a:ext uri="{FF2B5EF4-FFF2-40B4-BE49-F238E27FC236}">
                <a16:creationId xmlns:a16="http://schemas.microsoft.com/office/drawing/2014/main" id="{EF61E345-A42C-9D96-BBA6-A5A09F5FD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91" y="1080335"/>
            <a:ext cx="10022417" cy="50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33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1C8C8-431C-C462-86D9-BA69D378B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E526E5-48AF-8E13-57A0-AB8C94BA2CE5}"/>
              </a:ext>
            </a:extLst>
          </p:cNvPr>
          <p:cNvSpPr txBox="1"/>
          <p:nvPr/>
        </p:nvSpPr>
        <p:spPr>
          <a:xfrm>
            <a:off x="556591" y="2498396"/>
            <a:ext cx="110788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Untying the insulating and superconducting orders in TBG</a:t>
            </a:r>
            <a:endParaRPr lang="en-CH" sz="4400" dirty="0"/>
          </a:p>
        </p:txBody>
      </p:sp>
    </p:spTree>
    <p:extLst>
      <p:ext uri="{BB962C8B-B14F-4D97-AF65-F5344CB8AC3E}">
        <p14:creationId xmlns:p14="http://schemas.microsoft.com/office/powerpoint/2010/main" val="1849156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A798E-D5D0-7A4F-B43A-367920CB8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ure 1">
            <a:extLst>
              <a:ext uri="{FF2B5EF4-FFF2-40B4-BE49-F238E27FC236}">
                <a16:creationId xmlns:a16="http://schemas.microsoft.com/office/drawing/2014/main" id="{0244A43D-F06C-3CB7-B249-651D161FA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44" y="843491"/>
            <a:ext cx="9704511" cy="517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685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41055-D5DF-EC16-8C72-B5662E715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ure 2">
            <a:extLst>
              <a:ext uri="{FF2B5EF4-FFF2-40B4-BE49-F238E27FC236}">
                <a16:creationId xmlns:a16="http://schemas.microsoft.com/office/drawing/2014/main" id="{1CB39D50-0CF3-FC8A-51BA-11DA8EA8E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38100"/>
            <a:ext cx="86995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171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540D4-DA7D-8479-1989-77CD73E7F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2DBAC8-FD29-9F71-BAE5-313C7339D587}"/>
              </a:ext>
            </a:extLst>
          </p:cNvPr>
          <p:cNvSpPr txBox="1"/>
          <p:nvPr/>
        </p:nvSpPr>
        <p:spPr>
          <a:xfrm>
            <a:off x="4487841" y="2659559"/>
            <a:ext cx="3004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dirty="0"/>
              <a:t>QAH in TBG</a:t>
            </a:r>
            <a:endParaRPr lang="en-CH" sz="4400" dirty="0"/>
          </a:p>
        </p:txBody>
      </p:sp>
    </p:spTree>
    <p:extLst>
      <p:ext uri="{BB962C8B-B14F-4D97-AF65-F5344CB8AC3E}">
        <p14:creationId xmlns:p14="http://schemas.microsoft.com/office/powerpoint/2010/main" val="1078969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7F63D-5A62-F324-100F-FF55E9D9B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57257658-A45C-3EB2-1767-82C394391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0"/>
            <a:ext cx="1105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6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97484-C015-184D-07FE-341F686A4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25B28D27-8FA8-197F-5F1A-FF720A35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0"/>
            <a:ext cx="8242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90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0F3BA-6AAE-6703-0072-C532C06B8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9423B0-44BE-925A-B6B1-84FB736DC4E9}"/>
              </a:ext>
            </a:extLst>
          </p:cNvPr>
          <p:cNvSpPr txBox="1"/>
          <p:nvPr/>
        </p:nvSpPr>
        <p:spPr>
          <a:xfrm>
            <a:off x="2835139" y="2659559"/>
            <a:ext cx="6521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C</a:t>
            </a:r>
            <a:r>
              <a:rPr lang="en-CH" sz="4400" dirty="0"/>
              <a:t>orrelated States</a:t>
            </a:r>
            <a:r>
              <a:rPr lang="en-GB" sz="4400" dirty="0"/>
              <a:t> </a:t>
            </a:r>
            <a:r>
              <a:rPr lang="en-CH" sz="4400" dirty="0"/>
              <a:t>in TDBG</a:t>
            </a:r>
          </a:p>
        </p:txBody>
      </p:sp>
    </p:spTree>
    <p:extLst>
      <p:ext uri="{BB962C8B-B14F-4D97-AF65-F5344CB8AC3E}">
        <p14:creationId xmlns:p14="http://schemas.microsoft.com/office/powerpoint/2010/main" val="2569098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F3C22-6C9D-70FB-75EA-F6E614F4E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ure 1">
            <a:extLst>
              <a:ext uri="{FF2B5EF4-FFF2-40B4-BE49-F238E27FC236}">
                <a16:creationId xmlns:a16="http://schemas.microsoft.com/office/drawing/2014/main" id="{8D1F50AE-78CF-C4C1-548E-B9CDEC0DE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06" y="774700"/>
            <a:ext cx="86995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27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56662419-4194-EB67-F55C-434175497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12192000" cy="481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18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0F75E-7421-E317-D753-F52CC5BF4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gure 2">
            <a:extLst>
              <a:ext uri="{FF2B5EF4-FFF2-40B4-BE49-F238E27FC236}">
                <a16:creationId xmlns:a16="http://schemas.microsoft.com/office/drawing/2014/main" id="{00954AA1-AE49-6E86-7215-37BD1F6E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104900"/>
            <a:ext cx="8699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524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1C246-0C96-4F1E-B211-9DB4DC00D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gure 3">
            <a:extLst>
              <a:ext uri="{FF2B5EF4-FFF2-40B4-BE49-F238E27FC236}">
                <a16:creationId xmlns:a16="http://schemas.microsoft.com/office/drawing/2014/main" id="{A14F597F-9CB1-7B5C-E489-972975D9B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146300"/>
            <a:ext cx="86995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70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4CBB-DBC6-3124-6E52-AE2122109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EF8C69-5FB5-9CED-B22A-DD310ED5869D}"/>
              </a:ext>
            </a:extLst>
          </p:cNvPr>
          <p:cNvSpPr txBox="1"/>
          <p:nvPr/>
        </p:nvSpPr>
        <p:spPr>
          <a:xfrm>
            <a:off x="2649609" y="2659559"/>
            <a:ext cx="6677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Superconductivity </a:t>
            </a:r>
            <a:r>
              <a:rPr lang="en-CH" sz="4400" dirty="0"/>
              <a:t>in TDBG</a:t>
            </a:r>
          </a:p>
        </p:txBody>
      </p:sp>
    </p:spTree>
    <p:extLst>
      <p:ext uri="{BB962C8B-B14F-4D97-AF65-F5344CB8AC3E}">
        <p14:creationId xmlns:p14="http://schemas.microsoft.com/office/powerpoint/2010/main" val="4034373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gure 1">
            <a:extLst>
              <a:ext uri="{FF2B5EF4-FFF2-40B4-BE49-F238E27FC236}">
                <a16:creationId xmlns:a16="http://schemas.microsoft.com/office/drawing/2014/main" id="{B57E435A-303B-BBE0-C81D-7FE1C8221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15" y="315015"/>
            <a:ext cx="8935002" cy="596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01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gure 2">
            <a:extLst>
              <a:ext uri="{FF2B5EF4-FFF2-40B4-BE49-F238E27FC236}">
                <a16:creationId xmlns:a16="http://schemas.microsoft.com/office/drawing/2014/main" id="{A9781573-8057-5CE2-6D0C-63E0F7013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75" y="1351722"/>
            <a:ext cx="10664497" cy="382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145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709598-061E-3449-2402-319D270FB141}"/>
              </a:ext>
            </a:extLst>
          </p:cNvPr>
          <p:cNvSpPr txBox="1"/>
          <p:nvPr/>
        </p:nvSpPr>
        <p:spPr>
          <a:xfrm>
            <a:off x="983382" y="2659559"/>
            <a:ext cx="102252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dirty="0"/>
              <a:t>Gate </a:t>
            </a:r>
            <a:r>
              <a:rPr lang="de-CH" sz="4400" dirty="0" err="1"/>
              <a:t>Tunable</a:t>
            </a:r>
            <a:r>
              <a:rPr lang="de-CH" sz="4400" dirty="0"/>
              <a:t> </a:t>
            </a:r>
            <a:r>
              <a:rPr lang="de-CH" sz="4400" dirty="0" err="1"/>
              <a:t>Superconductivity</a:t>
            </a:r>
            <a:r>
              <a:rPr lang="de-CH" sz="4400" dirty="0"/>
              <a:t> in MATTG</a:t>
            </a:r>
            <a:endParaRPr lang="en-CH" sz="4400" dirty="0"/>
          </a:p>
        </p:txBody>
      </p:sp>
    </p:spTree>
    <p:extLst>
      <p:ext uri="{BB962C8B-B14F-4D97-AF65-F5344CB8AC3E}">
        <p14:creationId xmlns:p14="http://schemas.microsoft.com/office/powerpoint/2010/main" val="1971121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A606F-EB4A-A38C-6F13-B0DF51206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gure 1">
            <a:extLst>
              <a:ext uri="{FF2B5EF4-FFF2-40B4-BE49-F238E27FC236}">
                <a16:creationId xmlns:a16="http://schemas.microsoft.com/office/drawing/2014/main" id="{900F6246-6A73-C542-2AEC-B4C27194B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0"/>
            <a:ext cx="7216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879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BEEF3-2A10-91E8-284E-0F196A880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gure 2">
            <a:extLst>
              <a:ext uri="{FF2B5EF4-FFF2-40B4-BE49-F238E27FC236}">
                <a16:creationId xmlns:a16="http://schemas.microsoft.com/office/drawing/2014/main" id="{E31379E2-7739-515E-C841-7803A5EC0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0"/>
            <a:ext cx="7011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974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F9BA4-6014-D9E1-FF26-3C011588A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gure 3">
            <a:extLst>
              <a:ext uri="{FF2B5EF4-FFF2-40B4-BE49-F238E27FC236}">
                <a16:creationId xmlns:a16="http://schemas.microsoft.com/office/drawing/2014/main" id="{45DF0EC2-C233-7AE8-FF94-FD0360012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984250"/>
            <a:ext cx="8699500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28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98BAF-1634-8C7A-A256-BC3A223DD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gure 4">
            <a:extLst>
              <a:ext uri="{FF2B5EF4-FFF2-40B4-BE49-F238E27FC236}">
                <a16:creationId xmlns:a16="http://schemas.microsoft.com/office/drawing/2014/main" id="{030C7D79-258B-3A58-48E1-17DF6D48D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377950"/>
            <a:ext cx="869950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12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209EC-19EE-6320-7896-6DF716617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e 2">
            <a:extLst>
              <a:ext uri="{FF2B5EF4-FFF2-40B4-BE49-F238E27FC236}">
                <a16:creationId xmlns:a16="http://schemas.microsoft.com/office/drawing/2014/main" id="{00A52E77-65E8-86C6-3F05-BF342F025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0"/>
            <a:ext cx="8540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430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0C254-EC0C-C049-AD4A-C3BAD7083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gure 2">
            <a:extLst>
              <a:ext uri="{FF2B5EF4-FFF2-40B4-BE49-F238E27FC236}">
                <a16:creationId xmlns:a16="http://schemas.microsoft.com/office/drawing/2014/main" id="{C969F166-4F5B-7E42-538F-A9DAFC751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63" y="774700"/>
            <a:ext cx="86995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804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297BD-2D17-9C71-92F9-BEF4A8BAD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gure 3">
            <a:extLst>
              <a:ext uri="{FF2B5EF4-FFF2-40B4-BE49-F238E27FC236}">
                <a16:creationId xmlns:a16="http://schemas.microsoft.com/office/drawing/2014/main" id="{54D767C1-D3B5-2777-3BE1-C249BB285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850900"/>
            <a:ext cx="869950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232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F20C4-6E7C-59F7-1BEF-7574BDC39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gure 4">
            <a:extLst>
              <a:ext uri="{FF2B5EF4-FFF2-40B4-BE49-F238E27FC236}">
                <a16:creationId xmlns:a16="http://schemas.microsoft.com/office/drawing/2014/main" id="{6E4ABD51-475C-E132-367F-C0D345714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704850"/>
            <a:ext cx="86995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907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30EF9-63D7-4904-780C-C2D6A194B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23438-D0B8-6EE8-1115-80DF818DB232}"/>
              </a:ext>
            </a:extLst>
          </p:cNvPr>
          <p:cNvSpPr txBox="1"/>
          <p:nvPr/>
        </p:nvSpPr>
        <p:spPr>
          <a:xfrm>
            <a:off x="163130" y="2659559"/>
            <a:ext cx="12028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dirty="0" err="1"/>
              <a:t>Superconductivity</a:t>
            </a:r>
            <a:r>
              <a:rPr lang="de-CH" sz="4400" dirty="0"/>
              <a:t> in Twisted </a:t>
            </a:r>
            <a:r>
              <a:rPr lang="de-CH" sz="4400" dirty="0" err="1"/>
              <a:t>Mutilayer</a:t>
            </a:r>
            <a:r>
              <a:rPr lang="de-CH" sz="4400" dirty="0"/>
              <a:t> </a:t>
            </a:r>
            <a:r>
              <a:rPr lang="de-CH" sz="4400" dirty="0" err="1"/>
              <a:t>Graphene</a:t>
            </a:r>
            <a:endParaRPr lang="en-CH" sz="4400" dirty="0"/>
          </a:p>
        </p:txBody>
      </p:sp>
    </p:spTree>
    <p:extLst>
      <p:ext uri="{BB962C8B-B14F-4D97-AF65-F5344CB8AC3E}">
        <p14:creationId xmlns:p14="http://schemas.microsoft.com/office/powerpoint/2010/main" val="59660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gure 1">
            <a:extLst>
              <a:ext uri="{FF2B5EF4-FFF2-40B4-BE49-F238E27FC236}">
                <a16:creationId xmlns:a16="http://schemas.microsoft.com/office/drawing/2014/main" id="{0585A55F-C3C3-8754-0AA9-98EFE6C9D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33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FF300-9AE9-8F78-6E54-29DAE6100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30C25B81-2959-46C3-02FB-F6590F984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08" y="0"/>
            <a:ext cx="9261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061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A76674-86FE-B91B-4463-4D7564D53B4E}"/>
              </a:ext>
            </a:extLst>
          </p:cNvPr>
          <p:cNvSpPr txBox="1"/>
          <p:nvPr/>
        </p:nvSpPr>
        <p:spPr>
          <a:xfrm>
            <a:off x="305634" y="2255797"/>
            <a:ext cx="6838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dirty="0"/>
              <a:t>Order </a:t>
            </a:r>
            <a:r>
              <a:rPr lang="de-CH" sz="4400" dirty="0" err="1"/>
              <a:t>parameter</a:t>
            </a:r>
            <a:r>
              <a:rPr lang="de-CH" sz="4400" dirty="0"/>
              <a:t> </a:t>
            </a:r>
            <a:r>
              <a:rPr lang="de-CH" sz="4400" dirty="0" err="1"/>
              <a:t>of</a:t>
            </a:r>
            <a:r>
              <a:rPr lang="de-CH" sz="4400" dirty="0"/>
              <a:t> </a:t>
            </a:r>
            <a:r>
              <a:rPr lang="de-CH" sz="4400" dirty="0" err="1"/>
              <a:t>the</a:t>
            </a:r>
            <a:r>
              <a:rPr lang="de-CH" sz="4400" dirty="0"/>
              <a:t> SC?</a:t>
            </a:r>
            <a:endParaRPr lang="en-CH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9C3623-CAE0-7E75-7915-F5EEA6F83390}"/>
              </a:ext>
            </a:extLst>
          </p:cNvPr>
          <p:cNvSpPr txBox="1"/>
          <p:nvPr/>
        </p:nvSpPr>
        <p:spPr>
          <a:xfrm>
            <a:off x="305634" y="3120716"/>
            <a:ext cx="113343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dirty="0"/>
              <a:t>The </a:t>
            </a:r>
            <a:r>
              <a:rPr lang="de-CH" sz="4400" dirty="0" err="1"/>
              <a:t>origin</a:t>
            </a:r>
            <a:r>
              <a:rPr lang="de-CH" sz="4400" dirty="0"/>
              <a:t> </a:t>
            </a:r>
            <a:r>
              <a:rPr lang="de-CH" sz="4400" dirty="0" err="1"/>
              <a:t>of</a:t>
            </a:r>
            <a:r>
              <a:rPr lang="de-CH" sz="4400" dirty="0"/>
              <a:t> SC in </a:t>
            </a:r>
            <a:r>
              <a:rPr lang="de-CH" sz="4400" dirty="0" err="1"/>
              <a:t>twisted</a:t>
            </a:r>
            <a:r>
              <a:rPr lang="de-CH" sz="4400" dirty="0"/>
              <a:t> </a:t>
            </a:r>
            <a:r>
              <a:rPr lang="de-CH" sz="4400" dirty="0" err="1"/>
              <a:t>graphene</a:t>
            </a:r>
            <a:r>
              <a:rPr lang="de-CH" sz="4400" dirty="0"/>
              <a:t> </a:t>
            </a:r>
            <a:r>
              <a:rPr lang="de-CH" sz="4400" dirty="0" err="1"/>
              <a:t>systems</a:t>
            </a:r>
            <a:r>
              <a:rPr lang="de-CH" sz="4400" dirty="0"/>
              <a:t>? </a:t>
            </a:r>
            <a:endParaRPr lang="en-CH" sz="4400" dirty="0"/>
          </a:p>
        </p:txBody>
      </p:sp>
    </p:spTree>
    <p:extLst>
      <p:ext uri="{BB962C8B-B14F-4D97-AF65-F5344CB8AC3E}">
        <p14:creationId xmlns:p14="http://schemas.microsoft.com/office/powerpoint/2010/main" val="15010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ACF29-DE9B-E400-D618-09C63802C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ure 3">
            <a:extLst>
              <a:ext uri="{FF2B5EF4-FFF2-40B4-BE49-F238E27FC236}">
                <a16:creationId xmlns:a16="http://schemas.microsoft.com/office/drawing/2014/main" id="{19F53BE3-8101-D510-621B-036F7B99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437148"/>
            <a:ext cx="86995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421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914ECC-12B5-C0F0-EF0A-33A475C85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 4">
            <a:extLst>
              <a:ext uri="{FF2B5EF4-FFF2-40B4-BE49-F238E27FC236}">
                <a16:creationId xmlns:a16="http://schemas.microsoft.com/office/drawing/2014/main" id="{201D79C2-F799-6259-A2E9-A81C98440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625" y="1850316"/>
            <a:ext cx="11499788" cy="29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40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252F0-3E48-BBA8-2CE4-CC2839BD2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58AA18-C13E-99C4-2BE2-C6605F331C28}"/>
              </a:ext>
            </a:extLst>
          </p:cNvPr>
          <p:cNvSpPr txBox="1"/>
          <p:nvPr/>
        </p:nvSpPr>
        <p:spPr>
          <a:xfrm>
            <a:off x="3082033" y="2659559"/>
            <a:ext cx="6290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Superconductivity </a:t>
            </a:r>
            <a:r>
              <a:rPr lang="en-CH" sz="4400" dirty="0"/>
              <a:t>in TBG</a:t>
            </a:r>
          </a:p>
        </p:txBody>
      </p:sp>
    </p:spTree>
    <p:extLst>
      <p:ext uri="{BB962C8B-B14F-4D97-AF65-F5344CB8AC3E}">
        <p14:creationId xmlns:p14="http://schemas.microsoft.com/office/powerpoint/2010/main" val="27017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4AA68F-C5ED-1DBA-5C43-1F6233172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4" name="Picture 4" descr="figure 1">
            <a:extLst>
              <a:ext uri="{FF2B5EF4-FFF2-40B4-BE49-F238E27FC236}">
                <a16:creationId xmlns:a16="http://schemas.microsoft.com/office/drawing/2014/main" id="{F9BD96A0-B315-C352-AF4B-1986EDDFF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0"/>
            <a:ext cx="6970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85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FECA7-11EB-AF26-375F-72803E4E1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ure 2">
            <a:extLst>
              <a:ext uri="{FF2B5EF4-FFF2-40B4-BE49-F238E27FC236}">
                <a16:creationId xmlns:a16="http://schemas.microsoft.com/office/drawing/2014/main" id="{7A145F17-9E41-2527-0D8A-A77428852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82550"/>
            <a:ext cx="86995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7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C34B5-1CAA-CA3F-786D-9DAD53230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ure 3">
            <a:extLst>
              <a:ext uri="{FF2B5EF4-FFF2-40B4-BE49-F238E27FC236}">
                <a16:creationId xmlns:a16="http://schemas.microsoft.com/office/drawing/2014/main" id="{16335467-B8DA-F454-5420-1D41DFDE8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0"/>
            <a:ext cx="8058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250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52</Words>
  <Application>Microsoft Macintosh PowerPoint</Application>
  <PresentationFormat>Widescreen</PresentationFormat>
  <Paragraphs>10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Zekang Zhou</dc:creator>
  <cp:lastModifiedBy>Zekang Zhou</cp:lastModifiedBy>
  <cp:revision>4</cp:revision>
  <dcterms:created xsi:type="dcterms:W3CDTF">2025-04-09T12:00:00Z</dcterms:created>
  <dcterms:modified xsi:type="dcterms:W3CDTF">2025-04-10T08:52:42Z</dcterms:modified>
</cp:coreProperties>
</file>