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99" r:id="rId2"/>
    <p:sldId id="422" r:id="rId3"/>
    <p:sldId id="400" r:id="rId4"/>
    <p:sldId id="401" r:id="rId5"/>
    <p:sldId id="404" r:id="rId6"/>
    <p:sldId id="406" r:id="rId7"/>
    <p:sldId id="423" r:id="rId8"/>
    <p:sldId id="421" r:id="rId9"/>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89759" autoAdjust="0"/>
  </p:normalViewPr>
  <p:slideViewPr>
    <p:cSldViewPr>
      <p:cViewPr varScale="1">
        <p:scale>
          <a:sx n="103" d="100"/>
          <a:sy n="103" d="100"/>
        </p:scale>
        <p:origin x="192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137" cy="512304"/>
          </a:xfrm>
          <a:prstGeom prst="rect">
            <a:avLst/>
          </a:prstGeom>
        </p:spPr>
        <p:txBody>
          <a:bodyPr vert="horz" lIns="94768" tIns="47384" rIns="94768" bIns="47384" rtlCol="0"/>
          <a:lstStyle>
            <a:lvl1pPr algn="l">
              <a:defRPr sz="1200"/>
            </a:lvl1pPr>
          </a:lstStyle>
          <a:p>
            <a:endParaRPr lang="fr-FR"/>
          </a:p>
        </p:txBody>
      </p:sp>
      <p:sp>
        <p:nvSpPr>
          <p:cNvPr id="3" name="Espace réservé de la date 2"/>
          <p:cNvSpPr>
            <a:spLocks noGrp="1"/>
          </p:cNvSpPr>
          <p:nvPr>
            <p:ph type="dt" sz="quarter" idx="1"/>
          </p:nvPr>
        </p:nvSpPr>
        <p:spPr>
          <a:xfrm>
            <a:off x="4020506" y="0"/>
            <a:ext cx="3077137" cy="512304"/>
          </a:xfrm>
          <a:prstGeom prst="rect">
            <a:avLst/>
          </a:prstGeom>
        </p:spPr>
        <p:txBody>
          <a:bodyPr vert="horz" lIns="94768" tIns="47384" rIns="94768" bIns="47384" rtlCol="0"/>
          <a:lstStyle>
            <a:lvl1pPr algn="r">
              <a:defRPr sz="1200"/>
            </a:lvl1pPr>
          </a:lstStyle>
          <a:p>
            <a:fld id="{BD39B88E-BC7E-409D-981A-550FD681CB8B}" type="datetimeFigureOut">
              <a:rPr lang="fr-FR" smtClean="0"/>
              <a:pPr/>
              <a:t>18/11/2021</a:t>
            </a:fld>
            <a:endParaRPr lang="fr-FR"/>
          </a:p>
        </p:txBody>
      </p:sp>
      <p:sp>
        <p:nvSpPr>
          <p:cNvPr id="4" name="Espace réservé du pied de page 3"/>
          <p:cNvSpPr>
            <a:spLocks noGrp="1"/>
          </p:cNvSpPr>
          <p:nvPr>
            <p:ph type="ftr" sz="quarter" idx="2"/>
          </p:nvPr>
        </p:nvSpPr>
        <p:spPr>
          <a:xfrm>
            <a:off x="0" y="9720673"/>
            <a:ext cx="3077137" cy="512303"/>
          </a:xfrm>
          <a:prstGeom prst="rect">
            <a:avLst/>
          </a:prstGeom>
        </p:spPr>
        <p:txBody>
          <a:bodyPr vert="horz" lIns="94768" tIns="47384" rIns="94768" bIns="4738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20506" y="9720673"/>
            <a:ext cx="3077137" cy="512303"/>
          </a:xfrm>
          <a:prstGeom prst="rect">
            <a:avLst/>
          </a:prstGeom>
        </p:spPr>
        <p:txBody>
          <a:bodyPr vert="horz" lIns="94768" tIns="47384" rIns="94768" bIns="47384" rtlCol="0" anchor="b"/>
          <a:lstStyle>
            <a:lvl1pPr algn="r">
              <a:defRPr sz="1200"/>
            </a:lvl1pPr>
          </a:lstStyle>
          <a:p>
            <a:fld id="{5883D7DE-92F3-4AAB-882D-A8DD4D764300}"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lvl1pPr>
          </a:lstStyle>
          <a:p>
            <a:endParaRPr lang="fr-FR"/>
          </a:p>
        </p:txBody>
      </p:sp>
      <p:sp>
        <p:nvSpPr>
          <p:cNvPr id="3" name="Espace réservé de la date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lvl1pPr>
          </a:lstStyle>
          <a:p>
            <a:fld id="{02DFD3FC-569C-4C73-85D8-177DFF29D837}" type="datetimeFigureOut">
              <a:rPr lang="fr-FR" smtClean="0"/>
              <a:pPr/>
              <a:t>18/11/2021</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endParaRPr lang="fr-FR"/>
          </a:p>
        </p:txBody>
      </p:sp>
      <p:sp>
        <p:nvSpPr>
          <p:cNvPr id="5" name="Espace réservé des commentaires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lvl1pPr>
          </a:lstStyle>
          <a:p>
            <a:fld id="{96A1C87C-3BCD-470F-8BFD-C52DB2D8EB7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96A1C87C-3BCD-470F-8BFD-C52DB2D8EB7D}" type="slidenum">
              <a:rPr lang="fr-FR" smtClean="0"/>
              <a:pPr/>
              <a:t>8</a:t>
            </a:fld>
            <a:endParaRPr lang="fr-FR"/>
          </a:p>
        </p:txBody>
      </p:sp>
    </p:spTree>
    <p:extLst>
      <p:ext uri="{BB962C8B-B14F-4D97-AF65-F5344CB8AC3E}">
        <p14:creationId xmlns:p14="http://schemas.microsoft.com/office/powerpoint/2010/main" val="3341507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Cliquez pour modifier le style du titre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r>
              <a:rPr lang="en-US" dirty="0" err="1" smtClean="0"/>
              <a:t>gstyle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pour modifier le style du titre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who.int/medicines/publications/pharmacopoeia/Radgenmono.pdf" TargetMode="External"/><Relationship Id="rId7" Type="http://schemas.openxmlformats.org/officeDocument/2006/relationships/hyperlink" Target="https://www.intechopen.com/books/newest-updates-in-rheumatology/molecular-imaging-2018-1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onlinelibrary.wiley.com/doi/pdf/10.1002/j.2051-3909.2011.tb00155.x" TargetMode="External"/><Relationship Id="rId5" Type="http://schemas.openxmlformats.org/officeDocument/2006/relationships/hyperlink" Target="https://www.ncbi.nlm.nih.gov/pmc/articles/PMC5824710/pdf/41181_2018_Article_38.pdf" TargetMode="External"/><Relationship Id="rId4" Type="http://schemas.openxmlformats.org/officeDocument/2006/relationships/hyperlink" Target="https://www-pub.iaea.org/MTCD/Publications/PDF/TE-1856web.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1</a:t>
            </a:fld>
            <a:endParaRPr lang="en-US"/>
          </a:p>
        </p:txBody>
      </p:sp>
      <p:sp>
        <p:nvSpPr>
          <p:cNvPr id="3" name="ZoneTexte 2"/>
          <p:cNvSpPr txBox="1"/>
          <p:nvPr/>
        </p:nvSpPr>
        <p:spPr>
          <a:xfrm>
            <a:off x="539552" y="695598"/>
            <a:ext cx="8424936" cy="1077218"/>
          </a:xfrm>
          <a:prstGeom prst="rect">
            <a:avLst/>
          </a:prstGeom>
          <a:noFill/>
        </p:spPr>
        <p:txBody>
          <a:bodyPr wrap="square" rtlCol="0">
            <a:spAutoFit/>
          </a:bodyPr>
          <a:lstStyle/>
          <a:p>
            <a:r>
              <a:rPr lang="en-US" sz="3200" dirty="0" smtClean="0"/>
              <a:t>Part VI: Legislation for radiopharmaceuticals</a:t>
            </a:r>
          </a:p>
          <a:p>
            <a:endParaRPr lang="en-US" sz="3200" dirty="0"/>
          </a:p>
        </p:txBody>
      </p:sp>
      <p:pic>
        <p:nvPicPr>
          <p:cNvPr id="3074" name="Picture 2" descr="Organspende-Gesetz in Kraft getreten | PKV New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060848"/>
            <a:ext cx="5075783" cy="3292915"/>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p:cNvSpPr txBox="1"/>
          <p:nvPr/>
        </p:nvSpPr>
        <p:spPr>
          <a:xfrm>
            <a:off x="304258" y="6041114"/>
            <a:ext cx="3821293" cy="584775"/>
          </a:xfrm>
          <a:prstGeom prst="rect">
            <a:avLst/>
          </a:prstGeom>
          <a:noFill/>
        </p:spPr>
        <p:txBody>
          <a:bodyPr wrap="square" rtlCol="0">
            <a:spAutoFit/>
          </a:bodyPr>
          <a:lstStyle/>
          <a:p>
            <a:r>
              <a:rPr lang="fr-CH" sz="1600" dirty="0" smtClean="0"/>
              <a:t>Institut de Radiophysique/CHUV</a:t>
            </a:r>
          </a:p>
          <a:p>
            <a:r>
              <a:rPr lang="fr-CH" sz="1600" dirty="0" smtClean="0"/>
              <a:t>ruslan.cusnir@chuv.ch</a:t>
            </a:r>
            <a:endParaRPr lang="fr-CH" sz="1600" dirty="0"/>
          </a:p>
        </p:txBody>
      </p:sp>
    </p:spTree>
    <p:extLst>
      <p:ext uri="{BB962C8B-B14F-4D97-AF65-F5344CB8AC3E}">
        <p14:creationId xmlns:p14="http://schemas.microsoft.com/office/powerpoint/2010/main" val="1645559545"/>
      </p:ext>
    </p:extLst>
  </p:cSld>
  <p:clrMapOvr>
    <a:masterClrMapping/>
  </p:clrMapOvr>
  <mc:AlternateContent xmlns:mc="http://schemas.openxmlformats.org/markup-compatibility/2006" xmlns:p14="http://schemas.microsoft.com/office/powerpoint/2010/main">
    <mc:Choice Requires="p14">
      <p:transition spd="slow" p14:dur="2000" advTm="8653"/>
    </mc:Choice>
    <mc:Fallback xmlns="">
      <p:transition spd="slow" advTm="8653"/>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2</a:t>
            </a:fld>
            <a:endParaRPr lang="en-US"/>
          </a:p>
        </p:txBody>
      </p:sp>
      <p:sp>
        <p:nvSpPr>
          <p:cNvPr id="5" name="ZoneTexte 4"/>
          <p:cNvSpPr txBox="1"/>
          <p:nvPr/>
        </p:nvSpPr>
        <p:spPr>
          <a:xfrm>
            <a:off x="811424" y="836712"/>
            <a:ext cx="7848872" cy="4493538"/>
          </a:xfrm>
          <a:prstGeom prst="rect">
            <a:avLst/>
          </a:prstGeom>
          <a:noFill/>
        </p:spPr>
        <p:txBody>
          <a:bodyPr wrap="square" rtlCol="0">
            <a:spAutoFit/>
          </a:bodyPr>
          <a:lstStyle/>
          <a:p>
            <a:pPr algn="just"/>
            <a:r>
              <a:rPr lang="en-US" sz="2200" dirty="0" smtClean="0"/>
              <a:t>In Switzerland we have two main legal authorities</a:t>
            </a:r>
            <a:r>
              <a:rPr lang="en-US" sz="2200" dirty="0"/>
              <a:t> </a:t>
            </a:r>
            <a:r>
              <a:rPr lang="en-US" sz="2200" dirty="0" smtClean="0"/>
              <a:t>which control radiopharmaceutical production: </a:t>
            </a:r>
          </a:p>
          <a:p>
            <a:pPr algn="just"/>
            <a:endParaRPr lang="en-US" sz="2200" dirty="0" smtClean="0"/>
          </a:p>
          <a:p>
            <a:pPr algn="just"/>
            <a:endParaRPr lang="en-US" sz="2200" dirty="0" smtClean="0"/>
          </a:p>
          <a:p>
            <a:pPr algn="just">
              <a:buFont typeface="Wingdings" pitchFamily="2" charset="2"/>
              <a:buChar char="Ø"/>
            </a:pPr>
            <a:r>
              <a:rPr lang="en-US" sz="2200" dirty="0" smtClean="0"/>
              <a:t> </a:t>
            </a:r>
            <a:r>
              <a:rPr lang="en-US" sz="2200" dirty="0" err="1" smtClean="0"/>
              <a:t>Swissmedic</a:t>
            </a:r>
            <a:endParaRPr lang="en-US" sz="2200" dirty="0" smtClean="0"/>
          </a:p>
          <a:p>
            <a:pPr algn="just">
              <a:buFont typeface="Wingdings" pitchFamily="2" charset="2"/>
              <a:buChar char="Ø"/>
            </a:pPr>
            <a:endParaRPr lang="en-US" sz="2200" dirty="0" smtClean="0"/>
          </a:p>
          <a:p>
            <a:pPr algn="just">
              <a:buFont typeface="Wingdings" pitchFamily="2" charset="2"/>
              <a:buChar char="Ø"/>
            </a:pPr>
            <a:endParaRPr lang="en-US" sz="2200" dirty="0"/>
          </a:p>
          <a:p>
            <a:pPr algn="just">
              <a:buFont typeface="Wingdings" pitchFamily="2" charset="2"/>
              <a:buChar char="Ø"/>
            </a:pPr>
            <a:endParaRPr lang="en-US" sz="2200" dirty="0" smtClean="0"/>
          </a:p>
          <a:p>
            <a:pPr algn="just">
              <a:buFont typeface="Wingdings" pitchFamily="2" charset="2"/>
              <a:buChar char="Ø"/>
            </a:pPr>
            <a:endParaRPr lang="en-US" sz="2200" dirty="0" smtClean="0"/>
          </a:p>
          <a:p>
            <a:pPr algn="just">
              <a:buFont typeface="Wingdings" pitchFamily="2" charset="2"/>
              <a:buChar char="Ø"/>
            </a:pPr>
            <a:r>
              <a:rPr lang="en-US" sz="2200" dirty="0" smtClean="0"/>
              <a:t> Federal Office of Public Health</a:t>
            </a:r>
          </a:p>
          <a:p>
            <a:pPr algn="just"/>
            <a:endParaRPr lang="en-US" sz="2200" dirty="0" smtClean="0"/>
          </a:p>
          <a:p>
            <a:pPr algn="just"/>
            <a:endParaRPr lang="en-US" sz="2200" dirty="0" smtClean="0"/>
          </a:p>
          <a:p>
            <a:pPr algn="just"/>
            <a:endParaRPr lang="en-US" sz="2200" dirty="0"/>
          </a:p>
        </p:txBody>
      </p:sp>
      <p:pic>
        <p:nvPicPr>
          <p:cNvPr id="4098" name="Picture 2" descr="Membres E-Q | Association des Cardiologues de Genè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564904"/>
            <a:ext cx="2276475" cy="81915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p:cNvPicPr>
            <a:picLocks noChangeAspect="1"/>
          </p:cNvPicPr>
          <p:nvPr/>
        </p:nvPicPr>
        <p:blipFill>
          <a:blip r:embed="rId3"/>
          <a:stretch>
            <a:fillRect/>
          </a:stretch>
        </p:blipFill>
        <p:spPr>
          <a:xfrm>
            <a:off x="971600" y="4547719"/>
            <a:ext cx="5201376" cy="1295581"/>
          </a:xfrm>
          <a:prstGeom prst="rect">
            <a:avLst/>
          </a:prstGeom>
        </p:spPr>
      </p:pic>
    </p:spTree>
    <p:extLst>
      <p:ext uri="{BB962C8B-B14F-4D97-AF65-F5344CB8AC3E}">
        <p14:creationId xmlns:p14="http://schemas.microsoft.com/office/powerpoint/2010/main" val="3160077897"/>
      </p:ext>
    </p:extLst>
  </p:cSld>
  <p:clrMapOvr>
    <a:masterClrMapping/>
  </p:clrMapOvr>
  <mc:AlternateContent xmlns:mc="http://schemas.openxmlformats.org/markup-compatibility/2006" xmlns:p14="http://schemas.microsoft.com/office/powerpoint/2010/main">
    <mc:Choice Requires="p14">
      <p:transition spd="slow" p14:dur="2000" advTm="10855"/>
    </mc:Choice>
    <mc:Fallback xmlns="">
      <p:transition spd="slow" advTm="1085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3</a:t>
            </a:fld>
            <a:endParaRPr lang="en-US"/>
          </a:p>
        </p:txBody>
      </p:sp>
      <p:sp>
        <p:nvSpPr>
          <p:cNvPr id="3" name="ZoneTexte 2"/>
          <p:cNvSpPr txBox="1"/>
          <p:nvPr/>
        </p:nvSpPr>
        <p:spPr>
          <a:xfrm>
            <a:off x="899592" y="1391865"/>
            <a:ext cx="7624464" cy="3970318"/>
          </a:xfrm>
          <a:prstGeom prst="rect">
            <a:avLst/>
          </a:prstGeom>
          <a:noFill/>
        </p:spPr>
        <p:txBody>
          <a:bodyPr wrap="square" rtlCol="0">
            <a:spAutoFit/>
          </a:bodyPr>
          <a:lstStyle/>
          <a:p>
            <a:pPr marL="177800" indent="-177800" algn="just">
              <a:buFont typeface="Wingdings" pitchFamily="2" charset="2"/>
              <a:buChar char="§"/>
            </a:pPr>
            <a:endParaRPr lang="en-US" dirty="0" smtClean="0"/>
          </a:p>
          <a:p>
            <a:pPr marL="285750" indent="-285750" algn="just">
              <a:buFont typeface="Arial" panose="020B0604020202020204" pitchFamily="34" charset="0"/>
              <a:buChar char="•"/>
            </a:pPr>
            <a:r>
              <a:rPr lang="en-US" dirty="0" err="1" smtClean="0"/>
              <a:t>Authorisations</a:t>
            </a:r>
            <a:r>
              <a:rPr lang="en-US" dirty="0" smtClean="0"/>
              <a:t> for import of radiopharmaceuticals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err="1" smtClean="0"/>
              <a:t>Authorisations</a:t>
            </a:r>
            <a:r>
              <a:rPr lang="en-US" dirty="0" smtClean="0"/>
              <a:t> for clinical studies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err="1" smtClean="0"/>
              <a:t>Authorisation</a:t>
            </a:r>
            <a:r>
              <a:rPr lang="en-US" dirty="0" smtClean="0"/>
              <a:t> production (in-house production of </a:t>
            </a:r>
            <a:r>
              <a:rPr lang="en-US" dirty="0" err="1" smtClean="0"/>
              <a:t>radipharmaceuticals</a:t>
            </a:r>
            <a:r>
              <a:rPr lang="en-US" dirty="0" smtClean="0"/>
              <a:t>)</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a:t>Registrations of radiopharmaceuticals in Switzerland</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GMP (Good Manufacturing Practice) inspections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Quality System inspections</a:t>
            </a:r>
          </a:p>
          <a:p>
            <a:pPr marL="285750" indent="-285750" algn="just">
              <a:buFont typeface="Arial" panose="020B0604020202020204" pitchFamily="34" charset="0"/>
              <a:buChar char="•"/>
            </a:pPr>
            <a:endParaRPr lang="en-US" dirty="0" smtClean="0"/>
          </a:p>
          <a:p>
            <a:pPr algn="just"/>
            <a:endParaRPr lang="en-US" dirty="0"/>
          </a:p>
        </p:txBody>
      </p:sp>
      <p:sp>
        <p:nvSpPr>
          <p:cNvPr id="4" name="ZoneTexte 3"/>
          <p:cNvSpPr txBox="1"/>
          <p:nvPr/>
        </p:nvSpPr>
        <p:spPr>
          <a:xfrm>
            <a:off x="539552" y="476672"/>
            <a:ext cx="8136904" cy="954107"/>
          </a:xfrm>
          <a:prstGeom prst="rect">
            <a:avLst/>
          </a:prstGeom>
          <a:noFill/>
        </p:spPr>
        <p:txBody>
          <a:bodyPr wrap="square" rtlCol="0">
            <a:spAutoFit/>
          </a:bodyPr>
          <a:lstStyle/>
          <a:p>
            <a:r>
              <a:rPr lang="en-US" sz="2800" dirty="0" smtClean="0"/>
              <a:t>Swissmedic</a:t>
            </a:r>
            <a:endParaRPr lang="en-US" sz="2000" dirty="0" smtClean="0"/>
          </a:p>
          <a:p>
            <a:endParaRPr lang="en-US" sz="2800" dirty="0"/>
          </a:p>
        </p:txBody>
      </p:sp>
    </p:spTree>
    <p:extLst>
      <p:ext uri="{BB962C8B-B14F-4D97-AF65-F5344CB8AC3E}">
        <p14:creationId xmlns:p14="http://schemas.microsoft.com/office/powerpoint/2010/main" val="3097868344"/>
      </p:ext>
    </p:extLst>
  </p:cSld>
  <p:clrMapOvr>
    <a:masterClrMapping/>
  </p:clrMapOvr>
  <mc:AlternateContent xmlns:mc="http://schemas.openxmlformats.org/markup-compatibility/2006" xmlns:p14="http://schemas.microsoft.com/office/powerpoint/2010/main">
    <mc:Choice Requires="p14">
      <p:transition spd="slow" p14:dur="2000" advTm="30663"/>
    </mc:Choice>
    <mc:Fallback xmlns="">
      <p:transition spd="slow" advTm="30663"/>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4</a:t>
            </a:fld>
            <a:endParaRPr lang="en-US"/>
          </a:p>
        </p:txBody>
      </p:sp>
      <p:sp>
        <p:nvSpPr>
          <p:cNvPr id="3" name="ZoneTexte 2"/>
          <p:cNvSpPr txBox="1"/>
          <p:nvPr/>
        </p:nvSpPr>
        <p:spPr>
          <a:xfrm>
            <a:off x="899592" y="1340768"/>
            <a:ext cx="7624464" cy="4524315"/>
          </a:xfrm>
          <a:prstGeom prst="rect">
            <a:avLst/>
          </a:prstGeom>
          <a:noFill/>
        </p:spPr>
        <p:txBody>
          <a:bodyPr wrap="square" rtlCol="0">
            <a:spAutoFit/>
          </a:bodyPr>
          <a:lstStyle/>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All requests on (new) radiopharmaceuticals are approved by the FOPH for radiation safety aspects.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err="1" smtClean="0"/>
              <a:t>Authorisation</a:t>
            </a:r>
            <a:r>
              <a:rPr lang="en-US" dirty="0" smtClean="0"/>
              <a:t> radioactive substances (manipulation and administration)</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Conformity of controlled zones (radioprotection)</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Radiation protection / dosimetry</a:t>
            </a:r>
          </a:p>
          <a:p>
            <a:pPr algn="just"/>
            <a:endParaRPr lang="en-US" dirty="0" smtClean="0"/>
          </a:p>
          <a:p>
            <a:pPr marL="285750" indent="-285750" algn="just">
              <a:buFont typeface="Arial" panose="020B0604020202020204" pitchFamily="34" charset="0"/>
              <a:buChar char="•"/>
            </a:pPr>
            <a:r>
              <a:rPr lang="en-US" dirty="0" smtClean="0"/>
              <a:t>Quality assurance of activity measurements</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Guidelines for </a:t>
            </a:r>
            <a:r>
              <a:rPr lang="en-US" dirty="0" smtClean="0"/>
              <a:t>kit </a:t>
            </a:r>
            <a:r>
              <a:rPr lang="en-US" dirty="0"/>
              <a:t>preparations</a:t>
            </a:r>
          </a:p>
          <a:p>
            <a:pPr marL="177800" indent="-177800" algn="just">
              <a:buFont typeface="Wingdings" pitchFamily="2" charset="2"/>
              <a:buChar char="§"/>
            </a:pPr>
            <a:endParaRPr lang="en-US" dirty="0" smtClean="0"/>
          </a:p>
          <a:p>
            <a:pPr marL="177800" indent="-177800" algn="just"/>
            <a:endParaRPr lang="en-US" dirty="0" smtClean="0"/>
          </a:p>
        </p:txBody>
      </p:sp>
      <p:sp>
        <p:nvSpPr>
          <p:cNvPr id="4" name="ZoneTexte 3"/>
          <p:cNvSpPr txBox="1"/>
          <p:nvPr/>
        </p:nvSpPr>
        <p:spPr>
          <a:xfrm>
            <a:off x="539552" y="476672"/>
            <a:ext cx="8136904" cy="954107"/>
          </a:xfrm>
          <a:prstGeom prst="rect">
            <a:avLst/>
          </a:prstGeom>
          <a:noFill/>
        </p:spPr>
        <p:txBody>
          <a:bodyPr wrap="square" rtlCol="0">
            <a:spAutoFit/>
          </a:bodyPr>
          <a:lstStyle/>
          <a:p>
            <a:r>
              <a:rPr lang="en-US" sz="2800" dirty="0" smtClean="0"/>
              <a:t>Federal Office of Public Health</a:t>
            </a:r>
            <a:endParaRPr lang="en-US" sz="2000" dirty="0" smtClean="0"/>
          </a:p>
          <a:p>
            <a:endParaRPr lang="en-US" sz="2800" dirty="0"/>
          </a:p>
        </p:txBody>
      </p:sp>
      <p:sp>
        <p:nvSpPr>
          <p:cNvPr id="5" name="ZoneTexte 4"/>
          <p:cNvSpPr txBox="1"/>
          <p:nvPr/>
        </p:nvSpPr>
        <p:spPr>
          <a:xfrm>
            <a:off x="899592" y="5446965"/>
            <a:ext cx="7488832" cy="646331"/>
          </a:xfrm>
          <a:prstGeom prst="rect">
            <a:avLst/>
          </a:prstGeom>
          <a:noFill/>
        </p:spPr>
        <p:txBody>
          <a:bodyPr wrap="square" rtlCol="0">
            <a:spAutoFit/>
          </a:bodyPr>
          <a:lstStyle/>
          <a:p>
            <a:r>
              <a:rPr lang="en-US" dirty="0" smtClean="0">
                <a:solidFill>
                  <a:srgbClr val="0070C0"/>
                </a:solidFill>
                <a:sym typeface="Wingdings" pitchFamily="2" charset="2"/>
              </a:rPr>
              <a:t> </a:t>
            </a:r>
            <a:r>
              <a:rPr lang="en-US" dirty="0" smtClean="0">
                <a:solidFill>
                  <a:srgbClr val="0070C0"/>
                </a:solidFill>
              </a:rPr>
              <a:t>Strong collaboration between Swissmedic and the FOPH  concerning radiopharmaceuticals and their applications. </a:t>
            </a:r>
            <a:endParaRPr lang="en-US" dirty="0">
              <a:solidFill>
                <a:srgbClr val="0070C0"/>
              </a:solidFill>
            </a:endParaRPr>
          </a:p>
        </p:txBody>
      </p:sp>
    </p:spTree>
    <p:extLst>
      <p:ext uri="{BB962C8B-B14F-4D97-AF65-F5344CB8AC3E}">
        <p14:creationId xmlns:p14="http://schemas.microsoft.com/office/powerpoint/2010/main" val="1790794892"/>
      </p:ext>
    </p:extLst>
  </p:cSld>
  <p:clrMapOvr>
    <a:masterClrMapping/>
  </p:clrMapOvr>
  <mc:AlternateContent xmlns:mc="http://schemas.openxmlformats.org/markup-compatibility/2006" xmlns:p14="http://schemas.microsoft.com/office/powerpoint/2010/main">
    <mc:Choice Requires="p14">
      <p:transition spd="slow" p14:dur="2000" advTm="40617"/>
    </mc:Choice>
    <mc:Fallback xmlns="">
      <p:transition spd="slow" advTm="40617"/>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5</a:t>
            </a:fld>
            <a:endParaRPr lang="en-US" dirty="0"/>
          </a:p>
        </p:txBody>
      </p:sp>
      <p:sp>
        <p:nvSpPr>
          <p:cNvPr id="3" name="ZoneTexte 2"/>
          <p:cNvSpPr txBox="1"/>
          <p:nvPr/>
        </p:nvSpPr>
        <p:spPr>
          <a:xfrm>
            <a:off x="899592" y="1340768"/>
            <a:ext cx="7624464" cy="3693319"/>
          </a:xfrm>
          <a:prstGeom prst="rect">
            <a:avLst/>
          </a:prstGeom>
          <a:noFill/>
        </p:spPr>
        <p:txBody>
          <a:bodyPr wrap="square" rtlCol="0">
            <a:spAutoFit/>
          </a:bodyPr>
          <a:lstStyle/>
          <a:p>
            <a:pPr marL="177800" indent="-177800" algn="just">
              <a:buFont typeface="Wingdings" pitchFamily="2" charset="2"/>
              <a:buChar char="§"/>
            </a:pPr>
            <a:endParaRPr lang="en-US" dirty="0" smtClean="0"/>
          </a:p>
          <a:p>
            <a:pPr marL="285750" indent="-285750" algn="just">
              <a:buFont typeface="Arial" panose="020B0604020202020204" pitchFamily="34" charset="0"/>
              <a:buChar char="•"/>
            </a:pPr>
            <a:r>
              <a:rPr lang="en-US" dirty="0" smtClean="0"/>
              <a:t>Legal notices and texts from FOPH and Swissmedic</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a:t>Swiss Pharmacopoeia</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a:t>European Pharmacopoeia </a:t>
            </a:r>
            <a:r>
              <a:rPr lang="en-US" i="1" dirty="0">
                <a:solidFill>
                  <a:srgbClr val="FF0000"/>
                </a:solidFill>
                <a:sym typeface="Wingdings" pitchFamily="2" charset="2"/>
              </a:rPr>
              <a:t> individual “monographs” per product</a:t>
            </a:r>
            <a:endParaRPr lang="en-US" i="1" dirty="0">
              <a:solidFill>
                <a:srgbClr val="FF0000"/>
              </a:solidFill>
            </a:endParaRP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GMP Guidelines (PIC/S)</a:t>
            </a:r>
          </a:p>
          <a:p>
            <a:pPr marL="177800" indent="-177800" algn="just">
              <a:buFont typeface="Wingdings" pitchFamily="2" charset="2"/>
              <a:buChar char="§"/>
            </a:pPr>
            <a:endParaRPr lang="en-US" dirty="0" smtClean="0"/>
          </a:p>
          <a:p>
            <a:pPr marL="177800" indent="-177800" algn="just"/>
            <a:endParaRPr lang="en-US" dirty="0" smtClean="0"/>
          </a:p>
          <a:p>
            <a:pPr marL="177800" indent="-177800" algn="just">
              <a:buFont typeface="Wingdings" pitchFamily="2" charset="2"/>
              <a:buChar char="§"/>
            </a:pPr>
            <a:endParaRPr lang="en-US" dirty="0" smtClean="0"/>
          </a:p>
          <a:p>
            <a:pPr marL="177800" indent="-177800" algn="just">
              <a:buFont typeface="Wingdings" pitchFamily="2" charset="2"/>
              <a:buChar char="§"/>
            </a:pPr>
            <a:endParaRPr lang="en-US" dirty="0" smtClean="0"/>
          </a:p>
          <a:p>
            <a:pPr marL="177800" indent="-177800" algn="just"/>
            <a:endParaRPr lang="en-US" dirty="0" smtClean="0"/>
          </a:p>
        </p:txBody>
      </p:sp>
      <p:sp>
        <p:nvSpPr>
          <p:cNvPr id="4" name="ZoneTexte 3"/>
          <p:cNvSpPr txBox="1"/>
          <p:nvPr/>
        </p:nvSpPr>
        <p:spPr>
          <a:xfrm>
            <a:off x="539552" y="476672"/>
            <a:ext cx="8136904" cy="954107"/>
          </a:xfrm>
          <a:prstGeom prst="rect">
            <a:avLst/>
          </a:prstGeom>
          <a:noFill/>
        </p:spPr>
        <p:txBody>
          <a:bodyPr wrap="square" rtlCol="0">
            <a:spAutoFit/>
          </a:bodyPr>
          <a:lstStyle/>
          <a:p>
            <a:r>
              <a:rPr lang="en-US" sz="2800" dirty="0" smtClean="0"/>
              <a:t>Guidelines and legal documents…</a:t>
            </a:r>
            <a:endParaRPr lang="en-US" sz="2000" dirty="0" smtClean="0"/>
          </a:p>
          <a:p>
            <a:endParaRPr lang="en-US" sz="2800" dirty="0"/>
          </a:p>
        </p:txBody>
      </p:sp>
      <p:pic>
        <p:nvPicPr>
          <p:cNvPr id="43010" name="Picture 2"/>
          <p:cNvPicPr>
            <a:picLocks noChangeAspect="1" noChangeArrowheads="1"/>
          </p:cNvPicPr>
          <p:nvPr/>
        </p:nvPicPr>
        <p:blipFill>
          <a:blip r:embed="rId2" cstate="print"/>
          <a:srcRect/>
          <a:stretch>
            <a:fillRect/>
          </a:stretch>
        </p:blipFill>
        <p:spPr bwMode="auto">
          <a:xfrm>
            <a:off x="971600" y="4149080"/>
            <a:ext cx="3850139" cy="1119452"/>
          </a:xfrm>
          <a:prstGeom prst="rect">
            <a:avLst/>
          </a:prstGeom>
          <a:noFill/>
          <a:ln w="9525">
            <a:noFill/>
            <a:miter lim="800000"/>
            <a:headEnd/>
            <a:tailEnd/>
          </a:ln>
          <a:effectLst/>
        </p:spPr>
      </p:pic>
      <p:pic>
        <p:nvPicPr>
          <p:cNvPr id="43011" name="Picture 3"/>
          <p:cNvPicPr>
            <a:picLocks noChangeAspect="1" noChangeArrowheads="1"/>
          </p:cNvPicPr>
          <p:nvPr/>
        </p:nvPicPr>
        <p:blipFill>
          <a:blip r:embed="rId3" cstate="print"/>
          <a:srcRect/>
          <a:stretch>
            <a:fillRect/>
          </a:stretch>
        </p:blipFill>
        <p:spPr bwMode="auto">
          <a:xfrm>
            <a:off x="5364088" y="4077072"/>
            <a:ext cx="2881883" cy="1328597"/>
          </a:xfrm>
          <a:prstGeom prst="rect">
            <a:avLst/>
          </a:prstGeom>
          <a:noFill/>
          <a:ln w="9525">
            <a:noFill/>
            <a:miter lim="800000"/>
            <a:headEnd/>
            <a:tailEnd/>
          </a:ln>
          <a:effectLst/>
        </p:spPr>
      </p:pic>
      <p:pic>
        <p:nvPicPr>
          <p:cNvPr id="43012" name="Picture 4"/>
          <p:cNvPicPr>
            <a:picLocks noChangeAspect="1" noChangeArrowheads="1"/>
          </p:cNvPicPr>
          <p:nvPr/>
        </p:nvPicPr>
        <p:blipFill>
          <a:blip r:embed="rId4" cstate="print"/>
          <a:srcRect/>
          <a:stretch>
            <a:fillRect/>
          </a:stretch>
        </p:blipFill>
        <p:spPr bwMode="auto">
          <a:xfrm>
            <a:off x="899592" y="5445224"/>
            <a:ext cx="4331093" cy="1055365"/>
          </a:xfrm>
          <a:prstGeom prst="rect">
            <a:avLst/>
          </a:prstGeom>
          <a:noFill/>
          <a:ln w="9525">
            <a:noFill/>
            <a:miter lim="800000"/>
            <a:headEnd/>
            <a:tailEnd/>
          </a:ln>
          <a:effectLst/>
        </p:spPr>
      </p:pic>
      <p:pic>
        <p:nvPicPr>
          <p:cNvPr id="43013" name="Picture 5"/>
          <p:cNvPicPr>
            <a:picLocks noChangeAspect="1" noChangeArrowheads="1"/>
          </p:cNvPicPr>
          <p:nvPr/>
        </p:nvPicPr>
        <p:blipFill>
          <a:blip r:embed="rId5" cstate="print"/>
          <a:srcRect/>
          <a:stretch>
            <a:fillRect/>
          </a:stretch>
        </p:blipFill>
        <p:spPr bwMode="auto">
          <a:xfrm>
            <a:off x="5580112" y="5517232"/>
            <a:ext cx="2687639" cy="916241"/>
          </a:xfrm>
          <a:prstGeom prst="rect">
            <a:avLst/>
          </a:prstGeom>
          <a:noFill/>
          <a:ln w="9525">
            <a:noFill/>
            <a:miter lim="800000"/>
            <a:headEnd/>
            <a:tailEnd/>
          </a:ln>
          <a:effectLst/>
        </p:spPr>
      </p:pic>
    </p:spTree>
    <p:extLst>
      <p:ext uri="{BB962C8B-B14F-4D97-AF65-F5344CB8AC3E}">
        <p14:creationId xmlns:p14="http://schemas.microsoft.com/office/powerpoint/2010/main" val="3346336564"/>
      </p:ext>
    </p:extLst>
  </p:cSld>
  <p:clrMapOvr>
    <a:masterClrMapping/>
  </p:clrMapOvr>
  <mc:AlternateContent xmlns:mc="http://schemas.openxmlformats.org/markup-compatibility/2006" xmlns:p14="http://schemas.microsoft.com/office/powerpoint/2010/main">
    <mc:Choice Requires="p14">
      <p:transition spd="slow" p14:dur="2000" advTm="26161"/>
    </mc:Choice>
    <mc:Fallback xmlns="">
      <p:transition spd="slow" advTm="26161"/>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6</a:t>
            </a:fld>
            <a:endParaRPr lang="en-US" dirty="0"/>
          </a:p>
        </p:txBody>
      </p:sp>
      <p:sp>
        <p:nvSpPr>
          <p:cNvPr id="4" name="ZoneTexte 3"/>
          <p:cNvSpPr txBox="1"/>
          <p:nvPr/>
        </p:nvSpPr>
        <p:spPr>
          <a:xfrm>
            <a:off x="539552" y="476672"/>
            <a:ext cx="8136904" cy="954107"/>
          </a:xfrm>
          <a:prstGeom prst="rect">
            <a:avLst/>
          </a:prstGeom>
          <a:noFill/>
        </p:spPr>
        <p:txBody>
          <a:bodyPr wrap="square" rtlCol="0">
            <a:spAutoFit/>
          </a:bodyPr>
          <a:lstStyle/>
          <a:p>
            <a:r>
              <a:rPr lang="en-US" sz="2800" dirty="0" smtClean="0"/>
              <a:t>Summary Part VI</a:t>
            </a:r>
            <a:endParaRPr lang="en-US" sz="2000" dirty="0" smtClean="0"/>
          </a:p>
          <a:p>
            <a:endParaRPr lang="en-US" sz="2800" dirty="0"/>
          </a:p>
        </p:txBody>
      </p:sp>
      <p:sp>
        <p:nvSpPr>
          <p:cNvPr id="5" name="ZoneTexte 4"/>
          <p:cNvSpPr txBox="1"/>
          <p:nvPr/>
        </p:nvSpPr>
        <p:spPr>
          <a:xfrm>
            <a:off x="899592" y="1340768"/>
            <a:ext cx="7624464" cy="6740307"/>
          </a:xfrm>
          <a:prstGeom prst="rect">
            <a:avLst/>
          </a:prstGeom>
          <a:noFill/>
        </p:spPr>
        <p:txBody>
          <a:bodyPr wrap="square" rtlCol="0">
            <a:spAutoFit/>
          </a:bodyPr>
          <a:lstStyle/>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Swissmedic checks the radiopharmaceutical quality aspects and compliancy of radiopharmaceutical production with GMP norms.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The FOPH checks for radiation safety and quality assurance of the productions (ex. qualification of radioactivity measurement instruments, infrastructure, etc…). The FOPH checks the compliancy of quality aspects in small scale radiopharmacies.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Regular inspections by the FOPH take place in small scale and big scale radiopharmacies.</a:t>
            </a:r>
          </a:p>
          <a:p>
            <a:pPr marL="285750" indent="-285750" algn="just">
              <a:buFont typeface="Arial" panose="020B0604020202020204" pitchFamily="34" charset="0"/>
              <a:buChar char="•"/>
            </a:pPr>
            <a:endParaRPr lang="en-US" dirty="0" smtClean="0"/>
          </a:p>
          <a:p>
            <a:pPr marL="285750" indent="-285750" algn="just">
              <a:buFont typeface="Arial" panose="020B0604020202020204" pitchFamily="34" charset="0"/>
              <a:buChar char="•"/>
            </a:pPr>
            <a:r>
              <a:rPr lang="en-US" dirty="0" smtClean="0"/>
              <a:t>Inspections by Swissmedic are only performed in radiopharmacies having an authorization for in-house fabrications (mainly industry and university hospitals). Small scale radiopharmacies with Kit and ready-to-use preparations are so far not inspected regularly by Swissmedic. The laws and guidelines of Swissmedic have to be applied though. </a:t>
            </a:r>
          </a:p>
          <a:p>
            <a:pPr marL="177800" indent="-177800" algn="just">
              <a:buFont typeface="Wingdings" pitchFamily="2" charset="2"/>
              <a:buChar char="§"/>
            </a:pPr>
            <a:endParaRPr lang="en-US" dirty="0" smtClean="0"/>
          </a:p>
          <a:p>
            <a:pPr marL="177800" indent="-177800" algn="just">
              <a:buFont typeface="Wingdings" pitchFamily="2" charset="2"/>
              <a:buChar char="§"/>
            </a:pPr>
            <a:endParaRPr lang="en-US" dirty="0" smtClean="0"/>
          </a:p>
          <a:p>
            <a:pPr marL="177800" indent="-177800" algn="just">
              <a:buFont typeface="Wingdings" pitchFamily="2" charset="2"/>
              <a:buChar char="§"/>
            </a:pPr>
            <a:endParaRPr lang="en-US" dirty="0" smtClean="0"/>
          </a:p>
          <a:p>
            <a:pPr marL="177800" indent="-177800" algn="just"/>
            <a:endParaRPr lang="en-US" dirty="0" smtClean="0"/>
          </a:p>
          <a:p>
            <a:pPr marL="177800" indent="-177800" algn="just">
              <a:buFont typeface="Wingdings" pitchFamily="2" charset="2"/>
              <a:buChar char="§"/>
            </a:pPr>
            <a:endParaRPr lang="en-US" dirty="0" smtClean="0"/>
          </a:p>
          <a:p>
            <a:pPr marL="177800" indent="-177800" algn="just">
              <a:buFont typeface="Wingdings" pitchFamily="2" charset="2"/>
              <a:buChar char="§"/>
            </a:pPr>
            <a:endParaRPr lang="en-US" dirty="0" smtClean="0"/>
          </a:p>
          <a:p>
            <a:pPr marL="177800" indent="-177800" algn="just"/>
            <a:endParaRPr lang="en-US" dirty="0" smtClean="0"/>
          </a:p>
        </p:txBody>
      </p:sp>
    </p:spTree>
    <p:extLst>
      <p:ext uri="{BB962C8B-B14F-4D97-AF65-F5344CB8AC3E}">
        <p14:creationId xmlns:p14="http://schemas.microsoft.com/office/powerpoint/2010/main" val="515640306"/>
      </p:ext>
    </p:extLst>
  </p:cSld>
  <p:clrMapOvr>
    <a:masterClrMapping/>
  </p:clrMapOvr>
  <mc:AlternateContent xmlns:mc="http://schemas.openxmlformats.org/markup-compatibility/2006" xmlns:p14="http://schemas.microsoft.com/office/powerpoint/2010/main">
    <mc:Choice Requires="p14">
      <p:transition spd="slow" p14:dur="2000" advTm="32769"/>
    </mc:Choice>
    <mc:Fallback xmlns="">
      <p:transition spd="slow" advTm="32769"/>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04A3A10D-7D5E-4932-A76F-CD1632FD3D96}" type="slidenum">
              <a:rPr lang="en-US" smtClean="0"/>
              <a:pPr/>
              <a:t>7</a:t>
            </a:fld>
            <a:endParaRPr lang="en-US"/>
          </a:p>
        </p:txBody>
      </p:sp>
      <p:sp>
        <p:nvSpPr>
          <p:cNvPr id="3" name="ZoneTexte 2"/>
          <p:cNvSpPr txBox="1"/>
          <p:nvPr/>
        </p:nvSpPr>
        <p:spPr>
          <a:xfrm>
            <a:off x="683568" y="214104"/>
            <a:ext cx="7488832" cy="6324808"/>
          </a:xfrm>
          <a:prstGeom prst="rect">
            <a:avLst/>
          </a:prstGeom>
          <a:noFill/>
        </p:spPr>
        <p:txBody>
          <a:bodyPr wrap="square" rtlCol="0">
            <a:spAutoFit/>
          </a:bodyPr>
          <a:lstStyle/>
          <a:p>
            <a:pPr algn="just"/>
            <a:endParaRPr lang="en-US" dirty="0"/>
          </a:p>
          <a:p>
            <a:pPr algn="just">
              <a:lnSpc>
                <a:spcPct val="150000"/>
              </a:lnSpc>
            </a:pPr>
            <a:r>
              <a:rPr lang="en-US" sz="2400" b="1" dirty="0" smtClean="0"/>
              <a:t>Course Summary… </a:t>
            </a:r>
            <a:r>
              <a:rPr lang="en-US" dirty="0" smtClean="0"/>
              <a:t>After having followed this module on </a:t>
            </a:r>
            <a:r>
              <a:rPr lang="en-US" dirty="0" err="1" smtClean="0"/>
              <a:t>radiopharmacy</a:t>
            </a:r>
            <a:r>
              <a:rPr lang="en-US" dirty="0" smtClean="0"/>
              <a:t>, you should be able to… </a:t>
            </a:r>
          </a:p>
          <a:p>
            <a:pPr algn="just"/>
            <a:endParaRPr lang="en-US" dirty="0" smtClean="0"/>
          </a:p>
          <a:p>
            <a:pPr algn="just"/>
            <a:endParaRPr lang="en-US" dirty="0" smtClean="0"/>
          </a:p>
          <a:p>
            <a:pPr marL="804863" indent="-357188" algn="just"/>
            <a:r>
              <a:rPr lang="en-US" dirty="0" smtClean="0"/>
              <a:t>… describe the different production modes of radionuclides for radiopharmaceuticals.</a:t>
            </a:r>
          </a:p>
          <a:p>
            <a:pPr marL="715963" indent="-268288" algn="just"/>
            <a:endParaRPr lang="en-US" dirty="0"/>
          </a:p>
          <a:p>
            <a:pPr marL="804863" indent="-357188" algn="just"/>
            <a:r>
              <a:rPr lang="en-US" dirty="0"/>
              <a:t>… cite the different categories of radiopharmaceuticals</a:t>
            </a:r>
          </a:p>
          <a:p>
            <a:pPr marL="804863" indent="-357188" algn="just"/>
            <a:endParaRPr lang="en-US" dirty="0"/>
          </a:p>
          <a:p>
            <a:pPr marL="804863" indent="-357188" algn="just"/>
            <a:r>
              <a:rPr lang="en-US" dirty="0"/>
              <a:t>… </a:t>
            </a:r>
            <a:r>
              <a:rPr lang="en-US" dirty="0" err="1" smtClean="0"/>
              <a:t>summarise</a:t>
            </a:r>
            <a:r>
              <a:rPr lang="en-US" dirty="0" smtClean="0"/>
              <a:t> </a:t>
            </a:r>
            <a:r>
              <a:rPr lang="en-US" dirty="0"/>
              <a:t>the different options for quality control methods used for radiopharmaceuticals preparations and fabrications</a:t>
            </a:r>
          </a:p>
          <a:p>
            <a:pPr marL="804863" indent="-357188" algn="just"/>
            <a:endParaRPr lang="en-US" dirty="0"/>
          </a:p>
          <a:p>
            <a:pPr marL="804863" indent="-357188" algn="just"/>
            <a:r>
              <a:rPr lang="en-US" dirty="0"/>
              <a:t>… highlight some applications of radiopharmaceuticals in nuclear medicine. </a:t>
            </a:r>
          </a:p>
          <a:p>
            <a:pPr marL="804863" indent="-357188" algn="just"/>
            <a:endParaRPr lang="en-US" dirty="0"/>
          </a:p>
          <a:p>
            <a:pPr marL="804863" indent="-357188" algn="just"/>
            <a:r>
              <a:rPr lang="en-US" dirty="0"/>
              <a:t>… list the different needs for infrastructure. </a:t>
            </a:r>
          </a:p>
          <a:p>
            <a:pPr marL="804863" indent="-357188" algn="just"/>
            <a:endParaRPr lang="en-US" dirty="0"/>
          </a:p>
          <a:p>
            <a:pPr marL="804863" indent="-357188" algn="just"/>
            <a:r>
              <a:rPr lang="en-US" dirty="0"/>
              <a:t>… evaluate which authorities in Switzerland are responsible for the legal aspects related to radiopharmaceutical productions. </a:t>
            </a:r>
          </a:p>
          <a:p>
            <a:pPr marL="285750" indent="-285750" algn="just">
              <a:buFont typeface="Arial" panose="020B0604020202020204" pitchFamily="34" charset="0"/>
              <a:buChar char="•"/>
            </a:pPr>
            <a:endParaRPr lang="fr-CH" dirty="0" smtClean="0"/>
          </a:p>
        </p:txBody>
      </p:sp>
    </p:spTree>
    <p:extLst>
      <p:ext uri="{BB962C8B-B14F-4D97-AF65-F5344CB8AC3E}">
        <p14:creationId xmlns:p14="http://schemas.microsoft.com/office/powerpoint/2010/main" val="3786951546"/>
      </p:ext>
    </p:extLst>
  </p:cSld>
  <p:clrMapOvr>
    <a:masterClrMapping/>
  </p:clrMapOvr>
  <mc:AlternateContent xmlns:mc="http://schemas.openxmlformats.org/markup-compatibility/2006" xmlns:p14="http://schemas.microsoft.com/office/powerpoint/2010/main">
    <mc:Choice Requires="p14">
      <p:transition spd="slow" p14:dur="2000" advTm="50763"/>
    </mc:Choice>
    <mc:Fallback xmlns="">
      <p:transition spd="slow" advTm="50763"/>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6856" y="332656"/>
            <a:ext cx="8229600" cy="1143000"/>
          </a:xfrm>
        </p:spPr>
        <p:txBody>
          <a:bodyPr>
            <a:normAutofit/>
          </a:bodyPr>
          <a:lstStyle/>
          <a:p>
            <a:pPr algn="l"/>
            <a:r>
              <a:rPr lang="en-US" sz="1400" dirty="0" smtClean="0"/>
              <a:t>References</a:t>
            </a:r>
            <a:endParaRPr lang="en-US" sz="1400" dirty="0"/>
          </a:p>
        </p:txBody>
      </p:sp>
      <p:sp>
        <p:nvSpPr>
          <p:cNvPr id="3" name="Espace réservé du contenu 2"/>
          <p:cNvSpPr>
            <a:spLocks noGrp="1"/>
          </p:cNvSpPr>
          <p:nvPr>
            <p:ph idx="1"/>
          </p:nvPr>
        </p:nvSpPr>
        <p:spPr>
          <a:xfrm>
            <a:off x="446856" y="1195549"/>
            <a:ext cx="8229600" cy="2476872"/>
          </a:xfrm>
        </p:spPr>
        <p:txBody>
          <a:bodyPr>
            <a:normAutofit/>
          </a:bodyPr>
          <a:lstStyle/>
          <a:p>
            <a:r>
              <a:rPr lang="fr-CH" sz="1050" dirty="0">
                <a:hlinkClick r:id="rId3"/>
              </a:rPr>
              <a:t>https://</a:t>
            </a:r>
            <a:r>
              <a:rPr lang="fr-CH" sz="1050" dirty="0" smtClean="0">
                <a:hlinkClick r:id="rId3"/>
              </a:rPr>
              <a:t>www.who.int/medicines/publications/pharmacopoeia/Radgenmono.pdf</a:t>
            </a:r>
            <a:endParaRPr lang="fr-CH" sz="1050" dirty="0" smtClean="0"/>
          </a:p>
          <a:p>
            <a:endParaRPr lang="fr-CH" sz="1050" dirty="0"/>
          </a:p>
          <a:p>
            <a:r>
              <a:rPr lang="fr-CH" sz="1050" dirty="0">
                <a:hlinkClick r:id="rId4"/>
              </a:rPr>
              <a:t>https://</a:t>
            </a:r>
            <a:r>
              <a:rPr lang="fr-CH" sz="1050" dirty="0" smtClean="0">
                <a:hlinkClick r:id="rId4"/>
              </a:rPr>
              <a:t>www-pub.iaea.org/MTCD/Publications/PDF/TE-1856web.pdf</a:t>
            </a:r>
            <a:endParaRPr lang="fr-CH" sz="1050" dirty="0" smtClean="0"/>
          </a:p>
          <a:p>
            <a:endParaRPr lang="fr-CH" sz="1050" dirty="0"/>
          </a:p>
          <a:p>
            <a:r>
              <a:rPr lang="fr-CH" sz="1050" dirty="0">
                <a:hlinkClick r:id="rId5"/>
              </a:rPr>
              <a:t>https://</a:t>
            </a:r>
            <a:r>
              <a:rPr lang="fr-CH" sz="1050" dirty="0" smtClean="0">
                <a:hlinkClick r:id="rId5"/>
              </a:rPr>
              <a:t>www.ncbi.nlm.nih.gov/pmc/articles/PMC5824710/pdf/41181_2018_Article_38.pdf</a:t>
            </a:r>
            <a:endParaRPr lang="fr-CH" sz="1050" dirty="0" smtClean="0"/>
          </a:p>
          <a:p>
            <a:endParaRPr lang="fr-CH" sz="1050" dirty="0"/>
          </a:p>
          <a:p>
            <a:r>
              <a:rPr lang="fr-CH" sz="1050" dirty="0">
                <a:hlinkClick r:id="rId6"/>
              </a:rPr>
              <a:t>https://</a:t>
            </a:r>
            <a:r>
              <a:rPr lang="fr-CH" sz="1050" dirty="0" smtClean="0">
                <a:hlinkClick r:id="rId6"/>
              </a:rPr>
              <a:t>onlinelibrary.wiley.com/doi/pdf/10.1002/j.2051-3909.2011.tb00155.x</a:t>
            </a:r>
            <a:endParaRPr lang="fr-CH" sz="1050" dirty="0" smtClean="0"/>
          </a:p>
          <a:p>
            <a:endParaRPr lang="fr-CH" sz="1050" dirty="0"/>
          </a:p>
          <a:p>
            <a:r>
              <a:rPr lang="fr-CH" sz="1050" dirty="0">
                <a:hlinkClick r:id="rId7"/>
              </a:rPr>
              <a:t>https://</a:t>
            </a:r>
            <a:r>
              <a:rPr lang="fr-CH" sz="1050" dirty="0" smtClean="0">
                <a:hlinkClick r:id="rId7"/>
              </a:rPr>
              <a:t>www.intechopen.com/books/newest-updates-in-rheumatology/molecular-imaging-2018-10</a:t>
            </a:r>
            <a:endParaRPr lang="fr-CH" sz="1050" dirty="0" smtClean="0"/>
          </a:p>
          <a:p>
            <a:pPr marL="0" indent="0">
              <a:buNone/>
            </a:pPr>
            <a:endParaRPr lang="fr-CH" sz="1050" dirty="0" smtClean="0"/>
          </a:p>
          <a:p>
            <a:endParaRPr lang="fr-CH" sz="1050" dirty="0"/>
          </a:p>
          <a:p>
            <a:endParaRPr lang="fr-CH" sz="1050" dirty="0" smtClean="0"/>
          </a:p>
        </p:txBody>
      </p:sp>
      <p:sp>
        <p:nvSpPr>
          <p:cNvPr id="4" name="Espace réservé du numéro de diapositive 3"/>
          <p:cNvSpPr>
            <a:spLocks noGrp="1"/>
          </p:cNvSpPr>
          <p:nvPr>
            <p:ph type="sldNum" sz="quarter" idx="12"/>
          </p:nvPr>
        </p:nvSpPr>
        <p:spPr/>
        <p:txBody>
          <a:bodyPr/>
          <a:lstStyle/>
          <a:p>
            <a:fld id="{04A3A10D-7D5E-4932-A76F-CD1632FD3D96}" type="slidenum">
              <a:rPr lang="en-US" smtClean="0"/>
              <a:pPr/>
              <a:t>8</a:t>
            </a:fld>
            <a:endParaRPr lang="en-US"/>
          </a:p>
        </p:txBody>
      </p:sp>
    </p:spTree>
    <p:extLst>
      <p:ext uri="{BB962C8B-B14F-4D97-AF65-F5344CB8AC3E}">
        <p14:creationId xmlns:p14="http://schemas.microsoft.com/office/powerpoint/2010/main" val="3721778137"/>
      </p:ext>
    </p:extLst>
  </p:cSld>
  <p:clrMapOvr>
    <a:masterClrMapping/>
  </p:clrMapOvr>
  <mc:AlternateContent xmlns:mc="http://schemas.openxmlformats.org/markup-compatibility/2006" xmlns:p14="http://schemas.microsoft.com/office/powerpoint/2010/main">
    <mc:Choice Requires="p14">
      <p:transition spd="slow" p14:dur="2000" advTm="2783"/>
    </mc:Choice>
    <mc:Fallback xmlns="">
      <p:transition spd="slow" advTm="2783"/>
    </mc:Fallback>
  </mc:AlternateContent>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388</Words>
  <Application>Microsoft Office PowerPoint</Application>
  <PresentationFormat>Affichage à l'écran (4:3)</PresentationFormat>
  <Paragraphs>101</Paragraphs>
  <Slides>8</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Wingdings</vt:lpstr>
      <vt:lpstr>Blank</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References</vt:lpstr>
    </vt:vector>
  </TitlesOfParts>
  <Company>CHUV | Centre hospitalier universitaire vaudois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Straub Marietta (HOS40459)</dc:creator>
  <cp:lastModifiedBy>Cusnir Ruslan</cp:lastModifiedBy>
  <cp:revision>291</cp:revision>
  <dcterms:created xsi:type="dcterms:W3CDTF">2017-01-05T10:04:42Z</dcterms:created>
  <dcterms:modified xsi:type="dcterms:W3CDTF">2021-11-18T12:21:55Z</dcterms:modified>
</cp:coreProperties>
</file>