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39" r:id="rId2"/>
    <p:sldId id="446" r:id="rId3"/>
    <p:sldId id="441" r:id="rId4"/>
    <p:sldId id="442" r:id="rId5"/>
    <p:sldId id="443" r:id="rId6"/>
    <p:sldId id="444" r:id="rId7"/>
    <p:sldId id="445" r:id="rId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89759" autoAdjust="0"/>
  </p:normalViewPr>
  <p:slideViewPr>
    <p:cSldViewPr>
      <p:cViewPr varScale="1">
        <p:scale>
          <a:sx n="103" d="100"/>
          <a:sy n="103" d="100"/>
        </p:scale>
        <p:origin x="19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BD39B88E-BC7E-409D-981A-550FD681CB8B}" type="datetimeFigureOut">
              <a:rPr lang="fr-FR" smtClean="0"/>
              <a:pPr/>
              <a:t>18/11/2021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5883D7DE-92F3-4AAB-882D-A8DD4D7643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02DFD3FC-569C-4C73-85D8-177DFF29D837}" type="datetimeFigureOut">
              <a:rPr lang="fr-FR" smtClean="0"/>
              <a:pPr/>
              <a:t>18/11/2021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96A1C87C-3BCD-470F-8BFD-C52DB2D8EB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gstyle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539552" y="47667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 V: Radiopharmaceutical facilities</a:t>
            </a:r>
            <a:endParaRPr lang="en-US" sz="2000" dirty="0" smtClean="0"/>
          </a:p>
          <a:p>
            <a:endParaRPr lang="en-US" sz="2800" dirty="0"/>
          </a:p>
        </p:txBody>
      </p:sp>
      <p:pic>
        <p:nvPicPr>
          <p:cNvPr id="3074" name="Picture 2" descr="TALIA Series - Radiopharmaceuticals Dispensing Iso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01723"/>
            <a:ext cx="5793160" cy="557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520" y="6063962"/>
            <a:ext cx="382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Institut de Radiophysique/CHUV</a:t>
            </a:r>
          </a:p>
          <a:p>
            <a:r>
              <a:rPr lang="fr-CH" sz="1600" dirty="0" smtClean="0"/>
              <a:t>ruslan.cusnir@chuv.ch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32977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23"/>
    </mc:Choice>
    <mc:Fallback xmlns="">
      <p:transition spd="slow" advTm="1752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539552" y="47667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Requirements for radiopharmaceutical facilities</a:t>
            </a:r>
            <a:endParaRPr lang="en-US" sz="2000" dirty="0" smtClean="0"/>
          </a:p>
          <a:p>
            <a:endParaRPr lang="en-US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899592" y="1340768"/>
            <a:ext cx="7624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Production in hot laboratories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</a:rPr>
              <a:t>Aseptic working  </a:t>
            </a:r>
            <a:r>
              <a:rPr lang="en-US" dirty="0" smtClean="0"/>
              <a:t>techniques to be respected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Radiopharmaceuticals have to be prepared in a class A environment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Shielded Laminar Flow Hood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Hot Cell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If the radiopharmaceuticals are obtained from “in-house productions” (</a:t>
            </a:r>
            <a:r>
              <a:rPr lang="en-US" i="1" dirty="0" smtClean="0"/>
              <a:t>e.g.</a:t>
            </a:r>
            <a:r>
              <a:rPr lang="en-US" dirty="0" smtClean="0"/>
              <a:t> synthesis), the room of the preparation needs to be classified microbiologically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GMP Laboratories</a:t>
            </a:r>
            <a:r>
              <a:rPr lang="en-US" dirty="0" smtClean="0">
                <a:sym typeface="Wingdings" pitchFamily="2" charset="2"/>
              </a:rPr>
              <a:t>!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21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56"/>
    </mc:Choice>
    <mc:Fallback xmlns="">
      <p:transition spd="slow" advTm="3615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539552" y="476672"/>
            <a:ext cx="81369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Small-scale </a:t>
            </a:r>
            <a:r>
              <a:rPr lang="en-US" sz="2800" dirty="0" err="1"/>
              <a:t>r</a:t>
            </a:r>
            <a:r>
              <a:rPr lang="en-US" sz="2800" dirty="0" err="1" smtClean="0"/>
              <a:t>adiopharmacies</a:t>
            </a:r>
            <a:r>
              <a:rPr lang="en-US" sz="2800" dirty="0" smtClean="0"/>
              <a:t> </a:t>
            </a:r>
          </a:p>
          <a:p>
            <a:r>
              <a:rPr lang="en-US" sz="2000" dirty="0" smtClean="0"/>
              <a:t>(KIT and ready-to-use therapeutic preparations)</a:t>
            </a:r>
          </a:p>
          <a:p>
            <a:endParaRPr lang="en-US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1419741"/>
            <a:ext cx="7624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Personnel trained in aseptic working and radiation protection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Ideally dedicated room for production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Shielded Laminar Flow Hood, Class A</a:t>
            </a:r>
          </a:p>
          <a:p>
            <a:pPr marL="177800" indent="-177800" algn="just">
              <a:buFont typeface="Wingdings" pitchFamily="2" charset="2"/>
              <a:buChar char="§"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31748" name="Picture 4" descr="Résultat de recherche d'images pour &quot;shielded laminar flow hood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538" y="2276872"/>
            <a:ext cx="3081942" cy="4320480"/>
          </a:xfrm>
          <a:prstGeom prst="rect">
            <a:avLst/>
          </a:prstGeom>
          <a:noFill/>
        </p:spPr>
      </p:pic>
      <p:pic>
        <p:nvPicPr>
          <p:cNvPr id="31750" name="Picture 6" descr="Résultat de recherche d'images pour &quot; aseptic work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1801" y="4005064"/>
            <a:ext cx="2914295" cy="2185721"/>
          </a:xfrm>
          <a:prstGeom prst="rect">
            <a:avLst/>
          </a:prstGeom>
          <a:noFill/>
        </p:spPr>
      </p:pic>
      <p:pic>
        <p:nvPicPr>
          <p:cNvPr id="31746" name="Picture 2" descr="Résultat de recherche d'images pour &quot;shielded laminar flow hood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191" y="3645024"/>
            <a:ext cx="2353633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2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63"/>
    </mc:Choice>
    <mc:Fallback xmlns="">
      <p:transition spd="slow" advTm="2416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539552" y="476672"/>
            <a:ext cx="81369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Large-scale </a:t>
            </a:r>
            <a:r>
              <a:rPr lang="en-US" sz="2800" dirty="0" err="1" smtClean="0"/>
              <a:t>radiopharmacies</a:t>
            </a:r>
            <a:r>
              <a:rPr lang="en-US" sz="2800" dirty="0" smtClean="0"/>
              <a:t>, University Hospitals </a:t>
            </a:r>
          </a:p>
          <a:p>
            <a:r>
              <a:rPr lang="en-US" sz="2000" dirty="0" smtClean="0"/>
              <a:t>(KITs, ready-to-use therapeutic preparations, in-house production)</a:t>
            </a:r>
          </a:p>
          <a:p>
            <a:endParaRPr lang="en-US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1340768"/>
            <a:ext cx="76244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Personnel trained in aseptic working and radiation protection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Supervision of a radiopharmacist for the production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Dedicated room for production, dedicated room for QC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Hot cell Class A, environment class B, C or 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GMP certified by the authorities</a:t>
            </a:r>
          </a:p>
          <a:p>
            <a:pPr marL="177800" indent="-177800" algn="just">
              <a:buFont typeface="Wingdings" pitchFamily="2" charset="2"/>
              <a:buChar char="§"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35844" name="Picture 4" descr="Résultat de recherche d'images pour &quot; aseptic work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419597"/>
            <a:ext cx="2491087" cy="1731306"/>
          </a:xfrm>
          <a:prstGeom prst="rect">
            <a:avLst/>
          </a:prstGeom>
          <a:noFill/>
        </p:spPr>
      </p:pic>
      <p:pic>
        <p:nvPicPr>
          <p:cNvPr id="35846" name="Picture 6" descr="Résultat de recherche d'images pour &quot; aseptic work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3052" y="4421542"/>
            <a:ext cx="2553364" cy="1743761"/>
          </a:xfrm>
          <a:prstGeom prst="rect">
            <a:avLst/>
          </a:prstGeom>
          <a:noFill/>
        </p:spPr>
      </p:pic>
      <p:pic>
        <p:nvPicPr>
          <p:cNvPr id="35848" name="Picture 8" descr="BBST COMBO Se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4"/>
            <a:ext cx="2528325" cy="2708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042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83"/>
    </mc:Choice>
    <mc:Fallback xmlns="">
      <p:transition spd="slow" advTm="3888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539552" y="47667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GMP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Good Manufacturing Practice</a:t>
            </a:r>
            <a:endParaRPr lang="en-US" sz="2000" dirty="0" smtClean="0"/>
          </a:p>
          <a:p>
            <a:endParaRPr lang="en-US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908720"/>
            <a:ext cx="76244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Adequate premises, space, equipment and materials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Appropriately qualified and trained personnel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Clear definition of manufacturing processes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Validation of critical steps in the process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Validation of any significant changes to the process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Approved instructions and procedures for production, quality control, product release, etc.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Quality assurance and quality control independent of production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Traceability of manufacture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Examination of complaints and investigation of quality defects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….</a:t>
            </a:r>
          </a:p>
          <a:p>
            <a:pPr marL="177800" indent="-177800" algn="just">
              <a:buFont typeface="Wingdings" pitchFamily="2" charset="2"/>
              <a:buChar char="§"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39"/>
    </mc:Choice>
    <mc:Fallback xmlns="">
      <p:transition spd="slow" advTm="6813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1138" name="Picture 2" descr="Résultat de recherche d'images pour &quot;gmp radiopharmacy laboratory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316924" cy="5544616"/>
          </a:xfrm>
          <a:prstGeom prst="rect">
            <a:avLst/>
          </a:prstGeom>
          <a:noFill/>
        </p:spPr>
      </p:pic>
      <p:pic>
        <p:nvPicPr>
          <p:cNvPr id="91140" name="Picture 4" descr="Résultat de recherche d'images pour &quot;clean room clothes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84984"/>
            <a:ext cx="3003426" cy="300342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51520" y="181673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Industrial production… </a:t>
            </a:r>
            <a:endParaRPr lang="en-US" sz="20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69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74"/>
    </mc:Choice>
    <mc:Fallback xmlns="">
      <p:transition spd="slow" advTm="1287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539552" y="47667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Part IV</a:t>
            </a:r>
            <a:endParaRPr lang="en-US" sz="2000" dirty="0" smtClean="0"/>
          </a:p>
          <a:p>
            <a:endParaRPr lang="en-US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1700808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Relatively “simple” facilities for </a:t>
            </a:r>
            <a:r>
              <a:rPr lang="en-US" dirty="0"/>
              <a:t>k</a:t>
            </a:r>
            <a:r>
              <a:rPr lang="en-US" dirty="0" smtClean="0"/>
              <a:t>it and ready-to-use preparations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Less exhaustive quality systems for kit and ready-to-use preparations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 nuclear medicine departments do not have the means to offer in-house syntheses and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Productions are mainly carried out industry or university hospitals with large nuclear medicine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34987"/>
            <a:r>
              <a:rPr lang="en-US" dirty="0" smtClean="0">
                <a:sym typeface="Wingdings" pitchFamily="2" charset="2"/>
              </a:rPr>
              <a:t> GMP facilities mandatory, certification by authorities, regular inspections take place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2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80"/>
    </mc:Choice>
    <mc:Fallback xmlns="">
      <p:transition spd="slow" advTm="3618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2.3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300</Words>
  <Application>Microsoft Office PowerPoint</Application>
  <PresentationFormat>Affichage à l'écran (4:3)</PresentationFormat>
  <Paragraphs>78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Blank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CHUV | Centre hospitalier universitaire vaudois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Straub Marietta (HOS40459)</dc:creator>
  <cp:lastModifiedBy>Cusnir Ruslan</cp:lastModifiedBy>
  <cp:revision>289</cp:revision>
  <dcterms:created xsi:type="dcterms:W3CDTF">2017-01-05T10:04:42Z</dcterms:created>
  <dcterms:modified xsi:type="dcterms:W3CDTF">2021-11-18T12:20:29Z</dcterms:modified>
</cp:coreProperties>
</file>