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3" r:id="rId2"/>
    <p:sldId id="256" r:id="rId3"/>
    <p:sldId id="311" r:id="rId4"/>
    <p:sldId id="260" r:id="rId5"/>
    <p:sldId id="259" r:id="rId6"/>
    <p:sldId id="302" r:id="rId7"/>
    <p:sldId id="262" r:id="rId8"/>
    <p:sldId id="257" r:id="rId9"/>
    <p:sldId id="424" r:id="rId10"/>
    <p:sldId id="272" r:id="rId11"/>
    <p:sldId id="301" r:id="rId12"/>
    <p:sldId id="267" r:id="rId13"/>
    <p:sldId id="271" r:id="rId14"/>
    <p:sldId id="306" r:id="rId15"/>
    <p:sldId id="275" r:id="rId16"/>
    <p:sldId id="269" r:id="rId17"/>
    <p:sldId id="296" r:id="rId18"/>
    <p:sldId id="297" r:id="rId19"/>
    <p:sldId id="432" r:id="rId20"/>
    <p:sldId id="300" r:id="rId21"/>
    <p:sldId id="310" r:id="rId2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89759" autoAdjust="0"/>
  </p:normalViewPr>
  <p:slideViewPr>
    <p:cSldViewPr>
      <p:cViewPr varScale="1">
        <p:scale>
          <a:sx n="103" d="100"/>
          <a:sy n="103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D39B88E-BC7E-409D-981A-550FD681CB8B}" type="datetimeFigureOut">
              <a:rPr lang="fr-FR" smtClean="0"/>
              <a:pPr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883D7DE-92F3-4AAB-882D-A8DD4D7643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2DFD3FC-569C-4C73-85D8-177DFF29D837}" type="datetimeFigureOut">
              <a:rPr lang="fr-FR" smtClean="0"/>
              <a:pPr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6A1C87C-3BCD-470F-8BFD-C52DB2D8EB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7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 tracers emit positrons that annihilate with electrons up to a few millimeters away, causing two gamma photons to be emitted in opposite directions.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Tracers used in SPECT emit gamma radiation that is measured directly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heranostics.com.au/what-is-theranostic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ink.springer.com/article/10.1007/s00259-018-4167-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124" name="Picture 4" descr="Bildergebnis fÃ¼r Human nuclear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" y="531494"/>
            <a:ext cx="8928484" cy="5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15516" y="3157171"/>
            <a:ext cx="8712968" cy="1370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Part IV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Applications </a:t>
            </a:r>
            <a:r>
              <a:rPr lang="en-US" sz="4000" b="1" dirty="0">
                <a:solidFill>
                  <a:schemeClr val="bg1"/>
                </a:solidFill>
              </a:rPr>
              <a:t>in Nuclear Medicine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fr-CH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80312" y="5924550"/>
            <a:ext cx="5112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" dirty="0">
                <a:solidFill>
                  <a:schemeClr val="bg1"/>
                </a:solidFill>
              </a:rPr>
              <a:t>http://brainattacks.net/author/brain34/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758" y="5619750"/>
            <a:ext cx="382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>
                <a:solidFill>
                  <a:schemeClr val="bg1"/>
                </a:solidFill>
              </a:rPr>
              <a:t>Institut de Radiophysique/CHUV</a:t>
            </a:r>
          </a:p>
          <a:p>
            <a:r>
              <a:rPr lang="fr-CH" sz="1600" dirty="0" smtClean="0">
                <a:solidFill>
                  <a:schemeClr val="bg1"/>
                </a:solidFill>
              </a:rPr>
              <a:t>ruslan.cusnir@chuv.ch</a:t>
            </a:r>
            <a:endParaRPr lang="fr-C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4"/>
    </mc:Choice>
    <mc:Fallback xmlns="">
      <p:transition spd="slow" advTm="91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30832" y="701824"/>
            <a:ext cx="858964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Commonly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used: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Fluorodeoxyglucose (FDG)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9192" y="1871417"/>
            <a:ext cx="5029200" cy="4055692"/>
          </a:xfrm>
          <a:prstGeom prst="rect">
            <a:avLst/>
          </a:prstGeom>
        </p:spPr>
        <p:txBody>
          <a:bodyPr/>
          <a:lstStyle/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emission 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PET scans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Sugar metabolic pathway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Rate dependence on cell type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Brain, heart, tumor…</a:t>
            </a:r>
          </a:p>
          <a:p>
            <a:pPr marL="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ementia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Alzheimer’s,</a:t>
            </a:r>
          </a:p>
          <a:p>
            <a:pPr marL="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Drug abuse… 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8910" r="8965"/>
          <a:stretch>
            <a:fillRect/>
          </a:stretch>
        </p:blipFill>
        <p:spPr bwMode="auto">
          <a:xfrm>
            <a:off x="4644008" y="1844824"/>
            <a:ext cx="1795514" cy="1949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198" y="1844824"/>
            <a:ext cx="1795514" cy="1949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1795514" cy="1949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5"/>
    </mc:Choice>
    <mc:Fallback xmlns="">
      <p:transition spd="slow" advTm="191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62359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Principle of SPECT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(gamma emitting radioisotopes)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259632" y="1556792"/>
            <a:ext cx="6408712" cy="4886643"/>
            <a:chOff x="251520" y="1556792"/>
            <a:chExt cx="6408712" cy="4886643"/>
          </a:xfrm>
        </p:grpSpPr>
        <p:pic>
          <p:nvPicPr>
            <p:cNvPr id="57346" name="Picture 2" descr="Résultat de recherche d'images pour &quot;SPECT radionuclides nuclear medicine&quot;"/>
            <p:cNvPicPr>
              <a:picLocks noChangeAspect="1" noChangeArrowheads="1"/>
            </p:cNvPicPr>
            <p:nvPr/>
          </p:nvPicPr>
          <p:blipFill>
            <a:blip r:embed="rId3" cstate="print"/>
            <a:srcRect t="14754"/>
            <a:stretch>
              <a:fillRect/>
            </a:stretch>
          </p:blipFill>
          <p:spPr bwMode="auto">
            <a:xfrm>
              <a:off x="251520" y="1556792"/>
              <a:ext cx="5732839" cy="3456384"/>
            </a:xfrm>
            <a:prstGeom prst="rect">
              <a:avLst/>
            </a:prstGeom>
            <a:noFill/>
          </p:spPr>
        </p:pic>
        <p:pic>
          <p:nvPicPr>
            <p:cNvPr id="57348" name="Picture 4" descr="https://upload.wikimedia.org/wikipedia/commons/thumb/9/9c/SPECT_CT.JPG/1280px-SPECT_C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4077072"/>
              <a:ext cx="3168352" cy="2366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1"/>
    </mc:Choice>
    <mc:Fallback xmlns="">
      <p:transition spd="slow" advTm="1226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12800" y="1645210"/>
            <a:ext cx="7935664" cy="451014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Radionuclide		T</a:t>
            </a:r>
            <a:r>
              <a:rPr kumimoji="0" lang="en-US" sz="18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1/2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gamma (%)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Tc-99m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6.02  hr		140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(89)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Tl-201			73 hr		167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(9.4)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In-111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2.21 d		171(90), 245(94)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Ga-67			78 hr		93 (40), 184 (20), 300(17)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I-123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13.2 hr		159 (83)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I-131			8d		284(6), 364(81), 637(7)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Xe-133			5.3 d		81(37)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528" y="64275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Important SPECT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radionuclides (gamma)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2"/>
    </mc:Choice>
    <mc:Fallback xmlns="">
      <p:transition spd="slow" advTm="1215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7544" y="1628800"/>
            <a:ext cx="4104456" cy="4110037"/>
          </a:xfrm>
          <a:prstGeom prst="rect">
            <a:avLst/>
          </a:prstGeom>
        </p:spPr>
        <p:txBody>
          <a:bodyPr/>
          <a:lstStyle/>
          <a:p>
            <a:pPr lvl="0" indent="-360000"/>
            <a:r>
              <a:rPr lang="en-US" i="1" dirty="0" smtClean="0"/>
              <a:t>PET tracers emit positrons that annihilate with electrons, causing two gamma photons</a:t>
            </a:r>
            <a:r>
              <a:rPr lang="en-US" dirty="0" smtClean="0"/>
              <a:t>:</a:t>
            </a:r>
          </a:p>
          <a:p>
            <a:pPr lvl="0" indent="-360000"/>
            <a:endParaRPr lang="en-US" dirty="0" smtClean="0"/>
          </a:p>
          <a:p>
            <a:pPr lvl="0" indent="-3600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Biologically useful isotopes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(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C, 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N, 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O, 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F)</a:t>
            </a:r>
          </a:p>
          <a:p>
            <a:pPr marL="0" marR="0" lvl="0" indent="-3600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short T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1/2</a:t>
            </a:r>
          </a:p>
          <a:p>
            <a:pPr marL="0" marR="0" lvl="0" indent="-3600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Production on site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(cyclotron)</a:t>
            </a:r>
          </a:p>
          <a:p>
            <a:pPr marL="0" marR="0" lvl="0" indent="-3600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expensive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04048" y="1628800"/>
            <a:ext cx="4290261" cy="4536504"/>
          </a:xfrm>
          <a:prstGeom prst="rect">
            <a:avLst/>
          </a:prstGeom>
        </p:spPr>
        <p:txBody>
          <a:bodyPr/>
          <a:lstStyle/>
          <a:p>
            <a:pPr lvl="0" indent="-360000"/>
            <a:r>
              <a:rPr lang="en-US" i="1" dirty="0" smtClean="0"/>
              <a:t>Tracers used in SPECT emit gamma radiation that is measured directly:</a:t>
            </a:r>
          </a:p>
          <a:p>
            <a:pPr lvl="0" indent="-360000"/>
            <a:endParaRPr kumimoji="0" lang="en-US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indent="-360000"/>
            <a:endParaRPr kumimoji="0" lang="en-US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-3600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Complex and larger molecules.</a:t>
            </a: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(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99m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Tc, 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I, 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In, …)</a:t>
            </a:r>
          </a:p>
          <a:p>
            <a:pPr marL="0" marR="0" lvl="0" indent="-3600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Longer half lives</a:t>
            </a:r>
          </a:p>
          <a:p>
            <a:pPr marL="0" marR="0" lvl="0" indent="-3600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Available world wide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(No special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production equipment needed)</a:t>
            </a:r>
          </a:p>
          <a:p>
            <a:pPr marL="0" marR="0" lvl="0" indent="-3600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Less expensive</a:t>
            </a:r>
          </a:p>
          <a:p>
            <a:pPr marL="342900" marR="0" lvl="0" indent="-3600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4096" y="7647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PET			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	</a:t>
            </a:r>
            <a:endParaRPr kumimoji="0" lang="fr-CH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04048" y="7730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SPECT			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	</a:t>
            </a:r>
            <a:endParaRPr kumimoji="0" lang="fr-CH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3"/>
    </mc:Choice>
    <mc:Fallback xmlns="">
      <p:transition spd="slow" advTm="376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585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Important radionuclides for therapy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34174"/>
              </p:ext>
            </p:extLst>
          </p:nvPr>
        </p:nvGraphicFramePr>
        <p:xfrm>
          <a:off x="1187623" y="1268760"/>
          <a:ext cx="6984776" cy="489065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1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Radionuclide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</a:t>
                      </a:r>
                      <a:r>
                        <a:rPr lang="en-US" sz="2000" b="1" i="0" u="none" strike="noStrike" baseline="-2500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1/2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Particle (MeV)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8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1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I-131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(MIBG)</a:t>
                      </a:r>
                      <a:endParaRPr lang="en-US" sz="20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8 d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 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(0.6) max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Sm-153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1.9 d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 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(0.8) max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Re-186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3.8 d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(1.1) max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Sr-89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50.6 d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 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(1.5) max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P-32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14.3 d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 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(1.7) max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Re-188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17 </a:t>
                      </a:r>
                      <a:r>
                        <a:rPr lang="en-US" sz="2200" b="0" i="0" u="none" strike="noStrike" noProof="0" dirty="0" err="1" smtClean="0">
                          <a:solidFill>
                            <a:srgbClr val="000514"/>
                          </a:solidFill>
                          <a:latin typeface="+mn-lt"/>
                        </a:rPr>
                        <a:t>hrs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 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(2.1) max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1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Y-90 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(SIR-Spheres)</a:t>
                      </a:r>
                      <a:endParaRPr lang="en-US" sz="20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2.7 d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 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(2.3) max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kern="1200" noProof="0" dirty="0" smtClean="0">
                          <a:solidFill>
                            <a:srgbClr val="000514"/>
                          </a:solidFill>
                          <a:latin typeface="+mn-lt"/>
                          <a:ea typeface="+mn-ea"/>
                          <a:cs typeface="+mn-cs"/>
                        </a:rPr>
                        <a:t>Lu-177</a:t>
                      </a:r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20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Luthathera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6.6 d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β </a:t>
                      </a:r>
                      <a:r>
                        <a:rPr lang="en-US" sz="2200" b="0" i="0" u="none" strike="noStrike" baseline="30000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- 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(0.5) max</a:t>
                      </a: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8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Bi-212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1 </a:t>
                      </a:r>
                      <a:r>
                        <a:rPr lang="en-US" sz="2200" b="0" i="0" u="none" strike="noStrike" noProof="0" dirty="0" err="1" smtClean="0">
                          <a:solidFill>
                            <a:srgbClr val="000514"/>
                          </a:solidFill>
                          <a:latin typeface="+mn-lt"/>
                        </a:rPr>
                        <a:t>hr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α (6.05) max</a:t>
                      </a: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1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noProof="0" dirty="0" smtClean="0">
                          <a:solidFill>
                            <a:srgbClr val="000514"/>
                          </a:solidFill>
                          <a:latin typeface="+mn-lt"/>
                          <a:ea typeface="+mn-ea"/>
                          <a:cs typeface="+mn-cs"/>
                        </a:rPr>
                        <a:t>Ra-223 </a:t>
                      </a:r>
                      <a:r>
                        <a:rPr lang="en-US" sz="2000" b="0" i="0" u="none" strike="noStrike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0" i="0" u="none" strike="noStrike" kern="1200" noProof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Xofigo</a:t>
                      </a:r>
                      <a:r>
                        <a:rPr lang="en-US" sz="2000" b="0" i="0" u="none" strike="noStrike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11.4 d</a:t>
                      </a:r>
                      <a:endParaRPr lang="en-US" sz="2200" b="0" i="0" u="none" strike="noStrike" noProof="0" dirty="0">
                        <a:solidFill>
                          <a:srgbClr val="000514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noProof="0" dirty="0" smtClean="0">
                          <a:solidFill>
                            <a:srgbClr val="000514"/>
                          </a:solidFill>
                          <a:latin typeface="+mn-lt"/>
                        </a:rPr>
                        <a:t>α (5.78) max</a:t>
                      </a:r>
                    </a:p>
                  </a:txBody>
                  <a:tcPr marL="9351" marR="9351" marT="9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4"/>
    </mc:Choice>
    <mc:Fallback xmlns="">
      <p:transition spd="slow" advTm="2191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Effective half-life (physical and biological)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/>
              <a:t>Rate of accumulation or elimination of the radioactive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/>
              <a:t>substance in the organism.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Nuclear Decay (T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Inherent statistical decay of the nuclide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Biological 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1/2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Uptake/washout of the radiopharmaceutical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Equilibration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Decomposition</a:t>
            </a:r>
            <a:endParaRPr lang="en-US" sz="2000" noProof="0" dirty="0" smtClean="0"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82"/>
    </mc:Choice>
    <mc:Fallback xmlns="">
      <p:transition spd="slow" advTm="3178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673532"/>
            <a:ext cx="8382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Evolution of </a:t>
            </a:r>
            <a:r>
              <a:rPr lang="fr-FR" sz="2800" dirty="0" err="1" smtClean="0"/>
              <a:t>theranostics</a:t>
            </a:r>
            <a:r>
              <a:rPr lang="fr-FR" sz="2800" dirty="0" smtClean="0"/>
              <a:t> - new </a:t>
            </a:r>
            <a:r>
              <a:rPr lang="en-US" sz="2800" dirty="0" smtClean="0"/>
              <a:t>therapeutic</a:t>
            </a:r>
            <a:r>
              <a:rPr lang="fr-FR" sz="2800" dirty="0" smtClean="0"/>
              <a:t> </a:t>
            </a:r>
            <a:r>
              <a:rPr lang="fr-FR" sz="2800" dirty="0"/>
              <a:t>nuclides</a:t>
            </a:r>
          </a:p>
          <a:p>
            <a:endParaRPr lang="fr-FR" sz="2800" dirty="0" smtClean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620043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Unbenannt-2 Kop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68994" y="4746519"/>
            <a:ext cx="609600" cy="541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12" descr="Unbenannt-2 K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229" y="3501008"/>
            <a:ext cx="609600" cy="541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7583386" y="3553852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Diagnostic</a:t>
            </a:r>
          </a:p>
          <a:p>
            <a:r>
              <a:rPr lang="fr-CH" sz="1400" dirty="0" smtClean="0"/>
              <a:t>(</a:t>
            </a:r>
            <a:r>
              <a:rPr lang="fr-CH" sz="1400" dirty="0" err="1" smtClean="0"/>
              <a:t>Low</a:t>
            </a:r>
            <a:r>
              <a:rPr lang="fr-CH" sz="1400" dirty="0" smtClean="0"/>
              <a:t> Dose)</a:t>
            </a:r>
            <a:endParaRPr lang="fr-CH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7620000" y="479715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Therapy</a:t>
            </a:r>
            <a:endParaRPr lang="fr-CH" sz="1400" dirty="0" smtClean="0"/>
          </a:p>
          <a:p>
            <a:r>
              <a:rPr lang="fr-CH" sz="1400" dirty="0" smtClean="0"/>
              <a:t>(High Dose)</a:t>
            </a:r>
            <a:endParaRPr lang="fr-CH" sz="1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128" y="1354947"/>
            <a:ext cx="820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000000"/>
                </a:solidFill>
                <a:latin typeface="gotham-book"/>
              </a:rPr>
              <a:t>Theranostics</a:t>
            </a:r>
            <a:r>
              <a:rPr lang="en-US" sz="1600" dirty="0" smtClean="0">
                <a:solidFill>
                  <a:srgbClr val="000000"/>
                </a:solidFill>
                <a:latin typeface="gotham-book"/>
              </a:rPr>
              <a:t> is a new field of nuclear medicine which combines specific targeted therapy with specific targeted diagnostic tests. </a:t>
            </a:r>
            <a:r>
              <a:rPr lang="en-US" sz="1600" dirty="0" err="1" smtClean="0"/>
              <a:t>Theranostics</a:t>
            </a:r>
            <a:r>
              <a:rPr lang="en-US" sz="1600" dirty="0" smtClean="0"/>
              <a:t> uses specific biological pathways in the human body, to acquire diagnostic images and also to deliver a therapeutic dose of radiation to the patient.</a:t>
            </a:r>
            <a:endParaRPr lang="fr-CH" sz="1600" dirty="0"/>
          </a:p>
        </p:txBody>
      </p:sp>
      <p:sp>
        <p:nvSpPr>
          <p:cNvPr id="10" name="Rectangle 9"/>
          <p:cNvSpPr/>
          <p:nvPr/>
        </p:nvSpPr>
        <p:spPr>
          <a:xfrm>
            <a:off x="426762" y="6408107"/>
            <a:ext cx="67470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>
                <a:hlinkClick r:id="rId4"/>
              </a:rPr>
              <a:t>http://theranostics.com.au/what-is-theranostics/</a:t>
            </a:r>
            <a:endParaRPr lang="fr-CH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4"/>
    </mc:Choice>
    <mc:Fallback xmlns="">
      <p:transition spd="slow" advTm="4025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5035" y="572396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aseline="30000" dirty="0" smtClean="0"/>
              <a:t>68</a:t>
            </a:r>
            <a:r>
              <a:rPr lang="fr-CH" dirty="0" smtClean="0"/>
              <a:t>Ga-PSMA-617</a:t>
            </a:r>
            <a:endParaRPr lang="fr-CH" dirty="0"/>
          </a:p>
        </p:txBody>
      </p:sp>
      <p:grpSp>
        <p:nvGrpSpPr>
          <p:cNvPr id="4" name="Groupe 24"/>
          <p:cNvGrpSpPr/>
          <p:nvPr/>
        </p:nvGrpSpPr>
        <p:grpSpPr>
          <a:xfrm>
            <a:off x="467544" y="4437112"/>
            <a:ext cx="2160240" cy="1036332"/>
            <a:chOff x="611560" y="4498902"/>
            <a:chExt cx="2160240" cy="1036332"/>
          </a:xfrm>
        </p:grpSpPr>
        <p:pic>
          <p:nvPicPr>
            <p:cNvPr id="5" name="Picture 2" descr="http://www.internetchemie.info/chemiewiki/images/5/54/PSMA-6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4498902"/>
              <a:ext cx="2160240" cy="1036332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611560" y="4717929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 smtClean="0">
                  <a:solidFill>
                    <a:srgbClr val="FF0000"/>
                  </a:solidFill>
                </a:rPr>
                <a:t>Ga68</a:t>
              </a:r>
              <a:endParaRPr lang="fr-CH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3" descr="http://www.biosb.com/wp-content/uploads/2015/03/PSMA-RMab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1944216" cy="1458162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468560" y="18864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dirty="0" smtClean="0"/>
              <a:t>Prostate Cancer (Gallium-68 PSMA)</a:t>
            </a:r>
            <a:endParaRPr lang="en-US" sz="2800" dirty="0"/>
          </a:p>
        </p:txBody>
      </p:sp>
      <p:pic>
        <p:nvPicPr>
          <p:cNvPr id="9" name="Picture 2" descr="Federer GaPS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42" y="1625352"/>
            <a:ext cx="20695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ederer FE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97" y="1625352"/>
            <a:ext cx="20333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81150" y="587382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PET</a:t>
            </a:r>
          </a:p>
          <a:p>
            <a:pPr algn="ctr"/>
            <a:r>
              <a:rPr lang="fr-CH" baseline="30000" dirty="0" smtClean="0"/>
              <a:t>68</a:t>
            </a:r>
            <a:r>
              <a:rPr lang="fr-CH" dirty="0" smtClean="0"/>
              <a:t>Ga-PSMA-617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528233" y="5873824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PET</a:t>
            </a:r>
          </a:p>
          <a:p>
            <a:pPr algn="ctr"/>
            <a:r>
              <a:rPr lang="fr-CH" baseline="30000" dirty="0" smtClean="0"/>
              <a:t>18</a:t>
            </a:r>
            <a:r>
              <a:rPr lang="fr-CH" dirty="0" smtClean="0"/>
              <a:t>F-choline (Standard)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485800" y="2996952"/>
            <a:ext cx="2213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dirty="0" smtClean="0"/>
              <a:t>PSMA – R +++</a:t>
            </a:r>
          </a:p>
          <a:p>
            <a:pPr algn="ctr"/>
            <a:r>
              <a:rPr lang="fr-CH" sz="1200" dirty="0" err="1" smtClean="0"/>
              <a:t>Metastatic</a:t>
            </a:r>
            <a:r>
              <a:rPr lang="fr-CH" sz="1200" dirty="0" smtClean="0"/>
              <a:t> Prostate Cancer</a:t>
            </a:r>
            <a:endParaRPr lang="fr-CH" sz="1200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0"/>
    </mc:Choice>
    <mc:Fallback xmlns="">
      <p:transition spd="slow" advTm="3066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:\Austausch\kratochwil\Buehler1b\serimg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14445" r="26694" b="51604"/>
          <a:stretch>
            <a:fillRect/>
          </a:stretch>
        </p:blipFill>
        <p:spPr bwMode="auto">
          <a:xfrm>
            <a:off x="6372200" y="980728"/>
            <a:ext cx="21653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BUEHLERMIPVOR_1.PT.0006.0001.2014.07.15.07.35.06.125000.7073411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 t="4045" r="27144" b="8470"/>
          <a:stretch>
            <a:fillRect/>
          </a:stretch>
        </p:blipFill>
        <p:spPr bwMode="auto">
          <a:xfrm>
            <a:off x="251520" y="993486"/>
            <a:ext cx="2185312" cy="4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396552" y="-2738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de-CH" sz="2800" baseline="30000" dirty="0" smtClean="0"/>
              <a:t>68</a:t>
            </a:r>
            <a:r>
              <a:rPr lang="de-CH" sz="2800" dirty="0" smtClean="0"/>
              <a:t>Ga / </a:t>
            </a:r>
            <a:r>
              <a:rPr lang="de-CH" sz="2800" baseline="30000" dirty="0" smtClean="0"/>
              <a:t>177</a:t>
            </a:r>
            <a:r>
              <a:rPr lang="de-CH" sz="2800" dirty="0" smtClean="0"/>
              <a:t>Lu PSMA-617</a:t>
            </a:r>
            <a:endParaRPr lang="de-CH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436091" y="6300028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aseline="30000" dirty="0" smtClean="0"/>
              <a:t>68</a:t>
            </a:r>
            <a:r>
              <a:rPr lang="fr-CH" dirty="0" smtClean="0"/>
              <a:t>Ga-PSMA-617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6507990" y="616096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aseline="30000" dirty="0" smtClean="0"/>
              <a:t>177</a:t>
            </a:r>
            <a:r>
              <a:rPr lang="fr-CH" dirty="0" smtClean="0"/>
              <a:t>Lu-PSMA-617</a:t>
            </a:r>
            <a:endParaRPr lang="fr-CH" dirty="0"/>
          </a:p>
        </p:txBody>
      </p:sp>
      <p:pic>
        <p:nvPicPr>
          <p:cNvPr id="8" name="Picture 2" descr="http://www.medwow.com/articles/wp-content/uploads/2011/04/PET_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304256" cy="1823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heart-vessels.com/images/scintigraphy-hea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 bwMode="auto">
          <a:xfrm>
            <a:off x="6300192" y="4330979"/>
            <a:ext cx="2304256" cy="1829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70" y="1341328"/>
            <a:ext cx="1735307" cy="11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20"/>
          <p:cNvGrpSpPr/>
          <p:nvPr/>
        </p:nvGrpSpPr>
        <p:grpSpPr>
          <a:xfrm>
            <a:off x="2771800" y="4265775"/>
            <a:ext cx="1735307" cy="1180009"/>
            <a:chOff x="2771800" y="4481799"/>
            <a:chExt cx="1735307" cy="1180009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481799"/>
              <a:ext cx="1735307" cy="118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355976" y="4581128"/>
              <a:ext cx="72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+</a:t>
              </a:r>
              <a:endParaRPr lang="fr-CH" dirty="0"/>
            </a:p>
          </p:txBody>
        </p:sp>
      </p:grpSp>
      <p:pic>
        <p:nvPicPr>
          <p:cNvPr id="14" name="Picture 2" descr="http://www.internetchemie.info/chemiewiki/images/5/54/PSMA-6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1537" y="2708920"/>
            <a:ext cx="2160240" cy="1036332"/>
          </a:xfrm>
          <a:prstGeom prst="rect">
            <a:avLst/>
          </a:prstGeom>
          <a:noFill/>
        </p:spPr>
      </p:pic>
      <p:pic>
        <p:nvPicPr>
          <p:cNvPr id="15" name="Picture 2" descr="http://www.internetchemie.info/chemiewiki/images/5/54/PSMA-6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519745"/>
            <a:ext cx="2160240" cy="1036332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3891537" y="2924944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Lu177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27784" y="5738772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Ga68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6553200" y="6140326"/>
            <a:ext cx="2133600" cy="365125"/>
          </a:xfrm>
        </p:spPr>
        <p:txBody>
          <a:bodyPr/>
          <a:lstStyle/>
          <a:p>
            <a:fld id="{04A3A10D-7D5E-4932-A76F-CD1632FD3D9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4"/>
    </mc:Choice>
    <mc:Fallback xmlns="">
      <p:transition spd="slow" advTm="1791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673532"/>
            <a:ext cx="571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68</a:t>
            </a:r>
            <a:r>
              <a:rPr lang="fr-FR" sz="2800" dirty="0" smtClean="0"/>
              <a:t>Ga-PSMA-11 / </a:t>
            </a:r>
            <a:r>
              <a:rPr lang="fr-FR" sz="2800" baseline="30000" dirty="0" smtClean="0"/>
              <a:t>225</a:t>
            </a:r>
            <a:r>
              <a:rPr lang="fr-FR" sz="2800" dirty="0" smtClean="0"/>
              <a:t>Ac-PSMA-617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356350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smtClean="0">
                <a:hlinkClick r:id="rId2"/>
              </a:rPr>
              <a:t>https://link.springer.com/article/10.1007/s00259-018-4167-0</a:t>
            </a:r>
            <a:endParaRPr lang="fr-CH" sz="1000" dirty="0"/>
          </a:p>
        </p:txBody>
      </p:sp>
      <p:sp>
        <p:nvSpPr>
          <p:cNvPr id="5" name="Rectangle 4"/>
          <p:cNvSpPr/>
          <p:nvPr/>
        </p:nvSpPr>
        <p:spPr>
          <a:xfrm>
            <a:off x="350952" y="1442174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225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Ac-PSMA-617 in chemotherapy-naive patients with advanced prostate cancer: a pilot </a:t>
            </a:r>
            <a:r>
              <a:rPr lang="en-US" dirty="0" smtClean="0">
                <a:solidFill>
                  <a:srgbClr val="333333"/>
                </a:solidFill>
                <a:latin typeface="Georgia" panose="02040502050405020303" pitchFamily="18" charset="0"/>
              </a:rPr>
              <a:t>study </a:t>
            </a:r>
            <a:r>
              <a:rPr lang="en-US" sz="11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fr-CH" sz="1100" dirty="0"/>
              <a:t>Mike </a:t>
            </a:r>
            <a:r>
              <a:rPr lang="fr-CH" sz="1100" dirty="0" err="1" smtClean="0"/>
              <a:t>Sathekge</a:t>
            </a:r>
            <a:r>
              <a:rPr lang="fr-CH" sz="1100" dirty="0"/>
              <a:t> </a:t>
            </a:r>
            <a:r>
              <a:rPr lang="en-US" sz="11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et al.) </a:t>
            </a:r>
            <a:endParaRPr lang="en-US" sz="11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480" y="5373216"/>
            <a:ext cx="812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68</a:t>
            </a:r>
            <a:r>
              <a:rPr lang="en-US" sz="16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Ga-PSMA-11-PET/CT </a:t>
            </a:r>
            <a:r>
              <a:rPr lang="en-US" sz="1600" dirty="0" smtClean="0">
                <a:solidFill>
                  <a:srgbClr val="333333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complete response after 3 cycles of </a:t>
            </a:r>
            <a:r>
              <a:rPr lang="en-US" sz="1600" baseline="30000" dirty="0" smtClean="0">
                <a:solidFill>
                  <a:srgbClr val="333333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225</a:t>
            </a:r>
            <a:r>
              <a:rPr lang="en-US" sz="1600" dirty="0" smtClean="0">
                <a:solidFill>
                  <a:srgbClr val="333333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Ac-PSMA-617; </a:t>
            </a:r>
          </a:p>
          <a:p>
            <a:pPr algn="just"/>
            <a:r>
              <a:rPr lang="en-US" sz="16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 symptom-free on 11-month follow-up </a:t>
            </a:r>
            <a:endParaRPr lang="en-US" sz="16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0" y="2299623"/>
            <a:ext cx="8064896" cy="28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0"/>
    </mc:Choice>
    <mc:Fallback xmlns="">
      <p:transition spd="slow" advTm="357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988840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	PET radionuclides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	SPECT radionuclides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	Therapeutic radionuclides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	</a:t>
            </a:r>
            <a:r>
              <a:rPr lang="en-US" sz="2400" dirty="0" err="1" smtClean="0"/>
              <a:t>Theranostics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83671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 IV: Applications in Nuclear Medicine</a:t>
            </a:r>
          </a:p>
          <a:p>
            <a:endParaRPr lang="fr-FR" sz="3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2"/>
    </mc:Choice>
    <mc:Fallback xmlns="">
      <p:transition spd="slow" advTm="143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945863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76470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Part IV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67544" y="2132856"/>
            <a:ext cx="861646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Choice of radionuclide to use depends on application (diagnostic or therapeutic)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Ideally, short-lived for diagnostics, longer lived for therapeutics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New approaches in the fields of so called ‘</a:t>
            </a:r>
            <a:r>
              <a:rPr lang="en-US" dirty="0" err="1" smtClean="0"/>
              <a:t>theranostics</a:t>
            </a:r>
            <a:r>
              <a:rPr lang="en-US" dirty="0" smtClean="0"/>
              <a:t>’:</a:t>
            </a:r>
          </a:p>
          <a:p>
            <a:endParaRPr lang="en-US" dirty="0" smtClean="0"/>
          </a:p>
          <a:p>
            <a:r>
              <a:rPr lang="en-US" dirty="0" smtClean="0"/>
              <a:t>	- Similar characteristics, same binding sites</a:t>
            </a:r>
          </a:p>
          <a:p>
            <a:endParaRPr lang="en-US" dirty="0" smtClean="0"/>
          </a:p>
          <a:p>
            <a:r>
              <a:rPr lang="en-US" dirty="0" smtClean="0"/>
              <a:t>	- Imaging and therapy combined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Focus on </a:t>
            </a:r>
            <a:r>
              <a:rPr lang="en-US" dirty="0" smtClean="0"/>
              <a:t>development in antibody and peptide labeled radiopharmaceuticals.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4"/>
    </mc:Choice>
    <mc:Fallback xmlns="">
      <p:transition spd="slow" advTm="3123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3872" y="191683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76470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Exercise</a:t>
            </a:r>
          </a:p>
          <a:p>
            <a:endParaRPr lang="en-US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755576" y="1916832"/>
            <a:ext cx="8219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Q1: Describe the ideal characteristics for an imaging radiotracer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Q2: Describe the ideal characteristics for a therapeutic radiotracer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Q3: Describe the ideal characteristics for a </a:t>
            </a:r>
            <a:r>
              <a:rPr lang="en-US" dirty="0" err="1" smtClean="0"/>
              <a:t>theranostic</a:t>
            </a:r>
            <a:r>
              <a:rPr lang="en-US" dirty="0" smtClean="0"/>
              <a:t> radiotracer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0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4"/>
    </mc:Choice>
    <mc:Fallback xmlns="">
      <p:transition spd="slow" advTm="91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879355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Molecular</a:t>
            </a:r>
            <a:r>
              <a:rPr lang="fr-FR" u="sng" dirty="0" smtClean="0"/>
              <a:t> </a:t>
            </a:r>
            <a:r>
              <a:rPr lang="fr-FR" u="sng" dirty="0" err="1" smtClean="0"/>
              <a:t>imaging</a:t>
            </a:r>
            <a:endParaRPr lang="fr-FR" u="sng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83671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Applications in Nuclear Medicine</a:t>
            </a:r>
          </a:p>
          <a:p>
            <a:endParaRPr lang="fr-FR" sz="3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7584" y="4316903"/>
            <a:ext cx="7859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FSBrabo"/>
              </a:rPr>
              <a:t>In contrast to CT, MRI or US examination that show only structural pathologies, radionuclide methods allow imaging of </a:t>
            </a:r>
            <a:r>
              <a:rPr lang="en-US" b="1" dirty="0">
                <a:solidFill>
                  <a:srgbClr val="FF0000"/>
                </a:solidFill>
                <a:latin typeface="FSBrabo"/>
              </a:rPr>
              <a:t>functional changes 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that occur in the course of the disease and usually are featured by a very high specificity. 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827584" y="2564904"/>
            <a:ext cx="7859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72727"/>
                </a:solidFill>
                <a:latin typeface="Arial" panose="020B0604020202020204" pitchFamily="34" charset="0"/>
              </a:rPr>
              <a:t>Molecular </a:t>
            </a:r>
            <a:r>
              <a:rPr lang="en-US" dirty="0" smtClean="0">
                <a:solidFill>
                  <a:srgbClr val="272727"/>
                </a:solidFill>
                <a:latin typeface="Arial" panose="020B0604020202020204" pitchFamily="34" charset="0"/>
              </a:rPr>
              <a:t>imaging uses small </a:t>
            </a:r>
            <a:r>
              <a:rPr lang="en-US" dirty="0">
                <a:solidFill>
                  <a:srgbClr val="272727"/>
                </a:solidFill>
                <a:latin typeface="Arial" panose="020B0604020202020204" pitchFamily="34" charset="0"/>
              </a:rPr>
              <a:t>doses of </a:t>
            </a:r>
            <a:r>
              <a:rPr lang="en-US" dirty="0" smtClean="0">
                <a:solidFill>
                  <a:srgbClr val="272727"/>
                </a:solidFill>
                <a:latin typeface="Arial" panose="020B0604020202020204" pitchFamily="34" charset="0"/>
              </a:rPr>
              <a:t>substances labelled with a radioactive atom to probe bodily functions by exploiting the property of these substances to bind to receptors or being taken up by tumor </a:t>
            </a:r>
            <a:r>
              <a:rPr lang="en-US" dirty="0">
                <a:solidFill>
                  <a:srgbClr val="272727"/>
                </a:solidFill>
                <a:latin typeface="Arial" panose="020B0604020202020204" pitchFamily="34" charset="0"/>
              </a:rPr>
              <a:t>cells. Using special detection equipment, the radioactive substances can be </a:t>
            </a:r>
            <a:r>
              <a:rPr lang="en-US" dirty="0" smtClean="0">
                <a:solidFill>
                  <a:srgbClr val="272727"/>
                </a:solidFill>
                <a:latin typeface="Arial" panose="020B0604020202020204" pitchFamily="34" charset="0"/>
              </a:rPr>
              <a:t>traced </a:t>
            </a:r>
            <a:r>
              <a:rPr lang="en-US" dirty="0" err="1" smtClean="0">
                <a:solidFill>
                  <a:srgbClr val="272727"/>
                </a:solidFill>
                <a:latin typeface="Arial" panose="020B0604020202020204" pitchFamily="34" charset="0"/>
              </a:rPr>
              <a:t>dinymically</a:t>
            </a:r>
            <a:r>
              <a:rPr lang="en-US" dirty="0" smtClean="0">
                <a:solidFill>
                  <a:srgbClr val="272727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72727"/>
                </a:solidFill>
                <a:latin typeface="Arial" panose="020B0604020202020204" pitchFamily="34" charset="0"/>
              </a:rPr>
              <a:t>in the body to see </a:t>
            </a:r>
            <a:r>
              <a:rPr lang="en-US" dirty="0" smtClean="0">
                <a:solidFill>
                  <a:srgbClr val="272727"/>
                </a:solidFill>
                <a:latin typeface="Arial" panose="020B0604020202020204" pitchFamily="34" charset="0"/>
              </a:rPr>
              <a:t>where and </a:t>
            </a:r>
            <a:r>
              <a:rPr lang="en-US" dirty="0">
                <a:solidFill>
                  <a:srgbClr val="272727"/>
                </a:solidFill>
                <a:latin typeface="Arial" panose="020B0604020202020204" pitchFamily="34" charset="0"/>
              </a:rPr>
              <a:t>when they </a:t>
            </a:r>
            <a:r>
              <a:rPr lang="en-US" dirty="0" smtClean="0">
                <a:solidFill>
                  <a:srgbClr val="272727"/>
                </a:solidFill>
                <a:latin typeface="Arial" panose="020B0604020202020204" pitchFamily="34" charset="0"/>
              </a:rPr>
              <a:t>concentrate in real time.</a:t>
            </a:r>
            <a:endParaRPr lang="fr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9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7"/>
    </mc:Choice>
    <mc:Fallback xmlns="">
      <p:transition spd="slow" advTm="271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323528" y="1627584"/>
            <a:ext cx="8355987" cy="5257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Imaging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Gamma or positron emitting isotopes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99m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Tc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fr-C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fr-C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γ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</a:t>
            </a:r>
            <a:r>
              <a:rPr kumimoji="0" lang="el-GR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</a:t>
            </a:r>
            <a:r>
              <a:rPr kumimoji="0" lang="el-GR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</a:t>
            </a:r>
            <a:r>
              <a:rPr kumimoji="0" lang="el-GR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Visualisation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a biological process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Cancer, myocardial perfusion agents,…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10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Therapy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Particle emitters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Alpha, beta, (gamma)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Sr,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Lu, 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Treatment of disease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Cancer, hyperthyroidism, …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1026"/>
          <p:cNvSpPr txBox="1">
            <a:spLocks noRot="1" noChangeArrowheads="1"/>
          </p:cNvSpPr>
          <p:nvPr/>
        </p:nvSpPr>
        <p:spPr>
          <a:xfrm>
            <a:off x="251520" y="576064"/>
            <a:ext cx="9144000" cy="7647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Applications in Nuclear Medicine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74"/>
    </mc:Choice>
    <mc:Fallback xmlns="">
      <p:transition spd="slow" advTm="3387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1032" y="1556792"/>
            <a:ext cx="871296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269875" algn="l"/>
                <a:tab pos="1530350" algn="l"/>
              </a:tabLst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Physical half-life (should be reasonable for its application)</a:t>
            </a:r>
          </a:p>
          <a:p>
            <a:pPr marL="342900" marR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tabLst>
                <a:tab pos="269875" algn="l"/>
                <a:tab pos="1530350" algn="l"/>
              </a:tabLst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Purity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Nuclear properties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Wide availability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Effective half-life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High target to non-target ratio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Simple preparation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Biological stability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Production </a:t>
            </a:r>
            <a:r>
              <a:rPr lang="fr-FR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costs</a:t>
            </a: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530350" algn="l"/>
              </a:tabLs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530350" algn="l"/>
              </a:tabLst>
            </a:pPr>
            <a:endParaRPr lang="fr-FR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530350" algn="l"/>
              </a:tabLs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0528" y="64275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Criteria used to select radionuclides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0"/>
    </mc:Choice>
    <mc:Fallback xmlns="">
      <p:transition spd="slow" advTm="316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04936" y="488975"/>
            <a:ext cx="8991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Ideal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Nuclear Properties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for imaging agents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4619" y="1723669"/>
            <a:ext cx="7672388" cy="36516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Reasonable energy emissions.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Radiation able to penetrate several layers of tissue  (ideal: 120 – 150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particle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β</a:t>
            </a: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,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α</a:t>
            </a:r>
            <a:r>
              <a:rPr kumimoji="0" lang="fr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emission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(gamma only)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Short effective half-life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 effective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3"/>
    </mc:Choice>
    <mc:Fallback xmlns="">
      <p:transition spd="slow" advTm="183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2"/>
          <p:cNvSpPr txBox="1">
            <a:spLocks noChangeArrowheads="1"/>
          </p:cNvSpPr>
          <p:nvPr/>
        </p:nvSpPr>
        <p:spPr bwMode="auto">
          <a:xfrm>
            <a:off x="179512" y="673532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cs typeface="Arial" pitchFamily="34" charset="0"/>
              </a:rPr>
              <a:t>Principle of PET (positron emission) 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 </a:t>
            </a:r>
            <a:endParaRPr lang="en-GB" sz="2800" dirty="0">
              <a:cs typeface="Arial" pitchFamily="34" charset="0"/>
            </a:endParaRP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2903135" cy="239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6" name="Picture 4" descr="Résultat de recherche d'images pour &quot;positron nuclid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6871080" cy="2664296"/>
          </a:xfrm>
          <a:prstGeom prst="rect">
            <a:avLst/>
          </a:prstGeom>
          <a:noFill/>
        </p:spPr>
      </p:pic>
      <p:pic>
        <p:nvPicPr>
          <p:cNvPr id="3078" name="Picture 6" descr="Résultat de recherche d'images pour &quot;pet scan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12776"/>
            <a:ext cx="3417885" cy="2448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1"/>
    </mc:Choice>
    <mc:Fallback xmlns="">
      <p:transition spd="slow" advTm="199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1814"/>
          <a:stretch>
            <a:fillRect/>
          </a:stretch>
        </p:blipFill>
        <p:spPr bwMode="auto">
          <a:xfrm>
            <a:off x="251520" y="1556792"/>
            <a:ext cx="7977392" cy="464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528" y="64275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Important PET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radionuclides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6"/>
    </mc:Choice>
    <mc:Fallback xmlns="">
      <p:transition spd="slow" advTm="137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548680"/>
            <a:ext cx="8003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FSBrabo"/>
              </a:rPr>
              <a:t>A very commonly 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used radiopharmaceutical used in PET-CT studies is </a:t>
            </a:r>
            <a:r>
              <a:rPr lang="en-US" dirty="0" err="1">
                <a:solidFill>
                  <a:srgbClr val="000000"/>
                </a:solidFill>
                <a:latin typeface="FSBrabo"/>
              </a:rPr>
              <a:t>fluorodeoxyglucose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 (</a:t>
            </a:r>
            <a:r>
              <a:rPr lang="en-US" baseline="30000" dirty="0">
                <a:solidFill>
                  <a:srgbClr val="000000"/>
                </a:solidFill>
                <a:latin typeface="FSBrabo"/>
              </a:rPr>
              <a:t>18</a:t>
            </a:r>
            <a:r>
              <a:rPr lang="en-US" dirty="0">
                <a:solidFill>
                  <a:srgbClr val="000000"/>
                </a:solidFill>
                <a:latin typeface="FSBrabo"/>
              </a:rPr>
              <a:t>F-FDG), which is a structural glucose analog. Areas of increased tracer uptake indicate the intensification of metabolic processes associated with increased glucose demand</a:t>
            </a:r>
            <a:r>
              <a:rPr lang="en-US" dirty="0" smtClean="0">
                <a:solidFill>
                  <a:srgbClr val="000000"/>
                </a:solidFill>
                <a:latin typeface="FSBrabo"/>
              </a:rPr>
              <a:t>. </a:t>
            </a:r>
            <a:r>
              <a:rPr lang="en-US" dirty="0"/>
              <a:t>This feature can be found both in a tumor and inflammatory </a:t>
            </a:r>
            <a:r>
              <a:rPr lang="en-US" dirty="0" smtClean="0"/>
              <a:t>settings.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63590"/>
            <a:ext cx="7289608" cy="36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3"/>
    </mc:Choice>
    <mc:Fallback xmlns="">
      <p:transition spd="slow" advTm="2662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2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2|1.9|2|2.6|2.6|3.3|3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1042</Words>
  <Application>Microsoft Office PowerPoint</Application>
  <PresentationFormat>Affichage à l'écran (4:3)</PresentationFormat>
  <Paragraphs>217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FSBrabo</vt:lpstr>
      <vt:lpstr>Georgia</vt:lpstr>
      <vt:lpstr>gotham-book</vt:lpstr>
      <vt:lpstr>Symbol</vt:lpstr>
      <vt:lpstr>Times New Roman</vt:lpstr>
      <vt:lpstr>Wingdings</vt:lpstr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Straub Marietta (HOS40459)</dc:creator>
  <cp:lastModifiedBy>Cusnir Ruslan</cp:lastModifiedBy>
  <cp:revision>300</cp:revision>
  <dcterms:created xsi:type="dcterms:W3CDTF">2017-01-05T10:04:42Z</dcterms:created>
  <dcterms:modified xsi:type="dcterms:W3CDTF">2021-11-18T12:19:54Z</dcterms:modified>
</cp:coreProperties>
</file>