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96" r:id="rId2"/>
    <p:sldId id="435" r:id="rId3"/>
    <p:sldId id="417" r:id="rId4"/>
    <p:sldId id="377" r:id="rId5"/>
    <p:sldId id="431" r:id="rId6"/>
    <p:sldId id="376" r:id="rId7"/>
    <p:sldId id="422" r:id="rId8"/>
    <p:sldId id="427" r:id="rId9"/>
    <p:sldId id="428" r:id="rId10"/>
    <p:sldId id="437" r:id="rId11"/>
    <p:sldId id="438" r:id="rId12"/>
    <p:sldId id="397" r:id="rId13"/>
    <p:sldId id="386" r:id="rId14"/>
    <p:sldId id="419" r:id="rId15"/>
    <p:sldId id="379" r:id="rId16"/>
    <p:sldId id="382" r:id="rId17"/>
    <p:sldId id="420" r:id="rId18"/>
    <p:sldId id="383" r:id="rId19"/>
    <p:sldId id="387" r:id="rId20"/>
    <p:sldId id="436" r:id="rId2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89759" autoAdjust="0"/>
  </p:normalViewPr>
  <p:slideViewPr>
    <p:cSldViewPr>
      <p:cViewPr varScale="1">
        <p:scale>
          <a:sx n="103" d="100"/>
          <a:sy n="103" d="100"/>
        </p:scale>
        <p:origin x="192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BD39B88E-BC7E-409D-981A-550FD681CB8B}" type="datetimeFigureOut">
              <a:rPr lang="fr-FR" smtClean="0"/>
              <a:pPr/>
              <a:t>18/11/2021</a:t>
            </a:fld>
            <a:endParaRPr lang="fr-FR"/>
          </a:p>
        </p:txBody>
      </p:sp>
      <p:sp>
        <p:nvSpPr>
          <p:cNvPr id="4" name="Espace réservé du pied de page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5883D7DE-92F3-4AAB-882D-A8DD4D764300}"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02DFD3FC-569C-4C73-85D8-177DFF29D837}" type="datetimeFigureOut">
              <a:rPr lang="fr-FR" smtClean="0"/>
              <a:pPr/>
              <a:t>18/11/2021</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fr-FR"/>
          </a:p>
        </p:txBody>
      </p:sp>
      <p:sp>
        <p:nvSpPr>
          <p:cNvPr id="5" name="Espace réservé des commentaires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96A1C87C-3BCD-470F-8BFD-C52DB2D8EB7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Cliquez pour modifier le style du titre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r>
              <a:rPr lang="en-US" dirty="0" err="1" smtClean="0"/>
              <a:t>gstyle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A3A10D-7D5E-4932-A76F-CD1632FD3D96}"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3A10D-7D5E-4932-A76F-CD1632FD3D96}"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9.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pub.iaea.org/MTCD/Publications/PDF/TE-1856web.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6.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6.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1</a:t>
            </a:fld>
            <a:endParaRPr lang="en-US" dirty="0"/>
          </a:p>
        </p:txBody>
      </p:sp>
      <p:sp>
        <p:nvSpPr>
          <p:cNvPr id="3" name="ZoneTexte 2"/>
          <p:cNvSpPr txBox="1"/>
          <p:nvPr/>
        </p:nvSpPr>
        <p:spPr>
          <a:xfrm>
            <a:off x="827584" y="836712"/>
            <a:ext cx="7344816" cy="1077218"/>
          </a:xfrm>
          <a:prstGeom prst="rect">
            <a:avLst/>
          </a:prstGeom>
          <a:noFill/>
        </p:spPr>
        <p:txBody>
          <a:bodyPr wrap="square" rtlCol="0">
            <a:spAutoFit/>
          </a:bodyPr>
          <a:lstStyle/>
          <a:p>
            <a:r>
              <a:rPr lang="en-US" sz="3200" dirty="0" smtClean="0"/>
              <a:t>Part III: Quality Control Methods</a:t>
            </a:r>
          </a:p>
          <a:p>
            <a:endParaRPr lang="en-US" sz="3200" dirty="0"/>
          </a:p>
        </p:txBody>
      </p:sp>
      <p:pic>
        <p:nvPicPr>
          <p:cNvPr id="5" name="Image 4"/>
          <p:cNvPicPr>
            <a:picLocks noChangeAspect="1"/>
          </p:cNvPicPr>
          <p:nvPr/>
        </p:nvPicPr>
        <p:blipFill>
          <a:blip r:embed="rId2"/>
          <a:stretch>
            <a:fillRect/>
          </a:stretch>
        </p:blipFill>
        <p:spPr>
          <a:xfrm>
            <a:off x="1547664" y="1913930"/>
            <a:ext cx="5484079" cy="3737298"/>
          </a:xfrm>
          <a:prstGeom prst="rect">
            <a:avLst/>
          </a:prstGeom>
        </p:spPr>
      </p:pic>
      <p:sp>
        <p:nvSpPr>
          <p:cNvPr id="6" name="ZoneTexte 5"/>
          <p:cNvSpPr txBox="1"/>
          <p:nvPr/>
        </p:nvSpPr>
        <p:spPr>
          <a:xfrm>
            <a:off x="304258" y="6041114"/>
            <a:ext cx="3821293" cy="584775"/>
          </a:xfrm>
          <a:prstGeom prst="rect">
            <a:avLst/>
          </a:prstGeom>
          <a:noFill/>
        </p:spPr>
        <p:txBody>
          <a:bodyPr wrap="square" rtlCol="0">
            <a:spAutoFit/>
          </a:bodyPr>
          <a:lstStyle/>
          <a:p>
            <a:r>
              <a:rPr lang="fr-CH" sz="1600" dirty="0" smtClean="0"/>
              <a:t>Institut de Radiophysique/CHUV</a:t>
            </a:r>
          </a:p>
          <a:p>
            <a:r>
              <a:rPr lang="fr-CH" sz="1600" dirty="0" smtClean="0"/>
              <a:t>ruslan.cusnir@chuv.ch</a:t>
            </a:r>
            <a:endParaRPr lang="fr-CH" sz="1600" dirty="0"/>
          </a:p>
        </p:txBody>
      </p:sp>
    </p:spTree>
    <p:extLst>
      <p:ext uri="{BB962C8B-B14F-4D97-AF65-F5344CB8AC3E}">
        <p14:creationId xmlns:p14="http://schemas.microsoft.com/office/powerpoint/2010/main" val="2507241453"/>
      </p:ext>
    </p:extLst>
  </p:cSld>
  <p:clrMapOvr>
    <a:masterClrMapping/>
  </p:clrMapOvr>
  <mc:AlternateContent xmlns:mc="http://schemas.openxmlformats.org/markup-compatibility/2006" xmlns:p14="http://schemas.microsoft.com/office/powerpoint/2010/main">
    <mc:Choice Requires="p14">
      <p:transition spd="slow" p14:dur="2000" advTm="8013"/>
    </mc:Choice>
    <mc:Fallback xmlns="">
      <p:transition spd="slow" advTm="801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10</a:t>
            </a:fld>
            <a:endParaRPr lang="en-US" dirty="0"/>
          </a:p>
        </p:txBody>
      </p:sp>
      <p:pic>
        <p:nvPicPr>
          <p:cNvPr id="101378" name="Picture 2" descr="Résultat de recherche d'images pour &quot;HPLC thermo&quot;"/>
          <p:cNvPicPr>
            <a:picLocks noChangeAspect="1" noChangeArrowheads="1"/>
          </p:cNvPicPr>
          <p:nvPr/>
        </p:nvPicPr>
        <p:blipFill>
          <a:blip r:embed="rId2" cstate="print"/>
          <a:srcRect/>
          <a:stretch>
            <a:fillRect/>
          </a:stretch>
        </p:blipFill>
        <p:spPr bwMode="auto">
          <a:xfrm>
            <a:off x="251520" y="1686146"/>
            <a:ext cx="3756079" cy="4335142"/>
          </a:xfrm>
          <a:prstGeom prst="rect">
            <a:avLst/>
          </a:prstGeom>
          <a:noFill/>
        </p:spPr>
      </p:pic>
      <p:pic>
        <p:nvPicPr>
          <p:cNvPr id="4" name="Picture 9"/>
          <p:cNvPicPr>
            <a:picLocks noChangeAspect="1" noChangeArrowheads="1"/>
          </p:cNvPicPr>
          <p:nvPr/>
        </p:nvPicPr>
        <p:blipFill>
          <a:blip r:embed="rId3" cstate="print"/>
          <a:srcRect/>
          <a:stretch>
            <a:fillRect/>
          </a:stretch>
        </p:blipFill>
        <p:spPr bwMode="auto">
          <a:xfrm>
            <a:off x="4344992" y="1844824"/>
            <a:ext cx="4619496" cy="2305745"/>
          </a:xfrm>
          <a:prstGeom prst="rect">
            <a:avLst/>
          </a:prstGeom>
          <a:noFill/>
          <a:ln w="9525">
            <a:noFill/>
            <a:miter lim="800000"/>
            <a:headEnd/>
            <a:tailEnd/>
          </a:ln>
        </p:spPr>
      </p:pic>
      <p:sp>
        <p:nvSpPr>
          <p:cNvPr id="5" name="Rectangle 4"/>
          <p:cNvSpPr/>
          <p:nvPr/>
        </p:nvSpPr>
        <p:spPr>
          <a:xfrm>
            <a:off x="4427984" y="4510861"/>
            <a:ext cx="4572000" cy="646331"/>
          </a:xfrm>
          <a:prstGeom prst="rect">
            <a:avLst/>
          </a:prstGeom>
        </p:spPr>
        <p:txBody>
          <a:bodyPr>
            <a:spAutoFit/>
          </a:bodyPr>
          <a:lstStyle/>
          <a:p>
            <a:r>
              <a:rPr lang="en-US" dirty="0" smtClean="0"/>
              <a:t>HPLC separates, identifies, and quantifies each component in a radiopharmaceutical. </a:t>
            </a:r>
          </a:p>
        </p:txBody>
      </p:sp>
      <p:sp>
        <p:nvSpPr>
          <p:cNvPr id="6" name="Rectangle 5"/>
          <p:cNvSpPr/>
          <p:nvPr/>
        </p:nvSpPr>
        <p:spPr>
          <a:xfrm>
            <a:off x="4283968" y="332656"/>
            <a:ext cx="4572000" cy="1200329"/>
          </a:xfrm>
          <a:prstGeom prst="rect">
            <a:avLst/>
          </a:prstGeom>
        </p:spPr>
        <p:txBody>
          <a:bodyPr>
            <a:spAutoFit/>
          </a:bodyPr>
          <a:lstStyle/>
          <a:p>
            <a:pPr algn="just"/>
            <a:r>
              <a:rPr lang="en-US" dirty="0" smtClean="0"/>
              <a:t>A pressurized liquid solvent containing the sample mixture flows through a column filled with a solid adsorbent material which retains the individual components.</a:t>
            </a:r>
          </a:p>
        </p:txBody>
      </p:sp>
      <p:sp>
        <p:nvSpPr>
          <p:cNvPr id="7" name="Rectangle 6"/>
          <p:cNvSpPr/>
          <p:nvPr/>
        </p:nvSpPr>
        <p:spPr>
          <a:xfrm>
            <a:off x="4464496" y="5445224"/>
            <a:ext cx="4572000" cy="923330"/>
          </a:xfrm>
          <a:prstGeom prst="rect">
            <a:avLst/>
          </a:prstGeom>
        </p:spPr>
        <p:txBody>
          <a:bodyPr>
            <a:spAutoFit/>
          </a:bodyPr>
          <a:lstStyle/>
          <a:p>
            <a:pPr>
              <a:buFont typeface="Wingdings" pitchFamily="2" charset="2"/>
              <a:buChar char="§"/>
            </a:pPr>
            <a:r>
              <a:rPr lang="en-US" dirty="0" smtClean="0"/>
              <a:t> Module Radioactivity (labeled)</a:t>
            </a:r>
          </a:p>
          <a:p>
            <a:pPr>
              <a:buFont typeface="Wingdings" pitchFamily="2" charset="2"/>
              <a:buChar char="§"/>
            </a:pPr>
            <a:endParaRPr lang="en-US" dirty="0" smtClean="0"/>
          </a:p>
          <a:p>
            <a:pPr>
              <a:buFont typeface="Wingdings" pitchFamily="2" charset="2"/>
              <a:buChar char="§"/>
            </a:pPr>
            <a:r>
              <a:rPr lang="en-US" dirty="0" smtClean="0"/>
              <a:t> Module UV-Visible (non labeled)</a:t>
            </a:r>
          </a:p>
        </p:txBody>
      </p:sp>
      <p:sp>
        <p:nvSpPr>
          <p:cNvPr id="8" name="ZoneTexte 7"/>
          <p:cNvSpPr txBox="1"/>
          <p:nvPr/>
        </p:nvSpPr>
        <p:spPr>
          <a:xfrm>
            <a:off x="395536" y="673532"/>
            <a:ext cx="8136904" cy="523220"/>
          </a:xfrm>
          <a:prstGeom prst="rect">
            <a:avLst/>
          </a:prstGeom>
          <a:noFill/>
        </p:spPr>
        <p:txBody>
          <a:bodyPr wrap="square" rtlCol="0">
            <a:spAutoFit/>
          </a:bodyPr>
          <a:lstStyle/>
          <a:p>
            <a:r>
              <a:rPr lang="en-US" sz="2800" dirty="0" smtClean="0"/>
              <a:t>HPLC quality control </a:t>
            </a:r>
          </a:p>
        </p:txBody>
      </p:sp>
    </p:spTree>
    <p:extLst>
      <p:ext uri="{BB962C8B-B14F-4D97-AF65-F5344CB8AC3E}">
        <p14:creationId xmlns:p14="http://schemas.microsoft.com/office/powerpoint/2010/main" val="1355338579"/>
      </p:ext>
    </p:extLst>
  </p:cSld>
  <p:clrMapOvr>
    <a:masterClrMapping/>
  </p:clrMapOvr>
  <mc:AlternateContent xmlns:mc="http://schemas.openxmlformats.org/markup-compatibility/2006" xmlns:p14="http://schemas.microsoft.com/office/powerpoint/2010/main">
    <mc:Choice Requires="p14">
      <p:transition spd="slow" p14:dur="2000" advTm="24289"/>
    </mc:Choice>
    <mc:Fallback xmlns="">
      <p:transition spd="slow" advTm="2428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11</a:t>
            </a:fld>
            <a:endParaRPr lang="en-US" dirty="0"/>
          </a:p>
        </p:txBody>
      </p:sp>
      <p:sp>
        <p:nvSpPr>
          <p:cNvPr id="3" name="Rectangle 2"/>
          <p:cNvSpPr/>
          <p:nvPr/>
        </p:nvSpPr>
        <p:spPr>
          <a:xfrm>
            <a:off x="4427984" y="1556792"/>
            <a:ext cx="4716016" cy="2862322"/>
          </a:xfrm>
          <a:prstGeom prst="rect">
            <a:avLst/>
          </a:prstGeom>
        </p:spPr>
        <p:txBody>
          <a:bodyPr wrap="square">
            <a:spAutoFit/>
          </a:bodyPr>
          <a:lstStyle/>
          <a:p>
            <a:r>
              <a:rPr lang="en-US" dirty="0" smtClean="0"/>
              <a:t>Used for separating and analyzing compounds that can be vaporized without decomposition. </a:t>
            </a:r>
          </a:p>
          <a:p>
            <a:endParaRPr lang="en-US" dirty="0" smtClean="0"/>
          </a:p>
          <a:p>
            <a:r>
              <a:rPr lang="en-US" dirty="0" smtClean="0"/>
              <a:t>Used for testing the purity of a particular substance, or separating the different components of a mixture.</a:t>
            </a:r>
          </a:p>
          <a:p>
            <a:endParaRPr lang="en-US" dirty="0" smtClean="0"/>
          </a:p>
          <a:p>
            <a:r>
              <a:rPr lang="en-US" dirty="0" smtClean="0"/>
              <a:t>Relative amounts of such components can be determined.</a:t>
            </a:r>
            <a:endParaRPr lang="en-US" dirty="0"/>
          </a:p>
        </p:txBody>
      </p:sp>
      <p:pic>
        <p:nvPicPr>
          <p:cNvPr id="102402" name="Picture 2" descr="Résultat de recherche d'images pour &quot;Gas chromatography&quot;"/>
          <p:cNvPicPr>
            <a:picLocks noChangeAspect="1" noChangeArrowheads="1"/>
          </p:cNvPicPr>
          <p:nvPr/>
        </p:nvPicPr>
        <p:blipFill>
          <a:blip r:embed="rId2" cstate="print"/>
          <a:srcRect/>
          <a:stretch>
            <a:fillRect/>
          </a:stretch>
        </p:blipFill>
        <p:spPr bwMode="auto">
          <a:xfrm>
            <a:off x="467544" y="1556792"/>
            <a:ext cx="3810000" cy="2857500"/>
          </a:xfrm>
          <a:prstGeom prst="rect">
            <a:avLst/>
          </a:prstGeom>
          <a:noFill/>
        </p:spPr>
      </p:pic>
      <p:sp>
        <p:nvSpPr>
          <p:cNvPr id="5" name="ZoneTexte 4"/>
          <p:cNvSpPr txBox="1"/>
          <p:nvPr/>
        </p:nvSpPr>
        <p:spPr>
          <a:xfrm>
            <a:off x="395536" y="673532"/>
            <a:ext cx="8136904" cy="523220"/>
          </a:xfrm>
          <a:prstGeom prst="rect">
            <a:avLst/>
          </a:prstGeom>
          <a:noFill/>
        </p:spPr>
        <p:txBody>
          <a:bodyPr wrap="square" rtlCol="0">
            <a:spAutoFit/>
          </a:bodyPr>
          <a:lstStyle/>
          <a:p>
            <a:r>
              <a:rPr lang="en-US" sz="2800" dirty="0" smtClean="0"/>
              <a:t>Gas Chromatography (GC) </a:t>
            </a:r>
          </a:p>
        </p:txBody>
      </p:sp>
      <p:sp>
        <p:nvSpPr>
          <p:cNvPr id="6" name="Rectangle 5"/>
          <p:cNvSpPr/>
          <p:nvPr/>
        </p:nvSpPr>
        <p:spPr>
          <a:xfrm>
            <a:off x="611560" y="4941168"/>
            <a:ext cx="7920880" cy="1015663"/>
          </a:xfrm>
          <a:prstGeom prst="rect">
            <a:avLst/>
          </a:prstGeom>
        </p:spPr>
        <p:txBody>
          <a:bodyPr wrap="square">
            <a:spAutoFit/>
          </a:bodyPr>
          <a:lstStyle/>
          <a:p>
            <a:pPr marL="342900" indent="-342900">
              <a:buFont typeface="Arial" panose="020B0604020202020204" pitchFamily="34" charset="0"/>
              <a:buChar char="•"/>
            </a:pPr>
            <a:r>
              <a:rPr lang="en-US" sz="2000" dirty="0" smtClean="0"/>
              <a:t>Quantification of residual solvents such as ethanol or acetone</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Physiological effect of solvents, </a:t>
            </a:r>
            <a:r>
              <a:rPr lang="en-US" sz="2000" i="1" dirty="0" err="1" smtClean="0"/>
              <a:t>Ph.Eur</a:t>
            </a:r>
            <a:r>
              <a:rPr lang="en-US" sz="2000" i="1" dirty="0" smtClean="0"/>
              <a:t>.</a:t>
            </a:r>
            <a:r>
              <a:rPr lang="en-US" sz="2000" dirty="0" smtClean="0"/>
              <a:t> limits must be respected</a:t>
            </a:r>
          </a:p>
        </p:txBody>
      </p:sp>
    </p:spTree>
    <p:extLst>
      <p:ext uri="{BB962C8B-B14F-4D97-AF65-F5344CB8AC3E}">
        <p14:creationId xmlns:p14="http://schemas.microsoft.com/office/powerpoint/2010/main" val="3759664395"/>
      </p:ext>
    </p:extLst>
  </p:cSld>
  <p:clrMapOvr>
    <a:masterClrMapping/>
  </p:clrMapOvr>
  <mc:AlternateContent xmlns:mc="http://schemas.openxmlformats.org/markup-compatibility/2006" xmlns:p14="http://schemas.microsoft.com/office/powerpoint/2010/main">
    <mc:Choice Requires="p14">
      <p:transition spd="slow" p14:dur="2000" advTm="27982"/>
    </mc:Choice>
    <mc:Fallback xmlns="">
      <p:transition spd="slow" advTm="2798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12</a:t>
            </a:fld>
            <a:endParaRPr lang="en-US" dirty="0"/>
          </a:p>
        </p:txBody>
      </p:sp>
      <p:sp>
        <p:nvSpPr>
          <p:cNvPr id="3" name="ZoneTexte 2"/>
          <p:cNvSpPr txBox="1"/>
          <p:nvPr/>
        </p:nvSpPr>
        <p:spPr>
          <a:xfrm>
            <a:off x="539552" y="476672"/>
            <a:ext cx="8136904" cy="954107"/>
          </a:xfrm>
          <a:prstGeom prst="rect">
            <a:avLst/>
          </a:prstGeom>
          <a:noFill/>
        </p:spPr>
        <p:txBody>
          <a:bodyPr wrap="square" rtlCol="0">
            <a:spAutoFit/>
          </a:bodyPr>
          <a:lstStyle/>
          <a:p>
            <a:r>
              <a:rPr lang="en-US" sz="2800" dirty="0" smtClean="0"/>
              <a:t>QC Recommendations for a Kit </a:t>
            </a:r>
            <a:r>
              <a:rPr lang="en-US" sz="2000" dirty="0" smtClean="0"/>
              <a:t>(</a:t>
            </a:r>
            <a:r>
              <a:rPr lang="en-US" sz="2000" baseline="30000" dirty="0" smtClean="0"/>
              <a:t>99m</a:t>
            </a:r>
            <a:r>
              <a:rPr lang="en-US" sz="2000" dirty="0" smtClean="0"/>
              <a:t>Tc Kit)</a:t>
            </a:r>
          </a:p>
          <a:p>
            <a:endParaRPr lang="en-US" sz="2800" dirty="0"/>
          </a:p>
        </p:txBody>
      </p:sp>
      <p:sp>
        <p:nvSpPr>
          <p:cNvPr id="5" name="ZoneTexte 4"/>
          <p:cNvSpPr txBox="1"/>
          <p:nvPr/>
        </p:nvSpPr>
        <p:spPr>
          <a:xfrm>
            <a:off x="683568" y="1364283"/>
            <a:ext cx="7560840" cy="300082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dirty="0" smtClean="0"/>
              <a:t> Amount of radioactivity</a:t>
            </a:r>
          </a:p>
          <a:p>
            <a:pPr marL="285750" indent="-285750" algn="just">
              <a:lnSpc>
                <a:spcPct val="150000"/>
              </a:lnSpc>
              <a:buFont typeface="Arial" panose="020B0604020202020204" pitchFamily="34" charset="0"/>
              <a:buChar char="•"/>
            </a:pPr>
            <a:r>
              <a:rPr lang="en-US" dirty="0" smtClean="0"/>
              <a:t> Radiochemical </a:t>
            </a:r>
            <a:r>
              <a:rPr lang="en-US" dirty="0" err="1" smtClean="0"/>
              <a:t>rurity</a:t>
            </a:r>
            <a:endParaRPr lang="en-US" dirty="0" smtClean="0"/>
          </a:p>
          <a:p>
            <a:pPr marL="285750" indent="-285750" algn="just">
              <a:lnSpc>
                <a:spcPct val="150000"/>
              </a:lnSpc>
              <a:buFont typeface="Arial" panose="020B0604020202020204" pitchFamily="34" charset="0"/>
              <a:buChar char="•"/>
            </a:pPr>
            <a:r>
              <a:rPr lang="en-US" dirty="0" smtClean="0"/>
              <a:t> (pH Value)</a:t>
            </a:r>
          </a:p>
          <a:p>
            <a:pPr algn="just">
              <a:lnSpc>
                <a:spcPct val="150000"/>
              </a:lnSpc>
            </a:pPr>
            <a:endParaRPr lang="en-US" dirty="0" smtClean="0"/>
          </a:p>
          <a:p>
            <a:pPr algn="just">
              <a:lnSpc>
                <a:spcPct val="150000"/>
              </a:lnSpc>
            </a:pPr>
            <a:r>
              <a:rPr lang="en-US" dirty="0" smtClean="0"/>
              <a:t>For commercial Kits, the chemical purity, apyrogenicity, particle size and pH value  are generally guaranteed by the manufacturer. </a:t>
            </a:r>
          </a:p>
          <a:p>
            <a:pPr algn="just">
              <a:lnSpc>
                <a:spcPct val="150000"/>
              </a:lnSpc>
              <a:buFont typeface="Wingdings" pitchFamily="2" charset="2"/>
              <a:buChar char="§"/>
            </a:pPr>
            <a:endParaRPr lang="en-US" dirty="0" smtClean="0"/>
          </a:p>
        </p:txBody>
      </p:sp>
      <p:pic>
        <p:nvPicPr>
          <p:cNvPr id="6" name="Picture 6" descr="Résultat de recherche d'images pour &quot;NaI spectro&quot;"/>
          <p:cNvPicPr>
            <a:picLocks noChangeAspect="1" noChangeArrowheads="1"/>
          </p:cNvPicPr>
          <p:nvPr/>
        </p:nvPicPr>
        <p:blipFill>
          <a:blip r:embed="rId3" cstate="print"/>
          <a:srcRect/>
          <a:stretch>
            <a:fillRect/>
          </a:stretch>
        </p:blipFill>
        <p:spPr bwMode="auto">
          <a:xfrm>
            <a:off x="683568" y="4502545"/>
            <a:ext cx="1657875" cy="1104145"/>
          </a:xfrm>
          <a:prstGeom prst="rect">
            <a:avLst/>
          </a:prstGeom>
          <a:noFill/>
        </p:spPr>
      </p:pic>
      <p:pic>
        <p:nvPicPr>
          <p:cNvPr id="7" name="Picture 6" descr="Résultat de recherche d'images pour &quot;TLC radiopharmacy&quot;"/>
          <p:cNvPicPr>
            <a:picLocks noChangeAspect="1" noChangeArrowheads="1"/>
          </p:cNvPicPr>
          <p:nvPr/>
        </p:nvPicPr>
        <p:blipFill>
          <a:blip r:embed="rId4" cstate="print"/>
          <a:srcRect/>
          <a:stretch>
            <a:fillRect/>
          </a:stretch>
        </p:blipFill>
        <p:spPr bwMode="auto">
          <a:xfrm>
            <a:off x="3118616" y="4214767"/>
            <a:ext cx="2978776" cy="1679699"/>
          </a:xfrm>
          <a:prstGeom prst="rect">
            <a:avLst/>
          </a:prstGeom>
          <a:noFill/>
        </p:spPr>
      </p:pic>
      <p:pic>
        <p:nvPicPr>
          <p:cNvPr id="8" name="Picture 4" descr="Résultat de recherche d'images pour &quot;pH measurement&quot;"/>
          <p:cNvPicPr>
            <a:picLocks noChangeAspect="1" noChangeArrowheads="1"/>
          </p:cNvPicPr>
          <p:nvPr/>
        </p:nvPicPr>
        <p:blipFill>
          <a:blip r:embed="rId5" cstate="print"/>
          <a:srcRect/>
          <a:stretch>
            <a:fillRect/>
          </a:stretch>
        </p:blipFill>
        <p:spPr bwMode="auto">
          <a:xfrm>
            <a:off x="6775565" y="4502545"/>
            <a:ext cx="1468843" cy="830216"/>
          </a:xfrm>
          <a:prstGeom prst="rect">
            <a:avLst/>
          </a:prstGeom>
          <a:noFill/>
        </p:spPr>
      </p:pic>
    </p:spTree>
    <p:custDataLst>
      <p:tags r:id="rId1"/>
    </p:custDataLst>
    <p:extLst>
      <p:ext uri="{BB962C8B-B14F-4D97-AF65-F5344CB8AC3E}">
        <p14:creationId xmlns:p14="http://schemas.microsoft.com/office/powerpoint/2010/main" val="2631953006"/>
      </p:ext>
    </p:extLst>
  </p:cSld>
  <p:clrMapOvr>
    <a:masterClrMapping/>
  </p:clrMapOvr>
  <mc:AlternateContent xmlns:mc="http://schemas.openxmlformats.org/markup-compatibility/2006" xmlns:p14="http://schemas.microsoft.com/office/powerpoint/2010/main">
    <mc:Choice Requires="p14">
      <p:transition spd="slow" p14:dur="2000" advTm="27134"/>
    </mc:Choice>
    <mc:Fallback xmlns="">
      <p:transition spd="slow" advTm="2713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home\Verification\photos_generales\activ_intercomp.jpg"/>
          <p:cNvPicPr>
            <a:picLocks noChangeAspect="1" noChangeArrowheads="1"/>
          </p:cNvPicPr>
          <p:nvPr/>
        </p:nvPicPr>
        <p:blipFill>
          <a:blip r:embed="rId3" cstate="print"/>
          <a:srcRect/>
          <a:stretch>
            <a:fillRect/>
          </a:stretch>
        </p:blipFill>
        <p:spPr bwMode="auto">
          <a:xfrm>
            <a:off x="2933514" y="2996952"/>
            <a:ext cx="1752786" cy="2337048"/>
          </a:xfrm>
          <a:prstGeom prst="rect">
            <a:avLst/>
          </a:prstGeom>
          <a:noFill/>
          <a:ln w="9525">
            <a:noFill/>
            <a:miter lim="800000"/>
            <a:headEnd/>
            <a:tailEnd/>
          </a:ln>
        </p:spPr>
      </p:pic>
      <p:sp>
        <p:nvSpPr>
          <p:cNvPr id="16" name="Text Box 7"/>
          <p:cNvSpPr txBox="1">
            <a:spLocks noChangeArrowheads="1"/>
          </p:cNvSpPr>
          <p:nvPr/>
        </p:nvSpPr>
        <p:spPr bwMode="auto">
          <a:xfrm>
            <a:off x="609600" y="5610225"/>
            <a:ext cx="1187450" cy="396875"/>
          </a:xfrm>
          <a:prstGeom prst="rect">
            <a:avLst/>
          </a:prstGeom>
          <a:noFill/>
          <a:ln w="25400">
            <a:noFill/>
            <a:miter lim="800000"/>
            <a:headEnd/>
            <a:tailEnd/>
          </a:ln>
        </p:spPr>
        <p:txBody>
          <a:bodyPr wrap="none">
            <a:spAutoFit/>
          </a:bodyPr>
          <a:lstStyle/>
          <a:p>
            <a:pPr eaLnBrk="0" hangingPunct="0"/>
            <a:r>
              <a:rPr lang="en-US" sz="2000" i="1" dirty="0" err="1" smtClean="0">
                <a:latin typeface="Arial" charset="0"/>
              </a:rPr>
              <a:t>Capintec</a:t>
            </a:r>
            <a:endParaRPr lang="en-US" sz="2000" i="1" dirty="0">
              <a:latin typeface="Arial" charset="0"/>
            </a:endParaRPr>
          </a:p>
        </p:txBody>
      </p:sp>
      <p:sp>
        <p:nvSpPr>
          <p:cNvPr id="17" name="Text Box 8"/>
          <p:cNvSpPr txBox="1">
            <a:spLocks noChangeArrowheads="1"/>
          </p:cNvSpPr>
          <p:nvPr/>
        </p:nvSpPr>
        <p:spPr bwMode="auto">
          <a:xfrm>
            <a:off x="2527300" y="5457825"/>
            <a:ext cx="2144713" cy="701675"/>
          </a:xfrm>
          <a:prstGeom prst="rect">
            <a:avLst/>
          </a:prstGeom>
          <a:noFill/>
          <a:ln w="25400">
            <a:noFill/>
            <a:miter lim="800000"/>
            <a:headEnd/>
            <a:tailEnd/>
          </a:ln>
        </p:spPr>
        <p:txBody>
          <a:bodyPr wrap="none">
            <a:spAutoFit/>
          </a:bodyPr>
          <a:lstStyle/>
          <a:p>
            <a:pPr algn="ctr" eaLnBrk="0" hangingPunct="0"/>
            <a:r>
              <a:rPr lang="en-US" sz="2000" i="1" dirty="0" err="1" smtClean="0">
                <a:latin typeface="Arial" charset="0"/>
              </a:rPr>
              <a:t>Intercomparaison</a:t>
            </a:r>
            <a:endParaRPr lang="en-US" sz="2000" i="1" dirty="0" smtClean="0">
              <a:latin typeface="Arial" charset="0"/>
            </a:endParaRPr>
          </a:p>
          <a:p>
            <a:pPr algn="ctr" eaLnBrk="0" hangingPunct="0"/>
            <a:r>
              <a:rPr lang="en-US" sz="2000" i="1" dirty="0" smtClean="0">
                <a:latin typeface="Arial" charset="0"/>
              </a:rPr>
              <a:t>IRA</a:t>
            </a:r>
            <a:endParaRPr lang="en-US" sz="2000" i="1" dirty="0">
              <a:latin typeface="Arial" charset="0"/>
            </a:endParaRPr>
          </a:p>
        </p:txBody>
      </p:sp>
      <p:sp>
        <p:nvSpPr>
          <p:cNvPr id="20" name="Text Box 11"/>
          <p:cNvSpPr txBox="1">
            <a:spLocks noChangeArrowheads="1"/>
          </p:cNvSpPr>
          <p:nvPr/>
        </p:nvSpPr>
        <p:spPr bwMode="auto">
          <a:xfrm>
            <a:off x="6300192" y="5582285"/>
            <a:ext cx="1200150" cy="396875"/>
          </a:xfrm>
          <a:prstGeom prst="rect">
            <a:avLst/>
          </a:prstGeom>
          <a:noFill/>
          <a:ln w="25400">
            <a:noFill/>
            <a:miter lim="800000"/>
            <a:headEnd/>
            <a:tailEnd/>
          </a:ln>
        </p:spPr>
        <p:txBody>
          <a:bodyPr wrap="none">
            <a:spAutoFit/>
          </a:bodyPr>
          <a:lstStyle/>
          <a:p>
            <a:pPr algn="ctr" eaLnBrk="0" hangingPunct="0"/>
            <a:r>
              <a:rPr lang="en-US" sz="2000" i="1" dirty="0" err="1" smtClean="0">
                <a:latin typeface="Arial" charset="0"/>
              </a:rPr>
              <a:t>Veenstra</a:t>
            </a:r>
            <a:endParaRPr lang="en-US" sz="2000" i="1" dirty="0">
              <a:latin typeface="Arial" charset="0"/>
            </a:endParaRPr>
          </a:p>
        </p:txBody>
      </p:sp>
      <p:sp>
        <p:nvSpPr>
          <p:cNvPr id="21" name="Rectangle 20"/>
          <p:cNvSpPr/>
          <p:nvPr/>
        </p:nvSpPr>
        <p:spPr>
          <a:xfrm>
            <a:off x="899592" y="1556792"/>
            <a:ext cx="7848872" cy="1107996"/>
          </a:xfrm>
          <a:prstGeom prst="rect">
            <a:avLst/>
          </a:prstGeom>
        </p:spPr>
        <p:txBody>
          <a:bodyPr wrap="square">
            <a:spAutoFit/>
          </a:bodyPr>
          <a:lstStyle/>
          <a:p>
            <a:pPr marL="342900" indent="-342900">
              <a:buFont typeface="Arial" panose="020B0604020202020204" pitchFamily="34" charset="0"/>
              <a:buChar char="•"/>
            </a:pPr>
            <a:r>
              <a:rPr lang="en-US" sz="2200" dirty="0" smtClean="0"/>
              <a:t>Individual radionuclides with specific calibration factor</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Geometry of measured sample is important</a:t>
            </a:r>
          </a:p>
        </p:txBody>
      </p:sp>
      <p:sp>
        <p:nvSpPr>
          <p:cNvPr id="22" name="ZoneTexte 21"/>
          <p:cNvSpPr txBox="1"/>
          <p:nvPr/>
        </p:nvSpPr>
        <p:spPr>
          <a:xfrm>
            <a:off x="539552" y="745540"/>
            <a:ext cx="8136904" cy="523220"/>
          </a:xfrm>
          <a:prstGeom prst="rect">
            <a:avLst/>
          </a:prstGeom>
          <a:noFill/>
        </p:spPr>
        <p:txBody>
          <a:bodyPr wrap="square" rtlCol="0">
            <a:spAutoFit/>
          </a:bodyPr>
          <a:lstStyle/>
          <a:p>
            <a:r>
              <a:rPr lang="en-US" sz="2800" dirty="0" smtClean="0"/>
              <a:t>Dose calibrator (activity measurement) </a:t>
            </a:r>
          </a:p>
        </p:txBody>
      </p:sp>
      <p:sp>
        <p:nvSpPr>
          <p:cNvPr id="2" name="Rectangle 1"/>
          <p:cNvSpPr/>
          <p:nvPr/>
        </p:nvSpPr>
        <p:spPr>
          <a:xfrm>
            <a:off x="539552" y="237709"/>
            <a:ext cx="2518638" cy="507831"/>
          </a:xfrm>
          <a:prstGeom prst="rect">
            <a:avLst/>
          </a:prstGeom>
        </p:spPr>
        <p:txBody>
          <a:bodyPr wrap="none">
            <a:spAutoFit/>
          </a:bodyPr>
          <a:lstStyle/>
          <a:p>
            <a:pPr>
              <a:lnSpc>
                <a:spcPct val="150000"/>
              </a:lnSpc>
            </a:pPr>
            <a:r>
              <a:rPr lang="en-US" dirty="0">
                <a:solidFill>
                  <a:srgbClr val="FF0000"/>
                </a:solidFill>
              </a:rPr>
              <a:t>Amount of </a:t>
            </a:r>
            <a:r>
              <a:rPr lang="en-US" dirty="0" smtClean="0">
                <a:solidFill>
                  <a:srgbClr val="FF0000"/>
                </a:solidFill>
              </a:rPr>
              <a:t>radioactivity</a:t>
            </a:r>
            <a:endParaRPr lang="en-US" dirty="0">
              <a:solidFill>
                <a:srgbClr val="FF0000"/>
              </a:solidFill>
            </a:endParaRPr>
          </a:p>
        </p:txBody>
      </p:sp>
      <p:pic>
        <p:nvPicPr>
          <p:cNvPr id="3" name="Image 2"/>
          <p:cNvPicPr>
            <a:picLocks noChangeAspect="1"/>
          </p:cNvPicPr>
          <p:nvPr/>
        </p:nvPicPr>
        <p:blipFill>
          <a:blip r:embed="rId4"/>
          <a:stretch>
            <a:fillRect/>
          </a:stretch>
        </p:blipFill>
        <p:spPr>
          <a:xfrm>
            <a:off x="419136" y="3007055"/>
            <a:ext cx="2343899" cy="2326945"/>
          </a:xfrm>
          <a:prstGeom prst="rect">
            <a:avLst/>
          </a:prstGeom>
        </p:spPr>
      </p:pic>
      <p:pic>
        <p:nvPicPr>
          <p:cNvPr id="4" name="Image 3"/>
          <p:cNvPicPr>
            <a:picLocks noChangeAspect="1"/>
          </p:cNvPicPr>
          <p:nvPr/>
        </p:nvPicPr>
        <p:blipFill>
          <a:blip r:embed="rId5"/>
          <a:stretch>
            <a:fillRect/>
          </a:stretch>
        </p:blipFill>
        <p:spPr>
          <a:xfrm>
            <a:off x="5402263" y="2823505"/>
            <a:ext cx="2811153" cy="2635456"/>
          </a:xfrm>
          <a:prstGeom prst="rect">
            <a:avLst/>
          </a:prstGeom>
        </p:spPr>
      </p:pic>
      <p:sp>
        <p:nvSpPr>
          <p:cNvPr id="12" name="Espace réservé du numéro de diapositive 1"/>
          <p:cNvSpPr>
            <a:spLocks noGrp="1"/>
          </p:cNvSpPr>
          <p:nvPr>
            <p:ph type="sldNum" sz="quarter" idx="12"/>
          </p:nvPr>
        </p:nvSpPr>
        <p:spPr>
          <a:xfrm>
            <a:off x="6553200" y="6356350"/>
            <a:ext cx="2133600" cy="365125"/>
          </a:xfrm>
        </p:spPr>
        <p:txBody>
          <a:bodyPr/>
          <a:lstStyle/>
          <a:p>
            <a:fld id="{04A3A10D-7D5E-4932-A76F-CD1632FD3D96}" type="slidenum">
              <a:rPr lang="en-US" smtClean="0"/>
              <a:pPr/>
              <a:t>13</a:t>
            </a:fld>
            <a:endParaRPr lang="en-US" dirty="0"/>
          </a:p>
        </p:txBody>
      </p:sp>
    </p:spTree>
    <p:custDataLst>
      <p:tags r:id="rId1"/>
    </p:custDataLst>
    <p:extLst>
      <p:ext uri="{BB962C8B-B14F-4D97-AF65-F5344CB8AC3E}">
        <p14:creationId xmlns:p14="http://schemas.microsoft.com/office/powerpoint/2010/main" val="3678624950"/>
      </p:ext>
    </p:extLst>
  </p:cSld>
  <p:clrMapOvr>
    <a:masterClrMapping/>
  </p:clrMapOvr>
  <p:transition advTm="2902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A3A10D-7D5E-4932-A76F-CD1632FD3D96}" type="slidenum">
              <a:rPr lang="en-US" smtClean="0"/>
              <a:pPr/>
              <a:t>14</a:t>
            </a:fld>
            <a:endParaRPr lang="en-US"/>
          </a:p>
        </p:txBody>
      </p:sp>
      <p:sp>
        <p:nvSpPr>
          <p:cNvPr id="2" name="Rectangle 1"/>
          <p:cNvSpPr/>
          <p:nvPr/>
        </p:nvSpPr>
        <p:spPr>
          <a:xfrm>
            <a:off x="549163" y="1201504"/>
            <a:ext cx="8352928" cy="5250155"/>
          </a:xfrm>
          <a:prstGeom prst="rect">
            <a:avLst/>
          </a:prstGeom>
        </p:spPr>
        <p:txBody>
          <a:bodyPr wrap="square">
            <a:spAutoFit/>
          </a:bodyPr>
          <a:lstStyle/>
          <a:p>
            <a:pPr>
              <a:lnSpc>
                <a:spcPts val="1000"/>
              </a:lnSpc>
            </a:pPr>
            <a:endParaRPr lang="en-US" sz="2200" dirty="0"/>
          </a:p>
          <a:p>
            <a:pPr>
              <a:lnSpc>
                <a:spcPts val="1000"/>
              </a:lnSpc>
            </a:pPr>
            <a:endParaRPr lang="en-US" sz="2200" dirty="0"/>
          </a:p>
          <a:p>
            <a:pPr>
              <a:lnSpc>
                <a:spcPts val="1300"/>
              </a:lnSpc>
            </a:pPr>
            <a:r>
              <a:rPr lang="en-US" sz="2200" dirty="0"/>
              <a:t>Radiochemical impurities may originate </a:t>
            </a:r>
            <a:r>
              <a:rPr lang="en-US" sz="2200" dirty="0" smtClean="0"/>
              <a:t>from…</a:t>
            </a:r>
          </a:p>
          <a:p>
            <a:pPr>
              <a:lnSpc>
                <a:spcPts val="1300"/>
              </a:lnSpc>
            </a:pPr>
            <a:endParaRPr lang="en-US" sz="2200" dirty="0" smtClean="0"/>
          </a:p>
          <a:p>
            <a:pPr>
              <a:lnSpc>
                <a:spcPts val="1300"/>
              </a:lnSpc>
            </a:pPr>
            <a:endParaRPr lang="en-US" sz="2200" dirty="0"/>
          </a:p>
          <a:p>
            <a:pPr marL="342900" indent="-342900">
              <a:lnSpc>
                <a:spcPct val="150000"/>
              </a:lnSpc>
              <a:buFont typeface="Arial" panose="020B0604020202020204" pitchFamily="34" charset="0"/>
              <a:buChar char="•"/>
            </a:pPr>
            <a:r>
              <a:rPr lang="en-US" sz="2200" dirty="0"/>
              <a:t>r</a:t>
            </a:r>
            <a:r>
              <a:rPr lang="en-US" sz="2200" dirty="0" smtClean="0"/>
              <a:t>adiopharmaceutical preparation;</a:t>
            </a:r>
            <a:endParaRPr lang="en-US" sz="2200" dirty="0"/>
          </a:p>
          <a:p>
            <a:pPr marL="342900" indent="-342900">
              <a:lnSpc>
                <a:spcPct val="150000"/>
              </a:lnSpc>
              <a:buFont typeface="Arial" panose="020B0604020202020204" pitchFamily="34" charset="0"/>
              <a:buChar char="•"/>
            </a:pPr>
            <a:r>
              <a:rPr lang="en-US" sz="2200" dirty="0" smtClean="0"/>
              <a:t>subsequent </a:t>
            </a:r>
            <a:r>
              <a:rPr lang="en-US" sz="2200" dirty="0"/>
              <a:t>chemical </a:t>
            </a:r>
            <a:r>
              <a:rPr lang="en-US" sz="2200" dirty="0" smtClean="0"/>
              <a:t>reactions;</a:t>
            </a:r>
            <a:endParaRPr lang="en-US" sz="2200" dirty="0"/>
          </a:p>
          <a:p>
            <a:pPr marL="342900" indent="-342900">
              <a:lnSpc>
                <a:spcPct val="150000"/>
              </a:lnSpc>
              <a:buFont typeface="Arial" panose="020B0604020202020204" pitchFamily="34" charset="0"/>
              <a:buChar char="•"/>
            </a:pPr>
            <a:r>
              <a:rPr lang="en-US" sz="2200" dirty="0" smtClean="0"/>
              <a:t>incomplete </a:t>
            </a:r>
            <a:r>
              <a:rPr lang="en-US" sz="2200" dirty="0"/>
              <a:t>preparative separation;</a:t>
            </a:r>
          </a:p>
          <a:p>
            <a:pPr marL="342900" indent="-342900">
              <a:lnSpc>
                <a:spcPct val="150000"/>
              </a:lnSpc>
              <a:buFont typeface="Arial" panose="020B0604020202020204" pitchFamily="34" charset="0"/>
              <a:buChar char="•"/>
            </a:pPr>
            <a:r>
              <a:rPr lang="en-US" sz="2200" dirty="0" smtClean="0"/>
              <a:t>chemical </a:t>
            </a:r>
            <a:r>
              <a:rPr lang="en-US" sz="2200" dirty="0"/>
              <a:t>changes during storage.</a:t>
            </a:r>
          </a:p>
          <a:p>
            <a:pPr algn="just"/>
            <a:endParaRPr lang="en-US" sz="2200" dirty="0"/>
          </a:p>
          <a:p>
            <a:pPr algn="just"/>
            <a:endParaRPr lang="en-US" sz="2200" dirty="0"/>
          </a:p>
          <a:p>
            <a:pPr algn="just"/>
            <a:r>
              <a:rPr lang="en-US" sz="2200" dirty="0"/>
              <a:t>The determination of radiochemical purity requires separation of the different chemical substances containing the radionuclide and determination of the percentage of radioactivity of the radionuclide concerned associated with the stated chemical form</a:t>
            </a:r>
            <a:r>
              <a:rPr lang="en-US" sz="2200" dirty="0" smtClean="0"/>
              <a:t>.</a:t>
            </a:r>
          </a:p>
          <a:p>
            <a:pPr algn="just"/>
            <a:endParaRPr lang="en-US" sz="2200" dirty="0"/>
          </a:p>
        </p:txBody>
      </p:sp>
      <p:sp>
        <p:nvSpPr>
          <p:cNvPr id="6" name="ZoneTexte 5"/>
          <p:cNvSpPr txBox="1"/>
          <p:nvPr/>
        </p:nvSpPr>
        <p:spPr>
          <a:xfrm>
            <a:off x="318551" y="476672"/>
            <a:ext cx="8136904" cy="523220"/>
          </a:xfrm>
          <a:prstGeom prst="rect">
            <a:avLst/>
          </a:prstGeom>
          <a:noFill/>
        </p:spPr>
        <p:txBody>
          <a:bodyPr wrap="square" rtlCol="0">
            <a:spAutoFit/>
          </a:bodyPr>
          <a:lstStyle/>
          <a:p>
            <a:r>
              <a:rPr lang="en-US" sz="2800" dirty="0" smtClean="0"/>
              <a:t>Radiochemical purity</a:t>
            </a:r>
          </a:p>
        </p:txBody>
      </p:sp>
    </p:spTree>
    <p:extLst>
      <p:ext uri="{BB962C8B-B14F-4D97-AF65-F5344CB8AC3E}">
        <p14:creationId xmlns:p14="http://schemas.microsoft.com/office/powerpoint/2010/main" val="2327415145"/>
      </p:ext>
    </p:extLst>
  </p:cSld>
  <p:clrMapOvr>
    <a:masterClrMapping/>
  </p:clrMapOvr>
  <mc:AlternateContent xmlns:mc="http://schemas.openxmlformats.org/markup-compatibility/2006" xmlns:p14="http://schemas.microsoft.com/office/powerpoint/2010/main">
    <mc:Choice Requires="p14">
      <p:transition spd="slow" p14:dur="2000" advTm="56369"/>
    </mc:Choice>
    <mc:Fallback xmlns="">
      <p:transition spd="slow" advTm="5636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15</a:t>
            </a:fld>
            <a:endParaRPr lang="en-US" dirty="0"/>
          </a:p>
        </p:txBody>
      </p:sp>
      <p:sp>
        <p:nvSpPr>
          <p:cNvPr id="3" name="ZoneTexte 2"/>
          <p:cNvSpPr txBox="1"/>
          <p:nvPr/>
        </p:nvSpPr>
        <p:spPr>
          <a:xfrm>
            <a:off x="683568" y="1035552"/>
            <a:ext cx="8136904" cy="954107"/>
          </a:xfrm>
          <a:prstGeom prst="rect">
            <a:avLst/>
          </a:prstGeom>
          <a:noFill/>
        </p:spPr>
        <p:txBody>
          <a:bodyPr wrap="square" rtlCol="0">
            <a:spAutoFit/>
          </a:bodyPr>
          <a:lstStyle/>
          <a:p>
            <a:r>
              <a:rPr lang="en-US" sz="2800" dirty="0" smtClean="0"/>
              <a:t>Paper and thin-layer chromatography</a:t>
            </a:r>
            <a:endParaRPr lang="en-US" sz="2000" dirty="0" smtClean="0"/>
          </a:p>
          <a:p>
            <a:endParaRPr lang="en-US" sz="2800" dirty="0"/>
          </a:p>
        </p:txBody>
      </p:sp>
      <p:sp>
        <p:nvSpPr>
          <p:cNvPr id="4" name="ZoneTexte 3"/>
          <p:cNvSpPr txBox="1"/>
          <p:nvPr/>
        </p:nvSpPr>
        <p:spPr>
          <a:xfrm>
            <a:off x="899592" y="2387900"/>
            <a:ext cx="7840488" cy="1785104"/>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smtClean="0"/>
              <a:t>Analytical method used to separate substances.</a:t>
            </a:r>
          </a:p>
          <a:p>
            <a:pPr marL="342900" indent="-342900" algn="just">
              <a:buFont typeface="Arial" panose="020B0604020202020204" pitchFamily="34" charset="0"/>
              <a:buChar char="•"/>
            </a:pPr>
            <a:endParaRPr lang="en-US" sz="2200" dirty="0" smtClean="0"/>
          </a:p>
          <a:p>
            <a:pPr marL="342900" indent="-342900" algn="just">
              <a:buFont typeface="Arial" panose="020B0604020202020204" pitchFamily="34" charset="0"/>
              <a:buChar char="•"/>
            </a:pPr>
            <a:r>
              <a:rPr lang="en-US" sz="2200" dirty="0" smtClean="0"/>
              <a:t>The mobile phase is generally an alcohol solvent mixture</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en-US" sz="2200" dirty="0" smtClean="0"/>
              <a:t>The stationary phase is a strip of chromatography paper</a:t>
            </a:r>
          </a:p>
        </p:txBody>
      </p:sp>
    </p:spTree>
    <p:custDataLst>
      <p:tags r:id="rId1"/>
    </p:custDataLst>
    <p:extLst>
      <p:ext uri="{BB962C8B-B14F-4D97-AF65-F5344CB8AC3E}">
        <p14:creationId xmlns:p14="http://schemas.microsoft.com/office/powerpoint/2010/main" val="2298077823"/>
      </p:ext>
    </p:extLst>
  </p:cSld>
  <p:clrMapOvr>
    <a:masterClrMapping/>
  </p:clrMapOvr>
  <mc:AlternateContent xmlns:mc="http://schemas.openxmlformats.org/markup-compatibility/2006" xmlns:p14="http://schemas.microsoft.com/office/powerpoint/2010/main">
    <mc:Choice Requires="p14">
      <p:transition spd="slow" p14:dur="2000" advTm="23633"/>
    </mc:Choice>
    <mc:Fallback xmlns="">
      <p:transition spd="slow" advTm="2363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16</a:t>
            </a:fld>
            <a:endParaRPr lang="en-US"/>
          </a:p>
        </p:txBody>
      </p:sp>
      <p:pic>
        <p:nvPicPr>
          <p:cNvPr id="95234" name="Picture 2" descr="Résultat de recherche d'images pour &quot;thin layer chromatography&quot;"/>
          <p:cNvPicPr>
            <a:picLocks noChangeAspect="1" noChangeArrowheads="1"/>
          </p:cNvPicPr>
          <p:nvPr/>
        </p:nvPicPr>
        <p:blipFill>
          <a:blip r:embed="rId3" cstate="print"/>
          <a:srcRect/>
          <a:stretch>
            <a:fillRect/>
          </a:stretch>
        </p:blipFill>
        <p:spPr bwMode="auto">
          <a:xfrm>
            <a:off x="3419872" y="332656"/>
            <a:ext cx="4889666" cy="3600400"/>
          </a:xfrm>
          <a:prstGeom prst="rect">
            <a:avLst/>
          </a:prstGeom>
          <a:noFill/>
        </p:spPr>
      </p:pic>
      <p:pic>
        <p:nvPicPr>
          <p:cNvPr id="95240" name="Picture 8" descr="Résultat de recherche d'images pour &quot;thin layer chromatography chamber&quot;"/>
          <p:cNvPicPr>
            <a:picLocks noChangeAspect="1" noChangeArrowheads="1"/>
          </p:cNvPicPr>
          <p:nvPr/>
        </p:nvPicPr>
        <p:blipFill>
          <a:blip r:embed="rId4" cstate="print"/>
          <a:srcRect/>
          <a:stretch>
            <a:fillRect/>
          </a:stretch>
        </p:blipFill>
        <p:spPr bwMode="auto">
          <a:xfrm>
            <a:off x="617132" y="476672"/>
            <a:ext cx="2049016" cy="3165730"/>
          </a:xfrm>
          <a:prstGeom prst="rect">
            <a:avLst/>
          </a:prstGeom>
          <a:noFill/>
        </p:spPr>
      </p:pic>
      <p:sp>
        <p:nvSpPr>
          <p:cNvPr id="7" name="ZoneTexte 3"/>
          <p:cNvSpPr txBox="1"/>
          <p:nvPr/>
        </p:nvSpPr>
        <p:spPr>
          <a:xfrm>
            <a:off x="617132" y="4415254"/>
            <a:ext cx="7840488" cy="1569660"/>
          </a:xfrm>
          <a:prstGeom prst="rect">
            <a:avLst/>
          </a:prstGeom>
          <a:noFill/>
        </p:spPr>
        <p:txBody>
          <a:bodyPr wrap="square" rtlCol="0">
            <a:spAutoFit/>
          </a:bodyPr>
          <a:lstStyle/>
          <a:p>
            <a:pPr algn="just"/>
            <a:endParaRPr lang="en-US" sz="1600" dirty="0" smtClean="0"/>
          </a:p>
          <a:p>
            <a:pPr marL="342900" indent="-342900" algn="just">
              <a:buFont typeface="Arial" panose="020B0604020202020204" pitchFamily="34" charset="0"/>
              <a:buChar char="•"/>
            </a:pPr>
            <a:r>
              <a:rPr lang="en-US" sz="1600" dirty="0" smtClean="0"/>
              <a:t>If </a:t>
            </a:r>
            <a:r>
              <a:rPr lang="en-US" sz="1600" dirty="0" err="1" smtClean="0"/>
              <a:t>R</a:t>
            </a:r>
            <a:r>
              <a:rPr lang="en-US" sz="1600" i="1" baseline="-25000" dirty="0" err="1" smtClean="0"/>
              <a:t>ƒ</a:t>
            </a:r>
            <a:r>
              <a:rPr lang="en-US" sz="1600" dirty="0" smtClean="0"/>
              <a:t> value of a solute is zero, the solute remains in the stationary phase and thus it is immobile. </a:t>
            </a:r>
          </a:p>
          <a:p>
            <a:pPr marL="342900" indent="-342900" algn="just">
              <a:buFont typeface="Arial" panose="020B0604020202020204" pitchFamily="34" charset="0"/>
              <a:buChar char="•"/>
            </a:pPr>
            <a:endParaRPr lang="en-US" sz="1600" dirty="0" smtClean="0"/>
          </a:p>
          <a:p>
            <a:pPr marL="342900" indent="-342900" algn="just">
              <a:buFont typeface="Arial" panose="020B0604020202020204" pitchFamily="34" charset="0"/>
              <a:buChar char="•"/>
            </a:pPr>
            <a:r>
              <a:rPr lang="en-US" sz="1600" dirty="0" smtClean="0"/>
              <a:t>If </a:t>
            </a:r>
            <a:r>
              <a:rPr lang="en-US" sz="1600" dirty="0" err="1" smtClean="0"/>
              <a:t>R</a:t>
            </a:r>
            <a:r>
              <a:rPr lang="en-US" sz="1600" i="1" baseline="-25000" dirty="0" err="1" smtClean="0"/>
              <a:t>ƒ</a:t>
            </a:r>
            <a:r>
              <a:rPr lang="en-US" sz="1600" dirty="0" smtClean="0"/>
              <a:t> value = 1 then the solute has no affinity for the stationary phase and travels with the solvent front.</a:t>
            </a:r>
          </a:p>
        </p:txBody>
      </p:sp>
    </p:spTree>
    <p:custDataLst>
      <p:tags r:id="rId1"/>
    </p:custDataLst>
    <p:extLst>
      <p:ext uri="{BB962C8B-B14F-4D97-AF65-F5344CB8AC3E}">
        <p14:creationId xmlns:p14="http://schemas.microsoft.com/office/powerpoint/2010/main" val="891746815"/>
      </p:ext>
    </p:extLst>
  </p:cSld>
  <p:clrMapOvr>
    <a:masterClrMapping/>
  </p:clrMapOvr>
  <mc:AlternateContent xmlns:mc="http://schemas.openxmlformats.org/markup-compatibility/2006" xmlns:p14="http://schemas.microsoft.com/office/powerpoint/2010/main">
    <mc:Choice Requires="p14">
      <p:transition spd="slow" p14:dur="2000" advTm="65332"/>
    </mc:Choice>
    <mc:Fallback xmlns="">
      <p:transition spd="slow" advTm="6533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17</a:t>
            </a:fld>
            <a:endParaRPr lang="en-US" dirty="0"/>
          </a:p>
        </p:txBody>
      </p:sp>
      <p:sp>
        <p:nvSpPr>
          <p:cNvPr id="3" name="ZoneTexte 2"/>
          <p:cNvSpPr txBox="1"/>
          <p:nvPr/>
        </p:nvSpPr>
        <p:spPr>
          <a:xfrm>
            <a:off x="601320" y="883818"/>
            <a:ext cx="8136904" cy="954107"/>
          </a:xfrm>
          <a:prstGeom prst="rect">
            <a:avLst/>
          </a:prstGeom>
          <a:noFill/>
        </p:spPr>
        <p:txBody>
          <a:bodyPr wrap="square" rtlCol="0">
            <a:spAutoFit/>
          </a:bodyPr>
          <a:lstStyle/>
          <a:p>
            <a:r>
              <a:rPr lang="en-US" sz="2800" dirty="0" smtClean="0"/>
              <a:t>Paper and thin-layer chromatography</a:t>
            </a:r>
            <a:endParaRPr lang="en-US" sz="2000" dirty="0" smtClean="0"/>
          </a:p>
          <a:p>
            <a:endParaRPr lang="en-US" sz="2800" dirty="0"/>
          </a:p>
        </p:txBody>
      </p:sp>
      <p:sp>
        <p:nvSpPr>
          <p:cNvPr id="4" name="ZoneTexte 3"/>
          <p:cNvSpPr txBox="1"/>
          <p:nvPr/>
        </p:nvSpPr>
        <p:spPr>
          <a:xfrm>
            <a:off x="551640" y="1974456"/>
            <a:ext cx="4886192" cy="2246769"/>
          </a:xfrm>
          <a:prstGeom prst="rect">
            <a:avLst/>
          </a:prstGeom>
          <a:noFill/>
        </p:spPr>
        <p:txBody>
          <a:bodyPr wrap="square" rtlCol="0">
            <a:spAutoFit/>
          </a:bodyPr>
          <a:lstStyle/>
          <a:p>
            <a:pPr algn="just"/>
            <a:r>
              <a:rPr lang="en-US" sz="2000" dirty="0"/>
              <a:t>A radio TLC scanner comprises a radioactivity detector placed at a fixed distance from a movable, motor driven scanning platform where the radio TLC is </a:t>
            </a:r>
            <a:r>
              <a:rPr lang="en-US" sz="2000" dirty="0" smtClean="0"/>
              <a:t>positioned. </a:t>
            </a:r>
            <a:r>
              <a:rPr lang="en-US" sz="2000" dirty="0"/>
              <a:t>As radioactivity detector, a proportional counter or collimated </a:t>
            </a:r>
            <a:r>
              <a:rPr lang="en-US" sz="2000" dirty="0" err="1"/>
              <a:t>NaI</a:t>
            </a:r>
            <a:r>
              <a:rPr lang="en-US" sz="2000" dirty="0"/>
              <a:t> or scintillation detectors can be used. </a:t>
            </a:r>
            <a:endParaRPr lang="en-US" sz="2000" dirty="0" smtClean="0"/>
          </a:p>
        </p:txBody>
      </p:sp>
      <p:sp>
        <p:nvSpPr>
          <p:cNvPr id="5" name="Rectangle 4"/>
          <p:cNvSpPr/>
          <p:nvPr/>
        </p:nvSpPr>
        <p:spPr>
          <a:xfrm>
            <a:off x="569280" y="377955"/>
            <a:ext cx="2351926" cy="369332"/>
          </a:xfrm>
          <a:prstGeom prst="rect">
            <a:avLst/>
          </a:prstGeom>
        </p:spPr>
        <p:txBody>
          <a:bodyPr wrap="none">
            <a:spAutoFit/>
          </a:bodyPr>
          <a:lstStyle/>
          <a:p>
            <a:r>
              <a:rPr lang="en-US" dirty="0">
                <a:solidFill>
                  <a:srgbClr val="FF0000"/>
                </a:solidFill>
              </a:rPr>
              <a:t>Radiochemical Purity</a:t>
            </a:r>
            <a:endParaRPr lang="fr-CH" dirty="0"/>
          </a:p>
        </p:txBody>
      </p:sp>
      <p:sp>
        <p:nvSpPr>
          <p:cNvPr id="6" name="Rectangle 5"/>
          <p:cNvSpPr/>
          <p:nvPr/>
        </p:nvSpPr>
        <p:spPr>
          <a:xfrm>
            <a:off x="683568" y="6270939"/>
            <a:ext cx="4572000" cy="215444"/>
          </a:xfrm>
          <a:prstGeom prst="rect">
            <a:avLst/>
          </a:prstGeom>
        </p:spPr>
        <p:txBody>
          <a:bodyPr>
            <a:spAutoFit/>
          </a:bodyPr>
          <a:lstStyle/>
          <a:p>
            <a:r>
              <a:rPr lang="fr-CH" sz="800" dirty="0">
                <a:hlinkClick r:id="rId2"/>
              </a:rPr>
              <a:t>https://www-pub.iaea.org/MTCD/Publications/PDF/TE-1856web.pdf</a:t>
            </a:r>
            <a:endParaRPr lang="fr-CH" sz="800" dirty="0"/>
          </a:p>
        </p:txBody>
      </p:sp>
      <p:pic>
        <p:nvPicPr>
          <p:cNvPr id="7" name="Picture 6" descr="Résultat de recherche d'images pour &quot;TLC radiopharmacy&quot;"/>
          <p:cNvPicPr>
            <a:picLocks noChangeAspect="1" noChangeArrowheads="1"/>
          </p:cNvPicPr>
          <p:nvPr/>
        </p:nvPicPr>
        <p:blipFill>
          <a:blip r:embed="rId3" cstate="print"/>
          <a:srcRect/>
          <a:stretch>
            <a:fillRect/>
          </a:stretch>
        </p:blipFill>
        <p:spPr bwMode="auto">
          <a:xfrm>
            <a:off x="5587076" y="1967608"/>
            <a:ext cx="3217980" cy="1814584"/>
          </a:xfrm>
          <a:prstGeom prst="rect">
            <a:avLst/>
          </a:prstGeom>
          <a:noFill/>
        </p:spPr>
      </p:pic>
      <p:sp>
        <p:nvSpPr>
          <p:cNvPr id="8" name="ZoneTexte 3"/>
          <p:cNvSpPr txBox="1"/>
          <p:nvPr/>
        </p:nvSpPr>
        <p:spPr>
          <a:xfrm>
            <a:off x="534488" y="4447991"/>
            <a:ext cx="8270568" cy="1323439"/>
          </a:xfrm>
          <a:prstGeom prst="rect">
            <a:avLst/>
          </a:prstGeom>
          <a:noFill/>
        </p:spPr>
        <p:txBody>
          <a:bodyPr wrap="square" rtlCol="0">
            <a:spAutoFit/>
          </a:bodyPr>
          <a:lstStyle/>
          <a:p>
            <a:pPr algn="just"/>
            <a:r>
              <a:rPr lang="en-US" sz="2000" dirty="0" smtClean="0"/>
              <a:t>The </a:t>
            </a:r>
            <a:r>
              <a:rPr lang="en-US" sz="2000" dirty="0"/>
              <a:t>platform moves along an axis so that the entire surface is scanned during a single run. The detector is connected to a counting device. The radioactivity distribution on the TLC plate is automatically recorded, and the profile describes peaks having areas proportional to the distances. </a:t>
            </a:r>
            <a:endParaRPr lang="en-US" sz="2000" dirty="0" smtClean="0"/>
          </a:p>
        </p:txBody>
      </p:sp>
    </p:spTree>
    <p:extLst>
      <p:ext uri="{BB962C8B-B14F-4D97-AF65-F5344CB8AC3E}">
        <p14:creationId xmlns:p14="http://schemas.microsoft.com/office/powerpoint/2010/main" val="1592851424"/>
      </p:ext>
    </p:extLst>
  </p:cSld>
  <p:clrMapOvr>
    <a:masterClrMapping/>
  </p:clrMapOvr>
  <mc:AlternateContent xmlns:mc="http://schemas.openxmlformats.org/markup-compatibility/2006" xmlns:p14="http://schemas.microsoft.com/office/powerpoint/2010/main">
    <mc:Choice Requires="p14">
      <p:transition spd="slow" p14:dur="2000" advTm="21233"/>
    </mc:Choice>
    <mc:Fallback xmlns="">
      <p:transition spd="slow" advTm="2123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18</a:t>
            </a:fld>
            <a:endParaRPr lang="en-US"/>
          </a:p>
        </p:txBody>
      </p:sp>
      <p:pic>
        <p:nvPicPr>
          <p:cNvPr id="4" name="Picture 6" descr="Résultat de recherche d'images pour &quot;TLC radiopharmacy&quot;"/>
          <p:cNvPicPr>
            <a:picLocks noChangeAspect="1" noChangeArrowheads="1"/>
          </p:cNvPicPr>
          <p:nvPr/>
        </p:nvPicPr>
        <p:blipFill>
          <a:blip r:embed="rId2" cstate="print"/>
          <a:srcRect/>
          <a:stretch>
            <a:fillRect/>
          </a:stretch>
        </p:blipFill>
        <p:spPr bwMode="auto">
          <a:xfrm>
            <a:off x="0" y="0"/>
            <a:ext cx="3429000" cy="1933576"/>
          </a:xfrm>
          <a:prstGeom prst="rect">
            <a:avLst/>
          </a:prstGeom>
          <a:noFill/>
        </p:spPr>
      </p:pic>
      <p:pic>
        <p:nvPicPr>
          <p:cNvPr id="100355" name="Picture 3"/>
          <p:cNvPicPr>
            <a:picLocks noChangeAspect="1" noChangeArrowheads="1"/>
          </p:cNvPicPr>
          <p:nvPr/>
        </p:nvPicPr>
        <p:blipFill>
          <a:blip r:embed="rId3" cstate="print"/>
          <a:srcRect/>
          <a:stretch>
            <a:fillRect/>
          </a:stretch>
        </p:blipFill>
        <p:spPr bwMode="auto">
          <a:xfrm>
            <a:off x="1619672" y="2421840"/>
            <a:ext cx="6078039" cy="4463544"/>
          </a:xfrm>
          <a:prstGeom prst="rect">
            <a:avLst/>
          </a:prstGeom>
          <a:noFill/>
          <a:ln w="9525">
            <a:noFill/>
            <a:miter lim="800000"/>
            <a:headEnd/>
            <a:tailEnd/>
          </a:ln>
          <a:effectLst/>
        </p:spPr>
      </p:pic>
      <p:sp>
        <p:nvSpPr>
          <p:cNvPr id="6" name="ZoneTexte 5"/>
          <p:cNvSpPr txBox="1"/>
          <p:nvPr/>
        </p:nvSpPr>
        <p:spPr>
          <a:xfrm>
            <a:off x="3707904" y="2564904"/>
            <a:ext cx="2351926" cy="369332"/>
          </a:xfrm>
          <a:prstGeom prst="rect">
            <a:avLst/>
          </a:prstGeom>
          <a:noFill/>
        </p:spPr>
        <p:txBody>
          <a:bodyPr wrap="none" rtlCol="0">
            <a:spAutoFit/>
          </a:bodyPr>
          <a:lstStyle/>
          <a:p>
            <a:r>
              <a:rPr lang="en-US" dirty="0" smtClean="0"/>
              <a:t>Radiopharmaceutical</a:t>
            </a:r>
            <a:endParaRPr lang="en-US" dirty="0"/>
          </a:p>
        </p:txBody>
      </p:sp>
      <p:sp>
        <p:nvSpPr>
          <p:cNvPr id="7" name="ZoneTexte 6"/>
          <p:cNvSpPr txBox="1"/>
          <p:nvPr/>
        </p:nvSpPr>
        <p:spPr>
          <a:xfrm>
            <a:off x="5796136" y="5589240"/>
            <a:ext cx="1184940" cy="369332"/>
          </a:xfrm>
          <a:prstGeom prst="rect">
            <a:avLst/>
          </a:prstGeom>
          <a:noFill/>
        </p:spPr>
        <p:txBody>
          <a:bodyPr wrap="none" rtlCol="0">
            <a:spAutoFit/>
          </a:bodyPr>
          <a:lstStyle/>
          <a:p>
            <a:r>
              <a:rPr lang="en-US" dirty="0" smtClean="0"/>
              <a:t>Impurities</a:t>
            </a:r>
            <a:endParaRPr lang="en-US" dirty="0"/>
          </a:p>
        </p:txBody>
      </p:sp>
      <p:grpSp>
        <p:nvGrpSpPr>
          <p:cNvPr id="17" name="Groupe 16"/>
          <p:cNvGrpSpPr/>
          <p:nvPr/>
        </p:nvGrpSpPr>
        <p:grpSpPr>
          <a:xfrm>
            <a:off x="3707904" y="594162"/>
            <a:ext cx="4896544" cy="1080120"/>
            <a:chOff x="3635896" y="404664"/>
            <a:chExt cx="4896544" cy="1080120"/>
          </a:xfrm>
        </p:grpSpPr>
        <p:grpSp>
          <p:nvGrpSpPr>
            <p:cNvPr id="16" name="Groupe 15"/>
            <p:cNvGrpSpPr/>
            <p:nvPr/>
          </p:nvGrpSpPr>
          <p:grpSpPr>
            <a:xfrm>
              <a:off x="3707904" y="476672"/>
              <a:ext cx="4680520" cy="792088"/>
              <a:chOff x="3707904" y="476672"/>
              <a:chExt cx="4680520" cy="792088"/>
            </a:xfrm>
          </p:grpSpPr>
          <p:sp>
            <p:nvSpPr>
              <p:cNvPr id="8" name="ZoneTexte 7"/>
              <p:cNvSpPr txBox="1"/>
              <p:nvPr/>
            </p:nvSpPr>
            <p:spPr>
              <a:xfrm>
                <a:off x="3707904" y="692696"/>
                <a:ext cx="1473480" cy="369332"/>
              </a:xfrm>
              <a:prstGeom prst="rect">
                <a:avLst/>
              </a:prstGeom>
              <a:noFill/>
            </p:spPr>
            <p:txBody>
              <a:bodyPr wrap="none" rtlCol="0">
                <a:spAutoFit/>
              </a:bodyPr>
              <a:lstStyle/>
              <a:p>
                <a:r>
                  <a:rPr lang="en-US" dirty="0" smtClean="0"/>
                  <a:t>% Impurity =</a:t>
                </a:r>
                <a:endParaRPr lang="en-US" dirty="0"/>
              </a:p>
            </p:txBody>
          </p:sp>
          <p:sp>
            <p:nvSpPr>
              <p:cNvPr id="9" name="ZoneTexte 8"/>
              <p:cNvSpPr txBox="1"/>
              <p:nvPr/>
            </p:nvSpPr>
            <p:spPr>
              <a:xfrm>
                <a:off x="5724128" y="476672"/>
                <a:ext cx="1296144" cy="369332"/>
              </a:xfrm>
              <a:prstGeom prst="rect">
                <a:avLst/>
              </a:prstGeom>
              <a:noFill/>
            </p:spPr>
            <p:txBody>
              <a:bodyPr wrap="square" rtlCol="0">
                <a:spAutoFit/>
              </a:bodyPr>
              <a:lstStyle/>
              <a:p>
                <a:r>
                  <a:rPr lang="en-US" dirty="0" smtClean="0"/>
                  <a:t>Impurity</a:t>
                </a:r>
                <a:endParaRPr lang="en-US" dirty="0"/>
              </a:p>
            </p:txBody>
          </p:sp>
          <p:cxnSp>
            <p:nvCxnSpPr>
              <p:cNvPr id="11" name="Connecteur droit 10"/>
              <p:cNvCxnSpPr/>
              <p:nvPr/>
            </p:nvCxnSpPr>
            <p:spPr>
              <a:xfrm>
                <a:off x="5292080" y="836712"/>
                <a:ext cx="2016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148064" y="899428"/>
                <a:ext cx="3096344" cy="369332"/>
              </a:xfrm>
              <a:prstGeom prst="rect">
                <a:avLst/>
              </a:prstGeom>
              <a:noFill/>
            </p:spPr>
            <p:txBody>
              <a:bodyPr wrap="square" rtlCol="0">
                <a:spAutoFit/>
              </a:bodyPr>
              <a:lstStyle/>
              <a:p>
                <a:r>
                  <a:rPr lang="en-US" dirty="0" smtClean="0"/>
                  <a:t>(Impurity + </a:t>
                </a:r>
                <a:r>
                  <a:rPr lang="en-US" dirty="0" err="1" smtClean="0"/>
                  <a:t>Radioph</a:t>
                </a:r>
                <a:r>
                  <a:rPr lang="en-US" dirty="0" smtClean="0"/>
                  <a:t>.) </a:t>
                </a:r>
                <a:endParaRPr lang="en-US" dirty="0"/>
              </a:p>
            </p:txBody>
          </p:sp>
          <p:sp>
            <p:nvSpPr>
              <p:cNvPr id="14" name="ZoneTexte 13"/>
              <p:cNvSpPr txBox="1"/>
              <p:nvPr/>
            </p:nvSpPr>
            <p:spPr>
              <a:xfrm>
                <a:off x="7639501" y="683404"/>
                <a:ext cx="748923" cy="369332"/>
              </a:xfrm>
              <a:prstGeom prst="rect">
                <a:avLst/>
              </a:prstGeom>
              <a:noFill/>
            </p:spPr>
            <p:txBody>
              <a:bodyPr wrap="none" rtlCol="0">
                <a:spAutoFit/>
              </a:bodyPr>
              <a:lstStyle/>
              <a:p>
                <a:r>
                  <a:rPr lang="en-US" dirty="0" smtClean="0"/>
                  <a:t>x 100</a:t>
                </a:r>
                <a:endParaRPr lang="en-US" dirty="0"/>
              </a:p>
            </p:txBody>
          </p:sp>
        </p:grpSp>
        <p:sp>
          <p:nvSpPr>
            <p:cNvPr id="15" name="Rectangle 14"/>
            <p:cNvSpPr/>
            <p:nvPr/>
          </p:nvSpPr>
          <p:spPr>
            <a:xfrm>
              <a:off x="3635896" y="404664"/>
              <a:ext cx="4896544"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 name="Straight Arrow Connector 4"/>
          <p:cNvCxnSpPr/>
          <p:nvPr/>
        </p:nvCxnSpPr>
        <p:spPr>
          <a:xfrm>
            <a:off x="1805000" y="4221088"/>
            <a:ext cx="5472608"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183251"/>
      </p:ext>
    </p:extLst>
  </p:cSld>
  <p:clrMapOvr>
    <a:masterClrMapping/>
  </p:clrMapOvr>
  <mc:AlternateContent xmlns:mc="http://schemas.openxmlformats.org/markup-compatibility/2006" xmlns:p14="http://schemas.microsoft.com/office/powerpoint/2010/main">
    <mc:Choice Requires="p14">
      <p:transition spd="slow" p14:dur="2000" advTm="58489"/>
    </mc:Choice>
    <mc:Fallback xmlns="">
      <p:transition spd="slow" advTm="5848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539552" y="745540"/>
            <a:ext cx="8136904" cy="523220"/>
          </a:xfrm>
          <a:prstGeom prst="rect">
            <a:avLst/>
          </a:prstGeom>
          <a:noFill/>
        </p:spPr>
        <p:txBody>
          <a:bodyPr wrap="square" rtlCol="0">
            <a:spAutoFit/>
          </a:bodyPr>
          <a:lstStyle/>
          <a:p>
            <a:r>
              <a:rPr lang="en-US" sz="2800" dirty="0" smtClean="0"/>
              <a:t>Information on radiopharmaceuticals</a:t>
            </a:r>
          </a:p>
        </p:txBody>
      </p:sp>
      <p:sp>
        <p:nvSpPr>
          <p:cNvPr id="12" name="Rectangle 11"/>
          <p:cNvSpPr/>
          <p:nvPr/>
        </p:nvSpPr>
        <p:spPr>
          <a:xfrm>
            <a:off x="683568" y="1556792"/>
            <a:ext cx="3384376" cy="369332"/>
          </a:xfrm>
          <a:prstGeom prst="rect">
            <a:avLst/>
          </a:prstGeom>
        </p:spPr>
        <p:txBody>
          <a:bodyPr wrap="square">
            <a:spAutoFit/>
          </a:bodyPr>
          <a:lstStyle/>
          <a:p>
            <a:r>
              <a:rPr lang="en-US" dirty="0" smtClean="0"/>
              <a:t>http://www.swissmedicinfo.ch</a:t>
            </a:r>
            <a:endParaRPr lang="en-US" dirty="0"/>
          </a:p>
        </p:txBody>
      </p:sp>
      <p:pic>
        <p:nvPicPr>
          <p:cNvPr id="2" name="Image 1"/>
          <p:cNvPicPr>
            <a:picLocks noChangeAspect="1"/>
          </p:cNvPicPr>
          <p:nvPr/>
        </p:nvPicPr>
        <p:blipFill rotWithShape="1">
          <a:blip r:embed="rId3"/>
          <a:srcRect t="9180"/>
          <a:stretch/>
        </p:blipFill>
        <p:spPr>
          <a:xfrm>
            <a:off x="2105980" y="2190140"/>
            <a:ext cx="5778388" cy="4360621"/>
          </a:xfrm>
          <a:prstGeom prst="rect">
            <a:avLst/>
          </a:prstGeom>
        </p:spPr>
      </p:pic>
    </p:spTree>
    <p:custDataLst>
      <p:tags r:id="rId1"/>
    </p:custDataLst>
    <p:extLst>
      <p:ext uri="{BB962C8B-B14F-4D97-AF65-F5344CB8AC3E}">
        <p14:creationId xmlns:p14="http://schemas.microsoft.com/office/powerpoint/2010/main" val="1092163877"/>
      </p:ext>
    </p:extLst>
  </p:cSld>
  <p:clrMapOvr>
    <a:masterClrMapping/>
  </p:clrMapOvr>
  <p:transition advTm="1753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2</a:t>
            </a:fld>
            <a:endParaRPr lang="en-US"/>
          </a:p>
        </p:txBody>
      </p:sp>
      <p:sp>
        <p:nvSpPr>
          <p:cNvPr id="3" name="ZoneTexte 2"/>
          <p:cNvSpPr txBox="1"/>
          <p:nvPr/>
        </p:nvSpPr>
        <p:spPr>
          <a:xfrm>
            <a:off x="539552" y="512093"/>
            <a:ext cx="8136904" cy="1384995"/>
          </a:xfrm>
          <a:prstGeom prst="rect">
            <a:avLst/>
          </a:prstGeom>
          <a:noFill/>
        </p:spPr>
        <p:txBody>
          <a:bodyPr wrap="square" rtlCol="0">
            <a:spAutoFit/>
          </a:bodyPr>
          <a:lstStyle/>
          <a:p>
            <a:r>
              <a:rPr lang="en-US" sz="2800" dirty="0" smtClean="0"/>
              <a:t>High quality and sterility of the product has to be guaranteed! </a:t>
            </a:r>
            <a:endParaRPr lang="en-US" sz="2000" dirty="0" smtClean="0"/>
          </a:p>
          <a:p>
            <a:endParaRPr lang="en-US" sz="2800" dirty="0"/>
          </a:p>
        </p:txBody>
      </p:sp>
      <p:sp>
        <p:nvSpPr>
          <p:cNvPr id="5" name="ZoneTexte 4"/>
          <p:cNvSpPr txBox="1"/>
          <p:nvPr/>
        </p:nvSpPr>
        <p:spPr>
          <a:xfrm>
            <a:off x="537304" y="1844824"/>
            <a:ext cx="7851120" cy="2169825"/>
          </a:xfrm>
          <a:prstGeom prst="rect">
            <a:avLst/>
          </a:prstGeom>
          <a:noFill/>
        </p:spPr>
        <p:txBody>
          <a:bodyPr wrap="square" rtlCol="0">
            <a:spAutoFit/>
          </a:bodyPr>
          <a:lstStyle/>
          <a:p>
            <a:pPr algn="just">
              <a:lnSpc>
                <a:spcPct val="150000"/>
              </a:lnSpc>
            </a:pPr>
            <a:r>
              <a:rPr lang="en-US" dirty="0" smtClean="0"/>
              <a:t>Patients (especially patients suffering from cancer) </a:t>
            </a:r>
            <a:r>
              <a:rPr lang="en-US" dirty="0"/>
              <a:t>are susceptible to </a:t>
            </a:r>
            <a:r>
              <a:rPr lang="en-US" dirty="0" smtClean="0"/>
              <a:t>infections (</a:t>
            </a:r>
            <a:r>
              <a:rPr lang="en-US" i="1" dirty="0" smtClean="0"/>
              <a:t>ex.</a:t>
            </a:r>
            <a:r>
              <a:rPr lang="en-US" dirty="0" smtClean="0"/>
              <a:t> by </a:t>
            </a:r>
            <a:r>
              <a:rPr lang="en-US" dirty="0"/>
              <a:t>surgery and by the bone marrow-damaging effects of chemotherapy and </a:t>
            </a:r>
            <a:r>
              <a:rPr lang="en-US" dirty="0" smtClean="0"/>
              <a:t>radiation). </a:t>
            </a:r>
            <a:r>
              <a:rPr lang="en-US" dirty="0"/>
              <a:t>Due to a </a:t>
            </a:r>
            <a:r>
              <a:rPr lang="en-US" dirty="0" smtClean="0"/>
              <a:t>possible lack </a:t>
            </a:r>
            <a:r>
              <a:rPr lang="en-US" dirty="0"/>
              <a:t>of white blood cells (leukocytes), the body's immune system can be so weakened that even harmless pathogens can be dangerous to the patient.</a:t>
            </a:r>
            <a:endParaRPr lang="en-US" dirty="0" smtClean="0"/>
          </a:p>
        </p:txBody>
      </p:sp>
      <p:sp>
        <p:nvSpPr>
          <p:cNvPr id="4" name="Rectangle 3"/>
          <p:cNvSpPr/>
          <p:nvPr/>
        </p:nvSpPr>
        <p:spPr>
          <a:xfrm>
            <a:off x="537304" y="4365104"/>
            <a:ext cx="7851120" cy="1338828"/>
          </a:xfrm>
          <a:prstGeom prst="rect">
            <a:avLst/>
          </a:prstGeom>
          <a:noFill/>
        </p:spPr>
        <p:txBody>
          <a:bodyPr wrap="square" rtlCol="0">
            <a:spAutoFit/>
          </a:bodyPr>
          <a:lstStyle/>
          <a:p>
            <a:pPr algn="just">
              <a:lnSpc>
                <a:spcPct val="150000"/>
              </a:lnSpc>
            </a:pPr>
            <a:r>
              <a:rPr lang="en-US" u="sng" dirty="0" smtClean="0"/>
              <a:t>Aseptic preparation of radiopharmaceuticals </a:t>
            </a:r>
          </a:p>
          <a:p>
            <a:pPr algn="just">
              <a:lnSpc>
                <a:spcPct val="150000"/>
              </a:lnSpc>
            </a:pPr>
            <a:r>
              <a:rPr lang="en-US" dirty="0" smtClean="0"/>
              <a:t>Asepsis is </a:t>
            </a:r>
            <a:r>
              <a:rPr lang="en-US" dirty="0"/>
              <a:t>understood in medicine as the state of sterility. Aseptic or aseptic measures prevent microbial </a:t>
            </a:r>
            <a:r>
              <a:rPr lang="en-US" dirty="0" smtClean="0"/>
              <a:t>contamination.</a:t>
            </a:r>
            <a:endParaRPr lang="en-US" dirty="0"/>
          </a:p>
        </p:txBody>
      </p:sp>
    </p:spTree>
    <p:custDataLst>
      <p:tags r:id="rId1"/>
    </p:custDataLst>
    <p:extLst>
      <p:ext uri="{BB962C8B-B14F-4D97-AF65-F5344CB8AC3E}">
        <p14:creationId xmlns:p14="http://schemas.microsoft.com/office/powerpoint/2010/main" val="353764468"/>
      </p:ext>
    </p:extLst>
  </p:cSld>
  <p:clrMapOvr>
    <a:masterClrMapping/>
  </p:clrMapOvr>
  <mc:AlternateContent xmlns:mc="http://schemas.openxmlformats.org/markup-compatibility/2006" xmlns:p14="http://schemas.microsoft.com/office/powerpoint/2010/main">
    <mc:Choice Requires="p14">
      <p:transition spd="slow" p14:dur="2000" advTm="26313"/>
    </mc:Choice>
    <mc:Fallback xmlns="">
      <p:transition spd="slow" advTm="2631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20</a:t>
            </a:fld>
            <a:endParaRPr lang="en-US"/>
          </a:p>
        </p:txBody>
      </p:sp>
      <p:sp>
        <p:nvSpPr>
          <p:cNvPr id="4" name="ZoneTexte 3"/>
          <p:cNvSpPr txBox="1"/>
          <p:nvPr/>
        </p:nvSpPr>
        <p:spPr>
          <a:xfrm>
            <a:off x="547515" y="476672"/>
            <a:ext cx="8136904" cy="954107"/>
          </a:xfrm>
          <a:prstGeom prst="rect">
            <a:avLst/>
          </a:prstGeom>
          <a:noFill/>
        </p:spPr>
        <p:txBody>
          <a:bodyPr wrap="square" rtlCol="0">
            <a:spAutoFit/>
          </a:bodyPr>
          <a:lstStyle/>
          <a:p>
            <a:r>
              <a:rPr lang="en-US" sz="2800" dirty="0" smtClean="0"/>
              <a:t>Summary Part III</a:t>
            </a:r>
            <a:endParaRPr lang="en-US" sz="2000" dirty="0" smtClean="0"/>
          </a:p>
          <a:p>
            <a:endParaRPr lang="en-US" sz="2800" dirty="0"/>
          </a:p>
        </p:txBody>
      </p:sp>
      <p:sp>
        <p:nvSpPr>
          <p:cNvPr id="5" name="Rectangle 4"/>
          <p:cNvSpPr/>
          <p:nvPr/>
        </p:nvSpPr>
        <p:spPr>
          <a:xfrm>
            <a:off x="848144" y="1913930"/>
            <a:ext cx="7324256" cy="3693319"/>
          </a:xfrm>
          <a:prstGeom prst="rect">
            <a:avLst/>
          </a:prstGeom>
        </p:spPr>
        <p:txBody>
          <a:bodyPr wrap="square">
            <a:spAutoFit/>
          </a:bodyPr>
          <a:lstStyle/>
          <a:p>
            <a:pPr marL="342900" indent="-342900">
              <a:buFont typeface="Arial" panose="020B0604020202020204" pitchFamily="34" charset="0"/>
              <a:buChar char="•"/>
            </a:pPr>
            <a:r>
              <a:rPr lang="en-US" dirty="0" smtClean="0"/>
              <a:t>QC is essential to avoid side effects/interferences with the product</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QC requested depends on the category of radiopharmaceutical products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QC techniques are mainly based on dose calibrator, TLC, HPLC and GC measurements</a:t>
            </a:r>
          </a:p>
          <a:p>
            <a:pPr marL="342900" indent="-342900">
              <a:buFont typeface="Arial" panose="020B0604020202020204" pitchFamily="34" charset="0"/>
              <a:buChar char="•"/>
            </a:pPr>
            <a:endParaRPr lang="en-US" dirty="0"/>
          </a:p>
          <a:p>
            <a:endParaRPr lang="en-US" dirty="0" smtClean="0"/>
          </a:p>
          <a:p>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1"/>
            <a:endParaRPr lang="en-US" dirty="0"/>
          </a:p>
        </p:txBody>
      </p:sp>
    </p:spTree>
    <p:custDataLst>
      <p:tags r:id="rId1"/>
    </p:custDataLst>
    <p:extLst>
      <p:ext uri="{BB962C8B-B14F-4D97-AF65-F5344CB8AC3E}">
        <p14:creationId xmlns:p14="http://schemas.microsoft.com/office/powerpoint/2010/main" val="3087846751"/>
      </p:ext>
    </p:extLst>
  </p:cSld>
  <p:clrMapOvr>
    <a:masterClrMapping/>
  </p:clrMapOvr>
  <mc:AlternateContent xmlns:mc="http://schemas.openxmlformats.org/markup-compatibility/2006" xmlns:p14="http://schemas.microsoft.com/office/powerpoint/2010/main">
    <mc:Choice Requires="p14">
      <p:transition spd="slow" p14:dur="2000" advTm="33745"/>
    </mc:Choice>
    <mc:Fallback xmlns="">
      <p:transition spd="slow" advTm="3374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3</a:t>
            </a:fld>
            <a:endParaRPr lang="en-US"/>
          </a:p>
        </p:txBody>
      </p:sp>
      <p:sp>
        <p:nvSpPr>
          <p:cNvPr id="3" name="ZoneTexte 2"/>
          <p:cNvSpPr txBox="1"/>
          <p:nvPr/>
        </p:nvSpPr>
        <p:spPr>
          <a:xfrm>
            <a:off x="539552" y="476672"/>
            <a:ext cx="8136904" cy="1261884"/>
          </a:xfrm>
          <a:prstGeom prst="rect">
            <a:avLst/>
          </a:prstGeom>
          <a:noFill/>
        </p:spPr>
        <p:txBody>
          <a:bodyPr wrap="square" rtlCol="0">
            <a:spAutoFit/>
          </a:bodyPr>
          <a:lstStyle/>
          <a:p>
            <a:r>
              <a:rPr lang="en-US" sz="2800" dirty="0" smtClean="0"/>
              <a:t>Quality of the product has to bee guaranteed</a:t>
            </a:r>
          </a:p>
          <a:p>
            <a:endParaRPr lang="en-US" sz="2000" dirty="0" smtClean="0"/>
          </a:p>
          <a:p>
            <a:endParaRPr lang="en-US" sz="2800" dirty="0"/>
          </a:p>
        </p:txBody>
      </p:sp>
      <p:sp>
        <p:nvSpPr>
          <p:cNvPr id="5" name="ZoneTexte 4"/>
          <p:cNvSpPr txBox="1"/>
          <p:nvPr/>
        </p:nvSpPr>
        <p:spPr>
          <a:xfrm>
            <a:off x="683568" y="1196752"/>
            <a:ext cx="7200800" cy="3831818"/>
          </a:xfrm>
          <a:prstGeom prst="rect">
            <a:avLst/>
          </a:prstGeom>
          <a:noFill/>
        </p:spPr>
        <p:txBody>
          <a:bodyPr wrap="square" rtlCol="0">
            <a:spAutoFit/>
          </a:bodyPr>
          <a:lstStyle/>
          <a:p>
            <a:pPr algn="just">
              <a:lnSpc>
                <a:spcPct val="150000"/>
              </a:lnSpc>
            </a:pPr>
            <a:endParaRPr lang="en-US" dirty="0" smtClean="0"/>
          </a:p>
          <a:p>
            <a:pPr algn="just">
              <a:lnSpc>
                <a:spcPct val="150000"/>
              </a:lnSpc>
            </a:pPr>
            <a:r>
              <a:rPr lang="en-US" dirty="0" smtClean="0"/>
              <a:t>Side effects to be avoided…</a:t>
            </a:r>
          </a:p>
          <a:p>
            <a:pPr algn="just">
              <a:lnSpc>
                <a:spcPct val="150000"/>
              </a:lnSpc>
            </a:pPr>
            <a:endParaRPr lang="en-US" dirty="0" smtClean="0"/>
          </a:p>
          <a:p>
            <a:pPr marL="285750" indent="-285750" algn="just">
              <a:lnSpc>
                <a:spcPct val="150000"/>
              </a:lnSpc>
              <a:buFont typeface="Arial" panose="020B0604020202020204" pitchFamily="34" charset="0"/>
              <a:buChar char="•"/>
            </a:pPr>
            <a:r>
              <a:rPr lang="en-US" dirty="0" smtClean="0"/>
              <a:t>Bad image quality if radiochemical impurities or not enough activity…</a:t>
            </a:r>
          </a:p>
          <a:p>
            <a:pPr marL="285750" indent="-285750" algn="just">
              <a:lnSpc>
                <a:spcPct val="150000"/>
              </a:lnSpc>
              <a:buFont typeface="Arial" panose="020B0604020202020204" pitchFamily="34" charset="0"/>
              <a:buChar char="•"/>
            </a:pPr>
            <a:r>
              <a:rPr lang="en-US" dirty="0" smtClean="0"/>
              <a:t>Chemical impurities may cause side effects and symptoms to the patient…</a:t>
            </a:r>
          </a:p>
          <a:p>
            <a:pPr marL="285750" indent="-285750" algn="just">
              <a:lnSpc>
                <a:spcPct val="150000"/>
              </a:lnSpc>
              <a:buFont typeface="Arial" panose="020B0604020202020204" pitchFamily="34" charset="0"/>
              <a:buChar char="•"/>
            </a:pPr>
            <a:r>
              <a:rPr lang="en-US" dirty="0" smtClean="0"/>
              <a:t>Administration of the wrong nuclide can cause severe side effects or lead to death…</a:t>
            </a:r>
          </a:p>
        </p:txBody>
      </p:sp>
      <p:sp>
        <p:nvSpPr>
          <p:cNvPr id="4" name="ZoneTexte 3"/>
          <p:cNvSpPr txBox="1"/>
          <p:nvPr/>
        </p:nvSpPr>
        <p:spPr>
          <a:xfrm>
            <a:off x="709544" y="5775353"/>
            <a:ext cx="6912768" cy="369332"/>
          </a:xfrm>
          <a:prstGeom prst="rect">
            <a:avLst/>
          </a:prstGeom>
          <a:noFill/>
        </p:spPr>
        <p:txBody>
          <a:bodyPr wrap="square" rtlCol="0">
            <a:spAutoFit/>
          </a:bodyPr>
          <a:lstStyle/>
          <a:p>
            <a:r>
              <a:rPr lang="en-US" dirty="0" smtClean="0">
                <a:solidFill>
                  <a:srgbClr val="92D050"/>
                </a:solidFill>
              </a:rPr>
              <a:t>But: How do we know what the “right” quality is? </a:t>
            </a:r>
            <a:endParaRPr lang="en-US" dirty="0">
              <a:solidFill>
                <a:srgbClr val="92D050"/>
              </a:solidFill>
            </a:endParaRPr>
          </a:p>
        </p:txBody>
      </p:sp>
    </p:spTree>
    <p:custDataLst>
      <p:tags r:id="rId1"/>
    </p:custDataLst>
    <p:extLst>
      <p:ext uri="{BB962C8B-B14F-4D97-AF65-F5344CB8AC3E}">
        <p14:creationId xmlns:p14="http://schemas.microsoft.com/office/powerpoint/2010/main" val="2611800047"/>
      </p:ext>
    </p:extLst>
  </p:cSld>
  <p:clrMapOvr>
    <a:masterClrMapping/>
  </p:clrMapOvr>
  <mc:AlternateContent xmlns:mc="http://schemas.openxmlformats.org/markup-compatibility/2006" xmlns:p14="http://schemas.microsoft.com/office/powerpoint/2010/main">
    <mc:Choice Requires="p14">
      <p:transition spd="slow" p14:dur="2000" advTm="46331"/>
    </mc:Choice>
    <mc:Fallback xmlns="">
      <p:transition spd="slow" advTm="4633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4</a:t>
            </a:fld>
            <a:endParaRPr lang="en-US" dirty="0"/>
          </a:p>
        </p:txBody>
      </p:sp>
      <p:sp>
        <p:nvSpPr>
          <p:cNvPr id="3" name="ZoneTexte 2"/>
          <p:cNvSpPr txBox="1"/>
          <p:nvPr/>
        </p:nvSpPr>
        <p:spPr>
          <a:xfrm>
            <a:off x="467544" y="620688"/>
            <a:ext cx="8352928" cy="1384995"/>
          </a:xfrm>
          <a:prstGeom prst="rect">
            <a:avLst/>
          </a:prstGeom>
          <a:noFill/>
        </p:spPr>
        <p:txBody>
          <a:bodyPr wrap="square" rtlCol="0">
            <a:spAutoFit/>
          </a:bodyPr>
          <a:lstStyle/>
          <a:p>
            <a:r>
              <a:rPr lang="en-US" sz="2800" dirty="0"/>
              <a:t>Where do you find the information for the quality control… </a:t>
            </a:r>
          </a:p>
          <a:p>
            <a:endParaRPr lang="en-US" sz="2800" b="1" dirty="0"/>
          </a:p>
        </p:txBody>
      </p:sp>
      <p:sp>
        <p:nvSpPr>
          <p:cNvPr id="5" name="ZoneTexte 4"/>
          <p:cNvSpPr txBox="1"/>
          <p:nvPr/>
        </p:nvSpPr>
        <p:spPr>
          <a:xfrm>
            <a:off x="723764" y="2276872"/>
            <a:ext cx="7840488" cy="3139321"/>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smtClean="0"/>
              <a:t>SPC (Summary of Product Characteristics) of KITs and other radiopharmaceuticals. </a:t>
            </a:r>
          </a:p>
          <a:p>
            <a:pPr marL="342900" indent="-342900" algn="just">
              <a:buFont typeface="Arial" panose="020B0604020202020204" pitchFamily="34" charset="0"/>
              <a:buChar char="•"/>
            </a:pPr>
            <a:endParaRPr lang="en-US" sz="2200" dirty="0" smtClean="0"/>
          </a:p>
          <a:p>
            <a:pPr marL="342900" indent="-342900" algn="just">
              <a:buFont typeface="Arial" panose="020B0604020202020204" pitchFamily="34" charset="0"/>
              <a:buChar char="•"/>
              <a:tabLst>
                <a:tab pos="4757738" algn="l"/>
              </a:tabLst>
            </a:pPr>
            <a:r>
              <a:rPr lang="en-US" sz="2200" dirty="0" smtClean="0"/>
              <a:t>Pharmacopoeia monographs</a:t>
            </a:r>
          </a:p>
          <a:p>
            <a:pPr marL="342900" indent="-342900" algn="just">
              <a:buFont typeface="Arial" panose="020B0604020202020204" pitchFamily="34" charset="0"/>
              <a:buChar char="•"/>
            </a:pPr>
            <a:endParaRPr lang="en-US" sz="2200" dirty="0" smtClean="0"/>
          </a:p>
          <a:p>
            <a:pPr marL="342900" indent="-342900" algn="just">
              <a:buFont typeface="Arial" panose="020B0604020202020204" pitchFamily="34" charset="0"/>
              <a:buChar char="•"/>
            </a:pPr>
            <a:r>
              <a:rPr lang="en-US" sz="2200" dirty="0" smtClean="0"/>
              <a:t>Legal Notices FOPH/</a:t>
            </a:r>
            <a:r>
              <a:rPr lang="en-US" sz="2200" dirty="0" err="1" smtClean="0"/>
              <a:t>Swissmedic</a:t>
            </a:r>
            <a:endParaRPr lang="en-US" sz="2200" dirty="0" smtClean="0"/>
          </a:p>
          <a:p>
            <a:pPr marL="342900" indent="-342900" algn="just">
              <a:buFont typeface="Arial" panose="020B0604020202020204" pitchFamily="34" charset="0"/>
              <a:buChar char="•"/>
            </a:pPr>
            <a:endParaRPr lang="en-US" sz="2200" dirty="0" smtClean="0"/>
          </a:p>
          <a:p>
            <a:pPr marL="342900" indent="-342900" algn="just">
              <a:buFont typeface="Arial" panose="020B0604020202020204" pitchFamily="34" charset="0"/>
              <a:buChar char="•"/>
            </a:pPr>
            <a:r>
              <a:rPr lang="en-US" sz="2200" dirty="0" smtClean="0"/>
              <a:t>Publications/Literature</a:t>
            </a:r>
          </a:p>
          <a:p>
            <a:pPr marL="177800" indent="-177800" algn="just">
              <a:buFont typeface="Wingdings" pitchFamily="2" charset="2"/>
              <a:buChar char="§"/>
            </a:pPr>
            <a:endParaRPr lang="en-US" sz="2200" dirty="0" smtClean="0"/>
          </a:p>
        </p:txBody>
      </p:sp>
    </p:spTree>
    <p:custDataLst>
      <p:tags r:id="rId1"/>
    </p:custDataLst>
    <p:extLst>
      <p:ext uri="{BB962C8B-B14F-4D97-AF65-F5344CB8AC3E}">
        <p14:creationId xmlns:p14="http://schemas.microsoft.com/office/powerpoint/2010/main" val="3065328118"/>
      </p:ext>
    </p:extLst>
  </p:cSld>
  <p:clrMapOvr>
    <a:masterClrMapping/>
  </p:clrMapOvr>
  <mc:AlternateContent xmlns:mc="http://schemas.openxmlformats.org/markup-compatibility/2006" xmlns:p14="http://schemas.microsoft.com/office/powerpoint/2010/main">
    <mc:Choice Requires="p14">
      <p:transition spd="slow" p14:dur="2000" advTm="47281"/>
    </mc:Choice>
    <mc:Fallback xmlns="">
      <p:transition spd="slow" advTm="4728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5</a:t>
            </a:fld>
            <a:endParaRPr lang="en-US" dirty="0"/>
          </a:p>
        </p:txBody>
      </p:sp>
      <p:sp>
        <p:nvSpPr>
          <p:cNvPr id="3" name="ZoneTexte 2"/>
          <p:cNvSpPr txBox="1"/>
          <p:nvPr/>
        </p:nvSpPr>
        <p:spPr>
          <a:xfrm>
            <a:off x="539552" y="810282"/>
            <a:ext cx="8136904" cy="954107"/>
          </a:xfrm>
          <a:prstGeom prst="rect">
            <a:avLst/>
          </a:prstGeom>
          <a:noFill/>
        </p:spPr>
        <p:txBody>
          <a:bodyPr wrap="square" rtlCol="0">
            <a:spAutoFit/>
          </a:bodyPr>
          <a:lstStyle/>
          <a:p>
            <a:r>
              <a:rPr lang="en-US" sz="2800" dirty="0" smtClean="0"/>
              <a:t>Information QC… </a:t>
            </a:r>
            <a:endParaRPr lang="en-US" sz="2000" dirty="0" smtClean="0"/>
          </a:p>
          <a:p>
            <a:endParaRPr lang="en-US" sz="2800" dirty="0"/>
          </a:p>
        </p:txBody>
      </p:sp>
      <p:pic>
        <p:nvPicPr>
          <p:cNvPr id="4" name="Image 3"/>
          <p:cNvPicPr>
            <a:picLocks noChangeAspect="1"/>
          </p:cNvPicPr>
          <p:nvPr/>
        </p:nvPicPr>
        <p:blipFill>
          <a:blip r:embed="rId3"/>
          <a:stretch>
            <a:fillRect/>
          </a:stretch>
        </p:blipFill>
        <p:spPr>
          <a:xfrm>
            <a:off x="1294630" y="2263183"/>
            <a:ext cx="2222333" cy="1272618"/>
          </a:xfrm>
          <a:prstGeom prst="rect">
            <a:avLst/>
          </a:prstGeom>
        </p:spPr>
      </p:pic>
      <p:pic>
        <p:nvPicPr>
          <p:cNvPr id="6" name="Image 5"/>
          <p:cNvPicPr>
            <a:picLocks noChangeAspect="1"/>
          </p:cNvPicPr>
          <p:nvPr/>
        </p:nvPicPr>
        <p:blipFill>
          <a:blip r:embed="rId4"/>
          <a:stretch>
            <a:fillRect/>
          </a:stretch>
        </p:blipFill>
        <p:spPr>
          <a:xfrm>
            <a:off x="3951390" y="1444325"/>
            <a:ext cx="3788962" cy="2309623"/>
          </a:xfrm>
          <a:prstGeom prst="rect">
            <a:avLst/>
          </a:prstGeom>
        </p:spPr>
      </p:pic>
      <p:pic>
        <p:nvPicPr>
          <p:cNvPr id="7" name="Image 6"/>
          <p:cNvPicPr>
            <a:picLocks noChangeAspect="1"/>
          </p:cNvPicPr>
          <p:nvPr/>
        </p:nvPicPr>
        <p:blipFill>
          <a:blip r:embed="rId5"/>
          <a:stretch>
            <a:fillRect/>
          </a:stretch>
        </p:blipFill>
        <p:spPr>
          <a:xfrm>
            <a:off x="1259631" y="4649034"/>
            <a:ext cx="1277936" cy="1889753"/>
          </a:xfrm>
          <a:prstGeom prst="rect">
            <a:avLst/>
          </a:prstGeom>
        </p:spPr>
      </p:pic>
      <p:sp>
        <p:nvSpPr>
          <p:cNvPr id="8" name="ZoneTexte 7"/>
          <p:cNvSpPr txBox="1"/>
          <p:nvPr/>
        </p:nvSpPr>
        <p:spPr>
          <a:xfrm>
            <a:off x="1259631" y="1847860"/>
            <a:ext cx="782984" cy="646331"/>
          </a:xfrm>
          <a:prstGeom prst="rect">
            <a:avLst/>
          </a:prstGeom>
          <a:noFill/>
        </p:spPr>
        <p:txBody>
          <a:bodyPr wrap="square" rtlCol="0">
            <a:spAutoFit/>
          </a:bodyPr>
          <a:lstStyle/>
          <a:p>
            <a:r>
              <a:rPr lang="en-US" dirty="0"/>
              <a:t>SPC </a:t>
            </a:r>
          </a:p>
          <a:p>
            <a:endParaRPr lang="fr-CH" dirty="0"/>
          </a:p>
        </p:txBody>
      </p:sp>
      <p:sp>
        <p:nvSpPr>
          <p:cNvPr id="9" name="ZoneTexte 8"/>
          <p:cNvSpPr txBox="1"/>
          <p:nvPr/>
        </p:nvSpPr>
        <p:spPr>
          <a:xfrm>
            <a:off x="827584" y="3938423"/>
            <a:ext cx="2808312" cy="646331"/>
          </a:xfrm>
          <a:prstGeom prst="rect">
            <a:avLst/>
          </a:prstGeom>
          <a:noFill/>
        </p:spPr>
        <p:txBody>
          <a:bodyPr wrap="square" rtlCol="0">
            <a:spAutoFit/>
          </a:bodyPr>
          <a:lstStyle/>
          <a:p>
            <a:pPr algn="just"/>
            <a:endParaRPr lang="en-US" dirty="0"/>
          </a:p>
          <a:p>
            <a:pPr algn="just">
              <a:tabLst>
                <a:tab pos="4757738" algn="l"/>
              </a:tabLst>
            </a:pPr>
            <a:r>
              <a:rPr lang="en-US" dirty="0" err="1" smtClean="0"/>
              <a:t>Ph.Eur</a:t>
            </a:r>
            <a:r>
              <a:rPr lang="en-US" dirty="0" smtClean="0"/>
              <a:t>. Monographs</a:t>
            </a:r>
            <a:endParaRPr lang="fr-CH" dirty="0"/>
          </a:p>
        </p:txBody>
      </p:sp>
      <p:sp>
        <p:nvSpPr>
          <p:cNvPr id="10" name="ZoneTexte 9"/>
          <p:cNvSpPr txBox="1"/>
          <p:nvPr/>
        </p:nvSpPr>
        <p:spPr>
          <a:xfrm>
            <a:off x="4739680" y="4262428"/>
            <a:ext cx="2880320" cy="646331"/>
          </a:xfrm>
          <a:prstGeom prst="rect">
            <a:avLst/>
          </a:prstGeom>
          <a:noFill/>
        </p:spPr>
        <p:txBody>
          <a:bodyPr wrap="square" rtlCol="0">
            <a:spAutoFit/>
          </a:bodyPr>
          <a:lstStyle/>
          <a:p>
            <a:r>
              <a:rPr lang="en-US" dirty="0"/>
              <a:t>Legal Notices FOPH</a:t>
            </a:r>
          </a:p>
          <a:p>
            <a:endParaRPr lang="fr-CH" dirty="0"/>
          </a:p>
        </p:txBody>
      </p:sp>
      <p:pic>
        <p:nvPicPr>
          <p:cNvPr id="13" name="Image 12"/>
          <p:cNvPicPr>
            <a:picLocks noChangeAspect="1"/>
          </p:cNvPicPr>
          <p:nvPr/>
        </p:nvPicPr>
        <p:blipFill>
          <a:blip r:embed="rId6"/>
          <a:stretch>
            <a:fillRect/>
          </a:stretch>
        </p:blipFill>
        <p:spPr>
          <a:xfrm>
            <a:off x="3601675" y="4584753"/>
            <a:ext cx="4528332" cy="1842926"/>
          </a:xfrm>
          <a:prstGeom prst="rect">
            <a:avLst/>
          </a:prstGeom>
        </p:spPr>
      </p:pic>
    </p:spTree>
    <p:custDataLst>
      <p:tags r:id="rId1"/>
    </p:custDataLst>
    <p:extLst>
      <p:ext uri="{BB962C8B-B14F-4D97-AF65-F5344CB8AC3E}">
        <p14:creationId xmlns:p14="http://schemas.microsoft.com/office/powerpoint/2010/main" val="3037818255"/>
      </p:ext>
    </p:extLst>
  </p:cSld>
  <p:clrMapOvr>
    <a:masterClrMapping/>
  </p:clrMapOvr>
  <mc:AlternateContent xmlns:mc="http://schemas.openxmlformats.org/markup-compatibility/2006" xmlns:p14="http://schemas.microsoft.com/office/powerpoint/2010/main">
    <mc:Choice Requires="p14">
      <p:transition spd="slow" p14:dur="2000" advTm="30195"/>
    </mc:Choice>
    <mc:Fallback xmlns="">
      <p:transition spd="slow" advTm="3019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1867465"/>
            <a:ext cx="7632848" cy="569386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a:t>
            </a:r>
            <a:r>
              <a:rPr lang="en-US" sz="2200" dirty="0"/>
              <a:t>Detection and measurement of </a:t>
            </a:r>
            <a:r>
              <a:rPr lang="en-US" sz="2200" dirty="0" smtClean="0"/>
              <a:t>radioactivity</a:t>
            </a:r>
          </a:p>
          <a:p>
            <a:pPr marL="285750" indent="-285750">
              <a:buFont typeface="Arial" panose="020B0604020202020204" pitchFamily="34" charset="0"/>
              <a:buChar char="•"/>
            </a:pPr>
            <a:endParaRPr lang="en-US" sz="2200" dirty="0"/>
          </a:p>
          <a:p>
            <a:endParaRPr lang="en-US" dirty="0"/>
          </a:p>
          <a:p>
            <a:endParaRPr lang="en-US" dirty="0" smtClean="0"/>
          </a:p>
          <a:p>
            <a:r>
              <a:rPr lang="en-US" b="1" dirty="0" smtClean="0"/>
              <a:t>Chromatographic systems for separation of impurities</a:t>
            </a:r>
          </a:p>
          <a:p>
            <a:endParaRPr lang="en-US" dirty="0" smtClean="0"/>
          </a:p>
          <a:p>
            <a:pPr marL="342900" indent="-342900">
              <a:buFont typeface="Arial" panose="020B0604020202020204" pitchFamily="34" charset="0"/>
              <a:buChar char="•"/>
            </a:pPr>
            <a:r>
              <a:rPr lang="en-US" sz="2200" dirty="0" smtClean="0"/>
              <a:t>TLC and paper chromatography (radiochemical purity)</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HPLC (identification, radiochemical purity, quantification)</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GC (residual solvents)</a:t>
            </a:r>
          </a:p>
          <a:p>
            <a:pPr>
              <a:buFont typeface="Wingdings" pitchFamily="2" charset="2"/>
              <a:buChar char="§"/>
            </a:pPr>
            <a:endParaRPr lang="en-US" sz="2200" dirty="0" smtClean="0"/>
          </a:p>
          <a:p>
            <a:pPr>
              <a:buFont typeface="Wingdings" pitchFamily="2" charset="2"/>
              <a:buChar char="§"/>
            </a:pPr>
            <a:endParaRPr lang="en-US" sz="2200" dirty="0" smtClean="0"/>
          </a:p>
          <a:p>
            <a:pPr>
              <a:buFont typeface="Wingdings" pitchFamily="2" charset="2"/>
              <a:buChar char="§"/>
            </a:pPr>
            <a:endParaRPr lang="en-US" sz="2200" dirty="0" smtClean="0"/>
          </a:p>
          <a:p>
            <a:pPr>
              <a:buFont typeface="Wingdings" pitchFamily="2" charset="2"/>
              <a:buChar char="§"/>
            </a:pPr>
            <a:endParaRPr lang="en-US" dirty="0" smtClean="0"/>
          </a:p>
          <a:p>
            <a:pPr>
              <a:buFont typeface="Wingdings" pitchFamily="2" charset="2"/>
              <a:buChar char="§"/>
            </a:pPr>
            <a:endParaRPr lang="en-US" dirty="0" smtClean="0"/>
          </a:p>
          <a:p>
            <a:endParaRPr lang="en-US" dirty="0"/>
          </a:p>
        </p:txBody>
      </p:sp>
      <p:sp>
        <p:nvSpPr>
          <p:cNvPr id="6" name="ZoneTexte 5"/>
          <p:cNvSpPr txBox="1"/>
          <p:nvPr/>
        </p:nvSpPr>
        <p:spPr>
          <a:xfrm>
            <a:off x="827584" y="836712"/>
            <a:ext cx="7344816" cy="1077218"/>
          </a:xfrm>
          <a:prstGeom prst="rect">
            <a:avLst/>
          </a:prstGeom>
          <a:noFill/>
        </p:spPr>
        <p:txBody>
          <a:bodyPr wrap="square" rtlCol="0">
            <a:spAutoFit/>
          </a:bodyPr>
          <a:lstStyle/>
          <a:p>
            <a:r>
              <a:rPr lang="en-US" sz="3200" dirty="0" smtClean="0"/>
              <a:t>Quality Control (QC) Methods</a:t>
            </a:r>
          </a:p>
          <a:p>
            <a:endParaRPr lang="en-US" sz="3200" dirty="0"/>
          </a:p>
        </p:txBody>
      </p:sp>
      <p:sp>
        <p:nvSpPr>
          <p:cNvPr id="5" name="Espace réservé du numéro de diapositive 4"/>
          <p:cNvSpPr>
            <a:spLocks noGrp="1"/>
          </p:cNvSpPr>
          <p:nvPr>
            <p:ph type="sldNum" sz="quarter" idx="12"/>
          </p:nvPr>
        </p:nvSpPr>
        <p:spPr/>
        <p:txBody>
          <a:bodyPr/>
          <a:lstStyle/>
          <a:p>
            <a:fld id="{04A3A10D-7D5E-4932-A76F-CD1632FD3D96}" type="slidenum">
              <a:rPr lang="en-US" smtClean="0"/>
              <a:pPr/>
              <a:t>6</a:t>
            </a:fld>
            <a:endParaRPr lang="en-US" dirty="0"/>
          </a:p>
        </p:txBody>
      </p:sp>
    </p:spTree>
    <p:custDataLst>
      <p:tags r:id="rId1"/>
    </p:custDataLst>
    <p:extLst>
      <p:ext uri="{BB962C8B-B14F-4D97-AF65-F5344CB8AC3E}">
        <p14:creationId xmlns:p14="http://schemas.microsoft.com/office/powerpoint/2010/main" val="1769213699"/>
      </p:ext>
    </p:extLst>
  </p:cSld>
  <p:clrMapOvr>
    <a:masterClrMapping/>
  </p:clrMapOvr>
  <mc:AlternateContent xmlns:mc="http://schemas.openxmlformats.org/markup-compatibility/2006" xmlns:p14="http://schemas.microsoft.com/office/powerpoint/2010/main">
    <mc:Choice Requires="p14">
      <p:transition spd="slow" p14:dur="2000" advTm="39038"/>
    </mc:Choice>
    <mc:Fallback xmlns="">
      <p:transition spd="slow" advTm="3903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7</a:t>
            </a:fld>
            <a:endParaRPr lang="en-US"/>
          </a:p>
        </p:txBody>
      </p:sp>
      <p:sp>
        <p:nvSpPr>
          <p:cNvPr id="3" name="ZoneTexte 2"/>
          <p:cNvSpPr txBox="1"/>
          <p:nvPr/>
        </p:nvSpPr>
        <p:spPr>
          <a:xfrm>
            <a:off x="539552" y="476672"/>
            <a:ext cx="8136904" cy="954107"/>
          </a:xfrm>
          <a:prstGeom prst="rect">
            <a:avLst/>
          </a:prstGeom>
          <a:noFill/>
        </p:spPr>
        <p:txBody>
          <a:bodyPr wrap="square" rtlCol="0">
            <a:spAutoFit/>
          </a:bodyPr>
          <a:lstStyle/>
          <a:p>
            <a:r>
              <a:rPr lang="en-US" sz="2800" dirty="0" smtClean="0"/>
              <a:t>QC of ready to use radiopharmaceuticals</a:t>
            </a:r>
            <a:endParaRPr lang="en-US" sz="2000" dirty="0" smtClean="0"/>
          </a:p>
          <a:p>
            <a:endParaRPr lang="en-US" sz="2800" dirty="0"/>
          </a:p>
        </p:txBody>
      </p:sp>
      <p:sp>
        <p:nvSpPr>
          <p:cNvPr id="4" name="ZoneTexte 3"/>
          <p:cNvSpPr txBox="1"/>
          <p:nvPr/>
        </p:nvSpPr>
        <p:spPr>
          <a:xfrm>
            <a:off x="683568" y="1430779"/>
            <a:ext cx="7632848" cy="2862322"/>
          </a:xfrm>
          <a:prstGeom prst="rect">
            <a:avLst/>
          </a:prstGeom>
          <a:noFill/>
        </p:spPr>
        <p:txBody>
          <a:bodyPr wrap="square" rtlCol="0">
            <a:spAutoFit/>
          </a:bodyPr>
          <a:lstStyle/>
          <a:p>
            <a:pPr algn="just"/>
            <a:r>
              <a:rPr lang="en-US" u="sng" dirty="0" smtClean="0"/>
              <a:t>To check for: </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t>(Isotope identification)</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t>Activity</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endParaRPr lang="en-US" dirty="0" smtClean="0"/>
          </a:p>
          <a:p>
            <a:pPr algn="just"/>
            <a:r>
              <a:rPr lang="en-US" dirty="0" smtClean="0"/>
              <a:t>Other quality parameters as sterility, </a:t>
            </a:r>
            <a:r>
              <a:rPr lang="en-US" dirty="0" err="1" smtClean="0"/>
              <a:t>apyrogenicity</a:t>
            </a:r>
            <a:r>
              <a:rPr lang="en-US" dirty="0" smtClean="0"/>
              <a:t>, </a:t>
            </a:r>
            <a:r>
              <a:rPr lang="en-US" dirty="0" err="1" smtClean="0"/>
              <a:t>radionuclidic</a:t>
            </a:r>
            <a:r>
              <a:rPr lang="en-US" dirty="0" smtClean="0"/>
              <a:t> purity, radiochemical purity, chemical purity,… are guaranteed by the company.  </a:t>
            </a:r>
          </a:p>
          <a:p>
            <a:pPr algn="just"/>
            <a:endParaRPr lang="en-US" dirty="0"/>
          </a:p>
        </p:txBody>
      </p:sp>
      <p:pic>
        <p:nvPicPr>
          <p:cNvPr id="5" name="Picture 6" descr="Résultat de recherche d'images pour &quot;NaI spectro&quot;"/>
          <p:cNvPicPr>
            <a:picLocks noChangeAspect="1" noChangeArrowheads="1"/>
          </p:cNvPicPr>
          <p:nvPr/>
        </p:nvPicPr>
        <p:blipFill>
          <a:blip r:embed="rId2" cstate="print"/>
          <a:srcRect/>
          <a:stretch>
            <a:fillRect/>
          </a:stretch>
        </p:blipFill>
        <p:spPr bwMode="auto">
          <a:xfrm>
            <a:off x="4932040" y="4476350"/>
            <a:ext cx="2167618" cy="1443634"/>
          </a:xfrm>
          <a:prstGeom prst="rect">
            <a:avLst/>
          </a:prstGeom>
          <a:noFill/>
        </p:spPr>
      </p:pic>
      <p:pic>
        <p:nvPicPr>
          <p:cNvPr id="6" name="Image 5"/>
          <p:cNvPicPr>
            <a:picLocks noChangeAspect="1"/>
          </p:cNvPicPr>
          <p:nvPr/>
        </p:nvPicPr>
        <p:blipFill>
          <a:blip r:embed="rId3"/>
          <a:stretch>
            <a:fillRect/>
          </a:stretch>
        </p:blipFill>
        <p:spPr>
          <a:xfrm>
            <a:off x="1403648" y="4293101"/>
            <a:ext cx="2592288" cy="1842196"/>
          </a:xfrm>
          <a:prstGeom prst="rect">
            <a:avLst/>
          </a:prstGeom>
        </p:spPr>
      </p:pic>
    </p:spTree>
    <p:extLst>
      <p:ext uri="{BB962C8B-B14F-4D97-AF65-F5344CB8AC3E}">
        <p14:creationId xmlns:p14="http://schemas.microsoft.com/office/powerpoint/2010/main" val="2623501101"/>
      </p:ext>
    </p:extLst>
  </p:cSld>
  <p:clrMapOvr>
    <a:masterClrMapping/>
  </p:clrMapOvr>
  <mc:AlternateContent xmlns:mc="http://schemas.openxmlformats.org/markup-compatibility/2006" xmlns:p14="http://schemas.microsoft.com/office/powerpoint/2010/main">
    <mc:Choice Requires="p14">
      <p:transition spd="slow" p14:dur="2000" advTm="21796"/>
    </mc:Choice>
    <mc:Fallback xmlns="">
      <p:transition spd="slow" advTm="2179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8</a:t>
            </a:fld>
            <a:endParaRPr lang="en-US"/>
          </a:p>
        </p:txBody>
      </p:sp>
      <p:sp>
        <p:nvSpPr>
          <p:cNvPr id="3" name="ZoneTexte 2"/>
          <p:cNvSpPr txBox="1"/>
          <p:nvPr/>
        </p:nvSpPr>
        <p:spPr>
          <a:xfrm>
            <a:off x="539552" y="476672"/>
            <a:ext cx="8136904" cy="954107"/>
          </a:xfrm>
          <a:prstGeom prst="rect">
            <a:avLst/>
          </a:prstGeom>
          <a:noFill/>
        </p:spPr>
        <p:txBody>
          <a:bodyPr wrap="square" rtlCol="0">
            <a:spAutoFit/>
          </a:bodyPr>
          <a:lstStyle/>
          <a:p>
            <a:r>
              <a:rPr lang="en-US" sz="2800" dirty="0" smtClean="0"/>
              <a:t>QC of Generators</a:t>
            </a:r>
            <a:endParaRPr lang="en-US" sz="2000" dirty="0" smtClean="0"/>
          </a:p>
          <a:p>
            <a:endParaRPr lang="en-US" sz="2800" dirty="0"/>
          </a:p>
        </p:txBody>
      </p:sp>
      <p:sp>
        <p:nvSpPr>
          <p:cNvPr id="4" name="ZoneTexte 3"/>
          <p:cNvSpPr txBox="1"/>
          <p:nvPr/>
        </p:nvSpPr>
        <p:spPr>
          <a:xfrm>
            <a:off x="683568" y="1340768"/>
            <a:ext cx="7488832" cy="1200329"/>
          </a:xfrm>
          <a:prstGeom prst="rect">
            <a:avLst/>
          </a:prstGeom>
          <a:noFill/>
        </p:spPr>
        <p:txBody>
          <a:bodyPr wrap="square" rtlCol="0">
            <a:spAutoFit/>
          </a:bodyPr>
          <a:lstStyle/>
          <a:p>
            <a:pPr algn="just"/>
            <a:r>
              <a:rPr lang="en-US" dirty="0" smtClean="0"/>
              <a:t>Generators are producing the eluates used for KIT preparations. In some cases, the elution can be used directly as a radiopharmaceutical (</a:t>
            </a:r>
            <a:r>
              <a:rPr lang="en-US" i="1" dirty="0" smtClean="0"/>
              <a:t>ex.</a:t>
            </a:r>
            <a:r>
              <a:rPr lang="en-US" dirty="0" smtClean="0"/>
              <a:t> </a:t>
            </a:r>
            <a:r>
              <a:rPr lang="fr-FR" baseline="30000" dirty="0" smtClean="0"/>
              <a:t>99m</a:t>
            </a:r>
            <a:r>
              <a:rPr lang="fr-FR" dirty="0" smtClean="0"/>
              <a:t>TcO</a:t>
            </a:r>
            <a:r>
              <a:rPr lang="fr-FR" baseline="-25000" dirty="0" smtClean="0"/>
              <a:t>4</a:t>
            </a:r>
            <a:r>
              <a:rPr lang="fr-FR" baseline="30000" dirty="0" smtClean="0"/>
              <a:t>-</a:t>
            </a:r>
            <a:r>
              <a:rPr lang="fr-FR" dirty="0" smtClean="0"/>
              <a:t>)</a:t>
            </a:r>
            <a:r>
              <a:rPr lang="en-US" dirty="0" smtClean="0"/>
              <a:t>. A generator is delivered with a so called SPC (summary of product characteristics) where the tests for the QC are described. </a:t>
            </a:r>
            <a:endParaRPr lang="en-US" dirty="0"/>
          </a:p>
        </p:txBody>
      </p:sp>
      <p:sp>
        <p:nvSpPr>
          <p:cNvPr id="9" name="ZoneTexte 8"/>
          <p:cNvSpPr txBox="1"/>
          <p:nvPr/>
        </p:nvSpPr>
        <p:spPr>
          <a:xfrm>
            <a:off x="899592" y="2996952"/>
            <a:ext cx="7624464" cy="2585323"/>
          </a:xfrm>
          <a:prstGeom prst="rect">
            <a:avLst/>
          </a:prstGeom>
          <a:noFill/>
        </p:spPr>
        <p:txBody>
          <a:bodyPr wrap="square" rtlCol="0">
            <a:spAutoFit/>
          </a:bodyPr>
          <a:lstStyle/>
          <a:p>
            <a:pPr marL="285750" indent="-285750" algn="just">
              <a:buFont typeface="Arial" panose="020B0604020202020204" pitchFamily="34" charset="0"/>
              <a:buChar char="•"/>
            </a:pPr>
            <a:r>
              <a:rPr lang="en-US" baseline="30000" dirty="0" smtClean="0"/>
              <a:t>99m</a:t>
            </a:r>
            <a:r>
              <a:rPr lang="en-US" dirty="0" smtClean="0"/>
              <a:t>Tc generators: to be checked for </a:t>
            </a:r>
            <a:r>
              <a:rPr lang="en-US" baseline="30000" dirty="0" smtClean="0"/>
              <a:t>99</a:t>
            </a:r>
            <a:r>
              <a:rPr lang="en-US" dirty="0" smtClean="0"/>
              <a:t>Mo break-through</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baseline="30000" dirty="0" smtClean="0"/>
              <a:t>68</a:t>
            </a:r>
            <a:r>
              <a:rPr lang="en-US" dirty="0" smtClean="0"/>
              <a:t>Ga generators: to be checked for </a:t>
            </a:r>
            <a:r>
              <a:rPr lang="en-US" baseline="30000" dirty="0" smtClean="0"/>
              <a:t>68</a:t>
            </a:r>
            <a:r>
              <a:rPr lang="en-US" dirty="0" smtClean="0"/>
              <a:t>Ge break-through</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err="1" smtClean="0"/>
              <a:t>Aluminium</a:t>
            </a:r>
            <a:r>
              <a:rPr lang="en-US" dirty="0" smtClean="0"/>
              <a:t> content</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t>pH </a:t>
            </a:r>
          </a:p>
          <a:p>
            <a:pPr algn="just"/>
            <a:endParaRPr lang="en-US" dirty="0" smtClean="0"/>
          </a:p>
          <a:p>
            <a:pPr algn="just"/>
            <a:endParaRPr lang="en-US" dirty="0"/>
          </a:p>
        </p:txBody>
      </p:sp>
      <p:pic>
        <p:nvPicPr>
          <p:cNvPr id="28674" name="Picture 2" descr="Résultat de recherche d'images pour &quot;generators radio pharmaceutical&quot;"/>
          <p:cNvPicPr>
            <a:picLocks noChangeAspect="1" noChangeArrowheads="1"/>
          </p:cNvPicPr>
          <p:nvPr/>
        </p:nvPicPr>
        <p:blipFill>
          <a:blip r:embed="rId3" cstate="print"/>
          <a:srcRect/>
          <a:stretch>
            <a:fillRect/>
          </a:stretch>
        </p:blipFill>
        <p:spPr bwMode="auto">
          <a:xfrm>
            <a:off x="3275856" y="4437112"/>
            <a:ext cx="2710774" cy="2035104"/>
          </a:xfrm>
          <a:prstGeom prst="rect">
            <a:avLst/>
          </a:prstGeom>
          <a:noFill/>
        </p:spPr>
      </p:pic>
      <p:pic>
        <p:nvPicPr>
          <p:cNvPr id="28676" name="Picture 4" descr="Résultat de recherche d'images pour &quot;pH measurement&quot;"/>
          <p:cNvPicPr>
            <a:picLocks noChangeAspect="1" noChangeArrowheads="1"/>
          </p:cNvPicPr>
          <p:nvPr/>
        </p:nvPicPr>
        <p:blipFill>
          <a:blip r:embed="rId4" cstate="print"/>
          <a:srcRect/>
          <a:stretch>
            <a:fillRect/>
          </a:stretch>
        </p:blipFill>
        <p:spPr bwMode="auto">
          <a:xfrm>
            <a:off x="1043608" y="5157192"/>
            <a:ext cx="1920462" cy="1085479"/>
          </a:xfrm>
          <a:prstGeom prst="rect">
            <a:avLst/>
          </a:prstGeom>
          <a:noFill/>
        </p:spPr>
      </p:pic>
      <p:pic>
        <p:nvPicPr>
          <p:cNvPr id="28678" name="Picture 6" descr="Résultat de recherche d'images pour &quot;NaI spectro&quot;"/>
          <p:cNvPicPr>
            <a:picLocks noChangeAspect="1" noChangeArrowheads="1"/>
          </p:cNvPicPr>
          <p:nvPr/>
        </p:nvPicPr>
        <p:blipFill>
          <a:blip r:embed="rId5" cstate="print"/>
          <a:srcRect/>
          <a:stretch>
            <a:fillRect/>
          </a:stretch>
        </p:blipFill>
        <p:spPr bwMode="auto">
          <a:xfrm>
            <a:off x="6292814" y="4725144"/>
            <a:ext cx="2167618" cy="1443634"/>
          </a:xfrm>
          <a:prstGeom prst="rect">
            <a:avLst/>
          </a:prstGeom>
          <a:noFill/>
        </p:spPr>
      </p:pic>
    </p:spTree>
    <p:custDataLst>
      <p:tags r:id="rId1"/>
    </p:custDataLst>
    <p:extLst>
      <p:ext uri="{BB962C8B-B14F-4D97-AF65-F5344CB8AC3E}">
        <p14:creationId xmlns:p14="http://schemas.microsoft.com/office/powerpoint/2010/main" val="2591340795"/>
      </p:ext>
    </p:extLst>
  </p:cSld>
  <p:clrMapOvr>
    <a:masterClrMapping/>
  </p:clrMapOvr>
  <mc:AlternateContent xmlns:mc="http://schemas.openxmlformats.org/markup-compatibility/2006" xmlns:p14="http://schemas.microsoft.com/office/powerpoint/2010/main">
    <mc:Choice Requires="p14">
      <p:transition spd="slow" p14:dur="2000" advTm="23062"/>
    </mc:Choice>
    <mc:Fallback xmlns="">
      <p:transition spd="slow" advTm="2306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4A3A10D-7D5E-4932-A76F-CD1632FD3D96}" type="slidenum">
              <a:rPr lang="en-US" smtClean="0"/>
              <a:pPr/>
              <a:t>9</a:t>
            </a:fld>
            <a:endParaRPr lang="en-US"/>
          </a:p>
        </p:txBody>
      </p:sp>
      <p:sp>
        <p:nvSpPr>
          <p:cNvPr id="3" name="ZoneTexte 2"/>
          <p:cNvSpPr txBox="1"/>
          <p:nvPr/>
        </p:nvSpPr>
        <p:spPr>
          <a:xfrm>
            <a:off x="539552" y="476672"/>
            <a:ext cx="8136904" cy="523220"/>
          </a:xfrm>
          <a:prstGeom prst="rect">
            <a:avLst/>
          </a:prstGeom>
          <a:noFill/>
        </p:spPr>
        <p:txBody>
          <a:bodyPr wrap="square" rtlCol="0">
            <a:spAutoFit/>
          </a:bodyPr>
          <a:lstStyle/>
          <a:p>
            <a:r>
              <a:rPr lang="en-US" sz="2800" dirty="0" smtClean="0"/>
              <a:t>QC radionuclide precursors… Production</a:t>
            </a:r>
            <a:endParaRPr lang="en-US" sz="2800" dirty="0"/>
          </a:p>
        </p:txBody>
      </p:sp>
      <p:sp>
        <p:nvSpPr>
          <p:cNvPr id="9" name="ZoneTexte 8"/>
          <p:cNvSpPr txBox="1"/>
          <p:nvPr/>
        </p:nvSpPr>
        <p:spPr>
          <a:xfrm>
            <a:off x="683568" y="1340768"/>
            <a:ext cx="7704856" cy="2031325"/>
          </a:xfrm>
          <a:prstGeom prst="rect">
            <a:avLst/>
          </a:prstGeom>
          <a:noFill/>
        </p:spPr>
        <p:txBody>
          <a:bodyPr wrap="square" rtlCol="0">
            <a:spAutoFit/>
          </a:bodyPr>
          <a:lstStyle/>
          <a:p>
            <a:pPr algn="just"/>
            <a:r>
              <a:rPr lang="en-US" dirty="0" smtClean="0"/>
              <a:t>Production of radiopharmaceuticals requires special facilities, sophisticated QC instruments and specially trained personnel. </a:t>
            </a:r>
          </a:p>
          <a:p>
            <a:pPr algn="just"/>
            <a:endParaRPr lang="en-US" dirty="0" smtClean="0"/>
          </a:p>
          <a:p>
            <a:pPr algn="just"/>
            <a:r>
              <a:rPr lang="en-US" dirty="0" smtClean="0"/>
              <a:t>In Switzerland, production of radiopharmaceuticals can only be done under the supervision of an EANM Radiopharmacist (or equivalent).</a:t>
            </a:r>
          </a:p>
          <a:p>
            <a:pPr algn="just"/>
            <a:endParaRPr lang="en-US" dirty="0" smtClean="0"/>
          </a:p>
          <a:p>
            <a:pPr algn="just"/>
            <a:r>
              <a:rPr lang="en-US" dirty="0"/>
              <a:t>E</a:t>
            </a:r>
            <a:r>
              <a:rPr lang="en-US" dirty="0" smtClean="0"/>
              <a:t>xhaustive QC parameters are required:</a:t>
            </a:r>
            <a:endParaRPr lang="en-US" dirty="0"/>
          </a:p>
        </p:txBody>
      </p:sp>
      <p:sp>
        <p:nvSpPr>
          <p:cNvPr id="10" name="ZoneTexte 9"/>
          <p:cNvSpPr txBox="1"/>
          <p:nvPr/>
        </p:nvSpPr>
        <p:spPr>
          <a:xfrm>
            <a:off x="899592" y="3573016"/>
            <a:ext cx="7624464" cy="3416320"/>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Radionuclidic</a:t>
            </a:r>
            <a:r>
              <a:rPr lang="en-US" dirty="0" smtClean="0"/>
              <a:t> </a:t>
            </a:r>
            <a:r>
              <a:rPr lang="en-US" dirty="0"/>
              <a:t>purity </a:t>
            </a:r>
          </a:p>
          <a:p>
            <a:pPr marL="285750" indent="-285750">
              <a:buFont typeface="Arial" panose="020B0604020202020204" pitchFamily="34" charset="0"/>
              <a:buChar char="•"/>
            </a:pPr>
            <a:r>
              <a:rPr lang="en-US" dirty="0" smtClean="0"/>
              <a:t>Amount </a:t>
            </a:r>
            <a:r>
              <a:rPr lang="en-US" dirty="0"/>
              <a:t>of </a:t>
            </a:r>
            <a:r>
              <a:rPr lang="en-US" dirty="0" smtClean="0"/>
              <a:t>radioactivity</a:t>
            </a:r>
            <a:endParaRPr lang="en-US" dirty="0"/>
          </a:p>
          <a:p>
            <a:pPr marL="285750" indent="-285750">
              <a:buFont typeface="Arial" panose="020B0604020202020204" pitchFamily="34" charset="0"/>
              <a:buChar char="•"/>
            </a:pPr>
            <a:r>
              <a:rPr lang="en-US" dirty="0" smtClean="0"/>
              <a:t>Chemical </a:t>
            </a:r>
            <a:r>
              <a:rPr lang="en-US" dirty="0"/>
              <a:t>p</a:t>
            </a:r>
            <a:r>
              <a:rPr lang="en-US" dirty="0" smtClean="0"/>
              <a:t>urity</a:t>
            </a:r>
            <a:endParaRPr lang="en-US" dirty="0"/>
          </a:p>
          <a:p>
            <a:pPr marL="285750" indent="-285750">
              <a:buFont typeface="Arial" panose="020B0604020202020204" pitchFamily="34" charset="0"/>
              <a:buChar char="•"/>
            </a:pPr>
            <a:r>
              <a:rPr lang="en-US" dirty="0" smtClean="0"/>
              <a:t>Radiochemical purity</a:t>
            </a:r>
            <a:endParaRPr lang="en-US" dirty="0"/>
          </a:p>
          <a:p>
            <a:pPr marL="285750" indent="-285750">
              <a:buFont typeface="Arial" panose="020B0604020202020204" pitchFamily="34" charset="0"/>
              <a:buChar char="•"/>
            </a:pPr>
            <a:r>
              <a:rPr lang="en-US" dirty="0" smtClean="0"/>
              <a:t>Particle </a:t>
            </a:r>
            <a:r>
              <a:rPr lang="en-US" dirty="0"/>
              <a:t>s</a:t>
            </a:r>
            <a:r>
              <a:rPr lang="en-US" dirty="0" smtClean="0"/>
              <a:t>ize</a:t>
            </a:r>
            <a:endParaRPr lang="en-US" dirty="0"/>
          </a:p>
          <a:p>
            <a:pPr marL="285750" indent="-285750">
              <a:buFont typeface="Arial" panose="020B0604020202020204" pitchFamily="34" charset="0"/>
              <a:buChar char="•"/>
            </a:pPr>
            <a:r>
              <a:rPr lang="en-US" dirty="0" smtClean="0"/>
              <a:t>pH</a:t>
            </a:r>
            <a:endParaRPr lang="en-US" dirty="0"/>
          </a:p>
          <a:p>
            <a:pPr marL="285750" indent="-285750">
              <a:buFont typeface="Arial" panose="020B0604020202020204" pitchFamily="34" charset="0"/>
              <a:buChar char="•"/>
            </a:pPr>
            <a:r>
              <a:rPr lang="en-US" dirty="0"/>
              <a:t>Sterility and endotoxins </a:t>
            </a:r>
            <a:endParaRPr lang="en-US" dirty="0" smtClean="0"/>
          </a:p>
          <a:p>
            <a:pPr marL="285750" indent="-285750">
              <a:buFont typeface="Arial" panose="020B0604020202020204" pitchFamily="34" charset="0"/>
              <a:buChar char="•"/>
            </a:pPr>
            <a:r>
              <a:rPr lang="en-US" dirty="0" smtClean="0"/>
              <a:t>Break-through </a:t>
            </a:r>
            <a:r>
              <a:rPr lang="en-US" dirty="0"/>
              <a:t>of mother </a:t>
            </a:r>
            <a:r>
              <a:rPr lang="en-US" dirty="0" smtClean="0"/>
              <a:t>nuclide</a:t>
            </a:r>
            <a:endParaRPr lang="en-US" dirty="0"/>
          </a:p>
          <a:p>
            <a:pPr marL="285750" indent="-285750">
              <a:buFont typeface="Arial" panose="020B0604020202020204" pitchFamily="34" charset="0"/>
              <a:buChar char="•"/>
            </a:pPr>
            <a:r>
              <a:rPr lang="en-US" dirty="0" smtClean="0"/>
              <a:t>Quantification of residual </a:t>
            </a:r>
            <a:r>
              <a:rPr lang="en-US" dirty="0"/>
              <a:t>solvents from synthesis </a:t>
            </a:r>
            <a:r>
              <a:rPr lang="en-US" dirty="0" smtClean="0"/>
              <a:t>process</a:t>
            </a:r>
          </a:p>
          <a:p>
            <a:pPr marL="285750" indent="-285750">
              <a:buFont typeface="Arial" panose="020B0604020202020204" pitchFamily="34" charset="0"/>
              <a:buChar char="•"/>
            </a:pPr>
            <a:r>
              <a:rPr lang="en-US" dirty="0" smtClean="0"/>
              <a:t>…</a:t>
            </a:r>
            <a:endParaRPr lang="en-US" dirty="0"/>
          </a:p>
          <a:p>
            <a:pPr algn="just"/>
            <a:endParaRPr lang="en-US" dirty="0" smtClean="0"/>
          </a:p>
          <a:p>
            <a:pPr algn="just"/>
            <a:endParaRPr lang="en-US" dirty="0"/>
          </a:p>
        </p:txBody>
      </p:sp>
      <p:pic>
        <p:nvPicPr>
          <p:cNvPr id="6" name="Picture 2" descr="Résultat de recherche d'images pour &quot;generators radio pharmaceutical&quot;"/>
          <p:cNvPicPr>
            <a:picLocks noChangeAspect="1" noChangeArrowheads="1"/>
          </p:cNvPicPr>
          <p:nvPr/>
        </p:nvPicPr>
        <p:blipFill>
          <a:blip r:embed="rId3" cstate="print"/>
          <a:srcRect/>
          <a:stretch>
            <a:fillRect/>
          </a:stretch>
        </p:blipFill>
        <p:spPr bwMode="auto">
          <a:xfrm>
            <a:off x="5322287" y="4142662"/>
            <a:ext cx="1367961" cy="1026992"/>
          </a:xfrm>
          <a:prstGeom prst="rect">
            <a:avLst/>
          </a:prstGeom>
          <a:noFill/>
        </p:spPr>
      </p:pic>
      <p:pic>
        <p:nvPicPr>
          <p:cNvPr id="7" name="Picture 4" descr="Résultat de recherche d'images pour &quot;pH measurement&quot;"/>
          <p:cNvPicPr>
            <a:picLocks noChangeAspect="1" noChangeArrowheads="1"/>
          </p:cNvPicPr>
          <p:nvPr/>
        </p:nvPicPr>
        <p:blipFill>
          <a:blip r:embed="rId4" cstate="print"/>
          <a:srcRect/>
          <a:stretch>
            <a:fillRect/>
          </a:stretch>
        </p:blipFill>
        <p:spPr bwMode="auto">
          <a:xfrm>
            <a:off x="4535996" y="3555848"/>
            <a:ext cx="969140" cy="547775"/>
          </a:xfrm>
          <a:prstGeom prst="rect">
            <a:avLst/>
          </a:prstGeom>
          <a:noFill/>
        </p:spPr>
      </p:pic>
      <p:pic>
        <p:nvPicPr>
          <p:cNvPr id="8" name="Picture 6" descr="Résultat de recherche d'images pour &quot;NaI spectro&quot;"/>
          <p:cNvPicPr>
            <a:picLocks noChangeAspect="1" noChangeArrowheads="1"/>
          </p:cNvPicPr>
          <p:nvPr/>
        </p:nvPicPr>
        <p:blipFill>
          <a:blip r:embed="rId5" cstate="print"/>
          <a:srcRect/>
          <a:stretch>
            <a:fillRect/>
          </a:stretch>
        </p:blipFill>
        <p:spPr bwMode="auto">
          <a:xfrm>
            <a:off x="6006268" y="3313864"/>
            <a:ext cx="1093863" cy="728513"/>
          </a:xfrm>
          <a:prstGeom prst="rect">
            <a:avLst/>
          </a:prstGeom>
          <a:noFill/>
        </p:spPr>
      </p:pic>
      <p:pic>
        <p:nvPicPr>
          <p:cNvPr id="11" name="Picture 6" descr="Résultat de recherche d'images pour &quot;TLC radiopharmacy&quot;"/>
          <p:cNvPicPr>
            <a:picLocks noChangeAspect="1" noChangeArrowheads="1"/>
          </p:cNvPicPr>
          <p:nvPr/>
        </p:nvPicPr>
        <p:blipFill>
          <a:blip r:embed="rId6" cstate="print"/>
          <a:srcRect/>
          <a:stretch>
            <a:fillRect/>
          </a:stretch>
        </p:blipFill>
        <p:spPr bwMode="auto">
          <a:xfrm>
            <a:off x="7355694" y="3203239"/>
            <a:ext cx="1533862" cy="864928"/>
          </a:xfrm>
          <a:prstGeom prst="rect">
            <a:avLst/>
          </a:prstGeom>
          <a:noFill/>
        </p:spPr>
      </p:pic>
      <p:pic>
        <p:nvPicPr>
          <p:cNvPr id="12" name="Picture 2" descr="Résultat de recherche d'images pour &quot;HPLC thermo&quot;"/>
          <p:cNvPicPr>
            <a:picLocks noChangeAspect="1" noChangeArrowheads="1"/>
          </p:cNvPicPr>
          <p:nvPr/>
        </p:nvPicPr>
        <p:blipFill>
          <a:blip r:embed="rId7" cstate="print"/>
          <a:srcRect/>
          <a:stretch>
            <a:fillRect/>
          </a:stretch>
        </p:blipFill>
        <p:spPr bwMode="auto">
          <a:xfrm>
            <a:off x="6978831" y="4581128"/>
            <a:ext cx="1061344" cy="1224968"/>
          </a:xfrm>
          <a:prstGeom prst="rect">
            <a:avLst/>
          </a:prstGeom>
          <a:noFill/>
        </p:spPr>
      </p:pic>
    </p:spTree>
    <p:custDataLst>
      <p:tags r:id="rId1"/>
    </p:custDataLst>
    <p:extLst>
      <p:ext uri="{BB962C8B-B14F-4D97-AF65-F5344CB8AC3E}">
        <p14:creationId xmlns:p14="http://schemas.microsoft.com/office/powerpoint/2010/main" val="1273184869"/>
      </p:ext>
    </p:extLst>
  </p:cSld>
  <p:clrMapOvr>
    <a:masterClrMapping/>
  </p:clrMapOvr>
  <mc:AlternateContent xmlns:mc="http://schemas.openxmlformats.org/markup-compatibility/2006" xmlns:p14="http://schemas.microsoft.com/office/powerpoint/2010/main">
    <mc:Choice Requires="p14">
      <p:transition spd="slow" p14:dur="2000" advTm="40160"/>
    </mc:Choice>
    <mc:Fallback xmlns="">
      <p:transition spd="slow" advTm="4016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8.4"/>
</p:tagLst>
</file>

<file path=ppt/tags/tag10.xml><?xml version="1.0" encoding="utf-8"?>
<p:tagLst xmlns:a="http://schemas.openxmlformats.org/drawingml/2006/main" xmlns:r="http://schemas.openxmlformats.org/officeDocument/2006/relationships" xmlns:p="http://schemas.openxmlformats.org/presentationml/2006/main">
  <p:tag name="TIMING" val="|7.6|4.3|0.3"/>
</p:tagLst>
</file>

<file path=ppt/tags/tag11.xml><?xml version="1.0" encoding="utf-8"?>
<p:tagLst xmlns:a="http://schemas.openxmlformats.org/drawingml/2006/main" xmlns:r="http://schemas.openxmlformats.org/officeDocument/2006/relationships" xmlns:p="http://schemas.openxmlformats.org/presentationml/2006/main">
  <p:tag name="TIMING" val="|27.7|0.7"/>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TIMING" val="|3.1|6|5.5"/>
</p:tagLst>
</file>

<file path=ppt/tags/tag2.xml><?xml version="1.0" encoding="utf-8"?>
<p:tagLst xmlns:a="http://schemas.openxmlformats.org/drawingml/2006/main" xmlns:r="http://schemas.openxmlformats.org/officeDocument/2006/relationships" xmlns:p="http://schemas.openxmlformats.org/presentationml/2006/main">
  <p:tag name="TIMING" val="|10.2|11.5|5|9.2|6.3"/>
</p:tagLst>
</file>

<file path=ppt/tags/tag3.xml><?xml version="1.0" encoding="utf-8"?>
<p:tagLst xmlns:a="http://schemas.openxmlformats.org/drawingml/2006/main" xmlns:r="http://schemas.openxmlformats.org/officeDocument/2006/relationships" xmlns:p="http://schemas.openxmlformats.org/presentationml/2006/main">
  <p:tag name="TIMING" val="|7.4|14.1|7.6|9.2"/>
</p:tagLst>
</file>

<file path=ppt/tags/tag4.xml><?xml version="1.0" encoding="utf-8"?>
<p:tagLst xmlns:a="http://schemas.openxmlformats.org/drawingml/2006/main" xmlns:r="http://schemas.openxmlformats.org/officeDocument/2006/relationships" xmlns:p="http://schemas.openxmlformats.org/presentationml/2006/main">
  <p:tag name="TIMING" val="|3.1"/>
</p:tagLst>
</file>

<file path=ppt/tags/tag5.xml><?xml version="1.0" encoding="utf-8"?>
<p:tagLst xmlns:a="http://schemas.openxmlformats.org/drawingml/2006/main" xmlns:r="http://schemas.openxmlformats.org/officeDocument/2006/relationships" xmlns:p="http://schemas.openxmlformats.org/presentationml/2006/main">
  <p:tag name="TIMING" val="|7.7|6.3|5.8|0.6|0.2"/>
</p:tagLst>
</file>

<file path=ppt/tags/tag6.xml><?xml version="1.0" encoding="utf-8"?>
<p:tagLst xmlns:a="http://schemas.openxmlformats.org/drawingml/2006/main" xmlns:r="http://schemas.openxmlformats.org/officeDocument/2006/relationships" xmlns:p="http://schemas.openxmlformats.org/presentationml/2006/main">
  <p:tag name="TIMING" val="|11.6|5.9|1|3.5|4.4"/>
</p:tagLst>
</file>

<file path=ppt/tags/tag7.xml><?xml version="1.0" encoding="utf-8"?>
<p:tagLst xmlns:a="http://schemas.openxmlformats.org/drawingml/2006/main" xmlns:r="http://schemas.openxmlformats.org/officeDocument/2006/relationships" xmlns:p="http://schemas.openxmlformats.org/presentationml/2006/main">
  <p:tag name="TIMING" val="|22.9"/>
</p:tagLst>
</file>

<file path=ppt/tags/tag8.xml><?xml version="1.0" encoding="utf-8"?>
<p:tagLst xmlns:a="http://schemas.openxmlformats.org/drawingml/2006/main" xmlns:r="http://schemas.openxmlformats.org/officeDocument/2006/relationships" xmlns:p="http://schemas.openxmlformats.org/presentationml/2006/main">
  <p:tag name="TIMING" val="|13.4|2"/>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 name="TIMING" val="|15.2"/>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943</Words>
  <Application>Microsoft Office PowerPoint</Application>
  <PresentationFormat>Affichage à l'écran (4:3)</PresentationFormat>
  <Paragraphs>174</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Wingdings</vt:lpstr>
      <vt:lpstr>Blank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CHUV | Centre hospitalier universitaire vaudois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Straub Marietta (HOS40459)</dc:creator>
  <cp:lastModifiedBy>Cusnir Ruslan</cp:lastModifiedBy>
  <cp:revision>303</cp:revision>
  <dcterms:created xsi:type="dcterms:W3CDTF">2017-01-05T10:04:42Z</dcterms:created>
  <dcterms:modified xsi:type="dcterms:W3CDTF">2021-11-18T12:18:03Z</dcterms:modified>
</cp:coreProperties>
</file>