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6" r:id="rId2"/>
    <p:sldId id="338" r:id="rId3"/>
    <p:sldId id="415" r:id="rId4"/>
    <p:sldId id="388" r:id="rId5"/>
    <p:sldId id="389" r:id="rId6"/>
    <p:sldId id="390" r:id="rId7"/>
    <p:sldId id="339" r:id="rId8"/>
    <p:sldId id="426" r:id="rId9"/>
    <p:sldId id="340" r:id="rId10"/>
    <p:sldId id="433" r:id="rId11"/>
    <p:sldId id="434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89759" autoAdjust="0"/>
  </p:normalViewPr>
  <p:slideViewPr>
    <p:cSldViewPr>
      <p:cViewPr varScale="1">
        <p:scale>
          <a:sx n="101" d="100"/>
          <a:sy n="101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D39B88E-BC7E-409D-981A-550FD681CB8B}" type="datetimeFigureOut">
              <a:rPr lang="fr-FR" smtClean="0"/>
              <a:pPr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883D7DE-92F3-4AAB-882D-A8DD4D76430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2DFD3FC-569C-4C73-85D8-177DFF29D837}" type="datetimeFigureOut">
              <a:rPr lang="fr-FR" smtClean="0"/>
              <a:pPr/>
              <a:t>05/12/2024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6A1C87C-3BCD-470F-8BFD-C52DB2D8EB7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54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0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Human nuclear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431"/>
            <a:ext cx="8689138" cy="64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5796136" y="6474822"/>
            <a:ext cx="5112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" dirty="0">
                <a:solidFill>
                  <a:schemeClr val="bg1"/>
                </a:solidFill>
              </a:rPr>
              <a:t>https://www.istockphoto.com/ch/foto/gehirn-mri-gm494930234-76746823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9478" y="69269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Part II: Radiopharmaceutical Products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6040428"/>
            <a:ext cx="382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</a:rPr>
              <a:t>Institut de Radiophysique/CHUV</a:t>
            </a:r>
          </a:p>
          <a:p>
            <a:r>
              <a:rPr lang="fr-CH" sz="1600" dirty="0">
                <a:solidFill>
                  <a:schemeClr val="bg1"/>
                </a:solidFill>
              </a:rPr>
              <a:t>ruslan.cusnir@chuv.ch</a:t>
            </a:r>
          </a:p>
        </p:txBody>
      </p:sp>
    </p:spTree>
    <p:extLst>
      <p:ext uri="{BB962C8B-B14F-4D97-AF65-F5344CB8AC3E}">
        <p14:creationId xmlns:p14="http://schemas.microsoft.com/office/powerpoint/2010/main" val="296459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4"/>
    </mc:Choice>
    <mc:Fallback xmlns="">
      <p:transition spd="slow" advTm="95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2337105" cy="314250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176619" y="2858809"/>
            <a:ext cx="648072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051" y="1844154"/>
            <a:ext cx="2643325" cy="1087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589" y="3028804"/>
            <a:ext cx="2344510" cy="1975711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2822142" y="3027607"/>
            <a:ext cx="418637" cy="1914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5359998" y="3027607"/>
            <a:ext cx="418637" cy="1914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029" y="3160090"/>
            <a:ext cx="1784124" cy="15984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459" y="1824213"/>
            <a:ext cx="1237770" cy="130680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59832" y="1518146"/>
            <a:ext cx="225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00B0F0"/>
                </a:solidFill>
              </a:rPr>
              <a:t>Normal </a:t>
            </a:r>
            <a:r>
              <a:rPr lang="fr-CH" sz="1200" b="1" dirty="0" err="1">
                <a:solidFill>
                  <a:srgbClr val="00B0F0"/>
                </a:solidFill>
              </a:rPr>
              <a:t>renal</a:t>
            </a:r>
            <a:r>
              <a:rPr lang="fr-CH" sz="1200" b="1" dirty="0">
                <a:solidFill>
                  <a:srgbClr val="00B0F0"/>
                </a:solidFill>
              </a:rPr>
              <a:t> </a:t>
            </a:r>
            <a:r>
              <a:rPr lang="fr-CH" sz="1200" b="1" dirty="0" err="1">
                <a:solidFill>
                  <a:srgbClr val="00B0F0"/>
                </a:solidFill>
              </a:rPr>
              <a:t>function</a:t>
            </a:r>
            <a:endParaRPr lang="fr-CH" sz="1200" b="1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79968" y="1522084"/>
            <a:ext cx="238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err="1">
                <a:solidFill>
                  <a:srgbClr val="92D050"/>
                </a:solidFill>
              </a:rPr>
              <a:t>Abnormal</a:t>
            </a:r>
            <a:r>
              <a:rPr lang="fr-CH" sz="1200" b="1" dirty="0">
                <a:solidFill>
                  <a:srgbClr val="92D050"/>
                </a:solidFill>
              </a:rPr>
              <a:t> </a:t>
            </a:r>
            <a:r>
              <a:rPr lang="fr-CH" sz="1200" b="1" dirty="0" err="1">
                <a:solidFill>
                  <a:srgbClr val="92D050"/>
                </a:solidFill>
              </a:rPr>
              <a:t>renal</a:t>
            </a:r>
            <a:r>
              <a:rPr lang="fr-CH" sz="1200" b="1" dirty="0">
                <a:solidFill>
                  <a:srgbClr val="92D050"/>
                </a:solidFill>
              </a:rPr>
              <a:t> </a:t>
            </a:r>
            <a:r>
              <a:rPr lang="fr-CH" sz="1200" b="1" dirty="0" err="1">
                <a:solidFill>
                  <a:srgbClr val="92D050"/>
                </a:solidFill>
              </a:rPr>
              <a:t>function</a:t>
            </a:r>
            <a:endParaRPr lang="fr-CH" sz="1200" b="1" dirty="0">
              <a:solidFill>
                <a:srgbClr val="92D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06063" y="3656057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200" dirty="0" err="1"/>
              <a:t>Kidneys</a:t>
            </a:r>
            <a:endParaRPr lang="fr-CH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752020" y="4187841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200" dirty="0" err="1"/>
              <a:t>Bladder</a:t>
            </a:r>
            <a:endParaRPr lang="fr-CH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04854" y="624276"/>
            <a:ext cx="4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MAG3: Affinity for kidneys (imaging agent)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27584" y="58052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Diagnostic imaging agent for disturbed renal function.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2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14"/>
    </mc:Choice>
    <mc:Fallback xmlns="">
      <p:transition spd="slow" advTm="438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94586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83671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Summary Part II</a:t>
            </a:r>
          </a:p>
          <a:p>
            <a:endParaRPr lang="en-US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8144" y="1913930"/>
            <a:ext cx="732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Types of radiopharmaceuticals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Ready to use radiopharmaceuticals</a:t>
            </a:r>
            <a:endParaRPr lang="en-US" sz="16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Radionuclide precursors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Generators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Kit radiopharmaceuticals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2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4"/>
    </mc:Choice>
    <mc:Fallback xmlns="">
      <p:transition spd="slow" advTm="189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Types of radiopharmaceuticals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1430779"/>
            <a:ext cx="73448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Ready to use radiopharmaceuticals </a:t>
            </a:r>
            <a:r>
              <a:rPr lang="en-US" sz="1600" dirty="0"/>
              <a:t>(ex. therapeutic doses)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Radionuclide precursors (any radionuclide produced for </a:t>
            </a:r>
            <a:r>
              <a:rPr lang="en-US" dirty="0" err="1"/>
              <a:t>radiolabelling</a:t>
            </a:r>
            <a:r>
              <a:rPr lang="en-US" dirty="0"/>
              <a:t> of another substance prior to administration, ex. synthesis of </a:t>
            </a:r>
            <a:r>
              <a:rPr lang="en-US" baseline="30000" dirty="0"/>
              <a:t>68</a:t>
            </a:r>
            <a:r>
              <a:rPr lang="en-US" dirty="0"/>
              <a:t>Ga peptides)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Radiopharmaceutical kits (to be reconstituted or combined with radionuclides)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5"/>
    </mc:Choice>
    <mc:Fallback xmlns="">
      <p:transition spd="slow" advTm="405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683568" y="1469683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Eluate </a:t>
            </a:r>
            <a:r>
              <a:rPr lang="en-US" baseline="30000" dirty="0"/>
              <a:t>99m</a:t>
            </a:r>
            <a:r>
              <a:rPr lang="en-US" dirty="0"/>
              <a:t>Tc generators: [</a:t>
            </a:r>
            <a:r>
              <a:rPr lang="en-US" baseline="30000" dirty="0"/>
              <a:t>99m</a:t>
            </a:r>
            <a:r>
              <a:rPr lang="en-US" dirty="0"/>
              <a:t>Tc]NaTcO</a:t>
            </a:r>
            <a:r>
              <a:rPr lang="en-US" baseline="-25000" dirty="0"/>
              <a:t>4</a:t>
            </a:r>
            <a:r>
              <a:rPr lang="en-US" dirty="0"/>
              <a:t> sodium </a:t>
            </a:r>
            <a:r>
              <a:rPr lang="en-US" dirty="0" err="1"/>
              <a:t>pertechnetate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/>
              <a:t>131</a:t>
            </a:r>
            <a:r>
              <a:rPr lang="en-US" dirty="0"/>
              <a:t>I capsules: </a:t>
            </a:r>
            <a:r>
              <a:rPr lang="en-US" dirty="0" err="1"/>
              <a:t>Draximage</a:t>
            </a:r>
            <a:r>
              <a:rPr lang="en-US" baseline="30000" dirty="0"/>
              <a:t>®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/>
              <a:t>123</a:t>
            </a:r>
            <a:r>
              <a:rPr lang="en-US" dirty="0"/>
              <a:t>I </a:t>
            </a:r>
            <a:r>
              <a:rPr lang="en-US" dirty="0" err="1"/>
              <a:t>DaTscan</a:t>
            </a:r>
            <a:r>
              <a:rPr lang="en-US" dirty="0"/>
              <a:t>… </a:t>
            </a:r>
          </a:p>
          <a:p>
            <a:endParaRPr lang="en-US" dirty="0"/>
          </a:p>
          <a:p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Ready to use…. </a:t>
            </a:r>
            <a:r>
              <a:rPr lang="en-US" sz="2800" dirty="0"/>
              <a:t>Diagnostic Radiopharmaceuticals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20" y="3441805"/>
            <a:ext cx="3600953" cy="2419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08004" y="3635986"/>
            <a:ext cx="3924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u="sng" dirty="0">
                <a:solidFill>
                  <a:srgbClr val="333333"/>
                </a:solidFill>
                <a:latin typeface="MarkOT-Book"/>
              </a:rPr>
              <a:t>Example </a:t>
            </a:r>
            <a:r>
              <a:rPr lang="en-US" u="sng" dirty="0" err="1">
                <a:solidFill>
                  <a:srgbClr val="333333"/>
                </a:solidFill>
                <a:latin typeface="MarkOT-Book"/>
              </a:rPr>
              <a:t>DaTscan</a:t>
            </a:r>
            <a:endParaRPr lang="en-US" u="sng" dirty="0">
              <a:solidFill>
                <a:srgbClr val="333333"/>
              </a:solidFill>
              <a:latin typeface="MarkOT-Book"/>
            </a:endParaRPr>
          </a:p>
          <a:p>
            <a:pPr algn="just"/>
            <a:endParaRPr lang="en-US" dirty="0">
              <a:solidFill>
                <a:srgbClr val="333333"/>
              </a:solidFill>
              <a:latin typeface="MarkOT-Book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MarkOT-Book"/>
              </a:rPr>
              <a:t>Essential tremor on the left (normal </a:t>
            </a:r>
            <a:r>
              <a:rPr lang="en-US" dirty="0" err="1">
                <a:solidFill>
                  <a:srgbClr val="333333"/>
                </a:solidFill>
                <a:latin typeface="MarkOT-Book"/>
              </a:rPr>
              <a:t>DaT</a:t>
            </a:r>
            <a:r>
              <a:rPr lang="en-US" dirty="0">
                <a:solidFill>
                  <a:srgbClr val="333333"/>
                </a:solidFill>
                <a:latin typeface="MarkOT-Book"/>
              </a:rPr>
              <a:t> Scan)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MarkOT-Book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MarkOT-Book"/>
              </a:rPr>
              <a:t>Parkinsonian syndrome on the right (decreased </a:t>
            </a:r>
            <a:r>
              <a:rPr lang="en-US" dirty="0" err="1">
                <a:solidFill>
                  <a:srgbClr val="333333"/>
                </a:solidFill>
                <a:latin typeface="MarkOT-Book"/>
              </a:rPr>
              <a:t>DaT</a:t>
            </a:r>
            <a:r>
              <a:rPr lang="en-US" dirty="0">
                <a:solidFill>
                  <a:srgbClr val="333333"/>
                </a:solidFill>
                <a:latin typeface="MarkOT-Book"/>
              </a:rPr>
              <a:t> Scan)</a:t>
            </a:r>
            <a:endParaRPr lang="fr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1685244" cy="1204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8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17"/>
    </mc:Choice>
    <mc:Fallback xmlns="">
      <p:transition spd="slow" advTm="531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Ready to use… </a:t>
            </a:r>
            <a:r>
              <a:rPr lang="en-US" sz="2800" dirty="0"/>
              <a:t>Therapeutic Radiopharmaceuticals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41277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therapeutic pharmaceuticals often require a simple patient preparation. The product is delivered in its final from and only the patient syringe with the necessary activity needs to be prepared (measurement of dose in dose calibrator).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additional quality control (QC) required. </a:t>
            </a:r>
          </a:p>
        </p:txBody>
      </p:sp>
      <p:pic>
        <p:nvPicPr>
          <p:cNvPr id="3074" name="Picture 2" descr="Résultat de recherche d'images pour &quot;lutather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1995970" cy="2996952"/>
          </a:xfrm>
          <a:prstGeom prst="rect">
            <a:avLst/>
          </a:prstGeom>
          <a:noFill/>
        </p:spPr>
      </p:pic>
      <p:pic>
        <p:nvPicPr>
          <p:cNvPr id="3076" name="Picture 4" descr="Résultat de recherche d'images pour &quot;xofigo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2173959" cy="1606198"/>
          </a:xfrm>
          <a:prstGeom prst="rect">
            <a:avLst/>
          </a:prstGeom>
          <a:noFill/>
        </p:spPr>
      </p:pic>
      <p:pic>
        <p:nvPicPr>
          <p:cNvPr id="3078" name="Picture 6" descr="Résultat de recherche d'images pour &quot;Sirs Spher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437112"/>
            <a:ext cx="2792667" cy="2420888"/>
          </a:xfrm>
          <a:prstGeom prst="rect">
            <a:avLst/>
          </a:prstGeom>
          <a:noFill/>
        </p:spPr>
      </p:pic>
      <p:pic>
        <p:nvPicPr>
          <p:cNvPr id="3080" name="Picture 8" descr="Résultat de recherche d'images pour &quot;veenstra dose calibrator&quot;"/>
          <p:cNvPicPr>
            <a:picLocks noChangeAspect="1" noChangeArrowheads="1"/>
          </p:cNvPicPr>
          <p:nvPr/>
        </p:nvPicPr>
        <p:blipFill>
          <a:blip r:embed="rId5" cstate="print"/>
          <a:srcRect r="11646"/>
          <a:stretch>
            <a:fillRect/>
          </a:stretch>
        </p:blipFill>
        <p:spPr bwMode="auto">
          <a:xfrm>
            <a:off x="4716016" y="2598788"/>
            <a:ext cx="3888432" cy="3375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2"/>
    </mc:Choice>
    <mc:Fallback xmlns="">
      <p:transition spd="slow" advTm="187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Generators…</a:t>
            </a:r>
            <a:endParaRPr lang="en-US" sz="2000" dirty="0">
              <a:solidFill>
                <a:srgbClr val="92D050"/>
              </a:solidFill>
            </a:endParaRPr>
          </a:p>
          <a:p>
            <a:endParaRPr lang="en-US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Generators supply the radionuclides used for KIT preparations. In some cases, the elution can be used directly as a radiopharmaceutical (</a:t>
            </a:r>
            <a:r>
              <a:rPr lang="en-US" i="1" dirty="0"/>
              <a:t>ex.</a:t>
            </a:r>
            <a:r>
              <a:rPr lang="en-US" dirty="0"/>
              <a:t> [</a:t>
            </a:r>
            <a:r>
              <a:rPr lang="fr-FR" baseline="30000" dirty="0"/>
              <a:t>99m</a:t>
            </a:r>
            <a:r>
              <a:rPr lang="fr-FR" dirty="0"/>
              <a:t>Tc]TcO</a:t>
            </a:r>
            <a:r>
              <a:rPr lang="fr-FR" baseline="-25000" dirty="0"/>
              <a:t>4</a:t>
            </a:r>
            <a:r>
              <a:rPr lang="fr-FR" baseline="30000" dirty="0"/>
              <a:t>-</a:t>
            </a:r>
            <a:r>
              <a:rPr lang="fr-FR" dirty="0"/>
              <a:t>)</a:t>
            </a:r>
            <a:r>
              <a:rPr lang="en-US" dirty="0"/>
              <a:t>. A generator is delivered with a so called SPC (summary of product characteristics) where the tests for quality control are described.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9592" y="2971395"/>
            <a:ext cx="7624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en-US" baseline="30000" dirty="0"/>
              <a:t>99m</a:t>
            </a:r>
            <a:r>
              <a:rPr lang="en-US" dirty="0"/>
              <a:t>Tc generators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en-US" dirty="0"/>
          </a:p>
          <a:p>
            <a:pPr marL="177800" indent="-177800" algn="just">
              <a:buFont typeface="Wingdings" pitchFamily="2" charset="2"/>
              <a:buChar char="§"/>
            </a:pPr>
            <a:r>
              <a:rPr lang="en-US" baseline="30000" dirty="0"/>
              <a:t>68</a:t>
            </a:r>
            <a:r>
              <a:rPr lang="en-US" dirty="0"/>
              <a:t>Ga generators….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627661"/>
            <a:ext cx="2808255" cy="19472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401551"/>
            <a:ext cx="3474589" cy="11997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46306"/>
            <a:ext cx="1800201" cy="19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01"/>
    </mc:Choice>
    <mc:Fallback xmlns="">
      <p:transition spd="slow" advTm="2770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Radionuclide precursors…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13407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Any in-house fabricated radiopharmaceutical, </a:t>
            </a:r>
            <a:r>
              <a:rPr lang="en-US" i="1" dirty="0"/>
              <a:t>ex.</a:t>
            </a:r>
            <a:r>
              <a:rPr lang="en-US" dirty="0"/>
              <a:t> by synthesis modules.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Peptides or antibodies labelled with a radionuclide (</a:t>
            </a:r>
            <a:r>
              <a:rPr lang="en-US" i="1" dirty="0"/>
              <a:t>ex.</a:t>
            </a:r>
            <a:r>
              <a:rPr lang="en-US" dirty="0"/>
              <a:t> from a generator)</a:t>
            </a:r>
          </a:p>
        </p:txBody>
      </p:sp>
      <p:pic>
        <p:nvPicPr>
          <p:cNvPr id="6" name="Picture 2" descr="Résultat de recherche d'images pour &quot;eckert and ziegler synthesis modul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312368" cy="3221707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776" y="4247765"/>
            <a:ext cx="2097192" cy="4541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638419"/>
            <a:ext cx="2688667" cy="5601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175632"/>
            <a:ext cx="1276520" cy="21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98"/>
    </mc:Choice>
    <mc:Fallback xmlns="">
      <p:transition spd="slow" advTm="266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Radiopharmaceutical kits…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 radiopharmaceutical kit is normally </a:t>
            </a:r>
            <a:r>
              <a:rPr lang="en-US" dirty="0" err="1"/>
              <a:t>commercialised</a:t>
            </a:r>
            <a:r>
              <a:rPr lang="en-US" dirty="0"/>
              <a:t> and the initial quality of the kit is guaranteed by the producer. The kit vial contains a dry powder with all components. The </a:t>
            </a:r>
            <a:r>
              <a:rPr lang="en-US" baseline="30000" dirty="0"/>
              <a:t>99m</a:t>
            </a:r>
            <a:r>
              <a:rPr lang="en-US" dirty="0"/>
              <a:t>Tc is added to this vial.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38561"/>
            <a:ext cx="3041699" cy="18769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95936" y="2852936"/>
            <a:ext cx="1964013" cy="3425836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6158610" y="4377036"/>
            <a:ext cx="573630" cy="204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3563888" y="4293096"/>
            <a:ext cx="7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/>
              <a:t>+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72073" y="320600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Labelling and preparation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79858" y="4010679"/>
            <a:ext cx="1840614" cy="9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45"/>
    </mc:Choice>
    <mc:Fallback xmlns="">
      <p:transition spd="slow" advTm="2734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539552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Radiopharmaceutical kits </a:t>
            </a:r>
            <a:r>
              <a:rPr lang="en-US" sz="2000" dirty="0"/>
              <a:t>(</a:t>
            </a:r>
            <a:r>
              <a:rPr lang="en-US" sz="2000" i="1" dirty="0"/>
              <a:t>ex.</a:t>
            </a:r>
            <a:r>
              <a:rPr lang="en-US" sz="2000" dirty="0"/>
              <a:t> </a:t>
            </a:r>
            <a:r>
              <a:rPr lang="en-US" sz="2000" baseline="30000" dirty="0"/>
              <a:t>99m</a:t>
            </a:r>
            <a:r>
              <a:rPr lang="en-US" sz="2000" dirty="0"/>
              <a:t>Tc Kits)</a:t>
            </a:r>
          </a:p>
          <a:p>
            <a:endParaRPr lang="en-US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36152" y="136547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/>
              <a:t>Components of a kit (Pharmaceutical)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2038831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Active ligand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Reducing agents (</a:t>
            </a:r>
            <a:r>
              <a:rPr lang="en-US" baseline="30000" dirty="0"/>
              <a:t>99m</a:t>
            </a:r>
            <a:r>
              <a:rPr lang="en-US" dirty="0"/>
              <a:t>Tc needs to be in a reduced oxidation state for efficient binding to the ligand)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Antioxidants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Buffer components (physiological pH)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Auxiliary ligand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Auxiliary components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 Addition of radioactive solution, for example eluate from a generator immediately before use (reconstitution)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7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2"/>
    </mc:Choice>
    <mc:Fallback xmlns="">
      <p:transition spd="slow" advTm="474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17538" y="583779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Kit MAG3 </a:t>
            </a:r>
            <a:r>
              <a:rPr lang="fr-CH" sz="2000" dirty="0"/>
              <a:t>(</a:t>
            </a:r>
            <a:r>
              <a:rPr lang="fr-CH" sz="2000" baseline="30000" dirty="0"/>
              <a:t>99m</a:t>
            </a:r>
            <a:r>
              <a:rPr lang="fr-CH" sz="2000" dirty="0"/>
              <a:t>Tc Kit)</a:t>
            </a:r>
            <a:endParaRPr lang="fr-FR" sz="2000" dirty="0"/>
          </a:p>
          <a:p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1403191"/>
            <a:ext cx="7200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Renal function imaging agent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Cold kit with active substance  ‘tartrate’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Addition of </a:t>
            </a:r>
            <a:r>
              <a:rPr lang="en-US" baseline="30000" dirty="0"/>
              <a:t>99m</a:t>
            </a:r>
            <a:r>
              <a:rPr lang="en-US" dirty="0"/>
              <a:t>Tc eluate (</a:t>
            </a:r>
            <a:r>
              <a:rPr lang="en-US" baseline="30000" dirty="0"/>
              <a:t>99m</a:t>
            </a:r>
            <a:r>
              <a:rPr lang="en-US" dirty="0"/>
              <a:t>TcO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) to the active substance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Labelling of the kit (heating and incubation)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9" name="Picture 5" descr="Résultat de recherche d'images pour &quot;radiopharmaceutical kit mag 3&quot;"/>
          <p:cNvPicPr>
            <a:picLocks noChangeAspect="1" noChangeArrowheads="1"/>
          </p:cNvPicPr>
          <p:nvPr/>
        </p:nvPicPr>
        <p:blipFill>
          <a:blip r:embed="rId3" cstate="print"/>
          <a:srcRect r="45146"/>
          <a:stretch>
            <a:fillRect/>
          </a:stretch>
        </p:blipFill>
        <p:spPr bwMode="auto">
          <a:xfrm>
            <a:off x="611560" y="3663577"/>
            <a:ext cx="3384376" cy="2043026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428999"/>
            <a:ext cx="4137506" cy="25121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04"/>
    </mc:Choice>
    <mc:Fallback xmlns="">
      <p:transition spd="slow" advTm="4450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2|6.1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.7|9.1|2.7|4.8|1.9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4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9.3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483</Words>
  <Application>Microsoft Macintosh PowerPoint</Application>
  <PresentationFormat>On-screen Show (4:3)</PresentationFormat>
  <Paragraphs>86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MarkOT-Book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Straub Marietta (HOS40459)</dc:creator>
  <cp:lastModifiedBy>Cusnir Ruslan</cp:lastModifiedBy>
  <cp:revision>306</cp:revision>
  <dcterms:created xsi:type="dcterms:W3CDTF">2017-01-05T10:04:42Z</dcterms:created>
  <dcterms:modified xsi:type="dcterms:W3CDTF">2024-12-05T14:29:48Z</dcterms:modified>
</cp:coreProperties>
</file>