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308" r:id="rId2"/>
    <p:sldId id="258" r:id="rId3"/>
    <p:sldId id="440" r:id="rId4"/>
    <p:sldId id="394" r:id="rId5"/>
    <p:sldId id="307" r:id="rId6"/>
    <p:sldId id="312" r:id="rId7"/>
    <p:sldId id="314" r:id="rId8"/>
    <p:sldId id="319" r:id="rId9"/>
    <p:sldId id="429" r:id="rId10"/>
    <p:sldId id="316" r:id="rId11"/>
    <p:sldId id="317" r:id="rId12"/>
    <p:sldId id="318" r:id="rId13"/>
    <p:sldId id="322" r:id="rId14"/>
    <p:sldId id="325" r:id="rId15"/>
    <p:sldId id="328" r:id="rId16"/>
    <p:sldId id="324" r:id="rId17"/>
    <p:sldId id="323" r:id="rId18"/>
    <p:sldId id="330" r:id="rId19"/>
    <p:sldId id="438" r:id="rId20"/>
    <p:sldId id="335" r:id="rId21"/>
    <p:sldId id="439" r:id="rId22"/>
    <p:sldId id="326" r:id="rId23"/>
    <p:sldId id="334" r:id="rId24"/>
    <p:sldId id="430" r:id="rId25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5" autoAdjust="0"/>
    <p:restoredTop sz="89754" autoAdjust="0"/>
  </p:normalViewPr>
  <p:slideViewPr>
    <p:cSldViewPr>
      <p:cViewPr varScale="1">
        <p:scale>
          <a:sx n="89" d="100"/>
          <a:sy n="89" d="100"/>
        </p:scale>
        <p:origin x="1568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137" cy="512304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0506" y="0"/>
            <a:ext cx="3077137" cy="512304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fld id="{BD39B88E-BC7E-409D-981A-550FD681CB8B}" type="datetimeFigureOut">
              <a:rPr lang="fr-FR" smtClean="0"/>
              <a:pPr/>
              <a:t>05/12/2024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0673"/>
            <a:ext cx="3077137" cy="512303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0506" y="9720673"/>
            <a:ext cx="3077137" cy="512303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5883D7DE-92F3-4AAB-882D-A8DD4D764300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5" y="0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fld id="{02DFD3FC-569C-4C73-85D8-177DFF29D837}" type="datetimeFigureOut">
              <a:rPr lang="fr-FR" smtClean="0"/>
              <a:pPr/>
              <a:t>05/12/2024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8" tIns="47384" rIns="94768" bIns="47384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1" y="4861442"/>
            <a:ext cx="5679440" cy="4605576"/>
          </a:xfrm>
          <a:prstGeom prst="rect">
            <a:avLst/>
          </a:prstGeom>
        </p:spPr>
        <p:txBody>
          <a:bodyPr vert="horz" lIns="94768" tIns="47384" rIns="94768" bIns="47384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721106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5" y="9721106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96A1C87C-3BCD-470F-8BFD-C52DB2D8EB7D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A1C87C-3BCD-470F-8BFD-C52DB2D8EB7D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8924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A1C87C-3BCD-470F-8BFD-C52DB2D8EB7D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417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A1C87C-3BCD-470F-8BFD-C52DB2D8EB7D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56891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Negative ions accelerated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A1C87C-3BCD-470F-8BFD-C52DB2D8EB7D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1717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</a:t>
            </a:r>
            <a:r>
              <a:rPr lang="en-US" dirty="0" err="1"/>
              <a:t>gstyle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A3A10D-7D5E-4932-A76F-CD1632FD3D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5124" name="Picture 4" descr="Bildergebnis fÃ¼r Human nuclear medic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9144000" cy="585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re 1"/>
          <p:cNvSpPr txBox="1">
            <a:spLocks/>
          </p:cNvSpPr>
          <p:nvPr/>
        </p:nvSpPr>
        <p:spPr>
          <a:xfrm>
            <a:off x="323528" y="3212976"/>
            <a:ext cx="6840760" cy="13704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</a:rPr>
              <a:t>Radiopharmaceuticals in Nuclear Medicine</a:t>
            </a:r>
            <a:br>
              <a:rPr lang="en-US" sz="2800" b="1" dirty="0">
                <a:solidFill>
                  <a:schemeClr val="bg1"/>
                </a:solidFill>
              </a:rPr>
            </a:br>
            <a:br>
              <a:rPr lang="en-US" sz="2800" b="1" dirty="0">
                <a:solidFill>
                  <a:schemeClr val="bg1"/>
                </a:solidFill>
              </a:rPr>
            </a:br>
            <a:br>
              <a:rPr lang="en-US" sz="2800" b="1" dirty="0">
                <a:solidFill>
                  <a:schemeClr val="bg1"/>
                </a:solidFill>
              </a:rPr>
            </a:br>
            <a:endParaRPr lang="fr-CH" sz="2800" b="1" dirty="0">
              <a:solidFill>
                <a:schemeClr val="bg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23528" y="6629142"/>
            <a:ext cx="511256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600" dirty="0">
                <a:solidFill>
                  <a:schemeClr val="bg1"/>
                </a:solidFill>
              </a:rPr>
              <a:t>http://brainattacks.net/author/brain34/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04258" y="6041114"/>
            <a:ext cx="38212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600" dirty="0">
                <a:solidFill>
                  <a:schemeClr val="bg1"/>
                </a:solidFill>
              </a:rPr>
              <a:t>Institut de Radiophysique/CHUV</a:t>
            </a:r>
          </a:p>
          <a:p>
            <a:r>
              <a:rPr lang="fr-CH" sz="1600" dirty="0">
                <a:solidFill>
                  <a:schemeClr val="bg1"/>
                </a:solidFill>
              </a:rPr>
              <a:t>ruslan.cusnir@chuv.ch</a:t>
            </a:r>
          </a:p>
        </p:txBody>
      </p:sp>
    </p:spTree>
    <p:extLst>
      <p:ext uri="{BB962C8B-B14F-4D97-AF65-F5344CB8AC3E}">
        <p14:creationId xmlns:p14="http://schemas.microsoft.com/office/powerpoint/2010/main" val="627220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795"/>
    </mc:Choice>
    <mc:Fallback xmlns="">
      <p:transition spd="slow" advTm="16795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23528" y="1353428"/>
            <a:ext cx="8460432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kumimoji="0" lang="en-GB" sz="22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Particles are accelerated using magnetic fields (cyclotrons)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28600" algn="l"/>
              </a:tabLst>
            </a:pPr>
            <a:endParaRPr kumimoji="0" lang="en-GB" sz="2200" b="0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  <a:sym typeface="Symbol" pitchFamily="18" charset="2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kumimoji="0" lang="en-GB" sz="22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Type of particles generally accelerated: protons H</a:t>
            </a:r>
            <a:r>
              <a:rPr kumimoji="0" lang="en-GB" sz="2200" b="0" i="0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-</a:t>
            </a:r>
            <a:r>
              <a:rPr lang="en-GB" sz="2200" dirty="0">
                <a:latin typeface="Arial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kumimoji="0" lang="en-GB" sz="22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and deuterons D</a:t>
            </a:r>
            <a:r>
              <a:rPr kumimoji="0" lang="en-GB" sz="2200" b="0" i="0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-</a:t>
            </a:r>
            <a:endParaRPr lang="en-US" sz="2200" dirty="0">
              <a:latin typeface="Arial" pitchFamily="34" charset="0"/>
              <a:cs typeface="Arial" pitchFamily="34" charset="0"/>
            </a:endParaRPr>
          </a:p>
          <a:p>
            <a:r>
              <a:rPr lang="en-US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</a:t>
            </a:r>
            <a:endParaRPr kumimoji="0" lang="en-GB" sz="2200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32048" y="620688"/>
            <a:ext cx="85324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2800" dirty="0">
                <a:solidFill>
                  <a:srgbClr val="92D05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Bombardment with</a:t>
            </a:r>
            <a:r>
              <a:rPr lang="en-US" sz="2800" i="1" dirty="0">
                <a:solidFill>
                  <a:srgbClr val="92D05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  <a:r>
              <a:rPr lang="en-US" sz="2800" b="1" i="1" dirty="0"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electrically charged</a:t>
            </a:r>
            <a:r>
              <a:rPr lang="en-US" sz="2800" i="1" dirty="0">
                <a:solidFill>
                  <a:srgbClr val="92D05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particles</a:t>
            </a:r>
            <a:endParaRPr kumimoji="0" lang="en-GB" sz="280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010370"/>
            <a:ext cx="1954924" cy="201112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32048" y="5229200"/>
            <a:ext cx="5400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Medical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Arial" pitchFamily="34" charset="0"/>
                <a:cs typeface="Arial" pitchFamily="34" charset="0"/>
              </a:rPr>
              <a:t>cyclotrons (10 MeV-18MeV)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Industrial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Arial" pitchFamily="34" charset="0"/>
                <a:cs typeface="Arial" pitchFamily="34" charset="0"/>
              </a:rPr>
              <a:t>cyclotrons (15 MeV to 70 MeV)</a:t>
            </a:r>
            <a:endParaRPr lang="en-GB" dirty="0">
              <a:latin typeface="Arial" pitchFamily="34" charset="0"/>
              <a:ea typeface="Times New Roman" pitchFamily="18" charset="0"/>
              <a:cs typeface="Arial" pitchFamily="34" charset="0"/>
              <a:sym typeface="Symbol" pitchFamily="18" charset="2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206846"/>
            <a:ext cx="2929134" cy="135788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38335" y="6340284"/>
            <a:ext cx="524037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1200" dirty="0"/>
              <a:t>mdpi.com/1420-3049/25/20/4706/htm#app1-molecules-25-04706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5635822" y="4587769"/>
            <a:ext cx="1521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Ca (</a:t>
            </a:r>
            <a:r>
              <a:rPr lang="fr-CH" dirty="0" err="1"/>
              <a:t>p,n</a:t>
            </a:r>
            <a:r>
              <a:rPr lang="fr-CH" dirty="0"/>
              <a:t>) </a:t>
            </a:r>
            <a:r>
              <a:rPr lang="fr-CH" baseline="30000" dirty="0"/>
              <a:t>44</a:t>
            </a:r>
            <a:r>
              <a:rPr lang="fr-CH" dirty="0"/>
              <a:t>Sc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5707957" y="2837514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err="1"/>
              <a:t>CaO</a:t>
            </a:r>
            <a:r>
              <a:rPr lang="fr-CH" dirty="0"/>
              <a:t> </a:t>
            </a:r>
            <a:r>
              <a:rPr lang="fr-CH" dirty="0" err="1"/>
              <a:t>target</a:t>
            </a:r>
            <a:r>
              <a:rPr lang="fr-CH" dirty="0"/>
              <a:t>: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2643471" y="2688385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solidFill>
                  <a:srgbClr val="FF0000"/>
                </a:solidFill>
              </a:rPr>
              <a:t>to </a:t>
            </a:r>
            <a:r>
              <a:rPr lang="fr-CH" dirty="0" err="1">
                <a:solidFill>
                  <a:srgbClr val="FF0000"/>
                </a:solidFill>
              </a:rPr>
              <a:t>target</a:t>
            </a:r>
            <a:endParaRPr lang="fr-CH" dirty="0">
              <a:solidFill>
                <a:srgbClr val="FF0000"/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5" t="8263" r="8709" b="7750"/>
          <a:stretch/>
        </p:blipFill>
        <p:spPr>
          <a:xfrm>
            <a:off x="5203901" y="5191069"/>
            <a:ext cx="1008112" cy="1008112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6" t="3709" r="4916" b="8104"/>
          <a:stretch/>
        </p:blipFill>
        <p:spPr>
          <a:xfrm>
            <a:off x="6853062" y="5186809"/>
            <a:ext cx="1008112" cy="10081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11659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876"/>
    </mc:Choice>
    <mc:Fallback xmlns="">
      <p:transition spd="slow" advTm="26876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2" name="ZoneTexte 1"/>
          <p:cNvSpPr txBox="1"/>
          <p:nvPr/>
        </p:nvSpPr>
        <p:spPr>
          <a:xfrm>
            <a:off x="611560" y="620688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dirty="0"/>
              <a:t>Small medical cyclotrons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910" y="1572867"/>
            <a:ext cx="2911092" cy="201947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6578" y="620688"/>
            <a:ext cx="3541205" cy="299336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600" y="4241877"/>
            <a:ext cx="2485888" cy="216490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1992" y="4005064"/>
            <a:ext cx="1543265" cy="790685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4437383" y="4795749"/>
            <a:ext cx="36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dirty="0"/>
              <a:t>A </a:t>
            </a:r>
            <a:r>
              <a:rPr lang="fr-CH" sz="2400" dirty="0" err="1"/>
              <a:t>European</a:t>
            </a:r>
            <a:r>
              <a:rPr lang="fr-CH" sz="2400" dirty="0"/>
              <a:t> network for medical </a:t>
            </a:r>
            <a:r>
              <a:rPr lang="fr-CH" sz="2400" dirty="0" err="1"/>
              <a:t>radionuclides</a:t>
            </a:r>
            <a:endParaRPr lang="fr-CH" sz="2400" dirty="0"/>
          </a:p>
        </p:txBody>
      </p:sp>
      <p:sp>
        <p:nvSpPr>
          <p:cNvPr id="11" name="Rectangle 10"/>
          <p:cNvSpPr/>
          <p:nvPr/>
        </p:nvSpPr>
        <p:spPr>
          <a:xfrm>
            <a:off x="4496578" y="5734295"/>
            <a:ext cx="295574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1200" dirty="0"/>
              <a:t>prismap.eu/</a:t>
            </a:r>
            <a:r>
              <a:rPr lang="fr-CH" sz="1200" dirty="0" err="1"/>
              <a:t>radionuclides</a:t>
            </a:r>
            <a:r>
              <a:rPr lang="fr-CH" sz="1200" dirty="0"/>
              <a:t>/</a:t>
            </a:r>
            <a:r>
              <a:rPr lang="fr-CH" sz="1200" dirty="0" err="1"/>
              <a:t>educational</a:t>
            </a:r>
            <a:endParaRPr lang="fr-CH" sz="1200" dirty="0"/>
          </a:p>
        </p:txBody>
      </p:sp>
    </p:spTree>
    <p:extLst>
      <p:ext uri="{BB962C8B-B14F-4D97-AF65-F5344CB8AC3E}">
        <p14:creationId xmlns:p14="http://schemas.microsoft.com/office/powerpoint/2010/main" val="360076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69"/>
    </mc:Choice>
    <mc:Fallback xmlns="">
      <p:transition spd="slow" advTm="11969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5"/>
          <p:cNvSpPr>
            <a:spLocks noChangeArrowheads="1"/>
          </p:cNvSpPr>
          <p:nvPr/>
        </p:nvSpPr>
        <p:spPr bwMode="auto">
          <a:xfrm>
            <a:off x="395536" y="620688"/>
            <a:ext cx="8424936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Main </a:t>
            </a:r>
            <a:r>
              <a:rPr lang="en-US" sz="2200" dirty="0">
                <a:ea typeface="Times New Roman" pitchFamily="18" charset="0"/>
                <a:cs typeface="Arial" pitchFamily="34" charset="0"/>
              </a:rPr>
              <a:t>radionuclides produced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 : </a:t>
            </a:r>
            <a:r>
              <a:rPr kumimoji="0" lang="en-US" sz="22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11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C,</a:t>
            </a:r>
            <a:r>
              <a:rPr kumimoji="0" lang="en-US" sz="2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2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15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O, </a:t>
            </a:r>
            <a:r>
              <a:rPr kumimoji="0" lang="en-US" sz="22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13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N, </a:t>
            </a:r>
            <a:r>
              <a:rPr kumimoji="0" lang="en-US" sz="22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18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F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endParaRPr kumimoji="0" lang="fr-CH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Energy required : in the range </a:t>
            </a:r>
            <a:r>
              <a:rPr lang="en-US" sz="2200" dirty="0">
                <a:ea typeface="Times New Roman" pitchFamily="18" charset="0"/>
                <a:cs typeface="Arial" pitchFamily="34" charset="0"/>
              </a:rPr>
              <a:t>of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10 MeV to </a:t>
            </a:r>
            <a:r>
              <a:rPr kumimoji="0" lang="en-US" sz="2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18 MeV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endParaRPr kumimoji="0" lang="fr-CH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Size: easy to implant in hospitals 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fr-CH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Targets: solid, gas or liquid</a:t>
            </a:r>
            <a:r>
              <a:rPr lang="fr-CH" sz="2200" dirty="0">
                <a:cs typeface="Arial" pitchFamily="34" charset="0"/>
              </a:rPr>
              <a:t> (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very quick transfer from the irradiation site to the « hot » lab for the radioactive synthesis)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H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5071" y="3850729"/>
            <a:ext cx="2790825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9" name="Picture 3" descr="Résultat de recherche d'images pour &quot;baby cyclotron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861048"/>
            <a:ext cx="2952328" cy="2211975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38335" y="6340284"/>
            <a:ext cx="524037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1200" dirty="0"/>
              <a:t>iaea.org/</a:t>
            </a:r>
            <a:r>
              <a:rPr lang="fr-CH" sz="1200" dirty="0" err="1"/>
              <a:t>newscenter</a:t>
            </a:r>
            <a:r>
              <a:rPr lang="fr-CH" sz="1200" dirty="0"/>
              <a:t>/</a:t>
            </a:r>
            <a:r>
              <a:rPr lang="fr-CH" sz="1200" dirty="0" err="1"/>
              <a:t>multimedia</a:t>
            </a:r>
            <a:r>
              <a:rPr lang="fr-CH" sz="1200" dirty="0"/>
              <a:t>/</a:t>
            </a:r>
            <a:r>
              <a:rPr lang="fr-CH" sz="1200" dirty="0" err="1"/>
              <a:t>videos</a:t>
            </a:r>
            <a:r>
              <a:rPr lang="fr-CH" sz="1200" dirty="0"/>
              <a:t>/</a:t>
            </a:r>
            <a:r>
              <a:rPr lang="fr-CH" sz="1200" dirty="0" err="1"/>
              <a:t>what</a:t>
            </a:r>
            <a:r>
              <a:rPr lang="fr-CH" sz="1200" dirty="0"/>
              <a:t>-</a:t>
            </a:r>
            <a:r>
              <a:rPr lang="fr-CH" sz="1200" dirty="0" err="1"/>
              <a:t>is</a:t>
            </a:r>
            <a:r>
              <a:rPr lang="fr-CH" sz="1200" dirty="0"/>
              <a:t>-a-</a:t>
            </a:r>
            <a:r>
              <a:rPr lang="fr-CH" sz="1200" dirty="0" err="1"/>
              <a:t>particle</a:t>
            </a:r>
            <a:r>
              <a:rPr lang="fr-CH" sz="1200" dirty="0"/>
              <a:t>-</a:t>
            </a:r>
            <a:r>
              <a:rPr lang="fr-CH" sz="1200" dirty="0" err="1"/>
              <a:t>accelerator</a:t>
            </a:r>
            <a:endParaRPr lang="fr-CH" sz="1200" dirty="0"/>
          </a:p>
        </p:txBody>
      </p:sp>
    </p:spTree>
    <p:extLst>
      <p:ext uri="{BB962C8B-B14F-4D97-AF65-F5344CB8AC3E}">
        <p14:creationId xmlns:p14="http://schemas.microsoft.com/office/powerpoint/2010/main" val="1190153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177"/>
    </mc:Choice>
    <mc:Fallback xmlns="">
      <p:transition spd="slow" advTm="32177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t="15124"/>
          <a:stretch>
            <a:fillRect/>
          </a:stretch>
        </p:blipFill>
        <p:spPr bwMode="auto">
          <a:xfrm>
            <a:off x="323528" y="1467892"/>
            <a:ext cx="8691129" cy="5253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23528" y="620688"/>
            <a:ext cx="88924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92D050"/>
                </a:solidFill>
                <a:cs typeface="Arial" pitchFamily="34" charset="0"/>
              </a:rPr>
              <a:t>Radionuclide generators</a:t>
            </a:r>
            <a:endParaRPr lang="fr-CH" sz="2800" dirty="0">
              <a:solidFill>
                <a:srgbClr val="92D05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425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995"/>
    </mc:Choice>
    <mc:Fallback xmlns="">
      <p:transition spd="slow" advTm="17995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74935"/>
            <a:ext cx="8435011" cy="527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300192" y="5229200"/>
            <a:ext cx="2520280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476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724"/>
    </mc:Choice>
    <mc:Fallback xmlns="">
      <p:transition spd="slow" advTm="30724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232952" cy="5820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95536" y="332656"/>
            <a:ext cx="79208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372200" y="5805264"/>
            <a:ext cx="1944216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031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413"/>
    </mc:Choice>
    <mc:Fallback xmlns="">
      <p:transition spd="slow" advTm="28413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t="13431"/>
          <a:stretch>
            <a:fillRect/>
          </a:stretch>
        </p:blipFill>
        <p:spPr bwMode="auto">
          <a:xfrm>
            <a:off x="611560" y="1492016"/>
            <a:ext cx="7715722" cy="5105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ZoneTexte 2"/>
          <p:cNvSpPr txBox="1"/>
          <p:nvPr/>
        </p:nvSpPr>
        <p:spPr>
          <a:xfrm>
            <a:off x="611560" y="673532"/>
            <a:ext cx="52789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Working principle of a generator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084168" y="5877272"/>
            <a:ext cx="2016224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286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321"/>
    </mc:Choice>
    <mc:Fallback xmlns="">
      <p:transition spd="slow" advTm="3432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3432"/>
          <a:stretch>
            <a:fillRect/>
          </a:stretch>
        </p:blipFill>
        <p:spPr bwMode="auto">
          <a:xfrm>
            <a:off x="683568" y="332656"/>
            <a:ext cx="8103593" cy="5691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51520" y="260648"/>
            <a:ext cx="648072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56176" y="5373216"/>
            <a:ext cx="1944216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024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376"/>
    </mc:Choice>
    <mc:Fallback xmlns="">
      <p:transition spd="slow" advTm="21376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 t="11859"/>
          <a:stretch>
            <a:fillRect/>
          </a:stretch>
        </p:blipFill>
        <p:spPr bwMode="auto">
          <a:xfrm>
            <a:off x="323528" y="476672"/>
            <a:ext cx="8687272" cy="5352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647892" y="5463552"/>
            <a:ext cx="1944216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5753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441"/>
    </mc:Choice>
    <mc:Fallback xmlns="">
      <p:transition spd="slow" advTm="4244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4098" name="Picture 2" descr="Bildergebnis für radionuclide generator elutions secular equilibr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96752"/>
            <a:ext cx="7681415" cy="4641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195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563"/>
    </mc:Choice>
    <mc:Fallback xmlns="">
      <p:transition spd="slow" advTm="26563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7"/>
          <p:cNvSpPr txBox="1">
            <a:spLocks noChangeArrowheads="1"/>
          </p:cNvSpPr>
          <p:nvPr/>
        </p:nvSpPr>
        <p:spPr>
          <a:xfrm>
            <a:off x="539552" y="620688"/>
            <a:ext cx="7992888" cy="3240360"/>
          </a:xfrm>
          <a:prstGeom prst="rect">
            <a:avLst/>
          </a:prstGeom>
        </p:spPr>
        <p:txBody>
          <a:bodyPr/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is 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radiopharmaceutical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Text Box 1028"/>
          <p:cNvSpPr txBox="1">
            <a:spLocks noChangeArrowheads="1"/>
          </p:cNvSpPr>
          <p:nvPr/>
        </p:nvSpPr>
        <p:spPr bwMode="auto">
          <a:xfrm>
            <a:off x="693912" y="3947251"/>
            <a:ext cx="79928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Radionuclide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+ </a:t>
            </a:r>
            <a:r>
              <a:rPr lang="en-US" sz="2800" dirty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Pharmaceutical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/>
          <a:srcRect r="4920" b="25982"/>
          <a:stretch/>
        </p:blipFill>
        <p:spPr>
          <a:xfrm>
            <a:off x="1619672" y="4556674"/>
            <a:ext cx="5832648" cy="1924774"/>
          </a:xfrm>
          <a:prstGeom prst="rect">
            <a:avLst/>
          </a:prstGeom>
        </p:spPr>
      </p:pic>
      <p:sp>
        <p:nvSpPr>
          <p:cNvPr id="6" name="Rectangle 1027"/>
          <p:cNvSpPr txBox="1">
            <a:spLocks noChangeArrowheads="1"/>
          </p:cNvSpPr>
          <p:nvPr/>
        </p:nvSpPr>
        <p:spPr>
          <a:xfrm>
            <a:off x="539552" y="1484784"/>
            <a:ext cx="7560840" cy="3240360"/>
          </a:xfrm>
          <a:prstGeom prst="rect">
            <a:avLst/>
          </a:prstGeom>
        </p:spPr>
        <p:txBody>
          <a:bodyPr/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sz="3200" dirty="0"/>
              <a:t>A radioactive tracer, or a radiopharmaceutical is a radioactive compound used to assess bodily functions, diagnose a condition, and treat diseases.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867"/>
    </mc:Choice>
    <mc:Fallback xmlns="">
      <p:transition spd="slow" advTm="24867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" name="ZoneTexte 3"/>
          <p:cNvSpPr txBox="1"/>
          <p:nvPr/>
        </p:nvSpPr>
        <p:spPr>
          <a:xfrm>
            <a:off x="2339752" y="908720"/>
            <a:ext cx="46990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Practical Exercise 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"Practical_Generator.pdf"</a:t>
            </a:r>
            <a:endParaRPr lang="en-US" sz="3600" dirty="0"/>
          </a:p>
        </p:txBody>
      </p:sp>
      <p:pic>
        <p:nvPicPr>
          <p:cNvPr id="6148" name="Picture 4" descr="Bildergebnis fÃ¼r practical exerci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54870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Bildergebnis fÃ¼r practical exerci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996952"/>
            <a:ext cx="20955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720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42"/>
    </mc:Choice>
    <mc:Fallback xmlns="">
      <p:transition spd="slow" advTm="10342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4098" name="Picture 2" descr="Bildergebnis für radionuclide generator elutions secular equilibr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96752"/>
            <a:ext cx="7681415" cy="4641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6553200" y="548680"/>
            <a:ext cx="21602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fr-CH" dirty="0"/>
              <a:t>361 </a:t>
            </a:r>
            <a:r>
              <a:rPr lang="fr-CH" dirty="0" err="1"/>
              <a:t>MBq</a:t>
            </a:r>
            <a:endParaRPr lang="fr-CH" dirty="0"/>
          </a:p>
          <a:p>
            <a:pPr marL="342900" indent="-342900">
              <a:buAutoNum type="alphaLcParenR"/>
            </a:pPr>
            <a:endParaRPr lang="fr-CH" dirty="0"/>
          </a:p>
          <a:p>
            <a:pPr marL="342900" indent="-342900">
              <a:buAutoNum type="alphaLcParenR"/>
            </a:pPr>
            <a:r>
              <a:rPr lang="fr-CH" dirty="0"/>
              <a:t>270 </a:t>
            </a:r>
            <a:r>
              <a:rPr lang="fr-CH" dirty="0" err="1"/>
              <a:t>MBq</a:t>
            </a:r>
            <a:endParaRPr lang="fr-CH" dirty="0"/>
          </a:p>
          <a:p>
            <a:pPr marL="342900" indent="-342900">
              <a:buAutoNum type="alphaLcParenR"/>
            </a:pPr>
            <a:endParaRPr lang="fr-CH" dirty="0"/>
          </a:p>
          <a:p>
            <a:pPr marL="342900" indent="-342900">
              <a:buAutoNum type="alphaLcParenR"/>
            </a:pPr>
            <a:r>
              <a:rPr lang="fr-CH" dirty="0"/>
              <a:t>248 </a:t>
            </a:r>
            <a:r>
              <a:rPr lang="fr-CH" dirty="0" err="1"/>
              <a:t>MBq</a:t>
            </a:r>
            <a:endParaRPr lang="fr-CH" dirty="0"/>
          </a:p>
        </p:txBody>
      </p:sp>
      <p:sp>
        <p:nvSpPr>
          <p:cNvPr id="4" name="ZoneTexte 3"/>
          <p:cNvSpPr txBox="1"/>
          <p:nvPr/>
        </p:nvSpPr>
        <p:spPr>
          <a:xfrm>
            <a:off x="323528" y="216375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b="1" dirty="0">
                <a:solidFill>
                  <a:srgbClr val="92D050"/>
                </a:solidFill>
              </a:rPr>
              <a:t>SOLUTION</a:t>
            </a:r>
          </a:p>
        </p:txBody>
      </p:sp>
    </p:spTree>
    <p:extLst>
      <p:ext uri="{BB962C8B-B14F-4D97-AF65-F5344CB8AC3E}">
        <p14:creationId xmlns:p14="http://schemas.microsoft.com/office/powerpoint/2010/main" val="4030644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419"/>
    </mc:Choice>
    <mc:Fallback xmlns="">
      <p:transition spd="slow" advTm="80419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79512" y="332656"/>
            <a:ext cx="36004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95536" y="620688"/>
            <a:ext cx="88924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cs typeface="Arial" pitchFamily="34" charset="0"/>
              </a:rPr>
              <a:t>Pro and Contra Generator Systems</a:t>
            </a:r>
            <a:endParaRPr lang="fr-CH" sz="2800" dirty="0"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56728" y="1406788"/>
            <a:ext cx="7975712" cy="4656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Advantages</a:t>
            </a:r>
            <a:endParaRPr lang="fr-CH" sz="2000" b="1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Radionuclides always available for use</a:t>
            </a:r>
            <a:endParaRPr lang="fr-CH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Easy to deliver and simple operation of the generator systems</a:t>
            </a:r>
            <a:endParaRPr lang="fr-CH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CH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Disadvantages</a:t>
            </a:r>
            <a:endParaRPr lang="fr-CH" sz="20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 for all systems the eluate can be used directly 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Long-lived generators: risk of mother nuclide break-through or radiolysis of column material</a:t>
            </a:r>
            <a:endParaRPr lang="fr-CH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Risk for breakthrough of the long-lived mother increases with each elution</a:t>
            </a:r>
            <a:endParaRPr lang="fr-CH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Shelf life of generators is relatively short</a:t>
            </a:r>
            <a:endParaRPr lang="fr-CH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Supply of mother radionuclides is often critical </a:t>
            </a:r>
            <a:r>
              <a:rPr lang="en-US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Shut down of one site can create shortage of delivery</a:t>
            </a:r>
            <a:endParaRPr lang="fr-CH" dirty="0">
              <a:solidFill>
                <a:srgbClr val="00B0F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0487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018"/>
    </mc:Choice>
    <mc:Fallback xmlns="">
      <p:transition spd="slow" advTm="44018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55576" y="1641574"/>
            <a:ext cx="7632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Different productions modes of radiopharmaceuticals (Fission, Cyclotrons, Generators)</a:t>
            </a:r>
          </a:p>
          <a:p>
            <a:r>
              <a:rPr lang="en-US" dirty="0"/>
              <a:t>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755576" y="476672"/>
            <a:ext cx="73448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Summary Part I</a:t>
            </a:r>
          </a:p>
          <a:p>
            <a:endParaRPr lang="en-US" sz="32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354" y="2564904"/>
            <a:ext cx="7977616" cy="331377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20261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458"/>
    </mc:Choice>
    <mc:Fallback xmlns="">
      <p:transition spd="slow" advTm="13458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27584" y="1945863"/>
            <a:ext cx="763284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Fission produced radionuclides risk shortages if one production site is down. Most generator systems, widely used in nuclear medicine, are based on fission produced radionuclides.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Cyclotron production is challenging and requires developed infrastructures and trained staff. The market for medical cyclotrons is continuously growing.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Generators are widely used, </a:t>
            </a:r>
            <a:r>
              <a:rPr lang="en-US" baseline="30000" dirty="0"/>
              <a:t>99m</a:t>
            </a:r>
            <a:r>
              <a:rPr lang="en-US" dirty="0"/>
              <a:t>Tc for most kit pharmaceuticals, and in combination with special kits and fabrications for radionuclides like </a:t>
            </a:r>
            <a:r>
              <a:rPr lang="en-US" baseline="30000" dirty="0"/>
              <a:t>68</a:t>
            </a:r>
            <a:r>
              <a:rPr lang="en-US" dirty="0"/>
              <a:t>Ga.</a:t>
            </a:r>
          </a:p>
          <a:p>
            <a:r>
              <a:rPr lang="en-US" dirty="0"/>
              <a:t>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755576" y="476672"/>
            <a:ext cx="73448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Summary Part I</a:t>
            </a:r>
          </a:p>
          <a:p>
            <a:endParaRPr lang="en-US" sz="32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24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0873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561"/>
    </mc:Choice>
    <mc:Fallback xmlns="">
      <p:transition spd="slow" advTm="2656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215" y="2780928"/>
            <a:ext cx="5815994" cy="302780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6" t="5882" r="12490" b="17646"/>
          <a:stretch/>
        </p:blipFill>
        <p:spPr>
          <a:xfrm>
            <a:off x="3063268" y="955947"/>
            <a:ext cx="3405888" cy="983923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804504" y="176573"/>
            <a:ext cx="59234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3200" dirty="0" err="1"/>
              <a:t>What</a:t>
            </a:r>
            <a:r>
              <a:rPr lang="fr-CH" sz="3200" dirty="0"/>
              <a:t> </a:t>
            </a:r>
            <a:r>
              <a:rPr lang="fr-CH" sz="3200" dirty="0" err="1"/>
              <a:t>is</a:t>
            </a:r>
            <a:r>
              <a:rPr lang="fr-CH" sz="3200" dirty="0"/>
              <a:t> a </a:t>
            </a:r>
            <a:r>
              <a:rPr lang="fr-CH" sz="3200" i="1" dirty="0" err="1"/>
              <a:t>radiopharmaceutical</a:t>
            </a:r>
            <a:r>
              <a:rPr lang="fr-CH" sz="3200" dirty="0"/>
              <a:t>?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39737" y="1124742"/>
            <a:ext cx="26981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«radioactive </a:t>
            </a:r>
            <a:r>
              <a:rPr lang="fr-CH" dirty="0" err="1"/>
              <a:t>sugar</a:t>
            </a:r>
            <a:r>
              <a:rPr lang="fr-CH" dirty="0"/>
              <a:t>»</a:t>
            </a:r>
          </a:p>
          <a:p>
            <a:r>
              <a:rPr lang="fr-CH" dirty="0"/>
              <a:t>[</a:t>
            </a:r>
            <a:r>
              <a:rPr lang="fr-CH" baseline="30000" dirty="0"/>
              <a:t>18</a:t>
            </a:r>
            <a:r>
              <a:rPr lang="fr-CH" dirty="0"/>
              <a:t>F]</a:t>
            </a:r>
            <a:r>
              <a:rPr lang="fr-CH" dirty="0" err="1"/>
              <a:t>fluorodeoxyglucose</a:t>
            </a:r>
            <a:endParaRPr lang="fr-CH" dirty="0"/>
          </a:p>
        </p:txBody>
      </p:sp>
      <p:sp>
        <p:nvSpPr>
          <p:cNvPr id="8" name="ZoneTexte 7"/>
          <p:cNvSpPr txBox="1"/>
          <p:nvPr/>
        </p:nvSpPr>
        <p:spPr>
          <a:xfrm>
            <a:off x="6553200" y="1124741"/>
            <a:ext cx="24160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glucose – a </a:t>
            </a:r>
            <a:r>
              <a:rPr lang="fr-CH" dirty="0" err="1"/>
              <a:t>universal</a:t>
            </a:r>
            <a:r>
              <a:rPr lang="fr-CH" dirty="0"/>
              <a:t> </a:t>
            </a:r>
          </a:p>
          <a:p>
            <a:r>
              <a:rPr lang="fr-CH" dirty="0"/>
              <a:t>source of </a:t>
            </a:r>
            <a:r>
              <a:rPr lang="fr-CH" dirty="0" err="1"/>
              <a:t>energy</a:t>
            </a:r>
            <a:endParaRPr lang="fr-CH" dirty="0"/>
          </a:p>
        </p:txBody>
      </p:sp>
      <p:sp>
        <p:nvSpPr>
          <p:cNvPr id="9" name="Rectangle 8"/>
          <p:cNvSpPr/>
          <p:nvPr/>
        </p:nvSpPr>
        <p:spPr>
          <a:xfrm>
            <a:off x="339737" y="632010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CH" sz="1200" dirty="0"/>
              <a:t>nibib.nih.gov/science-</a:t>
            </a:r>
            <a:r>
              <a:rPr lang="fr-CH" sz="1200" dirty="0" err="1"/>
              <a:t>education</a:t>
            </a:r>
            <a:r>
              <a:rPr lang="fr-CH" sz="1200" dirty="0"/>
              <a:t>/science-topics/</a:t>
            </a:r>
            <a:r>
              <a:rPr lang="fr-CH" sz="1200" dirty="0" err="1"/>
              <a:t>nuclear-medicine</a:t>
            </a:r>
            <a:endParaRPr lang="fr-CH" sz="1200" dirty="0"/>
          </a:p>
        </p:txBody>
      </p:sp>
      <p:sp>
        <p:nvSpPr>
          <p:cNvPr id="10" name="ZoneTexte 9"/>
          <p:cNvSpPr txBox="1"/>
          <p:nvPr/>
        </p:nvSpPr>
        <p:spPr>
          <a:xfrm>
            <a:off x="339737" y="2091334"/>
            <a:ext cx="5035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aseline="30000" dirty="0"/>
              <a:t>18</a:t>
            </a:r>
            <a:r>
              <a:rPr lang="fr-CH" dirty="0"/>
              <a:t>F – radioactive isotope of fluorine – t</a:t>
            </a:r>
            <a:r>
              <a:rPr lang="fr-CH" baseline="-25000" dirty="0"/>
              <a:t>1/2</a:t>
            </a:r>
            <a:r>
              <a:rPr lang="fr-CH" dirty="0"/>
              <a:t> 1.8 h </a:t>
            </a:r>
          </a:p>
        </p:txBody>
      </p:sp>
    </p:spTree>
    <p:extLst>
      <p:ext uri="{BB962C8B-B14F-4D97-AF65-F5344CB8AC3E}">
        <p14:creationId xmlns:p14="http://schemas.microsoft.com/office/powerpoint/2010/main" val="1677577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7"/>
          <p:cNvSpPr txBox="1">
            <a:spLocks noChangeArrowheads="1"/>
          </p:cNvSpPr>
          <p:nvPr/>
        </p:nvSpPr>
        <p:spPr>
          <a:xfrm>
            <a:off x="539552" y="620688"/>
            <a:ext cx="7992888" cy="3240360"/>
          </a:xfrm>
          <a:prstGeom prst="rect">
            <a:avLst/>
          </a:prstGeom>
        </p:spPr>
        <p:txBody>
          <a:bodyPr/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is 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radiopharmaceutical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 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Definition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European Pharmacopoeia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baseline="0" dirty="0"/>
          </a:p>
          <a:p>
            <a:pPr algn="just"/>
            <a:r>
              <a:rPr lang="en-US" dirty="0"/>
              <a:t>“Radiopharmaceutical preparations or radiopharmaceuticals are medicinal products which, when ready for use, contains 1 or more radionuclides (radioactive isotopes) for a medicinal purpose.”</a:t>
            </a:r>
            <a:endParaRPr lang="en-US" sz="3200" dirty="0"/>
          </a:p>
          <a:p>
            <a:pPr algn="just"/>
            <a:endParaRPr lang="en-US" sz="1600" dirty="0"/>
          </a:p>
          <a:p>
            <a:pPr algn="just"/>
            <a:r>
              <a:rPr lang="en-US" sz="1600" dirty="0"/>
              <a:t>Radiopharmaceutical preparations cover: </a:t>
            </a:r>
          </a:p>
          <a:p>
            <a:pPr algn="just"/>
            <a:endParaRPr lang="en-US" sz="1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/>
              <a:t>Radionuclide </a:t>
            </a:r>
            <a:r>
              <a:rPr lang="en-US" sz="1600" b="1" dirty="0"/>
              <a:t>generators</a:t>
            </a:r>
            <a:r>
              <a:rPr lang="en-US" sz="1600" dirty="0"/>
              <a:t>: any system incorporating a radionuclide that decays to produce a daughter radionuclide that is to be obtained by elution or by any other method and used in a radiopharmaceutical preparation;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b="1" dirty="0"/>
              <a:t>Kits </a:t>
            </a:r>
            <a:r>
              <a:rPr lang="en-US" sz="1600" dirty="0"/>
              <a:t>for radiopharmaceutical preparation: any preparation to be reconstituted or combined with radionuclides in the final radiopharmaceutical preparation, usually prior to its administration;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/>
              <a:t>Radionuclide and chemical </a:t>
            </a:r>
            <a:r>
              <a:rPr lang="en-US" sz="1600" b="1" dirty="0"/>
              <a:t>precursors</a:t>
            </a:r>
            <a:r>
              <a:rPr lang="en-US" sz="1600" dirty="0"/>
              <a:t>: any radionuclide produced for </a:t>
            </a:r>
            <a:r>
              <a:rPr lang="en-US" sz="1600" dirty="0" err="1"/>
              <a:t>radiolabelling</a:t>
            </a:r>
            <a:r>
              <a:rPr lang="en-US" sz="1600" dirty="0"/>
              <a:t>, or a chemical used in the synthesis of another substance prior to administration.</a:t>
            </a:r>
            <a:endParaRPr lang="en-US" sz="2800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4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3145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153"/>
    </mc:Choice>
    <mc:Fallback xmlns="">
      <p:transition spd="slow" advTm="62153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413792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Program</a:t>
            </a:r>
            <a:br>
              <a:rPr lang="fr-FR" dirty="0"/>
            </a:b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ZoneTexte 5"/>
          <p:cNvSpPr txBox="1"/>
          <p:nvPr/>
        </p:nvSpPr>
        <p:spPr>
          <a:xfrm>
            <a:off x="827584" y="1412776"/>
            <a:ext cx="7797552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Part I 		Radionuclide Production </a:t>
            </a:r>
          </a:p>
          <a:p>
            <a:endParaRPr lang="en-US" sz="2400" dirty="0"/>
          </a:p>
          <a:p>
            <a:r>
              <a:rPr lang="en-US" sz="2400" dirty="0"/>
              <a:t>Part II		Radiopharmaceutical Products</a:t>
            </a:r>
          </a:p>
          <a:p>
            <a:endParaRPr lang="en-US" sz="2400" dirty="0"/>
          </a:p>
          <a:p>
            <a:r>
              <a:rPr lang="en-US" sz="2400" dirty="0"/>
              <a:t>Part III		Quality Control Methods</a:t>
            </a:r>
          </a:p>
          <a:p>
            <a:endParaRPr lang="en-US" sz="2400" dirty="0"/>
          </a:p>
          <a:p>
            <a:r>
              <a:rPr lang="en-US" sz="2400" dirty="0"/>
              <a:t>Part IV	Applications in Nuclear Medicine</a:t>
            </a:r>
          </a:p>
          <a:p>
            <a:endParaRPr lang="en-US" sz="2400" dirty="0"/>
          </a:p>
          <a:p>
            <a:r>
              <a:rPr lang="en-US" sz="2400" dirty="0"/>
              <a:t>Part V		Facilities</a:t>
            </a:r>
          </a:p>
          <a:p>
            <a:endParaRPr lang="en-US" sz="2400" dirty="0"/>
          </a:p>
          <a:p>
            <a:r>
              <a:rPr lang="en-US" sz="2400" dirty="0"/>
              <a:t>Part VI	Legislation for Radiopharmaceuticals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028"/>
    </mc:Choice>
    <mc:Fallback xmlns="">
      <p:transition spd="slow" advTm="44028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27584" y="2132856"/>
            <a:ext cx="6624736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Nuclear reactors, fission products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Cyclotron production (accelerators)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Generators</a:t>
            </a:r>
          </a:p>
          <a:p>
            <a:pPr>
              <a:buFont typeface="Wingdings" pitchFamily="2" charset="2"/>
              <a:buChar char="§"/>
            </a:pPr>
            <a:endParaRPr lang="en-US" dirty="0"/>
          </a:p>
          <a:p>
            <a:pPr>
              <a:buFont typeface="Wingdings" pitchFamily="2" charset="2"/>
              <a:buChar char="§"/>
            </a:pPr>
            <a:endParaRPr lang="en-US" dirty="0"/>
          </a:p>
          <a:p>
            <a:endParaRPr 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827584" y="692696"/>
            <a:ext cx="73448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Part I: Radionuclide production</a:t>
            </a:r>
          </a:p>
          <a:p>
            <a:endParaRPr lang="en-US" sz="32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6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14870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620"/>
    </mc:Choice>
    <mc:Fallback xmlns="">
      <p:transition spd="slow" advTm="2362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92144" y="2198127"/>
            <a:ext cx="446449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>
                <a:tab pos="809625" algn="l"/>
              </a:tabLst>
            </a:pPr>
            <a:endParaRPr kumimoji="0" lang="en-GB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>
                <a:tab pos="809625" algn="l"/>
              </a:tabLst>
            </a:pPr>
            <a:r>
              <a:rPr kumimoji="0" lang="en-GB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Type of particles</a:t>
            </a:r>
            <a:r>
              <a:rPr kumimoji="0" lang="en-GB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:</a:t>
            </a:r>
            <a:r>
              <a:rPr lang="en-GB" sz="1800" dirty="0"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  <a:r>
              <a:rPr kumimoji="0" lang="en-GB" sz="1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neutrons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>
                <a:tab pos="809625" algn="l"/>
              </a:tabLst>
            </a:pPr>
            <a:endParaRPr kumimoji="0" lang="en-GB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  <a:sym typeface="Symbol" pitchFamily="18" charset="2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>
                <a:tab pos="809625" algn="l"/>
              </a:tabLst>
            </a:pPr>
            <a:r>
              <a:rPr lang="en-GB" sz="1800" dirty="0"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 Source of  particles: nuclear reactor</a:t>
            </a:r>
            <a:endParaRPr kumimoji="0" lang="en-GB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  <a:sym typeface="Symbol" pitchFamily="18" charset="2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>
                <a:tab pos="809625" algn="l"/>
              </a:tabLst>
            </a:pPr>
            <a:endParaRPr kumimoji="0" lang="en-GB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809625" algn="l"/>
              </a:tabLst>
            </a:pPr>
            <a:endParaRPr kumimoji="0" lang="en-GB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13239" y="587154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en-GB" sz="2800" b="0" i="0" u="none" strike="noStrike" cap="none" normalizeH="0" baseline="0" dirty="0">
                <a:ln>
                  <a:noFill/>
                </a:ln>
                <a:solidFill>
                  <a:srgbClr val="92D050"/>
                </a:solidFill>
                <a:effectLst/>
                <a:ea typeface="Times New Roman" pitchFamily="18" charset="0"/>
                <a:cs typeface="Arial" pitchFamily="34" charset="0"/>
                <a:sym typeface="Symbol" pitchFamily="18" charset="2"/>
              </a:rPr>
              <a:t>Bombardment with</a:t>
            </a:r>
            <a:r>
              <a:rPr kumimoji="0" lang="en-GB" sz="2800" b="0" u="none" strike="noStrike" cap="none" normalizeH="0" baseline="0" dirty="0">
                <a:ln>
                  <a:noFill/>
                </a:ln>
                <a:solidFill>
                  <a:srgbClr val="92D050"/>
                </a:solidFill>
                <a:effectLst/>
                <a:ea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  <a:r>
              <a:rPr kumimoji="0" lang="en-GB" sz="2800" b="0" i="1" u="none" strike="noStrike" cap="none" normalizeH="0" baseline="0" dirty="0">
                <a:ln>
                  <a:noFill/>
                </a:ln>
                <a:solidFill>
                  <a:srgbClr val="92D050"/>
                </a:solidFill>
                <a:effectLst/>
                <a:ea typeface="Times New Roman" pitchFamily="18" charset="0"/>
                <a:cs typeface="Arial" pitchFamily="34" charset="0"/>
                <a:sym typeface="Symbol" pitchFamily="18" charset="2"/>
              </a:rPr>
              <a:t>electrically </a:t>
            </a:r>
            <a:r>
              <a:rPr kumimoji="0" lang="en-GB" sz="2800" b="1" i="1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Arial" pitchFamily="34" charset="0"/>
                <a:sym typeface="Symbol" pitchFamily="18" charset="2"/>
              </a:rPr>
              <a:t>neutral</a:t>
            </a:r>
            <a:r>
              <a:rPr kumimoji="0" lang="en-GB" sz="2800" b="0" i="1" u="none" strike="noStrike" cap="none" normalizeH="0" baseline="0" dirty="0">
                <a:ln>
                  <a:noFill/>
                </a:ln>
                <a:solidFill>
                  <a:srgbClr val="92D050"/>
                </a:solidFill>
                <a:effectLst/>
                <a:ea typeface="Times New Roman" pitchFamily="18" charset="0"/>
                <a:cs typeface="Arial" pitchFamily="34" charset="0"/>
                <a:sym typeface="Symbol" pitchFamily="18" charset="2"/>
              </a:rPr>
              <a:t> particles</a:t>
            </a:r>
            <a:endParaRPr kumimoji="0" lang="en-GB" sz="2800" b="0" i="0" u="none" strike="noStrike" cap="none" normalizeH="0" baseline="0" dirty="0">
              <a:ln>
                <a:noFill/>
              </a:ln>
              <a:solidFill>
                <a:srgbClr val="92D050"/>
              </a:solidFill>
              <a:effectLst/>
            </a:endParaRPr>
          </a:p>
        </p:txBody>
      </p:sp>
      <p:pic>
        <p:nvPicPr>
          <p:cNvPr id="4" name="Picture 10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17704" y="2924944"/>
            <a:ext cx="4140512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92144" y="1619800"/>
            <a:ext cx="84660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itchFamily="34" charset="0"/>
                <a:ea typeface="Times New Roman" pitchFamily="18" charset="0"/>
                <a:cs typeface="Arial" pitchFamily="34" charset="0"/>
              </a:rPr>
              <a:t>Radioisotopes that can be produced by irradiating a specific target inside a nuclear research reactor.</a:t>
            </a:r>
            <a:endParaRPr lang="fr-CH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3239" y="6381328"/>
            <a:ext cx="524037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1200" dirty="0"/>
              <a:t>psi.ch/en/media/</a:t>
            </a:r>
            <a:r>
              <a:rPr lang="fr-CH" sz="1200" dirty="0" err="1"/>
              <a:t>our-research</a:t>
            </a:r>
            <a:r>
              <a:rPr lang="fr-CH" sz="1200" dirty="0"/>
              <a:t>/cancer-</a:t>
            </a:r>
            <a:r>
              <a:rPr lang="fr-CH" sz="1200" dirty="0" err="1"/>
              <a:t>medicine</a:t>
            </a:r>
            <a:r>
              <a:rPr lang="fr-CH" sz="1200" dirty="0"/>
              <a:t>-</a:t>
            </a:r>
            <a:r>
              <a:rPr lang="fr-CH" sz="1200" dirty="0" err="1"/>
              <a:t>using</a:t>
            </a:r>
            <a:r>
              <a:rPr lang="fr-CH" sz="1200" dirty="0"/>
              <a:t>-psis-neutron-source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87"/>
          <a:stretch/>
        </p:blipFill>
        <p:spPr>
          <a:xfrm>
            <a:off x="1504885" y="3717032"/>
            <a:ext cx="1900078" cy="176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168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82"/>
    </mc:Choice>
    <mc:Fallback xmlns="">
      <p:transition spd="slow" advTm="12082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27"/>
          <p:cNvSpPr>
            <a:spLocks noChangeArrowheads="1"/>
          </p:cNvSpPr>
          <p:nvPr/>
        </p:nvSpPr>
        <p:spPr bwMode="auto">
          <a:xfrm>
            <a:off x="432048" y="496664"/>
            <a:ext cx="8676456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en-GB" sz="2800" dirty="0">
                <a:solidFill>
                  <a:srgbClr val="92D050"/>
                </a:solidFill>
                <a:cs typeface="Arial" pitchFamily="34" charset="0"/>
              </a:rPr>
              <a:t>Fission produced radionuclides</a:t>
            </a:r>
            <a:endParaRPr lang="en-GB" sz="2400" dirty="0">
              <a:solidFill>
                <a:srgbClr val="92D050"/>
              </a:solidFill>
              <a:cs typeface="Arial" pitchFamily="34" charset="0"/>
            </a:endParaRPr>
          </a:p>
        </p:txBody>
      </p:sp>
      <p:pic>
        <p:nvPicPr>
          <p:cNvPr id="2" name="Picture 1026"/>
          <p:cNvPicPr>
            <a:picLocks noChangeAspect="1" noChangeArrowheads="1"/>
          </p:cNvPicPr>
          <p:nvPr/>
        </p:nvPicPr>
        <p:blipFill>
          <a:blip r:embed="rId4" cstate="print"/>
          <a:srcRect l="4605" t="4424" r="4831" b="9311"/>
          <a:stretch>
            <a:fillRect/>
          </a:stretch>
        </p:blipFill>
        <p:spPr bwMode="auto">
          <a:xfrm>
            <a:off x="2699792" y="2059107"/>
            <a:ext cx="3240360" cy="23293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5" name="Rectangle 14"/>
          <p:cNvSpPr/>
          <p:nvPr/>
        </p:nvSpPr>
        <p:spPr>
          <a:xfrm>
            <a:off x="467544" y="1412776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cs typeface="Times New Roman" pitchFamily="18" charset="0"/>
              </a:rPr>
              <a:t>Fission of  </a:t>
            </a:r>
            <a:r>
              <a:rPr lang="en-US" baseline="30000" dirty="0">
                <a:cs typeface="Times New Roman" pitchFamily="18" charset="0"/>
              </a:rPr>
              <a:t>235</a:t>
            </a:r>
            <a:r>
              <a:rPr lang="en-US" dirty="0">
                <a:cs typeface="Times New Roman" pitchFamily="18" charset="0"/>
              </a:rPr>
              <a:t>U produces nearly 200 different radionuclides…</a:t>
            </a:r>
          </a:p>
          <a:p>
            <a:pPr algn="just"/>
            <a:endParaRPr lang="fr-CH" b="1" dirty="0">
              <a:cs typeface="Times New Roman" pitchFamily="18" charset="0"/>
            </a:endParaRPr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67544" y="4653136"/>
            <a:ext cx="78843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Nuclides with high atomic number are fissionable and a common reaction is the fission of uranium-235 by neutrons in a nuclear reactor. For example, </a:t>
            </a:r>
            <a:r>
              <a:rPr lang="en-US" b="1" dirty="0">
                <a:solidFill>
                  <a:srgbClr val="C00000"/>
                </a:solidFill>
              </a:rPr>
              <a:t>iodine-131, molybdenum-99 and xenon-133 </a:t>
            </a:r>
            <a:r>
              <a:rPr lang="en-US" dirty="0"/>
              <a:t>can be produced in this way. Radionuclides from such a process must be carefully controlled in order to minimize the radionuclide impurities. </a:t>
            </a:r>
            <a:endParaRPr lang="fr-CH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326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927"/>
    </mc:Choice>
    <mc:Fallback xmlns="">
      <p:transition spd="slow" advTm="15927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95536" y="476672"/>
            <a:ext cx="8892480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cs typeface="Arial" pitchFamily="34" charset="0"/>
              </a:rPr>
              <a:t>Nuclear fission products</a:t>
            </a:r>
          </a:p>
          <a:p>
            <a:endParaRPr lang="en-US" sz="2800" dirty="0">
              <a:cs typeface="Arial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cs typeface="Arial" pitchFamily="34" charset="0"/>
              </a:rPr>
              <a:t>Only limited number of production sites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cs typeface="Arial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cs typeface="Arial" pitchFamily="34" charset="0"/>
              </a:rPr>
              <a:t>Risk of worldwide shortages if there occur problems at one site</a:t>
            </a:r>
          </a:p>
          <a:p>
            <a:endParaRPr lang="fr-CH" sz="2000" dirty="0">
              <a:cs typeface="Arial" pitchFamily="34" charset="0"/>
            </a:endParaRPr>
          </a:p>
          <a:p>
            <a:endParaRPr lang="en-US" sz="2000" dirty="0">
              <a:cs typeface="Arial" pitchFamily="34" charset="0"/>
            </a:endParaRPr>
          </a:p>
          <a:p>
            <a:pPr marL="457200" indent="-457200">
              <a:buFontTx/>
              <a:buChar char="-"/>
            </a:pPr>
            <a:endParaRPr lang="en-US" sz="2800" dirty="0">
              <a:cs typeface="Arial" pitchFamily="34" charset="0"/>
            </a:endParaRPr>
          </a:p>
          <a:p>
            <a:pPr marL="457200" indent="-457200">
              <a:buFontTx/>
              <a:buChar char="-"/>
            </a:pPr>
            <a:endParaRPr lang="fr-CH" sz="2800" dirty="0">
              <a:cs typeface="Arial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2408549"/>
            <a:ext cx="3800222" cy="177537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3968" y="4329404"/>
            <a:ext cx="4067185" cy="202694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13239" y="6381328"/>
            <a:ext cx="524037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1200" dirty="0"/>
              <a:t>ncbi.nlm.nih.gov/books/NBK215133/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14"/>
          <a:stretch/>
        </p:blipFill>
        <p:spPr>
          <a:xfrm>
            <a:off x="683568" y="2408549"/>
            <a:ext cx="1080120" cy="111458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52" y="3831437"/>
            <a:ext cx="3655995" cy="23489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41718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421"/>
    </mc:Choice>
    <mc:Fallback xmlns="">
      <p:transition spd="slow" advTm="19421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|10|4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7.1|6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13.3|4.5|19.6|11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6|6.4|6.2|5.4|7.6|1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8|4.8|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|0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4|4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|9.9|18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|3"/>
</p:tagLst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</TotalTime>
  <Words>803</Words>
  <Application>Microsoft Macintosh PowerPoint</Application>
  <PresentationFormat>On-screen Show (4:3)</PresentationFormat>
  <Paragraphs>153</Paragraphs>
  <Slides>24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Times New Roman</vt:lpstr>
      <vt:lpstr>Wingdings</vt:lpstr>
      <vt:lpstr>Blank</vt:lpstr>
      <vt:lpstr>PowerPoint Presentation</vt:lpstr>
      <vt:lpstr>PowerPoint Presentation</vt:lpstr>
      <vt:lpstr>PowerPoint Presentation</vt:lpstr>
      <vt:lpstr>PowerPoint Presentation</vt:lpstr>
      <vt:lpstr>Program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CHUV | Centre hospitalier universitaire vaudois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Straub Marietta (HOS40459)</dc:creator>
  <cp:lastModifiedBy>Cusnir Ruslan</cp:lastModifiedBy>
  <cp:revision>333</cp:revision>
  <dcterms:created xsi:type="dcterms:W3CDTF">2017-01-05T10:04:42Z</dcterms:created>
  <dcterms:modified xsi:type="dcterms:W3CDTF">2024-12-05T14:26:18Z</dcterms:modified>
</cp:coreProperties>
</file>