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3" r:id="rId2"/>
    <p:sldId id="341" r:id="rId3"/>
    <p:sldId id="340" r:id="rId4"/>
    <p:sldId id="287" r:id="rId5"/>
    <p:sldId id="288" r:id="rId6"/>
    <p:sldId id="274" r:id="rId7"/>
    <p:sldId id="275" r:id="rId8"/>
    <p:sldId id="291" r:id="rId9"/>
    <p:sldId id="322" r:id="rId10"/>
    <p:sldId id="337" r:id="rId11"/>
    <p:sldId id="264" r:id="rId12"/>
    <p:sldId id="266" r:id="rId13"/>
    <p:sldId id="313" r:id="rId14"/>
    <p:sldId id="338" r:id="rId15"/>
    <p:sldId id="324" r:id="rId16"/>
    <p:sldId id="278" r:id="rId17"/>
    <p:sldId id="279" r:id="rId18"/>
    <p:sldId id="269" r:id="rId19"/>
    <p:sldId id="270" r:id="rId20"/>
    <p:sldId id="271" r:id="rId21"/>
    <p:sldId id="272" r:id="rId22"/>
    <p:sldId id="335" r:id="rId23"/>
    <p:sldId id="280" r:id="rId24"/>
    <p:sldId id="285" r:id="rId25"/>
    <p:sldId id="276" r:id="rId26"/>
    <p:sldId id="332" r:id="rId27"/>
    <p:sldId id="293" r:id="rId28"/>
    <p:sldId id="347" r:id="rId29"/>
    <p:sldId id="281" r:id="rId30"/>
    <p:sldId id="348" r:id="rId31"/>
    <p:sldId id="283" r:id="rId32"/>
    <p:sldId id="336" r:id="rId33"/>
    <p:sldId id="325" r:id="rId34"/>
    <p:sldId id="273" r:id="rId35"/>
    <p:sldId id="282" r:id="rId36"/>
    <p:sldId id="295" r:id="rId37"/>
    <p:sldId id="292" r:id="rId38"/>
    <p:sldId id="297" r:id="rId39"/>
    <p:sldId id="298" r:id="rId40"/>
    <p:sldId id="346" r:id="rId41"/>
    <p:sldId id="284" r:id="rId42"/>
    <p:sldId id="328" r:id="rId43"/>
    <p:sldId id="310" r:id="rId44"/>
    <p:sldId id="294" r:id="rId45"/>
    <p:sldId id="296" r:id="rId46"/>
    <p:sldId id="349" r:id="rId47"/>
    <p:sldId id="350" r:id="rId48"/>
    <p:sldId id="351" r:id="rId49"/>
    <p:sldId id="300" r:id="rId50"/>
    <p:sldId id="302" r:id="rId51"/>
    <p:sldId id="303" r:id="rId52"/>
    <p:sldId id="299" r:id="rId53"/>
    <p:sldId id="304" r:id="rId54"/>
    <p:sldId id="305" r:id="rId55"/>
    <p:sldId id="314" r:id="rId56"/>
    <p:sldId id="331" r:id="rId57"/>
    <p:sldId id="327" r:id="rId58"/>
    <p:sldId id="309" r:id="rId59"/>
    <p:sldId id="311" r:id="rId60"/>
    <p:sldId id="352" r:id="rId61"/>
    <p:sldId id="342" r:id="rId62"/>
    <p:sldId id="343" r:id="rId63"/>
    <p:sldId id="344" r:id="rId64"/>
    <p:sldId id="345" r:id="rId65"/>
    <p:sldId id="321" r:id="rId66"/>
    <p:sldId id="330" r:id="rId67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  <a:srgbClr val="C00000"/>
    <a:srgbClr val="3399FF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1797" autoAdjust="0"/>
  </p:normalViewPr>
  <p:slideViewPr>
    <p:cSldViewPr snapToGrid="0">
      <p:cViewPr varScale="1">
        <p:scale>
          <a:sx n="118" d="100"/>
          <a:sy n="118" d="100"/>
        </p:scale>
        <p:origin x="6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245C-AC71-49EB-B279-09093E7745C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A31E-C97D-4468-B9C9-B8AA217E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98C2-3D49-4CF3-863B-C550AB35DD17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D973-18D6-47A8-9BB5-59A24086B3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6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describe deviation from nominal orbit, </a:t>
            </a:r>
            <a:r>
              <a:rPr lang="en-US" dirty="0" err="1"/>
              <a:t>x,y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start from equation of motion, consider only linear fields and introduce path length as independent variable instead of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field parametrized as vertical dipole field plus quadrupole fields; dipole 1/rho, quad 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CD973-18D6-47A8-9BB5-59A24086B33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536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F63F3002-2689-4AC8-B367-A1947E8FB1AF}" type="slidenum">
              <a:rPr lang="fr-FR" altLang="en-US">
                <a:solidFill>
                  <a:schemeClr val="tx1"/>
                </a:solidFill>
                <a:latin typeface="Times" pitchFamily="18" charset="0"/>
              </a:rPr>
              <a:pPr/>
              <a:t>34</a:t>
            </a:fld>
            <a:endParaRPr lang="fr-FR" alt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CD973-18D6-47A8-9BB5-59A24086B33D}" type="slidenum">
              <a:rPr lang="de-CH" smtClean="0"/>
              <a:t>61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64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7A3-38CA-48B8-96F8-AA0133EC5809}" type="datetime1">
              <a:rPr lang="de-CH" smtClean="0"/>
              <a:t>23.09.2024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7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FE0-FCA5-4FDE-8B55-A6EA3A2F6F1F}" type="datetime1">
              <a:rPr lang="de-CH" smtClean="0"/>
              <a:t>23.09.2024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99689" y="1554690"/>
            <a:ext cx="6744622" cy="61070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3600"/>
            </a:lvl1pPr>
            <a:lvl2pPr marL="342900" indent="0">
              <a:buFontTx/>
              <a:buNone/>
              <a:defRPr sz="3600"/>
            </a:lvl2pPr>
            <a:lvl3pPr marL="685800" indent="0">
              <a:buFontTx/>
              <a:buNone/>
              <a:defRPr sz="3600"/>
            </a:lvl3pPr>
            <a:lvl4pPr marL="1028700" indent="0">
              <a:buFontTx/>
              <a:buNone/>
              <a:defRPr sz="3600"/>
            </a:lvl4pPr>
            <a:lvl5pPr marL="1371600" indent="0">
              <a:buFontTx/>
              <a:buNone/>
              <a:defRPr sz="3600"/>
            </a:lvl5pPr>
          </a:lstStyle>
          <a:p>
            <a:r>
              <a:rPr lang="en-GB" sz="3600" noProof="0" dirty="0">
                <a:solidFill>
                  <a:schemeClr val="tx1"/>
                </a:solidFill>
                <a:sym typeface="Symbol" panose="05050102010706020507" pitchFamily="18" charset="2"/>
              </a:rPr>
              <a:t>Next</a:t>
            </a:r>
            <a:r>
              <a:rPr lang="en-GB" sz="3600" noProof="0" dirty="0"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451100"/>
            <a:ext cx="6743700" cy="383182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163464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F258-94BE-48F3-801B-04CF8D54ECEC}" type="datetime1">
              <a:rPr lang="de-CH" smtClean="0"/>
              <a:t>23.09.2024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A73-9ACD-4535-A3A6-5ABC9B6DE8D9}" type="datetime1">
              <a:rPr lang="de-CH" smtClean="0"/>
              <a:t>23.09.2024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197B-FB5D-4F95-8030-55F710E0CF09}" type="datetime1">
              <a:rPr lang="de-CH" smtClean="0"/>
              <a:t>23.09.2024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47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250C-B968-44BA-855C-0131538893BF}" type="datetime1">
              <a:rPr lang="de-CH" smtClean="0"/>
              <a:t>23.09.2024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698-54F1-4732-8F2F-592859CA1982}" type="datetime1">
              <a:rPr lang="de-CH" smtClean="0"/>
              <a:t>23.09.2024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24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BDDF-9806-4055-91DF-3AA34C71B414}" type="datetime1">
              <a:rPr lang="de-CH" smtClean="0"/>
              <a:t>23.09.2024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51128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3601612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4642" y="6356351"/>
            <a:ext cx="1461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6F7D-3708-46A1-9B56-B3B5A4E041A1}" type="datetime1">
              <a:rPr lang="de-CH" smtClean="0"/>
              <a:t>23.09.2024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3920-337A-4C14-BC4B-C4F9338162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0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4" r:id="rId5"/>
    <p:sldLayoutId id="2147483657" r:id="rId6"/>
    <p:sldLayoutId id="2147483655" r:id="rId7"/>
    <p:sldLayoutId id="2147483658" r:id="rId8"/>
    <p:sldLayoutId id="214748366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3.png"/><Relationship Id="rId26" Type="http://schemas.openxmlformats.org/officeDocument/2006/relationships/image" Target="../media/image23.png"/><Relationship Id="rId3" Type="http://schemas.openxmlformats.org/officeDocument/2006/relationships/tags" Target="../tags/tag12.xml"/><Relationship Id="rId21" Type="http://schemas.openxmlformats.org/officeDocument/2006/relationships/image" Target="../media/image18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2.png"/><Relationship Id="rId25" Type="http://schemas.openxmlformats.org/officeDocument/2006/relationships/image" Target="../media/image22.png"/><Relationship Id="rId2" Type="http://schemas.openxmlformats.org/officeDocument/2006/relationships/tags" Target="../tags/tag1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21.png"/><Relationship Id="rId5" Type="http://schemas.openxmlformats.org/officeDocument/2006/relationships/tags" Target="../tags/tag14.xml"/><Relationship Id="rId15" Type="http://schemas.openxmlformats.org/officeDocument/2006/relationships/image" Target="../media/image10.png"/><Relationship Id="rId23" Type="http://schemas.openxmlformats.org/officeDocument/2006/relationships/image" Target="../media/image20.png"/><Relationship Id="rId10" Type="http://schemas.openxmlformats.org/officeDocument/2006/relationships/tags" Target="../tags/tag19.xml"/><Relationship Id="rId19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6.xml"/><Relationship Id="rId7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6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3.png"/><Relationship Id="rId5" Type="http://schemas.openxmlformats.org/officeDocument/2006/relationships/tags" Target="../tags/tag32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6.xml"/><Relationship Id="rId7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2.xml"/><Relationship Id="rId7" Type="http://schemas.openxmlformats.org/officeDocument/2006/relationships/image" Target="../media/image4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4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51.xml"/><Relationship Id="rId7" Type="http://schemas.openxmlformats.org/officeDocument/2006/relationships/image" Target="../media/image5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2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3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6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61.xml"/><Relationship Id="rId7" Type="http://schemas.openxmlformats.org/officeDocument/2006/relationships/image" Target="../media/image6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66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70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1.04901.pdf" TargetMode="External"/><Relationship Id="rId7" Type="http://schemas.openxmlformats.org/officeDocument/2006/relationships/hyperlink" Target="https://cds.cern.ch/record/2271793/files/33-8-PB.pdf" TargetMode="External"/><Relationship Id="rId2" Type="http://schemas.openxmlformats.org/officeDocument/2006/relationships/hyperlink" Target="https://cds.cern.ch/record/247501/files/p17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s.web.cern.ch/cas/CAS_Proceedings.html" TargetMode="External"/><Relationship Id="rId5" Type="http://schemas.openxmlformats.org/officeDocument/2006/relationships/hyperlink" Target="https://digital.library.unt.edu/ark:/67531/metadc865991/" TargetMode="External"/><Relationship Id="rId4" Type="http://schemas.openxmlformats.org/officeDocument/2006/relationships/hyperlink" Target="https://link.springer.com/book/10.1007/978-3-319-18317-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0.xml"/><Relationship Id="rId7" Type="http://schemas.openxmlformats.org/officeDocument/2006/relationships/image" Target="../media/image7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75.png"/><Relationship Id="rId5" Type="http://schemas.openxmlformats.org/officeDocument/2006/relationships/tags" Target="../tags/tag72.xml"/><Relationship Id="rId10" Type="http://schemas.openxmlformats.org/officeDocument/2006/relationships/image" Target="../media/image74.png"/><Relationship Id="rId4" Type="http://schemas.openxmlformats.org/officeDocument/2006/relationships/tags" Target="../tags/tag71.xml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7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79.xml"/><Relationship Id="rId7" Type="http://schemas.openxmlformats.org/officeDocument/2006/relationships/image" Target="../media/image8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2.xml"/><Relationship Id="rId7" Type="http://schemas.openxmlformats.org/officeDocument/2006/relationships/image" Target="../media/image8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9.png"/><Relationship Id="rId4" Type="http://schemas.openxmlformats.org/officeDocument/2006/relationships/tags" Target="../tags/tag83.xml"/><Relationship Id="rId9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86.xml"/><Relationship Id="rId7" Type="http://schemas.openxmlformats.org/officeDocument/2006/relationships/image" Target="../media/image9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94.png"/><Relationship Id="rId5" Type="http://schemas.openxmlformats.org/officeDocument/2006/relationships/tags" Target="../tags/tag88.xml"/><Relationship Id="rId10" Type="http://schemas.openxmlformats.org/officeDocument/2006/relationships/image" Target="../media/image93.png"/><Relationship Id="rId4" Type="http://schemas.openxmlformats.org/officeDocument/2006/relationships/tags" Target="../tags/tag87.xml"/><Relationship Id="rId9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91.xml"/><Relationship Id="rId7" Type="http://schemas.openxmlformats.org/officeDocument/2006/relationships/image" Target="../media/image96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Relationship Id="rId9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98.xml"/><Relationship Id="rId7" Type="http://schemas.openxmlformats.org/officeDocument/2006/relationships/image" Target="../media/image102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6.png"/><Relationship Id="rId5" Type="http://schemas.openxmlformats.org/officeDocument/2006/relationships/tags" Target="../tags/tag100.xml"/><Relationship Id="rId10" Type="http://schemas.openxmlformats.org/officeDocument/2006/relationships/image" Target="../media/image105.png"/><Relationship Id="rId4" Type="http://schemas.openxmlformats.org/officeDocument/2006/relationships/tags" Target="../tags/tag99.xml"/><Relationship Id="rId9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10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08.xml"/><Relationship Id="rId7" Type="http://schemas.openxmlformats.org/officeDocument/2006/relationships/image" Target="../media/image11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Relationship Id="rId9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12.xml"/><Relationship Id="rId7" Type="http://schemas.openxmlformats.org/officeDocument/2006/relationships/image" Target="../media/image11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3.xml"/><Relationship Id="rId9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16.xml"/><Relationship Id="rId7" Type="http://schemas.openxmlformats.org/officeDocument/2006/relationships/image" Target="../media/image11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7.xml"/><Relationship Id="rId9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20.xml"/><Relationship Id="rId7" Type="http://schemas.openxmlformats.org/officeDocument/2006/relationships/image" Target="../media/image11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1.xml"/><Relationship Id="rId9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2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11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tags" Target="../tags/tag129.xml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27.png"/><Relationship Id="rId5" Type="http://schemas.openxmlformats.org/officeDocument/2006/relationships/tags" Target="../tags/tag131.xml"/><Relationship Id="rId10" Type="http://schemas.openxmlformats.org/officeDocument/2006/relationships/image" Target="../media/image126.png"/><Relationship Id="rId4" Type="http://schemas.openxmlformats.org/officeDocument/2006/relationships/tags" Target="../tags/tag130.xml"/><Relationship Id="rId9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134.xml"/><Relationship Id="rId7" Type="http://schemas.openxmlformats.org/officeDocument/2006/relationships/image" Target="../media/image8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37.png"/><Relationship Id="rId5" Type="http://schemas.openxmlformats.org/officeDocument/2006/relationships/tags" Target="../tags/tag136.xml"/><Relationship Id="rId10" Type="http://schemas.openxmlformats.org/officeDocument/2006/relationships/image" Target="../media/image136.png"/><Relationship Id="rId4" Type="http://schemas.openxmlformats.org/officeDocument/2006/relationships/tags" Target="../tags/tag135.xml"/><Relationship Id="rId9" Type="http://schemas.openxmlformats.org/officeDocument/2006/relationships/image" Target="../media/image1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40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14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45.xml"/><Relationship Id="rId7" Type="http://schemas.openxmlformats.org/officeDocument/2006/relationships/image" Target="../media/image113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6.xml"/><Relationship Id="rId9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147.png"/><Relationship Id="rId17" Type="http://schemas.openxmlformats.org/officeDocument/2006/relationships/image" Target="../media/image14.png"/><Relationship Id="rId2" Type="http://schemas.openxmlformats.org/officeDocument/2006/relationships/tags" Target="../tags/tag148.xml"/><Relationship Id="rId16" Type="http://schemas.openxmlformats.org/officeDocument/2006/relationships/image" Target="../media/image13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146.png"/><Relationship Id="rId5" Type="http://schemas.openxmlformats.org/officeDocument/2006/relationships/tags" Target="../tags/tag151.xml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48.png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tags" Target="../tags/tag157.xml"/><Relationship Id="rId7" Type="http://schemas.openxmlformats.org/officeDocument/2006/relationships/image" Target="../media/image149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52.png"/><Relationship Id="rId5" Type="http://schemas.openxmlformats.org/officeDocument/2006/relationships/tags" Target="../tags/tag159.xml"/><Relationship Id="rId10" Type="http://schemas.openxmlformats.org/officeDocument/2006/relationships/image" Target="../media/image20.png"/><Relationship Id="rId4" Type="http://schemas.openxmlformats.org/officeDocument/2006/relationships/tags" Target="../tags/tag158.xml"/><Relationship Id="rId9" Type="http://schemas.openxmlformats.org/officeDocument/2006/relationships/image" Target="../media/image15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7.png"/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56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152.png"/><Relationship Id="rId5" Type="http://schemas.openxmlformats.org/officeDocument/2006/relationships/tags" Target="../tags/tag164.xml"/><Relationship Id="rId10" Type="http://schemas.openxmlformats.org/officeDocument/2006/relationships/image" Target="../media/image155.png"/><Relationship Id="rId4" Type="http://schemas.openxmlformats.org/officeDocument/2006/relationships/tags" Target="../tags/tag163.xml"/><Relationship Id="rId9" Type="http://schemas.openxmlformats.org/officeDocument/2006/relationships/image" Target="../media/image15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21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61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60.png"/><Relationship Id="rId5" Type="http://schemas.openxmlformats.org/officeDocument/2006/relationships/tags" Target="../tags/tag170.xml"/><Relationship Id="rId10" Type="http://schemas.openxmlformats.org/officeDocument/2006/relationships/image" Target="../media/image159.png"/><Relationship Id="rId4" Type="http://schemas.openxmlformats.org/officeDocument/2006/relationships/tags" Target="../tags/tag169.xml"/><Relationship Id="rId9" Type="http://schemas.openxmlformats.org/officeDocument/2006/relationships/image" Target="../media/image15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174.xml"/><Relationship Id="rId7" Type="http://schemas.openxmlformats.org/officeDocument/2006/relationships/image" Target="../media/image163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62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75.xml"/><Relationship Id="rId9" Type="http://schemas.openxmlformats.org/officeDocument/2006/relationships/image" Target="../media/image16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178.xml"/><Relationship Id="rId7" Type="http://schemas.openxmlformats.org/officeDocument/2006/relationships/image" Target="../media/image167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66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79.xml"/><Relationship Id="rId9" Type="http://schemas.openxmlformats.org/officeDocument/2006/relationships/image" Target="../media/image1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065" y="1122363"/>
            <a:ext cx="7725871" cy="2387600"/>
          </a:xfrm>
          <a:solidFill>
            <a:schemeClr val="bg1">
              <a:alpha val="14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ct val="40000"/>
              </a:spcBef>
            </a:pPr>
            <a:r>
              <a:rPr lang="en-US" sz="4000" b="1" dirty="0"/>
              <a:t>Transverse Dynamics ::</a:t>
            </a:r>
            <a:br>
              <a:rPr lang="en-US" sz="4000" b="1" dirty="0"/>
            </a:br>
            <a:r>
              <a:rPr lang="en-US" sz="4000" b="1" dirty="0"/>
              <a:t>Equation of Motion and Solutions</a:t>
            </a:r>
            <a:endParaRPr lang="en-US" altLang="de-DE" sz="4000" dirty="0">
              <a:solidFill>
                <a:schemeClr val="tx1"/>
              </a:solidFill>
              <a:effectLst>
                <a:glow rad="17272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143000" y="3970900"/>
            <a:ext cx="6858000" cy="1286900"/>
          </a:xfrm>
        </p:spPr>
        <p:txBody>
          <a:bodyPr/>
          <a:lstStyle/>
          <a:p>
            <a:r>
              <a:rPr lang="en-US" altLang="de-DE" dirty="0"/>
              <a:t>Laboratory for Particle Accelerator Physics, EPFL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49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1009"/>
          </a:xfrm>
        </p:spPr>
        <p:txBody>
          <a:bodyPr/>
          <a:lstStyle/>
          <a:p>
            <a:r>
              <a:rPr lang="en-US" dirty="0"/>
              <a:t>Curvilinear Coordinate System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36554" y="1435350"/>
            <a:ext cx="53734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aim: derive a set of equations that describe the motion of a single particle </a:t>
            </a:r>
            <a:r>
              <a:rPr lang="en-GB" dirty="0" err="1">
                <a:sym typeface="Symbol" panose="05050102010706020507" pitchFamily="18" charset="2"/>
              </a:rPr>
              <a:t>wrt</a:t>
            </a:r>
            <a:r>
              <a:rPr lang="en-GB" dirty="0">
                <a:sym typeface="Symbol" panose="05050102010706020507" pitchFamily="18" charset="2"/>
              </a:rPr>
              <a:t>. a curved coordinate system around the reference orbit of a beam, (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 y </a:t>
            </a:r>
            <a:r>
              <a:rPr lang="en-GB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10</a:t>
            </a:fld>
            <a:endParaRPr lang="de-CH"/>
          </a:p>
        </p:txBody>
      </p:sp>
      <p:grpSp>
        <p:nvGrpSpPr>
          <p:cNvPr id="17" name="Gruppieren 16"/>
          <p:cNvGrpSpPr/>
          <p:nvPr/>
        </p:nvGrpSpPr>
        <p:grpSpPr>
          <a:xfrm>
            <a:off x="1132983" y="2597481"/>
            <a:ext cx="4166234" cy="2386542"/>
            <a:chOff x="195946" y="3797830"/>
            <a:chExt cx="3472585" cy="198919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8"/>
            <a:stretch/>
          </p:blipFill>
          <p:spPr>
            <a:xfrm>
              <a:off x="195946" y="3797830"/>
              <a:ext cx="3472585" cy="1912253"/>
            </a:xfrm>
            <a:prstGeom prst="rect">
              <a:avLst/>
            </a:prstGeom>
            <a:effectLst/>
          </p:spPr>
        </p:pic>
        <p:pic>
          <p:nvPicPr>
            <p:cNvPr id="3" name="Grafik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38" y="5633124"/>
              <a:ext cx="231619" cy="15390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167" y="5119652"/>
              <a:ext cx="211810" cy="15390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28" y="4806353"/>
              <a:ext cx="228572" cy="18895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910" y="4912258"/>
              <a:ext cx="121905" cy="166095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4" y="3858911"/>
            <a:ext cx="2377429" cy="2458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41" y="5458891"/>
            <a:ext cx="2843430" cy="7299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731438" y="5458891"/>
            <a:ext cx="20592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particle coordinate: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25DFF-6DF9-48B1-B5F2-C1694E7D58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89" y="4726966"/>
            <a:ext cx="537906" cy="254476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cxnSpLocks/>
            <a:stCxn id="22" idx="0"/>
          </p:cNvCxnSpPr>
          <p:nvPr/>
        </p:nvCxnSpPr>
        <p:spPr>
          <a:xfrm flipV="1">
            <a:off x="2761059" y="5059262"/>
            <a:ext cx="737515" cy="399629"/>
          </a:xfrm>
          <a:prstGeom prst="straightConnector1">
            <a:avLst/>
          </a:prstGeom>
          <a:ln w="19050">
            <a:solidFill>
              <a:srgbClr val="3399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28650" y="6356351"/>
            <a:ext cx="61238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see</a:t>
            </a:r>
            <a:r>
              <a:rPr lang="de-DE" dirty="0">
                <a:sym typeface="Symbol" panose="05050102010706020507" pitchFamily="18" charset="2"/>
              </a:rPr>
              <a:t> also: </a:t>
            </a:r>
            <a:r>
              <a:rPr lang="de-DE" dirty="0" err="1">
                <a:sym typeface="Symbol" panose="05050102010706020507" pitchFamily="18" charset="2"/>
              </a:rPr>
              <a:t>Frenet-Serret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coordinates</a:t>
            </a:r>
            <a:r>
              <a:rPr lang="de-DE" dirty="0">
                <a:sym typeface="Symbol" panose="05050102010706020507" pitchFamily="18" charset="2"/>
              </a:rPr>
              <a:t>, e.g. Wiedemann </a:t>
            </a:r>
            <a:r>
              <a:rPr lang="de-DE" dirty="0" err="1">
                <a:sym typeface="Symbol" panose="05050102010706020507" pitchFamily="18" charset="2"/>
              </a:rPr>
              <a:t>chap</a:t>
            </a:r>
            <a:r>
              <a:rPr lang="de-DE" dirty="0">
                <a:sym typeface="Symbol" panose="05050102010706020507" pitchFamily="18" charset="2"/>
              </a:rPr>
              <a:t> 4.3</a:t>
            </a:r>
            <a:endParaRPr lang="de-CH" dirty="0" err="1">
              <a:sym typeface="Symbol" panose="05050102010706020507" pitchFamily="18" charset="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7C4F8B-556F-484B-91E8-9D96FD5B856F}"/>
              </a:ext>
            </a:extLst>
          </p:cNvPr>
          <p:cNvSpPr/>
          <p:nvPr/>
        </p:nvSpPr>
        <p:spPr>
          <a:xfrm>
            <a:off x="3924536" y="4625064"/>
            <a:ext cx="45719" cy="4571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29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0716"/>
          </a:xfrm>
        </p:spPr>
        <p:txBody>
          <a:bodyPr>
            <a:normAutofit fontScale="90000"/>
          </a:bodyPr>
          <a:lstStyle/>
          <a:p>
            <a:r>
              <a:rPr lang="en-US" dirty="0"/>
              <a:t>Deriving the Equation of Motion (see Appendix)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11</a:t>
            </a:fld>
            <a:endParaRPr lang="de-CH"/>
          </a:p>
        </p:txBody>
      </p:sp>
      <p:grpSp>
        <p:nvGrpSpPr>
          <p:cNvPr id="17" name="Gruppieren 16"/>
          <p:cNvGrpSpPr/>
          <p:nvPr/>
        </p:nvGrpSpPr>
        <p:grpSpPr>
          <a:xfrm>
            <a:off x="174973" y="1591782"/>
            <a:ext cx="3472585" cy="2873798"/>
            <a:chOff x="195946" y="2913231"/>
            <a:chExt cx="3472585" cy="287379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6" y="2913231"/>
              <a:ext cx="3472585" cy="2796853"/>
            </a:xfrm>
            <a:prstGeom prst="rect">
              <a:avLst/>
            </a:prstGeom>
            <a:effectLst/>
          </p:spPr>
        </p:pic>
        <p:pic>
          <p:nvPicPr>
            <p:cNvPr id="3" name="Grafik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38" y="5633124"/>
              <a:ext cx="231619" cy="15390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167" y="5119652"/>
              <a:ext cx="211810" cy="15390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28" y="4806353"/>
              <a:ext cx="228572" cy="18895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910" y="4912258"/>
              <a:ext cx="121905" cy="166095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7" y="2734295"/>
            <a:ext cx="2377429" cy="2458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F6389B-9998-4E9E-A919-98695B8F08D6}"/>
              </a:ext>
            </a:extLst>
          </p:cNvPr>
          <p:cNvGrpSpPr/>
          <p:nvPr/>
        </p:nvGrpSpPr>
        <p:grpSpPr>
          <a:xfrm>
            <a:off x="4044307" y="1404555"/>
            <a:ext cx="4749774" cy="881612"/>
            <a:chOff x="4044307" y="1404555"/>
            <a:chExt cx="4749774" cy="8816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79AB33-4D98-48E3-ACDF-CE4E142DC27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77" y="1580980"/>
              <a:ext cx="2317351" cy="52876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4178366" y="1532998"/>
              <a:ext cx="25108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starting with general equation of motion: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044307" y="1404555"/>
              <a:ext cx="4749774" cy="88161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121119" y="4676155"/>
            <a:ext cx="381783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the effect of the curved coordinate system, i.e. the moving unit vectors </a:t>
            </a:r>
            <a:r>
              <a:rPr lang="en-US" i="1" dirty="0">
                <a:sym typeface="Symbol" panose="05050102010706020507" pitchFamily="18" charset="2"/>
              </a:rPr>
              <a:t>e</a:t>
            </a:r>
            <a:r>
              <a:rPr lang="en-US" i="1" baseline="-25000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i="1" dirty="0" err="1">
                <a:sym typeface="Symbol" panose="05050102010706020507" pitchFamily="18" charset="2"/>
              </a:rPr>
              <a:t>e</a:t>
            </a:r>
            <a:r>
              <a:rPr lang="en-US" i="1" baseline="-25000" dirty="0" err="1">
                <a:sym typeface="Symbol" panose="05050102010706020507" pitchFamily="18" charset="2"/>
              </a:rPr>
              <a:t>s</a:t>
            </a:r>
            <a:r>
              <a:rPr lang="en-US" i="1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must be </a:t>
            </a:r>
            <a:r>
              <a:rPr lang="en-US" i="1" dirty="0">
                <a:sym typeface="Symbol" panose="05050102010706020507" pitchFamily="18" charset="2"/>
              </a:rPr>
              <a:t>included in the calculation</a:t>
            </a:r>
            <a:endParaRPr lang="en-US" i="1" baseline="-25000" dirty="0">
              <a:sym typeface="Symbol" panose="05050102010706020507" pitchFamily="18" charset="2"/>
            </a:endParaRPr>
          </a:p>
        </p:txBody>
      </p:sp>
      <p:pic>
        <p:nvPicPr>
          <p:cNvPr id="50" name="Grafik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39" y="2490182"/>
            <a:ext cx="2639238" cy="24685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40" y="2880759"/>
            <a:ext cx="1822476" cy="57752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39" y="4244995"/>
            <a:ext cx="1106285" cy="510476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7568502" y="2373762"/>
            <a:ext cx="12731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dipole and quadrupole field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605668" y="2848781"/>
            <a:ext cx="12359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field gradient</a:t>
            </a:r>
          </a:p>
          <a:p>
            <a:r>
              <a:rPr lang="en-US" sz="1200" dirty="0">
                <a:sym typeface="Symbol" panose="05050102010706020507" pitchFamily="18" charset="2"/>
              </a:rPr>
              <a:t>varying sign convention !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645973" y="4390652"/>
            <a:ext cx="10712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k – value </a:t>
            </a:r>
            <a:r>
              <a:rPr lang="de-DE" sz="1200" dirty="0">
                <a:sym typeface="Symbol" panose="05050102010706020507" pitchFamily="18" charset="2"/>
              </a:rPr>
              <a:t>[m</a:t>
            </a:r>
            <a:r>
              <a:rPr lang="de-DE" sz="1200" baseline="30000" dirty="0">
                <a:sym typeface="Symbol" panose="05050102010706020507" pitchFamily="18" charset="2"/>
              </a:rPr>
              <a:t>-2</a:t>
            </a:r>
            <a:r>
              <a:rPr lang="de-DE" sz="1200" dirty="0">
                <a:sym typeface="Symbol" panose="05050102010706020507" pitchFamily="18" charset="2"/>
              </a:rPr>
              <a:t>]</a:t>
            </a:r>
            <a:endParaRPr lang="en-US" sz="1200" dirty="0">
              <a:sym typeface="Symbol" panose="05050102010706020507" pitchFamily="18" charset="2"/>
            </a:endParaRPr>
          </a:p>
        </p:txBody>
      </p:sp>
      <p:pic>
        <p:nvPicPr>
          <p:cNvPr id="49" name="Grafik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72" y="3605604"/>
            <a:ext cx="1141333" cy="571428"/>
          </a:xfrm>
          <a:prstGeom prst="rect">
            <a:avLst/>
          </a:prstGeom>
        </p:spPr>
      </p:pic>
      <p:sp>
        <p:nvSpPr>
          <p:cNvPr id="51" name="Textfeld 50"/>
          <p:cNvSpPr txBox="1"/>
          <p:nvPr/>
        </p:nvSpPr>
        <p:spPr>
          <a:xfrm>
            <a:off x="7605668" y="3706199"/>
            <a:ext cx="12359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orbit curvature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4044307" y="2432020"/>
            <a:ext cx="4599321" cy="4360294"/>
            <a:chOff x="4044307" y="2432020"/>
            <a:chExt cx="4599321" cy="4360294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044307" y="4980364"/>
              <a:ext cx="3770396" cy="952771"/>
              <a:chOff x="4029235" y="5396420"/>
              <a:chExt cx="3770396" cy="952771"/>
            </a:xfrm>
          </p:grpSpPr>
          <p:pic>
            <p:nvPicPr>
              <p:cNvPr id="32" name="Grafik 3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807" y="5584872"/>
                <a:ext cx="3152763" cy="60800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30" name="Rechteck 29"/>
              <p:cNvSpPr/>
              <p:nvPr/>
            </p:nvSpPr>
            <p:spPr>
              <a:xfrm>
                <a:off x="4029235" y="5396420"/>
                <a:ext cx="3770396" cy="95277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Pfeil nach unten 34"/>
            <p:cNvSpPr/>
            <p:nvPr/>
          </p:nvSpPr>
          <p:spPr>
            <a:xfrm>
              <a:off x="4178366" y="2432020"/>
              <a:ext cx="433827" cy="2333314"/>
            </a:xfrm>
            <a:prstGeom prst="down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216011" y="6268756"/>
              <a:ext cx="14236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ym typeface="Symbol" panose="05050102010706020507" pitchFamily="18" charset="2"/>
                </a:rPr>
                <a:t>curved coordinates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785254" y="6079352"/>
              <a:ext cx="7505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ym typeface="Symbol" panose="05050102010706020507" pitchFamily="18" charset="2"/>
                </a:rPr>
                <a:t>k - value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119500" y="6148947"/>
              <a:ext cx="1524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ym typeface="Symbol" panose="05050102010706020507" pitchFamily="18" charset="2"/>
                </a:rPr>
                <a:t>off momentum term</a:t>
              </a:r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 flipV="1">
              <a:off x="7105061" y="6006243"/>
              <a:ext cx="0" cy="350108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V="1">
              <a:off x="5776199" y="6006243"/>
              <a:ext cx="0" cy="28311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5216011" y="6006243"/>
              <a:ext cx="0" cy="458168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 flipV="1">
              <a:off x="4395279" y="6006243"/>
              <a:ext cx="916" cy="71523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4463645" y="6515315"/>
              <a:ext cx="31921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ym typeface="Symbol" panose="05050102010706020507" pitchFamily="18" charset="2"/>
                </a:rPr>
                <a:t>derivative w.r.t. path-length </a:t>
              </a:r>
              <a:r>
                <a:rPr lang="en-US" sz="1200" i="1" dirty="0">
                  <a:sym typeface="Symbol" panose="05050102010706020507" pitchFamily="18" charset="2"/>
                </a:rPr>
                <a:t>s</a:t>
              </a:r>
              <a:r>
                <a:rPr lang="en-US" sz="1200" dirty="0">
                  <a:sym typeface="Symbol" panose="05050102010706020507" pitchFamily="18" charset="2"/>
                </a:rPr>
                <a:t>, not time </a:t>
              </a:r>
              <a:r>
                <a:rPr lang="en-US" sz="1200" i="1" dirty="0">
                  <a:sym typeface="Symbol" panose="05050102010706020507" pitchFamily="18" charset="2"/>
                </a:rPr>
                <a:t>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988C275-1BCF-44B7-BF34-6E29EAA94B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0" y="5978151"/>
            <a:ext cx="2145524" cy="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4506"/>
          </a:xfrm>
        </p:spPr>
        <p:txBody>
          <a:bodyPr/>
          <a:lstStyle/>
          <a:p>
            <a:r>
              <a:rPr lang="de-DE" dirty="0" err="1"/>
              <a:t>Equation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Motion</a:t>
            </a:r>
            <a:endParaRPr lang="de-CH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99678" y="1793282"/>
            <a:ext cx="3770396" cy="1348793"/>
            <a:chOff x="728607" y="1551930"/>
            <a:chExt cx="3770396" cy="1348793"/>
          </a:xfrm>
        </p:grpSpPr>
        <p:pic>
          <p:nvPicPr>
            <p:cNvPr id="6" name="Grafik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78" y="1785599"/>
              <a:ext cx="3152763" cy="96304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1" name="Rechteck 10"/>
            <p:cNvSpPr/>
            <p:nvPr/>
          </p:nvSpPr>
          <p:spPr>
            <a:xfrm>
              <a:off x="728607" y="1551930"/>
              <a:ext cx="3770396" cy="13487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99678" y="4451111"/>
            <a:ext cx="3770396" cy="1009118"/>
            <a:chOff x="943760" y="4451112"/>
            <a:chExt cx="3770396" cy="1009118"/>
          </a:xfrm>
        </p:grpSpPr>
        <p:sp>
          <p:nvSpPr>
            <p:cNvPr id="15" name="Rechteck 14"/>
            <p:cNvSpPr/>
            <p:nvPr/>
          </p:nvSpPr>
          <p:spPr>
            <a:xfrm>
              <a:off x="943760" y="4451112"/>
              <a:ext cx="3770396" cy="10091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fik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96" y="4665385"/>
              <a:ext cx="2482286" cy="589716"/>
            </a:xfrm>
            <a:prstGeom prst="rect">
              <a:avLst/>
            </a:prstGeom>
          </p:spPr>
        </p:pic>
      </p:grpSp>
      <p:sp>
        <p:nvSpPr>
          <p:cNvPr id="21" name="Pfeil nach unten 20"/>
          <p:cNvSpPr/>
          <p:nvPr/>
        </p:nvSpPr>
        <p:spPr>
          <a:xfrm>
            <a:off x="2258678" y="3402587"/>
            <a:ext cx="590170" cy="93625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4826381" y="2643500"/>
            <a:ext cx="3843394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ym typeface="Symbol" panose="05050102010706020507" pitchFamily="18" charset="2"/>
              </a:rPr>
              <a:t>DE is valid for drift spaces, Quadrupoles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dirty="0">
                <a:sym typeface="Symbol" panose="05050102010706020507" pitchFamily="18" charset="2"/>
              </a:rPr>
              <a:t>≠0), combined function magnets 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dirty="0">
                <a:sym typeface="Symbol" panose="05050102010706020507" pitchFamily="18" charset="2"/>
              </a:rPr>
              <a:t>≠0, 1/</a:t>
            </a:r>
            <a:r>
              <a:rPr lang="en-GB" dirty="0">
                <a:sym typeface="Symbol"/>
              </a:rPr>
              <a:t></a:t>
            </a:r>
            <a:r>
              <a:rPr lang="en-GB" dirty="0">
                <a:sym typeface="Symbol" panose="05050102010706020507" pitchFamily="18" charset="2"/>
              </a:rPr>
              <a:t>≠0) and for off-momentum particles (</a:t>
            </a:r>
            <a:r>
              <a:rPr lang="en-GB" dirty="0">
                <a:sym typeface="Symbol"/>
              </a:rPr>
              <a:t>p≠0, first order)</a:t>
            </a:r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we discuss solutions of different cases of this equations in single accelerator magnets, depending on K(s), </a:t>
            </a:r>
            <a:r>
              <a:rPr lang="en-GB" dirty="0">
                <a:sym typeface="Symbol"/>
              </a:rPr>
              <a:t>(s),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>
                <a:sym typeface="Symbol"/>
              </a:rPr>
              <a:t>p</a:t>
            </a:r>
            <a:r>
              <a:rPr lang="en-GB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12</a:t>
            </a:fld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826381" y="5169788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also Wiedemann sec. 1.5.8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9678" y="4107482"/>
            <a:ext cx="12697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generalised</a:t>
            </a:r>
            <a:r>
              <a:rPr lang="de-DE" sz="1200" dirty="0">
                <a:sym typeface="Symbol" panose="05050102010706020507" pitchFamily="18" charset="2"/>
              </a:rPr>
              <a:t> form:</a:t>
            </a:r>
          </a:p>
        </p:txBody>
      </p:sp>
    </p:spTree>
    <p:extLst>
      <p:ext uri="{BB962C8B-B14F-4D97-AF65-F5344CB8AC3E}">
        <p14:creationId xmlns:p14="http://schemas.microsoft.com/office/powerpoint/2010/main" val="182162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4506"/>
          </a:xfrm>
        </p:spPr>
        <p:txBody>
          <a:bodyPr/>
          <a:lstStyle/>
          <a:p>
            <a:r>
              <a:rPr lang="en-GB" dirty="0"/>
              <a:t>geometric meaning of coefficients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689408" y="2172382"/>
            <a:ext cx="2983641" cy="1009118"/>
            <a:chOff x="1409850" y="4451112"/>
            <a:chExt cx="2983641" cy="1009118"/>
          </a:xfrm>
        </p:grpSpPr>
        <p:sp>
          <p:nvSpPr>
            <p:cNvPr id="15" name="Rechteck 14"/>
            <p:cNvSpPr/>
            <p:nvPr/>
          </p:nvSpPr>
          <p:spPr>
            <a:xfrm>
              <a:off x="1409850" y="4451112"/>
              <a:ext cx="2983641" cy="10091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fik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15" y="4665385"/>
              <a:ext cx="2482286" cy="589716"/>
            </a:xfrm>
            <a:prstGeom prst="rect">
              <a:avLst/>
            </a:prstGeom>
          </p:spPr>
        </p:pic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10" y="3625744"/>
            <a:ext cx="4514926" cy="16780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3" y="3873177"/>
            <a:ext cx="1944930" cy="123716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689408" y="3945950"/>
            <a:ext cx="1956326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= curvature</a:t>
            </a:r>
          </a:p>
          <a:p>
            <a:r>
              <a:rPr lang="en-GB" sz="1400" b="1" dirty="0">
                <a:solidFill>
                  <a:srgbClr val="C00000"/>
                </a:solidFill>
                <a:sym typeface="Symbol" panose="05050102010706020507" pitchFamily="18" charset="2"/>
              </a:rPr>
              <a:t>     </a:t>
            </a:r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1/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 [m</a:t>
            </a:r>
            <a:r>
              <a:rPr lang="en-GB" b="1" baseline="30000" dirty="0">
                <a:solidFill>
                  <a:srgbClr val="C00000"/>
                </a:solidFill>
                <a:sym typeface="Symbol"/>
              </a:rPr>
              <a:t>-1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]</a:t>
            </a:r>
            <a:endParaRPr lang="en-GB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endParaRPr lang="en-GB" sz="1100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K = amplitude dependent curvature K[m</a:t>
            </a:r>
            <a:r>
              <a:rPr lang="en-GB" b="1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-2</a:t>
            </a:r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13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5" y="4550544"/>
            <a:ext cx="121905" cy="1660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E738878-D921-A33C-D5AF-7A1530FAC20E}"/>
              </a:ext>
            </a:extLst>
          </p:cNvPr>
          <p:cNvSpPr txBox="1"/>
          <p:nvPr/>
        </p:nvSpPr>
        <p:spPr>
          <a:xfrm>
            <a:off x="6358890" y="5303810"/>
            <a:ext cx="21564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ym typeface="Symbol" panose="05050102010706020507" pitchFamily="18" charset="2"/>
              </a:rPr>
              <a:t>inside quadrupole field</a:t>
            </a:r>
          </a:p>
        </p:txBody>
      </p:sp>
    </p:spTree>
    <p:extLst>
      <p:ext uri="{BB962C8B-B14F-4D97-AF65-F5344CB8AC3E}">
        <p14:creationId xmlns:p14="http://schemas.microsoft.com/office/powerpoint/2010/main" val="37588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Approximations used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14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961758" y="1859340"/>
                <a:ext cx="7056545" cy="2139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small displacements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̈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de-DE" b="0" i="1" smtClean="0">
                        <a:latin typeface="Cambria Math"/>
                        <a:ea typeface="Cambria Math"/>
                      </a:rPr>
                      <m:t>≈0</m:t>
                    </m:r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(paraxial optics)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only dipole and quadrupole magnets </a:t>
                </a:r>
                <a:r>
                  <a:rPr lang="en-GB" b="1" dirty="0"/>
                  <a:t>(linear field changes)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design orbit lies in a plane </a:t>
                </a:r>
                <a:r>
                  <a:rPr lang="en-GB" b="1" dirty="0"/>
                  <a:t>(flat accelerator)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no coupling between motion in hor. and vert. plane </a:t>
                </a:r>
                <a:r>
                  <a:rPr lang="en-GB" b="1" dirty="0"/>
                  <a:t>(upright magnets)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small momentum deviations </a:t>
                </a:r>
                <a:r>
                  <a:rPr lang="en-US" b="1" dirty="0"/>
                  <a:t>(quasi monochromatic beam)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/>
                  <a:t>in general: no quadratic or higher order terms (linear beam optics)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8" y="1859340"/>
                <a:ext cx="7056545" cy="2139047"/>
              </a:xfrm>
              <a:prstGeom prst="rect">
                <a:avLst/>
              </a:prstGeom>
              <a:blipFill rotWithShape="1">
                <a:blip r:embed="rId3"/>
                <a:stretch>
                  <a:fillRect l="-605" t="-142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84" y="5013616"/>
            <a:ext cx="3036953" cy="60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67774" y="4542856"/>
            <a:ext cx="4703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linear parametrization of magnetic field: </a:t>
            </a:r>
          </a:p>
        </p:txBody>
      </p:sp>
    </p:spTree>
    <p:extLst>
      <p:ext uri="{BB962C8B-B14F-4D97-AF65-F5344CB8AC3E}">
        <p14:creationId xmlns:p14="http://schemas.microsoft.com/office/powerpoint/2010/main" val="1821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99689" y="1554690"/>
            <a:ext cx="6744622" cy="1194154"/>
          </a:xfrm>
        </p:spPr>
        <p:txBody>
          <a:bodyPr/>
          <a:lstStyle/>
          <a:p>
            <a:r>
              <a:rPr lang="en-US" dirty="0"/>
              <a:t>Next: Solving the Equation of Motion using Matrices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00611" y="3314700"/>
            <a:ext cx="6743700" cy="776623"/>
          </a:xfrm>
        </p:spPr>
        <p:txBody>
          <a:bodyPr/>
          <a:lstStyle/>
          <a:p>
            <a:r>
              <a:rPr lang="en-US" dirty="0"/>
              <a:t>matrix approach using principal trajectories</a:t>
            </a:r>
          </a:p>
          <a:p>
            <a:r>
              <a:rPr lang="en-US" dirty="0"/>
              <a:t>drift space, focusing and defocusing quadrupole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32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Piecewise solution of trajectory equation in terms of principal trajectories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13" y="2712621"/>
            <a:ext cx="3824762" cy="574476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V="1">
            <a:off x="4397130" y="3232205"/>
            <a:ext cx="0" cy="38980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3355224" y="3232205"/>
            <a:ext cx="0" cy="903469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2273245" y="3232205"/>
            <a:ext cx="0" cy="1369775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55418" y="3360399"/>
            <a:ext cx="24171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 panose="05050102010706020507" pitchFamily="18" charset="2"/>
              </a:rPr>
              <a:t>Dispersion Trajectory </a:t>
            </a:r>
          </a:p>
          <a:p>
            <a:r>
              <a:rPr lang="en-GB" sz="1400" dirty="0">
                <a:sym typeface="Symbol" panose="05050102010706020507" pitchFamily="18" charset="2"/>
              </a:rPr>
              <a:t>(= particular solution of eq.)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98940" y="3981786"/>
            <a:ext cx="1883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>
                <a:sym typeface="Symbol" panose="05050102010706020507" pitchFamily="18" charset="2"/>
              </a:rPr>
              <a:t>Sinelike</a:t>
            </a:r>
            <a:r>
              <a:rPr lang="en-GB" sz="1400" dirty="0">
                <a:sym typeface="Symbol" panose="05050102010706020507" pitchFamily="18" charset="2"/>
              </a:rPr>
              <a:t> Trajectory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316960" y="4448092"/>
            <a:ext cx="1883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>
                <a:sym typeface="Symbol" panose="05050102010706020507" pitchFamily="18" charset="2"/>
              </a:rPr>
              <a:t>Cosinelike</a:t>
            </a:r>
            <a:r>
              <a:rPr lang="en-GB" sz="1400" dirty="0">
                <a:sym typeface="Symbol" panose="05050102010706020507" pitchFamily="18" charset="2"/>
              </a:rPr>
              <a:t> Trajectory </a:t>
            </a: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08" y="3417869"/>
            <a:ext cx="1933715" cy="2681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12" y="4025372"/>
            <a:ext cx="2148572" cy="2681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10" y="4486154"/>
            <a:ext cx="2217143" cy="26819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63398" y="5154595"/>
            <a:ext cx="66303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C(s), S(s) are independent solutions of the homogeneous equation: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14" y="5783133"/>
            <a:ext cx="3872001" cy="268191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1381514" y="1438723"/>
            <a:ext cx="2983641" cy="1009118"/>
            <a:chOff x="1409850" y="4451112"/>
            <a:chExt cx="2983641" cy="1009118"/>
          </a:xfrm>
        </p:grpSpPr>
        <p:sp>
          <p:nvSpPr>
            <p:cNvPr id="19" name="Rechteck 18"/>
            <p:cNvSpPr/>
            <p:nvPr/>
          </p:nvSpPr>
          <p:spPr>
            <a:xfrm>
              <a:off x="1409850" y="4451112"/>
              <a:ext cx="2983641" cy="10091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fik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527" y="4665385"/>
              <a:ext cx="2482286" cy="589716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16</a:t>
            </a:fld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5474499" y="2175409"/>
            <a:ext cx="24148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also Wiedemann sec. 5.5 </a:t>
            </a:r>
          </a:p>
        </p:txBody>
      </p:sp>
    </p:spTree>
    <p:extLst>
      <p:ext uri="{BB962C8B-B14F-4D97-AF65-F5344CB8AC3E}">
        <p14:creationId xmlns:p14="http://schemas.microsoft.com/office/powerpoint/2010/main" val="13932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8149"/>
          </a:xfrm>
        </p:spPr>
        <p:txBody>
          <a:bodyPr/>
          <a:lstStyle/>
          <a:p>
            <a:r>
              <a:rPr lang="en-GB" dirty="0"/>
              <a:t>Formulation as Transport Matrix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5" y="3125000"/>
            <a:ext cx="2218668" cy="60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0952" y="4051045"/>
            <a:ext cx="19271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sym typeface="Symbol" panose="05050102010706020507" pitchFamily="18" charset="2"/>
              </a:rPr>
              <a:t>proof:</a:t>
            </a: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5" y="4420377"/>
            <a:ext cx="4537906" cy="6491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5" y="5341486"/>
            <a:ext cx="6087619" cy="52266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377065" y="6007353"/>
            <a:ext cx="6834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err="1">
                <a:sym typeface="Symbol" panose="05050102010706020507" pitchFamily="18" charset="2"/>
              </a:rPr>
              <a:t>det</a:t>
            </a:r>
            <a:r>
              <a:rPr lang="en-GB" dirty="0">
                <a:sym typeface="Symbol" panose="05050102010706020507" pitchFamily="18" charset="2"/>
              </a:rPr>
              <a:t> = 1 initially, and it does not change as motion proceeds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17</a:t>
            </a:fld>
            <a:endParaRPr lang="de-C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73FF1A-B055-4E99-9F7B-DBA40054001B}"/>
              </a:ext>
            </a:extLst>
          </p:cNvPr>
          <p:cNvGrpSpPr/>
          <p:nvPr/>
        </p:nvGrpSpPr>
        <p:grpSpPr>
          <a:xfrm>
            <a:off x="1097280" y="1531620"/>
            <a:ext cx="6087619" cy="1104900"/>
            <a:chOff x="1097280" y="1531620"/>
            <a:chExt cx="6087619" cy="1104900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065" y="1785082"/>
              <a:ext cx="5322670" cy="64914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C1CE35-D1BA-4A52-81F6-55D6E26F605C}"/>
                </a:ext>
              </a:extLst>
            </p:cNvPr>
            <p:cNvSpPr/>
            <p:nvPr/>
          </p:nvSpPr>
          <p:spPr>
            <a:xfrm>
              <a:off x="1097280" y="1531620"/>
              <a:ext cx="6087619" cy="1104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37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Solution of Equation</a:t>
            </a: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5" t="-28408" r="-5589" b="-32674"/>
          <a:stretch/>
        </p:blipFill>
        <p:spPr>
          <a:xfrm>
            <a:off x="1735087" y="1766930"/>
            <a:ext cx="2304000" cy="432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49" y="1881384"/>
            <a:ext cx="1499243" cy="79069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70" y="2675737"/>
            <a:ext cx="2654476" cy="60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61143" y="2550951"/>
            <a:ext cx="45399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general form of equation similar to harmonic oscillator with three cases: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=0,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&lt;0,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&gt;0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83087" y="4106305"/>
            <a:ext cx="6919543" cy="1752600"/>
            <a:chOff x="384" y="1680"/>
            <a:chExt cx="4721" cy="110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816" y="2352"/>
              <a:ext cx="4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816" y="1776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897" y="2256"/>
              <a:ext cx="2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912" y="2112"/>
              <a:ext cx="1104" cy="672"/>
              <a:chOff x="912" y="2112"/>
              <a:chExt cx="1104" cy="672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2208" y="2112"/>
              <a:ext cx="1104" cy="672"/>
              <a:chOff x="912" y="2112"/>
              <a:chExt cx="1104" cy="672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3504" y="2112"/>
              <a:ext cx="1104" cy="672"/>
              <a:chOff x="912" y="2112"/>
              <a:chExt cx="1104" cy="672"/>
            </a:xfrm>
          </p:grpSpPr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2" name="Rectangle 24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598" y="2323"/>
              <a:ext cx="2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84" y="1680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1634121" y="3967805"/>
            <a:ext cx="71820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is piecewise constant, in a ring it repeats at least after one turn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s=C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244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0716"/>
          </a:xfrm>
        </p:spPr>
        <p:txBody>
          <a:bodyPr/>
          <a:lstStyle/>
          <a:p>
            <a:r>
              <a:rPr lang="de-DE" dirty="0"/>
              <a:t>Drift Space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14033" y="1382223"/>
            <a:ext cx="4754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particle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moves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straight</a:t>
            </a:r>
            <a:endParaRPr lang="de-CH" dirty="0">
              <a:sym typeface="Symbol" panose="05050102010706020507" pitchFamily="18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8532" y="2612051"/>
            <a:ext cx="3045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sym typeface="Symbol" panose="05050102010706020507" pitchFamily="18" charset="2"/>
              </a:rPr>
              <a:t>1.) K=0: Drift Space</a:t>
            </a:r>
            <a:endParaRPr lang="de-CH" err="1">
              <a:sym typeface="Symbol" panose="05050102010706020507" pitchFamily="18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3" y="3358871"/>
            <a:ext cx="3652573" cy="62171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5781485" y="2928994"/>
            <a:ext cx="0" cy="11475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675837" y="3980585"/>
            <a:ext cx="228782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442706" y="3927184"/>
            <a:ext cx="0" cy="14936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832488" y="4193125"/>
            <a:ext cx="1610218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5719554" y="3143933"/>
            <a:ext cx="1974521" cy="857933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459088" y="414576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endParaRPr lang="de-CH" i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7" name="Grafik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25" y="3572899"/>
            <a:ext cx="1564952" cy="269714"/>
          </a:xfrm>
          <a:prstGeom prst="rect">
            <a:avLst/>
          </a:prstGeom>
        </p:spPr>
      </p:pic>
      <p:cxnSp>
        <p:nvCxnSpPr>
          <p:cNvPr id="28" name="Gerade Verbindung mit Pfeil 27"/>
          <p:cNvCxnSpPr/>
          <p:nvPr/>
        </p:nvCxnSpPr>
        <p:spPr>
          <a:xfrm flipV="1">
            <a:off x="7442706" y="3275082"/>
            <a:ext cx="0" cy="35337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ogen 5"/>
          <p:cNvSpPr/>
          <p:nvPr/>
        </p:nvSpPr>
        <p:spPr>
          <a:xfrm rot="1980767">
            <a:off x="5240495" y="3566525"/>
            <a:ext cx="870683" cy="870683"/>
          </a:xfrm>
          <a:prstGeom prst="arc">
            <a:avLst>
              <a:gd name="adj1" fmla="val 17783139"/>
              <a:gd name="adj2" fmla="val 20185522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03" y="3493599"/>
            <a:ext cx="230095" cy="2697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23" y="4345371"/>
            <a:ext cx="902095" cy="1980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851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9860"/>
          </a:xfrm>
        </p:spPr>
        <p:txBody>
          <a:bodyPr/>
          <a:lstStyle/>
          <a:p>
            <a:r>
              <a:rPr lang="en-GB" dirty="0"/>
              <a:t>Introduction Linear Dynamics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2601" y="1902128"/>
            <a:ext cx="7418798" cy="1154373"/>
          </a:xfrm>
          <a:ln w="28575">
            <a:solidFill>
              <a:srgbClr val="0070C0"/>
            </a:solidFill>
          </a:ln>
        </p:spPr>
        <p:txBody>
          <a:bodyPr lIns="144000" tIns="108000" rIns="144000" bIns="108000">
            <a:normAutofit fontScale="92500"/>
          </a:bodyPr>
          <a:lstStyle/>
          <a:p>
            <a:r>
              <a:rPr lang="en-GB" dirty="0"/>
              <a:t>accelerator = series of elements for </a:t>
            </a:r>
            <a:r>
              <a:rPr lang="en-GB" b="1" dirty="0"/>
              <a:t>beam guiding </a:t>
            </a:r>
            <a:r>
              <a:rPr lang="en-GB" dirty="0"/>
              <a:t>(bending, focusing) and </a:t>
            </a:r>
            <a:r>
              <a:rPr lang="en-GB" b="1" dirty="0"/>
              <a:t>acceleration</a:t>
            </a:r>
            <a:r>
              <a:rPr lang="en-GB" dirty="0"/>
              <a:t>; often arranged in a </a:t>
            </a:r>
            <a:r>
              <a:rPr lang="en-GB" b="1" dirty="0"/>
              <a:t>closed loop </a:t>
            </a:r>
            <a:r>
              <a:rPr lang="en-GB" dirty="0"/>
              <a:t>(ring)</a:t>
            </a:r>
          </a:p>
          <a:p>
            <a:r>
              <a:rPr lang="en-GB" dirty="0"/>
              <a:t>guiding fields must ensure long term (h) stability of circulating particles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6746" y="3671429"/>
            <a:ext cx="768678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ym typeface="Symbol" panose="05050102010706020507" pitchFamily="18" charset="2"/>
              </a:rPr>
              <a:t>questions to be answered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How to ensure bound motion of a particle beam?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What are conditions for stability?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Amplitude and frequency of particle oscillations?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Statistical beam properties like beam width and angular spread?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How to design magnet lattices (arrangements of dipoles and quads in a line)?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What is the impact of field errors in bending and focusing magnets?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675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430"/>
          </a:xfrm>
        </p:spPr>
        <p:txBody>
          <a:bodyPr/>
          <a:lstStyle/>
          <a:p>
            <a:r>
              <a:rPr lang="de-DE" dirty="0" err="1"/>
              <a:t>Focusing</a:t>
            </a:r>
            <a:r>
              <a:rPr lang="de-DE" dirty="0"/>
              <a:t> Quadrupole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688532" y="1409852"/>
            <a:ext cx="3883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2.) K &gt; 0:   Focusing Quadrupole</a:t>
            </a:r>
            <a:endParaRPr lang="de-CH" dirty="0">
              <a:sym typeface="Symbol" panose="05050102010706020507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65" y="1952662"/>
            <a:ext cx="6854101" cy="63238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4" y="4980392"/>
            <a:ext cx="4082288" cy="6217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8678" y="3671891"/>
            <a:ext cx="344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thin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lens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approximation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>
              <a:sym typeface="Symbol" panose="05050102010706020507" pitchFamily="18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CCCFA-7928-4487-9B14-E7990EBA0E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4" y="3556836"/>
            <a:ext cx="4553143" cy="608000"/>
          </a:xfrm>
          <a:prstGeom prst="rect">
            <a:avLst/>
          </a:prstGeom>
        </p:spPr>
      </p:pic>
      <p:cxnSp>
        <p:nvCxnSpPr>
          <p:cNvPr id="29" name="Gerade Verbindung mit Pfeil 28"/>
          <p:cNvCxnSpPr>
            <a:cxnSpLocks/>
          </p:cNvCxnSpPr>
          <p:nvPr/>
        </p:nvCxnSpPr>
        <p:spPr>
          <a:xfrm>
            <a:off x="4572000" y="2758521"/>
            <a:ext cx="1348740" cy="67047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1B621F-86B5-4BE6-98B8-49BD63C978D9}"/>
              </a:ext>
            </a:extLst>
          </p:cNvPr>
          <p:cNvGrpSpPr/>
          <p:nvPr/>
        </p:nvGrpSpPr>
        <p:grpSpPr>
          <a:xfrm>
            <a:off x="5743901" y="4522570"/>
            <a:ext cx="2663054" cy="1539872"/>
            <a:chOff x="6185861" y="4366733"/>
            <a:chExt cx="2663054" cy="1539872"/>
          </a:xfrm>
        </p:grpSpPr>
        <p:cxnSp>
          <p:nvCxnSpPr>
            <p:cNvPr id="16" name="Gerade Verbindung mit Pfeil 15"/>
            <p:cNvCxnSpPr/>
            <p:nvPr/>
          </p:nvCxnSpPr>
          <p:spPr>
            <a:xfrm>
              <a:off x="6185861" y="5136669"/>
              <a:ext cx="26630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8198868" y="5029200"/>
              <a:ext cx="0" cy="21493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6433587" y="4695863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7342266" y="4695863"/>
              <a:ext cx="1229779" cy="62660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8085444" y="5289676"/>
              <a:ext cx="342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de-CH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976399" y="4695863"/>
              <a:ext cx="342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de-CH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6837052" y="4366733"/>
              <a:ext cx="1021869" cy="1539872"/>
              <a:chOff x="688532" y="4887815"/>
              <a:chExt cx="1021869" cy="1539872"/>
            </a:xfrm>
          </p:grpSpPr>
          <p:sp>
            <p:nvSpPr>
              <p:cNvPr id="4" name="Bogen 3"/>
              <p:cNvSpPr/>
              <p:nvPr/>
            </p:nvSpPr>
            <p:spPr>
              <a:xfrm>
                <a:off x="688532" y="4887815"/>
                <a:ext cx="615672" cy="1537358"/>
              </a:xfrm>
              <a:prstGeom prst="arc">
                <a:avLst>
                  <a:gd name="adj1" fmla="val 17344968"/>
                  <a:gd name="adj2" fmla="val 4252163"/>
                </a:avLst>
              </a:prstGeom>
              <a:noFill/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Bogen 16"/>
              <p:cNvSpPr/>
              <p:nvPr/>
            </p:nvSpPr>
            <p:spPr>
              <a:xfrm flipH="1">
                <a:off x="1094729" y="4890329"/>
                <a:ext cx="615672" cy="1537358"/>
              </a:xfrm>
              <a:prstGeom prst="arc">
                <a:avLst>
                  <a:gd name="adj1" fmla="val 17344968"/>
                  <a:gd name="adj2" fmla="val 4234975"/>
                </a:avLst>
              </a:prstGeom>
              <a:noFill/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6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430"/>
          </a:xfrm>
        </p:spPr>
        <p:txBody>
          <a:bodyPr/>
          <a:lstStyle/>
          <a:p>
            <a:r>
              <a:rPr lang="de-DE" dirty="0" err="1"/>
              <a:t>Defocusing</a:t>
            </a:r>
            <a:r>
              <a:rPr lang="de-DE" dirty="0"/>
              <a:t> Quadrupole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688532" y="1409852"/>
            <a:ext cx="4013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3.) K &lt; 0:   </a:t>
            </a:r>
            <a:r>
              <a:rPr lang="de-DE" dirty="0" err="1">
                <a:sym typeface="Symbol" panose="05050102010706020507" pitchFamily="18" charset="2"/>
              </a:rPr>
              <a:t>Defocusing</a:t>
            </a:r>
            <a:r>
              <a:rPr lang="de-DE" dirty="0">
                <a:sym typeface="Symbol" panose="05050102010706020507" pitchFamily="18" charset="2"/>
              </a:rPr>
              <a:t> Quadrupole</a:t>
            </a:r>
            <a:endParaRPr lang="de-CH" dirty="0">
              <a:sym typeface="Symbol" panose="05050102010706020507" pitchFamily="18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9" y="2229526"/>
            <a:ext cx="7832361" cy="6521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6" y="4523441"/>
            <a:ext cx="3884193" cy="6217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8679" y="3791707"/>
            <a:ext cx="4706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thin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lens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approximation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for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defocusing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quad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>
              <a:sym typeface="Symbol" panose="05050102010706020507" pitchFamily="18" charset="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CEEBC4-31C8-4FCA-ABE8-D1790BC0A3DB}"/>
              </a:ext>
            </a:extLst>
          </p:cNvPr>
          <p:cNvGrpSpPr/>
          <p:nvPr/>
        </p:nvGrpSpPr>
        <p:grpSpPr>
          <a:xfrm>
            <a:off x="5844100" y="4065619"/>
            <a:ext cx="2671250" cy="1539872"/>
            <a:chOff x="6177665" y="4366733"/>
            <a:chExt cx="2671250" cy="1539872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6185861" y="5136669"/>
              <a:ext cx="26630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6657867" y="5027943"/>
              <a:ext cx="0" cy="21493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6435416" y="4865814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cxnSpLocks/>
            </p:cNvCxnSpPr>
            <p:nvPr/>
          </p:nvCxnSpPr>
          <p:spPr>
            <a:xfrm flipV="1">
              <a:off x="7329700" y="4399809"/>
              <a:ext cx="1185650" cy="47757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6590763" y="5173099"/>
              <a:ext cx="342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de-CH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177665" y="4622830"/>
              <a:ext cx="342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de-CH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6837052" y="4366733"/>
              <a:ext cx="1021869" cy="1539872"/>
              <a:chOff x="688532" y="4887815"/>
              <a:chExt cx="1021869" cy="1539872"/>
            </a:xfrm>
          </p:grpSpPr>
          <p:sp>
            <p:nvSpPr>
              <p:cNvPr id="17" name="Bogen 16"/>
              <p:cNvSpPr/>
              <p:nvPr/>
            </p:nvSpPr>
            <p:spPr>
              <a:xfrm>
                <a:off x="688532" y="4887815"/>
                <a:ext cx="615672" cy="1537358"/>
              </a:xfrm>
              <a:prstGeom prst="arc">
                <a:avLst>
                  <a:gd name="adj1" fmla="val 17344968"/>
                  <a:gd name="adj2" fmla="val 4252163"/>
                </a:avLst>
              </a:prstGeom>
              <a:noFill/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Bogen 17"/>
              <p:cNvSpPr/>
              <p:nvPr/>
            </p:nvSpPr>
            <p:spPr>
              <a:xfrm flipH="1">
                <a:off x="1094729" y="4890329"/>
                <a:ext cx="615672" cy="1537358"/>
              </a:xfrm>
              <a:prstGeom prst="arc">
                <a:avLst>
                  <a:gd name="adj1" fmla="val 17344968"/>
                  <a:gd name="adj2" fmla="val 4234975"/>
                </a:avLst>
              </a:prstGeom>
              <a:noFill/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Gerade Verbindung 18"/>
            <p:cNvCxnSpPr>
              <a:cxnSpLocks/>
            </p:cNvCxnSpPr>
            <p:nvPr/>
          </p:nvCxnSpPr>
          <p:spPr>
            <a:xfrm flipV="1">
              <a:off x="6427796" y="4873435"/>
              <a:ext cx="914400" cy="346586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42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Special Case: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Focusing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44" y="2453222"/>
            <a:ext cx="3565715" cy="56838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757346" y="2559939"/>
            <a:ext cx="22573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/>
              </a:rPr>
              <a:t> </a:t>
            </a:r>
            <a:r>
              <a:rPr lang="de-DE" dirty="0" err="1">
                <a:sym typeface="Symbol"/>
              </a:rPr>
              <a:t>one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oscillation</a:t>
            </a:r>
            <a:r>
              <a:rPr lang="de-DE" dirty="0">
                <a:sym typeface="Symbol"/>
              </a:rPr>
              <a:t> per turn </a:t>
            </a:r>
            <a:r>
              <a:rPr lang="de-DE" dirty="0" err="1">
                <a:sym typeface="Symbol"/>
              </a:rPr>
              <a:t>as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expected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for</a:t>
            </a:r>
            <a:r>
              <a:rPr lang="de-DE" dirty="0">
                <a:sym typeface="Symbol"/>
              </a:rPr>
              <a:t> „</a:t>
            </a:r>
            <a:r>
              <a:rPr lang="de-DE" dirty="0" err="1">
                <a:sym typeface="Symbol"/>
              </a:rPr>
              <a:t>weak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focusing</a:t>
            </a:r>
            <a:r>
              <a:rPr lang="de-DE" dirty="0">
                <a:sym typeface="Symbol"/>
              </a:rPr>
              <a:t>“</a:t>
            </a:r>
            <a:endParaRPr lang="de-CH" dirty="0">
              <a:sym typeface="Symbol" panose="05050102010706020507" pitchFamily="18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4" y="1742830"/>
            <a:ext cx="2718477" cy="580572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2608406" y="3670635"/>
            <a:ext cx="3478929" cy="2857671"/>
            <a:chOff x="2608406" y="3670635"/>
            <a:chExt cx="3478929" cy="2857671"/>
          </a:xfrm>
        </p:grpSpPr>
        <p:sp>
          <p:nvSpPr>
            <p:cNvPr id="8" name="Ellipse 7"/>
            <p:cNvSpPr/>
            <p:nvPr/>
          </p:nvSpPr>
          <p:spPr>
            <a:xfrm>
              <a:off x="2608408" y="3792392"/>
              <a:ext cx="2706770" cy="270677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841561" y="3792392"/>
              <a:ext cx="2706770" cy="27067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4892586" y="4561071"/>
              <a:ext cx="265941" cy="16757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5360257" y="4185839"/>
              <a:ext cx="397089" cy="255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ogen 13"/>
            <p:cNvSpPr/>
            <p:nvPr/>
          </p:nvSpPr>
          <p:spPr>
            <a:xfrm>
              <a:off x="2608406" y="3670635"/>
              <a:ext cx="3049215" cy="2857671"/>
            </a:xfrm>
            <a:prstGeom prst="arc">
              <a:avLst>
                <a:gd name="adj1" fmla="val 20270300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639385" y="4051734"/>
              <a:ext cx="12167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ym typeface="Symbol" panose="05050102010706020507" pitchFamily="18" charset="2"/>
                </a:rPr>
                <a:t>reference orbit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589849" y="3670635"/>
              <a:ext cx="10346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ym typeface="Symbol" panose="05050102010706020507" pitchFamily="18" charset="2"/>
                </a:rPr>
                <a:t>particle orbit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621" y="4252223"/>
              <a:ext cx="429714" cy="25447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08" y="4789100"/>
              <a:ext cx="94476" cy="114286"/>
            </a:xfrm>
            <a:prstGeom prst="rect">
              <a:avLst/>
            </a:prstGeom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120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4652"/>
          </a:xfrm>
        </p:spPr>
        <p:txBody>
          <a:bodyPr/>
          <a:lstStyle/>
          <a:p>
            <a:r>
              <a:rPr lang="en-GB" dirty="0"/>
              <a:t>Dispersion Trajectory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8" y="1798596"/>
            <a:ext cx="2224762" cy="5775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6821" y="1347920"/>
            <a:ext cx="3154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is solution of equation: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1602" y="2947211"/>
            <a:ext cx="5440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is constructed from homogeneous solutions C(s), S(s):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8" y="3417972"/>
            <a:ext cx="4562286" cy="6201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41602" y="4455686"/>
            <a:ext cx="60859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sym typeface="Symbol" panose="05050102010706020507" pitchFamily="18" charset="2"/>
              </a:rPr>
              <a:t>proof:</a:t>
            </a:r>
            <a:r>
              <a:rPr lang="en-GB" dirty="0">
                <a:sym typeface="Symbol" panose="05050102010706020507" pitchFamily="18" charset="2"/>
              </a:rPr>
              <a:t> by insertion in above DE and by using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CS´- C´S=1</a:t>
            </a:r>
            <a:r>
              <a:rPr lang="en-GB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23</a:t>
            </a:fld>
            <a:endParaRPr lang="de-CH"/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180C3A47-9209-47DB-BF26-42FE5F46D4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83" y="5964161"/>
            <a:ext cx="3824762" cy="574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624FD-0BE0-4F1C-912D-DDD40C3AABF1}"/>
              </a:ext>
            </a:extLst>
          </p:cNvPr>
          <p:cNvSpPr txBox="1"/>
          <p:nvPr/>
        </p:nvSpPr>
        <p:spPr>
          <a:xfrm>
            <a:off x="3998370" y="5550489"/>
            <a:ext cx="17627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compare components of particle trajectory:</a:t>
            </a:r>
            <a:endParaRPr lang="de-DE" sz="1200" dirty="0" err="1">
              <a:sym typeface="Symbol" panose="05050102010706020507" pitchFamily="18" charset="2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EDD10C0-2DF5-415E-8137-BF77F7B77899}"/>
              </a:ext>
            </a:extLst>
          </p:cNvPr>
          <p:cNvSpPr/>
          <p:nvPr/>
        </p:nvSpPr>
        <p:spPr>
          <a:xfrm>
            <a:off x="7009571" y="5467759"/>
            <a:ext cx="477079" cy="461665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0936"/>
          </a:xfrm>
        </p:spPr>
        <p:txBody>
          <a:bodyPr>
            <a:normAutofit fontScale="90000"/>
          </a:bodyPr>
          <a:lstStyle/>
          <a:p>
            <a:r>
              <a:rPr lang="en-GB" dirty="0"/>
              <a:t>Dispersion Trajectory in combined function magnet (Dipole &amp; Quadrupole)</a:t>
            </a:r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" y="1592519"/>
            <a:ext cx="3971050" cy="91123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" y="2944214"/>
            <a:ext cx="4612574" cy="92190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" y="4306576"/>
            <a:ext cx="2364954" cy="79847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262365" y="1865746"/>
            <a:ext cx="1821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for K &gt; 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262365" y="3220500"/>
            <a:ext cx="1821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for K &lt; 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62365" y="4501338"/>
            <a:ext cx="1821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for K = 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7757" y="5484270"/>
            <a:ext cx="80472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/>
              </a:rPr>
              <a:t> </a:t>
            </a:r>
            <a:r>
              <a:rPr lang="en-GB" dirty="0">
                <a:sym typeface="Symbol" panose="05050102010706020507" pitchFamily="18" charset="2"/>
              </a:rPr>
              <a:t>Dispersion is generated by bending fields</a:t>
            </a:r>
          </a:p>
          <a:p>
            <a:r>
              <a:rPr lang="en-GB" dirty="0">
                <a:sym typeface="Symbol"/>
              </a:rPr>
              <a:t> </a:t>
            </a:r>
            <a:r>
              <a:rPr lang="en-GB" dirty="0">
                <a:sym typeface="Symbol" panose="05050102010706020507" pitchFamily="18" charset="2"/>
              </a:rPr>
              <a:t>Dispersion oscillates in Quadrupoles like particle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821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364" y="281336"/>
            <a:ext cx="7886700" cy="643993"/>
          </a:xfrm>
        </p:spPr>
        <p:txBody>
          <a:bodyPr/>
          <a:lstStyle/>
          <a:p>
            <a:r>
              <a:rPr lang="de-DE" dirty="0"/>
              <a:t>Quadrupole </a:t>
            </a:r>
            <a:r>
              <a:rPr lang="de-DE" dirty="0" err="1"/>
              <a:t>Doublet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83" y="1576426"/>
            <a:ext cx="2494476" cy="2133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0464" y="1114768"/>
            <a:ext cx="65355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>
                <a:sym typeface="Symbol" panose="05050102010706020507" pitchFamily="18" charset="2"/>
              </a:rPr>
              <a:t>concatenation of particle transport through a series of elements: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AC16CF-E921-4741-9CC4-9B6678377E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2" y="3663524"/>
            <a:ext cx="6144000" cy="161828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755472" y="2132642"/>
            <a:ext cx="2262788" cy="1187999"/>
            <a:chOff x="2886866" y="2193103"/>
            <a:chExt cx="2262788" cy="118799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866" y="2193103"/>
              <a:ext cx="2262788" cy="1187999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3854323" y="2971325"/>
              <a:ext cx="393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2" y="5598357"/>
            <a:ext cx="1372952" cy="55771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552330" y="5692548"/>
            <a:ext cx="4944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/>
              </a:rPr>
              <a:t>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doublet</a:t>
            </a:r>
            <a:r>
              <a:rPr lang="en-GB" dirty="0">
                <a:sym typeface="Symbol" panose="05050102010706020507" pitchFamily="18" charset="2"/>
              </a:rPr>
              <a:t> is always focusing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02" y="2132642"/>
            <a:ext cx="2222144" cy="10850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25</a:t>
            </a:fld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4719561" y="1457651"/>
            <a:ext cx="27413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(</a:t>
            </a:r>
            <a:r>
              <a:rPr lang="en-GB" b="1" i="1" dirty="0"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 = transport matrix 2x2)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10159" y="5007031"/>
            <a:ext cx="20251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ym typeface="Symbol" panose="05050102010706020507" pitchFamily="18" charset="2"/>
              </a:rPr>
              <a:t>[</a:t>
            </a:r>
            <a:r>
              <a:rPr lang="de-DE" sz="1200" dirty="0" err="1">
                <a:sym typeface="Symbol" panose="05050102010706020507" pitchFamily="18" charset="2"/>
              </a:rPr>
              <a:t>thin</a:t>
            </a:r>
            <a:r>
              <a:rPr lang="de-DE" sz="1200" dirty="0">
                <a:sym typeface="Symbol" panose="05050102010706020507" pitchFamily="18" charset="2"/>
              </a:rPr>
              <a:t> </a:t>
            </a:r>
            <a:r>
              <a:rPr lang="de-DE" sz="1200" dirty="0" err="1">
                <a:sym typeface="Symbol" panose="05050102010706020507" pitchFamily="18" charset="2"/>
              </a:rPr>
              <a:t>lens</a:t>
            </a:r>
            <a:r>
              <a:rPr lang="de-DE" sz="1200" dirty="0">
                <a:sym typeface="Symbol" panose="05050102010706020507" pitchFamily="18" charset="2"/>
              </a:rPr>
              <a:t> </a:t>
            </a:r>
            <a:r>
              <a:rPr lang="de-DE" sz="1200" dirty="0" err="1">
                <a:sym typeface="Symbol" panose="05050102010706020507" pitchFamily="18" charset="2"/>
              </a:rPr>
              <a:t>approximation</a:t>
            </a:r>
            <a:r>
              <a:rPr lang="de-DE" sz="1200" dirty="0">
                <a:sym typeface="Symbol" panose="05050102010706020507" pitchFamily="18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068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3x3 transport matrix for off-momentum particles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5" y="1980489"/>
            <a:ext cx="5322670" cy="6491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962BF0-31B0-48EE-8BC9-CD12D0570F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6" y="3880296"/>
            <a:ext cx="5388189" cy="95238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91671" y="3127402"/>
            <a:ext cx="5739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can be re-formulated as a single matrix multiplication: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1671" y="5252037"/>
            <a:ext cx="8100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this formulation is convenient when computing the dispersion function</a:t>
            </a:r>
          </a:p>
        </p:txBody>
      </p:sp>
    </p:spTree>
    <p:extLst>
      <p:ext uri="{BB962C8B-B14F-4D97-AF65-F5344CB8AC3E}">
        <p14:creationId xmlns:p14="http://schemas.microsoft.com/office/powerpoint/2010/main" val="120488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435" y="270408"/>
            <a:ext cx="7886700" cy="702281"/>
          </a:xfrm>
        </p:spPr>
        <p:txBody>
          <a:bodyPr/>
          <a:lstStyle/>
          <a:p>
            <a:r>
              <a:rPr lang="en-GB" dirty="0"/>
              <a:t>Matrix Notation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9461" y="928975"/>
            <a:ext cx="71403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… is one approach to describe particle trajectories in accelerators – for each element a matrix for linear computation can be defined.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99461" y="1668511"/>
            <a:ext cx="7140335" cy="1627562"/>
            <a:chOff x="699461" y="2163959"/>
            <a:chExt cx="7140335" cy="1627562"/>
          </a:xfrm>
        </p:grpSpPr>
        <p:sp>
          <p:nvSpPr>
            <p:cNvPr id="4" name="Textfeld 3"/>
            <p:cNvSpPr txBox="1"/>
            <p:nvPr/>
          </p:nvSpPr>
          <p:spPr>
            <a:xfrm>
              <a:off x="699461" y="2163959"/>
              <a:ext cx="71403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ym typeface="Symbol" panose="05050102010706020507" pitchFamily="18" charset="2"/>
                </a:rPr>
                <a:t>The matrix can be extended to all six dimensions of phase space:</a:t>
              </a:r>
            </a:p>
            <a:p>
              <a:r>
                <a:rPr lang="en-GB" b="1" dirty="0">
                  <a:sym typeface="Symbol" panose="05050102010706020507" pitchFamily="18" charset="2"/>
                </a:rPr>
                <a:t>x, x’, y, y’, s, </a:t>
              </a:r>
              <a:r>
                <a:rPr lang="en-GB" b="1" dirty="0">
                  <a:sym typeface="Symbol"/>
                </a:rPr>
                <a:t></a:t>
              </a:r>
              <a:endParaRPr lang="en-GB" b="1" dirty="0">
                <a:sym typeface="Symbol" panose="05050102010706020507" pitchFamily="18" charset="2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781441" y="3422189"/>
              <a:ext cx="2389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path length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963591" y="3052857"/>
              <a:ext cx="27978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energy deviation </a:t>
              </a:r>
              <a:r>
                <a:rPr lang="en-GB" dirty="0">
                  <a:sym typeface="Symbol"/>
                </a:rPr>
                <a:t>=E/E</a:t>
              </a:r>
              <a:r>
                <a:rPr lang="en-GB" baseline="-25000" dirty="0">
                  <a:sym typeface="Symbol"/>
                </a:rPr>
                <a:t>0</a:t>
              </a:r>
              <a:endParaRPr lang="en-GB" baseline="-25000" dirty="0">
                <a:sym typeface="Symbol" panose="05050102010706020507" pitchFamily="18" charset="2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1981806" y="2810290"/>
              <a:ext cx="0" cy="42723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781439" y="2810289"/>
              <a:ext cx="0" cy="79656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777786" y="5566547"/>
            <a:ext cx="67869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The matrix notation can be generalised to higher order dependencies. For example a tensor of rank 3 holds coefficients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ijk</a:t>
            </a:r>
            <a:r>
              <a:rPr lang="en-GB" dirty="0">
                <a:sym typeface="Symbol" panose="05050102010706020507" pitchFamily="18" charset="2"/>
              </a:rPr>
              <a:t> for a quadratic map of particle coordinates.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5" y="3443471"/>
            <a:ext cx="2957714" cy="183619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078371" y="3814250"/>
            <a:ext cx="43060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In this case R contains 36 parameters, some of which have practical importance for example in coupling horizontal and vertical motion.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02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99689" y="1554690"/>
            <a:ext cx="6744622" cy="590931"/>
          </a:xfrm>
        </p:spPr>
        <p:txBody>
          <a:bodyPr/>
          <a:lstStyle/>
          <a:p>
            <a:r>
              <a:rPr lang="en-US" dirty="0"/>
              <a:t>Next: Stability and Twiss Matrix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00611" y="3314700"/>
            <a:ext cx="6743700" cy="776623"/>
          </a:xfrm>
        </p:spPr>
        <p:txBody>
          <a:bodyPr/>
          <a:lstStyle/>
          <a:p>
            <a:r>
              <a:rPr lang="en-US" dirty="0"/>
              <a:t>Eigenvalues and Stability</a:t>
            </a:r>
          </a:p>
          <a:p>
            <a:r>
              <a:rPr lang="en-US" dirty="0"/>
              <a:t>Twiss Matrix Decomposition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5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 Criterion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5818" y="1321033"/>
            <a:ext cx="74827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for stable oscillation in a ring these coordinates must stay finite for n </a:t>
            </a:r>
            <a:r>
              <a:rPr lang="en-GB" dirty="0">
                <a:sym typeface="Symbol"/>
              </a:rPr>
              <a:t> ∞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</p:txBody>
      </p:sp>
      <p:pic>
        <p:nvPicPr>
          <p:cNvPr id="16" name="Grafik 15" descr="\documentclass{article}&#10;\IfFileExists{C:/DriveO/EPFL/Course/style/Mikes.tex}{\input{C:/DriveO/EPFL/Course/style/Mikes.tex}&#10;}{\input{C:/O/EPFL/Course/style/Mikes.tex}}&#10;\begin{equation}&#10;\left( \begin{array}{c} x \\ x' \end{array} \right)_\rm{out} =&#10;\gv{M}^n&#10;\left( \begin{array}{c} x \\ x' \end{array} \right)_\rm{in}&#10;\nonumber&#10;\end{equation}&#10;\end{document}" title="IguanaTex Bitmap Display">
            <a:extLst>
              <a:ext uri="{FF2B5EF4-FFF2-40B4-BE49-F238E27FC236}">
                <a16:creationId xmlns:a16="http://schemas.microsoft.com/office/drawing/2014/main" id="{758AFB9A-6EFB-1202-9D02-50EA656B8E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38" y="1952661"/>
            <a:ext cx="2933337" cy="6217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5817" y="2931254"/>
            <a:ext cx="74827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to assess stability use decomposition of </a:t>
            </a:r>
            <a:r>
              <a:rPr lang="en-GB" b="1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  in Eigenvectors:</a:t>
            </a:r>
          </a:p>
        </p:txBody>
      </p:sp>
      <p:pic>
        <p:nvPicPr>
          <p:cNvPr id="20" name="Grafik 19" descr="\documentclass{article}&#10;\IfFileExists{C:/DriveO/EPFL/Course/style/Mikes.tex}{\input{C:/DriveO/EPFL/Course/style/Mikes.tex}&#10;}{\input{C:/O/EPFL/Course/style/Mikes.tex}}&#10;\begin{equation}&#10;\left( \begin{array}{c} x \\ x' \end{array} \right)_\rm{in} = A \vec{v}_1 + B \vec{v}_2, ~&#10;\gv{M}^n \left( \begin{array}{c} x \\ x' \end{array} \right)_\rm{in}&#10;= A \lambda_1^n \vec{v}_1 + B \lambda_2^n \vec{v}_2&#10;\nonumber&#10;\end{equation}&#10;\end{document}" title="IguanaTex Bitmap Display">
            <a:extLst>
              <a:ext uri="{FF2B5EF4-FFF2-40B4-BE49-F238E27FC236}">
                <a16:creationId xmlns:a16="http://schemas.microsoft.com/office/drawing/2014/main" id="{FDA7EA99-8483-BFEC-027D-A664A09BE5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38" y="4497179"/>
            <a:ext cx="6259810" cy="620191"/>
          </a:xfrm>
          <a:prstGeom prst="rect">
            <a:avLst/>
          </a:prstGeom>
        </p:spPr>
      </p:pic>
      <p:pic>
        <p:nvPicPr>
          <p:cNvPr id="18" name="Grafik 17" descr="\documentclass{article}&#10;\IfFileExists{C:/DriveO/EPFL/Course/style/Mikes.tex}{\input{C:/DriveO/EPFL/Course/style/Mikes.tex}&#10;}{\input{C:/O/EPFL/Course/style/Mikes.tex}}&#10;\begin{equation}&#10;\gv{M} \vec{v}_1 = \lambda_1 \vec{v}_1, ~&#10;\gv{M} \vec{v}_2 = \lambda_2 \vec{v}_2&#10;\nonumber&#10;\end{equation}&#10;\end{document}" title="IguanaTex Bitmap Display">
            <a:extLst>
              <a:ext uri="{FF2B5EF4-FFF2-40B4-BE49-F238E27FC236}">
                <a16:creationId xmlns:a16="http://schemas.microsoft.com/office/drawing/2014/main" id="{4EAE985E-8A52-324A-9386-795A845FB4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38" y="3534546"/>
            <a:ext cx="2937906" cy="2300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95818" y="4017749"/>
            <a:ext cx="74827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then: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5817" y="5536967"/>
            <a:ext cx="7952642" cy="69940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lIns="144000" tIns="72000" rIns="144000" bIns="72000" rtlCol="0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thus it is sufficient analysing the Eigenvalues to assess stability of linear motion</a:t>
            </a:r>
          </a:p>
          <a:p>
            <a:pPr algn="ctr"/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i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GB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must be bounded for </a:t>
            </a:r>
            <a:r>
              <a:rPr lang="en-GB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GB" dirty="0">
                <a:sym typeface="Symbol" panose="05050102010706020507" pitchFamily="18" charset="2"/>
              </a:rPr>
              <a:t>  ( = complex number in general)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29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707D5E-31D9-BA9A-6687-30588E35F94C}"/>
              </a:ext>
            </a:extLst>
          </p:cNvPr>
          <p:cNvSpPr txBox="1"/>
          <p:nvPr/>
        </p:nvSpPr>
        <p:spPr>
          <a:xfrm>
            <a:off x="5086677" y="2074481"/>
            <a:ext cx="36063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  = transport matrix of entire ring</a:t>
            </a:r>
          </a:p>
        </p:txBody>
      </p:sp>
    </p:spTree>
    <p:extLst>
      <p:ext uri="{BB962C8B-B14F-4D97-AF65-F5344CB8AC3E}">
        <p14:creationId xmlns:p14="http://schemas.microsoft.com/office/powerpoint/2010/main" val="25391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and </a:t>
            </a:r>
            <a:r>
              <a:rPr lang="de-DE" dirty="0" err="1"/>
              <a:t>Accessible</a:t>
            </a:r>
            <a:r>
              <a:rPr lang="de-DE" dirty="0"/>
              <a:t> Reading Material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740" y="1847851"/>
            <a:ext cx="4224704" cy="43513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lIns="108000" tIns="108000" rIns="108000" bIns="108000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</a:rPr>
              <a:t>available on the internet: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P.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Schmüser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&amp; J.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Rossbach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, Basic course on accelerator optics: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https://cds.cern.ch/record/247501/files/p17.pdf</a:t>
            </a:r>
            <a:r>
              <a:rPr lang="en-US" sz="12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200" dirty="0" err="1"/>
              <a:t>F.Tecker</a:t>
            </a:r>
            <a:r>
              <a:rPr lang="en-US" sz="1200" dirty="0"/>
              <a:t>, Longitudinal Dynamics: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https://arxiv.org/pdf/1601.04901.pdf</a:t>
            </a:r>
            <a:r>
              <a:rPr lang="en-US" sz="12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Book,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H.Wiedemann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, Particle Accelerators, download pdf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https://link.springer.com/book/10.1007%2F978-3-319-18317-6</a:t>
            </a:r>
            <a:r>
              <a:rPr lang="en-US" sz="1200" dirty="0"/>
              <a:t> </a:t>
            </a:r>
          </a:p>
          <a:p>
            <a:pPr marL="342900" lvl="0" indent="-342900" defTabSz="762000" fontAlgn="base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US" sz="1200" b="1" kern="0" dirty="0">
                <a:solidFill>
                  <a:schemeClr val="accent6">
                    <a:lumMod val="50000"/>
                  </a:schemeClr>
                </a:solidFill>
                <a:ea typeface=""/>
                <a:cs typeface=""/>
              </a:rPr>
              <a:t>M. Sands,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Physics of Electron Storage Rings: An Introduction.</a:t>
            </a:r>
            <a:endParaRPr lang="en-US" sz="1200" b="1" kern="0" dirty="0">
              <a:solidFill>
                <a:schemeClr val="accent6">
                  <a:lumMod val="50000"/>
                </a:schemeClr>
              </a:solidFill>
              <a:ea typeface=""/>
              <a:cs typeface=""/>
            </a:endParaRPr>
          </a:p>
          <a:p>
            <a:pPr marL="342900" lvl="0" indent="-342900" defTabSz="76200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ea typeface=""/>
                <a:cs typeface=""/>
                <a:hlinkClick r:id="rId5"/>
              </a:rPr>
              <a:t>https://digital.library.unt.edu/ark:/67531/metadc865991/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 </a:t>
            </a:r>
          </a:p>
          <a:p>
            <a:pPr marL="342900" lvl="0" indent="-342900" defTabSz="762000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None/>
              <a:defRPr/>
            </a:pPr>
            <a:r>
              <a:rPr lang="de-CH" sz="1200" kern="0" dirty="0">
                <a:solidFill>
                  <a:srgbClr val="000000"/>
                </a:solidFill>
                <a:ea typeface=""/>
                <a:cs typeface=""/>
              </a:rPr>
              <a:t>CERN </a:t>
            </a:r>
            <a:r>
              <a:rPr lang="de-CH" sz="1200" kern="0" dirty="0" err="1">
                <a:solidFill>
                  <a:srgbClr val="000000"/>
                </a:solidFill>
                <a:ea typeface=""/>
                <a:cs typeface=""/>
              </a:rPr>
              <a:t>Accelerator</a:t>
            </a:r>
            <a:r>
              <a:rPr lang="de-CH" sz="1200" kern="0" dirty="0">
                <a:solidFill>
                  <a:srgbClr val="000000"/>
                </a:solidFill>
                <a:ea typeface=""/>
                <a:cs typeface=""/>
              </a:rPr>
              <a:t> School (CAS) </a:t>
            </a:r>
            <a:r>
              <a:rPr lang="de-CH" sz="1200" kern="0" dirty="0" err="1">
                <a:solidFill>
                  <a:srgbClr val="000000"/>
                </a:solidFill>
                <a:ea typeface=""/>
                <a:cs typeface=""/>
              </a:rPr>
              <a:t>proceedings</a:t>
            </a:r>
            <a:r>
              <a:rPr lang="de-CH" sz="1200" kern="0" dirty="0">
                <a:solidFill>
                  <a:srgbClr val="000000"/>
                </a:solidFill>
                <a:ea typeface=""/>
                <a:cs typeface=""/>
              </a:rPr>
              <a:t> </a:t>
            </a:r>
            <a:r>
              <a:rPr lang="de-CH" sz="1200" kern="0" dirty="0" err="1">
                <a:solidFill>
                  <a:srgbClr val="000000"/>
                </a:solidFill>
                <a:ea typeface=""/>
                <a:cs typeface=""/>
              </a:rPr>
              <a:t>homepage</a:t>
            </a:r>
            <a:r>
              <a:rPr lang="de-CH" sz="1200" kern="0" dirty="0">
                <a:solidFill>
                  <a:srgbClr val="000000"/>
                </a:solidFill>
                <a:ea typeface=""/>
                <a:cs typeface=""/>
              </a:rPr>
              <a:t> (</a:t>
            </a:r>
            <a:r>
              <a:rPr lang="de-CH" sz="1200" kern="0" dirty="0" err="1">
                <a:solidFill>
                  <a:srgbClr val="000000"/>
                </a:solidFill>
                <a:ea typeface=""/>
                <a:cs typeface=""/>
              </a:rPr>
              <a:t>huge</a:t>
            </a:r>
            <a:r>
              <a:rPr lang="de-CH" sz="1200" kern="0" dirty="0">
                <a:solidFill>
                  <a:srgbClr val="000000"/>
                </a:solidFill>
                <a:ea typeface=""/>
                <a:cs typeface=""/>
              </a:rPr>
              <a:t>!)</a:t>
            </a:r>
          </a:p>
          <a:p>
            <a:pPr marL="342900" lvl="0" indent="-342900" defTabSz="7620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ea typeface=""/>
                <a:cs typeface=""/>
                <a:hlinkClick r:id="rId6"/>
              </a:rPr>
              <a:t>http://cas.web.cern.ch/cas/CAS_Proceedings.html</a:t>
            </a:r>
            <a:endParaRPr lang="en-US" sz="1200" kern="0" dirty="0">
              <a:solidFill>
                <a:srgbClr val="000000"/>
              </a:solidFill>
              <a:ea typeface=""/>
              <a:cs typeface="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sz="1200" dirty="0"/>
              <a:t>CERN </a:t>
            </a:r>
            <a:r>
              <a:rPr lang="de-DE" sz="1200" dirty="0" err="1"/>
              <a:t>Accelerator</a:t>
            </a:r>
            <a:r>
              <a:rPr lang="de-DE" sz="1200" dirty="0"/>
              <a:t> School on Medical </a:t>
            </a:r>
            <a:r>
              <a:rPr lang="de-DE" sz="1200" dirty="0" err="1"/>
              <a:t>Applications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CH" sz="12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https://cds.cern.ch/record/2271793/files/33-8-PB.pdf</a:t>
            </a:r>
            <a:r>
              <a:rPr lang="de-CH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66103A8-4D8D-45D0-BA77-AEE66523CB40}"/>
              </a:ext>
            </a:extLst>
          </p:cNvPr>
          <p:cNvSpPr txBox="1">
            <a:spLocks/>
          </p:cNvSpPr>
          <p:nvPr/>
        </p:nvSpPr>
        <p:spPr>
          <a:xfrm>
            <a:off x="4683159" y="1847851"/>
            <a:ext cx="4197370" cy="4351338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108000" tIns="108000" rIns="108000" bIns="10800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762000">
              <a:buNone/>
              <a:defRPr/>
            </a:pPr>
            <a:r>
              <a:rPr lang="en-US" sz="1200" b="1" dirty="0">
                <a:solidFill>
                  <a:srgbClr val="C00000"/>
                </a:solidFill>
              </a:rPr>
              <a:t>books, papers:</a:t>
            </a:r>
            <a:endParaRPr lang="en-US" sz="1200" kern="0" dirty="0">
              <a:solidFill>
                <a:srgbClr val="000000"/>
              </a:solidFill>
              <a:ea typeface=""/>
              <a:cs typeface=""/>
            </a:endParaRPr>
          </a:p>
          <a:p>
            <a:pPr marL="0" lvl="0" indent="0" defTabSz="762000">
              <a:spcAft>
                <a:spcPts val="1200"/>
              </a:spcAft>
              <a:buNone/>
              <a:defRPr/>
            </a:pP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M.Conte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 and </a:t>
            </a: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W.McKay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An Introduction to the Physics of Particle Accelerators, World Scientific, 2008</a:t>
            </a:r>
          </a:p>
          <a:p>
            <a:pPr marL="0" lvl="0" indent="0" defTabSz="762000">
              <a:spcAft>
                <a:spcPts val="1200"/>
              </a:spcAft>
              <a:buNone/>
              <a:defRPr/>
            </a:pP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S.Peggs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T.Satogata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</a:t>
            </a:r>
            <a:r>
              <a:rPr lang="en-US" sz="1200" i="1" kern="0" dirty="0">
                <a:solidFill>
                  <a:srgbClr val="000000"/>
                </a:solidFill>
                <a:ea typeface=""/>
                <a:cs typeface=""/>
              </a:rPr>
              <a:t>Introduction to Accelerator Dynamics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Cambridge University Press, 2017</a:t>
            </a:r>
          </a:p>
          <a:p>
            <a:pPr marL="0" lvl="0" indent="0" defTabSz="762000">
              <a:spcAft>
                <a:spcPts val="1200"/>
              </a:spcAft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A. </a:t>
            </a: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Wolski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</a:t>
            </a:r>
            <a:r>
              <a:rPr lang="en-US" sz="1200" i="1" kern="0" dirty="0">
                <a:solidFill>
                  <a:srgbClr val="000000"/>
                </a:solidFill>
                <a:ea typeface=""/>
                <a:cs typeface=""/>
              </a:rPr>
              <a:t>Beam Dynamics in high energy particle accelerators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Imperial College Press, 2014</a:t>
            </a:r>
          </a:p>
          <a:p>
            <a:pPr marL="0" lvl="0" indent="0" defTabSz="762000">
              <a:spcAft>
                <a:spcPts val="1200"/>
              </a:spcAft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A. W. Chao, M. </a:t>
            </a:r>
            <a:r>
              <a:rPr lang="en-US" sz="1200" kern="0" dirty="0" err="1">
                <a:solidFill>
                  <a:srgbClr val="000000"/>
                </a:solidFill>
                <a:ea typeface=""/>
                <a:cs typeface=""/>
              </a:rPr>
              <a:t>Tigner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</a:t>
            </a:r>
            <a:r>
              <a:rPr lang="en-US" sz="1200" i="1" kern="0" dirty="0">
                <a:solidFill>
                  <a:srgbClr val="000000"/>
                </a:solidFill>
                <a:ea typeface=""/>
                <a:cs typeface=""/>
              </a:rPr>
              <a:t>Handbook of Accelerator Physics and Engineering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World Scientific 1999</a:t>
            </a:r>
          </a:p>
          <a:p>
            <a:pPr marL="342900" lvl="0" indent="-342900" defTabSz="76200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E. D. Courant and H. S. Snyder, Annals of Physics: </a:t>
            </a:r>
            <a:r>
              <a:rPr lang="en-US" sz="1200" b="1" kern="0" dirty="0">
                <a:solidFill>
                  <a:srgbClr val="000000"/>
                </a:solidFill>
                <a:ea typeface=""/>
                <a:cs typeface=""/>
              </a:rPr>
              <a:t>3</a:t>
            </a:r>
            <a:r>
              <a:rPr lang="en-US" sz="1200" kern="0" dirty="0">
                <a:solidFill>
                  <a:srgbClr val="000000"/>
                </a:solidFill>
                <a:ea typeface=""/>
                <a:cs typeface=""/>
              </a:rPr>
              <a:t>, 1-48 (1958)</a:t>
            </a:r>
          </a:p>
        </p:txBody>
      </p:sp>
    </p:spTree>
    <p:extLst>
      <p:ext uri="{BB962C8B-B14F-4D97-AF65-F5344CB8AC3E}">
        <p14:creationId xmlns:p14="http://schemas.microsoft.com/office/powerpoint/2010/main" val="416281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Criterion :: Matrix &amp; EV Properties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5818" y="1321033"/>
            <a:ext cx="74827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transfer matrix M has properties that can be used:</a:t>
            </a:r>
          </a:p>
        </p:txBody>
      </p:sp>
      <p:pic>
        <p:nvPicPr>
          <p:cNvPr id="32" name="Grafik 31" descr="IguanaTex Bitmap Display&#10;&#10;\documentclass{article}&#10;\IfFileExists{C:/DriveO/EPFL/Course/style/Mikes.tex}{\input{C:/DriveO/EPFL/Course/style/Mikes.tex}&#10;}{\input{C:/O/EPFL/Course/style/Mikes.tex}}&#10;\begin{align*}&#10;&amp; \lambda_1 \cdot \lambda_2 = 1 \\[4pt]&#10;&amp; \lambda_1 = \lambda_2^* ~\rm{(complex~conjugate)}&#10;\nonumber&#10;\end{align*}&#10;\end{document}">
            <a:extLst>
              <a:ext uri="{FF2B5EF4-FFF2-40B4-BE49-F238E27FC236}">
                <a16:creationId xmlns:a16="http://schemas.microsoft.com/office/drawing/2014/main" id="{69362BF4-A2D1-5FFA-C18D-056BC9B429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5" y="2880162"/>
            <a:ext cx="3158856" cy="71923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38753" y="2490090"/>
            <a:ext cx="1609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 panose="05050102010706020507" pitchFamily="18" charset="2"/>
              </a:rPr>
              <a:t>from that follows: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30</a:t>
            </a:fld>
            <a:endParaRPr lang="de-CH"/>
          </a:p>
        </p:txBody>
      </p:sp>
      <p:pic>
        <p:nvPicPr>
          <p:cNvPr id="25" name="Grafik 24" descr="IguanaTex Bitmap Display&#10;&#10;\documentclass{article}&#10;\IfFileExists{C:/DriveO/EPFL/Course/style/Mikes.tex}{\input{C:/DriveO/EPFL/Course/style/Mikes.tex}&#10;}{\input{C:/O/EPFL/Course/style/Mikes.tex}}&#10;\begin{align*}&#10;&amp; \gv{M} = &#10;\left( \begin{array}{cc} a &amp; b \\ c &amp; d  \end{array} \right) \\[6pt] &#10;&amp; \rm{det} \gv{M} ~= ad - bc ~= 1\\[6pt]&#10;&amp; a,b,c,d = \rm{real~numbers}&#10;\end{align*}&#10;&#10;\end{document}">
            <a:extLst>
              <a:ext uri="{FF2B5EF4-FFF2-40B4-BE49-F238E27FC236}">
                <a16:creationId xmlns:a16="http://schemas.microsoft.com/office/drawing/2014/main" id="{6F46D999-043F-7EB8-273C-EC0479D29B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9" y="1946069"/>
            <a:ext cx="2570669" cy="1653332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9F53A3BC-8FDB-42DD-6406-BEC72C79576B}"/>
              </a:ext>
            </a:extLst>
          </p:cNvPr>
          <p:cNvSpPr txBox="1"/>
          <p:nvPr/>
        </p:nvSpPr>
        <p:spPr>
          <a:xfrm>
            <a:off x="695818" y="3855105"/>
            <a:ext cx="37782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this can be extended to 4dim matrices (coupled horizontal + vertical)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6481337-1E43-E711-E61E-E3CFF4800E3A}"/>
              </a:ext>
            </a:extLst>
          </p:cNvPr>
          <p:cNvCxnSpPr/>
          <p:nvPr/>
        </p:nvCxnSpPr>
        <p:spPr>
          <a:xfrm>
            <a:off x="3738753" y="3005664"/>
            <a:ext cx="158882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2BAFBC9-BBC3-36F6-0394-7D15ECA477CD}"/>
              </a:ext>
            </a:extLst>
          </p:cNvPr>
          <p:cNvGrpSpPr/>
          <p:nvPr/>
        </p:nvGrpSpPr>
        <p:grpSpPr>
          <a:xfrm>
            <a:off x="695819" y="4789197"/>
            <a:ext cx="4438464" cy="974944"/>
            <a:chOff x="1597098" y="5040139"/>
            <a:chExt cx="4438464" cy="974944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98D06C91-AB84-25FD-EE0D-680600C16515}"/>
                </a:ext>
              </a:extLst>
            </p:cNvPr>
            <p:cNvSpPr txBox="1"/>
            <p:nvPr/>
          </p:nvSpPr>
          <p:spPr>
            <a:xfrm>
              <a:off x="2279793" y="5174437"/>
              <a:ext cx="13592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bounded for </a:t>
              </a:r>
              <a:endParaRPr lang="en-GB" dirty="0"/>
            </a:p>
          </p:txBody>
        </p:sp>
        <p:pic>
          <p:nvPicPr>
            <p:cNvPr id="44" name="Grafik 43" descr="IguanaTex Bitmap Display&#10;&#10;\documentclass{article}&#10;\IfFileExists{C:/DriveO/EPFL/Course/style/Mikes.tex}{\input{C:/DriveO/EPFL/Course/style/Mikes.tex}&#10;}{\input{C:/O/EPFL/Course/style/Mikes.tex}}&#10;\begin{align*}&#10;\lambda_1 = e^{+i\mu}, \lambda_2 = e^{-i\mu}&#10;\end{align*}&#10;\end{document}">
              <a:extLst>
                <a:ext uri="{FF2B5EF4-FFF2-40B4-BE49-F238E27FC236}">
                  <a16:creationId xmlns:a16="http://schemas.microsoft.com/office/drawing/2014/main" id="{1503821F-4B1A-B64A-0C43-7D86A89DA21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277" y="5223484"/>
              <a:ext cx="2240000" cy="271238"/>
            </a:xfrm>
            <a:prstGeom prst="rect">
              <a:avLst/>
            </a:prstGeom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C339F2F-99E1-AB3C-2EA4-AB4ACF61A8F5}"/>
                </a:ext>
              </a:extLst>
            </p:cNvPr>
            <p:cNvSpPr txBox="1"/>
            <p:nvPr/>
          </p:nvSpPr>
          <p:spPr>
            <a:xfrm>
              <a:off x="3855783" y="5570551"/>
              <a:ext cx="2179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with </a:t>
              </a:r>
              <a:r>
                <a:rPr lang="en-GB" i="1" dirty="0">
                  <a:sym typeface="Symbol" panose="05050102010706020507" pitchFamily="18" charset="2"/>
                </a:rPr>
                <a:t></a:t>
              </a:r>
              <a:r>
                <a:rPr lang="en-GB" dirty="0">
                  <a:sym typeface="Symbol" panose="05050102010706020507" pitchFamily="18" charset="2"/>
                </a:rPr>
                <a:t> = real number </a:t>
              </a:r>
              <a:endParaRPr lang="en-GB" dirty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A4539CA3-B3BB-164C-9FAA-FC1C5461F0C1}"/>
                </a:ext>
              </a:extLst>
            </p:cNvPr>
            <p:cNvSpPr/>
            <p:nvPr/>
          </p:nvSpPr>
          <p:spPr>
            <a:xfrm>
              <a:off x="1597098" y="5040139"/>
              <a:ext cx="4438464" cy="974944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Grafik 46" descr="IguanaTex Bitmap Display&#10;&#10;\documentclass{article}&#10;\IfFileExists{C:/DriveO/EPFL/Course/style/Mikes.tex}{\input{C:/DriveO/EPFL/Course/style/Mikes.tex}&#10;}{\input{C:/O/EPFL/Course/style/Mikes.tex}}&#10;\begin{align*}&#10;\lambda_{1,2}^n&#10;\end{align*}&#10;\end{document}">
              <a:extLst>
                <a:ext uri="{FF2B5EF4-FFF2-40B4-BE49-F238E27FC236}">
                  <a16:creationId xmlns:a16="http://schemas.microsoft.com/office/drawing/2014/main" id="{B08226E1-F0EB-0171-6CA0-BDB861215A6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028" y="5261099"/>
              <a:ext cx="385524" cy="280381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CFCB5B4-3F0D-AE34-E0AF-F8077BB57B9A}"/>
              </a:ext>
            </a:extLst>
          </p:cNvPr>
          <p:cNvGrpSpPr/>
          <p:nvPr/>
        </p:nvGrpSpPr>
        <p:grpSpPr>
          <a:xfrm>
            <a:off x="6018486" y="3910834"/>
            <a:ext cx="2244407" cy="2123415"/>
            <a:chOff x="1390332" y="4598061"/>
            <a:chExt cx="2244407" cy="2123415"/>
          </a:xfrm>
        </p:grpSpPr>
        <p:cxnSp>
          <p:nvCxnSpPr>
            <p:cNvPr id="18" name="Gerader Verbinder 49 1">
              <a:extLst>
                <a:ext uri="{FF2B5EF4-FFF2-40B4-BE49-F238E27FC236}">
                  <a16:creationId xmlns:a16="http://schemas.microsoft.com/office/drawing/2014/main" id="{37F133BC-CA77-9D50-7068-A7982E5D7EC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>
              <a:off x="2760344" y="5048324"/>
              <a:ext cx="1" cy="144257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37 1">
              <a:extLst>
                <a:ext uri="{FF2B5EF4-FFF2-40B4-BE49-F238E27FC236}">
                  <a16:creationId xmlns:a16="http://schemas.microsoft.com/office/drawing/2014/main" id="{EB226380-7412-8958-7FC4-D3F0A3AE177A}"/>
                </a:ext>
              </a:extLst>
            </p:cNvPr>
            <p:cNvCxnSpPr/>
            <p:nvPr/>
          </p:nvCxnSpPr>
          <p:spPr>
            <a:xfrm flipV="1">
              <a:off x="2350770" y="4709160"/>
              <a:ext cx="0" cy="2012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38 1">
              <a:extLst>
                <a:ext uri="{FF2B5EF4-FFF2-40B4-BE49-F238E27FC236}">
                  <a16:creationId xmlns:a16="http://schemas.microsoft.com/office/drawing/2014/main" id="{3890A7CA-3CCD-A3A3-E482-566F958F18D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396490" y="4709160"/>
              <a:ext cx="0" cy="20123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39 1">
              <a:extLst>
                <a:ext uri="{FF2B5EF4-FFF2-40B4-BE49-F238E27FC236}">
                  <a16:creationId xmlns:a16="http://schemas.microsoft.com/office/drawing/2014/main" id="{2647CCE9-81FE-7BD4-9DDA-71F0C9CE5404}"/>
                </a:ext>
              </a:extLst>
            </p:cNvPr>
            <p:cNvSpPr/>
            <p:nvPr/>
          </p:nvSpPr>
          <p:spPr>
            <a:xfrm>
              <a:off x="1531620" y="4939741"/>
              <a:ext cx="1638299" cy="16382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40 1">
              <a:extLst>
                <a:ext uri="{FF2B5EF4-FFF2-40B4-BE49-F238E27FC236}">
                  <a16:creationId xmlns:a16="http://schemas.microsoft.com/office/drawing/2014/main" id="{3ACB2A83-C4C2-3DA2-4110-1C7CF10949C3}"/>
                </a:ext>
              </a:extLst>
            </p:cNvPr>
            <p:cNvSpPr/>
            <p:nvPr/>
          </p:nvSpPr>
          <p:spPr>
            <a:xfrm>
              <a:off x="2726054" y="5012130"/>
              <a:ext cx="72389" cy="723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llipse 43 1">
              <a:extLst>
                <a:ext uri="{FF2B5EF4-FFF2-40B4-BE49-F238E27FC236}">
                  <a16:creationId xmlns:a16="http://schemas.microsoft.com/office/drawing/2014/main" id="{CC87E849-CF3A-9413-AB59-1113F88D356C}"/>
                </a:ext>
              </a:extLst>
            </p:cNvPr>
            <p:cNvSpPr/>
            <p:nvPr/>
          </p:nvSpPr>
          <p:spPr>
            <a:xfrm>
              <a:off x="2724150" y="6418507"/>
              <a:ext cx="72389" cy="723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feld 44 1">
              <a:extLst>
                <a:ext uri="{FF2B5EF4-FFF2-40B4-BE49-F238E27FC236}">
                  <a16:creationId xmlns:a16="http://schemas.microsoft.com/office/drawing/2014/main" id="{D28126BB-2A4A-FBB0-F87B-1C36F64BD807}"/>
                </a:ext>
              </a:extLst>
            </p:cNvPr>
            <p:cNvSpPr txBox="1"/>
            <p:nvPr/>
          </p:nvSpPr>
          <p:spPr>
            <a:xfrm>
              <a:off x="1885631" y="4598061"/>
              <a:ext cx="4648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Im</a:t>
              </a:r>
              <a:endParaRPr lang="en-GB" b="1" dirty="0" err="1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8" name="Textfeld 45 1">
              <a:extLst>
                <a:ext uri="{FF2B5EF4-FFF2-40B4-BE49-F238E27FC236}">
                  <a16:creationId xmlns:a16="http://schemas.microsoft.com/office/drawing/2014/main" id="{28A308BC-3DA6-CCB4-3989-D48DB757028B}"/>
                </a:ext>
              </a:extLst>
            </p:cNvPr>
            <p:cNvSpPr txBox="1"/>
            <p:nvPr/>
          </p:nvSpPr>
          <p:spPr>
            <a:xfrm>
              <a:off x="3169919" y="5744327"/>
              <a:ext cx="4648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Re</a:t>
              </a:r>
              <a:endParaRPr lang="en-GB" b="1" dirty="0" err="1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id="{5208AC4C-2181-4AAF-93D7-E78757D362BA}"/>
              </a:ext>
            </a:extLst>
          </p:cNvPr>
          <p:cNvSpPr txBox="1"/>
          <p:nvPr/>
        </p:nvSpPr>
        <p:spPr>
          <a:xfrm>
            <a:off x="5690543" y="5993368"/>
            <a:ext cx="26682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stable = EVs on unit circle</a:t>
            </a:r>
            <a:endParaRPr lang="de-DE" b="1" dirty="0" err="1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43" y="4374198"/>
            <a:ext cx="696381" cy="254476"/>
          </a:xfrm>
          <a:prstGeom prst="rect">
            <a:avLst/>
          </a:prstGeom>
        </p:spPr>
      </p:pic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6481337-1E43-E711-E61E-E3CFF4800E3A}"/>
              </a:ext>
            </a:extLst>
          </p:cNvPr>
          <p:cNvCxnSpPr/>
          <p:nvPr/>
        </p:nvCxnSpPr>
        <p:spPr>
          <a:xfrm>
            <a:off x="3740351" y="3473750"/>
            <a:ext cx="158882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8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061" y="236901"/>
            <a:ext cx="7886700" cy="891719"/>
          </a:xfrm>
        </p:spPr>
        <p:txBody>
          <a:bodyPr/>
          <a:lstStyle/>
          <a:p>
            <a:r>
              <a:rPr lang="en-US" dirty="0"/>
              <a:t>Stability Criterion – the Trace of </a:t>
            </a:r>
            <a:r>
              <a:rPr lang="en-US" b="1" dirty="0"/>
              <a:t>M</a:t>
            </a:r>
          </a:p>
        </p:txBody>
      </p:sp>
      <p:pic>
        <p:nvPicPr>
          <p:cNvPr id="20" name="Grafik 19" descr="\documentclass{article}&#10;\IfFileExists{C:/DriveO/EPFL/Course/style/Mikes.tex}{\input{C:/DriveO/EPFL/Course/style/Mikes.tex}&#10;}{\input{C:/O/EPFL/Course/style/Mikes.tex}}&#10;\begin{equation}&#10;\rightarrow \Tr \gv{M} = \lambda_1 + \lambda_2 = 2 \cos(\mu)&#10;\nonumber&#10;\end{equation}&#10;\end{document}" title="IguanaTex Bitmap Display">
            <a:extLst>
              <a:ext uri="{FF2B5EF4-FFF2-40B4-BE49-F238E27FC236}">
                <a16:creationId xmlns:a16="http://schemas.microsoft.com/office/drawing/2014/main" id="{8A174524-5DBE-81F9-A0D7-B24147F719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98" y="4528132"/>
            <a:ext cx="3267049" cy="254476"/>
          </a:xfrm>
          <a:prstGeom prst="rect">
            <a:avLst/>
          </a:prstGeom>
        </p:spPr>
      </p:pic>
      <p:pic>
        <p:nvPicPr>
          <p:cNvPr id="23" name="Grafik 22" descr="\documentclass{article}&#10;\IfFileExists{C:/DriveO/EPFL/Course/style/Mikes.tex}{\input{C:/DriveO/EPFL/Course/style/Mikes.tex}&#10;}{\input{C:/O/EPFL/Course/style/Mikes.tex}}&#10;\begin{align*}&#10;\det (\gv{M} - \lambda \gv{I}) &amp;= 0, ~ \gv{M} - \lambda \gv{I} = &#10;\left( \begin{array}{cc} a-\lambda &amp; b \\ c &amp; d - \lambda \end{array} \right) \\[6pt]&#10;\lambda^2 &amp;- (a+d)\lambda + 1 = 0 \\&#10;\lambda_{1,2} &amp;= \frac{1}{2} (a+d) \pm \sqrt{\dots} \\&#10;\lambda_1 + \lambda_2 &amp;= a+d = \Tr \gv{M}&#10;\end{align*}&#10;&#10;\end{document}" title="IguanaTex Bitmap Display">
            <a:extLst>
              <a:ext uri="{FF2B5EF4-FFF2-40B4-BE49-F238E27FC236}">
                <a16:creationId xmlns:a16="http://schemas.microsoft.com/office/drawing/2014/main" id="{C144EB76-ED5B-F850-A237-6890426173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1" y="1914186"/>
            <a:ext cx="5391240" cy="213028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402565" y="5149552"/>
            <a:ext cx="6338869" cy="50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motion is stable if |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|&lt;2, which also means that </a:t>
            </a:r>
            <a:r>
              <a:rPr lang="en-GB" dirty="0">
                <a:sym typeface="Symbol"/>
              </a:rPr>
              <a:t> is real</a:t>
            </a:r>
            <a:endParaRPr lang="en-GB" dirty="0"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31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70" y="3773234"/>
            <a:ext cx="2084572" cy="271238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096573" y="4131172"/>
            <a:ext cx="459021" cy="2768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103882" y="4131172"/>
            <a:ext cx="459021" cy="2768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402565" y="6147622"/>
            <a:ext cx="7028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>
                <a:sym typeface="Symbol" panose="05050102010706020507" pitchFamily="18" charset="2"/>
              </a:rPr>
              <a:t>see</a:t>
            </a:r>
            <a:r>
              <a:rPr lang="de-DE" sz="1200" dirty="0">
                <a:sym typeface="Symbol" panose="05050102010706020507" pitchFamily="18" charset="2"/>
              </a:rPr>
              <a:t> also </a:t>
            </a:r>
            <a:r>
              <a:rPr lang="de-DE" sz="1200" dirty="0" err="1">
                <a:sym typeface="Symbol" panose="05050102010706020507" pitchFamily="18" charset="2"/>
              </a:rPr>
              <a:t>Schmüser</a:t>
            </a:r>
            <a:r>
              <a:rPr lang="de-DE" sz="1200" dirty="0">
                <a:sym typeface="Symbol" panose="05050102010706020507" pitchFamily="18" charset="2"/>
              </a:rPr>
              <a:t>/</a:t>
            </a:r>
            <a:r>
              <a:rPr lang="de-DE" sz="1200" dirty="0" err="1">
                <a:sym typeface="Symbol" panose="05050102010706020507" pitchFamily="18" charset="2"/>
              </a:rPr>
              <a:t>Rossbach</a:t>
            </a:r>
            <a:r>
              <a:rPr lang="de-DE" sz="1200" dirty="0">
                <a:sym typeface="Symbol" panose="05050102010706020507" pitchFamily="18" charset="2"/>
              </a:rPr>
              <a:t>, and </a:t>
            </a:r>
            <a:r>
              <a:rPr lang="de-DE" sz="1200" dirty="0" err="1">
                <a:sym typeface="Symbol" panose="05050102010706020507" pitchFamily="18" charset="2"/>
              </a:rPr>
              <a:t>sect</a:t>
            </a:r>
            <a:r>
              <a:rPr lang="de-DE" sz="1200" dirty="0">
                <a:sym typeface="Symbol" panose="05050102010706020507" pitchFamily="18" charset="2"/>
              </a:rPr>
              <a:t>. 4.1, Wiedemann </a:t>
            </a:r>
            <a:r>
              <a:rPr lang="de-DE" sz="1200" dirty="0" err="1">
                <a:sym typeface="Symbol" panose="05050102010706020507" pitchFamily="18" charset="2"/>
              </a:rPr>
              <a:t>chap</a:t>
            </a:r>
            <a:r>
              <a:rPr lang="de-DE" sz="1200" dirty="0">
                <a:sym typeface="Symbol" panose="05050102010706020507" pitchFamily="18" charset="2"/>
              </a:rPr>
              <a:t>. 10.1.2</a:t>
            </a:r>
            <a:endParaRPr lang="de-CH" sz="1200" dirty="0" err="1">
              <a:sym typeface="Symbol" panose="05050102010706020507" pitchFamily="18" charset="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62903" y="2763641"/>
            <a:ext cx="27320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 panose="05050102010706020507" pitchFamily="18" charset="2"/>
              </a:rPr>
              <a:t>2x2 matrix: characteristic polynomial</a:t>
            </a:r>
          </a:p>
          <a:p>
            <a:r>
              <a:rPr lang="en-US" sz="1200" dirty="0">
                <a:sym typeface="Symbol" panose="05050102010706020507" pitchFamily="18" charset="2"/>
              </a:rPr>
              <a:t>quadratic equation for eigenvalues </a:t>
            </a:r>
            <a:r>
              <a:rPr lang="en-US" sz="1200" i="1" dirty="0">
                <a:sym typeface="Symbol" panose="05050102010706020507" pitchFamily="18" charset="2"/>
              </a:rPr>
              <a:t></a:t>
            </a:r>
          </a:p>
          <a:p>
            <a:r>
              <a:rPr lang="en-US" sz="1200" dirty="0">
                <a:sym typeface="Symbol" panose="05050102010706020507" pitchFamily="18" charset="2"/>
              </a:rPr>
              <a:t>solution: values </a:t>
            </a:r>
            <a:r>
              <a:rPr lang="en-US" sz="1200" i="1" dirty="0">
                <a:sym typeface="Symbol" panose="05050102010706020507" pitchFamily="18" charset="2"/>
              </a:rPr>
              <a:t></a:t>
            </a:r>
            <a:r>
              <a:rPr lang="en-US" sz="1200" baseline="-25000" dirty="0">
                <a:sym typeface="Symbol" panose="05050102010706020507" pitchFamily="18" charset="2"/>
              </a:rPr>
              <a:t>1</a:t>
            </a:r>
            <a:r>
              <a:rPr lang="en-US" sz="1200" i="1" dirty="0">
                <a:sym typeface="Symbol" panose="05050102010706020507" pitchFamily="18" charset="2"/>
              </a:rPr>
              <a:t>, </a:t>
            </a:r>
            <a:r>
              <a:rPr lang="en-US" sz="1200" baseline="-25000" dirty="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6061" y="1253358"/>
            <a:ext cx="5939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Computation</a:t>
            </a:r>
            <a:r>
              <a:rPr lang="de-DE" dirty="0">
                <a:sym typeface="Symbol" panose="05050102010706020507" pitchFamily="18" charset="2"/>
              </a:rPr>
              <a:t> of </a:t>
            </a:r>
            <a:r>
              <a:rPr lang="de-DE" dirty="0" err="1">
                <a:sym typeface="Symbol" panose="05050102010706020507" pitchFamily="18" charset="2"/>
              </a:rPr>
              <a:t>eigenvalues</a:t>
            </a:r>
            <a:r>
              <a:rPr lang="de-DE" dirty="0">
                <a:sym typeface="Symbol" panose="05050102010706020507" pitchFamily="18" charset="2"/>
              </a:rPr>
              <a:t> via </a:t>
            </a:r>
            <a:r>
              <a:rPr lang="de-DE" dirty="0" err="1">
                <a:sym typeface="Symbol" panose="05050102010706020507" pitchFamily="18" charset="2"/>
              </a:rPr>
              <a:t>characteristic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polynomial</a:t>
            </a:r>
            <a:r>
              <a:rPr lang="de-DE" dirty="0">
                <a:sym typeface="Symbol" panose="05050102010706020507" pitchFamily="18" charset="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346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Matrix Treatment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32</a:t>
            </a:fld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72302" y="1662104"/>
            <a:ext cx="7876228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equation of motion is piecewise solved for constant K(s)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x, x’ are propagated by concatenated multiplication with 2x2 matrices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defocusing and focusing quadrupoles are combined in overall focusing doublets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linear motion in a ring is stable if </a:t>
            </a:r>
            <a:r>
              <a:rPr lang="en-GB" dirty="0">
                <a:sym typeface="Symbol" panose="05050102010706020507" pitchFamily="18" charset="2"/>
              </a:rPr>
              <a:t>|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|&lt;2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= 1 (also: </a:t>
            </a:r>
            <a:r>
              <a:rPr lang="en-GB" b="1" dirty="0">
                <a:sym typeface="Symbol" panose="05050102010706020507" pitchFamily="18" charset="2"/>
              </a:rPr>
              <a:t>M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symplectic</a:t>
            </a:r>
            <a:r>
              <a:rPr lang="en-GB" dirty="0">
                <a:sym typeface="Symbol" panose="05050102010706020507" pitchFamily="18" charset="2"/>
              </a:rPr>
              <a:t>)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0" y="4032829"/>
            <a:ext cx="2494476" cy="213333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711335" y="4047725"/>
            <a:ext cx="7071975" cy="1752600"/>
            <a:chOff x="711335" y="4047725"/>
            <a:chExt cx="7071975" cy="175260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44515" y="5114525"/>
              <a:ext cx="64226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344515" y="4200125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478446" y="5106858"/>
              <a:ext cx="304864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485222" y="4733525"/>
              <a:ext cx="1618127" cy="1066800"/>
              <a:chOff x="912" y="2112"/>
              <a:chExt cx="1104" cy="672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384762" y="4733525"/>
              <a:ext cx="1618127" cy="1066800"/>
              <a:chOff x="912" y="2112"/>
              <a:chExt cx="1104" cy="672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5284302" y="4733525"/>
              <a:ext cx="1618127" cy="1066800"/>
              <a:chOff x="912" y="2112"/>
              <a:chExt cx="1104" cy="672"/>
            </a:xfrm>
          </p:grpSpPr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336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14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96" cy="24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96" cy="4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6999164" y="4589265"/>
              <a:ext cx="389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711335" y="4047725"/>
              <a:ext cx="64050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 flipV="1">
              <a:off x="7224124" y="5022083"/>
              <a:ext cx="0" cy="19473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Gerade Verbindung mit Pfeil 29"/>
          <p:cNvCxnSpPr/>
          <p:nvPr/>
        </p:nvCxnSpPr>
        <p:spPr>
          <a:xfrm flipV="1">
            <a:off x="7478446" y="4821402"/>
            <a:ext cx="1188720" cy="1987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486650" y="4515624"/>
            <a:ext cx="109636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dirty="0" err="1">
                <a:sym typeface="Symbol" panose="05050102010706020507" pitchFamily="18" charset="2"/>
              </a:rPr>
              <a:t>pattern</a:t>
            </a:r>
            <a:r>
              <a:rPr lang="de-CH" sz="1100" dirty="0">
                <a:sym typeface="Symbol" panose="05050102010706020507" pitchFamily="18" charset="2"/>
              </a:rPr>
              <a:t> </a:t>
            </a:r>
            <a:r>
              <a:rPr lang="de-CH" sz="1100" dirty="0" err="1">
                <a:sym typeface="Symbol" panose="05050102010706020507" pitchFamily="18" charset="2"/>
              </a:rPr>
              <a:t>repeats</a:t>
            </a:r>
            <a:endParaRPr lang="de-DE" sz="1100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766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Next: Analytical Solution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1956946"/>
          </a:xfrm>
        </p:spPr>
        <p:txBody>
          <a:bodyPr/>
          <a:lstStyle/>
          <a:p>
            <a:r>
              <a:rPr lang="de-DE" dirty="0"/>
              <a:t>Hills </a:t>
            </a:r>
            <a:r>
              <a:rPr lang="de-DE" dirty="0" err="1"/>
              <a:t>equation</a:t>
            </a:r>
            <a:endParaRPr lang="de-DE" dirty="0"/>
          </a:p>
          <a:p>
            <a:r>
              <a:rPr lang="de-DE" dirty="0"/>
              <a:t>Beta </a:t>
            </a:r>
            <a:r>
              <a:rPr lang="de-DE" dirty="0" err="1"/>
              <a:t>function</a:t>
            </a:r>
            <a:endParaRPr lang="de-DE" dirty="0"/>
          </a:p>
          <a:p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ellipse</a:t>
            </a:r>
            <a:endParaRPr lang="de-DE" dirty="0"/>
          </a:p>
          <a:p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offset</a:t>
            </a:r>
            <a:endParaRPr lang="de-DE" dirty="0"/>
          </a:p>
          <a:p>
            <a:r>
              <a:rPr lang="de-DE" dirty="0"/>
              <a:t> tune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/>
              <a:t>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de-CH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1648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22501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 of Hill´s equation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721" y="1271885"/>
            <a:ext cx="7886700" cy="775497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First used by an astronomer George Hill in his studies of the motion of celestial bodies, a motion under the influence of periodically changing forces</a:t>
            </a:r>
          </a:p>
        </p:txBody>
      </p:sp>
      <p:pic>
        <p:nvPicPr>
          <p:cNvPr id="39941" name="Picture 5" descr="distance of planet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6545612" y="2276475"/>
            <a:ext cx="2108200" cy="2957677"/>
            <a:chOff x="6588125" y="1844675"/>
            <a:chExt cx="2108200" cy="2957677"/>
          </a:xfrm>
        </p:grpSpPr>
        <p:pic>
          <p:nvPicPr>
            <p:cNvPr id="39940" name="Picture 4" descr="Hi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1844675"/>
              <a:ext cx="2108200" cy="248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6862314" y="4435639"/>
              <a:ext cx="1622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de-CH" altLang="en-US" sz="2000">
                  <a:latin typeface="Arial" charset="0"/>
                </a:rPr>
                <a:t>1838 -- 1914</a:t>
              </a:r>
              <a:endParaRPr lang="en-US" altLang="en-US" sz="2000"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614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790"/>
          </a:xfrm>
        </p:spPr>
        <p:txBody>
          <a:bodyPr/>
          <a:lstStyle/>
          <a:p>
            <a:r>
              <a:rPr lang="en-GB" dirty="0"/>
              <a:t>Hill: Solution for periodic </a:t>
            </a:r>
            <a:r>
              <a:rPr lang="en-GB" i="1" dirty="0"/>
              <a:t>K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1" y="707555"/>
            <a:ext cx="1907810" cy="2544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30" y="4114145"/>
            <a:ext cx="2705685" cy="27056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84" y="4073686"/>
            <a:ext cx="2705685" cy="2705685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027334" y="1373421"/>
            <a:ext cx="6462731" cy="1122053"/>
            <a:chOff x="1027334" y="1570145"/>
            <a:chExt cx="6462731" cy="1122053"/>
          </a:xfrm>
        </p:grpSpPr>
        <p:pic>
          <p:nvPicPr>
            <p:cNvPr id="5" name="Grafik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93" y="1821837"/>
              <a:ext cx="5462857" cy="618667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027334" y="1570145"/>
              <a:ext cx="6462731" cy="11220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027334" y="2633908"/>
            <a:ext cx="64627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®"/>
            </a:pPr>
            <a:r>
              <a:rPr lang="en-GB" dirty="0">
                <a:sym typeface="Symbol"/>
              </a:rPr>
              <a:t>the </a:t>
            </a:r>
            <a:r>
              <a:rPr lang="en-GB" b="1" dirty="0">
                <a:sym typeface="Symbol"/>
              </a:rPr>
              <a:t>beta function [m] is a scaling factor </a:t>
            </a:r>
            <a:r>
              <a:rPr lang="en-GB" dirty="0">
                <a:sym typeface="Symbol"/>
              </a:rPr>
              <a:t>for the amplitude of orbit oscillations, and their </a:t>
            </a:r>
            <a:r>
              <a:rPr lang="en-GB" b="1" dirty="0">
                <a:sym typeface="Symbol"/>
              </a:rPr>
              <a:t>local wavelength</a:t>
            </a:r>
          </a:p>
          <a:p>
            <a:r>
              <a:rPr lang="en-GB" i="1" dirty="0">
                <a:sym typeface="Symbol"/>
              </a:rPr>
              <a:t>A, </a:t>
            </a:r>
            <a:r>
              <a:rPr lang="en-GB" i="1" baseline="-25000" dirty="0">
                <a:sym typeface="Symbol"/>
              </a:rPr>
              <a:t>0</a:t>
            </a:r>
            <a:r>
              <a:rPr lang="en-GB" dirty="0">
                <a:sym typeface="Symbol"/>
              </a:rPr>
              <a:t> are constants of motion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15" y="4689743"/>
            <a:ext cx="906667" cy="303238"/>
          </a:xfrm>
          <a:prstGeom prst="rect">
            <a:avLst/>
          </a:prstGeom>
        </p:spPr>
      </p:pic>
      <p:sp>
        <p:nvSpPr>
          <p:cNvPr id="3" name="Pfeil nach oben 2"/>
          <p:cNvSpPr/>
          <p:nvPr/>
        </p:nvSpPr>
        <p:spPr>
          <a:xfrm rot="20844231">
            <a:off x="2820555" y="2137801"/>
            <a:ext cx="222552" cy="45150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 nach oben 12"/>
          <p:cNvSpPr/>
          <p:nvPr/>
        </p:nvSpPr>
        <p:spPr>
          <a:xfrm rot="1127787">
            <a:off x="6420915" y="2242282"/>
            <a:ext cx="222552" cy="39709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2138455" y="6528348"/>
            <a:ext cx="1586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 panose="05050102010706020507" pitchFamily="18" charset="2"/>
              </a:rPr>
              <a:t>weak quads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569500" y="6528348"/>
            <a:ext cx="1586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 panose="05050102010706020507" pitchFamily="18" charset="2"/>
              </a:rPr>
              <a:t>strong quads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35</a:t>
            </a:fld>
            <a:endParaRPr lang="de-CH"/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F6E7F5DF-E0D7-4987-B3F2-ED7C7CE14DCE}"/>
              </a:ext>
            </a:extLst>
          </p:cNvPr>
          <p:cNvSpPr txBox="1"/>
          <p:nvPr/>
        </p:nvSpPr>
        <p:spPr>
          <a:xfrm>
            <a:off x="4572000" y="3331832"/>
            <a:ext cx="4529266" cy="120299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285750" indent="-285750">
              <a:buFont typeface="Symbol"/>
              <a:buChar char="b"/>
            </a:pPr>
            <a:r>
              <a:rPr lang="en-GB" dirty="0">
                <a:sym typeface="Symbol"/>
              </a:rPr>
              <a:t>- well known </a:t>
            </a:r>
            <a:r>
              <a:rPr lang="en-GB" b="1" dirty="0">
                <a:sym typeface="Symbol"/>
              </a:rPr>
              <a:t>Betafunction</a:t>
            </a:r>
            <a:r>
              <a:rPr lang="en-GB" dirty="0">
                <a:sym typeface="Symbol"/>
              </a:rPr>
              <a:t> of accelerators</a:t>
            </a:r>
          </a:p>
          <a:p>
            <a:pPr>
              <a:spcBef>
                <a:spcPts val="600"/>
              </a:spcBef>
            </a:pPr>
            <a:r>
              <a:rPr lang="en-GB" dirty="0">
                <a:sym typeface="Symbol"/>
              </a:rPr>
              <a:t>variables </a:t>
            </a:r>
            <a:r>
              <a:rPr lang="en-GB" b="1" dirty="0">
                <a:sym typeface="Symbol"/>
              </a:rPr>
              <a:t>are not related to relativistic factors </a:t>
            </a:r>
          </a:p>
          <a:p>
            <a:pPr>
              <a:spcBef>
                <a:spcPts val="600"/>
              </a:spcBef>
            </a:pPr>
            <a:r>
              <a:rPr lang="en-GB" dirty="0">
                <a:sym typeface="Symbol"/>
              </a:rPr>
              <a:t>(sorry for the historic nomenclature)</a:t>
            </a:r>
            <a:endParaRPr lang="en-GB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13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0936"/>
          </a:xfrm>
        </p:spPr>
        <p:txBody>
          <a:bodyPr/>
          <a:lstStyle/>
          <a:p>
            <a:r>
              <a:rPr lang="en-GB" dirty="0"/>
              <a:t>Comparison to Classical Harmonic Oscillator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91" y="2004909"/>
            <a:ext cx="1499243" cy="7906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25" y="3631793"/>
            <a:ext cx="1083429" cy="1843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83889" y="3533038"/>
            <a:ext cx="310734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amplitude is fixed: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phase grows linear with time: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conserved (energy):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36</a:t>
            </a:fld>
            <a:endParaRPr lang="de-CH"/>
          </a:p>
        </p:txBody>
      </p:sp>
      <p:grpSp>
        <p:nvGrpSpPr>
          <p:cNvPr id="14" name="Gruppieren 13"/>
          <p:cNvGrpSpPr/>
          <p:nvPr/>
        </p:nvGrpSpPr>
        <p:grpSpPr>
          <a:xfrm>
            <a:off x="1741516" y="1500447"/>
            <a:ext cx="3288195" cy="1550324"/>
            <a:chOff x="1741516" y="1591887"/>
            <a:chExt cx="3288195" cy="1550324"/>
          </a:xfrm>
        </p:grpSpPr>
        <p:pic>
          <p:nvPicPr>
            <p:cNvPr id="13" name="Grafik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375" y="1776803"/>
              <a:ext cx="2870860" cy="1184000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1741516" y="1591887"/>
              <a:ext cx="3288195" cy="15503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4406C2DD-8177-476B-A45F-B26EFFD13B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95" y="4123594"/>
            <a:ext cx="676571" cy="60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7CB9AA1-4147-4BF2-97AE-A6D678CE45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25" y="5151370"/>
            <a:ext cx="2076952" cy="5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Hill Equation (pseudo harmonic equation)</a:t>
            </a: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7" y="5639868"/>
            <a:ext cx="3669334" cy="2773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9681" y="3729760"/>
            <a:ext cx="310734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amplitude varies: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phase increases monotonically but growth rate varies as 1/</a:t>
            </a:r>
            <a:r>
              <a:rPr lang="en-GB" dirty="0">
                <a:sym typeface="Symbol"/>
              </a:rPr>
              <a:t> 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ym typeface="Symbol" panose="05050102010706020507" pitchFamily="18" charset="2"/>
              </a:rPr>
              <a:t>conserved (action J): </a:t>
            </a: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7" y="3729760"/>
            <a:ext cx="1516191" cy="3032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8" y="4725238"/>
            <a:ext cx="1127619" cy="5836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37</a:t>
            </a:fld>
            <a:endParaRPr lang="de-CH"/>
          </a:p>
        </p:txBody>
      </p:sp>
      <p:grpSp>
        <p:nvGrpSpPr>
          <p:cNvPr id="9" name="Gruppieren 8"/>
          <p:cNvGrpSpPr/>
          <p:nvPr/>
        </p:nvGrpSpPr>
        <p:grpSpPr>
          <a:xfrm>
            <a:off x="1767580" y="1584717"/>
            <a:ext cx="4207697" cy="1748654"/>
            <a:chOff x="2455400" y="1584717"/>
            <a:chExt cx="4207697" cy="1748654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511" y="1839401"/>
              <a:ext cx="3766856" cy="1351620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2455400" y="1584717"/>
              <a:ext cx="4207697" cy="174865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feld 11">
            <a:extLst>
              <a:ext uri="{FF2B5EF4-FFF2-40B4-BE49-F238E27FC236}">
                <a16:creationId xmlns:a16="http://schemas.microsoft.com/office/drawing/2014/main" id="{4C13E706-45CE-4814-9CA5-ED0791355AEA}"/>
              </a:ext>
            </a:extLst>
          </p:cNvPr>
          <p:cNvSpPr txBox="1"/>
          <p:nvPr/>
        </p:nvSpPr>
        <p:spPr>
          <a:xfrm>
            <a:off x="6977079" y="1294522"/>
            <a:ext cx="19890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Twiss </a:t>
            </a:r>
          </a:p>
          <a:p>
            <a:r>
              <a:rPr lang="en-GB" dirty="0">
                <a:sym typeface="Symbol" panose="05050102010706020507" pitchFamily="18" charset="2"/>
              </a:rPr>
              <a:t>Parameters:</a:t>
            </a:r>
          </a:p>
        </p:txBody>
      </p:sp>
      <p:pic>
        <p:nvPicPr>
          <p:cNvPr id="15" name="Grafik 15">
            <a:extLst>
              <a:ext uri="{FF2B5EF4-FFF2-40B4-BE49-F238E27FC236}">
                <a16:creationId xmlns:a16="http://schemas.microsoft.com/office/drawing/2014/main" id="{9098478D-59BD-4301-9456-590B61525F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19" y="1959734"/>
            <a:ext cx="1710814" cy="16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1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the Beta Function in three ways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7865" y="1333180"/>
            <a:ext cx="4921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1.) from the transport matrix of a closed ring</a:t>
            </a: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7" y="1835978"/>
            <a:ext cx="2416761" cy="608000"/>
          </a:xfrm>
          <a:prstGeom prst="rect">
            <a:avLst/>
          </a:prstGeom>
        </p:spPr>
      </p:pic>
      <p:pic>
        <p:nvPicPr>
          <p:cNvPr id="13" name="Grafik 12" descr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cos(\mu) = \frac{(a+d)}{2}, ~ \beta=\frac{b}{\sin(\mu)},~ \alpha=\frac{(a-d)}{2\sin(\mu)}&#10;\nonumber&#10;\end{equation}&#10;\end{document}" title="IguanaTex Bitmap Display">
            <a:extLst>
              <a:ext uri="{FF2B5EF4-FFF2-40B4-BE49-F238E27FC236}">
                <a16:creationId xmlns:a16="http://schemas.microsoft.com/office/drawing/2014/main" id="{7869EDAE-2547-F5A6-586E-16A2CFE522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8" y="2564891"/>
            <a:ext cx="4816762" cy="5988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6661" y="3396343"/>
            <a:ext cx="4921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2.) by solving a DE for </a:t>
            </a:r>
            <a:r>
              <a:rPr lang="en-GB" i="1" dirty="0">
                <a:sym typeface="Symbol"/>
              </a:rPr>
              <a:t>  </a:t>
            </a:r>
            <a:r>
              <a:rPr lang="en-GB" dirty="0">
                <a:sym typeface="Symbol"/>
              </a:rPr>
              <a:t>(DE without proof)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6" y="3861654"/>
            <a:ext cx="2995810" cy="51352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26661" y="4710313"/>
            <a:ext cx="7964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3.) by using a transport matrix for Twiss parameters (C,S principal trajectories)</a:t>
            </a:r>
            <a:endParaRPr lang="en-GB" i="1" dirty="0">
              <a:sym typeface="Symbol" panose="05050102010706020507" pitchFamily="18" charset="2"/>
            </a:endParaRPr>
          </a:p>
        </p:txBody>
      </p:sp>
      <p:pic>
        <p:nvPicPr>
          <p:cNvPr id="16" name="Grafik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71" y="5314457"/>
            <a:ext cx="5831625" cy="9112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1383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Computing the transport matrix from Twiss Parameters</a:t>
            </a: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3" y="2572297"/>
            <a:ext cx="8593612" cy="90315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02723" y="1598278"/>
            <a:ext cx="48645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transport matrix </a:t>
            </a:r>
            <a:r>
              <a:rPr lang="en-GB" i="1" dirty="0">
                <a:sym typeface="Symbol" panose="05050102010706020507" pitchFamily="18" charset="2"/>
              </a:rPr>
              <a:t>s</a:t>
            </a:r>
            <a:r>
              <a:rPr lang="en-GB" dirty="0">
                <a:sym typeface="Symbol" panose="05050102010706020507" pitchFamily="18" charset="2"/>
              </a:rPr>
              <a:t>=</a:t>
            </a:r>
            <a:r>
              <a:rPr lang="en-GB" i="1">
                <a:sym typeface="Symbol" panose="05050102010706020507" pitchFamily="18" charset="2"/>
              </a:rPr>
              <a:t>s</a:t>
            </a:r>
            <a:r>
              <a:rPr lang="en-GB" i="1" baseline="-25000">
                <a:sym typeface="Symbol" panose="05050102010706020507" pitchFamily="18" charset="2"/>
              </a:rPr>
              <a:t>0 </a:t>
            </a:r>
            <a:r>
              <a:rPr lang="en-GB">
                <a:sym typeface="Symbol" panose="05050102010706020507" pitchFamily="18" charset="2"/>
              </a:rPr>
              <a:t></a:t>
            </a:r>
            <a:r>
              <a:rPr lang="en-GB" i="1">
                <a:sym typeface="Symbol"/>
              </a:rPr>
              <a:t>s</a:t>
            </a:r>
            <a:r>
              <a:rPr lang="en-GB" i="1" baseline="-25000">
                <a:sym typeface="Symbol"/>
              </a:rPr>
              <a:t>1</a:t>
            </a:r>
            <a:r>
              <a:rPr lang="en-GB">
                <a:sym typeface="Symbol"/>
              </a:rPr>
              <a:t> </a:t>
            </a:r>
            <a:r>
              <a:rPr lang="en-GB" dirty="0">
                <a:sym typeface="Symbol"/>
              </a:rPr>
              <a:t>(arbitrary section):</a:t>
            </a:r>
            <a:endParaRPr lang="en-GB" dirty="0"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39</a:t>
            </a:fld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659388" y="3952685"/>
            <a:ext cx="48160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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, 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	at s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</a:t>
            </a:r>
          </a:p>
          <a:p>
            <a:r>
              <a:rPr lang="en-US" dirty="0">
                <a:sym typeface="Symbol"/>
              </a:rPr>
              <a:t>, 	at s</a:t>
            </a:r>
            <a:r>
              <a:rPr lang="en-US" baseline="-25000" dirty="0">
                <a:sym typeface="Symbol"/>
              </a:rPr>
              <a:t>1</a:t>
            </a:r>
          </a:p>
          <a:p>
            <a:r>
              <a:rPr lang="en-US" dirty="0">
                <a:sym typeface="Symbol"/>
              </a:rPr>
              <a:t>	= phase advance between s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, s</a:t>
            </a:r>
            <a:r>
              <a:rPr lang="en-US" baseline="-25000" dirty="0">
                <a:sym typeface="Symbol"/>
              </a:rPr>
              <a:t>1</a:t>
            </a:r>
            <a:endParaRPr lang="en-US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663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0971" y="1284160"/>
            <a:ext cx="7780423" cy="5076000"/>
            <a:chOff x="800971" y="1284160"/>
            <a:chExt cx="7780423" cy="5076000"/>
          </a:xfrm>
        </p:grpSpPr>
        <p:pic>
          <p:nvPicPr>
            <p:cNvPr id="38" name="Picture 37" descr="LEIR-A5-at-72-dp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971" y="1284160"/>
              <a:ext cx="7780423" cy="5076000"/>
            </a:xfrm>
            <a:prstGeom prst="rect">
              <a:avLst/>
            </a:prstGeom>
          </p:spPr>
        </p:pic>
        <p:sp>
          <p:nvSpPr>
            <p:cNvPr id="14" name="Rectangular Callout 13"/>
            <p:cNvSpPr/>
            <p:nvPr/>
          </p:nvSpPr>
          <p:spPr>
            <a:xfrm>
              <a:off x="3673642" y="3170719"/>
              <a:ext cx="2035609" cy="532342"/>
            </a:xfrm>
            <a:prstGeom prst="wedgeRectCallout">
              <a:avLst>
                <a:gd name="adj1" fmla="val -54746"/>
                <a:gd name="adj2" fmla="val 14469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Main Dipoles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Make Particles Circulate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673642" y="3170719"/>
            <a:ext cx="2035609" cy="532342"/>
          </a:xfrm>
          <a:prstGeom prst="wedgeRectCallout">
            <a:avLst>
              <a:gd name="adj1" fmla="val 139425"/>
              <a:gd name="adj2" fmla="val -738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Main Dipoles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673642" y="3170186"/>
            <a:ext cx="2035609" cy="532342"/>
          </a:xfrm>
          <a:prstGeom prst="wedgeRectCallout">
            <a:avLst>
              <a:gd name="adj1" fmla="val 10561"/>
              <a:gd name="adj2" fmla="val -1630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Main Dipoles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3673642" y="3170719"/>
            <a:ext cx="2035609" cy="532342"/>
          </a:xfrm>
          <a:prstGeom prst="wedgeRectCallout">
            <a:avLst>
              <a:gd name="adj1" fmla="val -112472"/>
              <a:gd name="adj2" fmla="val -1028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Main Dipoles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0029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one turn matrix </a:t>
            </a:r>
            <a:r>
              <a:rPr lang="en-GB" b="1" i="1" dirty="0" err="1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GB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en-GB" dirty="0"/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9" y="4826313"/>
            <a:ext cx="4068572" cy="77714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52668" y="4078810"/>
            <a:ext cx="69930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special case: choose symmetry point </a:t>
            </a:r>
            <a:r>
              <a:rPr lang="en-GB" dirty="0">
                <a:sym typeface="Symbol"/>
              </a:rPr>
              <a:t> =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40</a:t>
            </a:fld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52668" y="1412115"/>
            <a:ext cx="69930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transport matrix for one revolution, “One Turn Matrix”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same location: </a:t>
            </a:r>
            <a:r>
              <a:rPr lang="en-GB" dirty="0">
                <a:sym typeface="Symbol"/>
              </a:rPr>
              <a:t> = </a:t>
            </a:r>
            <a:r>
              <a:rPr lang="en-GB" baseline="-25000" dirty="0">
                <a:sym typeface="Symbol"/>
              </a:rPr>
              <a:t>0</a:t>
            </a:r>
            <a:endParaRPr lang="en-GB" baseline="-250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/>
              </a:rPr>
              <a:t> = 2Q phase advance for complete turn, Q = “Tune” of accelerator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9" y="2585853"/>
            <a:ext cx="6195810" cy="8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8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362"/>
          </a:xfrm>
        </p:spPr>
        <p:txBody>
          <a:bodyPr/>
          <a:lstStyle/>
          <a:p>
            <a:r>
              <a:rPr lang="en-GB" dirty="0"/>
              <a:t>Twiss Matrix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8" y="1992717"/>
            <a:ext cx="2694095" cy="2544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03" y="1815922"/>
            <a:ext cx="3896783" cy="6080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03" y="2695822"/>
            <a:ext cx="2823911" cy="6080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1865" y="3590312"/>
            <a:ext cx="3887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this expression has similar properties as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457B5-213D-4CA8-A303-03BA7BD920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75" y="3683507"/>
            <a:ext cx="1461333" cy="22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83" y="4237050"/>
            <a:ext cx="3137525" cy="2544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1865" y="4122194"/>
            <a:ext cx="9544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it holds: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056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Beta </a:t>
            </a:r>
            <a:r>
              <a:rPr lang="de-DE" dirty="0" err="1"/>
              <a:t>Function</a:t>
            </a:r>
            <a:r>
              <a:rPr lang="de-DE" dirty="0"/>
              <a:t> in a Drift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88" y="1953778"/>
            <a:ext cx="3099429" cy="8868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42</a:t>
            </a:fld>
            <a:endParaRPr lang="de-CH"/>
          </a:p>
        </p:txBody>
      </p:sp>
      <p:grpSp>
        <p:nvGrpSpPr>
          <p:cNvPr id="17" name="Group 16"/>
          <p:cNvGrpSpPr/>
          <p:nvPr/>
        </p:nvGrpSpPr>
        <p:grpSpPr>
          <a:xfrm>
            <a:off x="788781" y="3406866"/>
            <a:ext cx="3843552" cy="2543149"/>
            <a:chOff x="785206" y="3657600"/>
            <a:chExt cx="3843552" cy="254314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140178" y="3657600"/>
              <a:ext cx="0" cy="21900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140178" y="5847644"/>
              <a:ext cx="344875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275643" y="3951112"/>
              <a:ext cx="2918179" cy="1586218"/>
            </a:xfrm>
            <a:custGeom>
              <a:avLst/>
              <a:gdLst>
                <a:gd name="connsiteX0" fmla="*/ 0 w 2805289"/>
                <a:gd name="connsiteY0" fmla="*/ 999067 h 1587304"/>
                <a:gd name="connsiteX1" fmla="*/ 694267 w 2805289"/>
                <a:gd name="connsiteY1" fmla="*/ 1586089 h 1587304"/>
                <a:gd name="connsiteX2" fmla="*/ 1947333 w 2805289"/>
                <a:gd name="connsiteY2" fmla="*/ 1117600 h 1587304"/>
                <a:gd name="connsiteX3" fmla="*/ 2805289 w 2805289"/>
                <a:gd name="connsiteY3" fmla="*/ 0 h 1587304"/>
                <a:gd name="connsiteX0" fmla="*/ 0 w 2805289"/>
                <a:gd name="connsiteY0" fmla="*/ 999067 h 1586654"/>
                <a:gd name="connsiteX1" fmla="*/ 694267 w 2805289"/>
                <a:gd name="connsiteY1" fmla="*/ 1586089 h 1586654"/>
                <a:gd name="connsiteX2" fmla="*/ 1902177 w 2805289"/>
                <a:gd name="connsiteY2" fmla="*/ 1083734 h 1586654"/>
                <a:gd name="connsiteX3" fmla="*/ 2805289 w 2805289"/>
                <a:gd name="connsiteY3" fmla="*/ 0 h 1586654"/>
                <a:gd name="connsiteX0" fmla="*/ 0 w 2805289"/>
                <a:gd name="connsiteY0" fmla="*/ 999067 h 1586963"/>
                <a:gd name="connsiteX1" fmla="*/ 694267 w 2805289"/>
                <a:gd name="connsiteY1" fmla="*/ 1586089 h 1586963"/>
                <a:gd name="connsiteX2" fmla="*/ 1902177 w 2805289"/>
                <a:gd name="connsiteY2" fmla="*/ 1083734 h 1586963"/>
                <a:gd name="connsiteX3" fmla="*/ 2805289 w 2805289"/>
                <a:gd name="connsiteY3" fmla="*/ 0 h 1586963"/>
                <a:gd name="connsiteX0" fmla="*/ 0 w 2850445"/>
                <a:gd name="connsiteY0" fmla="*/ 1100667 h 1586117"/>
                <a:gd name="connsiteX1" fmla="*/ 739423 w 2850445"/>
                <a:gd name="connsiteY1" fmla="*/ 1586089 h 1586117"/>
                <a:gd name="connsiteX2" fmla="*/ 1947333 w 2850445"/>
                <a:gd name="connsiteY2" fmla="*/ 1083734 h 1586117"/>
                <a:gd name="connsiteX3" fmla="*/ 2850445 w 2850445"/>
                <a:gd name="connsiteY3" fmla="*/ 0 h 1586117"/>
                <a:gd name="connsiteX0" fmla="*/ 0 w 2850445"/>
                <a:gd name="connsiteY0" fmla="*/ 1100667 h 1586118"/>
                <a:gd name="connsiteX1" fmla="*/ 739423 w 2850445"/>
                <a:gd name="connsiteY1" fmla="*/ 1586089 h 1586118"/>
                <a:gd name="connsiteX2" fmla="*/ 1947333 w 2850445"/>
                <a:gd name="connsiteY2" fmla="*/ 1083734 h 1586118"/>
                <a:gd name="connsiteX3" fmla="*/ 2850445 w 2850445"/>
                <a:gd name="connsiteY3" fmla="*/ 0 h 1586118"/>
                <a:gd name="connsiteX0" fmla="*/ 0 w 2850445"/>
                <a:gd name="connsiteY0" fmla="*/ 1100667 h 1586113"/>
                <a:gd name="connsiteX1" fmla="*/ 739423 w 2850445"/>
                <a:gd name="connsiteY1" fmla="*/ 1586089 h 1586113"/>
                <a:gd name="connsiteX2" fmla="*/ 1947333 w 2850445"/>
                <a:gd name="connsiteY2" fmla="*/ 1083734 h 1586113"/>
                <a:gd name="connsiteX3" fmla="*/ 2850445 w 2850445"/>
                <a:gd name="connsiteY3" fmla="*/ 0 h 1586113"/>
                <a:gd name="connsiteX0" fmla="*/ 0 w 2850445"/>
                <a:gd name="connsiteY0" fmla="*/ 1100667 h 1586113"/>
                <a:gd name="connsiteX1" fmla="*/ 739423 w 2850445"/>
                <a:gd name="connsiteY1" fmla="*/ 1586089 h 1586113"/>
                <a:gd name="connsiteX2" fmla="*/ 1947333 w 2850445"/>
                <a:gd name="connsiteY2" fmla="*/ 1083734 h 1586113"/>
                <a:gd name="connsiteX3" fmla="*/ 2850445 w 2850445"/>
                <a:gd name="connsiteY3" fmla="*/ 0 h 1586113"/>
                <a:gd name="connsiteX0" fmla="*/ 0 w 2918179"/>
                <a:gd name="connsiteY0" fmla="*/ 1179690 h 1587114"/>
                <a:gd name="connsiteX1" fmla="*/ 807157 w 2918179"/>
                <a:gd name="connsiteY1" fmla="*/ 1586089 h 1587114"/>
                <a:gd name="connsiteX2" fmla="*/ 2015067 w 2918179"/>
                <a:gd name="connsiteY2" fmla="*/ 1083734 h 1587114"/>
                <a:gd name="connsiteX3" fmla="*/ 2918179 w 2918179"/>
                <a:gd name="connsiteY3" fmla="*/ 0 h 1587114"/>
                <a:gd name="connsiteX0" fmla="*/ 0 w 2918179"/>
                <a:gd name="connsiteY0" fmla="*/ 1179690 h 1587178"/>
                <a:gd name="connsiteX1" fmla="*/ 807157 w 2918179"/>
                <a:gd name="connsiteY1" fmla="*/ 1586089 h 1587178"/>
                <a:gd name="connsiteX2" fmla="*/ 2015067 w 2918179"/>
                <a:gd name="connsiteY2" fmla="*/ 1083734 h 1587178"/>
                <a:gd name="connsiteX3" fmla="*/ 2918179 w 2918179"/>
                <a:gd name="connsiteY3" fmla="*/ 0 h 1587178"/>
                <a:gd name="connsiteX0" fmla="*/ 0 w 2918179"/>
                <a:gd name="connsiteY0" fmla="*/ 1179690 h 1586900"/>
                <a:gd name="connsiteX1" fmla="*/ 807157 w 2918179"/>
                <a:gd name="connsiteY1" fmla="*/ 1586089 h 1586900"/>
                <a:gd name="connsiteX2" fmla="*/ 2015067 w 2918179"/>
                <a:gd name="connsiteY2" fmla="*/ 1083734 h 1586900"/>
                <a:gd name="connsiteX3" fmla="*/ 2918179 w 2918179"/>
                <a:gd name="connsiteY3" fmla="*/ 0 h 1586900"/>
                <a:gd name="connsiteX0" fmla="*/ 0 w 2918179"/>
                <a:gd name="connsiteY0" fmla="*/ 1179690 h 1586900"/>
                <a:gd name="connsiteX1" fmla="*/ 869246 w 2918179"/>
                <a:gd name="connsiteY1" fmla="*/ 1586089 h 1586900"/>
                <a:gd name="connsiteX2" fmla="*/ 2015067 w 2918179"/>
                <a:gd name="connsiteY2" fmla="*/ 1083734 h 1586900"/>
                <a:gd name="connsiteX3" fmla="*/ 2918179 w 2918179"/>
                <a:gd name="connsiteY3" fmla="*/ 0 h 1586900"/>
                <a:gd name="connsiteX0" fmla="*/ 0 w 2918179"/>
                <a:gd name="connsiteY0" fmla="*/ 1179690 h 1586218"/>
                <a:gd name="connsiteX1" fmla="*/ 869246 w 2918179"/>
                <a:gd name="connsiteY1" fmla="*/ 1586089 h 1586218"/>
                <a:gd name="connsiteX2" fmla="*/ 2015067 w 2918179"/>
                <a:gd name="connsiteY2" fmla="*/ 1083734 h 1586218"/>
                <a:gd name="connsiteX3" fmla="*/ 2918179 w 2918179"/>
                <a:gd name="connsiteY3" fmla="*/ 0 h 158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179" h="1586218">
                  <a:moveTo>
                    <a:pt x="0" y="1179690"/>
                  </a:moveTo>
                  <a:cubicBezTo>
                    <a:pt x="213078" y="1378656"/>
                    <a:pt x="516467" y="1579505"/>
                    <a:pt x="869246" y="1586089"/>
                  </a:cubicBezTo>
                  <a:cubicBezTo>
                    <a:pt x="1222025" y="1592673"/>
                    <a:pt x="1673578" y="1348082"/>
                    <a:pt x="2015067" y="1083734"/>
                  </a:cubicBezTo>
                  <a:cubicBezTo>
                    <a:pt x="2356556" y="819386"/>
                    <a:pt x="2820342" y="203200"/>
                    <a:pt x="291817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2267" y="5478312"/>
              <a:ext cx="1682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>
                  <a:sym typeface="Symbol" panose="05050102010706020507" pitchFamily="18" charset="2"/>
                </a:rPr>
                <a:t>β</a:t>
              </a:r>
              <a:r>
                <a:rPr lang="de-DE" baseline="30000" dirty="0">
                  <a:sym typeface="Symbol" panose="05050102010706020507" pitchFamily="18" charset="2"/>
                </a:rPr>
                <a:t>*</a:t>
              </a:r>
              <a:r>
                <a:rPr lang="de-DE" dirty="0">
                  <a:sym typeface="Symbol" panose="05050102010706020507" pitchFamily="18" charset="2"/>
                </a:rPr>
                <a:t> = </a:t>
              </a:r>
              <a:r>
                <a:rPr lang="de-DE" baseline="-25000" dirty="0">
                  <a:sym typeface="Symbol" panose="05050102010706020507" pitchFamily="18" charset="2"/>
                </a:rPr>
                <a:t>min</a:t>
              </a:r>
              <a:endParaRPr lang="de-CH" baseline="-25000" dirty="0" err="1">
                <a:sym typeface="Symbol" panose="05050102010706020507" pitchFamily="18" charset="2"/>
              </a:endParaRPr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2127953" y="5546633"/>
              <a:ext cx="94133" cy="301011"/>
            </a:xfrm>
            <a:prstGeom prst="upDownArrow">
              <a:avLst>
                <a:gd name="adj1" fmla="val 50000"/>
                <a:gd name="adj2" fmla="val 103734"/>
              </a:avLst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3786" y="5831417"/>
              <a:ext cx="354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de-CH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06" y="3766446"/>
              <a:ext cx="354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  <a:endParaRPr lang="de-CH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93729" y="3809268"/>
            <a:ext cx="3736627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in a field free region  follows a quadratic function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the coefficients are related to the TWISS parameters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at </a:t>
            </a:r>
            <a:r>
              <a:rPr lang="en-US" baseline="-25000">
                <a:sym typeface="Symbol" panose="05050102010706020507" pitchFamily="18" charset="2"/>
              </a:rPr>
              <a:t>min</a:t>
            </a:r>
            <a:r>
              <a:rPr lang="en-US">
                <a:sym typeface="Symbol" panose="05050102010706020507" pitchFamily="18" charset="2"/>
              </a:rPr>
              <a:t> we have a waist</a:t>
            </a:r>
          </a:p>
        </p:txBody>
      </p:sp>
    </p:spTree>
    <p:extLst>
      <p:ext uri="{BB962C8B-B14F-4D97-AF65-F5344CB8AC3E}">
        <p14:creationId xmlns:p14="http://schemas.microsoft.com/office/powerpoint/2010/main" val="1091026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Dispersion</a:t>
            </a:r>
            <a:endParaRPr lang="de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2F329-9445-4A52-A297-AC8D146FEE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0" y="1256277"/>
            <a:ext cx="4560762" cy="574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23153A-33EA-4198-860E-47CA2EE1B0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92" y="2181398"/>
            <a:ext cx="2229332" cy="568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1237" y="2280922"/>
            <a:ext cx="27538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where</a:t>
            </a:r>
            <a:r>
              <a:rPr lang="de-DE" dirty="0">
                <a:sym typeface="Symbol" panose="05050102010706020507" pitchFamily="18" charset="2"/>
              </a:rPr>
              <a:t> D(s)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solution</a:t>
            </a:r>
            <a:r>
              <a:rPr lang="de-DE" dirty="0">
                <a:sym typeface="Symbol" panose="05050102010706020507" pitchFamily="18" charset="2"/>
              </a:rPr>
              <a:t> of:</a:t>
            </a:r>
            <a:endParaRPr lang="de-CH" dirty="0" err="1">
              <a:sym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237" y="4938955"/>
            <a:ext cx="7862777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ym typeface="Symbol" panose="05050102010706020507" pitchFamily="18" charset="2"/>
              </a:rPr>
              <a:t>note:</a:t>
            </a:r>
          </a:p>
          <a:p>
            <a:r>
              <a:rPr lang="en-US" dirty="0">
                <a:sym typeface="Symbol" panose="05050102010706020507" pitchFamily="18" charset="2"/>
              </a:rPr>
              <a:t>D(s) 	= dispersion function as lattice solution – not exactly the same as 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Symbol" panose="05050102010706020507" pitchFamily="18" charset="2"/>
              </a:rPr>
              <a:t>	the previously introduced dispersion trajectory for single elements</a:t>
            </a:r>
          </a:p>
          <a:p>
            <a:r>
              <a:rPr lang="en-US" dirty="0">
                <a:sym typeface="Symbol" panose="05050102010706020507" pitchFamily="18" charset="2"/>
              </a:rPr>
              <a:t>(s)	= used in some literature instead dispersion function D(s)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98249" y="3145331"/>
            <a:ext cx="33387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outside bending magnets </a:t>
            </a:r>
            <a:r>
              <a:rPr lang="en-GB" dirty="0">
                <a:sym typeface="Symbol"/>
              </a:rPr>
              <a:t>D behaves like particle trajectories</a:t>
            </a:r>
            <a:endParaRPr lang="en-GB" dirty="0">
              <a:sym typeface="Symbol" panose="05050102010706020507" pitchFamily="18" charset="2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843708" y="2830286"/>
            <a:ext cx="3842" cy="28815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43</a:t>
            </a:fld>
            <a:endParaRPr lang="de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52FBA0-55C0-4DD9-91D6-7F6A1DFCD4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6" y="3945729"/>
            <a:ext cx="8085328" cy="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1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Space Ellipse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65941" y="1417499"/>
            <a:ext cx="4029854" cy="4189533"/>
            <a:chOff x="1599289" y="1927111"/>
            <a:chExt cx="4029854" cy="4189533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1599289" y="4127551"/>
              <a:ext cx="38397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3260510" y="2061954"/>
              <a:ext cx="0" cy="40546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8581337">
              <a:off x="1464498" y="3207685"/>
              <a:ext cx="3712245" cy="183972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lipse 8"/>
            <p:cNvSpPr/>
            <p:nvPr/>
          </p:nvSpPr>
          <p:spPr>
            <a:xfrm>
              <a:off x="4604128" y="3468163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11905" y="5573833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367309" y="3730461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22344" y="2932638"/>
              <a:ext cx="106308" cy="1063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35938" y="341130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768726" y="2747972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061954" y="3507406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59227" y="5708416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08957" y="192711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17480" y="4189431"/>
              <a:ext cx="4116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4469994" y="2901689"/>
            <a:ext cx="424412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GB" dirty="0">
                <a:sym typeface="Symbol" panose="05050102010706020507" pitchFamily="18" charset="2"/>
              </a:rPr>
              <a:t> = particle action (oscillation amplitude) 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solidFill>
                  <a:srgbClr val="C00000"/>
                </a:solidFill>
                <a:sym typeface="Symbol" panose="05050102010706020507" pitchFamily="18" charset="2"/>
              </a:rPr>
              <a:t>observing the coordinates of a particle at one location in a ring for consecutive turns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 x’ </a:t>
            </a:r>
            <a:r>
              <a:rPr lang="en-GB" dirty="0">
                <a:sym typeface="Symbol" panose="05050102010706020507" pitchFamily="18" charset="2"/>
              </a:rPr>
              <a:t>describe an ellipse in phase space when </a:t>
            </a:r>
            <a:r>
              <a:rPr lang="en-GB" i="1" dirty="0">
                <a:sym typeface="Symbol"/>
              </a:rPr>
              <a:t></a:t>
            </a:r>
            <a:r>
              <a:rPr lang="en-GB" dirty="0">
                <a:sym typeface="Symbol"/>
              </a:rPr>
              <a:t> is varied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dirty="0">
                <a:cs typeface="Times New Roman" panose="02020603050405020304" pitchFamily="18" charset="0"/>
                <a:sym typeface="Symbol"/>
              </a:rPr>
              <a:t>example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φ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GB" dirty="0">
                <a:sym typeface="Symbol"/>
              </a:rPr>
              <a:t> Q×2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/>
              </a:rPr>
              <a:t> 0.37×2 phase advance per turn</a:t>
            </a:r>
            <a:endParaRPr lang="en-GB" dirty="0">
              <a:sym typeface="Symbol" panose="05050102010706020507" pitchFamily="18" charset="2"/>
            </a:endParaRPr>
          </a:p>
        </p:txBody>
      </p:sp>
      <p:pic>
        <p:nvPicPr>
          <p:cNvPr id="21" name="Grafik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4" y="1256072"/>
            <a:ext cx="3766856" cy="1351620"/>
          </a:xfrm>
          <a:prstGeom prst="rect">
            <a:avLst/>
          </a:prstGeom>
        </p:spPr>
      </p:pic>
      <p:sp>
        <p:nvSpPr>
          <p:cNvPr id="3" name="Bogen 2"/>
          <p:cNvSpPr/>
          <p:nvPr/>
        </p:nvSpPr>
        <p:spPr>
          <a:xfrm rot="2237949">
            <a:off x="1418002" y="2089910"/>
            <a:ext cx="1458106" cy="2729393"/>
          </a:xfrm>
          <a:prstGeom prst="arc">
            <a:avLst>
              <a:gd name="adj1" fmla="val 10897102"/>
              <a:gd name="adj2" fmla="val 18162503"/>
            </a:avLst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44</a:t>
            </a:fld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824785" y="6247947"/>
            <a:ext cx="70280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see</a:t>
            </a:r>
            <a:r>
              <a:rPr lang="de-DE" dirty="0">
                <a:sym typeface="Symbol" panose="05050102010706020507" pitchFamily="18" charset="2"/>
              </a:rPr>
              <a:t> also </a:t>
            </a:r>
            <a:r>
              <a:rPr lang="de-DE" dirty="0" err="1">
                <a:sym typeface="Symbol" panose="05050102010706020507" pitchFamily="18" charset="2"/>
              </a:rPr>
              <a:t>Schmüser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 err="1">
                <a:sym typeface="Symbol" panose="05050102010706020507" pitchFamily="18" charset="2"/>
              </a:rPr>
              <a:t>Rossbach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sect</a:t>
            </a:r>
            <a:r>
              <a:rPr lang="de-DE" dirty="0">
                <a:sym typeface="Symbol" panose="05050102010706020507" pitchFamily="18" charset="2"/>
              </a:rPr>
              <a:t>. 4.3/4.4, Wiedemann </a:t>
            </a:r>
            <a:r>
              <a:rPr lang="de-DE" dirty="0" err="1">
                <a:sym typeface="Symbol" panose="05050102010706020507" pitchFamily="18" charset="2"/>
              </a:rPr>
              <a:t>chap</a:t>
            </a:r>
            <a:r>
              <a:rPr lang="de-DE" dirty="0">
                <a:sym typeface="Symbol" panose="05050102010706020507" pitchFamily="18" charset="2"/>
              </a:rPr>
              <a:t>. 8.1.2</a:t>
            </a:r>
            <a:endParaRPr lang="de-CH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4573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Courant-Snyder Invariant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75226" y="5956611"/>
            <a:ext cx="5336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E.D. Courant and H.S. Snyder, Theory of the Alternating Synchrotron, Annals of Physics 3 (1958) 1</a:t>
            </a:r>
            <a:endParaRPr lang="en-GB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77360" y="1667436"/>
            <a:ext cx="3452003" cy="3592035"/>
            <a:chOff x="265941" y="2497311"/>
            <a:chExt cx="3452003" cy="359203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1632857" y="3058245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8581337">
              <a:off x="150374" y="3595254"/>
              <a:ext cx="3182816" cy="157735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37022" y="2497311"/>
              <a:ext cx="4047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V="1">
              <a:off x="2923775" y="3523131"/>
              <a:ext cx="0" cy="94513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09" y="4575737"/>
              <a:ext cx="673524" cy="303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77" y="2950564"/>
              <a:ext cx="662857" cy="303238"/>
            </a:xfrm>
            <a:prstGeom prst="rect">
              <a:avLst/>
            </a:prstGeom>
          </p:spPr>
        </p:pic>
      </p:grp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6" y="4597058"/>
            <a:ext cx="4042666" cy="28647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53326" y="1361800"/>
            <a:ext cx="4564318" cy="289310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at one location this phase space ellipse is sampled by a particle with action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when moving along the magnet lattice, the ellipse is changing size, but it stays an ellipse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the area of the ellipse is invariant (Courant-Snyder Invariant) and equals 2</a:t>
            </a:r>
            <a:r>
              <a:rPr lang="en-GB" sz="1600" dirty="0">
                <a:sym typeface="Symbol"/>
              </a:rPr>
              <a:t> ×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/>
              </a:rPr>
              <a:t>the unit is [</a:t>
            </a:r>
            <a:r>
              <a:rPr lang="en-GB" sz="1600" dirty="0" err="1">
                <a:sym typeface="Symbol"/>
              </a:rPr>
              <a:t>mrad</a:t>
            </a:r>
            <a:r>
              <a:rPr lang="en-GB" sz="1600" dirty="0">
                <a:sym typeface="Symbol"/>
              </a:rPr>
              <a:t>], or often  [</a:t>
            </a:r>
            <a:r>
              <a:rPr lang="en-GB" sz="1600" dirty="0" err="1">
                <a:sym typeface="Symbol"/>
              </a:rPr>
              <a:t>mmmrad</a:t>
            </a:r>
            <a:r>
              <a:rPr lang="en-GB" sz="1600" dirty="0">
                <a:sym typeface="Symbol"/>
              </a:rPr>
              <a:t>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this constant of motion refers to a </a:t>
            </a:r>
            <a:r>
              <a:rPr lang="en-GB" sz="1600" b="1" dirty="0">
                <a:sym typeface="Symbol" panose="05050102010706020507" pitchFamily="18" charset="2"/>
              </a:rPr>
              <a:t>single particle</a:t>
            </a:r>
            <a:r>
              <a:rPr lang="en-GB" sz="1600" dirty="0">
                <a:sym typeface="Symbol" panose="05050102010706020507" pitchFamily="18" charset="2"/>
              </a:rPr>
              <a:t>, </a:t>
            </a:r>
            <a:r>
              <a:rPr lang="en-GB" sz="1600" b="1" dirty="0">
                <a:sym typeface="Symbol" panose="05050102010706020507" pitchFamily="18" charset="2"/>
              </a:rPr>
              <a:t>emittance</a:t>
            </a:r>
            <a:r>
              <a:rPr lang="en-GB" sz="1600" dirty="0">
                <a:sym typeface="Symbol" panose="05050102010706020507" pitchFamily="18" charset="2"/>
              </a:rPr>
              <a:t> is a statistical property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186108" y="4049100"/>
            <a:ext cx="1763486" cy="6911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9" y="5101344"/>
            <a:ext cx="2044953" cy="27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6824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Courant-Snyder Invariant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75226" y="5956611"/>
            <a:ext cx="5336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E.D. Courant and H.S. Snyder, Theory of the Alternating Synchrotron, Annals of Physics 3 (1958) 1</a:t>
            </a:r>
            <a:endParaRPr lang="en-GB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89476" y="1667436"/>
            <a:ext cx="3539887" cy="3592035"/>
            <a:chOff x="178057" y="2497311"/>
            <a:chExt cx="3539887" cy="359203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864117" y="2791209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6200000">
              <a:off x="93730" y="3595254"/>
              <a:ext cx="3182816" cy="157735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37022" y="2497311"/>
              <a:ext cx="4047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V="1">
              <a:off x="2486807" y="3458395"/>
              <a:ext cx="0" cy="94513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265" y="3151545"/>
              <a:ext cx="673524" cy="303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57" y="2683528"/>
              <a:ext cx="662857" cy="303238"/>
            </a:xfrm>
            <a:prstGeom prst="rect">
              <a:avLst/>
            </a:prstGeom>
          </p:spPr>
        </p:pic>
      </p:grp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6" y="4597058"/>
            <a:ext cx="4042666" cy="28647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53326" y="1361800"/>
            <a:ext cx="4564318" cy="289310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at one location this phase space ellipse is sampled by a particle with action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when moving along the magnet lattice, the ellipse is changing size, but it stays an ellipse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the area of the ellipse is invariant (Courant-Snyder Invariant) and equals 2</a:t>
            </a:r>
            <a:r>
              <a:rPr lang="en-GB" sz="1600" dirty="0">
                <a:sym typeface="Symbol"/>
              </a:rPr>
              <a:t> ×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/>
              </a:rPr>
              <a:t>the unit is [</a:t>
            </a:r>
            <a:r>
              <a:rPr lang="en-GB" sz="1600" dirty="0" err="1">
                <a:sym typeface="Symbol"/>
              </a:rPr>
              <a:t>mrad</a:t>
            </a:r>
            <a:r>
              <a:rPr lang="en-GB" sz="1600" dirty="0">
                <a:sym typeface="Symbol"/>
              </a:rPr>
              <a:t>], or often  [</a:t>
            </a:r>
            <a:r>
              <a:rPr lang="en-GB" sz="1600" dirty="0" err="1">
                <a:sym typeface="Symbol"/>
              </a:rPr>
              <a:t>mmmrad</a:t>
            </a:r>
            <a:r>
              <a:rPr lang="en-GB" sz="1600" dirty="0">
                <a:sym typeface="Symbol"/>
              </a:rPr>
              <a:t>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this constant of motion refers to a </a:t>
            </a:r>
            <a:r>
              <a:rPr lang="en-GB" sz="1600" b="1" dirty="0">
                <a:sym typeface="Symbol" panose="05050102010706020507" pitchFamily="18" charset="2"/>
              </a:rPr>
              <a:t>single particle</a:t>
            </a:r>
            <a:r>
              <a:rPr lang="en-GB" sz="1600" dirty="0">
                <a:sym typeface="Symbol" panose="05050102010706020507" pitchFamily="18" charset="2"/>
              </a:rPr>
              <a:t>, </a:t>
            </a:r>
            <a:r>
              <a:rPr lang="en-GB" sz="1600" b="1" dirty="0">
                <a:sym typeface="Symbol" panose="05050102010706020507" pitchFamily="18" charset="2"/>
              </a:rPr>
              <a:t>emittance</a:t>
            </a:r>
            <a:r>
              <a:rPr lang="en-GB" sz="1600" dirty="0">
                <a:sym typeface="Symbol" panose="05050102010706020507" pitchFamily="18" charset="2"/>
              </a:rPr>
              <a:t> is a statistical property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186108" y="4049100"/>
            <a:ext cx="1763486" cy="6911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9" y="5101344"/>
            <a:ext cx="2044953" cy="27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0110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Courant-Snyder Invariant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75226" y="5956611"/>
            <a:ext cx="5336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E.D. Courant and H.S. Snyder, Theory of the Alternating Synchrotron, Annals of Physics 3 (1958) 1</a:t>
            </a:r>
            <a:endParaRPr lang="en-GB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77360" y="1667436"/>
            <a:ext cx="3452003" cy="3969365"/>
            <a:chOff x="265941" y="2497311"/>
            <a:chExt cx="3452003" cy="396936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806417" y="2789522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4336050">
              <a:off x="-210018" y="4009185"/>
              <a:ext cx="3933239" cy="98174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37022" y="2497311"/>
              <a:ext cx="4047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21" name="Gerade Verbindung 20"/>
            <p:cNvCxnSpPr>
              <a:cxnSpLocks/>
            </p:cNvCxnSpPr>
            <p:nvPr/>
          </p:nvCxnSpPr>
          <p:spPr>
            <a:xfrm flipV="1">
              <a:off x="2867131" y="4383931"/>
              <a:ext cx="0" cy="164598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70" y="3968248"/>
              <a:ext cx="673524" cy="303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177" y="2657605"/>
              <a:ext cx="662857" cy="303238"/>
            </a:xfrm>
            <a:prstGeom prst="rect">
              <a:avLst/>
            </a:prstGeom>
          </p:spPr>
        </p:pic>
      </p:grp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6" y="4597058"/>
            <a:ext cx="4042666" cy="28647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53326" y="1361800"/>
            <a:ext cx="4564318" cy="289310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at one location this phase space ellipse is sampled by a particle with action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when moving along the magnet lattice, the ellipse is changing size, but it stays an ellipse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the area of the ellipse is invariant (Courant-Snyder Invariant) and equals 2</a:t>
            </a:r>
            <a:r>
              <a:rPr lang="en-GB" sz="1600" dirty="0">
                <a:sym typeface="Symbol"/>
              </a:rPr>
              <a:t> ×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/>
              </a:rPr>
              <a:t>the unit is [</a:t>
            </a:r>
            <a:r>
              <a:rPr lang="en-GB" sz="1600" dirty="0" err="1">
                <a:sym typeface="Symbol"/>
              </a:rPr>
              <a:t>mrad</a:t>
            </a:r>
            <a:r>
              <a:rPr lang="en-GB" sz="1600" dirty="0">
                <a:sym typeface="Symbol"/>
              </a:rPr>
              <a:t>], or often  [</a:t>
            </a:r>
            <a:r>
              <a:rPr lang="en-GB" sz="1600" dirty="0" err="1">
                <a:sym typeface="Symbol"/>
              </a:rPr>
              <a:t>mmmrad</a:t>
            </a:r>
            <a:r>
              <a:rPr lang="en-GB" sz="1600" dirty="0">
                <a:sym typeface="Symbol"/>
              </a:rPr>
              <a:t>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this constant of motion refers to a </a:t>
            </a:r>
            <a:r>
              <a:rPr lang="en-GB" sz="1600" b="1" dirty="0">
                <a:sym typeface="Symbol" panose="05050102010706020507" pitchFamily="18" charset="2"/>
              </a:rPr>
              <a:t>single particle</a:t>
            </a:r>
            <a:r>
              <a:rPr lang="en-GB" sz="1600" dirty="0">
                <a:sym typeface="Symbol" panose="05050102010706020507" pitchFamily="18" charset="2"/>
              </a:rPr>
              <a:t>, </a:t>
            </a:r>
            <a:r>
              <a:rPr lang="en-GB" sz="1600" b="1" dirty="0">
                <a:sym typeface="Symbol" panose="05050102010706020507" pitchFamily="18" charset="2"/>
              </a:rPr>
              <a:t>emittance</a:t>
            </a:r>
            <a:r>
              <a:rPr lang="en-GB" sz="1600" dirty="0">
                <a:sym typeface="Symbol" panose="05050102010706020507" pitchFamily="18" charset="2"/>
              </a:rPr>
              <a:t> is a statistical property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186108" y="4049100"/>
            <a:ext cx="1763486" cy="6911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9" y="5101344"/>
            <a:ext cx="2044953" cy="27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6367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Courant-Snyder Invariant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75226" y="5956611"/>
            <a:ext cx="5336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E.D. Courant and H.S. Snyder, Theory of the Alternating Synchrotron, Annals of Physics 3 (1958) 1</a:t>
            </a:r>
            <a:endParaRPr lang="en-GB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77360" y="1667436"/>
            <a:ext cx="3452003" cy="3592035"/>
            <a:chOff x="265941" y="2497311"/>
            <a:chExt cx="3452003" cy="359203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1632857" y="3058245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 rot="18581337">
              <a:off x="150374" y="3595254"/>
              <a:ext cx="3182816" cy="157735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37022" y="2497311"/>
              <a:ext cx="4047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V="1">
              <a:off x="2923775" y="3523131"/>
              <a:ext cx="0" cy="94513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09" y="4575737"/>
              <a:ext cx="673524" cy="303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77" y="2950564"/>
              <a:ext cx="662857" cy="303238"/>
            </a:xfrm>
            <a:prstGeom prst="rect">
              <a:avLst/>
            </a:prstGeom>
          </p:spPr>
        </p:pic>
      </p:grp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6" y="4597058"/>
            <a:ext cx="4042666" cy="28647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053326" y="1361800"/>
            <a:ext cx="4564318" cy="289310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at one location this phase space ellipse is sampled by a particle with action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when moving along the magnet lattice, the ellipse is changing size, but it stays an ellipse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the area of the ellipse is invariant (Courant-Snyder Invariant) and equals 2</a:t>
            </a:r>
            <a:r>
              <a:rPr lang="en-GB" sz="1600" dirty="0">
                <a:sym typeface="Symbol"/>
              </a:rPr>
              <a:t> ×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/>
              </a:rPr>
              <a:t>the unit is [</a:t>
            </a:r>
            <a:r>
              <a:rPr lang="en-GB" sz="1600" dirty="0" err="1">
                <a:sym typeface="Symbol"/>
              </a:rPr>
              <a:t>mrad</a:t>
            </a:r>
            <a:r>
              <a:rPr lang="en-GB" sz="1600" dirty="0">
                <a:sym typeface="Symbol"/>
              </a:rPr>
              <a:t>], or often  [</a:t>
            </a:r>
            <a:r>
              <a:rPr lang="en-GB" sz="1600" dirty="0" err="1">
                <a:sym typeface="Symbol"/>
              </a:rPr>
              <a:t>mmmrad</a:t>
            </a:r>
            <a:r>
              <a:rPr lang="en-GB" sz="1600" dirty="0">
                <a:sym typeface="Symbol"/>
              </a:rPr>
              <a:t>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ym typeface="Symbol" panose="05050102010706020507" pitchFamily="18" charset="2"/>
              </a:rPr>
              <a:t>this constant of motion refers to a </a:t>
            </a:r>
            <a:r>
              <a:rPr lang="en-GB" sz="1600" b="1" dirty="0">
                <a:sym typeface="Symbol" panose="05050102010706020507" pitchFamily="18" charset="2"/>
              </a:rPr>
              <a:t>single particle</a:t>
            </a:r>
            <a:r>
              <a:rPr lang="en-GB" sz="1600" dirty="0">
                <a:sym typeface="Symbol" panose="05050102010706020507" pitchFamily="18" charset="2"/>
              </a:rPr>
              <a:t>, </a:t>
            </a:r>
            <a:r>
              <a:rPr lang="en-GB" sz="1600" b="1" dirty="0">
                <a:sym typeface="Symbol" panose="05050102010706020507" pitchFamily="18" charset="2"/>
              </a:rPr>
              <a:t>emittance</a:t>
            </a:r>
            <a:r>
              <a:rPr lang="en-GB" sz="1600" dirty="0">
                <a:sym typeface="Symbol" panose="05050102010706020507" pitchFamily="18" charset="2"/>
              </a:rPr>
              <a:t> is a statistical property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2186108" y="4049100"/>
            <a:ext cx="1763486" cy="6911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59" y="5101344"/>
            <a:ext cx="2044953" cy="27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9389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vs. Emittance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2" y="1896036"/>
            <a:ext cx="3247464" cy="3247464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2674044" y="3369449"/>
            <a:ext cx="0" cy="158291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674044" y="4817889"/>
            <a:ext cx="4034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93045" y="4817889"/>
            <a:ext cx="2420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77455" y="4606578"/>
            <a:ext cx="457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06420" y="2098801"/>
            <a:ext cx="454115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single particles are associated with a particular ellipse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when observing a beam with a wire scanner a (projected) </a:t>
            </a:r>
            <a:r>
              <a:rPr lang="en-GB" dirty="0" err="1">
                <a:sym typeface="Symbol" panose="05050102010706020507" pitchFamily="18" charset="2"/>
              </a:rPr>
              <a:t>rms</a:t>
            </a:r>
            <a:r>
              <a:rPr lang="en-GB" dirty="0">
                <a:sym typeface="Symbol" panose="05050102010706020507" pitchFamily="18" charset="2"/>
              </a:rPr>
              <a:t> width </a:t>
            </a:r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is  measured; one ellipse corresponds to </a:t>
            </a:r>
            <a:r>
              <a:rPr lang="en-GB" i="1" dirty="0">
                <a:sym typeface="Symbol"/>
              </a:rPr>
              <a:t>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  <a:sym typeface="Symbol"/>
              </a:rPr>
              <a:t>emittance </a:t>
            </a:r>
            <a:r>
              <a:rPr lang="en-GB" i="1" dirty="0"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cs typeface="Times New Roman" panose="02020603050405020304" pitchFamily="18" charset="0"/>
                <a:sym typeface="Symbol"/>
              </a:rPr>
              <a:t>is the average value of action </a:t>
            </a:r>
            <a:r>
              <a:rPr lang="en-GB" i="1" dirty="0">
                <a:cs typeface="Times New Roman" panose="02020603050405020304" pitchFamily="18" charset="0"/>
                <a:sym typeface="Symbol"/>
              </a:rPr>
              <a:t>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49</a:t>
            </a:fld>
            <a:endParaRPr lang="de-C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DB5630-37DD-4CA2-8103-E8393659E427}"/>
              </a:ext>
            </a:extLst>
          </p:cNvPr>
          <p:cNvGrpSpPr/>
          <p:nvPr/>
        </p:nvGrpSpPr>
        <p:grpSpPr>
          <a:xfrm>
            <a:off x="4426003" y="4630127"/>
            <a:ext cx="2142438" cy="810553"/>
            <a:chOff x="4426003" y="4630127"/>
            <a:chExt cx="2142438" cy="81055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5AAE11-6346-4C9A-B302-90DF84EEC57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909" y="4921529"/>
              <a:ext cx="1387320" cy="221971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4426003" y="4630127"/>
              <a:ext cx="2142438" cy="8105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D27E25-7EE3-43A8-B2C7-F94F656CA3E6}"/>
              </a:ext>
            </a:extLst>
          </p:cNvPr>
          <p:cNvSpPr txBox="1"/>
          <p:nvPr/>
        </p:nvSpPr>
        <p:spPr>
          <a:xfrm>
            <a:off x="4426002" y="5996940"/>
            <a:ext cx="4145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more on emittance next lesson</a:t>
            </a:r>
            <a:endParaRPr lang="de-DE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655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0971" y="1284160"/>
            <a:ext cx="7780423" cy="5076000"/>
            <a:chOff x="800971" y="1284160"/>
            <a:chExt cx="7780423" cy="5076000"/>
          </a:xfrm>
        </p:grpSpPr>
        <p:pic>
          <p:nvPicPr>
            <p:cNvPr id="38" name="Picture 37" descr="LEIR-A5-at-72-dp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971" y="1284160"/>
              <a:ext cx="7780423" cy="5076000"/>
            </a:xfrm>
            <a:prstGeom prst="rect">
              <a:avLst/>
            </a:prstGeom>
          </p:spPr>
        </p:pic>
        <p:sp>
          <p:nvSpPr>
            <p:cNvPr id="14" name="Rectangular Callout 13"/>
            <p:cNvSpPr/>
            <p:nvPr/>
          </p:nvSpPr>
          <p:spPr>
            <a:xfrm>
              <a:off x="3673642" y="3170719"/>
              <a:ext cx="2035609" cy="532342"/>
            </a:xfrm>
            <a:prstGeom prst="wedgeRectCallout">
              <a:avLst>
                <a:gd name="adj1" fmla="val -105475"/>
                <a:gd name="adj2" fmla="val 242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Main Dipoles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Focusing the Particles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673642" y="3170719"/>
            <a:ext cx="2035609" cy="532342"/>
          </a:xfrm>
          <a:prstGeom prst="wedgeRectCallout">
            <a:avLst>
              <a:gd name="adj1" fmla="val 79366"/>
              <a:gd name="adj2" fmla="val 889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Main Dipoles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673642" y="3170186"/>
            <a:ext cx="2035609" cy="532342"/>
          </a:xfrm>
          <a:prstGeom prst="wedgeRectCallout">
            <a:avLst>
              <a:gd name="adj1" fmla="val 106189"/>
              <a:gd name="adj2" fmla="val -107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Main Dipoles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3673642" y="3170719"/>
            <a:ext cx="2035609" cy="532342"/>
          </a:xfrm>
          <a:prstGeom prst="wedgeRectCallout">
            <a:avLst>
              <a:gd name="adj1" fmla="val -73404"/>
              <a:gd name="adj2" fmla="val -1407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Quadrupoles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3198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33690"/>
          </a:xfrm>
        </p:spPr>
        <p:txBody>
          <a:bodyPr/>
          <a:lstStyle/>
          <a:p>
            <a:r>
              <a:rPr lang="de-CH" altLang="en-US" dirty="0" err="1"/>
              <a:t>What</a:t>
            </a:r>
            <a:r>
              <a:rPr lang="de-CH" altLang="en-US" dirty="0"/>
              <a:t> beam will fit </a:t>
            </a:r>
            <a:r>
              <a:rPr lang="de-CH" altLang="en-US" dirty="0" err="1"/>
              <a:t>into</a:t>
            </a:r>
            <a:r>
              <a:rPr lang="de-CH" altLang="en-US" dirty="0"/>
              <a:t> </a:t>
            </a:r>
            <a:r>
              <a:rPr lang="de-CH" altLang="en-US" dirty="0" err="1"/>
              <a:t>the</a:t>
            </a:r>
            <a:r>
              <a:rPr lang="de-CH" altLang="en-US" dirty="0"/>
              <a:t> </a:t>
            </a:r>
            <a:r>
              <a:rPr lang="de-CH" altLang="en-US" dirty="0" err="1"/>
              <a:t>machine</a:t>
            </a:r>
            <a:r>
              <a:rPr lang="de-CH" altLang="en-US" dirty="0"/>
              <a:t>?</a:t>
            </a:r>
            <a:endParaRPr lang="en-US" altLang="en-US" dirty="0"/>
          </a:p>
        </p:txBody>
      </p:sp>
      <p:grpSp>
        <p:nvGrpSpPr>
          <p:cNvPr id="43041" name="Group 32"/>
          <p:cNvGrpSpPr>
            <a:grpSpLocks/>
          </p:cNvGrpSpPr>
          <p:nvPr/>
        </p:nvGrpSpPr>
        <p:grpSpPr bwMode="auto">
          <a:xfrm>
            <a:off x="4445867" y="1697199"/>
            <a:ext cx="4324350" cy="4344988"/>
            <a:chOff x="2503" y="965"/>
            <a:chExt cx="2724" cy="2737"/>
          </a:xfrm>
        </p:grpSpPr>
        <p:sp>
          <p:nvSpPr>
            <p:cNvPr id="45" name="Line 27"/>
            <p:cNvSpPr>
              <a:spLocks noChangeShapeType="1"/>
            </p:cNvSpPr>
            <p:nvPr/>
          </p:nvSpPr>
          <p:spPr bwMode="auto">
            <a:xfrm flipV="1">
              <a:off x="3846" y="1000"/>
              <a:ext cx="0" cy="2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5400000" flipV="1">
              <a:off x="3854" y="976"/>
              <a:ext cx="0" cy="2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5023" y="2266"/>
              <a:ext cx="204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3052" name="Rectangle 31"/>
            <p:cNvSpPr>
              <a:spLocks noChangeArrowheads="1"/>
            </p:cNvSpPr>
            <p:nvPr/>
          </p:nvSpPr>
          <p:spPr bwMode="auto">
            <a:xfrm>
              <a:off x="3604" y="965"/>
              <a:ext cx="2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i="1" dirty="0">
                  <a:solidFill>
                    <a:srgbClr val="000000"/>
                  </a:solidFill>
                  <a:latin typeface="Times New Roman" charset="0"/>
                </a:rPr>
                <a:t>y’</a:t>
              </a:r>
            </a:p>
          </p:txBody>
        </p:sp>
      </p:grpSp>
      <p:sp>
        <p:nvSpPr>
          <p:cNvPr id="38" name="Freeform 39" descr="25%"/>
          <p:cNvSpPr>
            <a:spLocks/>
          </p:cNvSpPr>
          <p:nvPr/>
        </p:nvSpPr>
        <p:spPr bwMode="auto">
          <a:xfrm flipV="1">
            <a:off x="5195888" y="2942240"/>
            <a:ext cx="2743200" cy="1855788"/>
          </a:xfrm>
          <a:custGeom>
            <a:avLst/>
            <a:gdLst/>
            <a:ahLst/>
            <a:cxnLst>
              <a:cxn ang="0">
                <a:pos x="0" y="585"/>
              </a:cxn>
              <a:cxn ang="0">
                <a:pos x="1728" y="0"/>
              </a:cxn>
              <a:cxn ang="0">
                <a:pos x="1720" y="593"/>
              </a:cxn>
              <a:cxn ang="0">
                <a:pos x="0" y="1169"/>
              </a:cxn>
              <a:cxn ang="0">
                <a:pos x="0" y="585"/>
              </a:cxn>
            </a:cxnLst>
            <a:rect l="0" t="0" r="r" b="b"/>
            <a:pathLst>
              <a:path w="1728" h="1169">
                <a:moveTo>
                  <a:pt x="0" y="585"/>
                </a:moveTo>
                <a:lnTo>
                  <a:pt x="1728" y="0"/>
                </a:lnTo>
                <a:lnTo>
                  <a:pt x="1720" y="593"/>
                </a:lnTo>
                <a:lnTo>
                  <a:pt x="0" y="1169"/>
                </a:lnTo>
                <a:lnTo>
                  <a:pt x="0" y="585"/>
                </a:lnTo>
                <a:close/>
              </a:path>
            </a:pathLst>
          </a:custGeom>
          <a:pattFill prst="pct25">
            <a:fgClr>
              <a:srgbClr val="00CC00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4675549" y="3507742"/>
            <a:ext cx="63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-</a:t>
            </a: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h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/2</a:t>
            </a: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6563621" y="2736945"/>
            <a:ext cx="5413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h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/</a:t>
            </a: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flipH="1" flipV="1">
            <a:off x="5195887" y="2942240"/>
            <a:ext cx="1381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H="1" flipV="1">
            <a:off x="6577013" y="4798028"/>
            <a:ext cx="134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925779" y="4610096"/>
            <a:ext cx="63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-</a:t>
            </a: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h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/</a:t>
            </a: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7899759" y="3525998"/>
            <a:ext cx="479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Times New Roman" pitchFamily="18" charset="0"/>
              </a:rPr>
              <a:t>h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/2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117004" y="1478917"/>
            <a:ext cx="1079500" cy="5205413"/>
            <a:chOff x="1244" y="888"/>
            <a:chExt cx="680" cy="3279"/>
          </a:xfrm>
        </p:grpSpPr>
        <p:sp>
          <p:nvSpPr>
            <p:cNvPr id="50" name="Line 21"/>
            <p:cNvSpPr>
              <a:spLocks noChangeShapeType="1"/>
            </p:cNvSpPr>
            <p:nvPr/>
          </p:nvSpPr>
          <p:spPr bwMode="auto">
            <a:xfrm>
              <a:off x="1348" y="3523"/>
              <a:ext cx="0" cy="6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>
              <a:off x="1924" y="3515"/>
              <a:ext cx="0" cy="6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3034" name="Group 63"/>
            <p:cNvGrpSpPr>
              <a:grpSpLocks/>
            </p:cNvGrpSpPr>
            <p:nvPr/>
          </p:nvGrpSpPr>
          <p:grpSpPr bwMode="auto">
            <a:xfrm>
              <a:off x="1244" y="888"/>
              <a:ext cx="679" cy="3255"/>
              <a:chOff x="1244" y="888"/>
              <a:chExt cx="679" cy="3255"/>
            </a:xfrm>
          </p:grpSpPr>
          <p:sp>
            <p:nvSpPr>
              <p:cNvPr id="53" name="Freeform 11" descr="Wide upward diagonal"/>
              <p:cNvSpPr>
                <a:spLocks/>
              </p:cNvSpPr>
              <p:nvPr/>
            </p:nvSpPr>
            <p:spPr bwMode="auto">
              <a:xfrm>
                <a:off x="1343" y="888"/>
                <a:ext cx="580" cy="1264"/>
              </a:xfrm>
              <a:custGeom>
                <a:avLst/>
                <a:gdLst/>
                <a:ahLst/>
                <a:cxnLst>
                  <a:cxn ang="0">
                    <a:pos x="0" y="1264"/>
                  </a:cxn>
                  <a:cxn ang="0">
                    <a:pos x="580" y="1264"/>
                  </a:cxn>
                  <a:cxn ang="0">
                    <a:pos x="580" y="136"/>
                  </a:cxn>
                  <a:cxn ang="0">
                    <a:pos x="460" y="364"/>
                  </a:cxn>
                  <a:cxn ang="0">
                    <a:pos x="408" y="0"/>
                  </a:cxn>
                  <a:cxn ang="0">
                    <a:pos x="192" y="404"/>
                  </a:cxn>
                  <a:cxn ang="0">
                    <a:pos x="92" y="92"/>
                  </a:cxn>
                  <a:cxn ang="0">
                    <a:pos x="0" y="252"/>
                  </a:cxn>
                  <a:cxn ang="0">
                    <a:pos x="0" y="1264"/>
                  </a:cxn>
                </a:cxnLst>
                <a:rect l="0" t="0" r="r" b="b"/>
                <a:pathLst>
                  <a:path w="580" h="1264">
                    <a:moveTo>
                      <a:pt x="0" y="1264"/>
                    </a:moveTo>
                    <a:lnTo>
                      <a:pt x="580" y="1264"/>
                    </a:lnTo>
                    <a:lnTo>
                      <a:pt x="580" y="136"/>
                    </a:lnTo>
                    <a:lnTo>
                      <a:pt x="460" y="364"/>
                    </a:lnTo>
                    <a:lnTo>
                      <a:pt x="408" y="0"/>
                    </a:lnTo>
                    <a:lnTo>
                      <a:pt x="192" y="404"/>
                    </a:lnTo>
                    <a:lnTo>
                      <a:pt x="92" y="92"/>
                    </a:lnTo>
                    <a:lnTo>
                      <a:pt x="0" y="252"/>
                    </a:lnTo>
                    <a:lnTo>
                      <a:pt x="0" y="1264"/>
                    </a:lnTo>
                    <a:close/>
                  </a:path>
                </a:pathLst>
              </a:cu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12" descr="Wide upward diagonal"/>
              <p:cNvSpPr>
                <a:spLocks/>
              </p:cNvSpPr>
              <p:nvPr/>
            </p:nvSpPr>
            <p:spPr bwMode="auto">
              <a:xfrm flipV="1">
                <a:off x="1343" y="2712"/>
                <a:ext cx="580" cy="1264"/>
              </a:xfrm>
              <a:custGeom>
                <a:avLst/>
                <a:gdLst/>
                <a:ahLst/>
                <a:cxnLst>
                  <a:cxn ang="0">
                    <a:pos x="0" y="1264"/>
                  </a:cxn>
                  <a:cxn ang="0">
                    <a:pos x="580" y="1264"/>
                  </a:cxn>
                  <a:cxn ang="0">
                    <a:pos x="580" y="136"/>
                  </a:cxn>
                  <a:cxn ang="0">
                    <a:pos x="460" y="364"/>
                  </a:cxn>
                  <a:cxn ang="0">
                    <a:pos x="408" y="0"/>
                  </a:cxn>
                  <a:cxn ang="0">
                    <a:pos x="192" y="404"/>
                  </a:cxn>
                  <a:cxn ang="0">
                    <a:pos x="92" y="92"/>
                  </a:cxn>
                  <a:cxn ang="0">
                    <a:pos x="0" y="252"/>
                  </a:cxn>
                  <a:cxn ang="0">
                    <a:pos x="0" y="1264"/>
                  </a:cxn>
                </a:cxnLst>
                <a:rect l="0" t="0" r="r" b="b"/>
                <a:pathLst>
                  <a:path w="580" h="1264">
                    <a:moveTo>
                      <a:pt x="0" y="1264"/>
                    </a:moveTo>
                    <a:lnTo>
                      <a:pt x="580" y="1264"/>
                    </a:lnTo>
                    <a:lnTo>
                      <a:pt x="580" y="136"/>
                    </a:lnTo>
                    <a:lnTo>
                      <a:pt x="460" y="364"/>
                    </a:lnTo>
                    <a:lnTo>
                      <a:pt x="408" y="0"/>
                    </a:lnTo>
                    <a:lnTo>
                      <a:pt x="192" y="404"/>
                    </a:lnTo>
                    <a:lnTo>
                      <a:pt x="92" y="92"/>
                    </a:lnTo>
                    <a:lnTo>
                      <a:pt x="0" y="252"/>
                    </a:lnTo>
                    <a:lnTo>
                      <a:pt x="0" y="1264"/>
                    </a:lnTo>
                    <a:close/>
                  </a:path>
                </a:pathLst>
              </a:cu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1442" y="2151"/>
                <a:ext cx="0" cy="5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 rot="5400000">
                <a:off x="1630" y="3802"/>
                <a:ext cx="0" cy="5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1244" y="2276"/>
                <a:ext cx="204" cy="2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43040" name="Text Box 25"/>
              <p:cNvSpPr txBox="1">
                <a:spLocks noChangeArrowheads="1"/>
              </p:cNvSpPr>
              <p:nvPr/>
            </p:nvSpPr>
            <p:spPr bwMode="auto">
              <a:xfrm>
                <a:off x="1526" y="3874"/>
                <a:ext cx="2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en-US" altLang="en-US" sz="1800" i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12818" y="3507742"/>
            <a:ext cx="13477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</a:rPr>
              <a:t>Electron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</a:rPr>
              <a:t>Trajectories</a:t>
            </a: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1520931" y="2729867"/>
            <a:ext cx="2366963" cy="2287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flipV="1">
            <a:off x="1482831" y="2882267"/>
            <a:ext cx="2366963" cy="22875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 rot="5400000" flipH="1" flipV="1">
            <a:off x="2649644" y="2155192"/>
            <a:ext cx="1588" cy="268922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rot="5400000" flipH="1" flipV="1">
            <a:off x="2636944" y="3017204"/>
            <a:ext cx="1588" cy="26892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6" name="Line 50"/>
          <p:cNvSpPr>
            <a:spLocks noChangeShapeType="1"/>
          </p:cNvSpPr>
          <p:nvPr/>
        </p:nvSpPr>
        <p:spPr bwMode="auto">
          <a:xfrm flipV="1">
            <a:off x="1268518" y="3014030"/>
            <a:ext cx="509588" cy="739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51"/>
          <p:cNvSpPr>
            <a:spLocks noChangeShapeType="1"/>
          </p:cNvSpPr>
          <p:nvPr/>
        </p:nvSpPr>
        <p:spPr bwMode="auto">
          <a:xfrm>
            <a:off x="1420918" y="3906205"/>
            <a:ext cx="374650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3995737" y="2385379"/>
            <a:ext cx="20304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6"/>
                </a:solidFill>
              </a:rPr>
              <a:t>Matched beam emittance</a:t>
            </a:r>
          </a:p>
        </p:txBody>
      </p:sp>
      <p:sp>
        <p:nvSpPr>
          <p:cNvPr id="79" name="Line 60"/>
          <p:cNvSpPr>
            <a:spLocks noChangeShapeType="1"/>
          </p:cNvSpPr>
          <p:nvPr/>
        </p:nvSpPr>
        <p:spPr bwMode="auto">
          <a:xfrm flipH="1">
            <a:off x="7329487" y="2718754"/>
            <a:ext cx="538163" cy="81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43018" name="Oval 54"/>
          <p:cNvSpPr>
            <a:spLocks noChangeArrowheads="1"/>
          </p:cNvSpPr>
          <p:nvPr/>
        </p:nvSpPr>
        <p:spPr bwMode="auto">
          <a:xfrm rot="1106094" flipH="1">
            <a:off x="5378452" y="3585529"/>
            <a:ext cx="2363788" cy="519113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defRPr sz="2000" i="1">
                <a:solidFill>
                  <a:schemeClr val="tx1"/>
                </a:solidFill>
                <a:latin typeface="Palatino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Rectangle 58"/>
          <p:cNvSpPr>
            <a:spLocks noChangeArrowheads="1"/>
          </p:cNvSpPr>
          <p:nvPr/>
        </p:nvSpPr>
        <p:spPr bwMode="auto">
          <a:xfrm>
            <a:off x="7235827" y="2128204"/>
            <a:ext cx="1844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CC0000"/>
                </a:solidFill>
              </a:rPr>
              <a:t>Unmatched beam emittance</a:t>
            </a:r>
          </a:p>
        </p:txBody>
      </p:sp>
      <p:sp>
        <p:nvSpPr>
          <p:cNvPr id="83" name="Line 59"/>
          <p:cNvSpPr>
            <a:spLocks noChangeShapeType="1"/>
          </p:cNvSpPr>
          <p:nvPr/>
        </p:nvSpPr>
        <p:spPr bwMode="auto">
          <a:xfrm>
            <a:off x="5110164" y="2920367"/>
            <a:ext cx="631825" cy="617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657309" y="1066552"/>
            <a:ext cx="8265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Example: Acceptance of a lengthy aperture restriction (limits amplitude and angle)</a:t>
            </a: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6089363" y="6429749"/>
            <a:ext cx="1692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F. </a:t>
            </a:r>
            <a:r>
              <a:rPr lang="de-CH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Sannibale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50</a:t>
            </a:fld>
            <a:endParaRPr lang="de-CH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EC29CCA9-8E99-4592-8482-97DA998F528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82521" y="4321528"/>
            <a:ext cx="894086" cy="15876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`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125AAE-0367-4F4D-8655-175686FC1151}"/>
              </a:ext>
            </a:extLst>
          </p:cNvPr>
          <p:cNvCxnSpPr>
            <a:cxnSpLocks/>
          </p:cNvCxnSpPr>
          <p:nvPr/>
        </p:nvCxnSpPr>
        <p:spPr>
          <a:xfrm>
            <a:off x="5195887" y="2942240"/>
            <a:ext cx="0" cy="940183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69B384-857D-438F-B6A2-A0A9167889BA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231639" y="2967926"/>
            <a:ext cx="2705863" cy="914497"/>
          </a:xfrm>
          <a:prstGeom prst="line">
            <a:avLst/>
          </a:prstGeom>
          <a:ln w="76200">
            <a:solidFill>
              <a:srgbClr val="3333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6B0F7-82E8-4AB0-8FA1-C7F7E0DD21C1}"/>
              </a:ext>
            </a:extLst>
          </p:cNvPr>
          <p:cNvCxnSpPr>
            <a:endCxn id="48" idx="1"/>
          </p:cNvCxnSpPr>
          <p:nvPr/>
        </p:nvCxnSpPr>
        <p:spPr>
          <a:xfrm>
            <a:off x="5195887" y="3882423"/>
            <a:ext cx="2725739" cy="894086"/>
          </a:xfrm>
          <a:prstGeom prst="line">
            <a:avLst/>
          </a:prstGeom>
          <a:ln w="76200">
            <a:solidFill>
              <a:srgbClr val="CC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Oval 53"/>
          <p:cNvSpPr>
            <a:spLocks noChangeArrowheads="1"/>
          </p:cNvSpPr>
          <p:nvPr/>
        </p:nvSpPr>
        <p:spPr bwMode="auto">
          <a:xfrm rot="20493906">
            <a:off x="5391150" y="3572829"/>
            <a:ext cx="2363788" cy="51911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defRPr sz="2000" i="1">
                <a:solidFill>
                  <a:schemeClr val="tx1"/>
                </a:solidFill>
                <a:latin typeface="Palatino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79" grpId="0" animBg="1"/>
      <p:bldP spid="82" grpId="0"/>
      <p:bldP spid="48" grpId="0" animBg="1"/>
      <p:bldP spid="430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Admittance of an accelerator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85" y="1321454"/>
            <a:ext cx="6218891" cy="50669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admittance = the largest ellipse that can be accepted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at any point along the accelerator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units = phase space area [</a:t>
            </a:r>
            <a:r>
              <a:rPr lang="en-US" altLang="en-US" dirty="0" err="1"/>
              <a:t>mm</a:t>
            </a:r>
            <a:r>
              <a:rPr lang="en-US" altLang="en-US" dirty="0" err="1">
                <a:sym typeface="Symbol"/>
              </a:rPr>
              <a:t>mrad</a:t>
            </a:r>
            <a:r>
              <a:rPr lang="en-US" altLang="en-US" dirty="0">
                <a:sym typeface="Symbol"/>
              </a:rPr>
              <a:t>]</a:t>
            </a:r>
          </a:p>
          <a:p>
            <a:pPr marL="342900" lvl="1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if the available half-aperture is </a:t>
            </a:r>
            <a:r>
              <a:rPr lang="en-US" altLang="en-US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d(s)</a:t>
            </a:r>
            <a:br>
              <a:rPr lang="en-US" altLang="en-US" dirty="0">
                <a:solidFill>
                  <a:srgbClr val="00007F"/>
                </a:solidFill>
              </a:rPr>
            </a:br>
            <a:r>
              <a:rPr lang="en-US" altLang="en-US" dirty="0"/>
              <a:t>there is at some </a:t>
            </a:r>
            <a:r>
              <a:rPr lang="en-US" altLang="en-US" i="1" dirty="0">
                <a:solidFill>
                  <a:srgbClr val="00007F"/>
                </a:solidFill>
              </a:rPr>
              <a:t>s</a:t>
            </a:r>
            <a:r>
              <a:rPr lang="en-US" altLang="en-US" dirty="0"/>
              <a:t> a minimum of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endParaRPr lang="en-US" altLang="en-US" dirty="0">
              <a:solidFill>
                <a:srgbClr val="00007F"/>
              </a:solidFill>
            </a:endParaRPr>
          </a:p>
          <a:p>
            <a:pPr lvl="1" eaLnBrk="1" hangingPunct="1"/>
            <a:r>
              <a:rPr lang="en-US" altLang="en-US" dirty="0"/>
              <a:t>so in general: </a:t>
            </a:r>
            <a:br>
              <a:rPr lang="en-US" altLang="en-US" dirty="0">
                <a:solidFill>
                  <a:srgbClr val="00007F"/>
                </a:solidFill>
              </a:rPr>
            </a:br>
            <a:endParaRPr lang="en-US" altLang="en-US" dirty="0">
              <a:solidFill>
                <a:srgbClr val="00007F"/>
              </a:solidFill>
            </a:endParaRPr>
          </a:p>
          <a:p>
            <a:pPr marL="342900" lvl="1" indent="0" eaLnBrk="1" hangingPunct="1">
              <a:buNone/>
            </a:pPr>
            <a:endParaRPr lang="en-US" altLang="en-US" dirty="0">
              <a:solidFill>
                <a:srgbClr val="00007F"/>
              </a:solidFill>
            </a:endParaRPr>
          </a:p>
          <a:p>
            <a:pPr lvl="1" eaLnBrk="1" hangingPunct="1"/>
            <a:r>
              <a:rPr lang="en-US" altLang="en-US" dirty="0"/>
              <a:t>Special case: uniform aperture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d(s)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b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/>
              <a:t>the minimum occurs at </a:t>
            </a:r>
            <a:r>
              <a:rPr lang="en-US" altLang="en-US" dirty="0" err="1">
                <a:latin typeface="Symbol" charset="2"/>
              </a:rPr>
              <a:t>b</a:t>
            </a:r>
            <a:r>
              <a:rPr lang="en-US" altLang="en-US" baseline="-25000" dirty="0" err="1"/>
              <a:t>max</a:t>
            </a:r>
            <a:endParaRPr lang="en-US" altLang="en-US" dirty="0"/>
          </a:p>
          <a:p>
            <a:pPr lvl="1" eaLnBrk="1" hangingPunct="1"/>
            <a:endParaRPr lang="en-US" altLang="en-US" dirty="0">
              <a:solidFill>
                <a:srgbClr val="00007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12" y="3043104"/>
            <a:ext cx="725333" cy="6460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02" y="5632624"/>
            <a:ext cx="2189715" cy="603429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388642" y="3896018"/>
            <a:ext cx="3027509" cy="948978"/>
            <a:chOff x="2778489" y="3892375"/>
            <a:chExt cx="3027509" cy="948978"/>
          </a:xfrm>
        </p:grpSpPr>
        <p:pic>
          <p:nvPicPr>
            <p:cNvPr id="3" name="Grafik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149" y="4049912"/>
              <a:ext cx="2636191" cy="63390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2778489" y="3892375"/>
              <a:ext cx="3027509" cy="94897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953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err="1"/>
              <a:t>Betatron</a:t>
            </a:r>
            <a:r>
              <a:rPr lang="en-GB" dirty="0"/>
              <a:t> Frequency Q (tune of accelerator)</a:t>
            </a: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9" y="2067309"/>
            <a:ext cx="1947428" cy="5836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9" y="3390150"/>
            <a:ext cx="3394423" cy="33944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4" y="3272044"/>
            <a:ext cx="3582365" cy="35823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52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3918857" y="1341106"/>
            <a:ext cx="4741049" cy="20159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182880" tIns="182880" rIns="91440" bIns="91440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Tune = Number of </a:t>
            </a:r>
            <a:r>
              <a:rPr lang="en-GB" dirty="0" err="1">
                <a:sym typeface="Symbol" panose="05050102010706020507" pitchFamily="18" charset="2"/>
              </a:rPr>
              <a:t>Betatron</a:t>
            </a:r>
            <a:r>
              <a:rPr lang="en-GB" dirty="0">
                <a:sym typeface="Symbol" panose="05050102010706020507" pitchFamily="18" charset="2"/>
              </a:rPr>
              <a:t> Oscillations per Turn (remember Q</a:t>
            </a:r>
            <a:r>
              <a:rPr lang="en-GB" dirty="0">
                <a:sym typeface="Symbol"/>
              </a:rPr>
              <a:t></a:t>
            </a:r>
            <a:r>
              <a:rPr lang="en-GB" dirty="0">
                <a:sym typeface="Symbol" panose="05050102010706020507" pitchFamily="18" charset="2"/>
              </a:rPr>
              <a:t>1 for purely weak focusing)</a:t>
            </a:r>
          </a:p>
          <a:p>
            <a:pPr>
              <a:spcAft>
                <a:spcPts val="600"/>
              </a:spcAft>
            </a:pPr>
            <a:r>
              <a:rPr lang="en-GB" dirty="0">
                <a:sym typeface="Symbol" panose="05050102010706020507" pitchFamily="18" charset="2"/>
              </a:rPr>
              <a:t>the choice of tune is important to avoid resonances</a:t>
            </a:r>
          </a:p>
          <a:p>
            <a:r>
              <a:rPr lang="en-GB" dirty="0">
                <a:sym typeface="Symbol" panose="05050102010706020507" pitchFamily="18" charset="2"/>
              </a:rPr>
              <a:t>Both integer and fractional part are important </a:t>
            </a:r>
          </a:p>
          <a:p>
            <a:r>
              <a:rPr lang="en-GB" dirty="0">
                <a:sym typeface="Symbol" panose="05050102010706020507" pitchFamily="18" charset="2"/>
              </a:rPr>
              <a:t>for machine design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66622" y="2731911"/>
            <a:ext cx="90311" cy="2709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958101" y="2964267"/>
            <a:ext cx="10442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err="1">
                <a:sym typeface="Symbol" panose="05050102010706020507" pitchFamily="18" charset="2"/>
              </a:rPr>
              <a:t>around</a:t>
            </a:r>
            <a:r>
              <a:rPr lang="de-DE" sz="1400" dirty="0">
                <a:sym typeface="Symbol" panose="05050102010706020507" pitchFamily="18" charset="2"/>
              </a:rPr>
              <a:t> ring</a:t>
            </a:r>
            <a:endParaRPr lang="de-CH" sz="1400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881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E554-7114-4B3C-9CF2-530FF6E1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 Plot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6"/>
          <a:stretch/>
        </p:blipFill>
        <p:spPr bwMode="auto">
          <a:xfrm>
            <a:off x="4739640" y="2152654"/>
            <a:ext cx="4399166" cy="451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20763" y="6331644"/>
            <a:ext cx="24781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ym typeface="Symbol" panose="05050102010706020507" pitchFamily="18" charset="2"/>
              </a:rPr>
              <a:t>[</a:t>
            </a:r>
            <a:r>
              <a:rPr lang="en-GB" sz="1600" dirty="0" err="1">
                <a:sym typeface="Symbol" panose="05050102010706020507" pitchFamily="18" charset="2"/>
              </a:rPr>
              <a:t>R.Steinhagen</a:t>
            </a:r>
            <a:r>
              <a:rPr lang="en-GB" sz="1600" dirty="0">
                <a:sym typeface="Symbol" panose="05050102010706020507" pitchFamily="18" charset="2"/>
              </a:rPr>
              <a:t>, CERN]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28555" y="1598982"/>
            <a:ext cx="2846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LHC working 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53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28" y="1147909"/>
            <a:ext cx="2067810" cy="2529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8092" y="1066011"/>
            <a:ext cx="259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condition for resonance: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8092" y="1506817"/>
            <a:ext cx="2593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order of resonance: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28" y="1580759"/>
            <a:ext cx="791075" cy="254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6F7E3D-1B65-44D3-B0D9-F069808FA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2" y="2005925"/>
            <a:ext cx="4113259" cy="4143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DE3AAF-48D4-4321-90C2-FB9D18AFD7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37" y="6283604"/>
            <a:ext cx="101181" cy="4156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CDE0AC-1E05-4EE9-B98E-24B1FA0FB5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56" y="6268461"/>
            <a:ext cx="101181" cy="415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5F370F-7539-45F4-A3EF-CC1A7E00505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6268462"/>
            <a:ext cx="101181" cy="410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71B57-15C1-47E0-8765-0CA4A5840C0D}"/>
              </a:ext>
            </a:extLst>
          </p:cNvPr>
          <p:cNvSpPr txBox="1"/>
          <p:nvPr/>
        </p:nvSpPr>
        <p:spPr>
          <a:xfrm>
            <a:off x="4152355" y="6122119"/>
            <a:ext cx="481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ym typeface="Symbol" panose="05050102010706020507" pitchFamily="18" charset="2"/>
              </a:rPr>
              <a:t>Q</a:t>
            </a:r>
            <a:r>
              <a:rPr lang="en-US" baseline="-25000" dirty="0" err="1">
                <a:sym typeface="Symbol" panose="05050102010706020507" pitchFamily="18" charset="2"/>
              </a:rPr>
              <a:t>x</a:t>
            </a:r>
            <a:endParaRPr lang="en-US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2480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Tunes and Orbit in LHC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52" y="1775377"/>
            <a:ext cx="4581448" cy="22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52" y="4335203"/>
            <a:ext cx="4649235" cy="20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4083" y="4335203"/>
            <a:ext cx="38069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Example Measured Beam Spectrum: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7836" y="5377109"/>
            <a:ext cx="3679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LHC Revolution Frequency: 11.3kHz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5085" y="5668551"/>
            <a:ext cx="3679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peak position: 3.5kHz = 0.31×11.3kHz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1332" y="1779020"/>
            <a:ext cx="38069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Symbol" panose="05050102010706020507" pitchFamily="18" charset="2"/>
              </a:rPr>
              <a:t>Example Orbit Oscillations: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44083" y="2262783"/>
            <a:ext cx="380696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LHC Tunes:</a:t>
            </a:r>
          </a:p>
          <a:p>
            <a:r>
              <a:rPr lang="en-GB" dirty="0">
                <a:sym typeface="Symbol" panose="05050102010706020507" pitchFamily="18" charset="2"/>
              </a:rPr>
              <a:t>	</a:t>
            </a:r>
            <a:r>
              <a:rPr lang="en-GB" dirty="0" err="1">
                <a:sym typeface="Symbol" panose="05050102010706020507" pitchFamily="18" charset="2"/>
              </a:rPr>
              <a:t>Q</a:t>
            </a:r>
            <a:r>
              <a:rPr lang="en-GB" baseline="-25000" dirty="0" err="1">
                <a:sym typeface="Symbol" panose="05050102010706020507" pitchFamily="18" charset="2"/>
              </a:rPr>
              <a:t>x</a:t>
            </a:r>
            <a:r>
              <a:rPr lang="en-GB" dirty="0">
                <a:sym typeface="Symbol" panose="05050102010706020507" pitchFamily="18" charset="2"/>
              </a:rPr>
              <a:t> =  62.31</a:t>
            </a:r>
          </a:p>
          <a:p>
            <a:r>
              <a:rPr lang="en-GB" dirty="0">
                <a:sym typeface="Symbol" panose="05050102010706020507" pitchFamily="18" charset="2"/>
              </a:rPr>
              <a:t>	</a:t>
            </a:r>
            <a:r>
              <a:rPr lang="en-GB" dirty="0" err="1">
                <a:sym typeface="Symbol" panose="05050102010706020507" pitchFamily="18" charset="2"/>
              </a:rPr>
              <a:t>Q</a:t>
            </a:r>
            <a:r>
              <a:rPr lang="en-GB" baseline="-25000" dirty="0" err="1">
                <a:sym typeface="Symbol" panose="05050102010706020507" pitchFamily="18" charset="2"/>
              </a:rPr>
              <a:t>y</a:t>
            </a:r>
            <a:r>
              <a:rPr lang="en-GB" dirty="0">
                <a:sym typeface="Symbol" panose="05050102010706020507" pitchFamily="18" charset="2"/>
              </a:rPr>
              <a:t> =  60.32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r>
              <a:rPr lang="en-GB" b="1" dirty="0">
                <a:sym typeface="Symbol" panose="05050102010706020507" pitchFamily="18" charset="2"/>
              </a:rPr>
              <a:t>relevant for stability: non-integer part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54</a:t>
            </a:fld>
            <a:endParaRPr lang="de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AE1029-7699-4DDA-9E74-AE30D5258B99}"/>
                  </a:ext>
                </a:extLst>
              </p:cNvPr>
              <p:cNvSpPr txBox="1"/>
              <p:nvPr/>
            </p:nvSpPr>
            <p:spPr>
              <a:xfrm>
                <a:off x="4140613" y="3291840"/>
                <a:ext cx="86277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GB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err="1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AE1029-7699-4DDA-9E74-AE30D525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13" y="3291840"/>
                <a:ext cx="862774" cy="274320"/>
              </a:xfrm>
              <a:prstGeom prst="rect">
                <a:avLst/>
              </a:prstGeom>
              <a:blipFill>
                <a:blip r:embed="rId4"/>
                <a:stretch>
                  <a:fillRect l="-6338" t="-4444" r="-281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AF2BF-F93F-43AB-9593-46AC57223844}"/>
                  </a:ext>
                </a:extLst>
              </p:cNvPr>
              <p:cNvSpPr txBox="1"/>
              <p:nvPr/>
            </p:nvSpPr>
            <p:spPr>
              <a:xfrm>
                <a:off x="4140613" y="3291840"/>
                <a:ext cx="86277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GB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err="1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AF2BF-F93F-43AB-9593-46AC5722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13" y="3291840"/>
                <a:ext cx="862774" cy="274320"/>
              </a:xfrm>
              <a:prstGeom prst="rect">
                <a:avLst/>
              </a:prstGeom>
              <a:blipFill>
                <a:blip r:embed="rId4"/>
                <a:stretch>
                  <a:fillRect l="-6338" t="-4444" r="-281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EC3C9F-DDCC-4FA7-BE38-53A6F45E6196}"/>
                  </a:ext>
                </a:extLst>
              </p:cNvPr>
              <p:cNvSpPr txBox="1"/>
              <p:nvPr/>
            </p:nvSpPr>
            <p:spPr>
              <a:xfrm>
                <a:off x="-328411" y="6109828"/>
                <a:ext cx="4810259" cy="501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𝑜𝑠𝑐𝑖𝑙𝑙𝑎𝑡𝑖𝑜𝑛𝑠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𝑠𝑒𝑐𝑜𝑛𝑑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𝑜𝑠𝑐𝑖𝑙𝑙𝑎𝑡𝑖𝑜𝑛𝑠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𝑟𝑒𝑣𝑜𝑙𝑢𝑡𝑖𝑜𝑛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𝑟𝑒𝑣𝑜𝑙𝑢𝑡𝑖𝑜𝑛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𝑠𝑒𝑐𝑜𝑛𝑑</m:t>
                          </m:r>
                        </m:den>
                      </m:f>
                    </m:oMath>
                  </m:oMathPara>
                </a14:m>
                <a:endParaRPr lang="en-GB" sz="1400" dirty="0" err="1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EC3C9F-DDCC-4FA7-BE38-53A6F45E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411" y="6109828"/>
                <a:ext cx="4810259" cy="501419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593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Approximation</a:t>
            </a: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0" y="1463747"/>
            <a:ext cx="5462857" cy="6186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0" y="2340214"/>
            <a:ext cx="2361905" cy="2651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9" y="2764911"/>
            <a:ext cx="5472000" cy="615619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1419664" y="4468961"/>
            <a:ext cx="1801906" cy="1075765"/>
            <a:chOff x="2166897" y="5113724"/>
            <a:chExt cx="1801906" cy="1075765"/>
          </a:xfrm>
        </p:grpSpPr>
        <p:pic>
          <p:nvPicPr>
            <p:cNvPr id="11" name="Grafik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320" y="5317778"/>
              <a:ext cx="1270857" cy="612572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2166897" y="5113724"/>
              <a:ext cx="1801906" cy="10757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034117" y="4496504"/>
            <a:ext cx="3088982" cy="1075765"/>
            <a:chOff x="4034117" y="5113724"/>
            <a:chExt cx="3088982" cy="1075765"/>
          </a:xfrm>
        </p:grpSpPr>
        <p:pic>
          <p:nvPicPr>
            <p:cNvPr id="12" name="Grafik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014" y="5317778"/>
              <a:ext cx="2553905" cy="594286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4034117" y="5113724"/>
              <a:ext cx="3088982" cy="10757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672351" y="2282605"/>
            <a:ext cx="998924" cy="3803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simplify: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03087" y="3663234"/>
            <a:ext cx="7257569" cy="3803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can be used to estimate important parameters: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55</a:t>
            </a:fld>
            <a:endParaRPr lang="de-CH" dirty="0"/>
          </a:p>
        </p:txBody>
      </p:sp>
      <p:sp>
        <p:nvSpPr>
          <p:cNvPr id="19" name="Textfeld 17">
            <a:extLst>
              <a:ext uri="{FF2B5EF4-FFF2-40B4-BE49-F238E27FC236}">
                <a16:creationId xmlns:a16="http://schemas.microsoft.com/office/drawing/2014/main" id="{87EC3155-FCEF-4F7A-8B36-8F87AB1A721E}"/>
              </a:ext>
            </a:extLst>
          </p:cNvPr>
          <p:cNvSpPr txBox="1"/>
          <p:nvPr/>
        </p:nvSpPr>
        <p:spPr>
          <a:xfrm>
            <a:off x="4034117" y="5776323"/>
            <a:ext cx="47462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note: Q  R, i.e. proportional to size</a:t>
            </a:r>
          </a:p>
          <a:p>
            <a:r>
              <a:rPr lang="en-GB" dirty="0">
                <a:sym typeface="Symbol" panose="05050102010706020507" pitchFamily="18" charset="2"/>
              </a:rPr>
              <a:t>compare cyclotron: Q  , independent of size!</a:t>
            </a:r>
          </a:p>
        </p:txBody>
      </p:sp>
    </p:spTree>
    <p:extLst>
      <p:ext uri="{BB962C8B-B14F-4D97-AF65-F5344CB8AC3E}">
        <p14:creationId xmlns:p14="http://schemas.microsoft.com/office/powerpoint/2010/main" val="704465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Normalized</a:t>
            </a:r>
            <a:r>
              <a:rPr lang="de-DE" dirty="0"/>
              <a:t> </a:t>
            </a:r>
            <a:r>
              <a:rPr lang="de-DE" dirty="0" err="1"/>
              <a:t>Coordinates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56</a:t>
            </a:fld>
            <a:endParaRPr lang="de-CH"/>
          </a:p>
        </p:txBody>
      </p:sp>
      <p:sp>
        <p:nvSpPr>
          <p:cNvPr id="13" name="TextBox 12"/>
          <p:cNvSpPr txBox="1"/>
          <p:nvPr/>
        </p:nvSpPr>
        <p:spPr>
          <a:xfrm>
            <a:off x="767560" y="1474232"/>
            <a:ext cx="74598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in </a:t>
            </a:r>
            <a:r>
              <a:rPr lang="de-DE" dirty="0" err="1">
                <a:sym typeface="Symbol" panose="05050102010706020507" pitchFamily="18" charset="2"/>
              </a:rPr>
              <a:t>normalized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coordinates</a:t>
            </a:r>
            <a:r>
              <a:rPr lang="de-DE" dirty="0">
                <a:sym typeface="Symbol" panose="05050102010706020507" pitchFamily="18" charset="2"/>
              </a:rPr>
              <a:t> the </a:t>
            </a:r>
            <a:r>
              <a:rPr lang="de-DE" dirty="0" err="1">
                <a:sym typeface="Symbol" panose="05050102010706020507" pitchFamily="18" charset="2"/>
              </a:rPr>
              <a:t>particle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describes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circle</a:t>
            </a:r>
            <a:r>
              <a:rPr lang="de-DE" dirty="0">
                <a:sym typeface="Symbol" panose="05050102010706020507" pitchFamily="18" charset="2"/>
              </a:rPr>
              <a:t> in </a:t>
            </a:r>
            <a:r>
              <a:rPr lang="de-DE" dirty="0" err="1">
                <a:sym typeface="Symbol" panose="05050102010706020507" pitchFamily="18" charset="2"/>
              </a:rPr>
              <a:t>phase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space</a:t>
            </a:r>
            <a:endParaRPr lang="de-CH" dirty="0" err="1">
              <a:sym typeface="Symbol" panose="05050102010706020507" pitchFamily="18" charset="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809066" y="2095155"/>
            <a:ext cx="3915045" cy="1499816"/>
            <a:chOff x="4859866" y="4689317"/>
            <a:chExt cx="3915045" cy="1499816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5565422" y="4752622"/>
              <a:ext cx="16934" cy="14054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59866" y="5508978"/>
              <a:ext cx="14788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rot="18873625">
              <a:off x="4879622" y="5260622"/>
              <a:ext cx="1371600" cy="4854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Oval 26"/>
            <p:cNvSpPr/>
            <p:nvPr/>
          </p:nvSpPr>
          <p:spPr>
            <a:xfrm>
              <a:off x="7420243" y="5047360"/>
              <a:ext cx="857956" cy="857956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7849221" y="4746978"/>
              <a:ext cx="16934" cy="14054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143665" y="5503334"/>
              <a:ext cx="14788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Arrow 29"/>
            <p:cNvSpPr/>
            <p:nvPr/>
          </p:nvSpPr>
          <p:spPr>
            <a:xfrm>
              <a:off x="6457950" y="5334000"/>
              <a:ext cx="566560" cy="376020"/>
            </a:xfrm>
            <a:prstGeom prst="rightArrow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9930" y="4689317"/>
              <a:ext cx="479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x‘</a:t>
              </a:r>
              <a:endParaRPr lang="de-CH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18644" y="4689317"/>
              <a:ext cx="479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lang="de-DE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‘</a:t>
              </a:r>
              <a:endParaRPr lang="de-CH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85643" y="5449712"/>
              <a:ext cx="479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endParaRPr lang="de-CH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95133" y="5439650"/>
              <a:ext cx="479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lang="de-DE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de-CH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52" y="2410053"/>
            <a:ext cx="2337526" cy="77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52" y="3943184"/>
            <a:ext cx="3713524" cy="152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77" y="4192836"/>
            <a:ext cx="793551" cy="2631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3859" y="3869670"/>
            <a:ext cx="25535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unit</a:t>
            </a:r>
            <a:r>
              <a:rPr lang="de-DE" dirty="0">
                <a:sym typeface="Symbol" panose="05050102010706020507" pitchFamily="18" charset="2"/>
              </a:rPr>
              <a:t> of </a:t>
            </a:r>
            <a:r>
              <a:rPr lang="de-DE" dirty="0" err="1">
                <a:sym typeface="Symbol" panose="05050102010706020507" pitchFamily="18" charset="2"/>
              </a:rPr>
              <a:t>normalized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coordinates</a:t>
            </a:r>
            <a:r>
              <a:rPr lang="de-DE" dirty="0">
                <a:sym typeface="Symbol" panose="05050102010706020507" pitchFamily="18" charset="2"/>
              </a:rPr>
              <a:t>: </a:t>
            </a:r>
            <a:endParaRPr lang="de-CH" dirty="0" err="1">
              <a:sym typeface="Symbol" panose="05050102010706020507" pitchFamily="18" charset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1DA319-750C-500B-4CF3-E413699F169C}"/>
              </a:ext>
            </a:extLst>
          </p:cNvPr>
          <p:cNvSpPr txBox="1"/>
          <p:nvPr/>
        </p:nvSpPr>
        <p:spPr>
          <a:xfrm>
            <a:off x="975360" y="5692140"/>
            <a:ext cx="79171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 </a:t>
            </a:r>
            <a:r>
              <a:rPr lang="de-DE" dirty="0" err="1">
                <a:sym typeface="Symbol" panose="05050102010706020507" pitchFamily="18" charset="2"/>
              </a:rPr>
              <a:t>this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re-scaling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of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coordinates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related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to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the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Floquet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theorem</a:t>
            </a:r>
            <a:r>
              <a:rPr lang="de-DE" dirty="0">
                <a:sym typeface="Symbol" panose="05050102010706020507" pitchFamily="18" charset="2"/>
              </a:rPr>
              <a:t> (</a:t>
            </a:r>
            <a:r>
              <a:rPr lang="de-DE" dirty="0" err="1">
                <a:sym typeface="Symbol" panose="05050102010706020507" pitchFamily="18" charset="2"/>
              </a:rPr>
              <a:t>see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appendix</a:t>
            </a:r>
            <a:r>
              <a:rPr lang="de-DE" dirty="0">
                <a:sym typeface="Symbol" panose="05050102010706020507" pitchFamily="18" charset="2"/>
              </a:rPr>
              <a:t>)</a:t>
            </a:r>
            <a:endParaRPr lang="en-GB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4777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Next: Summary of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Lesson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3246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Linear Beam Dynamics I</a:t>
            </a:r>
            <a:endParaRPr lang="de-CH" dirty="0"/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5289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1) Matrix Treatment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3BF108-6AF6-4254-88F5-4B8D5779A9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13" y="2127765"/>
            <a:ext cx="6270477" cy="6491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6" y="4758278"/>
            <a:ext cx="3974097" cy="5744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40" y="5332757"/>
            <a:ext cx="5881903" cy="636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7611" y="4145605"/>
            <a:ext cx="2764466" cy="36933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ym typeface="Symbol" panose="05050102010706020507" pitchFamily="18" charset="2"/>
              </a:rPr>
              <a:t>varies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with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i="1" dirty="0">
                <a:sym typeface="Symbol" panose="05050102010706020507" pitchFamily="18" charset="2"/>
              </a:rPr>
              <a:t>s</a:t>
            </a:r>
            <a:endParaRPr lang="de-CH" i="1" dirty="0" err="1">
              <a:sym typeface="Symbol" panose="05050102010706020507" pitchFamily="18" charset="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34300" y="4514937"/>
            <a:ext cx="0" cy="290657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64649" y="4514937"/>
            <a:ext cx="0" cy="290657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2468" y="4514937"/>
            <a:ext cx="0" cy="290657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56114" y="4145603"/>
            <a:ext cx="2110563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ym typeface="Symbol" panose="05050102010706020507" pitchFamily="18" charset="2"/>
              </a:rPr>
              <a:t>off-</a:t>
            </a:r>
            <a:r>
              <a:rPr lang="de-DE" dirty="0" err="1">
                <a:sym typeface="Symbol" panose="05050102010706020507" pitchFamily="18" charset="2"/>
              </a:rPr>
              <a:t>momentum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part</a:t>
            </a:r>
            <a:endParaRPr lang="de-CH" i="1" dirty="0" err="1">
              <a:sym typeface="Symbol" panose="05050102010706020507" pitchFamily="18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36325" y="4514937"/>
            <a:ext cx="1" cy="70916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523327" y="4514937"/>
            <a:ext cx="610488" cy="43419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 2"/>
          <p:cNvSpPr txBox="1">
            <a:spLocks/>
          </p:cNvSpPr>
          <p:nvPr/>
        </p:nvSpPr>
        <p:spPr>
          <a:xfrm>
            <a:off x="628650" y="3347081"/>
            <a:ext cx="7886700" cy="55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2) Analytical Treatment</a:t>
            </a:r>
            <a:endParaRPr lang="de-CH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44712" y="2977218"/>
            <a:ext cx="8465" cy="116838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8" idx="0"/>
          </p:cNvCxnSpPr>
          <p:nvPr/>
        </p:nvCxnSpPr>
        <p:spPr>
          <a:xfrm flipH="1" flipV="1">
            <a:off x="6213423" y="2818151"/>
            <a:ext cx="397973" cy="13274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4608939" y="2776908"/>
            <a:ext cx="2234071" cy="136869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768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Beam Dynamics -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47" y="4348168"/>
            <a:ext cx="2833007" cy="6740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tune = number of oscillations per turn:</a:t>
            </a:r>
          </a:p>
        </p:txBody>
      </p:sp>
      <p:pic>
        <p:nvPicPr>
          <p:cNvPr id="4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2" y="4449298"/>
            <a:ext cx="1947428" cy="583619"/>
          </a:xfrm>
          <a:prstGeom prst="rect">
            <a:avLst/>
          </a:prstGeom>
        </p:spPr>
      </p:pic>
      <p:pic>
        <p:nvPicPr>
          <p:cNvPr id="6" name="Grafik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85" y="1896714"/>
            <a:ext cx="4042666" cy="28647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19408" y="1317232"/>
            <a:ext cx="2348567" cy="2443838"/>
            <a:chOff x="265941" y="2497311"/>
            <a:chExt cx="3452003" cy="3592035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1632857" y="3058245"/>
              <a:ext cx="883664" cy="384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265941" y="4383931"/>
              <a:ext cx="32921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1690244" y="2612923"/>
              <a:ext cx="0" cy="3476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 rot="18581337">
              <a:off x="150374" y="3595254"/>
              <a:ext cx="3182816" cy="157735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140951" y="2497311"/>
              <a:ext cx="544475" cy="542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x’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364991" y="4391071"/>
              <a:ext cx="35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</a:p>
          </p:txBody>
        </p:sp>
        <p:cxnSp>
          <p:nvCxnSpPr>
            <p:cNvPr id="14" name="Gerade Verbindung 13"/>
            <p:cNvCxnSpPr/>
            <p:nvPr/>
          </p:nvCxnSpPr>
          <p:spPr>
            <a:xfrm flipV="1">
              <a:off x="2923775" y="3523131"/>
              <a:ext cx="0" cy="94513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09" y="4575737"/>
              <a:ext cx="673524" cy="30323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77" y="3040168"/>
              <a:ext cx="662857" cy="303238"/>
            </a:xfrm>
            <a:prstGeom prst="rect">
              <a:avLst/>
            </a:prstGeom>
          </p:spPr>
        </p:pic>
      </p:grpSp>
      <p:cxnSp>
        <p:nvCxnSpPr>
          <p:cNvPr id="18" name="Gerade Verbindung 17"/>
          <p:cNvCxnSpPr/>
          <p:nvPr/>
        </p:nvCxnSpPr>
        <p:spPr>
          <a:xfrm flipV="1">
            <a:off x="1986323" y="2059321"/>
            <a:ext cx="1240971" cy="6915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319503" y="2535731"/>
            <a:ext cx="3234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phase space area is preserved</a:t>
            </a:r>
          </a:p>
        </p:txBody>
      </p:sp>
      <p:sp>
        <p:nvSpPr>
          <p:cNvPr id="21" name="Textfeld 18"/>
          <p:cNvSpPr txBox="1"/>
          <p:nvPr/>
        </p:nvSpPr>
        <p:spPr>
          <a:xfrm>
            <a:off x="3319503" y="3198406"/>
            <a:ext cx="3234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single particle vs. emittance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58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007" y="303194"/>
            <a:ext cx="7886700" cy="1197733"/>
          </a:xfrm>
        </p:spPr>
        <p:txBody>
          <a:bodyPr/>
          <a:lstStyle/>
          <a:p>
            <a:r>
              <a:rPr lang="en-US" altLang="en-US" dirty="0"/>
              <a:t>Bending Magnet - SLS dipole</a:t>
            </a:r>
          </a:p>
        </p:txBody>
      </p:sp>
      <p:pic>
        <p:nvPicPr>
          <p:cNvPr id="11267" name="Picture 3" descr="DaveB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405" y="1581028"/>
            <a:ext cx="6698788" cy="4765551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69" y="3868850"/>
            <a:ext cx="822857" cy="4586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00994" y="3078359"/>
            <a:ext cx="15519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magnetic rigidity:</a:t>
            </a:r>
          </a:p>
        </p:txBody>
      </p:sp>
    </p:spTree>
    <p:extLst>
      <p:ext uri="{BB962C8B-B14F-4D97-AF65-F5344CB8AC3E}">
        <p14:creationId xmlns:p14="http://schemas.microsoft.com/office/powerpoint/2010/main" val="2601077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9721-2DB2-40D0-B99B-5FB43999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2869-02AF-4771-A5A6-9E9B3ADD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282B-E341-4F9D-944C-698843B4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662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61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841375"/>
          </a:xfrm>
        </p:spPr>
        <p:txBody>
          <a:bodyPr/>
          <a:lstStyle/>
          <a:p>
            <a:r>
              <a:rPr lang="en-US" dirty="0"/>
              <a:t>Appendix, Derivation: Equation of Motion I</a:t>
            </a:r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52" y="2773688"/>
            <a:ext cx="4508949" cy="22323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7" y="5368314"/>
            <a:ext cx="2083200" cy="25645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257521" y="5311876"/>
            <a:ext cx="11949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used here:</a:t>
            </a:r>
          </a:p>
        </p:txBody>
      </p:sp>
      <p:sp>
        <p:nvSpPr>
          <p:cNvPr id="12" name="Ellipse 11"/>
          <p:cNvSpPr/>
          <p:nvPr/>
        </p:nvSpPr>
        <p:spPr>
          <a:xfrm>
            <a:off x="5860553" y="3199586"/>
            <a:ext cx="557093" cy="430306"/>
          </a:xfrm>
          <a:prstGeom prst="ellipse">
            <a:avLst/>
          </a:prstGeom>
          <a:noFill/>
          <a:ln w="28575">
            <a:solidFill>
              <a:srgbClr val="C00000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7597145" y="4153089"/>
            <a:ext cx="557093" cy="430306"/>
          </a:xfrm>
          <a:prstGeom prst="ellipse">
            <a:avLst/>
          </a:prstGeom>
          <a:noFill/>
          <a:ln w="28575">
            <a:solidFill>
              <a:srgbClr val="C00000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/>
          <p:cNvGrpSpPr/>
          <p:nvPr/>
        </p:nvGrpSpPr>
        <p:grpSpPr>
          <a:xfrm>
            <a:off x="251212" y="2286167"/>
            <a:ext cx="3472585" cy="2873798"/>
            <a:chOff x="195946" y="2913231"/>
            <a:chExt cx="3472585" cy="287379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6" y="2913231"/>
              <a:ext cx="3472585" cy="2796853"/>
            </a:xfrm>
            <a:prstGeom prst="rect">
              <a:avLst/>
            </a:prstGeom>
            <a:effectLst/>
          </p:spPr>
        </p:pic>
        <p:pic>
          <p:nvPicPr>
            <p:cNvPr id="3" name="Grafik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38" y="5633124"/>
              <a:ext cx="231619" cy="15390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167" y="5119652"/>
              <a:ext cx="211810" cy="15390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28" y="4806353"/>
              <a:ext cx="228572" cy="18895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910" y="4912258"/>
              <a:ext cx="121905" cy="166095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0" y="3321842"/>
            <a:ext cx="2377429" cy="245828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1612606" y="1217328"/>
            <a:ext cx="4749774" cy="881612"/>
            <a:chOff x="1396014" y="1661221"/>
            <a:chExt cx="4749774" cy="881612"/>
          </a:xfrm>
        </p:grpSpPr>
        <p:pic>
          <p:nvPicPr>
            <p:cNvPr id="10" name="Grafik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929" y="1848448"/>
              <a:ext cx="1834667" cy="52876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530073" y="1789664"/>
              <a:ext cx="25108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ym typeface="Symbol" panose="05050102010706020507" pitchFamily="18" charset="2"/>
                </a:rPr>
                <a:t>starting with general equation of motion: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396014" y="1661221"/>
              <a:ext cx="4749774" cy="88161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58651" y="5893358"/>
            <a:ext cx="64108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comment: the main purpose here is to correctly treat the effect of the curved coordinate system, i.e. the moving unit vectors </a:t>
            </a:r>
            <a:r>
              <a:rPr lang="en-US" i="1" dirty="0">
                <a:sym typeface="Symbol" panose="05050102010706020507" pitchFamily="18" charset="2"/>
              </a:rPr>
              <a:t>e</a:t>
            </a:r>
            <a:r>
              <a:rPr lang="en-US" i="1" baseline="-25000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i="1" dirty="0" err="1">
                <a:sym typeface="Symbol" panose="05050102010706020507" pitchFamily="18" charset="2"/>
              </a:rPr>
              <a:t>e</a:t>
            </a:r>
            <a:r>
              <a:rPr lang="en-US" i="1" baseline="-25000" dirty="0" err="1">
                <a:sym typeface="Symbol" panose="05050102010706020507" pitchFamily="18" charset="2"/>
              </a:rPr>
              <a:t>s</a:t>
            </a:r>
            <a:endParaRPr lang="en-US" i="1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483756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62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55588"/>
            <a:ext cx="7886700" cy="1016000"/>
          </a:xfrm>
        </p:spPr>
        <p:txBody>
          <a:bodyPr/>
          <a:lstStyle/>
          <a:p>
            <a:r>
              <a:rPr lang="en-US" dirty="0"/>
              <a:t>Derivation: </a:t>
            </a:r>
            <a:r>
              <a:rPr lang="en-GB" dirty="0"/>
              <a:t>Equation of Motion II</a:t>
            </a:r>
          </a:p>
        </p:txBody>
      </p:sp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5" y="2048193"/>
            <a:ext cx="5636568" cy="18971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37895" y="1271417"/>
            <a:ext cx="36685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ym typeface="Symbol" panose="05050102010706020507" pitchFamily="18" charset="2"/>
              </a:rPr>
              <a:t>right side of equation, the force</a:t>
            </a:r>
            <a:r>
              <a:rPr lang="en-GB" dirty="0">
                <a:sym typeface="Symbol" panose="05050102010706020507" pitchFamily="18" charset="2"/>
              </a:rPr>
              <a:t>: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400800" y="1981807"/>
            <a:ext cx="0" cy="356288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714101" y="2196746"/>
            <a:ext cx="15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use:</a:t>
            </a: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92" y="2719730"/>
            <a:ext cx="1519238" cy="2468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92" y="3090098"/>
            <a:ext cx="902095" cy="224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93" y="3629264"/>
            <a:ext cx="1822476" cy="57752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" y="4995401"/>
            <a:ext cx="3774477" cy="6704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96402" y="2342467"/>
            <a:ext cx="1592003" cy="92333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no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=0) = 0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420803" y="2846015"/>
            <a:ext cx="520955" cy="35608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643923" y="2843158"/>
            <a:ext cx="1070178" cy="3589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56195" y="4402721"/>
            <a:ext cx="52888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result: two equations </a:t>
            </a:r>
            <a:r>
              <a:rPr lang="en-GB" dirty="0" err="1">
                <a:sym typeface="Symbol" panose="05050102010706020507" pitchFamily="18" charset="2"/>
              </a:rPr>
              <a:t>hor</a:t>
            </a:r>
            <a:r>
              <a:rPr lang="en-GB" dirty="0">
                <a:sym typeface="Symbol" panose="05050102010706020507" pitchFamily="18" charset="2"/>
              </a:rPr>
              <a:t>/vert from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GB" dirty="0">
                <a:sym typeface="Symbol" panose="05050102010706020507" pitchFamily="18" charset="2"/>
              </a:rPr>
              <a:t> components: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714101" y="4772053"/>
            <a:ext cx="23689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ym typeface="Symbol" panose="05050102010706020507" pitchFamily="18" charset="2"/>
              </a:rPr>
              <a:t>in </a:t>
            </a:r>
            <a:r>
              <a:rPr lang="de-DE" sz="1200" dirty="0" err="1">
                <a:sym typeface="Symbol" panose="05050102010706020507" pitchFamily="18" charset="2"/>
              </a:rPr>
              <a:t>literature</a:t>
            </a:r>
            <a:r>
              <a:rPr lang="de-DE" sz="1200" dirty="0">
                <a:sym typeface="Symbol" panose="05050102010706020507" pitchFamily="18" charset="2"/>
              </a:rPr>
              <a:t> g </a:t>
            </a:r>
            <a:r>
              <a:rPr lang="de-DE" sz="1200" dirty="0" err="1">
                <a:sym typeface="Symbol" panose="05050102010706020507" pitchFamily="18" charset="2"/>
              </a:rPr>
              <a:t>has</a:t>
            </a:r>
            <a:r>
              <a:rPr lang="de-DE" sz="1200" dirty="0">
                <a:sym typeface="Symbol" panose="05050102010706020507" pitchFamily="18" charset="2"/>
              </a:rPr>
              <a:t> </a:t>
            </a:r>
            <a:r>
              <a:rPr lang="de-DE" sz="1200" dirty="0" err="1">
                <a:sym typeface="Symbol" panose="05050102010706020507" pitchFamily="18" charset="2"/>
              </a:rPr>
              <a:t>varying</a:t>
            </a:r>
            <a:r>
              <a:rPr lang="de-DE" sz="1200" dirty="0">
                <a:sym typeface="Symbol" panose="05050102010706020507" pitchFamily="18" charset="2"/>
              </a:rPr>
              <a:t> </a:t>
            </a:r>
            <a:r>
              <a:rPr lang="de-DE" sz="1200" dirty="0" err="1">
                <a:sym typeface="Symbol" panose="05050102010706020507" pitchFamily="18" charset="2"/>
              </a:rPr>
              <a:t>sign</a:t>
            </a:r>
            <a:r>
              <a:rPr lang="de-DE" sz="1200" dirty="0">
                <a:sym typeface="Symbol" panose="05050102010706020507" pitchFamily="18" charset="2"/>
              </a:rPr>
              <a:t> </a:t>
            </a:r>
            <a:r>
              <a:rPr lang="de-DE" sz="1200" dirty="0" err="1">
                <a:sym typeface="Symbol" panose="05050102010706020507" pitchFamily="18" charset="2"/>
              </a:rPr>
              <a:t>conventions</a:t>
            </a:r>
            <a:endParaRPr lang="de-DE" sz="1200" dirty="0">
              <a:sym typeface="Symbol" panose="05050102010706020507" pitchFamily="18" charset="2"/>
            </a:endParaRPr>
          </a:p>
          <a:p>
            <a:r>
              <a:rPr lang="de-DE" sz="1200" dirty="0">
                <a:sym typeface="Symbol" panose="05050102010706020507" pitchFamily="18" charset="2"/>
              </a:rPr>
              <a:t>Wiedemann, Table 6.2:  g=+</a:t>
            </a:r>
            <a:r>
              <a:rPr lang="de-DE" sz="1200" dirty="0" err="1">
                <a:sym typeface="Symbol" panose="05050102010706020507" pitchFamily="18" charset="2"/>
              </a:rPr>
              <a:t>dB</a:t>
            </a:r>
            <a:r>
              <a:rPr lang="de-DE" sz="1200" baseline="-25000" dirty="0" err="1">
                <a:sym typeface="Symbol" panose="05050102010706020507" pitchFamily="18" charset="2"/>
              </a:rPr>
              <a:t>y</a:t>
            </a:r>
            <a:r>
              <a:rPr lang="de-DE" sz="1200" dirty="0">
                <a:sym typeface="Symbol" panose="05050102010706020507" pitchFamily="18" charset="2"/>
              </a:rPr>
              <a:t>/dx</a:t>
            </a:r>
          </a:p>
          <a:p>
            <a:r>
              <a:rPr lang="de-DE" sz="1200" dirty="0" err="1">
                <a:sym typeface="Symbol" panose="05050102010706020507" pitchFamily="18" charset="2"/>
              </a:rPr>
              <a:t>Schmüser</a:t>
            </a:r>
            <a:r>
              <a:rPr lang="de-DE" sz="1200" dirty="0">
                <a:sym typeface="Symbol" panose="05050102010706020507" pitchFamily="18" charset="2"/>
              </a:rPr>
              <a:t>/Hillert:  g= -</a:t>
            </a:r>
            <a:r>
              <a:rPr lang="de-DE" sz="1200" dirty="0" err="1">
                <a:sym typeface="Symbol" panose="05050102010706020507" pitchFamily="18" charset="2"/>
              </a:rPr>
              <a:t>dB</a:t>
            </a:r>
            <a:r>
              <a:rPr lang="de-DE" sz="1200" baseline="-25000" dirty="0" err="1">
                <a:sym typeface="Symbol" panose="05050102010706020507" pitchFamily="18" charset="2"/>
              </a:rPr>
              <a:t>y</a:t>
            </a:r>
            <a:r>
              <a:rPr lang="de-DE" sz="1200" dirty="0">
                <a:sym typeface="Symbol" panose="05050102010706020507" pitchFamily="18" charset="2"/>
              </a:rPr>
              <a:t>/dx</a:t>
            </a:r>
          </a:p>
        </p:txBody>
      </p:sp>
    </p:spTree>
    <p:extLst>
      <p:ext uri="{BB962C8B-B14F-4D97-AF65-F5344CB8AC3E}">
        <p14:creationId xmlns:p14="http://schemas.microsoft.com/office/powerpoint/2010/main" val="1653247997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63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016000"/>
          </a:xfrm>
        </p:spPr>
        <p:txBody>
          <a:bodyPr/>
          <a:lstStyle/>
          <a:p>
            <a:r>
              <a:rPr lang="en-US" dirty="0"/>
              <a:t>Derivation: </a:t>
            </a:r>
            <a:r>
              <a:rPr lang="en-GB" dirty="0"/>
              <a:t>Equation of Motion III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4908" y="1347920"/>
            <a:ext cx="49108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introduce path length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as independent variable: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5692446" y="1585509"/>
            <a:ext cx="0" cy="460843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906076" y="2010821"/>
            <a:ext cx="15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use: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6" y="2457426"/>
            <a:ext cx="1266286" cy="2758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3" y="3377818"/>
            <a:ext cx="2240000" cy="5607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3" y="4230550"/>
            <a:ext cx="3201524" cy="1171810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371729" y="3658199"/>
            <a:ext cx="520398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ebogener Pfeil 16"/>
          <p:cNvSpPr/>
          <p:nvPr/>
        </p:nvSpPr>
        <p:spPr>
          <a:xfrm rot="5400000">
            <a:off x="4073044" y="3060743"/>
            <a:ext cx="1256844" cy="1194913"/>
          </a:xfrm>
          <a:prstGeom prst="circularArrow">
            <a:avLst>
              <a:gd name="adj1" fmla="val 6249"/>
              <a:gd name="adj2" fmla="val 1120053"/>
              <a:gd name="adj3" fmla="val 19928107"/>
              <a:gd name="adj4" fmla="val 11893562"/>
              <a:gd name="adj5" fmla="val 1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3" y="2432600"/>
            <a:ext cx="3774477" cy="6704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6" y="4142854"/>
            <a:ext cx="2194286" cy="5607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69" y="3029381"/>
            <a:ext cx="586667" cy="1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36955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64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016000"/>
          </a:xfrm>
        </p:spPr>
        <p:txBody>
          <a:bodyPr/>
          <a:lstStyle/>
          <a:p>
            <a:r>
              <a:rPr lang="en-US" dirty="0"/>
              <a:t>Derivation: </a:t>
            </a:r>
            <a:r>
              <a:rPr lang="en-GB" dirty="0"/>
              <a:t>Equation of Motion IV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5692446" y="1585509"/>
            <a:ext cx="0" cy="460843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989866" y="1721929"/>
            <a:ext cx="1559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use:</a:t>
            </a: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9" y="2110308"/>
            <a:ext cx="3201524" cy="1171810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371729" y="3658199"/>
            <a:ext cx="5247857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1" y="3962199"/>
            <a:ext cx="4391621" cy="206171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66" y="4295062"/>
            <a:ext cx="1912381" cy="608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31" y="2578620"/>
            <a:ext cx="2671238" cy="60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31" y="3475295"/>
            <a:ext cx="1962666" cy="571428"/>
          </a:xfrm>
          <a:prstGeom prst="rect">
            <a:avLst/>
          </a:prstGeom>
        </p:spPr>
      </p:pic>
      <p:sp>
        <p:nvSpPr>
          <p:cNvPr id="16" name="Gebogener Pfeil 15"/>
          <p:cNvSpPr/>
          <p:nvPr/>
        </p:nvSpPr>
        <p:spPr>
          <a:xfrm rot="5400000">
            <a:off x="4393707" y="3060743"/>
            <a:ext cx="1256844" cy="1194913"/>
          </a:xfrm>
          <a:prstGeom prst="circularArrow">
            <a:avLst>
              <a:gd name="adj1" fmla="val 6249"/>
              <a:gd name="adj2" fmla="val 1120053"/>
              <a:gd name="adj3" fmla="val 19928107"/>
              <a:gd name="adj4" fmla="val 11893562"/>
              <a:gd name="adj5" fmla="val 1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78" y="5119230"/>
            <a:ext cx="1106285" cy="510476"/>
          </a:xfrm>
          <a:prstGeom prst="rect">
            <a:avLst/>
          </a:prstGeom>
        </p:spPr>
      </p:pic>
      <p:sp>
        <p:nvSpPr>
          <p:cNvPr id="17" name="Gebogener Pfeil 16"/>
          <p:cNvSpPr/>
          <p:nvPr/>
        </p:nvSpPr>
        <p:spPr>
          <a:xfrm rot="5400000">
            <a:off x="4393707" y="4160939"/>
            <a:ext cx="1256844" cy="1194913"/>
          </a:xfrm>
          <a:prstGeom prst="circularArrow">
            <a:avLst>
              <a:gd name="adj1" fmla="val 6249"/>
              <a:gd name="adj2" fmla="val 1120053"/>
              <a:gd name="adj3" fmla="val 19928107"/>
              <a:gd name="adj4" fmla="val 11893562"/>
              <a:gd name="adj5" fmla="val 14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18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65</a:t>
            </a:fld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27B4E-BC5F-46F9-B50B-52789AB7B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365125"/>
            <a:ext cx="8515350" cy="838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Floquet</a:t>
            </a:r>
            <a:r>
              <a:rPr lang="en-US" dirty="0"/>
              <a:t> Theorem :: related to normalized coordinates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415822"/>
            <a:ext cx="392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has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two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solutions</a:t>
            </a:r>
            <a:r>
              <a:rPr lang="de-DE" dirty="0">
                <a:sym typeface="Symbol" panose="05050102010706020507" pitchFamily="18" charset="2"/>
              </a:rPr>
              <a:t> in the form:</a:t>
            </a:r>
            <a:endParaRPr lang="de-CH" dirty="0" err="1">
              <a:sym typeface="Symbol" panose="05050102010706020507" pitchFamily="18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18" y="3111266"/>
            <a:ext cx="6057140" cy="254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766283"/>
            <a:ext cx="392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with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 err="1">
              <a:sym typeface="Symbol" panose="05050102010706020507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18" y="4229444"/>
            <a:ext cx="1857524" cy="254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999" y="4999316"/>
            <a:ext cx="392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for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accelerators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we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note</a:t>
            </a:r>
            <a:r>
              <a:rPr lang="de-DE" dirty="0">
                <a:sym typeface="Symbol" panose="05050102010706020507" pitchFamily="18" charset="2"/>
              </a:rPr>
              <a:t>:</a:t>
            </a:r>
            <a:endParaRPr lang="de-CH" dirty="0" err="1">
              <a:sym typeface="Symbol" panose="05050102010706020507" pitchFamily="18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18" y="5579905"/>
            <a:ext cx="1907809" cy="51352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343378" y="1405467"/>
            <a:ext cx="5181600" cy="795866"/>
            <a:chOff x="1343378" y="1405467"/>
            <a:chExt cx="5181600" cy="795866"/>
          </a:xfrm>
        </p:grpSpPr>
        <p:pic>
          <p:nvPicPr>
            <p:cNvPr id="6" name="Grafik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918" y="1649182"/>
              <a:ext cx="4481524" cy="26819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343378" y="1405467"/>
              <a:ext cx="5181600" cy="79586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02426" y="4166824"/>
            <a:ext cx="392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[</a:t>
            </a:r>
            <a:r>
              <a:rPr lang="de-DE" dirty="0" err="1">
                <a:sym typeface="Symbol" panose="05050102010706020507" pitchFamily="18" charset="2"/>
              </a:rPr>
              <a:t>envelope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functions</a:t>
            </a:r>
            <a:r>
              <a:rPr lang="de-DE" dirty="0">
                <a:sym typeface="Symbol" panose="05050102010706020507" pitchFamily="18" charset="2"/>
              </a:rPr>
              <a:t>]</a:t>
            </a:r>
            <a:endParaRPr lang="de-CH" dirty="0" err="1">
              <a:sym typeface="Symbol" panose="05050102010706020507" pitchFamily="18" charset="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87410" y="5997725"/>
            <a:ext cx="38337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ym typeface="Symbol" panose="05050102010706020507" pitchFamily="18" charset="2"/>
              </a:rPr>
              <a:t>see</a:t>
            </a:r>
            <a:r>
              <a:rPr lang="de-DE" dirty="0">
                <a:sym typeface="Symbol" panose="05050102010706020507" pitchFamily="18" charset="2"/>
              </a:rPr>
              <a:t> also </a:t>
            </a:r>
            <a:r>
              <a:rPr lang="de-DE" dirty="0" err="1">
                <a:sym typeface="Symbol" panose="05050102010706020507" pitchFamily="18" charset="2"/>
              </a:rPr>
              <a:t>Schmüser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 err="1">
                <a:sym typeface="Symbol" panose="05050102010706020507" pitchFamily="18" charset="2"/>
              </a:rPr>
              <a:t>Rossbach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sect</a:t>
            </a:r>
            <a:r>
              <a:rPr lang="de-DE" dirty="0">
                <a:sym typeface="Symbol" panose="05050102010706020507" pitchFamily="18" charset="2"/>
              </a:rPr>
              <a:t>. 4.2, Wiedemann </a:t>
            </a:r>
            <a:r>
              <a:rPr lang="de-DE" dirty="0" err="1">
                <a:sym typeface="Symbol" panose="05050102010706020507" pitchFamily="18" charset="2"/>
              </a:rPr>
              <a:t>chap</a:t>
            </a:r>
            <a:r>
              <a:rPr lang="de-DE" dirty="0">
                <a:sym typeface="Symbol" panose="05050102010706020507" pitchFamily="18" charset="2"/>
              </a:rPr>
              <a:t>. 10.2.1</a:t>
            </a:r>
            <a:endParaRPr lang="de-CH" dirty="0" err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41665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66</a:t>
            </a:fld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7886700" cy="838200"/>
          </a:xfrm>
        </p:spPr>
        <p:txBody>
          <a:bodyPr>
            <a:normAutofit/>
          </a:bodyPr>
          <a:lstStyle/>
          <a:p>
            <a:r>
              <a:rPr lang="en-US" dirty="0"/>
              <a:t>Applying </a:t>
            </a:r>
            <a:r>
              <a:rPr lang="en-US" dirty="0" err="1"/>
              <a:t>Floquet</a:t>
            </a:r>
            <a:r>
              <a:rPr lang="en-US" dirty="0"/>
              <a:t> to transport matrix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" y="1919535"/>
            <a:ext cx="5513148" cy="6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" y="2612496"/>
            <a:ext cx="2403049" cy="758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1134344"/>
            <a:ext cx="74598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transport matrix M can be factorized in an „oscillatory“ and an „envelope“ part; oscillatory part describes a circle in </a:t>
            </a:r>
            <a:r>
              <a:rPr lang="en-US" dirty="0" err="1">
                <a:sym typeface="Symbol" panose="05050102010706020507" pitchFamily="18" charset="2"/>
              </a:rPr>
              <a:t>normalised</a:t>
            </a:r>
            <a:r>
              <a:rPr lang="en-US" dirty="0">
                <a:sym typeface="Symbol" panose="05050102010706020507" pitchFamily="18" charset="2"/>
              </a:rPr>
              <a:t>  coordinates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094" y="3543874"/>
            <a:ext cx="74598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then for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turns in accelerator (M = one turn matrix):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" y="3944469"/>
            <a:ext cx="5822475" cy="1446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5094" y="5644217"/>
            <a:ext cx="77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with:</a:t>
            </a: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" y="6068392"/>
            <a:ext cx="1706667" cy="2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81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Quadrupole Magnet - Focusing Element</a:t>
            </a:r>
          </a:p>
        </p:txBody>
      </p:sp>
      <p:pic>
        <p:nvPicPr>
          <p:cNvPr id="15363" name="Picture 3" descr="P10803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923" y="1420780"/>
            <a:ext cx="5658425" cy="514994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41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Quadrupole Lens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287463"/>
            <a:ext cx="4533900" cy="1589087"/>
          </a:xfrm>
        </p:spPr>
        <p:txBody>
          <a:bodyPr/>
          <a:lstStyle/>
          <a:p>
            <a:pPr eaLnBrk="1" hangingPunct="1"/>
            <a:r>
              <a:rPr lang="en-US" altLang="en-US" dirty="0"/>
              <a:t>Focusing in one plane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Defocusing in the other plane</a:t>
            </a:r>
          </a:p>
        </p:txBody>
      </p:sp>
      <p:pic>
        <p:nvPicPr>
          <p:cNvPr id="13317" name="Picture 5" descr="Quadru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41663"/>
            <a:ext cx="50419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932363" y="908050"/>
            <a:ext cx="4014787" cy="2922588"/>
            <a:chOff x="816" y="1824"/>
            <a:chExt cx="2529" cy="1841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28125" r="28125" b="28125"/>
            <a:stretch>
              <a:fillRect/>
            </a:stretch>
          </p:blipFill>
          <p:spPr bwMode="auto">
            <a:xfrm>
              <a:off x="816" y="1872"/>
              <a:ext cx="2529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2112" y="2544"/>
              <a:ext cx="240" cy="244"/>
              <a:chOff x="2064" y="1536"/>
              <a:chExt cx="240" cy="244"/>
            </a:xfrm>
          </p:grpSpPr>
          <p:sp>
            <p:nvSpPr>
              <p:cNvPr id="13332" name="Line 9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10"/>
              <p:cNvSpPr>
                <a:spLocks noChangeShapeType="1"/>
              </p:cNvSpPr>
              <p:nvPr/>
            </p:nvSpPr>
            <p:spPr bwMode="auto">
              <a:xfrm rot="5400000" flipH="1">
                <a:off x="2160" y="16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160" y="163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12"/>
              <p:cNvSpPr>
                <a:spLocks noChangeArrowheads="1"/>
              </p:cNvSpPr>
              <p:nvPr/>
            </p:nvSpPr>
            <p:spPr bwMode="auto">
              <a:xfrm flipV="1">
                <a:off x="2200" y="1676"/>
                <a:ext cx="104" cy="104"/>
              </a:xfrm>
              <a:prstGeom prst="flowChartSummingJunction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2467" y="20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" charset="0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>
              <a:off x="2451" y="314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" charset="0"/>
                </a:rPr>
                <a:t>N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3323" name="Text Box 15"/>
            <p:cNvSpPr txBox="1">
              <a:spLocks noChangeArrowheads="1"/>
            </p:cNvSpPr>
            <p:nvPr/>
          </p:nvSpPr>
          <p:spPr bwMode="auto">
            <a:xfrm>
              <a:off x="1272" y="203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" charset="0"/>
                </a:rPr>
                <a:t>N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1288" y="31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" charset="0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  <p:grpSp>
          <p:nvGrpSpPr>
            <p:cNvPr id="13325" name="Group 17"/>
            <p:cNvGrpSpPr>
              <a:grpSpLocks/>
            </p:cNvGrpSpPr>
            <p:nvPr/>
          </p:nvGrpSpPr>
          <p:grpSpPr bwMode="auto">
            <a:xfrm rot="5400000">
              <a:off x="2018" y="2302"/>
              <a:ext cx="240" cy="244"/>
              <a:chOff x="2064" y="1536"/>
              <a:chExt cx="240" cy="244"/>
            </a:xfrm>
          </p:grpSpPr>
          <p:sp>
            <p:nvSpPr>
              <p:cNvPr id="13328" name="Line 18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19"/>
              <p:cNvSpPr>
                <a:spLocks noChangeShapeType="1"/>
              </p:cNvSpPr>
              <p:nvPr/>
            </p:nvSpPr>
            <p:spPr bwMode="auto">
              <a:xfrm rot="5400000" flipH="1">
                <a:off x="2160" y="16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20"/>
              <p:cNvSpPr>
                <a:spLocks noChangeShapeType="1"/>
              </p:cNvSpPr>
              <p:nvPr/>
            </p:nvSpPr>
            <p:spPr bwMode="auto">
              <a:xfrm rot="5400000" flipH="1">
                <a:off x="2160" y="163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1"/>
              <p:cNvSpPr>
                <a:spLocks noChangeArrowheads="1"/>
              </p:cNvSpPr>
              <p:nvPr/>
            </p:nvSpPr>
            <p:spPr bwMode="auto">
              <a:xfrm flipV="1">
                <a:off x="2200" y="1676"/>
                <a:ext cx="104" cy="104"/>
              </a:xfrm>
              <a:prstGeom prst="flowChartSummingJunction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algn="l">
                  <a:spcBef>
                    <a:spcPct val="20000"/>
                  </a:spcBef>
                  <a:defRPr sz="2000" i="1">
                    <a:solidFill>
                      <a:schemeClr val="tx1"/>
                    </a:solidFill>
                    <a:latin typeface="Palatino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2352" y="2592"/>
              <a:ext cx="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Focusing</a:t>
              </a:r>
            </a:p>
          </p:txBody>
        </p:sp>
        <p:sp>
          <p:nvSpPr>
            <p:cNvPr id="13327" name="Text Box 23"/>
            <p:cNvSpPr txBox="1">
              <a:spLocks noChangeArrowheads="1"/>
            </p:cNvSpPr>
            <p:nvPr/>
          </p:nvSpPr>
          <p:spPr bwMode="auto">
            <a:xfrm>
              <a:off x="1536" y="1824"/>
              <a:ext cx="10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algn="l">
                <a:spcBef>
                  <a:spcPct val="20000"/>
                </a:spcBef>
                <a:defRPr sz="2000" i="1">
                  <a:solidFill>
                    <a:schemeClr val="tx1"/>
                  </a:solidFill>
                  <a:latin typeface="Palatino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Defocusing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490242" y="4694945"/>
            <a:ext cx="3404027" cy="1071922"/>
            <a:chOff x="5490242" y="4694945"/>
            <a:chExt cx="3404027" cy="1071922"/>
          </a:xfrm>
        </p:grpSpPr>
        <p:sp>
          <p:nvSpPr>
            <p:cNvPr id="3" name="Rechteck 2"/>
            <p:cNvSpPr/>
            <p:nvPr/>
          </p:nvSpPr>
          <p:spPr>
            <a:xfrm>
              <a:off x="5490242" y="4694945"/>
              <a:ext cx="3404027" cy="10719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Grafik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59" y="4946139"/>
              <a:ext cx="2956191" cy="577524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8</a:t>
            </a:fld>
            <a:endParaRPr lang="de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50F6B-39CD-42C1-BC63-43A37D0F1411}"/>
                  </a:ext>
                </a:extLst>
              </p:cNvPr>
              <p:cNvSpPr txBox="1"/>
              <p:nvPr/>
            </p:nvSpPr>
            <p:spPr>
              <a:xfrm>
                <a:off x="4543832" y="3763201"/>
                <a:ext cx="305981" cy="2989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B" b="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50F6B-39CD-42C1-BC63-43A37D0F1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32" y="3763201"/>
                <a:ext cx="305981" cy="298928"/>
              </a:xfrm>
              <a:prstGeom prst="rect">
                <a:avLst/>
              </a:prstGeom>
              <a:blipFill>
                <a:blip r:embed="rId6"/>
                <a:stretch>
                  <a:fillRect l="-17647" r="-5882"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17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Next: </a:t>
            </a:r>
            <a:r>
              <a:rPr lang="de-DE" dirty="0" err="1"/>
              <a:t>Equation</a:t>
            </a:r>
            <a:r>
              <a:rPr lang="de-DE" dirty="0"/>
              <a:t> of Motion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00150" y="2451100"/>
            <a:ext cx="6743700" cy="776623"/>
          </a:xfrm>
        </p:spPr>
        <p:txBody>
          <a:bodyPr/>
          <a:lstStyle/>
          <a:p>
            <a:r>
              <a:rPr lang="en-US" dirty="0"/>
              <a:t>suited coordinate system</a:t>
            </a:r>
          </a:p>
          <a:p>
            <a:r>
              <a:rPr lang="en-US" dirty="0"/>
              <a:t>linearizing forces and deriving differential equation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3920-337A-4C14-BC4B-C4F93381623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6259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404.9494"/>
  <p:tag name="LATEXADDIN" val="\documentclass{article}&#10;\IfFileExists{C:/DriveO/EPFL/Course/style/Mikes.tex}{\input{C:/DriveO/EPFL/Course/style/Mikes.tex}&#10;}{\input{C:/O/EPFL/Course/style/Mikes.tex}}&#10;\begin{align*}&#10;B\rho = \frac{p}{e}&#10;\end{align*}&#10;\end{document}"/>
  <p:tag name="IGUANATEXSIZE" val="20"/>
  <p:tag name="IGUANATEXCURSOR" val="201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1169,104"/>
  <p:tag name="LATEXADDIN" val="\documentclass{article}&#10;\IfFileExists{C:/DriveO/EPFL/Course/style/Mikes.tex}{\input{C:/DriveO/EPFL/Course/style/Mikes.tex}&#10;}{\input{C:/O/EPFL/Course/style/Mikes.tex}}&#10;\begin{align*}&#10;\gv{e}_x, \gv{e}_y,\gv{e}_s ~ \rm{unit ~vectors}&#10;\end{align*}&#10;\end{document}"/>
  <p:tag name="IGUANATEXSIZE" val="20"/>
  <p:tag name="IGUANATEXCURSOR" val="222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44.05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^n = \gv{I} \cos(n\mu) + \gv{J} \sin(n\mu)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,4454"/>
  <p:tag name="ORIGINALWIDTH" val="1525,30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\beta(s) &amp;= \beta_0 + \beta_0'\cdot s + \frac{1}{2}\beta_0'' \cdot s^2 \\&#10;         &amp;= \beta_0 - 2 \alpha_0 \cdot s + \gamma_0 \cdot s^2&#10;\end{align*}&#10;\end{document}"/>
  <p:tag name="IGUANATEXSIZE" val="20"/>
  <p:tag name="IGUANATEXCURSOR" val="1328"/>
  <p:tag name="TRANSPARENCY" val="Wahr"/>
  <p:tag name="FILENAME" val=""/>
  <p:tag name="LATEXENGINEID" val="0"/>
  <p:tag name="TEMPFOLDER" val="C:\Users\seidel\tmp\"/>
  <p:tag name="LATEXFORMHEIGHT" val="312"/>
  <p:tag name="LATEXFORMWIDTH" val="1171"/>
  <p:tag name="LATEXFORMWRAP" val="Wahr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2244.4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A\sqrt{\beta(s)} \cos(\varphi(s)-\varphi_0) + D(s) \frac{\Delta p}{p} &#10;\nonumber&#10;\end{equation}&#10;\end{document}"/>
  <p:tag name="IGUANATEXSIZE" val="20"/>
  <p:tag name="IGUANATEXCURSOR" val="1286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1097.11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'' + K(s) D = \frac{1}{\rho} (s)&#10;\nonumber&#10;\end{equation}&#10;\end{document}"/>
  <p:tag name="IGUANATEXSIZE" val="20"/>
  <p:tag name="IGUANATEXCURSOR" val="1245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3979.0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(s) = \frac{\sqrt{\beta(s)}}{2\sin(\pi Q)}&#10;\oint dt ~\frac{\sqrt{\beta(t)}}{\rho(t)} \cos\left(&#10;\varphi(t)-\varphi(s)-\pi Q\right), ~~D(s+C) = D(s)&#10;\nonumber&#10;\end{equation}&#10;\end{document}"/>
  <p:tag name="IGUANATEXSIZE" val="20"/>
  <p:tag name="IGUANATEXCURSOR" val="1378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.1669"/>
  <p:tag name="ORIGINALWIDTH" val="1853.7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x(s) &amp; = \sqrt{2J\beta} \cos(\varphi) \\[6pt]&#10;x'(s) &amp; = - \sqrt{\frac{2J}{\beta}} \left( \alpha\cos(\varphi) + \sin(\varphi) \right)&#10;\end{align*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06.37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with:} ~ \beta\gamma-\alpha^2 = 1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1298,83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B_y = B_0 + gx, ~B_x = gy&#10;\nonumber&#10;\end{equation}&#10;\end{document}"/>
  <p:tag name="IGUANATEXSIZE" val="20"/>
  <p:tag name="IGUANATEXCURSOR" val="1258"/>
  <p:tag name="TRANSPARENCY" val="Wahr"/>
  <p:tag name="FILENAME" val=""/>
  <p:tag name="LATEXENGINEID" val="0"/>
  <p:tag name="TEMPFOLDER" val="C:\Users\seidel\tmp\"/>
  <p:tag name="LATEXFORMHEIGHT" val="312"/>
  <p:tag name="LATEXFORMWIDTH" val="1171"/>
  <p:tag name="LATEXFORMWRAP" val="Wahr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06.37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with:} ~ \beta\gamma-\alpha^2 = 1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06.37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with:} ~ \beta\gamma-\alpha^2 = 1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06.37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with:} ~ \beta\gamma-\alpha^2 = 1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896.887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g \equiv \pd{B_y}{x} = \pd{B_x}{y}&#10;\nonumber&#10;\end{equation}&#10;\end{document}"/>
  <p:tag name="IGUANATEXSIZE" val="20"/>
  <p:tag name="IGUANATEXCURSOR" val="126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62.4297"/>
  <p:tag name="LATEXADDIN" val="\documentclass{article}&#10;\IfFileExists{C:/DriveO/EPFL/Course/style/Mikes.tex}{\input{C:/DriveO/EPFL/Course/style/Mikes.tex}&#10;}{\input{C:/O/EPFL/Course/style/Mikes.tex}}&#10;\begin{align*}&#10;\varepsilon \, = \, &lt; J &gt;&#10;\end{align*}&#10;\end{document}"/>
  <p:tag name="IGUANATEXSIZE" val="20"/>
  <p:tag name="IGUANATEXCURSOR" val="197"/>
  <p:tag name="TRANSPARENCY" val="True"/>
  <p:tag name="FILENAME" val=""/>
  <p:tag name="LATEXENGINEID" val="0"/>
  <p:tag name="TEMPFOLDER" val="c:\temp\"/>
  <p:tag name="LATEXFORMHEIGHT" val="552"/>
  <p:tag name="LATEXFORMWIDTH" val="572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9603"/>
  <p:tag name="ORIGINALWIDTH" val="356.955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d(s)}{\sqrt{\beta(s)}}&#10;\nonumber&#10;\end{equation}&#10;\end{document}"/>
  <p:tag name="IGUANATEXSIZE" val="20"/>
  <p:tag name="IGUANATEXCURSOR" val="126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1077.61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dmittance} = \frac{d^2}{\beta_\rm{max}}&#10;\nonumber&#10;\end{equation}&#10;\end{document}"/>
  <p:tag name="IGUANATEXSIZE" val="20"/>
  <p:tag name="IGUANATEXCURSOR" val="126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1297.33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dmittance} = \left(\frac{d^2}{\beta}\right)_\rm{min}&#10;\nonumber&#10;\end{equation}&#10;\end{document}"/>
  <p:tag name="IGUANATEXSIZE" val="20"/>
  <p:tag name="IGUANATEXCURSOR" val="129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958.38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Q_x = \frac{1}{2\pi} \oint \frac{ds}{\beta_x(s)}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17.62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j\cdot Q_x + k\cdot Q_y = n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89,201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abs j + \abs k &#10;\nonumber&#10;\end{equation}&#10;\end{document}"/>
  <p:tag name="IGUANATEXSIZE" val="20"/>
  <p:tag name="IGUANATEXCURSOR" val="1249"/>
  <p:tag name="TRANSPARENCY" val="Wahr"/>
  <p:tag name="FILENAME" val=""/>
  <p:tag name="LATEXENGINEID" val="0"/>
  <p:tag name="TEMPFOLDER" val="C:\Users\seidel\tmp\"/>
  <p:tag name="LATEXFORMHEIGHT" val="312"/>
  <p:tag name="LATEXFORMWIDTH" val="1171"/>
  <p:tag name="LATEXFORMWRAP" val="Wahr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62.24221"/>
  <p:tag name="LATEXADDIN" val="\documentclass{article}&#10;\usepackage{amsmath}&#10;\pagestyle{empty}&#10;\begin{document}&#10;\begin{equation}&#10;\frac{1}{3}&#10;\nonumber&#10;\end{equation}&#10;\end{document}"/>
  <p:tag name="IGUANATEXSIZE" val="16"/>
  <p:tag name="IGUANATEXCURSOR" val="108"/>
  <p:tag name="TRANSPARENCY" val="True"/>
  <p:tag name="FILENAME" val=""/>
  <p:tag name="LATEXENGINEID" val="0"/>
  <p:tag name="TEMPFOLDER" val="c:\temp\"/>
  <p:tag name="LATEXFORMHEIGHT" val="409"/>
  <p:tag name="LATEXFORMWIDTH" val="392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186"/>
  <p:tag name="ORIGINALWIDTH" val="544.43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 = \frac{eg}{\gamma m_0 v}&#10;\nonumber&#10;\end{equation}&#10;\end{document}"/>
  <p:tag name="IGUANATEXSIZE" val="20"/>
  <p:tag name="IGUANATEXCURSOR" val="126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62.24221"/>
  <p:tag name="LATEXADDIN" val="\documentclass{article}&#10;\usepackage{amsmath}&#10;\pagestyle{empty}&#10;\begin{document}&#10;\begin{equation}&#10;\frac{2}{3}&#10;\nonumber&#10;\end{equation}&#10;\end{document}"/>
  <p:tag name="IGUANATEXSIZE" val="16"/>
  <p:tag name="IGUANATEXCURSOR" val="104"/>
  <p:tag name="TRANSPARENCY" val="True"/>
  <p:tag name="FILENAME" val=""/>
  <p:tag name="LATEXENGINEID" val="0"/>
  <p:tag name="TEMPFOLDER" val="c:\temp\"/>
  <p:tag name="LATEXFORMHEIGHT" val="409"/>
  <p:tag name="LATEXFORMWIDTH" val="392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62.24221"/>
  <p:tag name="LATEXADDIN" val="\documentclass{article}&#10;\usepackage{amsmath}&#10;\pagestyle{empty}&#10;\begin{document}&#10;\begin{equation}&#10;\frac{1}{2}&#10;\nonumber&#10;\end{equation}&#10;\end{document}"/>
  <p:tag name="IGUANATEXSIZE" val="16"/>
  <p:tag name="IGUANATEXCURSOR" val="107"/>
  <p:tag name="TRANSPARENCY" val="True"/>
  <p:tag name="FILENAME" val=""/>
  <p:tag name="LATEXENGINEID" val="0"/>
  <p:tag name="TEMPFOLDER" val="c:\temp\"/>
  <p:tag name="LATEXFORMHEIGHT" val="409"/>
  <p:tag name="LATEXFORMWIDTH" val="392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688.41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A\sqrt{\beta(s)} \cos(\varphi(s)-\varphi_0), ~\varphi(s) = \int_{t=s_0}^s \frac{dt}{\beta(t)}&#10;\nonumber&#10;\end{equation}&#10;\end{document}"/>
  <p:tag name="IGUANATEXSIZE" val="20"/>
  <p:tag name="IGUANATEXCURSOR" val="128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162.35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beta_\rm{avg} = \left&lt; \beta(s) \right&gt; = \rm{const}&#10;\nonumber&#10;\end{equation}&#10;\end{document}"/>
  <p:tag name="IGUANATEXSIZE" val="20"/>
  <p:tag name="IGUANATEXCURSOR" val="128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9621"/>
  <p:tag name="ORIGINALWIDTH" val="2692,91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\approx A\sqrt{\beta_\rm{avg}} \cos\left(\frac{s}{\beta_\rm{avg}}-\varphi_0 \right), ~x'' + K_\rm{eff} x = 0&#10;\nonumber&#10;\end{equation}&#10;\end{document}"/>
  <p:tag name="IGUANATEXSIZE" val="20"/>
  <p:tag name="IGUANATEXCURSOR" val="1346"/>
  <p:tag name="TRANSPARENCY" val="Wahr"/>
  <p:tag name="FILENAME" val=""/>
  <p:tag name="LATEXENGINEID" val="0"/>
  <p:tag name="TEMPFOLDER" val="C:\Users\seidel\tmp\"/>
  <p:tag name="LATEXFORMHEIGHT" val="312"/>
  <p:tag name="LATEXFORMWIDTH" val="1171"/>
  <p:tag name="LATEXFORMWRAP" val="Wahr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256.84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Q = \frac{1}{2\pi} \oint \frac{ds}{\beta_\rm{avg}} = \frac{R}{\beta_\rm{avg}}&#10;\nonumber&#10;\end{equation}&#10;\end{document}"/>
  <p:tag name="IGUANATEXSIZE" val="20"/>
  <p:tag name="IGUANATEXCURSOR" val="131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.4624"/>
  <p:tag name="ORIGINALWIDTH" val="625.42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_\rm{eff} = \frac{1}{\beta_\rm{avg}^2}&#10;\nonumber&#10;\end{equation}&#10;\end{document}"/>
  <p:tag name="IGUANATEXSIZE" val="20"/>
  <p:tag name="IGUANATEXCURSOR" val="127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9524"/>
  <p:tag name="ORIGINALWIDTH" val="1150.3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[6pt] x'  \end{array} \right)_n = &#10;\gv{T} \left( \begin{array}{c} x  \\[6pt] x'  \end{array} \right)&#10;\nonumber&#10;\end{equation}&#10;\end{document}"/>
  <p:tag name="IGUANATEXSIZE" val="20"/>
  <p:tag name="IGUANATEXCURSOR" val="1283"/>
  <p:tag name="TRANSPARENCY" val="True"/>
  <p:tag name="FILENAME" val=""/>
  <p:tag name="LATEXENGINEID" val="0"/>
  <p:tag name="TEMPFOLDER" val="c:\temp\"/>
  <p:tag name="LATEXFORMHEIGHT" val="586.5"/>
  <p:tag name="LATEXFORMWIDTH" val="1171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9.9063"/>
  <p:tag name="ORIGINALWIDTH" val="1827.52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x_n(s) &amp;= \frac{1}{\sqrt{\beta(s)}} x(s)  \\[6pt]&#10;x_n'(s) &amp;= \frac{\alpha(s)}{\sqrt{\beta(s)}} x(s) + \sqrt{\beta(s)} x'(s)&#10;\nonumber&#10;\end{align*}&#10;\end{document}"/>
  <p:tag name="IGUANATEXSIZE" val="20"/>
  <p:tag name="IGUANATEXCURSOR" val="1324"/>
  <p:tag name="TRANSPARENCY" val="True"/>
  <p:tag name="FILENAME" val=""/>
  <p:tag name="LATEXENGINEID" val="0"/>
  <p:tag name="TEMPFOLDER" val="c:\temp\"/>
  <p:tag name="LATEXFORMHEIGHT" val="576.75"/>
  <p:tag name="LATEXFORMWIDTH" val="1171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449.943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\rm{length}}&#10;\nonumber&#10;\end{equation}&#10;\end{document}"/>
  <p:tag name="IGUANATEXSIZE" val="20"/>
  <p:tag name="IGUANATEXCURSOR" val="1251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561,67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1}{\rho} = \frac{e B_0}{\gamma m_0 v}  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seidel\tmp\"/>
  <p:tag name="LATEXFORMHEIGHT" val="312"/>
  <p:tag name="LATEXFORMWIDTH" val="1171"/>
  <p:tag name="LATEXFORMWRAP" val="Wahr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3085.86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s =&#10;\left( \begin{array}{cc} C(s) &amp; S(s) \\ C'(s) &amp; S'(s) \end{array} \right)&#10;\left( \begin{array}{c} x \\ x' \end{array} \right)_{s_0} +&#10;\frac{\Delta p}{p_0} \left( \begin{array}{c} D(s) \\ D'(s) \end{array} \right)&#10;\nonumber&#10;\end{equation}&#10;\end{document}"/>
  <p:tag name="IGUANATEXSIZE" val="20"/>
  <p:tag name="IGUANATEXCURSOR" val="1481"/>
  <p:tag name="TRANSPARENCY" val="Wahr"/>
  <p:tag name="LATEXENGINEID" val="0"/>
  <p:tag name="TEMPFOLDER" val="c:\temp\"/>
  <p:tag name="LATEXFORMHEIGHT" val="559"/>
  <p:tag name="LATEXFORMWIDTH" val="1171"/>
  <p:tag name="LATEXFORMWRAP" val="Wahr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955.7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A\sqrt{\beta(s)} \cos(\varphi(s)) +D(s) \frac{\Delta p}{p_0} &#10;\nonumber&#10;\end{equation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9"/>
  <p:tag name="ORIGINALWIDTH" val="2894.63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x'(s) &amp; = - \frac{A}{\sqrt{\beta(s)}} \left( \alpha\cos(\varphi(s)) + \sin(\varphi(s)) \right) + D'(s) \frac{\Delta p}{p_0}&#10;\end{align*}&#10;\end{document}"/>
  <p:tag name="IGUANATEXSIZE" val="20"/>
  <p:tag name="IGUANATEXCURSOR" val="132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958.38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Q_x = \frac{1}{2\pi} \oint \frac{ds}{\beta_x(s)}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89.5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area} = 2\pi J = \pi ( \gamma x^2 +2\alpha x x' + \beta x'^2)&#10;\nonumber&#10;\end{equation}&#10;\end{document}"/>
  <p:tag name="IGUANATEXSIZE" val="20"/>
  <p:tag name="IGUANATEXCURSOR" val="129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31.4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beta}&#10;\nonumber&#10;\end{equation}&#10;\end{document}"/>
  <p:tag name="IGUANATEXSIZE" val="20"/>
  <p:tag name="IGUANATEXCURSOR" val="124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26.20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sqrt{2J\gamma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8.613"/>
  <p:tag name="ORIGINALWIDTH" val="2218.97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\vec{R} &amp; = &amp; r \gv{e}_x + y \gv{e}_y, ~r \equiv \rho + x \nonumber \\&#10;\dot{\vec{R}} &amp; = &amp; \dot{r} \gv{e}_x + r \dot{\gv{e}}_x + \dot{y} \gv{e}_y \nonumber \\&#10;\dot{\vec{R}} &amp; = &amp; \dot{r} \gv{e}_x + r \dot{\theta} \gv{e}_s + \dot{y} \gv{e}_y \nonumber \\&#10;\ddot{\vec{R}} &amp; = &amp; \ddot{r}\gv{e}_x + (2\dot{r}\dot{\theta}+ r \ddot{\theta})\gv{e}_s + r\dot{\theta}\dot{\gv{e}}_s + \ddot{y} \gv{e}_y \nonumber \\&#10;\ddot{\vec{R}} &amp; = &amp; (\ddot{r} - r \dot{\theta}^2)\gv{e}_x + (2\dot{r}\dot{\theta}+ r \ddot{\theta})\gv{e}_s + \ddot{y} \gv{e}_y \nonumber &#10;\end{eqnarray}&#10;\end{document}"/>
  <p:tag name="IGUANATEXSIZE" val="20"/>
  <p:tag name="IGUANATEXCURSOR" val="174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5"/>
  <p:tag name="ORIGINALWIDTH" val="1139.10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ot{\gv{e}}_x = \dot{\theta}\gv{e}_s, ~\dot{\gv{e}}_s = -\dot{\theta}\gv{e}_x&#10;\nonumber&#10;\end{equation}&#10;\end{document}"/>
  <p:tag name="IGUANATEXSIZE" val="18"/>
  <p:tag name="IGUANATEXCURSOR" val="131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1169,104"/>
  <p:tag name="LATEXADDIN" val="\documentclass{article}&#10;\IfFileExists{C:/DriveO/EPFL/Course/style/Mikes.tex}{\input{C:/DriveO/EPFL/Course/style/Mikes.tex}&#10;}{\input{C:/O/EPFL/Course/style/Mikes.tex}}&#10;\begin{align*}&#10;\gv{e}_x, \gv{e}_y,\gv{e}_s ~ \rm{unit ~vectors}&#10;\end{align*}&#10;\end{document}"/>
  <p:tag name="IGUANATEXSIZE" val="20"/>
  <p:tag name="IGUANATEXCURSOR" val="222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055.86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' \equiv \pd{x}{s}, ~ x'' \equiv \pdd{x}{s}&#10;\nonumber&#10;\end{equation}&#10;\end{document}"/>
  <p:tag name="IGUANATEXSIZE" val="20"/>
  <p:tag name="IGUANATEXCURSOR" val="1235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902.887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d\vec{p}}{dt} = \gamma m_0 \ddot{\vec{R}} = \vec{F}\nonumber&#10;\end{equation}&#10;\end{document}"/>
  <p:tag name="IGUANATEXSIZE" val="20"/>
  <p:tag name="IGUANATEXCURSOR" val="129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13.985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x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4.23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s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12.4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y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input{C:/O/EPFL/Course/style/Mikes.tex}&#10;\begin{align*}&#10;\rho&#10;\end{align*}&#10;\end{document}"/>
  <p:tag name="IGUANATEXSIZE" val="20"/>
  <p:tag name="IGUANATEXCURSOR" val="84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3.6334"/>
  <p:tag name="ORIGINALWIDTH" val="2773.90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\vec{F} &amp; = &amp; ~ e \vec{v} \times \vec{B} \nonumber \\[4pt]&#10;\vec{v} \times \vec{B} &amp; = &amp; \left| \begin{array}{ccc} \gv{e}_x &amp; \gv{e}_y &amp; \gv{e}_s \\&#10;v_x &amp; v_y &amp; v_s \\ B_x &amp; B_y &amp; 0 \end{array} \right| \nonumber \\[6pt]&#10;&amp; = &amp; -v_s B_y \gv{e}_x + v_s B_x \gv{e}_y&#10;+ (v_x B_y - v_y B_x) \gv{e}_s \nonumber&#10;\end{eqnarray}&#10;\end{document}"/>
  <p:tag name="IGUANATEXSIZE" val="20"/>
  <p:tag name="IGUANATEXCURSOR" val="145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747.656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B_y = B_0 + gx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43.944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B_x = gy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896.887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g \equiv \pd{B_y}{x} = \pd{B_x}{y}&#10;\nonumber&#10;\end{equation}&#10;\end{document}"/>
  <p:tag name="IGUANATEXSIZE" val="20"/>
  <p:tag name="IGUANATEXCURSOR" val="126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9587"/>
  <p:tag name="ORIGINALWIDTH" val="1857.51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&#10;\begin{eqnarray*}&#10;\gamma m_0 (\ddot{r}-r\dot{\theta}^2) &amp; = &amp; -e v_s (B_0 + gx) \\&#10;\gamma m_0 \ddot{y} &amp; = &amp;  e v_s g y&#10;\end{eqnarray*}&#10;\end{document}"/>
  <p:tag name="IGUANATEXSIZE" val="20"/>
  <p:tag name="IGUANATEXCURSOR" val="1296"/>
  <p:tag name="TRANSPARENCY" val="Wahr"/>
  <p:tag name="FILENAME" val=""/>
  <p:tag name="LATEXENGINEID" val="0"/>
  <p:tag name="TEMPFOLDER" val="C:\Users\Mike\Documents\tmp\"/>
  <p:tag name="LATEXFORMHEIGHT" val="675"/>
  <p:tag name="LATEXFORMWIDTH" val="1171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551,5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\frac{1}{\rho^2} + k \right) x &amp; = &amp; \frac{1}{\rho} \frac{\Delta p}{p_0} \nonumber &#10;\end{eqnarray}&#10;\end{document}"/>
  <p:tag name="IGUANATEXSIZE" val="20"/>
  <p:tag name="IGUANATEXCURSOR" val="1329"/>
  <p:tag name="TRANSPARENCY" val="Wahr"/>
  <p:tag name="FILENAME" val=""/>
  <p:tag name="LATEXENGINEID" val="0"/>
  <p:tag name="TEMPFOLDER" val="C:\Users\seidel\tmp\"/>
  <p:tag name="LATEXFORMHEIGHT" val="626"/>
  <p:tag name="LATEXFORMWIDTH" val="1171"/>
  <p:tag name="LATEXFORMWRAP" val="Wahr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623.172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v_s = r \dot{\theta} \approx v&#10;\nonumber&#10;\end{equation}&#10;\end{document}"/>
  <p:tag name="IGUANATEXSIZE" val="20"/>
  <p:tag name="IGUANATEXCURSOR" val="126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02.36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dot{x} = v^2 x'', ~ x'' \equiv \pdd{x}{s}&#10;\nonumber&#10;\end{equation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.678"/>
  <p:tag name="ORIGINALWIDTH" val="1575.55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*}&#10;x'' &amp; = &amp; \frac{1}{r} - \frac{e}{\gamma m_0 v} (B_0 + gx) \\&#10;y'' &amp; = &amp; \frac{e}{\gamma m_0 v} g y&#10;\end{eqnarray*}&#10;\end{document}"/>
  <p:tag name="IGUANATEXSIZE" val="20"/>
  <p:tag name="IGUANATEXCURSOR" val="13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9587"/>
  <p:tag name="ORIGINALWIDTH" val="1857.51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&#10;\begin{eqnarray*}&#10;\gamma m_0 (\ddot{r}-r\dot{\theta}^2) &amp; = &amp; -e v_s (B_0 + gx) \\&#10;\gamma m_0 \ddot{y} &amp; = &amp;  e v_s g y&#10;\end{eqnarray*}&#10;\end{document}"/>
  <p:tag name="IGUANATEXSIZE" val="20"/>
  <p:tag name="IGUANATEXCURSOR" val="1296"/>
  <p:tag name="TRANSPARENCY" val="Wahr"/>
  <p:tag name="FILENAME" val=""/>
  <p:tag name="LATEXENGINEID" val="0"/>
  <p:tag name="TEMPFOLDER" val="C:\Users\Mike\Documents\tmp\"/>
  <p:tag name="LATEXFORMHEIGHT" val="675"/>
  <p:tag name="LATEXFORMWIDTH" val="1171"/>
  <p:tag name="LATEXFORMWRAP" val="Wahr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079.86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dot{y} = v^2 y'', ~ y'' \equiv \pdd{y}{s}&#10;\nonumber&#10;\end{equation}&#10;\end{document}"/>
  <p:tag name="IGUANATEXSIZE" val="20"/>
  <p:tag name="IGUANATEXCURSOR" val="127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45"/>
  <p:tag name="ORIGINALWIDTH" val="288.7139"/>
  <p:tag name="LATEXADDIN" val="\documentclass{article}&#10;\IfFileExists{C:/DriveO/EPFL/Course/style/Mikes.tex}{\input{C:/DriveO/EPFL/Course/style/Mikes.tex}&#10;}{\input{C:/O/EPFL/Course/style/Mikes.tex}}&#10;\begin{align*}&#10;\ddot{r} = \ddot{x}&#10;\end{align*}&#10;\end{document}"/>
  <p:tag name="IGUANATEXSIZE" val="20"/>
  <p:tag name="IGUANATEXCURSOR" val="201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.678"/>
  <p:tag name="ORIGINALWIDTH" val="1575.55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*}&#10;x'' &amp; = &amp; \frac{1}{r} - \frac{e}{\gamma m_0 v} (B_0 + gx) \\&#10;y'' &amp; = &amp; \frac{e}{\gamma m_0 v} g y&#10;\end{eqnarray*}&#10;\end{document}"/>
  <p:tag name="IGUANATEXSIZE" val="20"/>
  <p:tag name="IGUANATEXCURSOR" val="13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4.623"/>
  <p:tag name="ORIGINALWIDTH" val="2161.2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*}&#10;x'' &amp; = &amp; \frac{1}{\rho} \left( 1-\frac{x}{\rho} \right) &#10;- k x - \frac{1}{\rho \left( 1 + \frac{\Delta p}{p_0} \right) } \\[2pt]&#10;&amp; = &amp; - \left( \frac{1}{\rho^2} +k \right) x + \frac{1}{\rho} \frac{\Delta p}{p_0}\\[6pt]&#10;y'' &amp; = &amp; k y&#10;\end{eqnarray*}&#10;\end{document}"/>
  <p:tag name="IGUANATEXSIZE" val="20"/>
  <p:tag name="IGUANATEXCURSOR" val="145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41.132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p = p_0 \left( 1+ \frac{\Delta p}{p_0} \right)&#10;\nonumber&#10;\end{equation}&#10;\end{document}"/>
  <p:tag name="IGUANATEXSIZE" val="20"/>
  <p:tag name="IGUANATEXCURSOR" val="127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14.5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1}{r} = \frac{1}{\rho + x} \approx \frac{1}{\rho} \left( 1 - \frac{x}{\rho} \right)&#10;\nonumber&#10;\end{equation}&#10;\end{document}"/>
  <p:tag name="IGUANATEXSIZE" val="20"/>
  <p:tag name="IGUANATEXCURSOR" val="132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1178.85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d\vec{p}}{dt} = \gamma m_0 \ddot{\vec{R}} = e \vec{v} \times \vec{B}\nonumber&#10;\end{equation}&#10;\end{document}"/>
  <p:tag name="IGUANATEXSIZE" val="20"/>
  <p:tag name="IGUANATEXCURSOR" val="1307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965.879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e B_0}{\gamma m_0 v} = \frac{e B_0}{p} = \frac{1}{\rho}&#10;\nonumber&#10;\end{equation}&#10;\end{document}"/>
  <p:tag name="IGUANATEXSIZE" val="20"/>
  <p:tag name="IGUANATEXCURSOR" val="128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186"/>
  <p:tag name="ORIGINALWIDTH" val="544.43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 = \frac{eg}{\gamma m_0 v}&#10;\nonumber&#10;\end{equation}&#10;\end{document}"/>
  <p:tag name="IGUANATEXSIZE" val="20"/>
  <p:tag name="IGUANATEXCURSOR" val="126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80.87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_1(s) = \exp(+i\mu s/L) \,p_1(s), ~x_2(s) = \exp(-i\mu s/L) \,p_2(s)&#10;\nonumber&#10;\end{equation}&#10;\end{document}"/>
  <p:tag name="IGUANATEXSIZE" val="20"/>
  <p:tag name="IGUANATEXCURSOR" val="1248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4.135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p_i(s+L) = p_i(s)&#10;\nonumber&#10;\end{equation}&#10;\end{document}"/>
  <p:tag name="IGUANATEXSIZE" val="20"/>
  <p:tag name="IGUANATEXCURSOR" val="1250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938.882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cos\mu = \frac{1}{2} \rm{trace} \gv{M}&#10;\nonumber&#10;\end{equation}&#10;\end{document}"/>
  <p:tag name="IGUANATEXSIZE" val="20"/>
  <p:tag name="IGUANATEXCURSOR" val="1272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205.47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'' + K(s) x = 0, ~~\rm{with} ~K(s+L) = K(s) \nonumber &#10;\end{equation}&#10;\end{document}"/>
  <p:tag name="IGUANATEXSIZE" val="20"/>
  <p:tag name="IGUANATEXCURSOR" val="126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713.16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(s) = \gv{T}^{-1} \cdot \gv{R} \cdot \gv{T}, ~~&#10;\gv{R}(\mu) = \left( \begin{array}{cc} \cos\mu &amp; \sin\mu \\ &#10;-\sin\mu &amp; \cos\mu \end{array} \right)&#10;\nonumber&#10;\end{equation}&#10;\end{document}"/>
  <p:tag name="IGUANATEXSIZE" val="20"/>
  <p:tag name="IGUANATEXCURSOR" val="1242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182.6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T} = \left( \begin{array}{cc} 1/\sqrt{\beta} &amp; 0 \\[6pt] &#10;\alpha/\sqrt{\beta} &amp; \sqrt{\beta} \end{array} \right)&#10;\nonumber&#10;\end{equation}&#10;\end{document}"/>
  <p:tag name="IGUANATEXSIZE" val="20"/>
  <p:tag name="IGUANATEXCURSOR" val="1293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1.6611"/>
  <p:tag name="ORIGINALWIDTH" val="2865.3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\vec{x}(s)_k &amp;= \gv{M}^k \vec{x}_0 \\[6pt]&#10;&amp;= (\gv{T}^{-1} \gv{R} \,\gv{T})\cdot(\gv{T}^{-1} \gv{R} \,\gv{T}) \cdot (\dots) \cdot (\gv{T}^{-1} \gv{R} \,\gv{T}) \cdot \vec{x}_0\\[6pt]&#10;&amp;= (\gv{T}^{-1} \gv{R}^k \gv{T}) \cdot \vec{x}_0  &#10;\nonumber&#10;\end{align*}&#10;\end{document}"/>
  <p:tag name="IGUANATEXSIZE" val="20"/>
  <p:tag name="IGUANATEXCURSOR" val="1238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839.89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R}^k(\mu) = \gv{R}(k\mu)&#10;\nonumber&#10;\end{equation}&#10;\end{document}"/>
  <p:tag name="IGUANATEXSIZE" val="20"/>
  <p:tag name="IGUANATEXCURSOR" val="1261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13.985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x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4.23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s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1454.81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nabla \times \gv{B} = 0 \rightarrow \pd{B_y}{x} = \pd{B_x}{y}&#10;\nonumber&#10;\end{equation}&#10;\end{document}"/>
  <p:tag name="IGUANATEXSIZE" val="20"/>
  <p:tag name="IGUANATEXCURSOR" val="125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12.4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y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input{C:/O/EPFL/Course/style/Mikes.tex}&#10;\begin{align*}&#10;\rho&#10;\end{align*}&#10;\end{document}"/>
  <p:tag name="IGUANATEXSIZE" val="20"/>
  <p:tag name="IGUANATEXCURSOR" val="84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8"/>
  <p:tag name="ORIGINALWIDTH" val="1221.5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'' + K(s)x = \frac{1}{\rho(s)} \frac{\Delta p}{p_0}&#10;\nonumber&#10;\end{equation}&#10;\end{document}"/>
  <p:tag name="IGUANATEXSIZE" val="20"/>
  <p:tag name="IGUANATEXCURSOR" val="126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3.9408"/>
  <p:tag name="ORIGINALWIDTH" val="1551.5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\left( \frac{1}{\rho^2} + k \right) x &amp; = &amp; \frac{1}{\rho} \frac{\Delta p}{p_0} \nonumber \\&#10;y'' - k y &amp; = &amp; 0 \nonumber&#10;\end{eqnarray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626"/>
  <p:tag name="LATEXFORMWIDTH" val="1171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.174"/>
  <p:tag name="ORIGINALWIDTH" val="956.130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\frac{d \theta}{ds} &amp;= \frac{1}{\rho} (s) \\&#10;K(s)\cdot x &amp;= \frac{1}{\rho} (x,s)&#10;\nonumber&#10;\end{align*}&#10;\end{document}"/>
  <p:tag name="IGUANATEXSIZE" val="20"/>
  <p:tag name="IGUANATEXCURSOR" val="127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99252"/>
  <p:tag name="LATEXADDIN" val="\documentclass{article}&#10;\IfFileExists{C:/DriveO/EPFL/Course/style/Mikes.tex}{\input{C:/DriveO/EPFL/Course/style/Mikes.tex}&#10;}{\input{C:/O/EPFL/Course/style/Mikes.tex}}&#10;\begin{align*}&#10;\rho&#10;\end{align*}&#10;\end{document}"/>
  <p:tag name="IGUANATEXSIZE" val="20"/>
  <p:tag name="IGUANATEXCURSOR" val="186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8"/>
  <p:tag name="ORIGINALWIDTH" val="1221.5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'' + K(s)x = \frac{1}{\rho(s)} \frac{\Delta p}{p_0}&#10;\nonumber&#10;\end{equation}&#10;\end{document}"/>
  <p:tag name="IGUANATEXSIZE" val="20"/>
  <p:tag name="IGUANATEXCURSOR" val="126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94.563"/>
  <p:tag name="LATEXADDIN" val="\documentclass{article}&#10;\IfFileExists{C:/DriveO/EPFL/Course/style/Mikes.tex}{\input{C:/DriveO/EPFL/Course/style/Mikes.tex}&#10;}{\input{C:/O/EPFL/Course/style/Mikes.tex}}&#10;\begin{align*}&#10;\frac{e}{p} \vec{B} = \left( kx + \frac{1}{\rho} \right) \gv{e}_y +&#10;ky \, \gv{e}_x&#10;\end{align*}&#10;\end{document}"/>
  <p:tag name="IGUANATEXSIZE" val="20"/>
  <p:tag name="IGUANATEXCURSOR" val="256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882.26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C(s) x_0 + S(s) x'_0 + D(s) \frac{\Delta p}{p}&#10;\nonumber&#10;\end{equation}&#10;\end{document}"/>
  <p:tag name="IGUANATEXSIZE" val="20"/>
  <p:tag name="IGUANATEXCURSOR" val="128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951.631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(0) = D'(0) = 0&#10;\nonumber&#10;\end{equation}&#10;\end{document}"/>
  <p:tag name="IGUANATEXSIZE" val="20"/>
  <p:tag name="IGUANATEXCURSOR" val="124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1169,104"/>
  <p:tag name="LATEXADDIN" val="\documentclass{article}&#10;\IfFileExists{C:/DriveO/EPFL/Course/style/Mikes.tex}{\input{C:/DriveO/EPFL/Course/style/Mikes.tex}&#10;}{\input{C:/O/EPFL/Course/style/Mikes.tex}}&#10;\begin{align*}&#10;\gv{e}_x, \gv{e}_y,\gv{e}_s ~ \rm{unit ~vectors}&#10;\end{align*}&#10;\end{document}"/>
  <p:tag name="IGUANATEXSIZE" val="20"/>
  <p:tag name="IGUANATEXCURSOR" val="222"/>
  <p:tag name="TRANSPARENCY" val="Wahr"/>
  <p:tag name="FILENAME" val=""/>
  <p:tag name="LATEXENGINEID" val="0"/>
  <p:tag name="TEMPFOLDER" val="C:\Users\seidel\tmp\"/>
  <p:tag name="LATEXFORMHEIGHT" val="552"/>
  <p:tag name="LATEXFORMWIDTH" val="572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57.36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S(0) = 0, ~S'(0) = 1&#10;\nonumber&#10;\end{equation}&#10;\end{document}"/>
  <p:tag name="IGUANATEXSIZE" val="20"/>
  <p:tag name="IGUANATEXCURSOR" val="124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91.11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C(0) = 1, ~C'(0) = 0&#10;\nonumber&#10;\end{equation}&#10;\end{document}"/>
  <p:tag name="IGUANATEXSIZE" val="20"/>
  <p:tag name="IGUANATEXCURSOR" val="124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905.51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C''+K(s)C = 0, ~S''+K(s)S = 0.&#10;\nonumber&#10;\end{equation}&#10;\end{document}"/>
  <p:tag name="IGUANATEXSIZE" val="20"/>
  <p:tag name="IGUANATEXCURSOR" val="124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8"/>
  <p:tag name="ORIGINALWIDTH" val="1221.5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'' + K(s)x = \frac{1}{\rho(s)} \frac{\Delta p}{p_0}&#10;\nonumber&#10;\end{equation}&#10;\end{document}"/>
  <p:tag name="IGUANATEXSIZE" val="20"/>
  <p:tag name="IGUANATEXCURSOR" val="126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91.86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t \left( \begin{array}{cc} C &amp; S \\ C' &amp; S' \end{array} \right) = 1&#10;\nonumber&#10;\end{equation}&#10;\end{document}"/>
  <p:tag name="IGUANATEXSIZE" val="20"/>
  <p:tag name="IGUANATEXCURSOR" val="1279"/>
  <p:tag name="TRANSPARENCY" val="Wahr"/>
  <p:tag name="FILENAME" val=""/>
  <p:tag name="LATEXENGINEID" val="0"/>
  <p:tag name="TEMPFOLDER" val="C:\Users\Mike\Documents\tmp\"/>
  <p:tag name="LATEXFORMHEIGHT" val="440.5"/>
  <p:tag name="LATEXFORMWIDTH" val="1171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2233.22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t \left( \begin{array}{cc} C &amp; S \\ C' &amp; S' \end{array} \right)_{s=s_0} = \det \left( \begin{array}{cc} 1 &amp; 0 \\ 0 &amp; 1 \end{array} \right) = 1&#10;\nonumber&#10;\end{equation}&#10;\end{document}"/>
  <p:tag name="IGUANATEXSIZE" val="20"/>
  <p:tag name="IGUANATEXCURSOR" val="1307"/>
  <p:tag name="TRANSPARENCY" val="Wahr"/>
  <p:tag name="FILENAME" val=""/>
  <p:tag name="LATEXENGINEID" val="0"/>
  <p:tag name="TEMPFOLDER" val="C:\Users\Mike\Documents\tmp\"/>
  <p:tag name="LATEXFORMHEIGHT" val="440.5"/>
  <p:tag name="LATEXFORMWIDTH" val="1171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995.87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d}{ds} (CS' - SC') = CS'' - SC'' = -K(s) (CS-SC) = 0&#10;\nonumber&#10;\end{equation}&#10;\end{document}"/>
  <p:tag name="IGUANATEXSIZE" val="20"/>
  <p:tag name="IGUANATEXCURSOR" val="129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2619.42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s =&#10;\left( \begin{array}{cc} C &amp; S \\ C' &amp; S' \end{array} \right)&#10;\left( \begin{array}{c} x \\ x' \end{array} \right)_{s_0} +&#10;\frac{\Delta p}{p_0} \left( \begin{array}{c} D \\ D' \end{array} \right)&#10;\nonumber&#10;\end{equation}&#10;\end{document}"/>
  <p:tag name="IGUANATEXSIZE" val="20"/>
  <p:tag name="IGUANATEXCURSOR" val="1463"/>
  <p:tag name="TRANSPARENCY" val="Wahr"/>
  <p:tag name="FILENAME" val=""/>
  <p:tag name="LATEXENGINEID" val="0"/>
  <p:tag name="TEMPFOLDER" val="C:\Users\Mike\Documents\tmp\"/>
  <p:tag name="LATEXFORMHEIGHT" val="559"/>
  <p:tag name="LATEXFORMWIDTH" val="1171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28.12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}&#10;x'' + K(s) x &amp; = &amp; 0 \nonumber &#10;\end{eqnarray}&#10;\end{document}"/>
  <p:tag name="IGUANATEXSIZE" val="20"/>
  <p:tag name="IGUANATEXCURSOR" val="126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06.33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m \ddot{x} + kx = 0, ~ \omega = \sqrt{\frac{k}{m}}&#10;\nonumber&#10;\end{equation}&#10;\end{document}"/>
  <p:tag name="IGUANATEXSIZE" val="20"/>
  <p:tag name="IGUANATEXCURSOR" val="125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1399.325"/>
  <p:tag name="LATEXADDIN" val="\documentclass{article}&#10;\IfFileExists{C:/DriveO/EPFL/Course/style/Mikes.tex}{\input{C:/DriveO/EPFL/Course/style/Mikes.tex}&#10;}{\input{C:/O/EPFL/Course/style/Mikes.tex}}&#10;\begin{align*}&#10;\vec{R} &amp;= r \gv{e}_x + y \gv{e}_y, ~r \equiv \rho + x \\[2pt]&#10;&amp; x,y \ll \rho &#10;\end{align*}&#10;\end{document}"/>
  <p:tag name="IGUANATEXSIZE" val="20"/>
  <p:tag name="IGUANATEXCURSOR" val="247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8"/>
  <p:tag name="ORIGINALWIDTH" val="1797.52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\rm{out} =&#10;\left( \begin{array}{cc} 1 &amp; L \\ 0 &amp; 1 \end{array} \right)&#10;\left( \begin{array}{c} x \\ x' \end{array} \right)_\rm{in}&#10;\nonumber&#10;\end{equation}&#10;\end{document}"/>
  <p:tag name="IGUANATEXSIZE" val="20"/>
  <p:tag name="IGUANATEXCURSOR" val="141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770.153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_1 = L x_0' + x_0&#10;\nonumber&#10;\end{equation}&#10;\end{document}"/>
  <p:tag name="IGUANATEXSIZE" val="20"/>
  <p:tag name="IGUANATEXCURSOR" val="125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13.235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_0'&#10;\nonumber&#10;\end{equation}&#10;\end{document}"/>
  <p:tag name="IGUANATEXSIZE" val="20"/>
  <p:tag name="IGUANATEXCURSOR" val="123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443.944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Delta x \ll L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3373.07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\rm{out} =&#10;\left( \begin{array}{cc} \cos(\sqrt{K}L) &amp; \sin(\sqrt{K}L)/\sqrt{K} \\ -\sin(\sqrt{K}L) \sqrt{K} &amp; \cos(\sqrt{K}L) \end{array} \right)&#10;\left( \begin{array}{c} x \\ x' \end{array} \right)_\rm{in}&#10;\nonumber&#10;\end{equation}&#10;\end{document}"/>
  <p:tag name="IGUANATEXSIZE" val="20"/>
  <p:tag name="IGUANATEXCURSOR" val="141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8"/>
  <p:tag name="ORIGINALWIDTH" val="2008.99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\rm{out} =&#10;\left( \begin{array}{cc} 1 &amp; 0 \\ - 1/f &amp; 1 \end{array} \right)&#10;\left( \begin{array}{c} x \\ x' \end{array} \right)_\rm{in}&#10;\nonumber&#10;\end{equation}&#10;\end{document}"/>
  <p:tag name="IGUANATEXSIZE" val="20"/>
  <p:tag name="IGUANATEXCURSOR" val="133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40.7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 = \frac{1}{Lf}, ~ \lim \limits_{L \to 0} \left( \sin\left(\sqrt{L/f}\right) \frac{1}{\sqrt{Lf}} \right) = \frac{1}{f}&#10;\nonumber&#10;\end{equation}&#10;\end{document}"/>
  <p:tag name="IGUANATEXSIZE" val="20"/>
  <p:tag name="IGUANATEXCURSOR" val="1302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.89378"/>
  <p:tag name="ORIGINALWIDTH" val="719.38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\rm{out} =&#10;\left( \begin{array}{cc} \cosh(\sqrt{\abs{K}}L) &amp; \sinh(\sqrt{\abs{K}}L)/\sqrt{\abs{K}} \\ \sinh(\sqrt{\abs{K}}L) \sqrt{\abs{K}} &amp; \cosh(\sqrt{\abs{K}}L) \end{array} \right)&#10;\left( \begin{array}{c} x \\ x' \end{array} \right)_\rm{in}&#10;\nonumber&#10;\end{equation}&#10;\end{document}"/>
  <p:tag name="IGUANATEXSIZE" val="20"/>
  <p:tag name="IGUANATEXCURSOR" val="138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8"/>
  <p:tag name="ORIGINALWIDTH" val="1911.51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\rm{out} =&#10;\left( \begin{array}{cc} 1 &amp; 0 \\ 1/f &amp; 1 \end{array} \right)&#10;\left( \begin{array}{c} x \\ x' \end{array} \right)_\rm{in}&#10;\nonumber&#10;\end{equation}&#10;\end{document}"/>
  <p:tag name="IGUANATEXSIZE" val="20"/>
  <p:tag name="IGUANATEXCURSOR" val="132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1754.78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=\frac{1}{\rho^2}, ~x(s) = A \cos(s/\rho + \varphi_0)&#10;\nonumber&#10;\end{equation}&#10;\end{document}"/>
  <p:tag name="IGUANATEXSIZE" val="20"/>
  <p:tag name="IGUANATEXCURSOR" val="123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4.7169"/>
  <p:tag name="LATEXADDIN" val="\documentclass{article}&#10;\IfFileExists{C:/DriveO/EPFL/Course/style/Mikes.tex}{\input{C:/DriveO/EPFL/Course/style/Mikes.tex}&#10;}{\input{C:/O/EPFL/Course/style/Mikes.tex}}&#10;\begin{align*}&#10;{\color{Red3} (x,y)}&#10;\end{align*}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552"/>
  <p:tag name="LATEXFORMWIDTH" val="572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1337.83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rm{for}\,\, g=\pd{B_y}{x} = 0, \frac{1}{\rho} \neq 0: &#10;\nonumber&#10;\end{equation}&#10;\end{document}"/>
  <p:tag name="IGUANATEXSIZE" val="20"/>
  <p:tag name="IGUANATEXCURSOR" val="128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1.4735"/>
  <p:tag name="LATEXADDIN" val="\documentclass{article}&#10;\IfFileExists{C:/DriveO/EPFL/Course/style/Mikes.tex}{\input{C:/DriveO/EPFL/Course/style/Mikes.tex}&#10;}{\input{C:/O/EPFL/Course/style/Mikes.tex}}&#10;\begin{align*}&#10;x(s)&#10;\end{align*}&#10;\end{document}"/>
  <p:tag name="IGUANATEXSIZE" val="20"/>
  <p:tag name="IGUANATEXCURSOR" val="186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IfFileExists{C:/DriveO/EPFL/Course/style/Mikes.tex}{\input{C:/DriveO/EPFL/Course/style/Mikes.tex}&#10;}{\input{C:/O/EPFL/Course/style/Mikes.tex}}&#10;\begin{align*}&#10;s&#10;\end{align*}&#10;\end{document}"/>
  <p:tag name="IGUANATEXSIZE" val="20"/>
  <p:tag name="IGUANATEXCURSOR" val="183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1094.86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'' + K(s) D = \frac{1}{\rho(s)}&#10;\nonumber&#10;\end{equation}&#10;\end{document}"/>
  <p:tag name="IGUANATEXSIZE" val="20"/>
  <p:tag name="IGUANATEXCURSOR" val="126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9"/>
  <p:tag name="ORIGINALWIDTH" val="2245.2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(s) = S(s) \int_{s_0}^s \frac{C(t)}{\rho(t)} dt - C(s) \int_{s_0}^s \frac{S(t)}{\rho(t)} dt &#10;\nonumber&#10;\end{equation}&#10;\end{document}"/>
  <p:tag name="IGUANATEXSIZE" val="20"/>
  <p:tag name="IGUANATEXCURSOR" val="130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882.26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C(s) x_0 + S(s) x'_0 + D(s) \frac{\Delta p}{p}&#10;\nonumber&#10;\end{equation}&#10;\end{document}"/>
  <p:tag name="IGUANATEXSIZE" val="20"/>
  <p:tag name="IGUANATEXCURSOR" val="128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54.2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D \\[6pt] D' \end{array} \right) =&#10;\left( \begin{array}{c} \frac{1}{\rho K} (1-\cos(\sqrt{K} L)) \\[6pt] &#10;\frac{1}{\rho \sqrt{K}} \sin(\sqrt{K} L)  \end{array} \right)&#10;\nonumber&#10;\end{equation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3.6933"/>
  <p:tag name="ORIGINALWIDTH" val="2269.96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D \\[6pt] D' \end{array} \right) =&#10;\left( \begin{array}{c} -\frac{1}{\rho \abs{K}} (1-\cosh(\sqrt{\abs{K}} L)) \\[6pt] &#10;\frac{1}{\rho \sqrt{\abs{K}}} \sinh(\sqrt{\abs{K}} L)  \end{array} \right)&#10;\nonumber&#10;\end{equation}&#10;\end{document}"/>
  <p:tag name="IGUANATEXSIZE" val="20"/>
  <p:tag name="IGUANATEXCURSOR" val="1317"/>
  <p:tag name="TRANSPARENCY" val="Wahr"/>
  <p:tag name="FILENAME" val=""/>
  <p:tag name="LATEXENGINEID" val="0"/>
  <p:tag name="TEMPFOLDER" val="C:\Users\Mike\Documents\tmp\"/>
  <p:tag name="LATEXFORMHEIGHT" val="564"/>
  <p:tag name="LATEXFORMWIDTH" val="1171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.951"/>
  <p:tag name="ORIGINALWIDTH" val="1163.85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D \\[6pt] D' \end{array} \right) =&#10;\left( \begin{array}{c} \frac{1}{2\rho} L^2 \\[6pt] &#10;\frac{1}{\rho} L  \end{array} \right)&#10;\nonumber&#10;\end{equation}&#10;\end{document}"/>
  <p:tag name="IGUANATEXSIZE" val="20"/>
  <p:tag name="IGUANATEXCURSOR" val="126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27.5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 = \gv{M}_n \dots \gv{M}_2\cdot\gv{M}_1&#10;\nonumber&#10;\end{equation}&#10;\end{document}"/>
  <p:tag name="IGUANATEXSIZE" val="20"/>
  <p:tag name="IGUANATEXCURSOR" val="1278"/>
  <p:tag name="TRANSPARENCY" val="Wahr"/>
  <p:tag name="FILENAME" val=""/>
  <p:tag name="LATEXENGINEID" val="0"/>
  <p:tag name="TEMPFOLDER" val="C:\Users\Mike\Documents\tmp\"/>
  <p:tag name="LATEXFORMHEIGHT" val="552.5"/>
  <p:tag name="LATEXFORMWIDTH" val="1171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13.985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x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6.4005"/>
  <p:tag name="ORIGINALWIDTH" val="3023.62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narray*}&#10;\gv{M}_\rm{doublet} &amp; = &amp;&#10;\left( \begin{array}{cc} 1 &amp; 0 \\ -1/f &amp; 1 \end{array} \right) \cdot&#10;\left( \begin{array}{cc} 1 &amp; l \\ 0 &amp; 1 \end{array} \right) \cdot &#10;\left( \begin{array}{cc} 1 &amp; 0 \\ 1/f &amp; 1 \end{array} \right) \\[6pt]&#10;&amp; = &amp; \left( \begin{array}{cc} 1 + \frac{l}{f} &amp; l \\ -\frac{1}{f^*} &amp; 1-\frac{l}{f} \end{array} \right)&#10;\end{eqnarray*}&#10;\end{document}"/>
  <p:tag name="IGUANATEXSIZE" val="20"/>
  <p:tag name="IGUANATEXCURSOR" val="1500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8"/>
  <p:tag name="ORIGINALWIDTH" val="675.665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f^* = \frac{f^2}{l} &gt; 0&#10;\nonumber&#10;\end{equation}&#10;\end{document}"/>
  <p:tag name="IGUANATEXSIZE" val="20"/>
  <p:tag name="IGUANATEXCURSOR" val="125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2619.423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end{array} \right)_s =&#10;\left( \begin{array}{cc} C &amp; S \\ C' &amp; S' \end{array} \right)&#10;\left( \begin{array}{c} x \\ x' \end{array} \right)_{s_0} +&#10;\frac{\Delta p}{p_0} \left( \begin{array}{c} D \\ D' \end{array} \right)&#10;\nonumber&#10;\end{equation}&#10;\end{document}"/>
  <p:tag name="IGUANATEXSIZE" val="20"/>
  <p:tag name="IGUANATEXCURSOR" val="1463"/>
  <p:tag name="TRANSPARENCY" val="Wahr"/>
  <p:tag name="FILENAME" val=""/>
  <p:tag name="LATEXENGINEID" val="0"/>
  <p:tag name="TEMPFOLDER" val="C:\Users\Mike\Documents\tmp\"/>
  <p:tag name="LATEXFORMHEIGHT" val="559"/>
  <p:tag name="LATEXFORMWIDTH" val="1171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8.6914"/>
  <p:tag name="ORIGINALWIDTH" val="2651.6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 \\ x' \\ \Delta p/p_0 \end{array} \right)_s =&#10;\left( \begin{array}{ccc} C &amp; S &amp; D \\ C' &amp; S' &amp; D' \\ 0 &amp; 0 &amp; 1 \end{array} \right)&#10;\left( \begin{array}{c} x \\ x' \\ \Delta p/p_0 \end{array} \right)_{s_0} &#10;\nonumber&#10;\end{equation}&#10;\end{document}"/>
  <p:tag name="IGUANATEXSIZE" val="20"/>
  <p:tag name="IGUANATEXCURSOR" val="1390"/>
  <p:tag name="TRANSPARENCY" val="Wahr"/>
  <p:tag name="LATEXENGINEID" val="0"/>
  <p:tag name="TEMPFOLDER" val="c:\temp\"/>
  <p:tag name="LATEXFORMHEIGHT" val="559"/>
  <p:tag name="LATEXFORMWIDTH" val="1171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3.6371"/>
  <p:tag name="ORIGINALWIDTH" val="1455.56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x\\ x'\\ y\\ y'\\ s\\ \delta \end{array} \right)_\rm{out}&#10;= \gv{R} \cdot&#10;\left( \begin{array}{c} x\\ x'\\ y\\ y'\\ s\\ \delta \end{array} \right)_\rm{in}&#10;\nonumber&#10;\end{equation}&#10;\end{document}"/>
  <p:tag name="IGUANATEXSIZE" val="20"/>
  <p:tag name="IGUANATEXCURSOR" val="1329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443.569"/>
  <p:tag name="LATEXADDIN" val="\documentclass{article}&#10;\IfFileExists{C:/DriveO/EPFL/Course/style/Mikes.tex}{\input{C:/DriveO/EPFL/Course/style/Mikes.tex}&#10;}{\input{C:/O/EPFL/Course/style/Mikes.tex}}&#10;\begin{equation}&#10;\left( \begin{array}{c} x \\ x' \end{array} \right)_\rm{out} =&#10;\gv{M}^n&#10;\left( \begin{array}{c} x \\ x' \end{array} \right)_\rm{in}&#10;\nonumber&#10;\end{equation}&#10;\end{document}"/>
  <p:tag name="IGUANATEXSIZE" val="20"/>
  <p:tag name="IGUANATEXCURSOR" val="167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080.615"/>
  <p:tag name="LATEXADDIN" val="\documentclass{article}&#10;\IfFileExists{C:/DriveO/EPFL/Course/style/Mikes.tex}{\input{C:/DriveO/EPFL/Course/style/Mikes.tex}&#10;}{\input{C:/O/EPFL/Course/style/Mikes.tex}}&#10;\begin{equation}&#10;\left( \begin{array}{c} x \\ x' \end{array} \right)_\rm{in} = A \vec{v}_1 + B \vec{v}_2, ~&#10;\gv{M}^n \left( \begin{array}{c} x \\ x' \end{array} \right)_\rm{in}&#10;= A \lambda_1^n \vec{v}_1 + B \lambda_2^n \vec{v}_2&#10;\nonumber&#10;\end{equation}&#10;\end{document}"/>
  <p:tag name="IGUANATEXSIZE" val="20"/>
  <p:tag name="IGUANATEXCURSOR" val="167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45.819"/>
  <p:tag name="LATEXADDIN" val="\documentclass{article}&#10;\IfFileExists{C:/DriveO/EPFL/Course/style/Mikes.tex}{\input{C:/DriveO/EPFL/Course/style/Mikes.tex}&#10;}{\input{C:/O/EPFL/Course/style/Mikes.tex}}&#10;\begin{equation}&#10;\gv{M} \vec{v}_1 = \lambda_1 \vec{v}_1, ~&#10;\gv{M} \vec{v}_2 = \lambda_2 \vec{v}_2&#10;\nonumber&#10;\end{equation}&#10;\end{document}"/>
  <p:tag name="IGUANATEXSIZE" val="20"/>
  <p:tag name="IGUANATEXCURSOR" val="167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.9557"/>
  <p:tag name="ORIGINALWIDTH" val="1554.556"/>
  <p:tag name="LATEXADDIN" val="\documentclass{article}&#10;\IfFileExists{C:/DriveO/EPFL/Course/style/Mikes.tex}{\input{C:/DriveO/EPFL/Course/style/Mikes.tex}&#10;}{\input{C:/O/EPFL/Course/style/Mikes.tex}}&#10;\begin{align*}&#10;&amp; \lambda_1 \cdot \lambda_2 = 1 \\[4pt]&#10;&amp; \lambda_1 = \lambda_2^* ~\rm{(complex~conjugate)}&#10;\nonumber&#10;\end{align*}&#10;\end{document}"/>
  <p:tag name="IGUANATEXSIZE" val="20"/>
  <p:tag name="IGUANATEXCURSOR" val="184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3.6483"/>
  <p:tag name="ORIGINALWIDTH" val="1265.092"/>
  <p:tag name="LATEXADDIN" val="\documentclass{article}&#10;\IfFileExists{C:/DriveO/EPFL/Course/style/Mikes.tex}{\input{C:/DriveO/EPFL/Course/style/Mikes.tex}&#10;}{\input{C:/O/EPFL/Course/style/Mikes.tex}}&#10;\begin{align*}&#10;&amp; \gv{M} = &#10;\left( \begin{array}{cc} a &amp; b \\ c &amp; d  \end{array} \right) \\[6pt] &#10;&amp; \rm{det} \gv{M} ~= ad - bc ~= 1\\[6pt]&#10;&amp; a,b,c,d = \rm{real~numbers}&#10;\end{align*}&#10;&#10;\end{document}"/>
  <p:tag name="IGUANATEXSIZE" val="20"/>
  <p:tag name="IGUANATEXCURSOR" val="282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4.23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s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42,7072"/>
  <p:tag name="LATEXADDIN" val="\documentclass{article}&#10;\IfFileExists{C:/DriveO/EPFL/Course/style/Mikes.tex}{\input{C:/DriveO/EPFL/Course/style/Mikes.tex}&#10;}{\input{C:/O/EPFL/Course/style/Mikes.tex}}&#10;\begin{align*}&#10;|\gv{r}| = 1&#10;\end{align*}&#10;\end{document}"/>
  <p:tag name="IGUANATEXSIZE" val="20"/>
  <p:tag name="IGUANATEXCURSOR" val="194"/>
  <p:tag name="TRANSPARENCY" val="Wahr"/>
  <p:tag name="FILENAME" val=""/>
  <p:tag name="LATEXENGINEID" val="0"/>
  <p:tag name="TEMPFOLDER" val="c:\temp\"/>
  <p:tag name="LATEXFORMHEIGHT" val="440"/>
  <p:tag name="LATEXFORMWIDTH" val="858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102.362"/>
  <p:tag name="LATEXADDIN" val="\documentclass{article}&#10;\IfFileExists{C:/DriveO/EPFL/Course/style/Mikes.tex}{\input{C:/DriveO/EPFL/Course/style/Mikes.tex}&#10;}{\input{C:/O/EPFL/Course/style/Mikes.tex}}&#10;\begin{align*}&#10;\lambda_1 = e^{+i\mu}, \lambda_2 = e^{-i\mu}&#10;\end{align*}&#10;\end{document}"/>
  <p:tag name="IGUANATEXSIZE" val="20"/>
  <p:tag name="IGUANATEXCURSOR" val="221"/>
  <p:tag name="TRANSPARENCY" val="Wahr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89.7263"/>
  <p:tag name="LATEXADDIN" val="\documentclass{article}&#10;\IfFileExists{C:/DriveO/EPFL/Course/style/Mikes.tex}{\input{C:/DriveO/EPFL/Course/style/Mikes.tex}&#10;}{\input{C:/O/EPFL/Course/style/Mikes.tex}}&#10;\begin{align*}&#10;\lambda_{1,2}^n&#10;\end{align*}&#10;\end{document}"/>
  <p:tag name="IGUANATEXSIZE" val="20"/>
  <p:tag name="IGUANATEXCURSOR" val="197"/>
  <p:tag name="TRANSPARENCY" val="Wahr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7.799"/>
  <p:tag name="LATEXADDIN" val="\documentclass{article}&#10;\IfFileExists{C:/DriveO/EPFL/Course/style/Mikes.tex}{\input{C:/DriveO/EPFL/Course/style/Mikes.tex}&#10;}{\input{C:/O/EPFL/Course/style/Mikes.tex}}&#10;\begin{equation}&#10;\rightarrow \Tr \gv{M} = \lambda_1 + \lambda_2 = 2 \cos(\mu)&#10;\nonumber&#10;\end{equation}&#10;\end{document}"/>
  <p:tag name="IGUANATEXSIZE" val="20"/>
  <p:tag name="IGUANATEXCURSOR" val="199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8.369"/>
  <p:tag name="ORIGINALWIDTH" val="2653.168"/>
  <p:tag name="LATEXADDIN" val="\documentclass{article}&#10;\IfFileExists{C:/DriveO/EPFL/Course/style/Mikes.tex}{\input{C:/DriveO/EPFL/Course/style/Mikes.tex}&#10;}{\input{C:/O/EPFL/Course/style/Mikes.tex}}&#10;\begin{align*}&#10;\det (\gv{M} - \lambda \gv{I}) &amp;= 0, ~ \gv{M} - \lambda \gv{I} = &#10;\left( \begin{array}{cc} a-\lambda &amp; b \\ c &amp; d - \lambda \end{array} \right) \\[6pt]&#10;\lambda^2 &amp;- (a+d)\lambda + 1 = 0 \\&#10;\lambda_{1,2} &amp;= \frac{1}{2} (a+d) \pm \sqrt{\dots} \\&#10;\lambda_1 + \lambda_2 &amp;= a+d = \Tr \gv{M}&#10;\end{align*}&#10;&#10;\end{document}"/>
  <p:tag name="IGUANATEXSIZE" val="20"/>
  <p:tag name="IGUANATEXCURSOR" val="461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025.87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ambda_1 = e^{-i\mu}, \lambda_2 = e^{i\mu}&#10;\nonumber&#10;\end{equation}&#10;\end{document}"/>
  <p:tag name="IGUANATEXSIZE" val="20"/>
  <p:tag name="IGUANATEXCURSOR" val="123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27.59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 = \gv{M}_n \dots \gv{M}_2\cdot\gv{M}_1&#10;\nonumber&#10;\end{equation}&#10;\end{document}"/>
  <p:tag name="IGUANATEXSIZE" val="20"/>
  <p:tag name="IGUANATEXCURSOR" val="1278"/>
  <p:tag name="TRANSPARENCY" val="Wahr"/>
  <p:tag name="FILENAME" val=""/>
  <p:tag name="LATEXENGINEID" val="0"/>
  <p:tag name="TEMPFOLDER" val="C:\Users\Mike\Documents\tmp\"/>
  <p:tag name="LATEXFORMHEIGHT" val="552.5"/>
  <p:tag name="LATEXFORMWIDTH" val="1171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8.882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K(s+C) = K(s)&#10;\nonumber&#10;\end{equation}&#10;\end{document}"/>
  <p:tag name="IGUANATEXSIZE" val="20"/>
  <p:tag name="IGUANATEXCURSOR" val="124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446.194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A\sqrt{\beta(s)} &#10;\nonumber&#10;\end{equation}&#10;\end{document}"/>
  <p:tag name="IGUANATEXSIZE" val="20"/>
  <p:tag name="IGUANATEXCURSOR" val="125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688.41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= A\sqrt{\beta(s)} \cos(\varphi(s)-\varphi_0), ~\varphi(s) = \int_{t=s_0}^s \frac{dt}{\beta(t)}&#10;\nonumber&#10;\end{equation}&#10;\end{document}"/>
  <p:tag name="IGUANATEXSIZE" val="20"/>
  <p:tag name="IGUANATEXCURSOR" val="128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12.48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e}_y&#10;\nonumber&#10;\end{equation}&#10;\end{document}"/>
  <p:tag name="IGUANATEXSIZE" val="20"/>
  <p:tag name="IGUANATEXCURSOR" val="124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33.183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A = \rm{const}&#10;\nonumber&#10;\end{equation}&#10;\end{document}"/>
  <p:tag name="IGUANATEXSIZE" val="20"/>
  <p:tag name="IGUANATEXCURSOR" val="124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32.9583"/>
  <p:tag name="LATEXADDIN" val="\documentclass{article}&#10;\IfFileExists{C:/DriveO/EPFL/Course/style/Mikes.tex}{\input{C:/DriveO/EPFL/Course/style/Mikes.tex}&#10;}{\input{C:/O/EPFL/Course/style/Mikes.tex}}&#10;\begin{align*}&#10;\sqrt{\frac{k}{m}} ~t&#10;\end{align*}&#10;\end{document}"/>
  <p:tag name="IGUANATEXSIZE" val="20"/>
  <p:tag name="IGUANATEXCURSOR" val="202"/>
  <p:tag name="TRANSPARENCY" val="Wahr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022.122"/>
  <p:tag name="LATEXADDIN" val="\documentclass{article}&#10;\IfFileExists{C:/DriveO/EPFL/Course/style/Mikes.tex}{\input{C:/DriveO/EPFL/Course/style/Mikes.tex}&#10;}{\input{C:/O/EPFL/Course/style/Mikes.tex}}&#10;\begin{align*}&#10;\frac{k}{2} u^2 + \frac{m}{2} \dot{u}^2 = k\, A^2&#10;\end{align*}&#10;\end{document}"/>
  <p:tag name="IGUANATEXSIZE" val="20"/>
  <p:tag name="IGUANATEXCURSOR" val="228"/>
  <p:tag name="TRANSPARENCY" val="Wahr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.6772"/>
  <p:tag name="ORIGINALWIDTH" val="1412.823"/>
  <p:tag name="LATEXADDIN" val="\documentclass{article}&#10;\IfFileExists{C:/DriveO/EPFL/Course/style/Mikes.tex}{\input{C:/DriveO/EPFL/Course/style/Mikes.tex}&#10;}{\input{C:/O/EPFL/Course/style/Mikes.tex}}&#10;\begin{align*}&#10;\ddot{u} &amp;+ \omega^2 u = 0 \\[6pt]&#10;u(t) &amp;= A \cos\omega t, ~\omega = \sqrt{\frac{k}{m}}&#10;\end{align*}&#10;\end{document}"/>
  <p:tag name="IGUANATEXSIZE" val="20"/>
  <p:tag name="IGUANATEXCURSOR" val="216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05.77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amma x^2 +2\alpha x x' + \beta x'^2 = 2J = \rm{const}&#10;\nonumber&#10;\end{equation}&#10;\end{document}"/>
  <p:tag name="IGUANATEXSIZE" val="20"/>
  <p:tag name="IGUANATEXCURSOR" val="1274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746.1568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x(s) \propto \sqrt{\beta(s)}&#10;\nonumber&#10;\end{equation}&#10;\end{document}"/>
  <p:tag name="IGUANATEXSIZE" val="20"/>
  <p:tag name="IGUANATEXCURSOR" val="1261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554.9307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d\varphi = \frac{ds}{\beta(s)}&#10;\nonumber&#10;\end{equation}&#10;\end{document}"/>
  <p:tag name="IGUANATEXSIZE" val="20"/>
  <p:tag name="IGUANATEXCURSOR" val="126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0,3975"/>
  <p:tag name="ORIGINALWIDTH" val="840,6449"/>
  <p:tag name="LATEXADDIN" val="\documentclass{article}&#10;\IfFileExists{C:/DriveO/EPFL/Course/style/Mikes.tex}{\input{C:/DriveO/EPFL/Course/style/Mikes.tex}&#10;}{\input{C:/O/EPFL/Course/style/Mikes.tex}}&#10;\begin{align*}&#10;\beta(s) &amp; ~ [\rm{meter}]\\[3pt]&#10;\alpha(s) &amp;= -\frac{1}{2} \beta'(s) \\&#10;\gamma(s) &amp;= \frac{1+\alpha^2}{\beta}&#10;\end{align*}&#10;\end{document}"/>
  <p:tag name="IGUANATEXSIZE" val="20"/>
  <p:tag name="IGUANATEXCURSOR" val="195"/>
  <p:tag name="TRANSPARENCY" val="Wahr"/>
  <p:tag name="FILENAME" val=""/>
  <p:tag name="LATEXENGINEID" val="0"/>
  <p:tag name="TEMPFOLDER" val="c:\temp\"/>
  <p:tag name="LATEXFORMHEIGHT" val="639,75"/>
  <p:tag name="LATEXFORMWIDTH" val="572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.1669"/>
  <p:tag name="ORIGINALWIDTH" val="1853.76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align*}&#10;x(s) &amp; = \sqrt{2J\beta} \cos(\varphi) \\[6pt]&#10;x'(s) &amp; = - \sqrt{\frac{2J}{\beta}} \left( \alpha\cos(\varphi) + \sin(\varphi) \right)&#10;\end{align*}&#10;\end{document}"/>
  <p:tag name="IGUANATEXSIZE" val="20"/>
  <p:tag name="IGUANATEXCURSOR" val="127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89.35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_\rm{ring} (s) = \left( \begin{array}{cc} a &amp; b \\ c &amp; d \end{array} \right)&#10;\nonumber&#10;\end{equation}&#10;\end{document}"/>
  <p:tag name="IGUANATEXSIZE" val="20"/>
  <p:tag name="IGUANATEXCURSOR" val="1252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input{C:/O/EPFL/Course/style/Mikes.tex}&#10;\begin{align*}&#10;\rho&#10;\end{align*}&#10;\end{document}"/>
  <p:tag name="IGUANATEXSIZE" val="20"/>
  <p:tag name="IGUANATEXCURSOR" val="84"/>
  <p:tag name="TRANSPARENCY" val="Wahr"/>
  <p:tag name="FILENAME" val=""/>
  <p:tag name="LATEXENGINEID" val="0"/>
  <p:tag name="TEMPFOLDER" val="C:\Users\Mike\Documents\tmp\"/>
  <p:tag name="LATEXFORMHEIGHT" val="552"/>
  <p:tag name="LATEXFORMWIDTH" val="572"/>
  <p:tag name="LATEXFORMWRAP" val="Wahr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370.45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cos(\mu) = \frac{(a+d)}{2}, ~ \beta=\frac{b}{\sin(\mu)},~ \alpha=\frac{(a-d)}{2\sin(\mu)}&#10;\nonumber&#10;\end{equation}&#10;\end{document}"/>
  <p:tag name="IGUANATEXSIZE" val="20"/>
  <p:tag name="IGUANATEXCURSOR" val="1323"/>
  <p:tag name="TRANSPARENCY" val="Wahr"/>
  <p:tag name="LATEXENGINEID" val="0"/>
  <p:tag name="TEMPFOLDER" val="c:\temp\"/>
  <p:tag name="LATEXFORMHEIGHT" val="312"/>
  <p:tag name="LATEXFORMWIDTH" val="1171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474.31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frac{1}{2} \beta \beta'' - \frac{1}{4} \beta'^2 + K(s) \beta^2 = 1&#10;\nonumber&#10;\end{equation}&#10;\end{document}"/>
  <p:tag name="IGUANATEXSIZE" val="20"/>
  <p:tag name="IGUANATEXCURSOR" val="1300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69.89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} \beta_s \\ \alpha_s \\ \gamma_s \end{array} \right) =&#10;\left( \begin{array}{ccc} C^2 &amp; -2SC    &amp; S^2 \\ &#10;                         -CC' &amp; SC'+S'C &amp; -SS' \\&#10;                         C'^2 &amp; -2S'C'  &amp; S'^2 \end{array} \right)&#10;\left( \begin{array}{c} \beta_0 \\ \alpha_0 \\ \gamma_0 \end{array} \right)&#10;\nonumber&#10;\end{equation}&#10;\end{document}"/>
  <p:tag name="IGUANATEXSIZE" val="20"/>
  <p:tag name="IGUANATEXCURSOR" val="1553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60362"/>
  <p:tag name="ORIGINALWIDTH" val="719.3802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left( \begin{array}{cc} C &amp; S \\ C' &amp; S' \end{array} \right) =&#10;\left( \begin{array}{cc} \sqrt{\frac{\beta}{\beta_0}} (\cos \Delta \varphi + \alpha_0 \sin \Delta \varphi) &amp;&#10;\sqrt{\beta \beta_0} \sin \Delta \varphi ) \\[6pt]&#10;-\frac{1}{\sqrt{\beta \beta_0}}((\alpha-\alpha_0)\cos \Delta \varphi + (1+\alpha\alpha_0) \sin \Delta \varphi ) &amp;&#10;\sqrt{\frac{\beta_0}{\beta}}(\cos \Delta \varphi - \alpha \sin \Delta \varphi) \end{array} \right)&#10;\nonumber&#10;\end{equation}&#10;\end{document}"/>
  <p:tag name="IGUANATEXSIZE" val="12"/>
  <p:tag name="IGUANATEXCURSOR" val="1339"/>
  <p:tag name="TRANSPARENCY" val="Wahr"/>
  <p:tag name="FILENAME" val=""/>
  <p:tag name="LATEXENGINEID" val="0"/>
  <p:tag name="TEMPFOLDER" val="C:\Users\Mike\Documents\tmp\"/>
  <p:tag name="LATEXFORMHEIGHT" val="546"/>
  <p:tag name="LATEXFORMWIDTH" val="1171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.4522"/>
  <p:tag name="ORIGINALWIDTH" val="2002.25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_\rm{rev} =&#10;\left( \begin{array}{cc}  \cos 2\pi Q &amp; \beta\sin 2\pi Q \\[6pt]&#10; -\frac{1}{\beta} \sin 2\pi Q &amp; \cos 2\pi Q&#10;\end{array} \right)&#10;\nonumber&#10;\end{equation}&#10;\end{document}"/>
  <p:tag name="IGUANATEXSIZE" val="20"/>
  <p:tag name="IGUANATEXCURSOR" val="1332"/>
  <p:tag name="TRANSPARENCY" val="Wahr"/>
  <p:tag name="FILENAME" val=""/>
  <p:tag name="LATEXENGINEID" val="0"/>
  <p:tag name="TEMPFOLDER" val="C:\Users\Mike\Documents\tmp\"/>
  <p:tag name="LATEXFORMHEIGHT" val="546"/>
  <p:tag name="LATEXFORMWIDTH" val="1171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4.4507"/>
  <p:tag name="ORIGINALWIDTH" val="3049.119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_\rm{rev} =&#10;\left( \begin{array}{cc}  \cos 2\pi Q + \alpha \sin 2\pi Q &amp; \beta\sin 2\pi Q \\[6pt]&#10; -\frac{1+\alpha^2}{\beta} \sin 2\pi Q &amp; \cos 2\pi Q - \alpha \sin 2\pi Q &#10;\end{array} \right)&#10;\nonumber&#10;\end{equation}&#10;\end{document}"/>
  <p:tag name="IGUANATEXSIZE" val="20"/>
  <p:tag name="IGUANATEXCURSOR" val="1353"/>
  <p:tag name="TRANSPARENCY" val="Wahr"/>
  <p:tag name="FILENAME" val=""/>
  <p:tag name="LATEXENGINEID" val="0"/>
  <p:tag name="TEMPFOLDER" val="C:\Users\Mike\Documents\tmp\"/>
  <p:tag name="LATEXFORMHEIGHT" val="546"/>
  <p:tag name="LATEXFORMWIDTH" val="1171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5.834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M} = \gv{I} \cos(\mu) + \gv{J} \sin(\mu)&#10;\nonumber&#10;\end{equation}&#10;\end{document}"/>
  <p:tag name="IGUANATEXSIZE" val="20"/>
  <p:tag name="IGUANATEXCURSOR" val="1277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917.5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I} = \left( \begin{array}{cc} 1 &amp; 0 \\ 0 &amp; 1 \end{array} \right), ~&#10;\gv{J} = \left( \begin{array}{cc} \alpha &amp; \beta \\ -\gamma &amp; -\alpha \end{array} \right)&#10;\nonumber&#10;\end{equation}&#10;\end{document}"/>
  <p:tag name="IGUANATEXSIZE" val="20"/>
  <p:tag name="IGUANATEXCURSOR" val="1305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89.576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gv{J}^2 = \left( \begin{array}{cc} -1 &amp; 0 \\ 0 &amp; -1 \end{array} \right) = -\gv{I}&#10;\nonumber&#10;\end{equation}&#10;\end{document}"/>
  <p:tag name="IGUANATEXSIZE" val="20"/>
  <p:tag name="IGUANATEXCURSOR" val="1316"/>
  <p:tag name="TRANSPARENCY" val="Wahr"/>
  <p:tag name="FILENAME" val=""/>
  <p:tag name="LATEXENGINEID" val="0"/>
  <p:tag name="TEMPFOLDER" val="C:\Users\Mike\Documents\tmp\"/>
  <p:tag name="LATEXFORMHEIGHT" val="312"/>
  <p:tag name="LATEXFORMWIDTH" val="1171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19.1601"/>
  <p:tag name="LATEXADDIN" val="\documentclass{article}&#10;\usepackage{amsmath}&#10;\pagestyle{empty}&#10;\begin{document}&#10;\let\vaccent=\v % rename builtin command \v{} to \vaccent{}&#10;\renewcommand{\v}[1]{\ensuremath{\mathbf{#1}}} % for vectors&#10;\renewcommand{\rm}[1]{\mathrm{#1}}&#10;\newcommand{\gv}[1]{\ensuremath{\mbox{\boldmath$ #1 $}}} &#10;% for vectors of Greek letters&#10;\newcommand{\uv}[1]{\ensuremath{\mathbf{\hat{#1}}}} % for unit vector&#10;\newcommand{\abs}[1]{\left| #1 \right|} % for absolute value&#10;\newcommand{\avg}[1]{\left&lt; #1 \right&gt;} % for average&#10;\let\underdot=\d % rename builtin command \d{} to \underdot{}&#10;\renewcommand{\d}[2]{\frac{d #1}{d #2}} % for derivatives&#10;\newcommand{\dd}[2]{\frac{d^2 #1}{d #2^2}} % for double derivatives&#10;\newcommand{\pd}[2]{\frac{\partial #1}{\partial #2}} &#10;% for partial derivatives&#10;\newcommand{\pdd}[2]{\frac{\partial^2 #1}{\partial #2^2}} &#10;% for double partial derivatives&#10;\newcommand{\pdc}[3]{\left( \frac{\partial #1}{\partial #2}&#10; \right)_{#3}} % for thermodynamic partial derivatives&#10;\newcommand{\grad}[1]{\gv{\nabla} #1} % for gradient&#10;\let\divsymb=\div % rename builtin command \div to \divsymb&#10;\renewcommand{\div}[1]{\gv{\nabla} \cdot #1} % for divergence&#10;\newcommand{\curl}[1]{\gv{\nabla} \times #1} % for curl&#10;\begin{equation}&#10;\cos\mu + i \sin{\mu}&#10;\nonumber&#10;\end{equation}&#10;\end{document}"/>
  <p:tag name="IGUANATEXSIZE" val="20"/>
  <p:tag name="IGUANATEXCURSOR" val="1237"/>
  <p:tag name="TRANSPARENCY" val="True"/>
  <p:tag name="FILENAME" val=""/>
  <p:tag name="LATEXENGINEID" val="0"/>
  <p:tag name="TEMPFOLDER" val="c:\temp\"/>
  <p:tag name="LATEXFORMHEIGHT" val="312"/>
  <p:tag name="LATEXFORMWIDTH" val="1171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 err="1" smtClean="0">
            <a:sym typeface="Symbol" panose="05050102010706020507" pitchFamily="18" charset="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3188</Words>
  <Application>Microsoft Office PowerPoint</Application>
  <PresentationFormat>On-screen Show (4:3)</PresentationFormat>
  <Paragraphs>493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Symbol</vt:lpstr>
      <vt:lpstr>Tahoma</vt:lpstr>
      <vt:lpstr>Times</vt:lpstr>
      <vt:lpstr>Times New Roman</vt:lpstr>
      <vt:lpstr>Office Theme</vt:lpstr>
      <vt:lpstr>Transverse Dynamics :: Equation of Motion and Solutions</vt:lpstr>
      <vt:lpstr>Introduction Linear Dynamics</vt:lpstr>
      <vt:lpstr>References and Accessible Reading Material</vt:lpstr>
      <vt:lpstr>Make Particles Circulate</vt:lpstr>
      <vt:lpstr>Focusing the Particles</vt:lpstr>
      <vt:lpstr>Bending Magnet - SLS dipole</vt:lpstr>
      <vt:lpstr>Quadrupole Magnet - Focusing Element</vt:lpstr>
      <vt:lpstr>Quadrupole Lens</vt:lpstr>
      <vt:lpstr>PowerPoint Presentation</vt:lpstr>
      <vt:lpstr>Curvilinear Coordinate System</vt:lpstr>
      <vt:lpstr>Deriving the Equation of Motion (see Appendix) </vt:lpstr>
      <vt:lpstr>Equation of Motion</vt:lpstr>
      <vt:lpstr>geometric meaning of coefficients</vt:lpstr>
      <vt:lpstr>Summary on Approximations used</vt:lpstr>
      <vt:lpstr>PowerPoint Presentation</vt:lpstr>
      <vt:lpstr>Piecewise solution of trajectory equation in terms of principal trajectories</vt:lpstr>
      <vt:lpstr>Formulation as Transport Matrix</vt:lpstr>
      <vt:lpstr>Piecewise Solution of Equation</vt:lpstr>
      <vt:lpstr>Drift Space</vt:lpstr>
      <vt:lpstr>Focusing Quadrupole</vt:lpstr>
      <vt:lpstr>Defocusing Quadrupole</vt:lpstr>
      <vt:lpstr>Special Case: Weak Focusing</vt:lpstr>
      <vt:lpstr>Dispersion Trajectory</vt:lpstr>
      <vt:lpstr>Dispersion Trajectory in combined function magnet (Dipole &amp; Quadrupole)</vt:lpstr>
      <vt:lpstr>Quadrupole Doublet</vt:lpstr>
      <vt:lpstr>3x3 transport matrix for off-momentum particles</vt:lpstr>
      <vt:lpstr>Matrix Notation</vt:lpstr>
      <vt:lpstr>PowerPoint Presentation</vt:lpstr>
      <vt:lpstr>Stability Criterion</vt:lpstr>
      <vt:lpstr>Stability Criterion :: Matrix &amp; EV Properties</vt:lpstr>
      <vt:lpstr>Stability Criterion – the Trace of M</vt:lpstr>
      <vt:lpstr>Summary Matrix Treatment</vt:lpstr>
      <vt:lpstr>PowerPoint Presentation</vt:lpstr>
      <vt:lpstr>Solution of Hill´s equation</vt:lpstr>
      <vt:lpstr>Hill: Solution for periodic K</vt:lpstr>
      <vt:lpstr>Comparison to Classical Harmonic Oscillator</vt:lpstr>
      <vt:lpstr>Hill Equation (pseudo harmonic equation)</vt:lpstr>
      <vt:lpstr>Computing the Beta Function in three ways</vt:lpstr>
      <vt:lpstr>Computing the transport matrix from Twiss Parameters</vt:lpstr>
      <vt:lpstr>The one turn matrix Mrev </vt:lpstr>
      <vt:lpstr>Twiss Matrix</vt:lpstr>
      <vt:lpstr>Beta Function in a Drift</vt:lpstr>
      <vt:lpstr>Adding Dispersion</vt:lpstr>
      <vt:lpstr>Phase Space Ellipse</vt:lpstr>
      <vt:lpstr>Courant-Snyder Invariant</vt:lpstr>
      <vt:lpstr>Courant-Snyder Invariant</vt:lpstr>
      <vt:lpstr>Courant-Snyder Invariant</vt:lpstr>
      <vt:lpstr>Courant-Snyder Invariant</vt:lpstr>
      <vt:lpstr>Action vs. Emittance</vt:lpstr>
      <vt:lpstr>What beam will fit into the machine?</vt:lpstr>
      <vt:lpstr>Admittance of an accelerator</vt:lpstr>
      <vt:lpstr>The Betatron Frequency Q (tune of accelerator)</vt:lpstr>
      <vt:lpstr>Resonance Plot</vt:lpstr>
      <vt:lpstr>Tunes and Orbit in LHC</vt:lpstr>
      <vt:lpstr>Smooth Approximation</vt:lpstr>
      <vt:lpstr>Normalized Coordinates</vt:lpstr>
      <vt:lpstr>PowerPoint Presentation</vt:lpstr>
      <vt:lpstr>Summary Linear Beam Dynamics I</vt:lpstr>
      <vt:lpstr>Summary Beam Dynamics - I</vt:lpstr>
      <vt:lpstr>PowerPoint Presentation</vt:lpstr>
      <vt:lpstr>Appendix, Derivation: Equation of Motion I</vt:lpstr>
      <vt:lpstr>Derivation: Equation of Motion II</vt:lpstr>
      <vt:lpstr>Derivation: Equation of Motion III</vt:lpstr>
      <vt:lpstr>Derivation: Equation of Motion IV</vt:lpstr>
      <vt:lpstr>Floquet Theorem :: related to normalized coordinates</vt:lpstr>
      <vt:lpstr>Applying Floquet to transport matrix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Seidel Mike</dc:creator>
  <cp:lastModifiedBy>Léon Van Riesen-Haupt</cp:lastModifiedBy>
  <cp:revision>510</cp:revision>
  <cp:lastPrinted>2020-09-29T02:48:40Z</cp:lastPrinted>
  <dcterms:created xsi:type="dcterms:W3CDTF">2020-05-11T11:46:54Z</dcterms:created>
  <dcterms:modified xsi:type="dcterms:W3CDTF">2024-09-26T09:33:41Z</dcterms:modified>
</cp:coreProperties>
</file>