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2" r:id="rId2"/>
  </p:sldMasterIdLst>
  <p:notesMasterIdLst>
    <p:notesMasterId r:id="rId16"/>
  </p:notesMasterIdLst>
  <p:sldIdLst>
    <p:sldId id="273" r:id="rId3"/>
    <p:sldId id="277" r:id="rId4"/>
    <p:sldId id="278" r:id="rId5"/>
    <p:sldId id="279" r:id="rId6"/>
    <p:sldId id="280" r:id="rId7"/>
    <p:sldId id="281" r:id="rId8"/>
    <p:sldId id="282" r:id="rId9"/>
    <p:sldId id="260" r:id="rId10"/>
    <p:sldId id="261" r:id="rId11"/>
    <p:sldId id="262" r:id="rId12"/>
    <p:sldId id="263" r:id="rId13"/>
    <p:sldId id="266" r:id="rId14"/>
    <p:sldId id="267" r:id="rId15"/>
  </p:sldIdLst>
  <p:sldSz cx="12192000" cy="6858000"/>
  <p:notesSz cx="6858000" cy="9144000"/>
  <p:custDataLst>
    <p:tags r:id="rId1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28"/>
    <p:restoredTop sz="80713"/>
  </p:normalViewPr>
  <p:slideViewPr>
    <p:cSldViewPr snapToGrid="0" snapToObjects="1">
      <p:cViewPr varScale="1">
        <p:scale>
          <a:sx n="94" d="100"/>
          <a:sy n="94" d="100"/>
        </p:scale>
        <p:origin x="1456" y="2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206825D-3C7F-C342-B79E-47B290227F6C}" type="datetimeFigureOut">
              <a:rPr lang="en-US" smtClean="0"/>
              <a:t>10/17/24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A19905D-E91A-5E47-86F4-90B517FB1E76}" type="slidenum">
              <a:rPr lang="en-US" smtClean="0"/>
              <a:t>‹#›</a:t>
            </a:fld>
            <a:endParaRPr lang="en-US"/>
          </a:p>
        </p:txBody>
      </p:sp>
    </p:spTree>
    <p:extLst>
      <p:ext uri="{BB962C8B-B14F-4D97-AF65-F5344CB8AC3E}">
        <p14:creationId xmlns:p14="http://schemas.microsoft.com/office/powerpoint/2010/main" val="3560787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H" dirty="0"/>
          </a:p>
        </p:txBody>
      </p:sp>
      <p:sp>
        <p:nvSpPr>
          <p:cNvPr id="4" name="Slide Number Placeholder 3"/>
          <p:cNvSpPr>
            <a:spLocks noGrp="1"/>
          </p:cNvSpPr>
          <p:nvPr>
            <p:ph type="sldNum" sz="quarter" idx="5"/>
          </p:nvPr>
        </p:nvSpPr>
        <p:spPr/>
        <p:txBody>
          <a:bodyPr/>
          <a:lstStyle/>
          <a:p>
            <a:fld id="{BBB12DD2-95DE-924C-888B-D0BC4A336588}" type="slidenum">
              <a:rPr lang="en-CH" smtClean="0"/>
              <a:t>2</a:t>
            </a:fld>
            <a:endParaRPr lang="en-CH"/>
          </a:p>
        </p:txBody>
      </p:sp>
    </p:spTree>
    <p:extLst>
      <p:ext uri="{BB962C8B-B14F-4D97-AF65-F5344CB8AC3E}">
        <p14:creationId xmlns:p14="http://schemas.microsoft.com/office/powerpoint/2010/main" val="31075986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H" dirty="0"/>
          </a:p>
        </p:txBody>
      </p:sp>
      <p:sp>
        <p:nvSpPr>
          <p:cNvPr id="4" name="Slide Number Placeholder 3"/>
          <p:cNvSpPr>
            <a:spLocks noGrp="1"/>
          </p:cNvSpPr>
          <p:nvPr>
            <p:ph type="sldNum" sz="quarter" idx="5"/>
          </p:nvPr>
        </p:nvSpPr>
        <p:spPr/>
        <p:txBody>
          <a:bodyPr/>
          <a:lstStyle/>
          <a:p>
            <a:fld id="{2A19905D-E91A-5E47-86F4-90B517FB1E76}" type="slidenum">
              <a:rPr lang="en-US" smtClean="0"/>
              <a:t>12</a:t>
            </a:fld>
            <a:endParaRPr lang="en-US"/>
          </a:p>
        </p:txBody>
      </p:sp>
    </p:spTree>
    <p:extLst>
      <p:ext uri="{BB962C8B-B14F-4D97-AF65-F5344CB8AC3E}">
        <p14:creationId xmlns:p14="http://schemas.microsoft.com/office/powerpoint/2010/main" val="34496240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H" dirty="0"/>
          </a:p>
        </p:txBody>
      </p:sp>
      <p:sp>
        <p:nvSpPr>
          <p:cNvPr id="4" name="Slide Number Placeholder 3"/>
          <p:cNvSpPr>
            <a:spLocks noGrp="1"/>
          </p:cNvSpPr>
          <p:nvPr>
            <p:ph type="sldNum" sz="quarter" idx="5"/>
          </p:nvPr>
        </p:nvSpPr>
        <p:spPr/>
        <p:txBody>
          <a:bodyPr/>
          <a:lstStyle/>
          <a:p>
            <a:fld id="{2A19905D-E91A-5E47-86F4-90B517FB1E76}" type="slidenum">
              <a:rPr lang="en-US" smtClean="0"/>
              <a:t>13</a:t>
            </a:fld>
            <a:endParaRPr lang="en-US"/>
          </a:p>
        </p:txBody>
      </p:sp>
    </p:spTree>
    <p:extLst>
      <p:ext uri="{BB962C8B-B14F-4D97-AF65-F5344CB8AC3E}">
        <p14:creationId xmlns:p14="http://schemas.microsoft.com/office/powerpoint/2010/main" val="9619756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H" dirty="0"/>
          </a:p>
        </p:txBody>
      </p:sp>
      <p:sp>
        <p:nvSpPr>
          <p:cNvPr id="4" name="Slide Number Placeholder 3"/>
          <p:cNvSpPr>
            <a:spLocks noGrp="1"/>
          </p:cNvSpPr>
          <p:nvPr>
            <p:ph type="sldNum" sz="quarter" idx="5"/>
          </p:nvPr>
        </p:nvSpPr>
        <p:spPr/>
        <p:txBody>
          <a:bodyPr/>
          <a:lstStyle/>
          <a:p>
            <a:fld id="{BBB12DD2-95DE-924C-888B-D0BC4A336588}" type="slidenum">
              <a:rPr lang="en-CH" smtClean="0"/>
              <a:t>3</a:t>
            </a:fld>
            <a:endParaRPr lang="en-CH"/>
          </a:p>
        </p:txBody>
      </p:sp>
    </p:spTree>
    <p:extLst>
      <p:ext uri="{BB962C8B-B14F-4D97-AF65-F5344CB8AC3E}">
        <p14:creationId xmlns:p14="http://schemas.microsoft.com/office/powerpoint/2010/main" val="10963726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H" dirty="0"/>
          </a:p>
        </p:txBody>
      </p:sp>
      <p:sp>
        <p:nvSpPr>
          <p:cNvPr id="4" name="Slide Number Placeholder 3"/>
          <p:cNvSpPr>
            <a:spLocks noGrp="1"/>
          </p:cNvSpPr>
          <p:nvPr>
            <p:ph type="sldNum" sz="quarter" idx="5"/>
          </p:nvPr>
        </p:nvSpPr>
        <p:spPr/>
        <p:txBody>
          <a:bodyPr/>
          <a:lstStyle/>
          <a:p>
            <a:fld id="{2A19905D-E91A-5E47-86F4-90B517FB1E76}" type="slidenum">
              <a:rPr lang="en-US" smtClean="0"/>
              <a:t>5</a:t>
            </a:fld>
            <a:endParaRPr lang="en-US"/>
          </a:p>
        </p:txBody>
      </p:sp>
    </p:spTree>
    <p:extLst>
      <p:ext uri="{BB962C8B-B14F-4D97-AF65-F5344CB8AC3E}">
        <p14:creationId xmlns:p14="http://schemas.microsoft.com/office/powerpoint/2010/main" val="18758951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H" dirty="0"/>
          </a:p>
        </p:txBody>
      </p:sp>
      <p:sp>
        <p:nvSpPr>
          <p:cNvPr id="4" name="Slide Number Placeholder 3"/>
          <p:cNvSpPr>
            <a:spLocks noGrp="1"/>
          </p:cNvSpPr>
          <p:nvPr>
            <p:ph type="sldNum" sz="quarter" idx="5"/>
          </p:nvPr>
        </p:nvSpPr>
        <p:spPr/>
        <p:txBody>
          <a:bodyPr/>
          <a:lstStyle/>
          <a:p>
            <a:fld id="{2A19905D-E91A-5E47-86F4-90B517FB1E76}" type="slidenum">
              <a:rPr lang="en-US" smtClean="0"/>
              <a:t>6</a:t>
            </a:fld>
            <a:endParaRPr lang="en-US"/>
          </a:p>
        </p:txBody>
      </p:sp>
    </p:spTree>
    <p:extLst>
      <p:ext uri="{BB962C8B-B14F-4D97-AF65-F5344CB8AC3E}">
        <p14:creationId xmlns:p14="http://schemas.microsoft.com/office/powerpoint/2010/main" val="15436148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H" dirty="0"/>
          </a:p>
        </p:txBody>
      </p:sp>
      <p:sp>
        <p:nvSpPr>
          <p:cNvPr id="4" name="Slide Number Placeholder 3"/>
          <p:cNvSpPr>
            <a:spLocks noGrp="1"/>
          </p:cNvSpPr>
          <p:nvPr>
            <p:ph type="sldNum" sz="quarter" idx="5"/>
          </p:nvPr>
        </p:nvSpPr>
        <p:spPr/>
        <p:txBody>
          <a:bodyPr/>
          <a:lstStyle/>
          <a:p>
            <a:fld id="{2A19905D-E91A-5E47-86F4-90B517FB1E76}" type="slidenum">
              <a:rPr lang="en-US" smtClean="0"/>
              <a:t>7</a:t>
            </a:fld>
            <a:endParaRPr lang="en-US"/>
          </a:p>
        </p:txBody>
      </p:sp>
    </p:spTree>
    <p:extLst>
      <p:ext uri="{BB962C8B-B14F-4D97-AF65-F5344CB8AC3E}">
        <p14:creationId xmlns:p14="http://schemas.microsoft.com/office/powerpoint/2010/main" val="13803282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H" dirty="0"/>
          </a:p>
        </p:txBody>
      </p:sp>
      <p:sp>
        <p:nvSpPr>
          <p:cNvPr id="4" name="Slide Number Placeholder 3"/>
          <p:cNvSpPr>
            <a:spLocks noGrp="1"/>
          </p:cNvSpPr>
          <p:nvPr>
            <p:ph type="sldNum" sz="quarter" idx="5"/>
          </p:nvPr>
        </p:nvSpPr>
        <p:spPr/>
        <p:txBody>
          <a:bodyPr/>
          <a:lstStyle/>
          <a:p>
            <a:fld id="{2A19905D-E91A-5E47-86F4-90B517FB1E76}" type="slidenum">
              <a:rPr lang="en-US" smtClean="0"/>
              <a:t>8</a:t>
            </a:fld>
            <a:endParaRPr lang="en-US"/>
          </a:p>
        </p:txBody>
      </p:sp>
    </p:spTree>
    <p:extLst>
      <p:ext uri="{BB962C8B-B14F-4D97-AF65-F5344CB8AC3E}">
        <p14:creationId xmlns:p14="http://schemas.microsoft.com/office/powerpoint/2010/main" val="25322880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H" dirty="0"/>
          </a:p>
        </p:txBody>
      </p:sp>
      <p:sp>
        <p:nvSpPr>
          <p:cNvPr id="4" name="Slide Number Placeholder 3"/>
          <p:cNvSpPr>
            <a:spLocks noGrp="1"/>
          </p:cNvSpPr>
          <p:nvPr>
            <p:ph type="sldNum" sz="quarter" idx="5"/>
          </p:nvPr>
        </p:nvSpPr>
        <p:spPr/>
        <p:txBody>
          <a:bodyPr/>
          <a:lstStyle/>
          <a:p>
            <a:fld id="{2A19905D-E91A-5E47-86F4-90B517FB1E76}" type="slidenum">
              <a:rPr lang="en-US" smtClean="0"/>
              <a:t>9</a:t>
            </a:fld>
            <a:endParaRPr lang="en-US"/>
          </a:p>
        </p:txBody>
      </p:sp>
    </p:spTree>
    <p:extLst>
      <p:ext uri="{BB962C8B-B14F-4D97-AF65-F5344CB8AC3E}">
        <p14:creationId xmlns:p14="http://schemas.microsoft.com/office/powerpoint/2010/main" val="22357164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H" dirty="0"/>
          </a:p>
        </p:txBody>
      </p:sp>
      <p:sp>
        <p:nvSpPr>
          <p:cNvPr id="4" name="Slide Number Placeholder 3"/>
          <p:cNvSpPr>
            <a:spLocks noGrp="1"/>
          </p:cNvSpPr>
          <p:nvPr>
            <p:ph type="sldNum" sz="quarter" idx="5"/>
          </p:nvPr>
        </p:nvSpPr>
        <p:spPr/>
        <p:txBody>
          <a:bodyPr/>
          <a:lstStyle/>
          <a:p>
            <a:fld id="{2A19905D-E91A-5E47-86F4-90B517FB1E76}" type="slidenum">
              <a:rPr lang="en-US" smtClean="0"/>
              <a:t>10</a:t>
            </a:fld>
            <a:endParaRPr lang="en-US"/>
          </a:p>
        </p:txBody>
      </p:sp>
    </p:spTree>
    <p:extLst>
      <p:ext uri="{BB962C8B-B14F-4D97-AF65-F5344CB8AC3E}">
        <p14:creationId xmlns:p14="http://schemas.microsoft.com/office/powerpoint/2010/main" val="36431812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H" dirty="0"/>
          </a:p>
        </p:txBody>
      </p:sp>
      <p:sp>
        <p:nvSpPr>
          <p:cNvPr id="4" name="Slide Number Placeholder 3"/>
          <p:cNvSpPr>
            <a:spLocks noGrp="1"/>
          </p:cNvSpPr>
          <p:nvPr>
            <p:ph type="sldNum" sz="quarter" idx="5"/>
          </p:nvPr>
        </p:nvSpPr>
        <p:spPr/>
        <p:txBody>
          <a:bodyPr/>
          <a:lstStyle/>
          <a:p>
            <a:fld id="{2A19905D-E91A-5E47-86F4-90B517FB1E76}" type="slidenum">
              <a:rPr lang="en-US" smtClean="0"/>
              <a:t>11</a:t>
            </a:fld>
            <a:endParaRPr lang="en-US"/>
          </a:p>
        </p:txBody>
      </p:sp>
    </p:spTree>
    <p:extLst>
      <p:ext uri="{BB962C8B-B14F-4D97-AF65-F5344CB8AC3E}">
        <p14:creationId xmlns:p14="http://schemas.microsoft.com/office/powerpoint/2010/main" val="419067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444A80F-45D1-364D-A33E-5CA849190770}" type="datetimeFigureOut">
              <a:rPr lang="en-US" smtClean="0"/>
              <a:t>10/17/24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0CE967-5685-C74B-8842-D410B2B1F6FE}" type="slidenum">
              <a:rPr lang="en-US" smtClean="0"/>
              <a:t>‹#›</a:t>
            </a:fld>
            <a:endParaRPr lang="en-US"/>
          </a:p>
        </p:txBody>
      </p:sp>
    </p:spTree>
    <p:extLst>
      <p:ext uri="{BB962C8B-B14F-4D97-AF65-F5344CB8AC3E}">
        <p14:creationId xmlns:p14="http://schemas.microsoft.com/office/powerpoint/2010/main" val="4672792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444A80F-45D1-364D-A33E-5CA849190770}" type="datetimeFigureOut">
              <a:rPr lang="en-US" smtClean="0"/>
              <a:t>10/17/24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0CE967-5685-C74B-8842-D410B2B1F6FE}" type="slidenum">
              <a:rPr lang="en-US" smtClean="0"/>
              <a:t>‹#›</a:t>
            </a:fld>
            <a:endParaRPr lang="en-US"/>
          </a:p>
        </p:txBody>
      </p:sp>
    </p:spTree>
    <p:extLst>
      <p:ext uri="{BB962C8B-B14F-4D97-AF65-F5344CB8AC3E}">
        <p14:creationId xmlns:p14="http://schemas.microsoft.com/office/powerpoint/2010/main" val="11093443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444A80F-45D1-364D-A33E-5CA849190770}" type="datetimeFigureOut">
              <a:rPr lang="en-US" smtClean="0"/>
              <a:t>10/17/24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0CE967-5685-C74B-8842-D410B2B1F6FE}" type="slidenum">
              <a:rPr lang="en-US" smtClean="0"/>
              <a:t>‹#›</a:t>
            </a:fld>
            <a:endParaRPr lang="en-US"/>
          </a:p>
        </p:txBody>
      </p:sp>
    </p:spTree>
    <p:extLst>
      <p:ext uri="{BB962C8B-B14F-4D97-AF65-F5344CB8AC3E}">
        <p14:creationId xmlns:p14="http://schemas.microsoft.com/office/powerpoint/2010/main" val="2973327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7FAE90BB-7CF2-4842-8D30-D7664C05CC4C}" type="datetimeFigureOut">
              <a:rPr lang="en-US" altLang="en-US"/>
              <a:pPr>
                <a:defRPr/>
              </a:pPr>
              <a:t>10/17/24</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EE9D37E-32C4-9F43-BA05-A6B11B0AC12B}" type="slidenum">
              <a:rPr lang="en-US" altLang="en-US"/>
              <a:pPr>
                <a:defRPr/>
              </a:pPr>
              <a:t>‹#›</a:t>
            </a:fld>
            <a:endParaRPr lang="en-US" altLang="en-US"/>
          </a:p>
        </p:txBody>
      </p:sp>
    </p:spTree>
    <p:extLst>
      <p:ext uri="{BB962C8B-B14F-4D97-AF65-F5344CB8AC3E}">
        <p14:creationId xmlns:p14="http://schemas.microsoft.com/office/powerpoint/2010/main" val="21199355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444A80F-45D1-364D-A33E-5CA849190770}" type="datetimeFigureOut">
              <a:rPr lang="en-US" smtClean="0"/>
              <a:t>10/17/24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0CE967-5685-C74B-8842-D410B2B1F6FE}" type="slidenum">
              <a:rPr lang="en-US" smtClean="0"/>
              <a:t>‹#›</a:t>
            </a:fld>
            <a:endParaRPr lang="en-US"/>
          </a:p>
        </p:txBody>
      </p:sp>
    </p:spTree>
    <p:extLst>
      <p:ext uri="{BB962C8B-B14F-4D97-AF65-F5344CB8AC3E}">
        <p14:creationId xmlns:p14="http://schemas.microsoft.com/office/powerpoint/2010/main" val="2139517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444A80F-45D1-364D-A33E-5CA849190770}" type="datetimeFigureOut">
              <a:rPr lang="en-US" smtClean="0"/>
              <a:t>10/17/24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0CE967-5685-C74B-8842-D410B2B1F6FE}" type="slidenum">
              <a:rPr lang="en-US" smtClean="0"/>
              <a:t>‹#›</a:t>
            </a:fld>
            <a:endParaRPr lang="en-US"/>
          </a:p>
        </p:txBody>
      </p:sp>
    </p:spTree>
    <p:extLst>
      <p:ext uri="{BB962C8B-B14F-4D97-AF65-F5344CB8AC3E}">
        <p14:creationId xmlns:p14="http://schemas.microsoft.com/office/powerpoint/2010/main" val="9998909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444A80F-45D1-364D-A33E-5CA849190770}" type="datetimeFigureOut">
              <a:rPr lang="en-US" smtClean="0"/>
              <a:t>10/17/24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0CE967-5685-C74B-8842-D410B2B1F6FE}" type="slidenum">
              <a:rPr lang="en-US" smtClean="0"/>
              <a:t>‹#›</a:t>
            </a:fld>
            <a:endParaRPr lang="en-US"/>
          </a:p>
        </p:txBody>
      </p:sp>
    </p:spTree>
    <p:extLst>
      <p:ext uri="{BB962C8B-B14F-4D97-AF65-F5344CB8AC3E}">
        <p14:creationId xmlns:p14="http://schemas.microsoft.com/office/powerpoint/2010/main" val="11078437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444A80F-45D1-364D-A33E-5CA849190770}" type="datetimeFigureOut">
              <a:rPr lang="en-US" smtClean="0"/>
              <a:t>10/17/24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A0CE967-5685-C74B-8842-D410B2B1F6FE}" type="slidenum">
              <a:rPr lang="en-US" smtClean="0"/>
              <a:t>‹#›</a:t>
            </a:fld>
            <a:endParaRPr lang="en-US"/>
          </a:p>
        </p:txBody>
      </p:sp>
    </p:spTree>
    <p:extLst>
      <p:ext uri="{BB962C8B-B14F-4D97-AF65-F5344CB8AC3E}">
        <p14:creationId xmlns:p14="http://schemas.microsoft.com/office/powerpoint/2010/main" val="8467203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444A80F-45D1-364D-A33E-5CA849190770}" type="datetimeFigureOut">
              <a:rPr lang="en-US" smtClean="0"/>
              <a:t>10/17/24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A0CE967-5685-C74B-8842-D410B2B1F6FE}" type="slidenum">
              <a:rPr lang="en-US" smtClean="0"/>
              <a:t>‹#›</a:t>
            </a:fld>
            <a:endParaRPr lang="en-US"/>
          </a:p>
        </p:txBody>
      </p:sp>
    </p:spTree>
    <p:extLst>
      <p:ext uri="{BB962C8B-B14F-4D97-AF65-F5344CB8AC3E}">
        <p14:creationId xmlns:p14="http://schemas.microsoft.com/office/powerpoint/2010/main" val="16026807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44A80F-45D1-364D-A33E-5CA849190770}" type="datetimeFigureOut">
              <a:rPr lang="en-US" smtClean="0"/>
              <a:t>10/17/24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A0CE967-5685-C74B-8842-D410B2B1F6FE}" type="slidenum">
              <a:rPr lang="en-US" smtClean="0"/>
              <a:t>‹#›</a:t>
            </a:fld>
            <a:endParaRPr lang="en-US"/>
          </a:p>
        </p:txBody>
      </p:sp>
    </p:spTree>
    <p:extLst>
      <p:ext uri="{BB962C8B-B14F-4D97-AF65-F5344CB8AC3E}">
        <p14:creationId xmlns:p14="http://schemas.microsoft.com/office/powerpoint/2010/main" val="3687540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444A80F-45D1-364D-A33E-5CA849190770}" type="datetimeFigureOut">
              <a:rPr lang="en-US" smtClean="0"/>
              <a:t>10/17/24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0CE967-5685-C74B-8842-D410B2B1F6FE}" type="slidenum">
              <a:rPr lang="en-US" smtClean="0"/>
              <a:t>‹#›</a:t>
            </a:fld>
            <a:endParaRPr lang="en-US"/>
          </a:p>
        </p:txBody>
      </p:sp>
    </p:spTree>
    <p:extLst>
      <p:ext uri="{BB962C8B-B14F-4D97-AF65-F5344CB8AC3E}">
        <p14:creationId xmlns:p14="http://schemas.microsoft.com/office/powerpoint/2010/main" val="115299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444A80F-45D1-364D-A33E-5CA849190770}" type="datetimeFigureOut">
              <a:rPr lang="en-US" smtClean="0"/>
              <a:t>10/17/24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0CE967-5685-C74B-8842-D410B2B1F6FE}" type="slidenum">
              <a:rPr lang="en-US" smtClean="0"/>
              <a:t>‹#›</a:t>
            </a:fld>
            <a:endParaRPr lang="en-US"/>
          </a:p>
        </p:txBody>
      </p:sp>
    </p:spTree>
    <p:extLst>
      <p:ext uri="{BB962C8B-B14F-4D97-AF65-F5344CB8AC3E}">
        <p14:creationId xmlns:p14="http://schemas.microsoft.com/office/powerpoint/2010/main" val="5097531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44A80F-45D1-364D-A33E-5CA849190770}" type="datetimeFigureOut">
              <a:rPr lang="en-US" smtClean="0"/>
              <a:t>10/17/24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0CE967-5685-C74B-8842-D410B2B1F6FE}" type="slidenum">
              <a:rPr lang="en-US" smtClean="0"/>
              <a:t>‹#›</a:t>
            </a:fld>
            <a:endParaRPr lang="en-US"/>
          </a:p>
        </p:txBody>
      </p:sp>
    </p:spTree>
    <p:extLst>
      <p:ext uri="{BB962C8B-B14F-4D97-AF65-F5344CB8AC3E}">
        <p14:creationId xmlns:p14="http://schemas.microsoft.com/office/powerpoint/2010/main" val="12338055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panose="020F0502020204030204" pitchFamily="34" charset="0"/>
                <a:ea typeface="MS PGothic" panose="020B0600070205080204" pitchFamily="34" charset="-128"/>
                <a:cs typeface="Arial" panose="020B0604020202020204" pitchFamily="34" charset="0"/>
              </a:defRPr>
            </a:lvl1pPr>
          </a:lstStyle>
          <a:p>
            <a:pPr>
              <a:defRPr/>
            </a:pPr>
            <a:fld id="{AB4E9F38-BAAF-E24E-8FFF-4F0388C8D2E0}" type="datetimeFigureOut">
              <a:rPr lang="en-US" altLang="en-US"/>
              <a:pPr>
                <a:defRPr/>
              </a:pPr>
              <a:t>10/17/24</a:t>
            </a:fld>
            <a:endParaRPr lang="en-US" alt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ea typeface="MS PGothic" panose="020B0600070205080204" pitchFamily="34" charset="-128"/>
                <a:cs typeface="Arial" panose="020B0604020202020204" pitchFamily="34" charset="0"/>
              </a:defRPr>
            </a:lvl1pPr>
          </a:lstStyle>
          <a:p>
            <a:pPr>
              <a:defRPr/>
            </a:pPr>
            <a:fld id="{CC256786-8D57-8246-AA93-4446B24F3951}" type="slidenum">
              <a:rPr lang="en-US" altLang="en-US"/>
              <a:pPr>
                <a:defRPr/>
              </a:pPr>
              <a:t>‹#›</a:t>
            </a:fld>
            <a:endParaRPr lang="en-US" altLang="en-US"/>
          </a:p>
        </p:txBody>
      </p:sp>
    </p:spTree>
    <p:extLst>
      <p:ext uri="{BB962C8B-B14F-4D97-AF65-F5344CB8AC3E}">
        <p14:creationId xmlns:p14="http://schemas.microsoft.com/office/powerpoint/2010/main" val="889044069"/>
      </p:ext>
    </p:extLst>
  </p:cSld>
  <p:clrMap bg1="lt1" tx1="dk1" bg2="lt2" tx2="dk2" accent1="accent1" accent2="accent2" accent3="accent3" accent4="accent4" accent5="accent5" accent6="accent6" hlink="hlink" folHlink="folHlink"/>
  <p:sldLayoutIdLst>
    <p:sldLayoutId id="2147483663" r:id="rId1"/>
  </p:sldLayoutIdLst>
  <p:txStyles>
    <p:titleStyle>
      <a:lvl1pPr algn="ctr" rtl="0" eaLnBrk="1" fontAlgn="base" hangingPunct="1">
        <a:spcBef>
          <a:spcPct val="0"/>
        </a:spcBef>
        <a:spcAft>
          <a:spcPct val="0"/>
        </a:spcAft>
        <a:defRPr sz="4400" kern="1200">
          <a:solidFill>
            <a:schemeClr val="tx1"/>
          </a:solidFill>
          <a:latin typeface="+mj-lt"/>
          <a:ea typeface="MS PGothic" pitchFamily="34" charset="-128"/>
          <a:cs typeface="MS PGothic" charset="0"/>
        </a:defRPr>
      </a:lvl1pPr>
      <a:lvl2pPr algn="ctr" rtl="0" eaLnBrk="1" fontAlgn="base" hangingPunct="1">
        <a:spcBef>
          <a:spcPct val="0"/>
        </a:spcBef>
        <a:spcAft>
          <a:spcPct val="0"/>
        </a:spcAft>
        <a:defRPr sz="4400">
          <a:solidFill>
            <a:schemeClr val="tx1"/>
          </a:solidFill>
          <a:latin typeface="Calibri" charset="0"/>
          <a:ea typeface="MS PGothic" pitchFamily="34" charset="-128"/>
          <a:cs typeface="MS PGothic" charset="0"/>
        </a:defRPr>
      </a:lvl2pPr>
      <a:lvl3pPr algn="ctr" rtl="0" eaLnBrk="1" fontAlgn="base" hangingPunct="1">
        <a:spcBef>
          <a:spcPct val="0"/>
        </a:spcBef>
        <a:spcAft>
          <a:spcPct val="0"/>
        </a:spcAft>
        <a:defRPr sz="4400">
          <a:solidFill>
            <a:schemeClr val="tx1"/>
          </a:solidFill>
          <a:latin typeface="Calibri" charset="0"/>
          <a:ea typeface="MS PGothic" pitchFamily="34" charset="-128"/>
          <a:cs typeface="MS PGothic" charset="0"/>
        </a:defRPr>
      </a:lvl3pPr>
      <a:lvl4pPr algn="ctr" rtl="0" eaLnBrk="1" fontAlgn="base" hangingPunct="1">
        <a:spcBef>
          <a:spcPct val="0"/>
        </a:spcBef>
        <a:spcAft>
          <a:spcPct val="0"/>
        </a:spcAft>
        <a:defRPr sz="4400">
          <a:solidFill>
            <a:schemeClr val="tx1"/>
          </a:solidFill>
          <a:latin typeface="Calibri" charset="0"/>
          <a:ea typeface="MS PGothic" pitchFamily="34" charset="-128"/>
          <a:cs typeface="MS PGothic" charset="0"/>
        </a:defRPr>
      </a:lvl4pPr>
      <a:lvl5pPr algn="ctr" rtl="0" eaLnBrk="1" fontAlgn="base" hangingPunct="1">
        <a:spcBef>
          <a:spcPct val="0"/>
        </a:spcBef>
        <a:spcAft>
          <a:spcPct val="0"/>
        </a:spcAft>
        <a:defRPr sz="4400">
          <a:solidFill>
            <a:schemeClr val="tx1"/>
          </a:solidFill>
          <a:latin typeface="Calibri" charset="0"/>
          <a:ea typeface="MS PGothic" pitchFamily="34" charset="-128"/>
          <a:cs typeface="MS PGothic" charset="0"/>
        </a:defRPr>
      </a:lvl5pPr>
      <a:lvl6pPr marL="457200" algn="ctr" rtl="0" eaLnBrk="1" fontAlgn="base" hangingPunct="1">
        <a:spcBef>
          <a:spcPct val="0"/>
        </a:spcBef>
        <a:spcAft>
          <a:spcPct val="0"/>
        </a:spcAft>
        <a:defRPr sz="4400">
          <a:solidFill>
            <a:schemeClr val="tx1"/>
          </a:solidFill>
          <a:latin typeface="Calibri" charset="0"/>
          <a:ea typeface="ＭＳ Ｐゴシック" charset="0"/>
        </a:defRPr>
      </a:lvl6pPr>
      <a:lvl7pPr marL="914400" algn="ctr" rtl="0" eaLnBrk="1" fontAlgn="base" hangingPunct="1">
        <a:spcBef>
          <a:spcPct val="0"/>
        </a:spcBef>
        <a:spcAft>
          <a:spcPct val="0"/>
        </a:spcAft>
        <a:defRPr sz="4400">
          <a:solidFill>
            <a:schemeClr val="tx1"/>
          </a:solidFill>
          <a:latin typeface="Calibri" charset="0"/>
          <a:ea typeface="ＭＳ Ｐゴシック" charset="0"/>
        </a:defRPr>
      </a:lvl7pPr>
      <a:lvl8pPr marL="1371600" algn="ctr" rtl="0" eaLnBrk="1" fontAlgn="base" hangingPunct="1">
        <a:spcBef>
          <a:spcPct val="0"/>
        </a:spcBef>
        <a:spcAft>
          <a:spcPct val="0"/>
        </a:spcAft>
        <a:defRPr sz="4400">
          <a:solidFill>
            <a:schemeClr val="tx1"/>
          </a:solidFill>
          <a:latin typeface="Calibri" charset="0"/>
          <a:ea typeface="ＭＳ Ｐゴシック" charset="0"/>
        </a:defRPr>
      </a:lvl8pPr>
      <a:lvl9pPr marL="1828800" algn="ctr" rtl="0" eaLnBrk="1" fontAlgn="base" hangingPunct="1">
        <a:spcBef>
          <a:spcPct val="0"/>
        </a:spcBef>
        <a:spcAft>
          <a:spcPct val="0"/>
        </a:spcAft>
        <a:defRPr sz="4400">
          <a:solidFill>
            <a:schemeClr val="tx1"/>
          </a:solidFill>
          <a:latin typeface="Calibri" charset="0"/>
          <a:ea typeface="ＭＳ Ｐゴシック"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S PGothic" pitchFamily="34" charset="-128"/>
          <a:cs typeface="MS PGothic" charset="0"/>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S PGothic" pitchFamily="34" charset="-128"/>
          <a:cs typeface="MS PGothic" charset="0"/>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S PGothic" pitchFamily="34" charset="-128"/>
          <a:cs typeface="MS PGothic" charset="0"/>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S PGothic" pitchFamily="34" charset="-128"/>
          <a:cs typeface="MS PGothic" charset="0"/>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S PGothic" pitchFamily="34" charset="-128"/>
          <a:cs typeface="MS PGothic"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9.xml"/><Relationship Id="rId1" Type="http://schemas.openxmlformats.org/officeDocument/2006/relationships/tags" Target="../tags/tag8.xml"/><Relationship Id="rId4"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11.xml"/><Relationship Id="rId1" Type="http://schemas.openxmlformats.org/officeDocument/2006/relationships/tags" Target="../tags/tag10.xml"/><Relationship Id="rId4" Type="http://schemas.openxmlformats.org/officeDocument/2006/relationships/notesSlide" Target="../notesSlides/notesSlide10.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xml"/><Relationship Id="rId1" Type="http://schemas.openxmlformats.org/officeDocument/2006/relationships/tags" Target="../tags/tag2.xml"/><Relationship Id="rId4"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12" Type="http://schemas.openxmlformats.org/officeDocument/2006/relationships/image" Target="../media/image31.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5.png"/><Relationship Id="rId11" Type="http://schemas.openxmlformats.org/officeDocument/2006/relationships/image" Target="../media/image30.png"/><Relationship Id="rId5" Type="http://schemas.openxmlformats.org/officeDocument/2006/relationships/image" Target="../media/image24.pn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png"/></Relationships>
</file>

<file path=ppt/slides/_rels/slide4.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notesSlide" Target="../notesSlides/notesSlide4.xml"/><Relationship Id="rId7"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tags" Target="../tags/tag5.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tags" Target="../tags/tag5.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7.xml"/><Relationship Id="rId1" Type="http://schemas.openxmlformats.org/officeDocument/2006/relationships/tags" Target="../tags/tag6.xml"/><Relationship Id="rId4"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le 1"/>
          <p:cNvSpPr>
            <a:spLocks noGrp="1"/>
          </p:cNvSpPr>
          <p:nvPr>
            <p:ph type="ctrTitle"/>
          </p:nvPr>
        </p:nvSpPr>
        <p:spPr bwMode="auto">
          <a:xfrm>
            <a:off x="1524000" y="1196752"/>
            <a:ext cx="9144000" cy="1163463"/>
          </a:xfrm>
        </p:spPr>
        <p:txBody>
          <a:bodyPr>
            <a:normAutofit/>
          </a:bodyPr>
          <a:lstStyle/>
          <a:p>
            <a:pPr>
              <a:defRPr/>
            </a:pPr>
            <a:r>
              <a:rPr lang="en-GB" sz="3600" b="1" dirty="0"/>
              <a:t>Introduction to Particle Accelerators </a:t>
            </a:r>
            <a:br>
              <a:rPr lang="en-GB" sz="3600" b="1" dirty="0"/>
            </a:br>
            <a:r>
              <a:rPr lang="en-GB" sz="3600" b="1" dirty="0"/>
              <a:t>2024-2025</a:t>
            </a:r>
            <a:endParaRPr sz="3600" b="1" dirty="0"/>
          </a:p>
        </p:txBody>
      </p:sp>
      <p:sp>
        <p:nvSpPr>
          <p:cNvPr id="5" name="Subtitle 2"/>
          <p:cNvSpPr>
            <a:spLocks noGrp="1"/>
          </p:cNvSpPr>
          <p:nvPr>
            <p:ph type="subTitle" idx="1"/>
          </p:nvPr>
        </p:nvSpPr>
        <p:spPr bwMode="auto">
          <a:xfrm>
            <a:off x="938747" y="3645024"/>
            <a:ext cx="10314504" cy="2614109"/>
          </a:xfrm>
        </p:spPr>
        <p:txBody>
          <a:bodyPr>
            <a:normAutofit/>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lnSpc>
                <a:spcPct val="80000"/>
              </a:lnSpc>
              <a:defRPr/>
            </a:pPr>
            <a:r>
              <a:rPr lang="de-CH" sz="2000" dirty="0"/>
              <a:t>Tutorial 6 - 17.10.2024, BSP 626</a:t>
            </a:r>
          </a:p>
          <a:p>
            <a:pPr>
              <a:lnSpc>
                <a:spcPct val="80000"/>
              </a:lnSpc>
              <a:defRPr/>
            </a:pPr>
            <a:endParaRPr lang="de-CH" sz="2200" dirty="0"/>
          </a:p>
          <a:p>
            <a:pPr>
              <a:lnSpc>
                <a:spcPct val="80000"/>
              </a:lnSpc>
              <a:defRPr/>
            </a:pPr>
            <a:r>
              <a:rPr sz="1800" dirty="0"/>
              <a:t>Prof. Mike Seidel</a:t>
            </a:r>
          </a:p>
          <a:p>
            <a:pPr>
              <a:lnSpc>
                <a:spcPct val="80000"/>
              </a:lnSpc>
              <a:defRPr/>
            </a:pPr>
            <a:r>
              <a:rPr sz="1800" dirty="0"/>
              <a:t>Teaching Assistants:</a:t>
            </a:r>
          </a:p>
          <a:p>
            <a:pPr>
              <a:lnSpc>
                <a:spcPct val="80000"/>
              </a:lnSpc>
              <a:defRPr/>
            </a:pPr>
            <a:r>
              <a:rPr sz="1800" dirty="0"/>
              <a:t>Werner Herr</a:t>
            </a:r>
            <a:r>
              <a:rPr lang="de-CH" sz="1800" dirty="0"/>
              <a:t>, Tatiana </a:t>
            </a:r>
            <a:r>
              <a:rPr lang="de-CH" sz="1800" dirty="0" err="1"/>
              <a:t>Pieloni</a:t>
            </a:r>
            <a:r>
              <a:rPr lang="de-CH" sz="1800" dirty="0"/>
              <a:t>, Léon Van Riesen-Haupt, Christophe Lannoy, </a:t>
            </a:r>
            <a:r>
              <a:rPr lang="de-CH" sz="1800" dirty="0" err="1"/>
              <a:t>Raziyeh</a:t>
            </a:r>
            <a:r>
              <a:rPr lang="de-CH" sz="1800" dirty="0"/>
              <a:t> </a:t>
            </a:r>
            <a:r>
              <a:rPr lang="de-CH" sz="1800" dirty="0" err="1"/>
              <a:t>Dadashi</a:t>
            </a:r>
            <a:r>
              <a:rPr lang="de-CH" sz="1800" dirty="0"/>
              <a:t>, Yi Wu</a:t>
            </a:r>
            <a:endParaRPr sz="18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PQuestion" title="Question Text"/>
          <p:cNvSpPr>
            <a:spLocks noGrp="1"/>
          </p:cNvSpPr>
          <p:nvPr>
            <p:ph type="title"/>
          </p:nvPr>
        </p:nvSpPr>
        <p:spPr>
          <a:xfrm>
            <a:off x="293370" y="1017270"/>
            <a:ext cx="11776710" cy="1590214"/>
          </a:xfrm>
        </p:spPr>
        <p:txBody>
          <a:bodyPr/>
          <a:lstStyle/>
          <a:p>
            <a:pPr algn="l"/>
            <a:r>
              <a:rPr lang="en-US" sz="2400" dirty="0"/>
              <a:t>Chromaticity is obtained by measuring the change of tune after changing the momentum.</a:t>
            </a:r>
            <a:br>
              <a:rPr lang="en-US" sz="2400" dirty="0"/>
            </a:br>
            <a:r>
              <a:rPr lang="en-US" sz="2400" b="1" dirty="0"/>
              <a:t>What can be derived by measuring the change of orbits (</a:t>
            </a:r>
            <a:r>
              <a:rPr lang="en-US" sz="2400" b="1" dirty="0" err="1"/>
              <a:t>x,y</a:t>
            </a:r>
            <a:r>
              <a:rPr lang="en-US" sz="2400" b="1" dirty="0"/>
              <a:t>) when varying the momentum? </a:t>
            </a:r>
            <a:endParaRPr lang="en-US" altLang="en-US" sz="2400" dirty="0">
              <a:ea typeface="MS PGothic" charset="-128"/>
            </a:endParaRPr>
          </a:p>
        </p:txBody>
      </p:sp>
      <p:sp>
        <p:nvSpPr>
          <p:cNvPr id="13314" name="TPAnswers" title="Answer Text"/>
          <p:cNvSpPr>
            <a:spLocks noGrp="1"/>
          </p:cNvSpPr>
          <p:nvPr>
            <p:ph idx="1"/>
            <p:custDataLst>
              <p:tags r:id="rId2"/>
            </p:custDataLst>
          </p:nvPr>
        </p:nvSpPr>
        <p:spPr>
          <a:xfrm>
            <a:off x="520861" y="2760691"/>
            <a:ext cx="9137489" cy="3779520"/>
          </a:xfrm>
        </p:spPr>
        <p:txBody>
          <a:bodyPr>
            <a:normAutofit/>
          </a:bodyPr>
          <a:lstStyle/>
          <a:p>
            <a:pPr marL="514350" indent="-514350">
              <a:spcBef>
                <a:spcPts val="769"/>
              </a:spcBef>
              <a:buFont typeface="Arial" charset="0"/>
              <a:buAutoNum type="alphaUcPeriod"/>
            </a:pPr>
            <a:r>
              <a:rPr lang="en-US" sz="2400" dirty="0"/>
              <a:t>The horizontal β</a:t>
            </a:r>
            <a:r>
              <a:rPr lang="en-US" sz="2400" baseline="-25000" dirty="0"/>
              <a:t>x</a:t>
            </a:r>
            <a:r>
              <a:rPr lang="en-US" sz="2400" dirty="0"/>
              <a:t> </a:t>
            </a:r>
          </a:p>
          <a:p>
            <a:pPr marL="514350" indent="-514350">
              <a:spcBef>
                <a:spcPts val="769"/>
              </a:spcBef>
              <a:buFont typeface="Arial" charset="0"/>
              <a:buAutoNum type="alphaUcPeriod"/>
            </a:pPr>
            <a:r>
              <a:rPr lang="en-US" sz="2400" dirty="0"/>
              <a:t>The vertical β</a:t>
            </a:r>
            <a:r>
              <a:rPr lang="en-US" sz="2400" baseline="-25000" dirty="0"/>
              <a:t>y</a:t>
            </a:r>
            <a:r>
              <a:rPr lang="en-US" sz="2400" dirty="0"/>
              <a:t> </a:t>
            </a:r>
          </a:p>
          <a:p>
            <a:pPr marL="514350" indent="-514350">
              <a:spcBef>
                <a:spcPts val="769"/>
              </a:spcBef>
              <a:buFont typeface="Arial" charset="0"/>
              <a:buAutoNum type="alphaUcPeriod"/>
            </a:pPr>
            <a:r>
              <a:rPr lang="en-US" sz="2400" dirty="0"/>
              <a:t>The horizontal dispersion D</a:t>
            </a:r>
            <a:r>
              <a:rPr lang="en-US" sz="2400" baseline="-25000" dirty="0"/>
              <a:t>x</a:t>
            </a:r>
            <a:r>
              <a:rPr lang="en-US" sz="2400" dirty="0"/>
              <a:t> </a:t>
            </a:r>
          </a:p>
          <a:p>
            <a:pPr marL="514350" indent="-514350">
              <a:spcBef>
                <a:spcPts val="769"/>
              </a:spcBef>
              <a:buFont typeface="Arial" charset="0"/>
              <a:buAutoNum type="alphaUcPeriod"/>
            </a:pPr>
            <a:r>
              <a:rPr lang="en-US" sz="2400" dirty="0"/>
              <a:t>The vertical dispersion D</a:t>
            </a:r>
            <a:r>
              <a:rPr lang="en-US" sz="2400" baseline="-25000" dirty="0"/>
              <a:t>y</a:t>
            </a:r>
            <a:r>
              <a:rPr lang="en-US" sz="2400" dirty="0"/>
              <a:t> </a:t>
            </a:r>
          </a:p>
          <a:p>
            <a:pPr marL="514350" indent="-514350">
              <a:spcBef>
                <a:spcPts val="769"/>
              </a:spcBef>
              <a:buFont typeface="Arial" charset="0"/>
              <a:buAutoNum type="alphaUcPeriod"/>
            </a:pPr>
            <a:r>
              <a:rPr lang="en-US" sz="2400" dirty="0"/>
              <a:t>Longitudinal positioning errors of the quadrupoles </a:t>
            </a:r>
          </a:p>
          <a:p>
            <a:pPr marL="514350" indent="-514350">
              <a:spcBef>
                <a:spcPts val="769"/>
              </a:spcBef>
              <a:buFont typeface="Arial" charset="0"/>
              <a:buAutoNum type="alphaUcPeriod"/>
            </a:pPr>
            <a:r>
              <a:rPr lang="en-US" altLang="en-US" sz="2400" dirty="0">
                <a:ea typeface="MS PGothic" charset="-128"/>
              </a:rPr>
              <a:t>Nothing</a:t>
            </a:r>
          </a:p>
        </p:txBody>
      </p:sp>
      <p:sp>
        <p:nvSpPr>
          <p:cNvPr id="4" name="TPPolling" title="Form för undersökning">
            <a:extLst>
              <a:ext uri="{FF2B5EF4-FFF2-40B4-BE49-F238E27FC236}">
                <a16:creationId xmlns:a16="http://schemas.microsoft.com/office/drawing/2014/main" id="{D961FF29-1438-48DE-916D-F7904BE9E5A9}"/>
              </a:ext>
            </a:extLst>
          </p:cNvPr>
          <p:cNvSpPr/>
          <p:nvPr/>
        </p:nvSpPr>
        <p:spPr>
          <a:xfrm>
            <a:off x="0" y="0"/>
            <a:ext cx="12700" cy="12700"/>
          </a:xfrm>
          <a:prstGeom prst="rect">
            <a:avLst/>
          </a:prstGeom>
          <a:solidFill>
            <a:schemeClr val="accent1">
              <a:alpha val="1000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F52E4375-2681-9705-86FD-3514F3CC358B}"/>
              </a:ext>
            </a:extLst>
          </p:cNvPr>
          <p:cNvSpPr txBox="1"/>
          <p:nvPr/>
        </p:nvSpPr>
        <p:spPr>
          <a:xfrm>
            <a:off x="2980373" y="370939"/>
            <a:ext cx="5874067" cy="646331"/>
          </a:xfrm>
          <a:prstGeom prst="rect">
            <a:avLst/>
          </a:prstGeom>
          <a:noFill/>
        </p:spPr>
        <p:txBody>
          <a:bodyPr wrap="square">
            <a:spAutoFit/>
          </a:bodyPr>
          <a:lstStyle/>
          <a:p>
            <a:r>
              <a:rPr lang="en-US" altLang="en-US" sz="3600" dirty="0">
                <a:ea typeface="MS PGothic" charset="-128"/>
              </a:rPr>
              <a:t>Orbit and momentum change</a:t>
            </a:r>
            <a:endParaRPr lang="en-CH" sz="3600" dirty="0"/>
          </a:p>
        </p:txBody>
      </p:sp>
    </p:spTree>
    <p:custDataLst>
      <p:tags r:id="rId1"/>
    </p:custDataLst>
    <p:extLst>
      <p:ext uri="{BB962C8B-B14F-4D97-AF65-F5344CB8AC3E}">
        <p14:creationId xmlns:p14="http://schemas.microsoft.com/office/powerpoint/2010/main" val="49189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rcRect b="24142"/>
          <a:stretch/>
        </p:blipFill>
        <p:spPr>
          <a:xfrm>
            <a:off x="1612900" y="1417637"/>
            <a:ext cx="9319260" cy="3954463"/>
          </a:xfrm>
          <a:prstGeom prst="rect">
            <a:avLst/>
          </a:prstGeom>
        </p:spPr>
      </p:pic>
      <p:sp>
        <p:nvSpPr>
          <p:cNvPr id="5" name="Title 3">
            <a:extLst>
              <a:ext uri="{FF2B5EF4-FFF2-40B4-BE49-F238E27FC236}">
                <a16:creationId xmlns:a16="http://schemas.microsoft.com/office/drawing/2014/main" id="{70E2A71B-ACCF-2582-ECCC-528491C44E4C}"/>
              </a:ext>
            </a:extLst>
          </p:cNvPr>
          <p:cNvSpPr txBox="1">
            <a:spLocks/>
          </p:cNvSpPr>
          <p:nvPr/>
        </p:nvSpPr>
        <p:spPr bwMode="auto">
          <a:xfrm>
            <a:off x="781050" y="492245"/>
            <a:ext cx="4271010" cy="537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mj-lt"/>
                <a:ea typeface="MS PGothic" pitchFamily="34" charset="-128"/>
                <a:cs typeface="MS PGothic" charset="0"/>
              </a:defRPr>
            </a:lvl1pPr>
            <a:lvl2pPr algn="ctr" rtl="0" eaLnBrk="1" fontAlgn="base" hangingPunct="1">
              <a:spcBef>
                <a:spcPct val="0"/>
              </a:spcBef>
              <a:spcAft>
                <a:spcPct val="0"/>
              </a:spcAft>
              <a:defRPr sz="4400">
                <a:solidFill>
                  <a:schemeClr val="tx1"/>
                </a:solidFill>
                <a:latin typeface="Calibri" charset="0"/>
                <a:ea typeface="MS PGothic" pitchFamily="34" charset="-128"/>
                <a:cs typeface="MS PGothic" charset="0"/>
              </a:defRPr>
            </a:lvl2pPr>
            <a:lvl3pPr algn="ctr" rtl="0" eaLnBrk="1" fontAlgn="base" hangingPunct="1">
              <a:spcBef>
                <a:spcPct val="0"/>
              </a:spcBef>
              <a:spcAft>
                <a:spcPct val="0"/>
              </a:spcAft>
              <a:defRPr sz="4400">
                <a:solidFill>
                  <a:schemeClr val="tx1"/>
                </a:solidFill>
                <a:latin typeface="Calibri" charset="0"/>
                <a:ea typeface="MS PGothic" pitchFamily="34" charset="-128"/>
                <a:cs typeface="MS PGothic" charset="0"/>
              </a:defRPr>
            </a:lvl3pPr>
            <a:lvl4pPr algn="ctr" rtl="0" eaLnBrk="1" fontAlgn="base" hangingPunct="1">
              <a:spcBef>
                <a:spcPct val="0"/>
              </a:spcBef>
              <a:spcAft>
                <a:spcPct val="0"/>
              </a:spcAft>
              <a:defRPr sz="4400">
                <a:solidFill>
                  <a:schemeClr val="tx1"/>
                </a:solidFill>
                <a:latin typeface="Calibri" charset="0"/>
                <a:ea typeface="MS PGothic" pitchFamily="34" charset="-128"/>
                <a:cs typeface="MS PGothic" charset="0"/>
              </a:defRPr>
            </a:lvl4pPr>
            <a:lvl5pPr algn="ctr" rtl="0" eaLnBrk="1" fontAlgn="base" hangingPunct="1">
              <a:spcBef>
                <a:spcPct val="0"/>
              </a:spcBef>
              <a:spcAft>
                <a:spcPct val="0"/>
              </a:spcAft>
              <a:defRPr sz="4400">
                <a:solidFill>
                  <a:schemeClr val="tx1"/>
                </a:solidFill>
                <a:latin typeface="Calibri" charset="0"/>
                <a:ea typeface="MS PGothic" pitchFamily="34" charset="-128"/>
                <a:cs typeface="MS PGothic" charset="0"/>
              </a:defRPr>
            </a:lvl5pPr>
            <a:lvl6pPr marL="457200" algn="ctr" rtl="0" eaLnBrk="1" fontAlgn="base" hangingPunct="1">
              <a:spcBef>
                <a:spcPct val="0"/>
              </a:spcBef>
              <a:spcAft>
                <a:spcPct val="0"/>
              </a:spcAft>
              <a:defRPr sz="4400">
                <a:solidFill>
                  <a:schemeClr val="tx1"/>
                </a:solidFill>
                <a:latin typeface="Calibri" charset="0"/>
                <a:ea typeface="ＭＳ Ｐゴシック" charset="0"/>
              </a:defRPr>
            </a:lvl6pPr>
            <a:lvl7pPr marL="914400" algn="ctr" rtl="0" eaLnBrk="1" fontAlgn="base" hangingPunct="1">
              <a:spcBef>
                <a:spcPct val="0"/>
              </a:spcBef>
              <a:spcAft>
                <a:spcPct val="0"/>
              </a:spcAft>
              <a:defRPr sz="4400">
                <a:solidFill>
                  <a:schemeClr val="tx1"/>
                </a:solidFill>
                <a:latin typeface="Calibri" charset="0"/>
                <a:ea typeface="ＭＳ Ｐゴシック" charset="0"/>
              </a:defRPr>
            </a:lvl7pPr>
            <a:lvl8pPr marL="1371600" algn="ctr" rtl="0" eaLnBrk="1" fontAlgn="base" hangingPunct="1">
              <a:spcBef>
                <a:spcPct val="0"/>
              </a:spcBef>
              <a:spcAft>
                <a:spcPct val="0"/>
              </a:spcAft>
              <a:defRPr sz="4400">
                <a:solidFill>
                  <a:schemeClr val="tx1"/>
                </a:solidFill>
                <a:latin typeface="Calibri" charset="0"/>
                <a:ea typeface="ＭＳ Ｐゴシック" charset="0"/>
              </a:defRPr>
            </a:lvl8pPr>
            <a:lvl9pPr marL="1828800" algn="ctr" rtl="0" eaLnBrk="1" fontAlgn="base" hangingPunct="1">
              <a:spcBef>
                <a:spcPct val="0"/>
              </a:spcBef>
              <a:spcAft>
                <a:spcPct val="0"/>
              </a:spcAft>
              <a:defRPr sz="4400">
                <a:solidFill>
                  <a:schemeClr val="tx1"/>
                </a:solidFill>
                <a:latin typeface="Calibri" charset="0"/>
                <a:ea typeface="ＭＳ Ｐゴシック" charset="0"/>
              </a:defRPr>
            </a:lvl9pPr>
          </a:lstStyle>
          <a:p>
            <a:r>
              <a:rPr lang="en-US" sz="2800" dirty="0"/>
              <a:t>C, D are the correct answer</a:t>
            </a:r>
          </a:p>
        </p:txBody>
      </p:sp>
    </p:spTree>
    <p:extLst>
      <p:ext uri="{BB962C8B-B14F-4D97-AF65-F5344CB8AC3E}">
        <p14:creationId xmlns:p14="http://schemas.microsoft.com/office/powerpoint/2010/main" val="20978699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PQuestion" title="Question Text"/>
          <p:cNvSpPr>
            <a:spLocks noGrp="1"/>
          </p:cNvSpPr>
          <p:nvPr>
            <p:ph type="title"/>
          </p:nvPr>
        </p:nvSpPr>
        <p:spPr>
          <a:xfrm>
            <a:off x="351790" y="834390"/>
            <a:ext cx="11576050" cy="1877945"/>
          </a:xfrm>
        </p:spPr>
        <p:txBody>
          <a:bodyPr/>
          <a:lstStyle/>
          <a:p>
            <a:pPr algn="l">
              <a:spcBef>
                <a:spcPts val="1200"/>
              </a:spcBef>
            </a:pPr>
            <a:r>
              <a:rPr lang="en-US" sz="2400" dirty="0"/>
              <a:t>Assume LEP running at particle energy of 50 GeV. For physics measurements very exact knowledge of beam energy is needed, but not achieved </a:t>
            </a:r>
            <a:r>
              <a:rPr lang="en-US" sz="2400" i="1" dirty="0"/>
              <a:t>(at the beginning) </a:t>
            </a:r>
            <a:r>
              <a:rPr lang="en-US" sz="2400" dirty="0"/>
              <a:t>→ energy changed with time ... !</a:t>
            </a:r>
            <a:br>
              <a:rPr lang="en-US" sz="2400" dirty="0"/>
            </a:br>
            <a:r>
              <a:rPr lang="en-US" sz="2400" b="1" dirty="0"/>
              <a:t>Possible reasons?</a:t>
            </a:r>
            <a:endParaRPr lang="en-US" altLang="en-US" sz="2400" dirty="0">
              <a:ea typeface="MS PGothic" charset="-128"/>
            </a:endParaRPr>
          </a:p>
        </p:txBody>
      </p:sp>
      <p:sp>
        <p:nvSpPr>
          <p:cNvPr id="13314" name="TPAnswers" title="Answer Text"/>
          <p:cNvSpPr>
            <a:spLocks noGrp="1"/>
          </p:cNvSpPr>
          <p:nvPr>
            <p:ph idx="1"/>
            <p:custDataLst>
              <p:tags r:id="rId2"/>
            </p:custDataLst>
          </p:nvPr>
        </p:nvSpPr>
        <p:spPr>
          <a:xfrm>
            <a:off x="560133" y="2862804"/>
            <a:ext cx="10938447" cy="3995195"/>
          </a:xfrm>
        </p:spPr>
        <p:txBody>
          <a:bodyPr>
            <a:normAutofit/>
          </a:bodyPr>
          <a:lstStyle/>
          <a:p>
            <a:pPr marL="514350" indent="-514350">
              <a:spcBef>
                <a:spcPts val="769"/>
              </a:spcBef>
              <a:buFont typeface="Arial" charset="0"/>
              <a:buAutoNum type="alphaUcPeriod"/>
            </a:pPr>
            <a:r>
              <a:rPr lang="en-US" sz="2100" dirty="0"/>
              <a:t>Magnetic field at collision energy 0.06 T. Precise control of power converters at low current more difficult </a:t>
            </a:r>
          </a:p>
          <a:p>
            <a:pPr marL="514350" indent="-514350">
              <a:spcBef>
                <a:spcPts val="769"/>
              </a:spcBef>
              <a:buFont typeface="Arial" charset="0"/>
              <a:buAutoNum type="alphaUcPeriod"/>
            </a:pPr>
            <a:r>
              <a:rPr lang="en-US" sz="2100" dirty="0"/>
              <a:t>Tidal effects  </a:t>
            </a:r>
          </a:p>
          <a:p>
            <a:pPr marL="514350" indent="-514350">
              <a:spcBef>
                <a:spcPts val="769"/>
              </a:spcBef>
              <a:buFont typeface="Arial" charset="0"/>
              <a:buAutoNum type="alphaUcPeriod"/>
            </a:pPr>
            <a:r>
              <a:rPr lang="en-US" sz="2100" dirty="0"/>
              <a:t>Earth magnetic field </a:t>
            </a:r>
          </a:p>
          <a:p>
            <a:pPr marL="514350" indent="-514350">
              <a:spcBef>
                <a:spcPts val="769"/>
              </a:spcBef>
              <a:buFont typeface="Arial" charset="0"/>
              <a:buAutoNum type="alphaUcPeriod"/>
            </a:pPr>
            <a:r>
              <a:rPr lang="en-US" sz="2100" dirty="0"/>
              <a:t>Closed orbit measurement and orbit correction not precise enough </a:t>
            </a:r>
          </a:p>
          <a:p>
            <a:pPr marL="514350" indent="-514350">
              <a:spcBef>
                <a:spcPts val="769"/>
              </a:spcBef>
              <a:buFont typeface="Arial" charset="0"/>
              <a:buAutoNum type="alphaUcPeriod"/>
            </a:pPr>
            <a:r>
              <a:rPr lang="en-US" sz="2100" dirty="0"/>
              <a:t>Communication problems with SNCF (French railroad system)</a:t>
            </a:r>
          </a:p>
          <a:p>
            <a:pPr marL="514350" indent="-514350">
              <a:spcBef>
                <a:spcPts val="769"/>
              </a:spcBef>
              <a:buFont typeface="Arial" charset="0"/>
              <a:buAutoNum type="alphaUcPeriod"/>
            </a:pPr>
            <a:r>
              <a:rPr lang="en-US" sz="2100" dirty="0"/>
              <a:t>Water level Lac Leman and time of the day … </a:t>
            </a:r>
          </a:p>
          <a:p>
            <a:pPr marL="514350" indent="-514350">
              <a:spcBef>
                <a:spcPts val="769"/>
              </a:spcBef>
              <a:buFont typeface="Arial" charset="0"/>
              <a:buAutoNum type="alphaUcPeriod"/>
            </a:pPr>
            <a:r>
              <a:rPr lang="en-US" sz="2100" dirty="0"/>
              <a:t>All of them</a:t>
            </a:r>
          </a:p>
        </p:txBody>
      </p:sp>
      <p:sp>
        <p:nvSpPr>
          <p:cNvPr id="4" name="TPPolling" title="Form för undersökning">
            <a:extLst>
              <a:ext uri="{FF2B5EF4-FFF2-40B4-BE49-F238E27FC236}">
                <a16:creationId xmlns:a16="http://schemas.microsoft.com/office/drawing/2014/main" id="{D4B3BE80-DCA9-4A1E-AC94-3F0543249408}"/>
              </a:ext>
            </a:extLst>
          </p:cNvPr>
          <p:cNvSpPr/>
          <p:nvPr/>
        </p:nvSpPr>
        <p:spPr>
          <a:xfrm>
            <a:off x="0" y="0"/>
            <a:ext cx="12700" cy="12700"/>
          </a:xfrm>
          <a:prstGeom prst="rect">
            <a:avLst/>
          </a:prstGeom>
          <a:solidFill>
            <a:schemeClr val="accent1">
              <a:alpha val="1000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957909BC-ECFD-424D-750C-E4732DE684F4}"/>
              </a:ext>
            </a:extLst>
          </p:cNvPr>
          <p:cNvSpPr txBox="1"/>
          <p:nvPr/>
        </p:nvSpPr>
        <p:spPr>
          <a:xfrm>
            <a:off x="3517583" y="339549"/>
            <a:ext cx="4357687" cy="646331"/>
          </a:xfrm>
          <a:prstGeom prst="rect">
            <a:avLst/>
          </a:prstGeom>
          <a:noFill/>
        </p:spPr>
        <p:txBody>
          <a:bodyPr wrap="square">
            <a:spAutoFit/>
          </a:bodyPr>
          <a:lstStyle/>
          <a:p>
            <a:r>
              <a:rPr lang="en-US" altLang="en-US" sz="3600" dirty="0">
                <a:ea typeface="MS PGothic" charset="-128"/>
              </a:rPr>
              <a:t>Environmental Impact</a:t>
            </a:r>
            <a:endParaRPr lang="en-CH" sz="3600" dirty="0"/>
          </a:p>
        </p:txBody>
      </p:sp>
    </p:spTree>
    <p:custDataLst>
      <p:tags r:id="rId1"/>
    </p:custDataLst>
    <p:extLst>
      <p:ext uri="{BB962C8B-B14F-4D97-AF65-F5344CB8AC3E}">
        <p14:creationId xmlns:p14="http://schemas.microsoft.com/office/powerpoint/2010/main" val="615253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9600" y="343218"/>
            <a:ext cx="10972800" cy="1143000"/>
          </a:xfrm>
        </p:spPr>
        <p:txBody>
          <a:bodyPr/>
          <a:lstStyle/>
          <a:p>
            <a:r>
              <a:rPr lang="en-US" sz="3200" dirty="0"/>
              <a:t>Correct answer: All of them!</a:t>
            </a:r>
            <a:br>
              <a:rPr lang="en-US" sz="3200" dirty="0"/>
            </a:br>
            <a:r>
              <a:rPr lang="en-US" sz="3200" dirty="0"/>
              <a:t>Important and unexpected problems were B and E</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22400" y="1739900"/>
            <a:ext cx="9347200" cy="4381500"/>
          </a:xfrm>
          <a:prstGeom prst="rect">
            <a:avLst/>
          </a:prstGeom>
        </p:spPr>
      </p:pic>
    </p:spTree>
    <p:extLst>
      <p:ext uri="{BB962C8B-B14F-4D97-AF65-F5344CB8AC3E}">
        <p14:creationId xmlns:p14="http://schemas.microsoft.com/office/powerpoint/2010/main" val="4300158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PAnswers" title="Answer Text"/>
          <p:cNvSpPr>
            <a:spLocks noGrp="1"/>
          </p:cNvSpPr>
          <p:nvPr>
            <p:ph idx="1"/>
            <p:custDataLst>
              <p:tags r:id="rId2"/>
            </p:custDataLst>
          </p:nvPr>
        </p:nvSpPr>
        <p:spPr>
          <a:xfrm>
            <a:off x="816836" y="2986894"/>
            <a:ext cx="6413894" cy="2568086"/>
          </a:xfrm>
        </p:spPr>
        <p:txBody>
          <a:bodyPr>
            <a:noAutofit/>
          </a:bodyPr>
          <a:lstStyle/>
          <a:p>
            <a:pPr marL="514350" indent="-514350">
              <a:lnSpc>
                <a:spcPct val="150000"/>
              </a:lnSpc>
              <a:spcBef>
                <a:spcPts val="769"/>
              </a:spcBef>
              <a:buFont typeface="Arial" charset="0"/>
              <a:buAutoNum type="alphaUcPeriod"/>
            </a:pPr>
            <a:r>
              <a:rPr lang="en-US" altLang="en-US" sz="2400" dirty="0">
                <a:ea typeface="MS PGothic" charset="-128"/>
              </a:rPr>
              <a:t>It becomes smaller</a:t>
            </a:r>
          </a:p>
          <a:p>
            <a:pPr marL="514350" indent="-514350">
              <a:lnSpc>
                <a:spcPct val="150000"/>
              </a:lnSpc>
              <a:spcBef>
                <a:spcPts val="769"/>
              </a:spcBef>
              <a:buFont typeface="Arial" charset="0"/>
              <a:buAutoNum type="alphaUcPeriod"/>
            </a:pPr>
            <a:r>
              <a:rPr lang="en-US" altLang="en-US" sz="2400" dirty="0">
                <a:ea typeface="MS PGothic" charset="-128"/>
              </a:rPr>
              <a:t>It remains constant</a:t>
            </a:r>
          </a:p>
          <a:p>
            <a:pPr marL="514350" indent="-514350">
              <a:lnSpc>
                <a:spcPct val="150000"/>
              </a:lnSpc>
              <a:spcBef>
                <a:spcPts val="769"/>
              </a:spcBef>
              <a:buFont typeface="Arial" charset="0"/>
              <a:buAutoNum type="alphaUcPeriod"/>
            </a:pPr>
            <a:r>
              <a:rPr lang="en-US" altLang="en-US" sz="2400" dirty="0">
                <a:ea typeface="MS PGothic" charset="-128"/>
              </a:rPr>
              <a:t>It becomes larger</a:t>
            </a:r>
          </a:p>
          <a:p>
            <a:pPr marL="514350" indent="-514350">
              <a:lnSpc>
                <a:spcPct val="150000"/>
              </a:lnSpc>
              <a:spcBef>
                <a:spcPts val="769"/>
              </a:spcBef>
              <a:buFont typeface="Arial" charset="0"/>
              <a:buAutoNum type="alphaUcPeriod"/>
            </a:pPr>
            <a:endParaRPr lang="en-US" altLang="en-US" sz="2400" dirty="0">
              <a:ea typeface="MS PGothic" charset="-128"/>
            </a:endParaRPr>
          </a:p>
        </p:txBody>
      </p:sp>
      <p:sp>
        <p:nvSpPr>
          <p:cNvPr id="7" name="TPQuestion" title="Question Text">
            <a:extLst>
              <a:ext uri="{FF2B5EF4-FFF2-40B4-BE49-F238E27FC236}">
                <a16:creationId xmlns:a16="http://schemas.microsoft.com/office/drawing/2014/main" id="{8444CE5E-E04A-7F4D-A3FD-A20DEC91D42F}"/>
              </a:ext>
            </a:extLst>
          </p:cNvPr>
          <p:cNvSpPr>
            <a:spLocks noGrp="1"/>
          </p:cNvSpPr>
          <p:nvPr>
            <p:ph type="title"/>
          </p:nvPr>
        </p:nvSpPr>
        <p:spPr>
          <a:xfrm>
            <a:off x="3322987" y="259700"/>
            <a:ext cx="4357973" cy="1143000"/>
          </a:xfrm>
        </p:spPr>
        <p:txBody>
          <a:bodyPr/>
          <a:lstStyle/>
          <a:p>
            <a:pPr algn="ctr"/>
            <a:r>
              <a:rPr lang="en-US" altLang="en-US" sz="3600" b="1" dirty="0">
                <a:ea typeface="MS PGothic" charset="-128"/>
              </a:rPr>
              <a:t>Adiabatic Damping</a:t>
            </a:r>
            <a:endParaRPr lang="en-US" altLang="en-US" sz="3600" i="1" dirty="0">
              <a:ea typeface="MS PGothic" charset="-128"/>
            </a:endParaRPr>
          </a:p>
        </p:txBody>
      </p:sp>
      <p:sp>
        <p:nvSpPr>
          <p:cNvPr id="8" name="TextBox 7">
            <a:extLst>
              <a:ext uri="{FF2B5EF4-FFF2-40B4-BE49-F238E27FC236}">
                <a16:creationId xmlns:a16="http://schemas.microsoft.com/office/drawing/2014/main" id="{8A7DA78D-4BC0-4145-95F2-36EC59466FAE}"/>
              </a:ext>
            </a:extLst>
          </p:cNvPr>
          <p:cNvSpPr txBox="1"/>
          <p:nvPr/>
        </p:nvSpPr>
        <p:spPr>
          <a:xfrm>
            <a:off x="816836" y="1954534"/>
            <a:ext cx="10665249" cy="461665"/>
          </a:xfrm>
          <a:prstGeom prst="rect">
            <a:avLst/>
          </a:prstGeom>
          <a:noFill/>
        </p:spPr>
        <p:txBody>
          <a:bodyPr wrap="square" rtlCol="0">
            <a:spAutoFit/>
          </a:bodyPr>
          <a:lstStyle/>
          <a:p>
            <a:r>
              <a:rPr lang="en-US" sz="2400" b="1" dirty="0"/>
              <a:t>When we accelerate the beam, what happens to 𝜀?</a:t>
            </a:r>
          </a:p>
        </p:txBody>
      </p:sp>
      <p:sp>
        <p:nvSpPr>
          <p:cNvPr id="9" name="TextBox 8">
            <a:extLst>
              <a:ext uri="{FF2B5EF4-FFF2-40B4-BE49-F238E27FC236}">
                <a16:creationId xmlns:a16="http://schemas.microsoft.com/office/drawing/2014/main" id="{BD3D9F03-6396-3246-A835-D5F6FDD1FECF}"/>
              </a:ext>
            </a:extLst>
          </p:cNvPr>
          <p:cNvSpPr txBox="1"/>
          <p:nvPr/>
        </p:nvSpPr>
        <p:spPr>
          <a:xfrm>
            <a:off x="816836" y="1471280"/>
            <a:ext cx="10997433" cy="461665"/>
          </a:xfrm>
          <a:prstGeom prst="rect">
            <a:avLst/>
          </a:prstGeom>
          <a:noFill/>
        </p:spPr>
        <p:txBody>
          <a:bodyPr wrap="square" rtlCol="0">
            <a:spAutoFit/>
          </a:bodyPr>
          <a:lstStyle/>
          <a:p>
            <a:r>
              <a:rPr lang="en-CH" sz="2400" dirty="0"/>
              <a:t>Beam emittance has been defined as a statistical quantity of the beam distribution.</a:t>
            </a:r>
            <a:endParaRPr lang="en-CH" sz="2400" i="1" dirty="0"/>
          </a:p>
        </p:txBody>
      </p:sp>
    </p:spTree>
    <p:custDataLst>
      <p:tags r:id="rId1"/>
    </p:custDataLst>
    <p:extLst>
      <p:ext uri="{BB962C8B-B14F-4D97-AF65-F5344CB8AC3E}">
        <p14:creationId xmlns:p14="http://schemas.microsoft.com/office/powerpoint/2010/main" val="4842773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474C350B-3F95-F442-9309-B1FBFE8AF1FA}"/>
              </a:ext>
            </a:extLst>
          </p:cNvPr>
          <p:cNvSpPr txBox="1"/>
          <p:nvPr/>
        </p:nvSpPr>
        <p:spPr>
          <a:xfrm>
            <a:off x="709622" y="578995"/>
            <a:ext cx="4114117" cy="523220"/>
          </a:xfrm>
          <a:prstGeom prst="rect">
            <a:avLst/>
          </a:prstGeom>
          <a:noFill/>
        </p:spPr>
        <p:txBody>
          <a:bodyPr wrap="square" rtlCol="0">
            <a:spAutoFit/>
          </a:bodyPr>
          <a:lstStyle/>
          <a:p>
            <a:r>
              <a:rPr lang="en-CH" sz="2800" b="1" dirty="0"/>
              <a:t>Answer A is correct</a:t>
            </a:r>
          </a:p>
        </p:txBody>
      </p:sp>
      <p:sp>
        <p:nvSpPr>
          <p:cNvPr id="3" name="Rectangle 2">
            <a:extLst>
              <a:ext uri="{FF2B5EF4-FFF2-40B4-BE49-F238E27FC236}">
                <a16:creationId xmlns:a16="http://schemas.microsoft.com/office/drawing/2014/main" id="{5FE1F372-8D13-F644-B072-86A8BF68BBCB}"/>
              </a:ext>
            </a:extLst>
          </p:cNvPr>
          <p:cNvSpPr/>
          <p:nvPr/>
        </p:nvSpPr>
        <p:spPr>
          <a:xfrm>
            <a:off x="863070" y="1340727"/>
            <a:ext cx="10787064" cy="1862048"/>
          </a:xfrm>
          <a:prstGeom prst="rect">
            <a:avLst/>
          </a:prstGeom>
        </p:spPr>
        <p:txBody>
          <a:bodyPr wrap="square">
            <a:spAutoFit/>
          </a:bodyPr>
          <a:lstStyle/>
          <a:p>
            <a:pPr marL="342900" indent="-342900">
              <a:spcBef>
                <a:spcPts val="400"/>
              </a:spcBef>
              <a:buFont typeface="Arial" panose="020B0604020202020204" pitchFamily="34" charset="0"/>
              <a:buChar char="•"/>
            </a:pPr>
            <a:r>
              <a:rPr lang="en-CH" sz="2100" b="1" dirty="0"/>
              <a:t>The emittance shrinks when we accelerate the beam</a:t>
            </a:r>
          </a:p>
          <a:p>
            <a:pPr marL="342900" indent="-342900">
              <a:spcBef>
                <a:spcPts val="400"/>
              </a:spcBef>
              <a:buFont typeface="Arial" panose="020B0604020202020204" pitchFamily="34" charset="0"/>
              <a:buChar char="•"/>
            </a:pPr>
            <a:r>
              <a:rPr lang="en-CH" sz="2100" dirty="0"/>
              <a:t>This is sometimes referred to as ”adiabatic damping”, but is actually a purely </a:t>
            </a:r>
            <a:r>
              <a:rPr lang="en-CH" sz="2100" b="1" dirty="0"/>
              <a:t>kinematic effect </a:t>
            </a:r>
            <a:r>
              <a:rPr lang="en-CH" sz="2100" dirty="0"/>
              <a:t>and a result of the way we define emittance [(x, x’) coordinates].</a:t>
            </a:r>
          </a:p>
          <a:p>
            <a:pPr marL="342900" indent="-342900">
              <a:spcBef>
                <a:spcPts val="400"/>
              </a:spcBef>
              <a:buFont typeface="Arial" panose="020B0604020202020204" pitchFamily="34" charset="0"/>
              <a:buChar char="•"/>
            </a:pPr>
            <a:r>
              <a:rPr lang="en-CH" sz="2100" dirty="0"/>
              <a:t>During acceleration, the </a:t>
            </a:r>
            <a:r>
              <a:rPr lang="en-CH" sz="2100" b="1" dirty="0"/>
              <a:t>longitudinal momentum is increased </a:t>
            </a:r>
            <a:r>
              <a:rPr lang="en-CH" sz="2100" dirty="0"/>
              <a:t>thanks to the rf system, while the </a:t>
            </a:r>
            <a:r>
              <a:rPr lang="en-CH" sz="2100" b="1" dirty="0"/>
              <a:t>transverse momenta remain constant</a:t>
            </a:r>
            <a:r>
              <a:rPr lang="en-CH" sz="2100" dirty="0"/>
              <a:t>. This leads to an </a:t>
            </a:r>
            <a:r>
              <a:rPr lang="en-CH" sz="2100" b="1" dirty="0"/>
              <a:t>overall decrease in x’ (and y’)</a:t>
            </a:r>
          </a:p>
        </p:txBody>
      </p:sp>
      <p:grpSp>
        <p:nvGrpSpPr>
          <p:cNvPr id="68" name="Group 67">
            <a:extLst>
              <a:ext uri="{FF2B5EF4-FFF2-40B4-BE49-F238E27FC236}">
                <a16:creationId xmlns:a16="http://schemas.microsoft.com/office/drawing/2014/main" id="{98059B3C-689B-6848-8386-C072D3CEE9C1}"/>
              </a:ext>
            </a:extLst>
          </p:cNvPr>
          <p:cNvGrpSpPr/>
          <p:nvPr/>
        </p:nvGrpSpPr>
        <p:grpSpPr>
          <a:xfrm>
            <a:off x="2033403" y="3270052"/>
            <a:ext cx="7685393" cy="1715801"/>
            <a:chOff x="2033403" y="3338292"/>
            <a:chExt cx="7685393" cy="1715801"/>
          </a:xfrm>
        </p:grpSpPr>
        <p:cxnSp>
          <p:nvCxnSpPr>
            <p:cNvPr id="9" name="Straight Arrow Connector 8">
              <a:extLst>
                <a:ext uri="{FF2B5EF4-FFF2-40B4-BE49-F238E27FC236}">
                  <a16:creationId xmlns:a16="http://schemas.microsoft.com/office/drawing/2014/main" id="{516025CA-1425-A445-91F2-14F1F3894EF1}"/>
                </a:ext>
              </a:extLst>
            </p:cNvPr>
            <p:cNvCxnSpPr>
              <a:cxnSpLocks/>
            </p:cNvCxnSpPr>
            <p:nvPr/>
          </p:nvCxnSpPr>
          <p:spPr>
            <a:xfrm>
              <a:off x="3132667" y="4629849"/>
              <a:ext cx="1771031" cy="0"/>
            </a:xfrm>
            <a:prstGeom prst="straightConnector1">
              <a:avLst/>
            </a:prstGeom>
            <a:ln>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972A5B37-D965-524C-89A7-3F721D3C2F50}"/>
                </a:ext>
              </a:extLst>
            </p:cNvPr>
            <p:cNvCxnSpPr>
              <a:cxnSpLocks/>
            </p:cNvCxnSpPr>
            <p:nvPr/>
          </p:nvCxnSpPr>
          <p:spPr>
            <a:xfrm flipV="1">
              <a:off x="3132667" y="3884781"/>
              <a:ext cx="0" cy="745068"/>
            </a:xfrm>
            <a:prstGeom prst="straightConnector1">
              <a:avLst/>
            </a:prstGeom>
            <a:ln>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0C15D188-680A-624E-A6A7-CD6C1B65DFC6}"/>
                    </a:ext>
                  </a:extLst>
                </p:cNvPr>
                <p:cNvSpPr txBox="1"/>
                <p:nvPr/>
              </p:nvSpPr>
              <p:spPr>
                <a:xfrm>
                  <a:off x="2766681" y="3772571"/>
                  <a:ext cx="263918"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𝑃</m:t>
                            </m:r>
                          </m:e>
                          <m:sub>
                            <m:r>
                              <a:rPr lang="en-US" b="0" i="1" smtClean="0">
                                <a:latin typeface="Cambria Math" panose="02040503050406030204" pitchFamily="18" charset="0"/>
                              </a:rPr>
                              <m:t>𝑥</m:t>
                            </m:r>
                          </m:sub>
                        </m:sSub>
                      </m:oMath>
                    </m:oMathPara>
                  </a14:m>
                  <a:endParaRPr lang="en-CH" dirty="0"/>
                </a:p>
              </p:txBody>
            </p:sp>
          </mc:Choice>
          <mc:Fallback xmlns="">
            <p:sp>
              <p:nvSpPr>
                <p:cNvPr id="14" name="TextBox 13">
                  <a:extLst>
                    <a:ext uri="{FF2B5EF4-FFF2-40B4-BE49-F238E27FC236}">
                      <a16:creationId xmlns:a16="http://schemas.microsoft.com/office/drawing/2014/main" id="{0C15D188-680A-624E-A6A7-CD6C1B65DFC6}"/>
                    </a:ext>
                  </a:extLst>
                </p:cNvPr>
                <p:cNvSpPr txBox="1">
                  <a:spLocks noRot="1" noChangeAspect="1" noMove="1" noResize="1" noEditPoints="1" noAdjustHandles="1" noChangeArrowheads="1" noChangeShapeType="1" noTextEdit="1"/>
                </p:cNvSpPr>
                <p:nvPr/>
              </p:nvSpPr>
              <p:spPr>
                <a:xfrm>
                  <a:off x="2766681" y="3772571"/>
                  <a:ext cx="263918" cy="276999"/>
                </a:xfrm>
                <a:prstGeom prst="rect">
                  <a:avLst/>
                </a:prstGeom>
                <a:blipFill>
                  <a:blip r:embed="rId3"/>
                  <a:stretch>
                    <a:fillRect l="-18182" b="-8696"/>
                  </a:stretch>
                </a:blipFill>
              </p:spPr>
              <p:txBody>
                <a:bodyPr/>
                <a:lstStyle/>
                <a:p>
                  <a:r>
                    <a:rPr lang="en-CH">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85FA5359-7455-8C49-97CC-AE5E67BBC48E}"/>
                    </a:ext>
                  </a:extLst>
                </p:cNvPr>
                <p:cNvSpPr txBox="1"/>
                <p:nvPr/>
              </p:nvSpPr>
              <p:spPr>
                <a:xfrm>
                  <a:off x="4884193" y="4629849"/>
                  <a:ext cx="253531"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𝑃</m:t>
                            </m:r>
                          </m:e>
                          <m:sub>
                            <m:r>
                              <a:rPr lang="en-US" b="0" i="1" smtClean="0">
                                <a:latin typeface="Cambria Math" panose="02040503050406030204" pitchFamily="18" charset="0"/>
                              </a:rPr>
                              <m:t>𝑧</m:t>
                            </m:r>
                          </m:sub>
                        </m:sSub>
                      </m:oMath>
                    </m:oMathPara>
                  </a14:m>
                  <a:endParaRPr lang="en-CH" dirty="0"/>
                </a:p>
              </p:txBody>
            </p:sp>
          </mc:Choice>
          <mc:Fallback xmlns="">
            <p:sp>
              <p:nvSpPr>
                <p:cNvPr id="15" name="TextBox 14">
                  <a:extLst>
                    <a:ext uri="{FF2B5EF4-FFF2-40B4-BE49-F238E27FC236}">
                      <a16:creationId xmlns:a16="http://schemas.microsoft.com/office/drawing/2014/main" id="{85FA5359-7455-8C49-97CC-AE5E67BBC48E}"/>
                    </a:ext>
                  </a:extLst>
                </p:cNvPr>
                <p:cNvSpPr txBox="1">
                  <a:spLocks noRot="1" noChangeAspect="1" noMove="1" noResize="1" noEditPoints="1" noAdjustHandles="1" noChangeArrowheads="1" noChangeShapeType="1" noTextEdit="1"/>
                </p:cNvSpPr>
                <p:nvPr/>
              </p:nvSpPr>
              <p:spPr>
                <a:xfrm>
                  <a:off x="4884193" y="4629849"/>
                  <a:ext cx="253531" cy="276999"/>
                </a:xfrm>
                <a:prstGeom prst="rect">
                  <a:avLst/>
                </a:prstGeom>
                <a:blipFill>
                  <a:blip r:embed="rId4"/>
                  <a:stretch>
                    <a:fillRect l="-19048" b="-8696"/>
                  </a:stretch>
                </a:blipFill>
              </p:spPr>
              <p:txBody>
                <a:bodyPr/>
                <a:lstStyle/>
                <a:p>
                  <a:r>
                    <a:rPr lang="en-CH">
                      <a:noFill/>
                    </a:rPr>
                    <a:t> </a:t>
                  </a:r>
                </a:p>
              </p:txBody>
            </p:sp>
          </mc:Fallback>
        </mc:AlternateContent>
        <p:cxnSp>
          <p:nvCxnSpPr>
            <p:cNvPr id="17" name="Straight Connector 16">
              <a:extLst>
                <a:ext uri="{FF2B5EF4-FFF2-40B4-BE49-F238E27FC236}">
                  <a16:creationId xmlns:a16="http://schemas.microsoft.com/office/drawing/2014/main" id="{7C35D088-2610-1F4C-A1D0-CDE21555CEA9}"/>
                </a:ext>
              </a:extLst>
            </p:cNvPr>
            <p:cNvCxnSpPr>
              <a:cxnSpLocks/>
            </p:cNvCxnSpPr>
            <p:nvPr/>
          </p:nvCxnSpPr>
          <p:spPr>
            <a:xfrm>
              <a:off x="3132667" y="3884781"/>
              <a:ext cx="1771031"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C4ECA142-BDC4-F341-ACFF-132C66F53DE0}"/>
                </a:ext>
              </a:extLst>
            </p:cNvPr>
            <p:cNvCxnSpPr>
              <a:cxnSpLocks/>
            </p:cNvCxnSpPr>
            <p:nvPr/>
          </p:nvCxnSpPr>
          <p:spPr>
            <a:xfrm flipV="1">
              <a:off x="4903698" y="3875637"/>
              <a:ext cx="0" cy="732055"/>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78C5443F-FD0B-364A-B8BB-BC8B512B051B}"/>
                </a:ext>
              </a:extLst>
            </p:cNvPr>
            <p:cNvCxnSpPr>
              <a:cxnSpLocks/>
            </p:cNvCxnSpPr>
            <p:nvPr/>
          </p:nvCxnSpPr>
          <p:spPr>
            <a:xfrm flipV="1">
              <a:off x="3132666" y="3910807"/>
              <a:ext cx="1771032" cy="719043"/>
            </a:xfrm>
            <a:prstGeom prst="straightConnector1">
              <a:avLst/>
            </a:prstGeom>
            <a:ln>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27" name="Arc 26">
              <a:extLst>
                <a:ext uri="{FF2B5EF4-FFF2-40B4-BE49-F238E27FC236}">
                  <a16:creationId xmlns:a16="http://schemas.microsoft.com/office/drawing/2014/main" id="{2086F17C-E98F-5A45-9AB5-92E3984AD0C1}"/>
                </a:ext>
              </a:extLst>
            </p:cNvPr>
            <p:cNvSpPr/>
            <p:nvPr/>
          </p:nvSpPr>
          <p:spPr>
            <a:xfrm rot="1542883">
              <a:off x="3524345" y="4378123"/>
              <a:ext cx="320033" cy="338303"/>
            </a:xfrm>
            <a:prstGeom prst="arc">
              <a:avLst>
                <a:gd name="adj1" fmla="val 16240842"/>
                <a:gd name="adj2" fmla="val 21346702"/>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H"/>
            </a:p>
          </p:txBody>
        </p:sp>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DCAD6578-0AA3-684B-A6A1-B18CCDC52409}"/>
                    </a:ext>
                  </a:extLst>
                </p:cNvPr>
                <p:cNvSpPr txBox="1"/>
                <p:nvPr/>
              </p:nvSpPr>
              <p:spPr>
                <a:xfrm>
                  <a:off x="3900362" y="4318559"/>
                  <a:ext cx="235642"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m:t>
                        </m:r>
                      </m:oMath>
                    </m:oMathPara>
                  </a14:m>
                  <a:endParaRPr lang="en-CH" dirty="0"/>
                </a:p>
              </p:txBody>
            </p:sp>
          </mc:Choice>
          <mc:Fallback xmlns="">
            <p:sp>
              <p:nvSpPr>
                <p:cNvPr id="28" name="TextBox 27">
                  <a:extLst>
                    <a:ext uri="{FF2B5EF4-FFF2-40B4-BE49-F238E27FC236}">
                      <a16:creationId xmlns:a16="http://schemas.microsoft.com/office/drawing/2014/main" id="{DCAD6578-0AA3-684B-A6A1-B18CCDC52409}"/>
                    </a:ext>
                  </a:extLst>
                </p:cNvPr>
                <p:cNvSpPr txBox="1">
                  <a:spLocks noRot="1" noChangeAspect="1" noMove="1" noResize="1" noEditPoints="1" noAdjustHandles="1" noChangeArrowheads="1" noChangeShapeType="1" noTextEdit="1"/>
                </p:cNvSpPr>
                <p:nvPr/>
              </p:nvSpPr>
              <p:spPr>
                <a:xfrm>
                  <a:off x="3900362" y="4318559"/>
                  <a:ext cx="235642" cy="276999"/>
                </a:xfrm>
                <a:prstGeom prst="rect">
                  <a:avLst/>
                </a:prstGeom>
                <a:blipFill>
                  <a:blip r:embed="rId5"/>
                  <a:stretch>
                    <a:fillRect l="-31579" r="-26316" b="-13043"/>
                  </a:stretch>
                </a:blipFill>
              </p:spPr>
              <p:txBody>
                <a:bodyPr/>
                <a:lstStyle/>
                <a:p>
                  <a:r>
                    <a:rPr lang="en-CH">
                      <a:noFill/>
                    </a:rPr>
                    <a:t> </a:t>
                  </a:r>
                </a:p>
              </p:txBody>
            </p:sp>
          </mc:Fallback>
        </mc:AlternateContent>
        <p:sp>
          <p:nvSpPr>
            <p:cNvPr id="41" name="TextBox 40">
              <a:extLst>
                <a:ext uri="{FF2B5EF4-FFF2-40B4-BE49-F238E27FC236}">
                  <a16:creationId xmlns:a16="http://schemas.microsoft.com/office/drawing/2014/main" id="{4C2AC9BB-22AB-504B-954A-A869BA71D596}"/>
                </a:ext>
              </a:extLst>
            </p:cNvPr>
            <p:cNvSpPr txBox="1"/>
            <p:nvPr/>
          </p:nvSpPr>
          <p:spPr>
            <a:xfrm>
              <a:off x="2033403" y="3349584"/>
              <a:ext cx="2644278" cy="400110"/>
            </a:xfrm>
            <a:prstGeom prst="rect">
              <a:avLst/>
            </a:prstGeom>
            <a:noFill/>
          </p:spPr>
          <p:txBody>
            <a:bodyPr wrap="square" rtlCol="0">
              <a:spAutoFit/>
            </a:bodyPr>
            <a:lstStyle/>
            <a:p>
              <a:r>
                <a:rPr lang="en-CH" sz="2000" i="1" dirty="0"/>
                <a:t>Before acceleration</a:t>
              </a:r>
            </a:p>
          </p:txBody>
        </p:sp>
        <p:grpSp>
          <p:nvGrpSpPr>
            <p:cNvPr id="56" name="Group 55">
              <a:extLst>
                <a:ext uri="{FF2B5EF4-FFF2-40B4-BE49-F238E27FC236}">
                  <a16:creationId xmlns:a16="http://schemas.microsoft.com/office/drawing/2014/main" id="{4E39B3E4-C071-4048-9565-F6E35E615A11}"/>
                </a:ext>
              </a:extLst>
            </p:cNvPr>
            <p:cNvGrpSpPr/>
            <p:nvPr/>
          </p:nvGrpSpPr>
          <p:grpSpPr>
            <a:xfrm>
              <a:off x="6873738" y="3338292"/>
              <a:ext cx="2845058" cy="1715801"/>
              <a:chOff x="7275371" y="2698149"/>
              <a:chExt cx="3136602" cy="1891626"/>
            </a:xfrm>
          </p:grpSpPr>
          <p:sp>
            <p:nvSpPr>
              <p:cNvPr id="47" name="Oval 46">
                <a:extLst>
                  <a:ext uri="{FF2B5EF4-FFF2-40B4-BE49-F238E27FC236}">
                    <a16:creationId xmlns:a16="http://schemas.microsoft.com/office/drawing/2014/main" id="{AF99D1DF-0E04-BC46-A694-0B720FBE11D6}"/>
                  </a:ext>
                </a:extLst>
              </p:cNvPr>
              <p:cNvSpPr/>
              <p:nvPr/>
            </p:nvSpPr>
            <p:spPr>
              <a:xfrm rot="20265235">
                <a:off x="7275371" y="3540609"/>
                <a:ext cx="2708001" cy="46353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cxnSp>
            <p:nvCxnSpPr>
              <p:cNvPr id="48" name="Straight Arrow Connector 47">
                <a:extLst>
                  <a:ext uri="{FF2B5EF4-FFF2-40B4-BE49-F238E27FC236}">
                    <a16:creationId xmlns:a16="http://schemas.microsoft.com/office/drawing/2014/main" id="{68672CF0-9442-9245-8105-C4868931EAF8}"/>
                  </a:ext>
                </a:extLst>
              </p:cNvPr>
              <p:cNvCxnSpPr>
                <a:cxnSpLocks/>
              </p:cNvCxnSpPr>
              <p:nvPr/>
            </p:nvCxnSpPr>
            <p:spPr>
              <a:xfrm>
                <a:off x="7297556" y="3754087"/>
                <a:ext cx="2921952" cy="0"/>
              </a:xfrm>
              <a:prstGeom prst="straightConnector1">
                <a:avLst/>
              </a:prstGeom>
              <a:ln>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FE214877-5084-5B48-8719-D180DD112B44}"/>
                  </a:ext>
                </a:extLst>
              </p:cNvPr>
              <p:cNvCxnSpPr>
                <a:cxnSpLocks/>
              </p:cNvCxnSpPr>
              <p:nvPr/>
            </p:nvCxnSpPr>
            <p:spPr>
              <a:xfrm flipV="1">
                <a:off x="8638517" y="2886931"/>
                <a:ext cx="0" cy="1702844"/>
              </a:xfrm>
              <a:prstGeom prst="straightConnector1">
                <a:avLst/>
              </a:prstGeom>
              <a:ln>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4" name="TextBox 53">
                    <a:extLst>
                      <a:ext uri="{FF2B5EF4-FFF2-40B4-BE49-F238E27FC236}">
                        <a16:creationId xmlns:a16="http://schemas.microsoft.com/office/drawing/2014/main" id="{4B8439F7-C2DA-0944-9E23-5612BEE4214C}"/>
                      </a:ext>
                    </a:extLst>
                  </p:cNvPr>
                  <p:cNvSpPr txBox="1"/>
                  <p:nvPr/>
                </p:nvSpPr>
                <p:spPr>
                  <a:xfrm>
                    <a:off x="8389753" y="2698149"/>
                    <a:ext cx="235642"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m:t>
                          </m:r>
                        </m:oMath>
                      </m:oMathPara>
                    </a14:m>
                    <a:endParaRPr lang="en-CH" dirty="0"/>
                  </a:p>
                </p:txBody>
              </p:sp>
            </mc:Choice>
            <mc:Fallback xmlns="">
              <p:sp>
                <p:nvSpPr>
                  <p:cNvPr id="54" name="TextBox 53">
                    <a:extLst>
                      <a:ext uri="{FF2B5EF4-FFF2-40B4-BE49-F238E27FC236}">
                        <a16:creationId xmlns:a16="http://schemas.microsoft.com/office/drawing/2014/main" id="{4B8439F7-C2DA-0944-9E23-5612BEE4214C}"/>
                      </a:ext>
                    </a:extLst>
                  </p:cNvPr>
                  <p:cNvSpPr txBox="1">
                    <a:spLocks noRot="1" noChangeAspect="1" noMove="1" noResize="1" noEditPoints="1" noAdjustHandles="1" noChangeArrowheads="1" noChangeShapeType="1" noTextEdit="1"/>
                  </p:cNvSpPr>
                  <p:nvPr/>
                </p:nvSpPr>
                <p:spPr>
                  <a:xfrm>
                    <a:off x="8389753" y="2698149"/>
                    <a:ext cx="235642" cy="276999"/>
                  </a:xfrm>
                  <a:prstGeom prst="rect">
                    <a:avLst/>
                  </a:prstGeom>
                  <a:blipFill>
                    <a:blip r:embed="rId6"/>
                    <a:stretch>
                      <a:fillRect l="-33333" t="-4762" r="-33333" b="-19048"/>
                    </a:stretch>
                  </a:blipFill>
                </p:spPr>
                <p:txBody>
                  <a:bodyPr/>
                  <a:lstStyle/>
                  <a:p>
                    <a:r>
                      <a:rPr lang="en-CH">
                        <a:noFill/>
                      </a:rPr>
                      <a:t> </a:t>
                    </a:r>
                  </a:p>
                </p:txBody>
              </p:sp>
            </mc:Fallback>
          </mc:AlternateContent>
          <mc:AlternateContent xmlns:mc="http://schemas.openxmlformats.org/markup-compatibility/2006" xmlns:a14="http://schemas.microsoft.com/office/drawing/2010/main">
            <mc:Choice Requires="a14">
              <p:sp>
                <p:nvSpPr>
                  <p:cNvPr id="55" name="TextBox 54">
                    <a:extLst>
                      <a:ext uri="{FF2B5EF4-FFF2-40B4-BE49-F238E27FC236}">
                        <a16:creationId xmlns:a16="http://schemas.microsoft.com/office/drawing/2014/main" id="{1CBEA999-4375-9347-AF21-4B21AE4A2DF3}"/>
                      </a:ext>
                    </a:extLst>
                  </p:cNvPr>
                  <p:cNvSpPr txBox="1"/>
                  <p:nvPr/>
                </p:nvSpPr>
                <p:spPr>
                  <a:xfrm>
                    <a:off x="10228654" y="3693174"/>
                    <a:ext cx="183319"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𝑥</m:t>
                          </m:r>
                        </m:oMath>
                      </m:oMathPara>
                    </a14:m>
                    <a:endParaRPr lang="en-CH" dirty="0"/>
                  </a:p>
                </p:txBody>
              </p:sp>
            </mc:Choice>
            <mc:Fallback xmlns="">
              <p:sp>
                <p:nvSpPr>
                  <p:cNvPr id="55" name="TextBox 54">
                    <a:extLst>
                      <a:ext uri="{FF2B5EF4-FFF2-40B4-BE49-F238E27FC236}">
                        <a16:creationId xmlns:a16="http://schemas.microsoft.com/office/drawing/2014/main" id="{1CBEA999-4375-9347-AF21-4B21AE4A2DF3}"/>
                      </a:ext>
                    </a:extLst>
                  </p:cNvPr>
                  <p:cNvSpPr txBox="1">
                    <a:spLocks noRot="1" noChangeAspect="1" noMove="1" noResize="1" noEditPoints="1" noAdjustHandles="1" noChangeArrowheads="1" noChangeShapeType="1" noTextEdit="1"/>
                  </p:cNvSpPr>
                  <p:nvPr/>
                </p:nvSpPr>
                <p:spPr>
                  <a:xfrm>
                    <a:off x="10228654" y="3693174"/>
                    <a:ext cx="183319" cy="276999"/>
                  </a:xfrm>
                  <a:prstGeom prst="rect">
                    <a:avLst/>
                  </a:prstGeom>
                  <a:blipFill>
                    <a:blip r:embed="rId7"/>
                    <a:stretch>
                      <a:fillRect l="-28571" r="-14286" b="-9524"/>
                    </a:stretch>
                  </a:blipFill>
                </p:spPr>
                <p:txBody>
                  <a:bodyPr/>
                  <a:lstStyle/>
                  <a:p>
                    <a:r>
                      <a:rPr lang="en-CH">
                        <a:noFill/>
                      </a:rPr>
                      <a:t> </a:t>
                    </a:r>
                  </a:p>
                </p:txBody>
              </p:sp>
            </mc:Fallback>
          </mc:AlternateContent>
        </p:grpSp>
      </p:grpSp>
      <p:grpSp>
        <p:nvGrpSpPr>
          <p:cNvPr id="66" name="Group 65">
            <a:extLst>
              <a:ext uri="{FF2B5EF4-FFF2-40B4-BE49-F238E27FC236}">
                <a16:creationId xmlns:a16="http://schemas.microsoft.com/office/drawing/2014/main" id="{57738D2C-185C-584E-8275-60EB468CEB97}"/>
              </a:ext>
            </a:extLst>
          </p:cNvPr>
          <p:cNvGrpSpPr/>
          <p:nvPr/>
        </p:nvGrpSpPr>
        <p:grpSpPr>
          <a:xfrm>
            <a:off x="2024561" y="5031548"/>
            <a:ext cx="7683530" cy="1720020"/>
            <a:chOff x="2024561" y="5045196"/>
            <a:chExt cx="7683530" cy="1720020"/>
          </a:xfrm>
        </p:grpSpPr>
        <p:cxnSp>
          <p:nvCxnSpPr>
            <p:cNvPr id="29" name="Straight Arrow Connector 28">
              <a:extLst>
                <a:ext uri="{FF2B5EF4-FFF2-40B4-BE49-F238E27FC236}">
                  <a16:creationId xmlns:a16="http://schemas.microsoft.com/office/drawing/2014/main" id="{66F62A5D-07BD-E94E-AAE5-1564F8CE0B01}"/>
                </a:ext>
              </a:extLst>
            </p:cNvPr>
            <p:cNvCxnSpPr>
              <a:cxnSpLocks/>
            </p:cNvCxnSpPr>
            <p:nvPr/>
          </p:nvCxnSpPr>
          <p:spPr>
            <a:xfrm>
              <a:off x="3132667" y="6338173"/>
              <a:ext cx="1771031" cy="0"/>
            </a:xfrm>
            <a:prstGeom prst="straightConnector1">
              <a:avLst/>
            </a:prstGeom>
            <a:ln>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FD96DE0B-4AC4-F14F-94FA-2C274BA0A0DA}"/>
                </a:ext>
              </a:extLst>
            </p:cNvPr>
            <p:cNvCxnSpPr>
              <a:cxnSpLocks/>
            </p:cNvCxnSpPr>
            <p:nvPr/>
          </p:nvCxnSpPr>
          <p:spPr>
            <a:xfrm flipV="1">
              <a:off x="3132667" y="5593105"/>
              <a:ext cx="0" cy="745068"/>
            </a:xfrm>
            <a:prstGeom prst="straightConnector1">
              <a:avLst/>
            </a:prstGeom>
            <a:ln>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33DF3CAC-B698-304B-849C-7D6B24CDBE86}"/>
                    </a:ext>
                  </a:extLst>
                </p:cNvPr>
                <p:cNvSpPr txBox="1"/>
                <p:nvPr/>
              </p:nvSpPr>
              <p:spPr>
                <a:xfrm>
                  <a:off x="2766681" y="5480895"/>
                  <a:ext cx="263918"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𝑃</m:t>
                            </m:r>
                          </m:e>
                          <m:sub>
                            <m:r>
                              <a:rPr lang="en-US" b="0" i="1" smtClean="0">
                                <a:latin typeface="Cambria Math" panose="02040503050406030204" pitchFamily="18" charset="0"/>
                              </a:rPr>
                              <m:t>𝑥</m:t>
                            </m:r>
                          </m:sub>
                        </m:sSub>
                      </m:oMath>
                    </m:oMathPara>
                  </a14:m>
                  <a:endParaRPr lang="en-CH" dirty="0"/>
                </a:p>
              </p:txBody>
            </p:sp>
          </mc:Choice>
          <mc:Fallback xmlns="">
            <p:sp>
              <p:nvSpPr>
                <p:cNvPr id="31" name="TextBox 30">
                  <a:extLst>
                    <a:ext uri="{FF2B5EF4-FFF2-40B4-BE49-F238E27FC236}">
                      <a16:creationId xmlns:a16="http://schemas.microsoft.com/office/drawing/2014/main" id="{33DF3CAC-B698-304B-849C-7D6B24CDBE86}"/>
                    </a:ext>
                  </a:extLst>
                </p:cNvPr>
                <p:cNvSpPr txBox="1">
                  <a:spLocks noRot="1" noChangeAspect="1" noMove="1" noResize="1" noEditPoints="1" noAdjustHandles="1" noChangeArrowheads="1" noChangeShapeType="1" noTextEdit="1"/>
                </p:cNvSpPr>
                <p:nvPr/>
              </p:nvSpPr>
              <p:spPr>
                <a:xfrm>
                  <a:off x="2766681" y="5480895"/>
                  <a:ext cx="263918" cy="276999"/>
                </a:xfrm>
                <a:prstGeom prst="rect">
                  <a:avLst/>
                </a:prstGeom>
                <a:blipFill>
                  <a:blip r:embed="rId8"/>
                  <a:stretch>
                    <a:fillRect l="-18182" b="-8696"/>
                  </a:stretch>
                </a:blipFill>
              </p:spPr>
              <p:txBody>
                <a:bodyPr/>
                <a:lstStyle/>
                <a:p>
                  <a:r>
                    <a:rPr lang="en-CH">
                      <a:noFill/>
                    </a:rPr>
                    <a:t> </a:t>
                  </a:r>
                </a:p>
              </p:txBody>
            </p:sp>
          </mc:Fallback>
        </mc:AlternateContent>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9A5E09B9-1AB2-054E-BF07-12B176EDDC23}"/>
                    </a:ext>
                  </a:extLst>
                </p:cNvPr>
                <p:cNvSpPr txBox="1"/>
                <p:nvPr/>
              </p:nvSpPr>
              <p:spPr>
                <a:xfrm>
                  <a:off x="5691332" y="6371118"/>
                  <a:ext cx="253531"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𝑃</m:t>
                            </m:r>
                          </m:e>
                          <m:sub>
                            <m:r>
                              <a:rPr lang="en-US" b="0" i="1" smtClean="0">
                                <a:latin typeface="Cambria Math" panose="02040503050406030204" pitchFamily="18" charset="0"/>
                              </a:rPr>
                              <m:t>𝑧</m:t>
                            </m:r>
                          </m:sub>
                        </m:sSub>
                      </m:oMath>
                    </m:oMathPara>
                  </a14:m>
                  <a:endParaRPr lang="en-CH" dirty="0"/>
                </a:p>
              </p:txBody>
            </p:sp>
          </mc:Choice>
          <mc:Fallback xmlns="">
            <p:sp>
              <p:nvSpPr>
                <p:cNvPr id="32" name="TextBox 31">
                  <a:extLst>
                    <a:ext uri="{FF2B5EF4-FFF2-40B4-BE49-F238E27FC236}">
                      <a16:creationId xmlns:a16="http://schemas.microsoft.com/office/drawing/2014/main" id="{9A5E09B9-1AB2-054E-BF07-12B176EDDC23}"/>
                    </a:ext>
                  </a:extLst>
                </p:cNvPr>
                <p:cNvSpPr txBox="1">
                  <a:spLocks noRot="1" noChangeAspect="1" noMove="1" noResize="1" noEditPoints="1" noAdjustHandles="1" noChangeArrowheads="1" noChangeShapeType="1" noTextEdit="1"/>
                </p:cNvSpPr>
                <p:nvPr/>
              </p:nvSpPr>
              <p:spPr>
                <a:xfrm>
                  <a:off x="5691332" y="6371118"/>
                  <a:ext cx="253531" cy="276999"/>
                </a:xfrm>
                <a:prstGeom prst="rect">
                  <a:avLst/>
                </a:prstGeom>
                <a:blipFill>
                  <a:blip r:embed="rId9"/>
                  <a:stretch>
                    <a:fillRect l="-19048" b="-8696"/>
                  </a:stretch>
                </a:blipFill>
              </p:spPr>
              <p:txBody>
                <a:bodyPr/>
                <a:lstStyle/>
                <a:p>
                  <a:r>
                    <a:rPr lang="en-CH">
                      <a:noFill/>
                    </a:rPr>
                    <a:t> </a:t>
                  </a:r>
                </a:p>
              </p:txBody>
            </p:sp>
          </mc:Fallback>
        </mc:AlternateContent>
        <p:cxnSp>
          <p:nvCxnSpPr>
            <p:cNvPr id="33" name="Straight Connector 32">
              <a:extLst>
                <a:ext uri="{FF2B5EF4-FFF2-40B4-BE49-F238E27FC236}">
                  <a16:creationId xmlns:a16="http://schemas.microsoft.com/office/drawing/2014/main" id="{1DBBD6FA-FC80-0E40-BC18-66D2FAA5FB22}"/>
                </a:ext>
              </a:extLst>
            </p:cNvPr>
            <p:cNvCxnSpPr>
              <a:cxnSpLocks/>
            </p:cNvCxnSpPr>
            <p:nvPr/>
          </p:nvCxnSpPr>
          <p:spPr>
            <a:xfrm>
              <a:off x="3132667" y="5593105"/>
              <a:ext cx="2621423"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B87A8821-8143-6644-9481-F95C28BE2D4D}"/>
                </a:ext>
              </a:extLst>
            </p:cNvPr>
            <p:cNvCxnSpPr>
              <a:cxnSpLocks/>
            </p:cNvCxnSpPr>
            <p:nvPr/>
          </p:nvCxnSpPr>
          <p:spPr>
            <a:xfrm flipV="1">
              <a:off x="5754090" y="5583961"/>
              <a:ext cx="0" cy="732055"/>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86188E2A-E5AF-6441-B062-D57C3C9692A3}"/>
                </a:ext>
              </a:extLst>
            </p:cNvPr>
            <p:cNvCxnSpPr>
              <a:cxnSpLocks/>
            </p:cNvCxnSpPr>
            <p:nvPr/>
          </p:nvCxnSpPr>
          <p:spPr>
            <a:xfrm flipV="1">
              <a:off x="3132666" y="5593104"/>
              <a:ext cx="2621424" cy="745072"/>
            </a:xfrm>
            <a:prstGeom prst="straightConnector1">
              <a:avLst/>
            </a:prstGeom>
            <a:ln>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36" name="Arc 35">
              <a:extLst>
                <a:ext uri="{FF2B5EF4-FFF2-40B4-BE49-F238E27FC236}">
                  <a16:creationId xmlns:a16="http://schemas.microsoft.com/office/drawing/2014/main" id="{AD9E6E19-3410-6146-B926-57B782EEE2D7}"/>
                </a:ext>
              </a:extLst>
            </p:cNvPr>
            <p:cNvSpPr/>
            <p:nvPr/>
          </p:nvSpPr>
          <p:spPr>
            <a:xfrm rot="1542883">
              <a:off x="3524345" y="6086447"/>
              <a:ext cx="320033" cy="338303"/>
            </a:xfrm>
            <a:prstGeom prst="arc">
              <a:avLst>
                <a:gd name="adj1" fmla="val 18021125"/>
                <a:gd name="adj2" fmla="val 21346702"/>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H"/>
            </a:p>
          </p:txBody>
        </p:sp>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C63D7A85-77F9-9948-9145-4AD5820FD01F}"/>
                    </a:ext>
                  </a:extLst>
                </p:cNvPr>
                <p:cNvSpPr txBox="1"/>
                <p:nvPr/>
              </p:nvSpPr>
              <p:spPr>
                <a:xfrm>
                  <a:off x="3940929" y="6063896"/>
                  <a:ext cx="235642"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solidFill>
                              <a:srgbClr val="C00000"/>
                            </a:solidFill>
                            <a:latin typeface="Cambria Math" panose="02040503050406030204" pitchFamily="18" charset="0"/>
                          </a:rPr>
                          <m:t>𝑥</m:t>
                        </m:r>
                        <m:r>
                          <a:rPr lang="en-US" b="0" i="1" smtClean="0">
                            <a:solidFill>
                              <a:srgbClr val="C00000"/>
                            </a:solidFill>
                            <a:latin typeface="Cambria Math" panose="02040503050406030204" pitchFamily="18" charset="0"/>
                          </a:rPr>
                          <m:t>′</m:t>
                        </m:r>
                      </m:oMath>
                    </m:oMathPara>
                  </a14:m>
                  <a:endParaRPr lang="en-CH" dirty="0">
                    <a:solidFill>
                      <a:srgbClr val="C00000"/>
                    </a:solidFill>
                  </a:endParaRPr>
                </a:p>
              </p:txBody>
            </p:sp>
          </mc:Choice>
          <mc:Fallback xmlns="">
            <p:sp>
              <p:nvSpPr>
                <p:cNvPr id="37" name="TextBox 36">
                  <a:extLst>
                    <a:ext uri="{FF2B5EF4-FFF2-40B4-BE49-F238E27FC236}">
                      <a16:creationId xmlns:a16="http://schemas.microsoft.com/office/drawing/2014/main" id="{C63D7A85-77F9-9948-9145-4AD5820FD01F}"/>
                    </a:ext>
                  </a:extLst>
                </p:cNvPr>
                <p:cNvSpPr txBox="1">
                  <a:spLocks noRot="1" noChangeAspect="1" noMove="1" noResize="1" noEditPoints="1" noAdjustHandles="1" noChangeArrowheads="1" noChangeShapeType="1" noTextEdit="1"/>
                </p:cNvSpPr>
                <p:nvPr/>
              </p:nvSpPr>
              <p:spPr>
                <a:xfrm>
                  <a:off x="3940929" y="6063896"/>
                  <a:ext cx="235642" cy="276999"/>
                </a:xfrm>
                <a:prstGeom prst="rect">
                  <a:avLst/>
                </a:prstGeom>
                <a:blipFill>
                  <a:blip r:embed="rId10"/>
                  <a:stretch>
                    <a:fillRect l="-26316" t="-4348" r="-31579" b="-8696"/>
                  </a:stretch>
                </a:blipFill>
              </p:spPr>
              <p:txBody>
                <a:bodyPr/>
                <a:lstStyle/>
                <a:p>
                  <a:r>
                    <a:rPr lang="en-CH">
                      <a:noFill/>
                    </a:rPr>
                    <a:t> </a:t>
                  </a:r>
                </a:p>
              </p:txBody>
            </p:sp>
          </mc:Fallback>
        </mc:AlternateContent>
        <p:cxnSp>
          <p:nvCxnSpPr>
            <p:cNvPr id="38" name="Straight Arrow Connector 37">
              <a:extLst>
                <a:ext uri="{FF2B5EF4-FFF2-40B4-BE49-F238E27FC236}">
                  <a16:creationId xmlns:a16="http://schemas.microsoft.com/office/drawing/2014/main" id="{9CC55848-38B0-2545-B93E-2684645972D4}"/>
                </a:ext>
              </a:extLst>
            </p:cNvPr>
            <p:cNvCxnSpPr>
              <a:cxnSpLocks/>
            </p:cNvCxnSpPr>
            <p:nvPr/>
          </p:nvCxnSpPr>
          <p:spPr>
            <a:xfrm>
              <a:off x="4868574" y="6338173"/>
              <a:ext cx="885516" cy="0"/>
            </a:xfrm>
            <a:prstGeom prst="straightConnector1">
              <a:avLst/>
            </a:prstGeom>
            <a:ln>
              <a:solidFill>
                <a:srgbClr val="C00000"/>
              </a:solidFill>
              <a:tailEnd type="stealth" w="lg" len="lg"/>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AF3F4514-4673-754F-9D57-BD3DE377B082}"/>
                </a:ext>
              </a:extLst>
            </p:cNvPr>
            <p:cNvSpPr txBox="1"/>
            <p:nvPr/>
          </p:nvSpPr>
          <p:spPr>
            <a:xfrm>
              <a:off x="2024561" y="5045196"/>
              <a:ext cx="2507855" cy="400110"/>
            </a:xfrm>
            <a:prstGeom prst="rect">
              <a:avLst/>
            </a:prstGeom>
            <a:noFill/>
          </p:spPr>
          <p:txBody>
            <a:bodyPr wrap="square" rtlCol="0">
              <a:spAutoFit/>
            </a:bodyPr>
            <a:lstStyle/>
            <a:p>
              <a:r>
                <a:rPr lang="en-CH" sz="2000" i="1" dirty="0"/>
                <a:t>After acceleration</a:t>
              </a:r>
            </a:p>
          </p:txBody>
        </p:sp>
        <p:grpSp>
          <p:nvGrpSpPr>
            <p:cNvPr id="57" name="Group 56">
              <a:extLst>
                <a:ext uri="{FF2B5EF4-FFF2-40B4-BE49-F238E27FC236}">
                  <a16:creationId xmlns:a16="http://schemas.microsoft.com/office/drawing/2014/main" id="{3810F923-694D-BD49-96DF-7730AC24C58E}"/>
                </a:ext>
              </a:extLst>
            </p:cNvPr>
            <p:cNvGrpSpPr/>
            <p:nvPr/>
          </p:nvGrpSpPr>
          <p:grpSpPr>
            <a:xfrm>
              <a:off x="6863033" y="5047255"/>
              <a:ext cx="2845058" cy="1184603"/>
              <a:chOff x="7275371" y="2698149"/>
              <a:chExt cx="3136602" cy="1305992"/>
            </a:xfrm>
          </p:grpSpPr>
          <p:sp>
            <p:nvSpPr>
              <p:cNvPr id="58" name="Oval 57">
                <a:extLst>
                  <a:ext uri="{FF2B5EF4-FFF2-40B4-BE49-F238E27FC236}">
                    <a16:creationId xmlns:a16="http://schemas.microsoft.com/office/drawing/2014/main" id="{86B4D275-28AC-D349-B7D1-E14CEB308BD9}"/>
                  </a:ext>
                </a:extLst>
              </p:cNvPr>
              <p:cNvSpPr/>
              <p:nvPr/>
            </p:nvSpPr>
            <p:spPr>
              <a:xfrm rot="20265235">
                <a:off x="7275371" y="3540609"/>
                <a:ext cx="2708001" cy="463532"/>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cxnSp>
            <p:nvCxnSpPr>
              <p:cNvPr id="59" name="Straight Arrow Connector 58">
                <a:extLst>
                  <a:ext uri="{FF2B5EF4-FFF2-40B4-BE49-F238E27FC236}">
                    <a16:creationId xmlns:a16="http://schemas.microsoft.com/office/drawing/2014/main" id="{C6BC3715-CA07-4743-984D-6F4356E39B50}"/>
                  </a:ext>
                </a:extLst>
              </p:cNvPr>
              <p:cNvCxnSpPr>
                <a:cxnSpLocks/>
              </p:cNvCxnSpPr>
              <p:nvPr/>
            </p:nvCxnSpPr>
            <p:spPr>
              <a:xfrm>
                <a:off x="7297556" y="3754087"/>
                <a:ext cx="2921952" cy="0"/>
              </a:xfrm>
              <a:prstGeom prst="straightConnector1">
                <a:avLst/>
              </a:prstGeom>
              <a:ln>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1" name="TextBox 60">
                    <a:extLst>
                      <a:ext uri="{FF2B5EF4-FFF2-40B4-BE49-F238E27FC236}">
                        <a16:creationId xmlns:a16="http://schemas.microsoft.com/office/drawing/2014/main" id="{4FC6CEF8-AEA8-F54D-93E5-B2BBCE7CD85D}"/>
                      </a:ext>
                    </a:extLst>
                  </p:cNvPr>
                  <p:cNvSpPr txBox="1"/>
                  <p:nvPr/>
                </p:nvSpPr>
                <p:spPr>
                  <a:xfrm>
                    <a:off x="8389753" y="2698149"/>
                    <a:ext cx="235642" cy="27699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m:t>
                          </m:r>
                        </m:oMath>
                      </m:oMathPara>
                    </a14:m>
                    <a:endParaRPr lang="en-CH" dirty="0"/>
                  </a:p>
                </p:txBody>
              </p:sp>
            </mc:Choice>
            <mc:Fallback xmlns="">
              <p:sp>
                <p:nvSpPr>
                  <p:cNvPr id="61" name="TextBox 60">
                    <a:extLst>
                      <a:ext uri="{FF2B5EF4-FFF2-40B4-BE49-F238E27FC236}">
                        <a16:creationId xmlns:a16="http://schemas.microsoft.com/office/drawing/2014/main" id="{4FC6CEF8-AEA8-F54D-93E5-B2BBCE7CD85D}"/>
                      </a:ext>
                    </a:extLst>
                  </p:cNvPr>
                  <p:cNvSpPr txBox="1">
                    <a:spLocks noRot="1" noChangeAspect="1" noMove="1" noResize="1" noEditPoints="1" noAdjustHandles="1" noChangeArrowheads="1" noChangeShapeType="1" noTextEdit="1"/>
                  </p:cNvSpPr>
                  <p:nvPr/>
                </p:nvSpPr>
                <p:spPr>
                  <a:xfrm>
                    <a:off x="8389753" y="2698149"/>
                    <a:ext cx="235642" cy="276998"/>
                  </a:xfrm>
                  <a:prstGeom prst="rect">
                    <a:avLst/>
                  </a:prstGeom>
                  <a:blipFill>
                    <a:blip r:embed="rId11"/>
                    <a:stretch>
                      <a:fillRect l="-41176" t="-4762" r="-35294" b="-19048"/>
                    </a:stretch>
                  </a:blipFill>
                </p:spPr>
                <p:txBody>
                  <a:bodyPr/>
                  <a:lstStyle/>
                  <a:p>
                    <a:r>
                      <a:rPr lang="en-CH">
                        <a:noFill/>
                      </a:rPr>
                      <a:t> </a:t>
                    </a:r>
                  </a:p>
                </p:txBody>
              </p:sp>
            </mc:Fallback>
          </mc:AlternateContent>
          <mc:AlternateContent xmlns:mc="http://schemas.openxmlformats.org/markup-compatibility/2006" xmlns:a14="http://schemas.microsoft.com/office/drawing/2010/main">
            <mc:Choice Requires="a14">
              <p:sp>
                <p:nvSpPr>
                  <p:cNvPr id="62" name="TextBox 61">
                    <a:extLst>
                      <a:ext uri="{FF2B5EF4-FFF2-40B4-BE49-F238E27FC236}">
                        <a16:creationId xmlns:a16="http://schemas.microsoft.com/office/drawing/2014/main" id="{C9406441-6B81-3E49-890B-1AB41A0D2075}"/>
                      </a:ext>
                    </a:extLst>
                  </p:cNvPr>
                  <p:cNvSpPr txBox="1"/>
                  <p:nvPr/>
                </p:nvSpPr>
                <p:spPr>
                  <a:xfrm>
                    <a:off x="10228654" y="3693174"/>
                    <a:ext cx="183319"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𝑥</m:t>
                          </m:r>
                        </m:oMath>
                      </m:oMathPara>
                    </a14:m>
                    <a:endParaRPr lang="en-CH" dirty="0"/>
                  </a:p>
                </p:txBody>
              </p:sp>
            </mc:Choice>
            <mc:Fallback xmlns="">
              <p:sp>
                <p:nvSpPr>
                  <p:cNvPr id="62" name="TextBox 61">
                    <a:extLst>
                      <a:ext uri="{FF2B5EF4-FFF2-40B4-BE49-F238E27FC236}">
                        <a16:creationId xmlns:a16="http://schemas.microsoft.com/office/drawing/2014/main" id="{C9406441-6B81-3E49-890B-1AB41A0D2075}"/>
                      </a:ext>
                    </a:extLst>
                  </p:cNvPr>
                  <p:cNvSpPr txBox="1">
                    <a:spLocks noRot="1" noChangeAspect="1" noMove="1" noResize="1" noEditPoints="1" noAdjustHandles="1" noChangeArrowheads="1" noChangeShapeType="1" noTextEdit="1"/>
                  </p:cNvSpPr>
                  <p:nvPr/>
                </p:nvSpPr>
                <p:spPr>
                  <a:xfrm>
                    <a:off x="10228654" y="3693174"/>
                    <a:ext cx="183319" cy="276999"/>
                  </a:xfrm>
                  <a:prstGeom prst="rect">
                    <a:avLst/>
                  </a:prstGeom>
                  <a:blipFill>
                    <a:blip r:embed="rId12"/>
                    <a:stretch>
                      <a:fillRect l="-28571" r="-21429" b="-9524"/>
                    </a:stretch>
                  </a:blipFill>
                </p:spPr>
                <p:txBody>
                  <a:bodyPr/>
                  <a:lstStyle/>
                  <a:p>
                    <a:r>
                      <a:rPr lang="en-CH">
                        <a:noFill/>
                      </a:rPr>
                      <a:t> </a:t>
                    </a:r>
                  </a:p>
                </p:txBody>
              </p:sp>
            </mc:Fallback>
          </mc:AlternateContent>
        </p:grpSp>
        <p:cxnSp>
          <p:nvCxnSpPr>
            <p:cNvPr id="64" name="Straight Arrow Connector 63">
              <a:extLst>
                <a:ext uri="{FF2B5EF4-FFF2-40B4-BE49-F238E27FC236}">
                  <a16:creationId xmlns:a16="http://schemas.microsoft.com/office/drawing/2014/main" id="{A1733A0E-172E-1C43-BBDA-3B107A8490BC}"/>
                </a:ext>
              </a:extLst>
            </p:cNvPr>
            <p:cNvCxnSpPr>
              <a:cxnSpLocks/>
            </p:cNvCxnSpPr>
            <p:nvPr/>
          </p:nvCxnSpPr>
          <p:spPr>
            <a:xfrm flipV="1">
              <a:off x="8111926" y="5220651"/>
              <a:ext cx="0" cy="1544565"/>
            </a:xfrm>
            <a:prstGeom prst="straightConnector1">
              <a:avLst/>
            </a:prstGeom>
            <a:ln>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65" name="Oval 64">
              <a:extLst>
                <a:ext uri="{FF2B5EF4-FFF2-40B4-BE49-F238E27FC236}">
                  <a16:creationId xmlns:a16="http://schemas.microsoft.com/office/drawing/2014/main" id="{DEB82871-BEEF-D149-8AE2-DAD536914FC2}"/>
                </a:ext>
              </a:extLst>
            </p:cNvPr>
            <p:cNvSpPr/>
            <p:nvPr/>
          </p:nvSpPr>
          <p:spPr>
            <a:xfrm rot="20949795">
              <a:off x="6924534" y="5918444"/>
              <a:ext cx="2347488" cy="215371"/>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grpSp>
    </p:spTree>
    <p:extLst>
      <p:ext uri="{BB962C8B-B14F-4D97-AF65-F5344CB8AC3E}">
        <p14:creationId xmlns:p14="http://schemas.microsoft.com/office/powerpoint/2010/main" val="2125069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096AD69-CDE6-1477-E899-9F089DFE42E5}"/>
              </a:ext>
            </a:extLst>
          </p:cNvPr>
          <p:cNvSpPr txBox="1"/>
          <p:nvPr/>
        </p:nvSpPr>
        <p:spPr>
          <a:xfrm>
            <a:off x="3266123" y="437881"/>
            <a:ext cx="6097904" cy="646331"/>
          </a:xfrm>
          <a:prstGeom prst="rect">
            <a:avLst/>
          </a:prstGeom>
          <a:noFill/>
        </p:spPr>
        <p:txBody>
          <a:bodyPr wrap="square">
            <a:spAutoFit/>
          </a:bodyPr>
          <a:lstStyle/>
          <a:p>
            <a:r>
              <a:rPr lang="en-CH" sz="3600" dirty="0"/>
              <a:t>Phase stability in synchrotrons</a:t>
            </a:r>
          </a:p>
        </p:txBody>
      </p:sp>
      <p:sp>
        <p:nvSpPr>
          <p:cNvPr id="7" name="TextBox 6">
            <a:extLst>
              <a:ext uri="{FF2B5EF4-FFF2-40B4-BE49-F238E27FC236}">
                <a16:creationId xmlns:a16="http://schemas.microsoft.com/office/drawing/2014/main" id="{4DE113F9-DC60-1E42-A617-310C326D5108}"/>
              </a:ext>
            </a:extLst>
          </p:cNvPr>
          <p:cNvSpPr txBox="1"/>
          <p:nvPr/>
        </p:nvSpPr>
        <p:spPr>
          <a:xfrm>
            <a:off x="512445" y="1402765"/>
            <a:ext cx="11167110" cy="830997"/>
          </a:xfrm>
          <a:prstGeom prst="rect">
            <a:avLst/>
          </a:prstGeom>
          <a:noFill/>
        </p:spPr>
        <p:txBody>
          <a:bodyPr wrap="square">
            <a:spAutoFit/>
          </a:bodyPr>
          <a:lstStyle/>
          <a:p>
            <a:r>
              <a:rPr lang="en-GB" sz="2400" dirty="0"/>
              <a:t>Consider an ultra-relativistic proton (above transition) being accelerated. Where is the stable phase region of the sinusoidal RF voltage located?</a:t>
            </a:r>
            <a:endParaRPr lang="en-CH" sz="2400" dirty="0"/>
          </a:p>
        </p:txBody>
      </p:sp>
      <mc:AlternateContent xmlns:mc="http://schemas.openxmlformats.org/markup-compatibility/2006" xmlns:a14="http://schemas.microsoft.com/office/drawing/2010/main">
        <mc:Choice Requires="a14">
          <p:sp>
            <p:nvSpPr>
              <p:cNvPr id="8" name="TPAnswers" title="Answer Text">
                <a:extLst>
                  <a:ext uri="{FF2B5EF4-FFF2-40B4-BE49-F238E27FC236}">
                    <a16:creationId xmlns:a16="http://schemas.microsoft.com/office/drawing/2014/main" id="{F4D2017F-C5BE-EBC8-4142-F142A7917D75}"/>
                  </a:ext>
                </a:extLst>
              </p:cNvPr>
              <p:cNvSpPr>
                <a:spLocks noGrp="1"/>
              </p:cNvSpPr>
              <p:nvPr>
                <p:ph idx="1"/>
                <p:custDataLst>
                  <p:tags r:id="rId1"/>
                </p:custDataLst>
              </p:nvPr>
            </p:nvSpPr>
            <p:spPr>
              <a:xfrm>
                <a:off x="816836" y="2986894"/>
                <a:ext cx="10007374" cy="3433225"/>
              </a:xfrm>
            </p:spPr>
            <p:txBody>
              <a:bodyPr>
                <a:noAutofit/>
              </a:bodyPr>
              <a:lstStyle/>
              <a:p>
                <a:pPr marL="514350" indent="-514350">
                  <a:lnSpc>
                    <a:spcPct val="150000"/>
                  </a:lnSpc>
                  <a:spcBef>
                    <a:spcPts val="769"/>
                  </a:spcBef>
                  <a:buFont typeface="Arial" charset="0"/>
                  <a:buAutoNum type="alphaUcPeriod"/>
                </a:pPr>
                <a:r>
                  <a:rPr lang="en-US" altLang="en-US" sz="2400" dirty="0">
                    <a:ea typeface="MS PGothic" charset="-128"/>
                  </a:rPr>
                  <a:t>Between 0 and </a:t>
                </a:r>
                <a14:m>
                  <m:oMath xmlns:m="http://schemas.openxmlformats.org/officeDocument/2006/math">
                    <m:r>
                      <a:rPr lang="de-CH" altLang="en-US" sz="2400" b="0" i="1" smtClean="0">
                        <a:latin typeface="Cambria Math" panose="02040503050406030204" pitchFamily="18" charset="0"/>
                        <a:ea typeface="MS PGothic" charset="-128"/>
                      </a:rPr>
                      <m:t>𝜋</m:t>
                    </m:r>
                    <m:r>
                      <a:rPr lang="de-CH" altLang="en-US" sz="2400" b="0" i="1" smtClean="0">
                        <a:latin typeface="Cambria Math" panose="02040503050406030204" pitchFamily="18" charset="0"/>
                        <a:ea typeface="MS PGothic" charset="-128"/>
                      </a:rPr>
                      <m:t>/2</m:t>
                    </m:r>
                  </m:oMath>
                </a14:m>
                <a:endParaRPr lang="en-US" altLang="en-US" sz="2400" dirty="0">
                  <a:ea typeface="MS PGothic" charset="-128"/>
                </a:endParaRPr>
              </a:p>
              <a:p>
                <a:pPr marL="514350" indent="-514350">
                  <a:lnSpc>
                    <a:spcPct val="150000"/>
                  </a:lnSpc>
                  <a:spcBef>
                    <a:spcPts val="769"/>
                  </a:spcBef>
                  <a:buFont typeface="Arial" charset="0"/>
                  <a:buAutoNum type="alphaUcPeriod"/>
                </a:pPr>
                <a:r>
                  <a:rPr lang="en-US" altLang="en-US" sz="2400" dirty="0">
                    <a:ea typeface="MS PGothic" charset="-128"/>
                  </a:rPr>
                  <a:t>Between </a:t>
                </a:r>
                <a14:m>
                  <m:oMath xmlns:m="http://schemas.openxmlformats.org/officeDocument/2006/math">
                    <m:r>
                      <a:rPr lang="de-CH" altLang="en-US" sz="2400" b="0" i="1" smtClean="0">
                        <a:latin typeface="Cambria Math" panose="02040503050406030204" pitchFamily="18" charset="0"/>
                        <a:ea typeface="MS PGothic" charset="-128"/>
                      </a:rPr>
                      <m:t>𝜋</m:t>
                    </m:r>
                    <m:r>
                      <a:rPr lang="de-CH" altLang="en-US" sz="2400" b="0" i="1" smtClean="0">
                        <a:latin typeface="Cambria Math" panose="02040503050406030204" pitchFamily="18" charset="0"/>
                        <a:ea typeface="MS PGothic" charset="-128"/>
                      </a:rPr>
                      <m:t>/2</m:t>
                    </m:r>
                  </m:oMath>
                </a14:m>
                <a:r>
                  <a:rPr lang="en-US" altLang="en-US" sz="2400" dirty="0">
                    <a:ea typeface="MS PGothic" charset="-128"/>
                  </a:rPr>
                  <a:t> and </a:t>
                </a:r>
                <a14:m>
                  <m:oMath xmlns:m="http://schemas.openxmlformats.org/officeDocument/2006/math">
                    <m:r>
                      <a:rPr lang="de-CH" altLang="en-US" sz="2400" i="1">
                        <a:latin typeface="Cambria Math" panose="02040503050406030204" pitchFamily="18" charset="0"/>
                        <a:ea typeface="MS PGothic" charset="-128"/>
                      </a:rPr>
                      <m:t>𝜋</m:t>
                    </m:r>
                  </m:oMath>
                </a14:m>
                <a:endParaRPr lang="en-US" altLang="en-US" sz="2400" dirty="0">
                  <a:ea typeface="MS PGothic" charset="-128"/>
                </a:endParaRPr>
              </a:p>
              <a:p>
                <a:pPr marL="514350" indent="-514350">
                  <a:lnSpc>
                    <a:spcPct val="150000"/>
                  </a:lnSpc>
                  <a:spcBef>
                    <a:spcPts val="769"/>
                  </a:spcBef>
                  <a:buFont typeface="Arial" charset="0"/>
                  <a:buAutoNum type="alphaUcPeriod"/>
                </a:pPr>
                <a:r>
                  <a:rPr lang="en-US" altLang="en-US" sz="2400" dirty="0">
                    <a:ea typeface="MS PGothic" charset="-128"/>
                  </a:rPr>
                  <a:t>The stable phase is exactly 0</a:t>
                </a:r>
              </a:p>
              <a:p>
                <a:pPr marL="514350" indent="-514350">
                  <a:lnSpc>
                    <a:spcPct val="150000"/>
                  </a:lnSpc>
                  <a:spcBef>
                    <a:spcPts val="769"/>
                  </a:spcBef>
                  <a:buFont typeface="Arial" charset="0"/>
                  <a:buAutoNum type="alphaUcPeriod"/>
                </a:pPr>
                <a:r>
                  <a:rPr lang="en-US" altLang="en-US" sz="2400" dirty="0">
                    <a:ea typeface="MS PGothic" charset="-128"/>
                  </a:rPr>
                  <a:t>It’s not possible to accelerate a particle which is already ultra-relativistic</a:t>
                </a:r>
              </a:p>
            </p:txBody>
          </p:sp>
        </mc:Choice>
        <mc:Fallback xmlns="">
          <p:sp>
            <p:nvSpPr>
              <p:cNvPr id="8" name="TPAnswers" title="Answer Text">
                <a:extLst>
                  <a:ext uri="{FF2B5EF4-FFF2-40B4-BE49-F238E27FC236}">
                    <a16:creationId xmlns:a16="http://schemas.microsoft.com/office/drawing/2014/main" id="{F4D2017F-C5BE-EBC8-4142-F142A7917D75}"/>
                  </a:ext>
                </a:extLst>
              </p:cNvPr>
              <p:cNvSpPr>
                <a:spLocks noGrp="1" noRot="1" noChangeAspect="1" noMove="1" noResize="1" noEditPoints="1" noAdjustHandles="1" noChangeArrowheads="1" noChangeShapeType="1" noTextEdit="1"/>
              </p:cNvSpPr>
              <p:nvPr>
                <p:ph idx="1"/>
                <p:custDataLst>
                  <p:tags r:id="rId3"/>
                </p:custDataLst>
              </p:nvPr>
            </p:nvSpPr>
            <p:spPr>
              <a:xfrm>
                <a:off x="816836" y="2986894"/>
                <a:ext cx="10007374" cy="3433225"/>
              </a:xfrm>
              <a:blipFill>
                <a:blip r:embed="rId4"/>
                <a:stretch>
                  <a:fillRect l="-1014"/>
                </a:stretch>
              </a:blipFill>
            </p:spPr>
            <p:txBody>
              <a:bodyPr/>
              <a:lstStyle/>
              <a:p>
                <a:r>
                  <a:rPr lang="en-CH">
                    <a:noFill/>
                  </a:rPr>
                  <a:t> </a:t>
                </a:r>
              </a:p>
            </p:txBody>
          </p:sp>
        </mc:Fallback>
      </mc:AlternateContent>
    </p:spTree>
    <p:extLst>
      <p:ext uri="{BB962C8B-B14F-4D97-AF65-F5344CB8AC3E}">
        <p14:creationId xmlns:p14="http://schemas.microsoft.com/office/powerpoint/2010/main" val="6197263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4A4F596-6DBE-553A-1530-8F2F7CFD8A84}"/>
              </a:ext>
            </a:extLst>
          </p:cNvPr>
          <p:cNvSpPr txBox="1">
            <a:spLocks/>
          </p:cNvSpPr>
          <p:nvPr/>
        </p:nvSpPr>
        <p:spPr bwMode="auto">
          <a:xfrm>
            <a:off x="769620" y="629405"/>
            <a:ext cx="3756660" cy="537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mj-lt"/>
                <a:ea typeface="MS PGothic" pitchFamily="34" charset="-128"/>
                <a:cs typeface="MS PGothic" charset="0"/>
              </a:defRPr>
            </a:lvl1pPr>
            <a:lvl2pPr algn="ctr" rtl="0" eaLnBrk="1" fontAlgn="base" hangingPunct="1">
              <a:spcBef>
                <a:spcPct val="0"/>
              </a:spcBef>
              <a:spcAft>
                <a:spcPct val="0"/>
              </a:spcAft>
              <a:defRPr sz="4400">
                <a:solidFill>
                  <a:schemeClr val="tx1"/>
                </a:solidFill>
                <a:latin typeface="Calibri" charset="0"/>
                <a:ea typeface="MS PGothic" pitchFamily="34" charset="-128"/>
                <a:cs typeface="MS PGothic" charset="0"/>
              </a:defRPr>
            </a:lvl2pPr>
            <a:lvl3pPr algn="ctr" rtl="0" eaLnBrk="1" fontAlgn="base" hangingPunct="1">
              <a:spcBef>
                <a:spcPct val="0"/>
              </a:spcBef>
              <a:spcAft>
                <a:spcPct val="0"/>
              </a:spcAft>
              <a:defRPr sz="4400">
                <a:solidFill>
                  <a:schemeClr val="tx1"/>
                </a:solidFill>
                <a:latin typeface="Calibri" charset="0"/>
                <a:ea typeface="MS PGothic" pitchFamily="34" charset="-128"/>
                <a:cs typeface="MS PGothic" charset="0"/>
              </a:defRPr>
            </a:lvl3pPr>
            <a:lvl4pPr algn="ctr" rtl="0" eaLnBrk="1" fontAlgn="base" hangingPunct="1">
              <a:spcBef>
                <a:spcPct val="0"/>
              </a:spcBef>
              <a:spcAft>
                <a:spcPct val="0"/>
              </a:spcAft>
              <a:defRPr sz="4400">
                <a:solidFill>
                  <a:schemeClr val="tx1"/>
                </a:solidFill>
                <a:latin typeface="Calibri" charset="0"/>
                <a:ea typeface="MS PGothic" pitchFamily="34" charset="-128"/>
                <a:cs typeface="MS PGothic" charset="0"/>
              </a:defRPr>
            </a:lvl4pPr>
            <a:lvl5pPr algn="ctr" rtl="0" eaLnBrk="1" fontAlgn="base" hangingPunct="1">
              <a:spcBef>
                <a:spcPct val="0"/>
              </a:spcBef>
              <a:spcAft>
                <a:spcPct val="0"/>
              </a:spcAft>
              <a:defRPr sz="4400">
                <a:solidFill>
                  <a:schemeClr val="tx1"/>
                </a:solidFill>
                <a:latin typeface="Calibri" charset="0"/>
                <a:ea typeface="MS PGothic" pitchFamily="34" charset="-128"/>
                <a:cs typeface="MS PGothic" charset="0"/>
              </a:defRPr>
            </a:lvl5pPr>
            <a:lvl6pPr marL="457200" algn="ctr" rtl="0" eaLnBrk="1" fontAlgn="base" hangingPunct="1">
              <a:spcBef>
                <a:spcPct val="0"/>
              </a:spcBef>
              <a:spcAft>
                <a:spcPct val="0"/>
              </a:spcAft>
              <a:defRPr sz="4400">
                <a:solidFill>
                  <a:schemeClr val="tx1"/>
                </a:solidFill>
                <a:latin typeface="Calibri" charset="0"/>
                <a:ea typeface="ＭＳ Ｐゴシック" charset="0"/>
              </a:defRPr>
            </a:lvl6pPr>
            <a:lvl7pPr marL="914400" algn="ctr" rtl="0" eaLnBrk="1" fontAlgn="base" hangingPunct="1">
              <a:spcBef>
                <a:spcPct val="0"/>
              </a:spcBef>
              <a:spcAft>
                <a:spcPct val="0"/>
              </a:spcAft>
              <a:defRPr sz="4400">
                <a:solidFill>
                  <a:schemeClr val="tx1"/>
                </a:solidFill>
                <a:latin typeface="Calibri" charset="0"/>
                <a:ea typeface="ＭＳ Ｐゴシック" charset="0"/>
              </a:defRPr>
            </a:lvl7pPr>
            <a:lvl8pPr marL="1371600" algn="ctr" rtl="0" eaLnBrk="1" fontAlgn="base" hangingPunct="1">
              <a:spcBef>
                <a:spcPct val="0"/>
              </a:spcBef>
              <a:spcAft>
                <a:spcPct val="0"/>
              </a:spcAft>
              <a:defRPr sz="4400">
                <a:solidFill>
                  <a:schemeClr val="tx1"/>
                </a:solidFill>
                <a:latin typeface="Calibri" charset="0"/>
                <a:ea typeface="ＭＳ Ｐゴシック" charset="0"/>
              </a:defRPr>
            </a:lvl8pPr>
            <a:lvl9pPr marL="1828800" algn="ctr" rtl="0" eaLnBrk="1" fontAlgn="base" hangingPunct="1">
              <a:spcBef>
                <a:spcPct val="0"/>
              </a:spcBef>
              <a:spcAft>
                <a:spcPct val="0"/>
              </a:spcAft>
              <a:defRPr sz="4400">
                <a:solidFill>
                  <a:schemeClr val="tx1"/>
                </a:solidFill>
                <a:latin typeface="Calibri" charset="0"/>
                <a:ea typeface="ＭＳ Ｐゴシック" charset="0"/>
              </a:defRPr>
            </a:lvl9pPr>
          </a:lstStyle>
          <a:p>
            <a:r>
              <a:rPr lang="en-US" sz="2800" dirty="0"/>
              <a:t>B is the correct answer</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AF8DBE40-CA33-BA2B-BB9A-644C5DDCA803}"/>
                  </a:ext>
                </a:extLst>
              </p:cNvPr>
              <p:cNvSpPr txBox="1"/>
              <p:nvPr/>
            </p:nvSpPr>
            <p:spPr>
              <a:xfrm>
                <a:off x="769620" y="1331506"/>
                <a:ext cx="10866120" cy="2911246"/>
              </a:xfrm>
              <a:prstGeom prst="rect">
                <a:avLst/>
              </a:prstGeom>
              <a:noFill/>
            </p:spPr>
            <p:txBody>
              <a:bodyPr wrap="square">
                <a:spAutoFit/>
              </a:bodyPr>
              <a:lstStyle/>
              <a:p>
                <a:pPr>
                  <a:lnSpc>
                    <a:spcPct val="120000"/>
                  </a:lnSpc>
                </a:pPr>
                <a:r>
                  <a:rPr lang="en-CH" sz="2000" dirty="0"/>
                  <a:t>With ultra-relativistic protons we are located above transition, meaning that the phase of the synchronous particle defining stable phase region is located:</a:t>
                </a:r>
              </a:p>
              <a:p>
                <a:pPr algn="ctr">
                  <a:lnSpc>
                    <a:spcPct val="120000"/>
                  </a:lnSpc>
                </a:pPr>
                <a14:m>
                  <m:oMathPara xmlns:m="http://schemas.openxmlformats.org/officeDocument/2006/math">
                    <m:oMathParaPr>
                      <m:jc m:val="centerGroup"/>
                    </m:oMathParaPr>
                    <m:oMath xmlns:m="http://schemas.openxmlformats.org/officeDocument/2006/math">
                      <m:f>
                        <m:fPr>
                          <m:ctrlPr>
                            <a:rPr lang="de-CH" sz="2000" b="0" i="1" smtClean="0">
                              <a:latin typeface="Cambria Math" panose="02040503050406030204" pitchFamily="18" charset="0"/>
                            </a:rPr>
                          </m:ctrlPr>
                        </m:fPr>
                        <m:num>
                          <m:r>
                            <a:rPr lang="de-CH" sz="2000" b="0" i="1" smtClean="0">
                              <a:latin typeface="Cambria Math" panose="02040503050406030204" pitchFamily="18" charset="0"/>
                            </a:rPr>
                            <m:t>𝜋</m:t>
                          </m:r>
                        </m:num>
                        <m:den>
                          <m:r>
                            <a:rPr lang="de-CH" sz="2000" b="0" i="1" smtClean="0">
                              <a:latin typeface="Cambria Math" panose="02040503050406030204" pitchFamily="18" charset="0"/>
                            </a:rPr>
                            <m:t>2</m:t>
                          </m:r>
                        </m:den>
                      </m:f>
                      <m:r>
                        <a:rPr lang="de-CH" sz="2000" b="0" i="1" smtClean="0">
                          <a:latin typeface="Cambria Math" panose="02040503050406030204" pitchFamily="18" charset="0"/>
                        </a:rPr>
                        <m:t>&lt;</m:t>
                      </m:r>
                      <m:sSub>
                        <m:sSubPr>
                          <m:ctrlPr>
                            <a:rPr lang="de-CH" sz="2000" b="0" i="1" smtClean="0">
                              <a:latin typeface="Cambria Math" panose="02040503050406030204" pitchFamily="18" charset="0"/>
                            </a:rPr>
                          </m:ctrlPr>
                        </m:sSubPr>
                        <m:e>
                          <m:r>
                            <a:rPr lang="de-CH" sz="2000" b="0" i="1" smtClean="0">
                              <a:latin typeface="Cambria Math" panose="02040503050406030204" pitchFamily="18" charset="0"/>
                            </a:rPr>
                            <m:t>𝜙</m:t>
                          </m:r>
                        </m:e>
                        <m:sub>
                          <m:r>
                            <a:rPr lang="de-CH" sz="2000" b="0" i="1" smtClean="0">
                              <a:latin typeface="Cambria Math" panose="02040503050406030204" pitchFamily="18" charset="0"/>
                            </a:rPr>
                            <m:t>𝑠</m:t>
                          </m:r>
                        </m:sub>
                      </m:sSub>
                      <m:r>
                        <a:rPr lang="de-CH" sz="2000" b="0" i="1" smtClean="0">
                          <a:latin typeface="Cambria Math" panose="02040503050406030204" pitchFamily="18" charset="0"/>
                        </a:rPr>
                        <m:t>&lt;</m:t>
                      </m:r>
                      <m:r>
                        <a:rPr lang="de-CH" sz="2000" b="0" i="1" smtClean="0">
                          <a:latin typeface="Cambria Math" panose="02040503050406030204" pitchFamily="18" charset="0"/>
                        </a:rPr>
                        <m:t>𝜋</m:t>
                      </m:r>
                    </m:oMath>
                  </m:oMathPara>
                </a14:m>
                <a:endParaRPr lang="en-CH" sz="2000" dirty="0"/>
              </a:p>
              <a:p>
                <a:pPr>
                  <a:lnSpc>
                    <a:spcPct val="120000"/>
                  </a:lnSpc>
                </a:pPr>
                <a:r>
                  <a:rPr lang="en-GB" sz="2000" dirty="0"/>
                  <a:t>In general, for ultra-relativistic particles above transition: v → c</a:t>
                </a:r>
              </a:p>
              <a:p>
                <a:pPr>
                  <a:lnSpc>
                    <a:spcPct val="120000"/>
                  </a:lnSpc>
                </a:pPr>
                <a:r>
                  <a:rPr lang="en-GB" sz="2000" dirty="0"/>
                  <a:t>• The increase in energy translates into an increase in mass which tends to increase the revolution time</a:t>
                </a:r>
              </a:p>
              <a:p>
                <a:pPr>
                  <a:lnSpc>
                    <a:spcPct val="120000"/>
                  </a:lnSpc>
                </a:pPr>
                <a:r>
                  <a:rPr lang="en-GB" sz="2000" dirty="0"/>
                  <a:t>• Particles with higher energy arrive later than the synchronous particle, gaining less energy → move closer to the synchronous particle, and stable position!</a:t>
                </a:r>
                <a:endParaRPr lang="en-CH" sz="2000" dirty="0"/>
              </a:p>
            </p:txBody>
          </p:sp>
        </mc:Choice>
        <mc:Fallback xmlns="">
          <p:sp>
            <p:nvSpPr>
              <p:cNvPr id="6" name="TextBox 5">
                <a:extLst>
                  <a:ext uri="{FF2B5EF4-FFF2-40B4-BE49-F238E27FC236}">
                    <a16:creationId xmlns:a16="http://schemas.microsoft.com/office/drawing/2014/main" id="{AF8DBE40-CA33-BA2B-BB9A-644C5DDCA803}"/>
                  </a:ext>
                </a:extLst>
              </p:cNvPr>
              <p:cNvSpPr txBox="1">
                <a:spLocks noRot="1" noChangeAspect="1" noMove="1" noResize="1" noEditPoints="1" noAdjustHandles="1" noChangeArrowheads="1" noChangeShapeType="1" noTextEdit="1"/>
              </p:cNvSpPr>
              <p:nvPr/>
            </p:nvSpPr>
            <p:spPr>
              <a:xfrm>
                <a:off x="769620" y="1331506"/>
                <a:ext cx="10866120" cy="2911246"/>
              </a:xfrm>
              <a:prstGeom prst="rect">
                <a:avLst/>
              </a:prstGeom>
              <a:blipFill>
                <a:blip r:embed="rId3"/>
                <a:stretch>
                  <a:fillRect l="-583" r="-233" b="-2597"/>
                </a:stretch>
              </a:blipFill>
            </p:spPr>
            <p:txBody>
              <a:bodyPr/>
              <a:lstStyle/>
              <a:p>
                <a:r>
                  <a:rPr lang="en-CH">
                    <a:noFill/>
                  </a:rPr>
                  <a:t> </a:t>
                </a:r>
              </a:p>
            </p:txBody>
          </p:sp>
        </mc:Fallback>
      </mc:AlternateContent>
      <p:pic>
        <p:nvPicPr>
          <p:cNvPr id="7" name="Picture 6">
            <a:extLst>
              <a:ext uri="{FF2B5EF4-FFF2-40B4-BE49-F238E27FC236}">
                <a16:creationId xmlns:a16="http://schemas.microsoft.com/office/drawing/2014/main" id="{877AD702-AB22-7398-9FC8-EC3941F3F614}"/>
              </a:ext>
            </a:extLst>
          </p:cNvPr>
          <p:cNvPicPr>
            <a:picLocks noChangeAspect="1"/>
          </p:cNvPicPr>
          <p:nvPr/>
        </p:nvPicPr>
        <p:blipFill>
          <a:blip r:embed="rId4"/>
          <a:stretch>
            <a:fillRect/>
          </a:stretch>
        </p:blipFill>
        <p:spPr>
          <a:xfrm>
            <a:off x="2350770" y="4407325"/>
            <a:ext cx="6793230" cy="2175889"/>
          </a:xfrm>
          <a:prstGeom prst="rect">
            <a:avLst/>
          </a:prstGeom>
        </p:spPr>
      </p:pic>
    </p:spTree>
    <p:extLst>
      <p:ext uri="{BB962C8B-B14F-4D97-AF65-F5344CB8AC3E}">
        <p14:creationId xmlns:p14="http://schemas.microsoft.com/office/powerpoint/2010/main" val="22749186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B57B73-99A5-7837-8F05-CA40A753CC8D}"/>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C58B8EC7-609F-F20E-1ADE-74A79A9342D6}"/>
              </a:ext>
            </a:extLst>
          </p:cNvPr>
          <p:cNvSpPr txBox="1"/>
          <p:nvPr/>
        </p:nvSpPr>
        <p:spPr>
          <a:xfrm>
            <a:off x="4162901" y="441422"/>
            <a:ext cx="3866197" cy="646331"/>
          </a:xfrm>
          <a:prstGeom prst="rect">
            <a:avLst/>
          </a:prstGeom>
          <a:noFill/>
        </p:spPr>
        <p:txBody>
          <a:bodyPr wrap="square">
            <a:spAutoFit/>
          </a:bodyPr>
          <a:lstStyle/>
          <a:p>
            <a:r>
              <a:rPr lang="en-GB" sz="3600" dirty="0"/>
              <a:t>Bucket acceptance</a:t>
            </a:r>
            <a:endParaRPr lang="en-CH" sz="3600" dirty="0"/>
          </a:p>
        </p:txBody>
      </p:sp>
      <p:sp>
        <p:nvSpPr>
          <p:cNvPr id="7" name="TextBox 6">
            <a:extLst>
              <a:ext uri="{FF2B5EF4-FFF2-40B4-BE49-F238E27FC236}">
                <a16:creationId xmlns:a16="http://schemas.microsoft.com/office/drawing/2014/main" id="{153F5502-2EA6-BAF4-2BB4-D038648B60F1}"/>
              </a:ext>
            </a:extLst>
          </p:cNvPr>
          <p:cNvSpPr txBox="1"/>
          <p:nvPr/>
        </p:nvSpPr>
        <p:spPr>
          <a:xfrm>
            <a:off x="512444" y="1087753"/>
            <a:ext cx="11167110" cy="461665"/>
          </a:xfrm>
          <a:prstGeom prst="rect">
            <a:avLst/>
          </a:prstGeom>
          <a:noFill/>
        </p:spPr>
        <p:txBody>
          <a:bodyPr wrap="square">
            <a:spAutoFit/>
          </a:bodyPr>
          <a:lstStyle/>
          <a:p>
            <a:r>
              <a:rPr lang="en-GB" sz="2400" dirty="0"/>
              <a:t>Consider a stationary bucket. If the energy acceptance of the bucket is given as</a:t>
            </a:r>
            <a:endParaRPr lang="en-CH" sz="2400" dirty="0"/>
          </a:p>
        </p:txBody>
      </p:sp>
      <mc:AlternateContent xmlns:mc="http://schemas.openxmlformats.org/markup-compatibility/2006" xmlns:a14="http://schemas.microsoft.com/office/drawing/2010/main">
        <mc:Choice Requires="a14">
          <p:sp>
            <p:nvSpPr>
              <p:cNvPr id="8" name="TPAnswers" title="Answer Text">
                <a:extLst>
                  <a:ext uri="{FF2B5EF4-FFF2-40B4-BE49-F238E27FC236}">
                    <a16:creationId xmlns:a16="http://schemas.microsoft.com/office/drawing/2014/main" id="{69737FDC-F655-2F8B-8138-275E18A79C22}"/>
                  </a:ext>
                </a:extLst>
              </p:cNvPr>
              <p:cNvSpPr>
                <a:spLocks noGrp="1"/>
              </p:cNvSpPr>
              <p:nvPr>
                <p:ph idx="1"/>
                <p:custDataLst>
                  <p:tags r:id="rId1"/>
                </p:custDataLst>
              </p:nvPr>
            </p:nvSpPr>
            <p:spPr>
              <a:xfrm>
                <a:off x="376033" y="3116066"/>
                <a:ext cx="6234315" cy="2192516"/>
              </a:xfrm>
            </p:spPr>
            <p:txBody>
              <a:bodyPr>
                <a:noAutofit/>
              </a:bodyPr>
              <a:lstStyle/>
              <a:p>
                <a:pPr marL="514350" indent="-514350">
                  <a:lnSpc>
                    <a:spcPct val="100000"/>
                  </a:lnSpc>
                  <a:spcBef>
                    <a:spcPts val="769"/>
                  </a:spcBef>
                  <a:buFont typeface="Arial" charset="0"/>
                  <a:buAutoNum type="alphaUcPeriod"/>
                </a:pPr>
                <a:r>
                  <a:rPr lang="en-US" altLang="en-US" sz="2000" dirty="0">
                    <a:ea typeface="MS PGothic" charset="-128"/>
                  </a:rPr>
                  <a:t>Bucket energy acceptance increases for </a:t>
                </a:r>
                <a14:m>
                  <m:oMath xmlns:m="http://schemas.openxmlformats.org/officeDocument/2006/math">
                    <m:sSub>
                      <m:sSubPr>
                        <m:ctrlPr>
                          <a:rPr lang="de-CH" altLang="en-US" sz="2000" b="0" i="1" smtClean="0">
                            <a:latin typeface="Cambria Math" panose="02040503050406030204" pitchFamily="18" charset="0"/>
                            <a:ea typeface="MS PGothic" charset="-128"/>
                          </a:rPr>
                        </m:ctrlPr>
                      </m:sSubPr>
                      <m:e>
                        <m:r>
                          <a:rPr lang="de-CH" altLang="en-US" sz="2000" b="0" i="1" smtClean="0">
                            <a:latin typeface="Cambria Math" panose="02040503050406030204" pitchFamily="18" charset="0"/>
                            <a:ea typeface="MS PGothic" charset="-128"/>
                          </a:rPr>
                          <m:t>𝜙</m:t>
                        </m:r>
                      </m:e>
                      <m:sub>
                        <m:r>
                          <a:rPr lang="de-CH" altLang="en-US" sz="2000" b="0" i="1" smtClean="0">
                            <a:latin typeface="Cambria Math" panose="02040503050406030204" pitchFamily="18" charset="0"/>
                            <a:ea typeface="MS PGothic" charset="-128"/>
                          </a:rPr>
                          <m:t>𝑠</m:t>
                        </m:r>
                      </m:sub>
                    </m:sSub>
                  </m:oMath>
                </a14:m>
                <a:r>
                  <a:rPr lang="de-CH" altLang="en-US" sz="2000" b="0" dirty="0">
                    <a:ea typeface="MS PGothic" charset="-128"/>
                  </a:rPr>
                  <a:t> </a:t>
                </a:r>
                <a:r>
                  <a:rPr lang="de-CH" altLang="en-US" sz="2000" b="0" dirty="0" err="1">
                    <a:ea typeface="MS PGothic" charset="-128"/>
                  </a:rPr>
                  <a:t>rising</a:t>
                </a:r>
                <a:r>
                  <a:rPr lang="de-CH" altLang="en-US" sz="2000" b="0" dirty="0">
                    <a:ea typeface="MS PGothic" charset="-128"/>
                  </a:rPr>
                  <a:t> </a:t>
                </a:r>
                <a:r>
                  <a:rPr lang="de-CH" altLang="en-US" sz="2000" b="0" dirty="0" err="1">
                    <a:ea typeface="MS PGothic" charset="-128"/>
                  </a:rPr>
                  <a:t>from</a:t>
                </a:r>
                <a:r>
                  <a:rPr lang="de-CH" altLang="en-US" sz="2000" b="0" dirty="0">
                    <a:ea typeface="MS PGothic" charset="-128"/>
                  </a:rPr>
                  <a:t> 0 </a:t>
                </a:r>
                <a:r>
                  <a:rPr lang="de-CH" altLang="en-US" sz="2000" b="0" dirty="0" err="1">
                    <a:ea typeface="MS PGothic" charset="-128"/>
                  </a:rPr>
                  <a:t>to</a:t>
                </a:r>
                <a:r>
                  <a:rPr lang="de-CH" altLang="en-US" sz="2000" b="0" dirty="0">
                    <a:ea typeface="MS PGothic" charset="-128"/>
                  </a:rPr>
                  <a:t> </a:t>
                </a:r>
                <a14:m>
                  <m:oMath xmlns:m="http://schemas.openxmlformats.org/officeDocument/2006/math">
                    <m:r>
                      <a:rPr lang="de-CH" altLang="en-US" sz="2000" i="1">
                        <a:latin typeface="Cambria Math" panose="02040503050406030204" pitchFamily="18" charset="0"/>
                        <a:ea typeface="MS PGothic" charset="-128"/>
                      </a:rPr>
                      <m:t>𝜋</m:t>
                    </m:r>
                    <m:r>
                      <a:rPr lang="de-CH" altLang="en-US" sz="2000" i="1">
                        <a:latin typeface="Cambria Math" panose="02040503050406030204" pitchFamily="18" charset="0"/>
                        <a:ea typeface="MS PGothic" charset="-128"/>
                      </a:rPr>
                      <m:t>/2</m:t>
                    </m:r>
                  </m:oMath>
                </a14:m>
                <a:endParaRPr lang="en-US" altLang="en-US" sz="2000" dirty="0">
                  <a:ea typeface="MS PGothic" charset="-128"/>
                </a:endParaRPr>
              </a:p>
              <a:p>
                <a:pPr marL="514350" indent="-514350">
                  <a:lnSpc>
                    <a:spcPct val="100000"/>
                  </a:lnSpc>
                  <a:spcBef>
                    <a:spcPts val="769"/>
                  </a:spcBef>
                  <a:buFont typeface="Arial" charset="0"/>
                  <a:buAutoNum type="alphaUcPeriod"/>
                </a:pPr>
                <a:r>
                  <a:rPr lang="en-US" altLang="en-US" sz="2000" dirty="0">
                    <a:ea typeface="MS PGothic" charset="-128"/>
                  </a:rPr>
                  <a:t>Bucket energy acceptance decreases for </a:t>
                </a:r>
                <a14:m>
                  <m:oMath xmlns:m="http://schemas.openxmlformats.org/officeDocument/2006/math">
                    <m:sSub>
                      <m:sSubPr>
                        <m:ctrlPr>
                          <a:rPr lang="de-CH" altLang="en-US" sz="2000" b="0" i="1" smtClean="0">
                            <a:latin typeface="Cambria Math" panose="02040503050406030204" pitchFamily="18" charset="0"/>
                            <a:ea typeface="MS PGothic" charset="-128"/>
                          </a:rPr>
                        </m:ctrlPr>
                      </m:sSubPr>
                      <m:e>
                        <m:r>
                          <a:rPr lang="de-CH" altLang="en-US" sz="2000" b="0" i="1" smtClean="0">
                            <a:latin typeface="Cambria Math" panose="02040503050406030204" pitchFamily="18" charset="0"/>
                            <a:ea typeface="MS PGothic" charset="-128"/>
                          </a:rPr>
                          <m:t>𝜙</m:t>
                        </m:r>
                      </m:e>
                      <m:sub>
                        <m:r>
                          <a:rPr lang="de-CH" altLang="en-US" sz="2000" b="0" i="1" smtClean="0">
                            <a:latin typeface="Cambria Math" panose="02040503050406030204" pitchFamily="18" charset="0"/>
                            <a:ea typeface="MS PGothic" charset="-128"/>
                          </a:rPr>
                          <m:t>𝑠</m:t>
                        </m:r>
                      </m:sub>
                    </m:sSub>
                  </m:oMath>
                </a14:m>
                <a:r>
                  <a:rPr lang="de-CH" altLang="en-US" sz="2000" b="0" dirty="0">
                    <a:ea typeface="MS PGothic" charset="-128"/>
                  </a:rPr>
                  <a:t> </a:t>
                </a:r>
                <a:r>
                  <a:rPr lang="de-CH" altLang="en-US" sz="2000" b="0" dirty="0" err="1">
                    <a:ea typeface="MS PGothic" charset="-128"/>
                  </a:rPr>
                  <a:t>rising</a:t>
                </a:r>
                <a:r>
                  <a:rPr lang="de-CH" altLang="en-US" sz="2000" b="0" dirty="0">
                    <a:ea typeface="MS PGothic" charset="-128"/>
                  </a:rPr>
                  <a:t> </a:t>
                </a:r>
                <a:r>
                  <a:rPr lang="de-CH" altLang="en-US" sz="2000" b="0" dirty="0" err="1">
                    <a:ea typeface="MS PGothic" charset="-128"/>
                  </a:rPr>
                  <a:t>from</a:t>
                </a:r>
                <a:r>
                  <a:rPr lang="de-CH" altLang="en-US" sz="2000" b="0" dirty="0">
                    <a:ea typeface="MS PGothic" charset="-128"/>
                  </a:rPr>
                  <a:t> 0 </a:t>
                </a:r>
                <a:r>
                  <a:rPr lang="de-CH" altLang="en-US" sz="2000" b="0" dirty="0" err="1">
                    <a:ea typeface="MS PGothic" charset="-128"/>
                  </a:rPr>
                  <a:t>to</a:t>
                </a:r>
                <a:r>
                  <a:rPr lang="de-CH" altLang="en-US" sz="2000" b="0" dirty="0">
                    <a:ea typeface="MS PGothic" charset="-128"/>
                  </a:rPr>
                  <a:t> </a:t>
                </a:r>
                <a14:m>
                  <m:oMath xmlns:m="http://schemas.openxmlformats.org/officeDocument/2006/math">
                    <m:r>
                      <a:rPr lang="de-CH" altLang="en-US" sz="2000" i="1">
                        <a:latin typeface="Cambria Math" panose="02040503050406030204" pitchFamily="18" charset="0"/>
                        <a:ea typeface="MS PGothic" charset="-128"/>
                      </a:rPr>
                      <m:t>𝜋</m:t>
                    </m:r>
                    <m:r>
                      <a:rPr lang="de-CH" altLang="en-US" sz="2000" i="1">
                        <a:latin typeface="Cambria Math" panose="02040503050406030204" pitchFamily="18" charset="0"/>
                        <a:ea typeface="MS PGothic" charset="-128"/>
                      </a:rPr>
                      <m:t>/2</m:t>
                    </m:r>
                  </m:oMath>
                </a14:m>
                <a:endParaRPr lang="en-US" altLang="en-US" sz="2000" dirty="0">
                  <a:ea typeface="MS PGothic" charset="-128"/>
                </a:endParaRPr>
              </a:p>
              <a:p>
                <a:pPr marL="514350" indent="-514350">
                  <a:lnSpc>
                    <a:spcPct val="100000"/>
                  </a:lnSpc>
                  <a:spcBef>
                    <a:spcPts val="769"/>
                  </a:spcBef>
                  <a:buFont typeface="Arial" charset="0"/>
                  <a:buAutoNum type="alphaUcPeriod"/>
                </a:pPr>
                <a:r>
                  <a:rPr lang="en-US" altLang="en-US" sz="2000" dirty="0">
                    <a:ea typeface="MS PGothic" charset="-128"/>
                  </a:rPr>
                  <a:t>Bucket acceptance depends only on the available RF voltage </a:t>
                </a:r>
                <a14:m>
                  <m:oMath xmlns:m="http://schemas.openxmlformats.org/officeDocument/2006/math">
                    <m:sSub>
                      <m:sSubPr>
                        <m:ctrlPr>
                          <a:rPr lang="de-CH" altLang="en-US" sz="2000" b="0" i="1" smtClean="0">
                            <a:latin typeface="Cambria Math" panose="02040503050406030204" pitchFamily="18" charset="0"/>
                            <a:ea typeface="MS PGothic" charset="-128"/>
                          </a:rPr>
                        </m:ctrlPr>
                      </m:sSubPr>
                      <m:e>
                        <m:r>
                          <a:rPr lang="de-CH" altLang="en-US" sz="2000" b="0" i="1" smtClean="0">
                            <a:latin typeface="Cambria Math" panose="02040503050406030204" pitchFamily="18" charset="0"/>
                            <a:ea typeface="MS PGothic" charset="-128"/>
                          </a:rPr>
                          <m:t>𝑉</m:t>
                        </m:r>
                      </m:e>
                      <m:sub>
                        <m:r>
                          <a:rPr lang="de-CH" altLang="en-US" sz="2000" b="0" i="1" smtClean="0">
                            <a:latin typeface="Cambria Math" panose="02040503050406030204" pitchFamily="18" charset="0"/>
                            <a:ea typeface="MS PGothic" charset="-128"/>
                          </a:rPr>
                          <m:t>𝑅𝐹</m:t>
                        </m:r>
                      </m:sub>
                    </m:sSub>
                  </m:oMath>
                </a14:m>
                <a:endParaRPr lang="de-CH" altLang="en-US" sz="2000" b="0" dirty="0">
                  <a:ea typeface="MS PGothic" charset="-128"/>
                </a:endParaRPr>
              </a:p>
            </p:txBody>
          </p:sp>
        </mc:Choice>
        <mc:Fallback xmlns="">
          <p:sp>
            <p:nvSpPr>
              <p:cNvPr id="8" name="TPAnswers" title="Answer Text">
                <a:extLst>
                  <a:ext uri="{FF2B5EF4-FFF2-40B4-BE49-F238E27FC236}">
                    <a16:creationId xmlns:a16="http://schemas.microsoft.com/office/drawing/2014/main" id="{69737FDC-F655-2F8B-8138-275E18A79C22}"/>
                  </a:ext>
                </a:extLst>
              </p:cNvPr>
              <p:cNvSpPr>
                <a:spLocks noGrp="1" noRot="1" noChangeAspect="1" noMove="1" noResize="1" noEditPoints="1" noAdjustHandles="1" noChangeArrowheads="1" noChangeShapeType="1" noTextEdit="1"/>
              </p:cNvSpPr>
              <p:nvPr>
                <p:ph idx="1"/>
                <p:custDataLst>
                  <p:tags r:id="rId4"/>
                </p:custDataLst>
              </p:nvPr>
            </p:nvSpPr>
            <p:spPr>
              <a:xfrm>
                <a:off x="376033" y="3116066"/>
                <a:ext cx="6234315" cy="2192516"/>
              </a:xfrm>
              <a:blipFill>
                <a:blip r:embed="rId5"/>
                <a:stretch>
                  <a:fillRect l="-1016" t="-1724" b="-1149"/>
                </a:stretch>
              </a:blipFill>
            </p:spPr>
            <p:txBody>
              <a:bodyPr/>
              <a:lstStyle/>
              <a:p>
                <a:r>
                  <a:rPr lang="en-CH">
                    <a:noFill/>
                  </a:rPr>
                  <a:t> </a:t>
                </a:r>
              </a:p>
            </p:txBody>
          </p:sp>
        </mc:Fallback>
      </mc:AlternateContent>
      <p:pic>
        <p:nvPicPr>
          <p:cNvPr id="2" name="Picture 1">
            <a:extLst>
              <a:ext uri="{FF2B5EF4-FFF2-40B4-BE49-F238E27FC236}">
                <a16:creationId xmlns:a16="http://schemas.microsoft.com/office/drawing/2014/main" id="{A8EDB69C-676D-5E45-4109-F903E5A691E5}"/>
              </a:ext>
            </a:extLst>
          </p:cNvPr>
          <p:cNvPicPr>
            <a:picLocks noChangeAspect="1"/>
          </p:cNvPicPr>
          <p:nvPr/>
        </p:nvPicPr>
        <p:blipFill>
          <a:blip r:embed="rId6"/>
          <a:stretch>
            <a:fillRect/>
          </a:stretch>
        </p:blipFill>
        <p:spPr>
          <a:xfrm>
            <a:off x="3717290" y="1549418"/>
            <a:ext cx="3323590" cy="922696"/>
          </a:xfrm>
          <a:prstGeom prst="rect">
            <a:avLst/>
          </a:prstGeom>
        </p:spPr>
      </p:pic>
      <p:sp>
        <p:nvSpPr>
          <p:cNvPr id="4" name="TextBox 3">
            <a:extLst>
              <a:ext uri="{FF2B5EF4-FFF2-40B4-BE49-F238E27FC236}">
                <a16:creationId xmlns:a16="http://schemas.microsoft.com/office/drawing/2014/main" id="{F51F5F56-2317-34DD-96BB-E3AFA7DAEF50}"/>
              </a:ext>
            </a:extLst>
          </p:cNvPr>
          <p:cNvSpPr txBox="1"/>
          <p:nvPr/>
        </p:nvSpPr>
        <p:spPr>
          <a:xfrm>
            <a:off x="512444" y="2452388"/>
            <a:ext cx="6097904" cy="461665"/>
          </a:xfrm>
          <a:prstGeom prst="rect">
            <a:avLst/>
          </a:prstGeom>
          <a:noFill/>
        </p:spPr>
        <p:txBody>
          <a:bodyPr wrap="square">
            <a:spAutoFit/>
          </a:bodyPr>
          <a:lstStyle/>
          <a:p>
            <a:r>
              <a:rPr lang="en-CH" sz="2400" dirty="0"/>
              <a:t>Which of the following is correct</a:t>
            </a:r>
          </a:p>
        </p:txBody>
      </p:sp>
      <p:pic>
        <p:nvPicPr>
          <p:cNvPr id="6" name="Picture 5">
            <a:extLst>
              <a:ext uri="{FF2B5EF4-FFF2-40B4-BE49-F238E27FC236}">
                <a16:creationId xmlns:a16="http://schemas.microsoft.com/office/drawing/2014/main" id="{443F2594-34DB-DD21-78DC-C0514A1EC382}"/>
              </a:ext>
            </a:extLst>
          </p:cNvPr>
          <p:cNvPicPr>
            <a:picLocks noChangeAspect="1"/>
          </p:cNvPicPr>
          <p:nvPr/>
        </p:nvPicPr>
        <p:blipFill>
          <a:blip r:embed="rId7"/>
          <a:stretch>
            <a:fillRect/>
          </a:stretch>
        </p:blipFill>
        <p:spPr>
          <a:xfrm>
            <a:off x="6896099" y="2480678"/>
            <a:ext cx="5108099" cy="3463291"/>
          </a:xfrm>
          <a:prstGeom prst="rect">
            <a:avLst/>
          </a:prstGeom>
        </p:spPr>
      </p:pic>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C2A49C12-0B5F-710B-CE0A-2FEC10A85C94}"/>
                  </a:ext>
                </a:extLst>
              </p:cNvPr>
              <p:cNvSpPr txBox="1"/>
              <p:nvPr/>
            </p:nvSpPr>
            <p:spPr>
              <a:xfrm>
                <a:off x="7691913" y="6047246"/>
                <a:ext cx="4181951" cy="369332"/>
              </a:xfrm>
              <a:prstGeom prst="rect">
                <a:avLst/>
              </a:prstGeom>
              <a:noFill/>
            </p:spPr>
            <p:txBody>
              <a:bodyPr wrap="square">
                <a:spAutoFit/>
              </a:bodyPr>
              <a:lstStyle/>
              <a:p>
                <a:r>
                  <a:rPr lang="en-CH" dirty="0"/>
                  <a:t>Evolution of function </a:t>
                </a:r>
                <a14:m>
                  <m:oMath xmlns:m="http://schemas.openxmlformats.org/officeDocument/2006/math">
                    <m:r>
                      <a:rPr lang="de-CH" b="0" i="1" smtClean="0">
                        <a:latin typeface="Cambria Math" panose="02040503050406030204" pitchFamily="18" charset="0"/>
                      </a:rPr>
                      <m:t>𝐺</m:t>
                    </m:r>
                  </m:oMath>
                </a14:m>
                <a:r>
                  <a:rPr lang="en-CH" dirty="0"/>
                  <a:t> as a function of </a:t>
                </a:r>
                <a14:m>
                  <m:oMath xmlns:m="http://schemas.openxmlformats.org/officeDocument/2006/math">
                    <m:sSub>
                      <m:sSubPr>
                        <m:ctrlPr>
                          <a:rPr lang="de-CH" b="0" i="1" smtClean="0">
                            <a:latin typeface="Cambria Math" panose="02040503050406030204" pitchFamily="18" charset="0"/>
                          </a:rPr>
                        </m:ctrlPr>
                      </m:sSubPr>
                      <m:e>
                        <m:r>
                          <a:rPr lang="de-CH" b="0" i="1" smtClean="0">
                            <a:latin typeface="Cambria Math" panose="02040503050406030204" pitchFamily="18" charset="0"/>
                          </a:rPr>
                          <m:t>𝜙</m:t>
                        </m:r>
                      </m:e>
                      <m:sub>
                        <m:r>
                          <a:rPr lang="de-CH" b="0" i="1" smtClean="0">
                            <a:latin typeface="Cambria Math" panose="02040503050406030204" pitchFamily="18" charset="0"/>
                          </a:rPr>
                          <m:t>𝑠</m:t>
                        </m:r>
                      </m:sub>
                    </m:sSub>
                  </m:oMath>
                </a14:m>
                <a:endParaRPr lang="de-CH" b="0" dirty="0"/>
              </a:p>
            </p:txBody>
          </p:sp>
        </mc:Choice>
        <mc:Fallback xmlns="">
          <p:sp>
            <p:nvSpPr>
              <p:cNvPr id="10" name="TextBox 9">
                <a:extLst>
                  <a:ext uri="{FF2B5EF4-FFF2-40B4-BE49-F238E27FC236}">
                    <a16:creationId xmlns:a16="http://schemas.microsoft.com/office/drawing/2014/main" id="{C2A49C12-0B5F-710B-CE0A-2FEC10A85C94}"/>
                  </a:ext>
                </a:extLst>
              </p:cNvPr>
              <p:cNvSpPr txBox="1">
                <a:spLocks noRot="1" noChangeAspect="1" noMove="1" noResize="1" noEditPoints="1" noAdjustHandles="1" noChangeArrowheads="1" noChangeShapeType="1" noTextEdit="1"/>
              </p:cNvSpPr>
              <p:nvPr/>
            </p:nvSpPr>
            <p:spPr>
              <a:xfrm>
                <a:off x="7691913" y="6047246"/>
                <a:ext cx="4181951" cy="369332"/>
              </a:xfrm>
              <a:prstGeom prst="rect">
                <a:avLst/>
              </a:prstGeom>
              <a:blipFill>
                <a:blip r:embed="rId8"/>
                <a:stretch>
                  <a:fillRect l="-1208" t="-6667" b="-26667"/>
                </a:stretch>
              </a:blipFill>
            </p:spPr>
            <p:txBody>
              <a:bodyPr/>
              <a:lstStyle/>
              <a:p>
                <a:r>
                  <a:rPr lang="en-CH">
                    <a:noFill/>
                  </a:rPr>
                  <a:t> </a:t>
                </a:r>
              </a:p>
            </p:txBody>
          </p:sp>
        </mc:Fallback>
      </mc:AlternateContent>
    </p:spTree>
    <p:extLst>
      <p:ext uri="{BB962C8B-B14F-4D97-AF65-F5344CB8AC3E}">
        <p14:creationId xmlns:p14="http://schemas.microsoft.com/office/powerpoint/2010/main" val="37199175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506DC3C-91C6-9E68-F4BB-A44CACA4D40D}"/>
              </a:ext>
            </a:extLst>
          </p:cNvPr>
          <p:cNvSpPr txBox="1">
            <a:spLocks/>
          </p:cNvSpPr>
          <p:nvPr/>
        </p:nvSpPr>
        <p:spPr bwMode="auto">
          <a:xfrm>
            <a:off x="769620" y="629405"/>
            <a:ext cx="3756660" cy="537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mj-lt"/>
                <a:ea typeface="MS PGothic" pitchFamily="34" charset="-128"/>
                <a:cs typeface="MS PGothic" charset="0"/>
              </a:defRPr>
            </a:lvl1pPr>
            <a:lvl2pPr algn="ctr" rtl="0" eaLnBrk="1" fontAlgn="base" hangingPunct="1">
              <a:spcBef>
                <a:spcPct val="0"/>
              </a:spcBef>
              <a:spcAft>
                <a:spcPct val="0"/>
              </a:spcAft>
              <a:defRPr sz="4400">
                <a:solidFill>
                  <a:schemeClr val="tx1"/>
                </a:solidFill>
                <a:latin typeface="Calibri" charset="0"/>
                <a:ea typeface="MS PGothic" pitchFamily="34" charset="-128"/>
                <a:cs typeface="MS PGothic" charset="0"/>
              </a:defRPr>
            </a:lvl2pPr>
            <a:lvl3pPr algn="ctr" rtl="0" eaLnBrk="1" fontAlgn="base" hangingPunct="1">
              <a:spcBef>
                <a:spcPct val="0"/>
              </a:spcBef>
              <a:spcAft>
                <a:spcPct val="0"/>
              </a:spcAft>
              <a:defRPr sz="4400">
                <a:solidFill>
                  <a:schemeClr val="tx1"/>
                </a:solidFill>
                <a:latin typeface="Calibri" charset="0"/>
                <a:ea typeface="MS PGothic" pitchFamily="34" charset="-128"/>
                <a:cs typeface="MS PGothic" charset="0"/>
              </a:defRPr>
            </a:lvl3pPr>
            <a:lvl4pPr algn="ctr" rtl="0" eaLnBrk="1" fontAlgn="base" hangingPunct="1">
              <a:spcBef>
                <a:spcPct val="0"/>
              </a:spcBef>
              <a:spcAft>
                <a:spcPct val="0"/>
              </a:spcAft>
              <a:defRPr sz="4400">
                <a:solidFill>
                  <a:schemeClr val="tx1"/>
                </a:solidFill>
                <a:latin typeface="Calibri" charset="0"/>
                <a:ea typeface="MS PGothic" pitchFamily="34" charset="-128"/>
                <a:cs typeface="MS PGothic" charset="0"/>
              </a:defRPr>
            </a:lvl4pPr>
            <a:lvl5pPr algn="ctr" rtl="0" eaLnBrk="1" fontAlgn="base" hangingPunct="1">
              <a:spcBef>
                <a:spcPct val="0"/>
              </a:spcBef>
              <a:spcAft>
                <a:spcPct val="0"/>
              </a:spcAft>
              <a:defRPr sz="4400">
                <a:solidFill>
                  <a:schemeClr val="tx1"/>
                </a:solidFill>
                <a:latin typeface="Calibri" charset="0"/>
                <a:ea typeface="MS PGothic" pitchFamily="34" charset="-128"/>
                <a:cs typeface="MS PGothic" charset="0"/>
              </a:defRPr>
            </a:lvl5pPr>
            <a:lvl6pPr marL="457200" algn="ctr" rtl="0" eaLnBrk="1" fontAlgn="base" hangingPunct="1">
              <a:spcBef>
                <a:spcPct val="0"/>
              </a:spcBef>
              <a:spcAft>
                <a:spcPct val="0"/>
              </a:spcAft>
              <a:defRPr sz="4400">
                <a:solidFill>
                  <a:schemeClr val="tx1"/>
                </a:solidFill>
                <a:latin typeface="Calibri" charset="0"/>
                <a:ea typeface="ＭＳ Ｐゴシック" charset="0"/>
              </a:defRPr>
            </a:lvl6pPr>
            <a:lvl7pPr marL="914400" algn="ctr" rtl="0" eaLnBrk="1" fontAlgn="base" hangingPunct="1">
              <a:spcBef>
                <a:spcPct val="0"/>
              </a:spcBef>
              <a:spcAft>
                <a:spcPct val="0"/>
              </a:spcAft>
              <a:defRPr sz="4400">
                <a:solidFill>
                  <a:schemeClr val="tx1"/>
                </a:solidFill>
                <a:latin typeface="Calibri" charset="0"/>
                <a:ea typeface="ＭＳ Ｐゴシック" charset="0"/>
              </a:defRPr>
            </a:lvl7pPr>
            <a:lvl8pPr marL="1371600" algn="ctr" rtl="0" eaLnBrk="1" fontAlgn="base" hangingPunct="1">
              <a:spcBef>
                <a:spcPct val="0"/>
              </a:spcBef>
              <a:spcAft>
                <a:spcPct val="0"/>
              </a:spcAft>
              <a:defRPr sz="4400">
                <a:solidFill>
                  <a:schemeClr val="tx1"/>
                </a:solidFill>
                <a:latin typeface="Calibri" charset="0"/>
                <a:ea typeface="ＭＳ Ｐゴシック" charset="0"/>
              </a:defRPr>
            </a:lvl8pPr>
            <a:lvl9pPr marL="1828800" algn="ctr" rtl="0" eaLnBrk="1" fontAlgn="base" hangingPunct="1">
              <a:spcBef>
                <a:spcPct val="0"/>
              </a:spcBef>
              <a:spcAft>
                <a:spcPct val="0"/>
              </a:spcAft>
              <a:defRPr sz="4400">
                <a:solidFill>
                  <a:schemeClr val="tx1"/>
                </a:solidFill>
                <a:latin typeface="Calibri" charset="0"/>
                <a:ea typeface="ＭＳ Ｐゴシック" charset="0"/>
              </a:defRPr>
            </a:lvl9pPr>
          </a:lstStyle>
          <a:p>
            <a:r>
              <a:rPr lang="en-US" sz="2800" dirty="0"/>
              <a:t>B is the correct answer</a:t>
            </a:r>
          </a:p>
        </p:txBody>
      </p:sp>
      <p:pic>
        <p:nvPicPr>
          <p:cNvPr id="5" name="Picture 4">
            <a:extLst>
              <a:ext uri="{FF2B5EF4-FFF2-40B4-BE49-F238E27FC236}">
                <a16:creationId xmlns:a16="http://schemas.microsoft.com/office/drawing/2014/main" id="{14ACA3E3-90AD-36EA-8B12-4F52197B2168}"/>
              </a:ext>
            </a:extLst>
          </p:cNvPr>
          <p:cNvPicPr>
            <a:picLocks noChangeAspect="1"/>
          </p:cNvPicPr>
          <p:nvPr/>
        </p:nvPicPr>
        <p:blipFill>
          <a:blip r:embed="rId3"/>
          <a:stretch>
            <a:fillRect/>
          </a:stretch>
        </p:blipFill>
        <p:spPr>
          <a:xfrm>
            <a:off x="6496470" y="898169"/>
            <a:ext cx="5263452" cy="5177790"/>
          </a:xfrm>
          <a:prstGeom prst="rect">
            <a:avLst/>
          </a:prstGeom>
        </p:spPr>
      </p:pic>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2016EAAD-709E-8A8F-C0A9-94DC9BCBE99A}"/>
                  </a:ext>
                </a:extLst>
              </p:cNvPr>
              <p:cNvSpPr txBox="1"/>
              <p:nvPr/>
            </p:nvSpPr>
            <p:spPr>
              <a:xfrm>
                <a:off x="546378" y="1529834"/>
                <a:ext cx="5854422" cy="3737946"/>
              </a:xfrm>
              <a:prstGeom prst="rect">
                <a:avLst/>
              </a:prstGeom>
              <a:noFill/>
            </p:spPr>
            <p:txBody>
              <a:bodyPr wrap="square">
                <a:spAutoFit/>
              </a:bodyPr>
              <a:lstStyle/>
              <a:p>
                <a:pPr>
                  <a:lnSpc>
                    <a:spcPct val="150000"/>
                  </a:lnSpc>
                </a:pPr>
                <a:r>
                  <a:rPr lang="en-CH" sz="2000" dirty="0"/>
                  <a:t>The phase extension of the bucket is the largest when </a:t>
                </a:r>
                <a14:m>
                  <m:oMath xmlns:m="http://schemas.openxmlformats.org/officeDocument/2006/math">
                    <m:sSub>
                      <m:sSubPr>
                        <m:ctrlPr>
                          <a:rPr lang="de-CH" sz="2000" b="0" i="1" smtClean="0">
                            <a:latin typeface="Cambria Math" panose="02040503050406030204" pitchFamily="18" charset="0"/>
                          </a:rPr>
                        </m:ctrlPr>
                      </m:sSubPr>
                      <m:e>
                        <m:r>
                          <a:rPr lang="de-CH" sz="2000" b="0" i="1" smtClean="0">
                            <a:latin typeface="Cambria Math" panose="02040503050406030204" pitchFamily="18" charset="0"/>
                          </a:rPr>
                          <m:t>𝜙</m:t>
                        </m:r>
                      </m:e>
                      <m:sub>
                        <m:r>
                          <a:rPr lang="de-CH" sz="2000" b="0" i="1" smtClean="0">
                            <a:latin typeface="Cambria Math" panose="02040503050406030204" pitchFamily="18" charset="0"/>
                          </a:rPr>
                          <m:t>𝑠</m:t>
                        </m:r>
                      </m:sub>
                    </m:sSub>
                    <m:r>
                      <a:rPr lang="de-CH" sz="2000" b="0" i="1" smtClean="0">
                        <a:latin typeface="Cambria Math" panose="02040503050406030204" pitchFamily="18" charset="0"/>
                      </a:rPr>
                      <m:t>=0</m:t>
                    </m:r>
                  </m:oMath>
                </a14:m>
                <a:r>
                  <a:rPr lang="en-CH" sz="2000" dirty="0"/>
                  <a:t> or </a:t>
                </a:r>
                <a14:m>
                  <m:oMath xmlns:m="http://schemas.openxmlformats.org/officeDocument/2006/math">
                    <m:sSub>
                      <m:sSubPr>
                        <m:ctrlPr>
                          <a:rPr lang="de-CH" sz="2000" b="0" i="1" smtClean="0">
                            <a:latin typeface="Cambria Math" panose="02040503050406030204" pitchFamily="18" charset="0"/>
                          </a:rPr>
                        </m:ctrlPr>
                      </m:sSubPr>
                      <m:e>
                        <m:r>
                          <a:rPr lang="de-CH" sz="2000" b="0" i="1" smtClean="0">
                            <a:latin typeface="Cambria Math" panose="02040503050406030204" pitchFamily="18" charset="0"/>
                          </a:rPr>
                          <m:t>𝜙</m:t>
                        </m:r>
                      </m:e>
                      <m:sub>
                        <m:r>
                          <a:rPr lang="de-CH" sz="2000" b="0" i="1" smtClean="0">
                            <a:latin typeface="Cambria Math" panose="02040503050406030204" pitchFamily="18" charset="0"/>
                          </a:rPr>
                          <m:t>𝑠</m:t>
                        </m:r>
                      </m:sub>
                    </m:sSub>
                    <m:r>
                      <a:rPr lang="de-CH" sz="2000" b="0" i="1" smtClean="0">
                        <a:latin typeface="Cambria Math" panose="02040503050406030204" pitchFamily="18" charset="0"/>
                      </a:rPr>
                      <m:t>=</m:t>
                    </m:r>
                    <m:r>
                      <m:rPr>
                        <m:sty m:val="p"/>
                      </m:rPr>
                      <a:rPr lang="de-CH" sz="2000" b="0" i="1" smtClean="0">
                        <a:latin typeface="Cambria Math" panose="02040503050406030204" pitchFamily="18" charset="0"/>
                      </a:rPr>
                      <m:t>π</m:t>
                    </m:r>
                  </m:oMath>
                </a14:m>
                <a:r>
                  <a:rPr lang="en-CH" sz="2000" b="0" dirty="0"/>
                  <a:t>.</a:t>
                </a:r>
              </a:p>
              <a:p>
                <a:pPr>
                  <a:lnSpc>
                    <a:spcPct val="150000"/>
                  </a:lnSpc>
                </a:pPr>
                <a:endParaRPr lang="en-CH" sz="2000" b="0" dirty="0"/>
              </a:p>
              <a:p>
                <a:pPr>
                  <a:lnSpc>
                    <a:spcPct val="150000"/>
                  </a:lnSpc>
                </a:pPr>
                <a:r>
                  <a:rPr lang="de-CH" sz="2000" b="0" dirty="0"/>
                  <a:t>As </a:t>
                </a:r>
                <a:r>
                  <a:rPr lang="de-CH" sz="2000" b="0" dirty="0" err="1"/>
                  <a:t>the</a:t>
                </a:r>
                <a:r>
                  <a:rPr lang="de-CH" sz="2000" b="0" dirty="0"/>
                  <a:t> </a:t>
                </a:r>
                <a:r>
                  <a:rPr lang="de-CH" sz="2000" b="0" dirty="0" err="1"/>
                  <a:t>synchronous</a:t>
                </a:r>
                <a:r>
                  <a:rPr lang="de-CH" sz="2000" b="0" dirty="0"/>
                  <a:t> </a:t>
                </a:r>
                <a:r>
                  <a:rPr lang="de-CH" sz="2000" b="0" dirty="0" err="1"/>
                  <a:t>particle</a:t>
                </a:r>
                <a:r>
                  <a:rPr lang="de-CH" sz="2000" b="0" dirty="0"/>
                  <a:t> </a:t>
                </a:r>
                <a:r>
                  <a:rPr lang="de-CH" sz="2000" b="0" dirty="0" err="1"/>
                  <a:t>approaches</a:t>
                </a:r>
                <a:r>
                  <a:rPr lang="de-CH" sz="2000" b="0" dirty="0"/>
                  <a:t> </a:t>
                </a:r>
                <a14:m>
                  <m:oMath xmlns:m="http://schemas.openxmlformats.org/officeDocument/2006/math">
                    <m:sSub>
                      <m:sSubPr>
                        <m:ctrlPr>
                          <a:rPr lang="de-CH" sz="2000" b="0" i="1" smtClean="0">
                            <a:latin typeface="Cambria Math" panose="02040503050406030204" pitchFamily="18" charset="0"/>
                          </a:rPr>
                        </m:ctrlPr>
                      </m:sSubPr>
                      <m:e>
                        <m:r>
                          <a:rPr lang="de-CH" sz="2000" b="0" i="1" smtClean="0">
                            <a:latin typeface="Cambria Math" panose="02040503050406030204" pitchFamily="18" charset="0"/>
                          </a:rPr>
                          <m:t>𝜙</m:t>
                        </m:r>
                      </m:e>
                      <m:sub>
                        <m:r>
                          <a:rPr lang="de-CH" sz="2000" b="0" i="1" smtClean="0">
                            <a:latin typeface="Cambria Math" panose="02040503050406030204" pitchFamily="18" charset="0"/>
                          </a:rPr>
                          <m:t>𝑠</m:t>
                        </m:r>
                      </m:sub>
                    </m:sSub>
                    <m:r>
                      <a:rPr lang="de-CH" sz="2000" b="0" i="1" smtClean="0">
                        <a:latin typeface="Cambria Math" panose="02040503050406030204" pitchFamily="18" charset="0"/>
                      </a:rPr>
                      <m:t>=</m:t>
                    </m:r>
                    <m:r>
                      <m:rPr>
                        <m:sty m:val="p"/>
                      </m:rPr>
                      <a:rPr lang="de-CH" sz="2000" b="0" i="1" smtClean="0">
                        <a:latin typeface="Cambria Math" panose="02040503050406030204" pitchFamily="18" charset="0"/>
                      </a:rPr>
                      <m:t>π</m:t>
                    </m:r>
                    <m:r>
                      <a:rPr lang="de-CH" sz="2000" b="0" i="1" smtClean="0">
                        <a:latin typeface="Cambria Math" panose="02040503050406030204" pitchFamily="18" charset="0"/>
                      </a:rPr>
                      <m:t>/2</m:t>
                    </m:r>
                  </m:oMath>
                </a14:m>
                <a:r>
                  <a:rPr lang="de-CH" sz="2000" dirty="0"/>
                  <a:t>, </a:t>
                </a:r>
                <a:r>
                  <a:rPr lang="de-CH" sz="2000" dirty="0" err="1"/>
                  <a:t>the</a:t>
                </a:r>
                <a:r>
                  <a:rPr lang="de-CH" sz="2000" dirty="0"/>
                  <a:t> </a:t>
                </a:r>
                <a:r>
                  <a:rPr lang="de-CH" sz="2000" dirty="0" err="1"/>
                  <a:t>bucket</a:t>
                </a:r>
                <a:r>
                  <a:rPr lang="de-CH" sz="2000" dirty="0"/>
                  <a:t> </a:t>
                </a:r>
                <a:r>
                  <a:rPr lang="de-CH" sz="2000" dirty="0" err="1"/>
                  <a:t>becomes</a:t>
                </a:r>
                <a:r>
                  <a:rPr lang="de-CH" sz="2000" dirty="0"/>
                  <a:t> </a:t>
                </a:r>
                <a:r>
                  <a:rPr lang="de-CH" sz="2000" dirty="0" err="1"/>
                  <a:t>smaller</a:t>
                </a:r>
                <a:r>
                  <a:rPr lang="de-CH" sz="2000" dirty="0"/>
                  <a:t>.</a:t>
                </a:r>
              </a:p>
              <a:p>
                <a:pPr>
                  <a:lnSpc>
                    <a:spcPct val="150000"/>
                  </a:lnSpc>
                </a:pPr>
                <a:endParaRPr lang="de-CH" sz="2000" dirty="0"/>
              </a:p>
              <a:p>
                <a:pPr>
                  <a:lnSpc>
                    <a:spcPct val="150000"/>
                  </a:lnSpc>
                </a:pPr>
                <a:r>
                  <a:rPr lang="de-CH" sz="2000" dirty="0"/>
                  <a:t>The </a:t>
                </a:r>
                <a:r>
                  <a:rPr lang="de-CH" sz="2000" dirty="0" err="1"/>
                  <a:t>bucket</a:t>
                </a:r>
                <a:r>
                  <a:rPr lang="de-CH" sz="2000" dirty="0"/>
                  <a:t> </a:t>
                </a:r>
                <a:r>
                  <a:rPr lang="de-CH" sz="2000" dirty="0" err="1"/>
                  <a:t>acceptance</a:t>
                </a:r>
                <a:r>
                  <a:rPr lang="de-CH" sz="2000" dirty="0"/>
                  <a:t> will </a:t>
                </a:r>
                <a:r>
                  <a:rPr lang="de-CH" sz="2000" dirty="0" err="1"/>
                  <a:t>therefore</a:t>
                </a:r>
                <a:r>
                  <a:rPr lang="de-CH" sz="2000" dirty="0"/>
                  <a:t> </a:t>
                </a:r>
                <a:r>
                  <a:rPr lang="de-CH" sz="2000" dirty="0" err="1"/>
                  <a:t>strongly</a:t>
                </a:r>
                <a:r>
                  <a:rPr lang="de-CH" sz="2000" dirty="0"/>
                  <a:t> </a:t>
                </a:r>
                <a:r>
                  <a:rPr lang="de-CH" sz="2000" dirty="0" err="1"/>
                  <a:t>depend</a:t>
                </a:r>
                <a:r>
                  <a:rPr lang="de-CH" sz="2000" dirty="0"/>
                  <a:t> on </a:t>
                </a:r>
                <a:r>
                  <a:rPr lang="de-CH" sz="2000" dirty="0" err="1"/>
                  <a:t>the</a:t>
                </a:r>
                <a:r>
                  <a:rPr lang="de-CH" sz="2000" dirty="0"/>
                  <a:t> </a:t>
                </a:r>
                <a:r>
                  <a:rPr lang="de-CH" sz="2000" dirty="0" err="1"/>
                  <a:t>synchronous</a:t>
                </a:r>
                <a:r>
                  <a:rPr lang="de-CH" sz="2000" dirty="0"/>
                  <a:t> </a:t>
                </a:r>
                <a:r>
                  <a:rPr lang="de-CH" sz="2000" dirty="0" err="1"/>
                  <a:t>phase</a:t>
                </a:r>
                <a:r>
                  <a:rPr lang="de-CH" sz="2000" dirty="0"/>
                  <a:t>! </a:t>
                </a:r>
                <a:endParaRPr lang="de-CH" sz="2000" b="0" dirty="0"/>
              </a:p>
            </p:txBody>
          </p:sp>
        </mc:Choice>
        <mc:Fallback xmlns="">
          <p:sp>
            <p:nvSpPr>
              <p:cNvPr id="7" name="TextBox 6">
                <a:extLst>
                  <a:ext uri="{FF2B5EF4-FFF2-40B4-BE49-F238E27FC236}">
                    <a16:creationId xmlns:a16="http://schemas.microsoft.com/office/drawing/2014/main" id="{2016EAAD-709E-8A8F-C0A9-94DC9BCBE99A}"/>
                  </a:ext>
                </a:extLst>
              </p:cNvPr>
              <p:cNvSpPr txBox="1">
                <a:spLocks noRot="1" noChangeAspect="1" noMove="1" noResize="1" noEditPoints="1" noAdjustHandles="1" noChangeArrowheads="1" noChangeShapeType="1" noTextEdit="1"/>
              </p:cNvSpPr>
              <p:nvPr/>
            </p:nvSpPr>
            <p:spPr>
              <a:xfrm>
                <a:off x="546378" y="1529834"/>
                <a:ext cx="5854422" cy="3737946"/>
              </a:xfrm>
              <a:prstGeom prst="rect">
                <a:avLst/>
              </a:prstGeom>
              <a:blipFill>
                <a:blip r:embed="rId4"/>
                <a:stretch>
                  <a:fillRect l="-1299" r="-433" b="-2034"/>
                </a:stretch>
              </a:blipFill>
            </p:spPr>
            <p:txBody>
              <a:bodyPr/>
              <a:lstStyle/>
              <a:p>
                <a:r>
                  <a:rPr lang="en-CH">
                    <a:noFill/>
                  </a:rPr>
                  <a:t> </a:t>
                </a:r>
              </a:p>
            </p:txBody>
          </p:sp>
        </mc:Fallback>
      </mc:AlternateContent>
    </p:spTree>
    <p:extLst>
      <p:ext uri="{BB962C8B-B14F-4D97-AF65-F5344CB8AC3E}">
        <p14:creationId xmlns:p14="http://schemas.microsoft.com/office/powerpoint/2010/main" val="26759919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PQuestion" title="Question Text"/>
          <p:cNvSpPr>
            <a:spLocks noGrp="1"/>
          </p:cNvSpPr>
          <p:nvPr>
            <p:ph type="title"/>
          </p:nvPr>
        </p:nvSpPr>
        <p:spPr>
          <a:xfrm>
            <a:off x="304800" y="1268730"/>
            <a:ext cx="11788140" cy="1531620"/>
          </a:xfrm>
        </p:spPr>
        <p:txBody>
          <a:bodyPr/>
          <a:lstStyle/>
          <a:p>
            <a:pPr algn="l"/>
            <a:r>
              <a:rPr lang="en-US" altLang="en-US" sz="2400" dirty="0">
                <a:ea typeface="MS PGothic" charset="-128"/>
              </a:rPr>
              <a:t>Assume there is a horizontal orbit d</a:t>
            </a:r>
            <a:r>
              <a:rPr lang="en-US" sz="2400" dirty="0"/>
              <a:t>istortion </a:t>
            </a:r>
            <a:r>
              <a:rPr lang="en-US" sz="2400" i="1" dirty="0"/>
              <a:t>(caused by dipole error or displaced quadrupole)</a:t>
            </a:r>
            <a:r>
              <a:rPr lang="en-US" sz="2400" dirty="0"/>
              <a:t>. </a:t>
            </a:r>
            <a:r>
              <a:rPr lang="en-US" sz="2400" b="1" dirty="0"/>
              <a:t>What happens to the ellipse in (x, x’) plane at the position of the kick after introducing such distortion? </a:t>
            </a:r>
            <a:endParaRPr lang="en-US" altLang="en-US" sz="2400" dirty="0">
              <a:ea typeface="MS PGothic" charset="-128"/>
            </a:endParaRPr>
          </a:p>
        </p:txBody>
      </p:sp>
      <p:sp>
        <p:nvSpPr>
          <p:cNvPr id="13314" name="TPAnswers" title="Answer Text"/>
          <p:cNvSpPr>
            <a:spLocks noGrp="1"/>
          </p:cNvSpPr>
          <p:nvPr>
            <p:ph idx="1"/>
            <p:custDataLst>
              <p:tags r:id="rId2"/>
            </p:custDataLst>
          </p:nvPr>
        </p:nvSpPr>
        <p:spPr>
          <a:xfrm>
            <a:off x="532448" y="3061634"/>
            <a:ext cx="11149012" cy="3009289"/>
          </a:xfrm>
        </p:spPr>
        <p:txBody>
          <a:bodyPr>
            <a:normAutofit/>
          </a:bodyPr>
          <a:lstStyle/>
          <a:p>
            <a:pPr marL="514350" indent="-514350">
              <a:spcBef>
                <a:spcPts val="769"/>
              </a:spcBef>
              <a:buFont typeface="Arial" charset="0"/>
              <a:buAutoNum type="alphaUcPeriod"/>
            </a:pPr>
            <a:r>
              <a:rPr lang="en-US" sz="2100" dirty="0"/>
              <a:t>Horizontal beam size </a:t>
            </a:r>
            <a:r>
              <a:rPr lang="en-US" sz="2100" dirty="0" err="1"/>
              <a:t>σ</a:t>
            </a:r>
            <a:r>
              <a:rPr lang="en-US" sz="2100" dirty="0"/>
              <a:t> is increased (ellipse becomes ”flatter”) </a:t>
            </a:r>
          </a:p>
          <a:p>
            <a:pPr marL="514350" indent="-514350">
              <a:spcBef>
                <a:spcPts val="769"/>
              </a:spcBef>
              <a:buFont typeface="Arial" charset="0"/>
              <a:buAutoNum type="alphaUcPeriod"/>
            </a:pPr>
            <a:r>
              <a:rPr lang="en-US" sz="2100" dirty="0"/>
              <a:t>Horizontal beam divergence </a:t>
            </a:r>
            <a:r>
              <a:rPr lang="en-US" sz="2100" dirty="0" err="1"/>
              <a:t>σ</a:t>
            </a:r>
            <a:r>
              <a:rPr lang="en-US" sz="2100" dirty="0"/>
              <a:t>’ is increased (ellipse becomes ”more upright”) </a:t>
            </a:r>
          </a:p>
          <a:p>
            <a:pPr marL="514350" indent="-514350">
              <a:spcBef>
                <a:spcPts val="769"/>
              </a:spcBef>
              <a:buFont typeface="Arial" charset="0"/>
              <a:buAutoNum type="alphaUcPeriod"/>
            </a:pPr>
            <a:r>
              <a:rPr lang="en-US" sz="2100" dirty="0"/>
              <a:t>The particle ellipse is moved in the ± x direction </a:t>
            </a:r>
          </a:p>
          <a:p>
            <a:pPr marL="514350" indent="-514350">
              <a:spcBef>
                <a:spcPts val="769"/>
              </a:spcBef>
              <a:buFont typeface="Arial" charset="0"/>
              <a:buAutoNum type="alphaUcPeriod"/>
            </a:pPr>
            <a:r>
              <a:rPr lang="en-US" sz="2100" dirty="0"/>
              <a:t>The particle ellipse is moved in the ± x′ direction </a:t>
            </a:r>
          </a:p>
          <a:p>
            <a:pPr marL="514350" indent="-514350">
              <a:spcBef>
                <a:spcPts val="769"/>
              </a:spcBef>
              <a:buFont typeface="Arial" charset="0"/>
              <a:buAutoNum type="alphaUcPeriod"/>
            </a:pPr>
            <a:r>
              <a:rPr lang="en-US" altLang="en-US" sz="2100" dirty="0">
                <a:ea typeface="MS PGothic" charset="-128"/>
              </a:rPr>
              <a:t>Nothing</a:t>
            </a:r>
          </a:p>
        </p:txBody>
      </p:sp>
      <p:sp>
        <p:nvSpPr>
          <p:cNvPr id="4" name="TPPolling" title="Form för undersökning">
            <a:extLst>
              <a:ext uri="{FF2B5EF4-FFF2-40B4-BE49-F238E27FC236}">
                <a16:creationId xmlns:a16="http://schemas.microsoft.com/office/drawing/2014/main" id="{C151FD9E-D7C5-4D71-99F7-1F3616BD0DD4}"/>
              </a:ext>
            </a:extLst>
          </p:cNvPr>
          <p:cNvSpPr/>
          <p:nvPr/>
        </p:nvSpPr>
        <p:spPr>
          <a:xfrm>
            <a:off x="0" y="0"/>
            <a:ext cx="12700" cy="12700"/>
          </a:xfrm>
          <a:prstGeom prst="rect">
            <a:avLst/>
          </a:prstGeom>
          <a:solidFill>
            <a:schemeClr val="accent1">
              <a:alpha val="1000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6882F53D-4C04-F72D-6397-3D2B459ED3FD}"/>
              </a:ext>
            </a:extLst>
          </p:cNvPr>
          <p:cNvSpPr txBox="1"/>
          <p:nvPr/>
        </p:nvSpPr>
        <p:spPr>
          <a:xfrm>
            <a:off x="3929063" y="417745"/>
            <a:ext cx="3854767" cy="646331"/>
          </a:xfrm>
          <a:prstGeom prst="rect">
            <a:avLst/>
          </a:prstGeom>
          <a:noFill/>
        </p:spPr>
        <p:txBody>
          <a:bodyPr wrap="square">
            <a:spAutoFit/>
          </a:bodyPr>
          <a:lstStyle/>
          <a:p>
            <a:r>
              <a:rPr lang="en-US" altLang="en-US" sz="3600" dirty="0">
                <a:ea typeface="MS PGothic" charset="-128"/>
              </a:rPr>
              <a:t>Orbit displacement</a:t>
            </a:r>
            <a:endParaRPr lang="en-CH" sz="3600"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a:extLst>
              <a:ext uri="{FF2B5EF4-FFF2-40B4-BE49-F238E27FC236}">
                <a16:creationId xmlns:a16="http://schemas.microsoft.com/office/drawing/2014/main" id="{9207C53C-54BB-45CF-A796-2524F7DDD805}"/>
              </a:ext>
            </a:extLst>
          </p:cNvPr>
          <p:cNvSpPr/>
          <p:nvPr/>
        </p:nvSpPr>
        <p:spPr>
          <a:xfrm>
            <a:off x="1737360" y="2249784"/>
            <a:ext cx="7623810" cy="3587443"/>
          </a:xfrm>
          <a:prstGeom prst="roundRect">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4" name="Title 3"/>
          <p:cNvSpPr>
            <a:spLocks noGrp="1"/>
          </p:cNvSpPr>
          <p:nvPr>
            <p:ph type="title"/>
          </p:nvPr>
        </p:nvSpPr>
        <p:spPr>
          <a:xfrm>
            <a:off x="781050" y="492245"/>
            <a:ext cx="4271010" cy="537528"/>
          </a:xfrm>
        </p:spPr>
        <p:txBody>
          <a:bodyPr/>
          <a:lstStyle/>
          <a:p>
            <a:r>
              <a:rPr lang="en-US" sz="2800" dirty="0"/>
              <a:t>C, D are the correct answer</a:t>
            </a:r>
          </a:p>
        </p:txBody>
      </p:sp>
      <p:sp>
        <p:nvSpPr>
          <p:cNvPr id="3" name="TextBox 2">
            <a:extLst>
              <a:ext uri="{FF2B5EF4-FFF2-40B4-BE49-F238E27FC236}">
                <a16:creationId xmlns:a16="http://schemas.microsoft.com/office/drawing/2014/main" id="{CF6FDD59-4B66-1283-51D4-8A84B8831BA7}"/>
              </a:ext>
            </a:extLst>
          </p:cNvPr>
          <p:cNvSpPr txBox="1"/>
          <p:nvPr/>
        </p:nvSpPr>
        <p:spPr>
          <a:xfrm>
            <a:off x="891540" y="1249541"/>
            <a:ext cx="8155246" cy="830997"/>
          </a:xfrm>
          <a:prstGeom prst="rect">
            <a:avLst/>
          </a:prstGeom>
          <a:noFill/>
        </p:spPr>
        <p:txBody>
          <a:bodyPr wrap="none" rtlCol="0">
            <a:spAutoFit/>
          </a:bodyPr>
          <a:lstStyle/>
          <a:p>
            <a:r>
              <a:rPr lang="en-CH" sz="2400" dirty="0"/>
              <a:t>Closed orbit defines the centre of the ellipse, </a:t>
            </a:r>
          </a:p>
          <a:p>
            <a:r>
              <a:rPr lang="en-CH" sz="2400" dirty="0"/>
              <a:t>the oscillation in is always around the centre of the closed orbit.</a:t>
            </a:r>
          </a:p>
        </p:txBody>
      </p:sp>
      <p:pic>
        <p:nvPicPr>
          <p:cNvPr id="5" name="Picture 4">
            <a:extLst>
              <a:ext uri="{FF2B5EF4-FFF2-40B4-BE49-F238E27FC236}">
                <a16:creationId xmlns:a16="http://schemas.microsoft.com/office/drawing/2014/main" id="{CCC64321-10EA-2FB5-DCBD-3A7E6B6E69F2}"/>
              </a:ext>
            </a:extLst>
          </p:cNvPr>
          <p:cNvPicPr>
            <a:picLocks noChangeAspect="1"/>
          </p:cNvPicPr>
          <p:nvPr/>
        </p:nvPicPr>
        <p:blipFill>
          <a:blip r:embed="rId3"/>
          <a:stretch>
            <a:fillRect/>
          </a:stretch>
        </p:blipFill>
        <p:spPr>
          <a:xfrm>
            <a:off x="2076503" y="2379421"/>
            <a:ext cx="6970283" cy="1812784"/>
          </a:xfrm>
          <a:prstGeom prst="rect">
            <a:avLst/>
          </a:prstGeom>
        </p:spPr>
      </p:pic>
      <p:sp>
        <p:nvSpPr>
          <p:cNvPr id="7" name="TextBox 6">
            <a:extLst>
              <a:ext uri="{FF2B5EF4-FFF2-40B4-BE49-F238E27FC236}">
                <a16:creationId xmlns:a16="http://schemas.microsoft.com/office/drawing/2014/main" id="{C8D0BEB7-AA56-62CF-D987-FED14A7C9969}"/>
              </a:ext>
            </a:extLst>
          </p:cNvPr>
          <p:cNvSpPr txBox="1"/>
          <p:nvPr/>
        </p:nvSpPr>
        <p:spPr>
          <a:xfrm>
            <a:off x="1837372" y="6010928"/>
            <a:ext cx="8072437" cy="461665"/>
          </a:xfrm>
          <a:prstGeom prst="rect">
            <a:avLst/>
          </a:prstGeom>
          <a:noFill/>
        </p:spPr>
        <p:txBody>
          <a:bodyPr wrap="square">
            <a:spAutoFit/>
          </a:bodyPr>
          <a:lstStyle/>
          <a:p>
            <a:r>
              <a:rPr lang="en-CH" sz="2400" dirty="0">
                <a:sym typeface="Wingdings" pitchFamily="2" charset="2"/>
              </a:rPr>
              <a:t> </a:t>
            </a:r>
            <a:r>
              <a:rPr lang="en-GB" sz="2400" dirty="0">
                <a:sym typeface="Wingdings" pitchFamily="2" charset="2"/>
              </a:rPr>
              <a:t>T</a:t>
            </a:r>
            <a:r>
              <a:rPr lang="en-CH" sz="2400" dirty="0">
                <a:sym typeface="Wingdings" pitchFamily="2" charset="2"/>
              </a:rPr>
              <a:t>he centre of the ellipse have a shift in both x and x’</a:t>
            </a:r>
            <a:endParaRPr lang="en-CH" sz="2400" dirty="0"/>
          </a:p>
        </p:txBody>
      </p:sp>
      <p:pic>
        <p:nvPicPr>
          <p:cNvPr id="8" name="Picture 7">
            <a:extLst>
              <a:ext uri="{FF2B5EF4-FFF2-40B4-BE49-F238E27FC236}">
                <a16:creationId xmlns:a16="http://schemas.microsoft.com/office/drawing/2014/main" id="{E9D1AB49-CD4C-24C1-4D83-F8DE332B1F3C}"/>
              </a:ext>
            </a:extLst>
          </p:cNvPr>
          <p:cNvPicPr>
            <a:picLocks noChangeAspect="1"/>
          </p:cNvPicPr>
          <p:nvPr/>
        </p:nvPicPr>
        <p:blipFill>
          <a:blip r:embed="rId4"/>
          <a:stretch>
            <a:fillRect/>
          </a:stretch>
        </p:blipFill>
        <p:spPr>
          <a:xfrm>
            <a:off x="2274570" y="4192205"/>
            <a:ext cx="3741420" cy="1394949"/>
          </a:xfrm>
          <a:prstGeom prst="rect">
            <a:avLst/>
          </a:prstGeom>
        </p:spPr>
      </p:pic>
    </p:spTree>
    <p:extLst>
      <p:ext uri="{BB962C8B-B14F-4D97-AF65-F5344CB8AC3E}">
        <p14:creationId xmlns:p14="http://schemas.microsoft.com/office/powerpoint/2010/main" val="94095237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PPRESENTATIONGUID" val="2d6a2d18-1c60-4fcb-a74c-6cf0330a0fc4"/>
  <p:tag name="TPVERSION" val="8"/>
  <p:tag name="TPFULLVERSION" val="8.9.5.12"/>
  <p:tag name="PPTVERSION" val="16"/>
  <p:tag name="TPOS" val="2"/>
  <p:tag name="TPLASTSAVEVERSION" val="6.4 PC"/>
</p:tagLst>
</file>

<file path=ppt/tags/tag10.xml><?xml version="1.0" encoding="utf-8"?>
<p:tagLst xmlns:a="http://schemas.openxmlformats.org/drawingml/2006/main" xmlns:r="http://schemas.openxmlformats.org/officeDocument/2006/relationships" xmlns:p="http://schemas.openxmlformats.org/presentationml/2006/main">
  <p:tag name="TYPE" val="MultiChoiceSlide"/>
  <p:tag name="TPSLIDEBULLETSTYLE" val="2"/>
  <p:tag name="SLIDEGUID" val="3934EB5E58774B4E84A4F13AB12201BF"/>
  <p:tag name="HASRESULTS" val="False"/>
  <p:tag name="RESULTS" val=""/>
  <p:tag name="CHARTTYPE" val="0"/>
  <p:tag name="CHARTDEFINEDCOLORS" val="3,6,10,45,32,50,13,4,9,55,1"/>
  <p:tag name="LIVECHARTING" val="False"/>
  <p:tag name="AUTOOPENPOLL" val="True"/>
  <p:tag name="TPQUESTIONXML" val="﻿&lt;?xml version=&quot;1.0&quot; encoding=&quot;utf-8&quot;?&gt;&#10;&lt;questionlist&gt;&#10;    &lt;properties&gt;&#10;        &lt;guid&gt;899BFFD09A9A4EC5A9CFD8F618B6313D&lt;/guid&gt;&#10;        &lt;description /&gt;&#10;        &lt;date&gt;10/22/2020 2:21:34 P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rationalefont&gt;DefaultRationaleFont&lt;/rationalefont&gt;&#10;        &lt;rationalefontsize&gt;12&lt;/rationalefontsize&gt;&#10;        &lt;narrativefont /&gt;&#10;        &lt;narrativefontsize&gt;12&lt;/narrativefontsize&gt;&#10;        &lt;standardfont /&gt;&#10;        &lt;standardfontsize&gt;12&lt;/standardfontsize&gt;&#10;        &lt;showresults&gt;True&lt;/showresults&gt;&#10;        &lt;countdowntime&gt;30&lt;/countdowntime&gt;&#10;        &lt;responsegrid&gt;0&lt;/responsegrid&gt;&#10;    &lt;/questionlisttemplate&gt;&#10;    &lt;questions&gt;&#10;        &lt;multichoice&gt;&#10;            &lt;guid&gt;3934EB5E58774B4E84A4F13AB12201BF&lt;/guid&gt;&#10;            &lt;repollguid&gt;C7844372C63F424FBE667FBFFC73EAA5&lt;/repollguid&gt;&#10;            &lt;sourceid&gt;3DCBB67B83EB4CF8A463EF711DD0FF73&lt;/sourceid&gt;&#10;            &lt;narrativeguid&gt;00000000000000000000000000000000&lt;/narrativeguid&gt;&#10;            &lt;questiontext&gt;5. Environmental IssuesAssume LEP running at particle energy of 50 GeV. For physics measurements very exact knowledge of beam energy is needed (≈ 20 ppm), but not achieved (at the beginning) ? energy changed with time ... !Possible reasons???&lt;/questiontext&gt;&#10;            &lt;rationale&gt;&#10;                &lt;rationaletext /&gt;&#10;            &lt;/rationale&gt;&#10;            &lt;showresults&gt;True&lt;/showresults&gt;&#10;            &lt;responsegrid&gt;0&lt;/responsegrid&gt;&#10;            &lt;countdowntimer&gt;False&lt;/countdowntimer&gt;&#10;            &lt;countdowntime&gt;30&lt;/countdowntime&gt;&#10;            &lt;correctvalue&gt;1&lt;/correctvalue&gt;&#10;            &lt;incorrectvalue&gt;0&lt;/incorrectvalue&gt;&#10;            &lt;responselimit&gt;6&lt;/responselimit&gt;&#10;            &lt;bulletstyle&gt;2&lt;/bulletstyle&gt;&#10;            &lt;answers&gt;&#10;                &lt;answer&gt;&#10;                    &lt;guid&gt;2E97075D60744808B9D9266BFD5DD1C2&lt;/guid&gt;&#10;                    &lt;answertext&gt;Magnetic field at collision energy 0.06 T. Precise control of power converters at low current more difficult&lt;/answertext&gt;&#10;                    &lt;valuetype&gt;1&lt;/valuetype&gt;&#10;                &lt;/answer&gt;&#10;                &lt;answer&gt;&#10;                    &lt;guid&gt;119E3E632B4C4D1CA5049339565CC509&lt;/guid&gt;&#10;                    &lt;answertext&gt;Tidal effects&lt;/answertext&gt;&#10;                    &lt;valuetype&gt;1&lt;/valuetype&gt;&#10;                &lt;/answer&gt;&#10;                &lt;answer&gt;&#10;                    &lt;guid&gt;1B7FBC63F1824389BD68DE70703D3E4F&lt;/guid&gt;&#10;                    &lt;answertext&gt;Earth magnetic field&lt;/answertext&gt;&#10;                    &lt;valuetype&gt;1&lt;/valuetype&gt;&#10;                &lt;/answer&gt;&#10;                &lt;answer&gt;&#10;                    &lt;guid&gt;1646E70FE605461EAADC9F6CE69D2197&lt;/guid&gt;&#10;                    &lt;answertext&gt;Closed orbit measurement and orbit correction not precise enough&lt;/answertext&gt;&#10;                    &lt;valuetype&gt;1&lt;/valuetype&gt;&#10;                &lt;/answer&gt;&#10;                &lt;answer&gt;&#10;                    &lt;guid&gt;94EBC91825D0475BA6B74219A7A426AB&lt;/guid&gt;&#10;                    &lt;answertext&gt;Communication problems with SNCF (French railroad system)&lt;/answertext&gt;&#10;                    &lt;valuetype&gt;1&lt;/valuetype&gt;&#10;                &lt;/answer&gt;&#10;                &lt;answer&gt;&#10;                    &lt;guid&gt;4DD82BD520C6400CB8BCC523951488F0&lt;/guid&gt;&#10;                    &lt;answertext&gt;Water level Lac Leman and time of the day …&lt;/answertext&gt;&#10;                    &lt;valuetype&gt;1&lt;/valuetype&gt;&#10;                &lt;/answer&gt;&#10;            &lt;/answers&gt;&#10;            &lt;metadata&gt;&#10;                &lt;entry&gt;&#10;                    &lt;key&gt;AUTOFORMATCHART&lt;/key&gt;&#10;                    &lt;value&gt;True&lt;/value&gt;&#10;                &lt;/entry&gt;&#10;                &lt;entry&gt;&#10;                    &lt;key&gt;AUTOOPENPOLL&lt;/key&gt;&#10;                    &lt;value&gt;True&lt;/value&gt;&#10;                &lt;/entry&gt;&#10;                &lt;entry&gt;&#10;                    &lt;key&gt;LIVECHARTING&lt;/key&gt;&#10;                    &lt;value&gt;False&lt;/value&gt;&#10;                &lt;/entry&gt;&#10;            &lt;/metadata&gt;&#10;        &lt;/multichoice&gt;&#10;    &lt;/questions&gt;&#10;&lt;/questionlist&gt;"/>
</p:tagLst>
</file>

<file path=ppt/tags/tag11.xml><?xml version="1.0" encoding="utf-8"?>
<p:tagLst xmlns:a="http://schemas.openxmlformats.org/drawingml/2006/main" xmlns:r="http://schemas.openxmlformats.org/officeDocument/2006/relationships" xmlns:p="http://schemas.openxmlformats.org/presentationml/2006/main">
  <p:tag name="ZEROBASED" val="False"/>
</p:tagLst>
</file>

<file path=ppt/tags/tag2.xml><?xml version="1.0" encoding="utf-8"?>
<p:tagLst xmlns:a="http://schemas.openxmlformats.org/drawingml/2006/main" xmlns:r="http://schemas.openxmlformats.org/officeDocument/2006/relationships" xmlns:p="http://schemas.openxmlformats.org/presentationml/2006/main">
  <p:tag name="SLIDEGUID" val="8227079702174647BD40AC1BD49D6497"/>
  <p:tag name="TYPE" val="MultiChoiceSlide"/>
  <p:tag name="TPSLIDEBULLETSTYLE" val="2"/>
  <p:tag name="TPQUESTIONXML" val="&lt;?xml version=&quot;1.0&quot; encoding=&quot;UTF-8&quot; standalone=&quot;yes&quot;?&gt;&lt;questionlist&gt;&lt;properties&gt;&lt;guid&gt;5CA79FF9E84E4FB9ADDA0517A7B4B426&lt;/guid&gt;&lt;date&gt;10/13/2020 04:17:36 PM&lt;/date&gt;&lt;/properties&gt;&lt;questionlisttemplate&gt;&lt;correctvalue&gt;1&lt;/correctvalue&gt;&lt;incorrectvalue&gt;0&lt;/incorrectvalue&gt;&lt;numberofquestions&gt;1&lt;/numberofquestions&gt;&lt;questiontype&gt;1&lt;/questiontype&gt;&lt;numberofchoices&gt;4&lt;/numberofchoices&gt;&lt;bulletstyle&gt;2&lt;/bulletstyle&gt;&lt;questionfont&gt;Verdana&lt;/questionfont&gt;&lt;questionfontsize&gt;12&lt;/questionfontsize&gt;&lt;answerfont&gt;Verdana&lt;/answerfont&gt;&lt;answerfontsize&gt;12&lt;/answerfontsize&gt;&lt;showresults&gt;True&lt;/showresults&gt;&lt;countdowntime&gt;30&lt;/countdowntime&gt;&lt;responsegrid&gt;0&lt;/responsegrid&gt;&lt;narrativefont&gt;&lt;/narrativefont&gt;&lt;narrativefontsize&gt;12&lt;/narrativefontsize&gt;&lt;standardfont&gt;&lt;/standardfont&gt;&lt;standardfontsize&gt;12&lt;/standardfontsize&gt;&lt;rationalefont&gt;DefaultRationaleFont&lt;/rationalefont&gt;&lt;rationalefontsize&gt;12&lt;/rationalefontsize&gt;&lt;/questionlisttemplate&gt;&lt;questions&gt;&lt;multichoice&gt;&lt;guid&gt;8227079702174647BD40AC1BD49D6497&lt;/guid&gt;&lt;narrativeguid&gt;&lt;/narrativeguid&gt;&lt;repollguid&gt;47DBD79092DE4A10B1E40F04F44A3330&lt;/repollguid&gt;&lt;sourceid&gt;C292951736D845059F9FCDCAED5E5882&lt;/sourceid&gt;&lt;questiontext&gt;Definitions of beam emittance&lt;/questiontext&gt;&lt;showresults&gt;True&lt;/showresults&gt;&lt;responsegrid&gt;0&lt;/responsegrid&gt;&lt;countdowntime&gt;30&lt;/countdowntime&gt;&lt;correctvalue&gt;1&lt;/correctvalue&gt;&lt;incorrectvalue&gt;0&lt;/incorrectvalue&gt;&lt;responselimit&gt;1&lt;/responselimit&gt;&lt;bulletstyle&gt;2&lt;/bulletstyle&gt;&lt;answers&gt;&lt;answer&gt;&lt;guid&gt;2AE2BD99DE8A46F780ED0FAFE79BD7A3&lt;/guid&gt;&lt;answertext&gt;It becomes smaller&lt;/answertext&gt;&lt;valuetype&gt;0&lt;/valuetype&gt;&lt;/answer&gt;&lt;answer&gt;&lt;guid&gt;FCD73D413B584E3AA64DD923A516F241&lt;/guid&gt;&lt;answertext&gt;It remains constant&lt;/answertext&gt;&lt;valuetype&gt;0&lt;/valuetype&gt;&lt;/answer&gt;&lt;answer&gt;&lt;guid&gt;6AE968B5F87943709DEB8498A38CC708&lt;/guid&gt;&lt;answertext&gt;It becomes larger&lt;/answertext&gt;&lt;valuetype&gt;0&lt;/valuetype&gt;&lt;/answer&gt;&lt;/answers&gt;&lt;/multichoice&gt;&lt;/questions&gt;&lt;/questionlist&gt;"/>
  <p:tag name="LIVECHARTING" val="False"/>
  <p:tag name="AUTOOPENPOLL" val="True"/>
  <p:tag name="HASRESULTS" val="False"/>
  <p:tag name="RESULTS" val=""/>
  <p:tag name="CHARTTYPE" val="0"/>
  <p:tag name="CHARTDEFINEDCOLORS" val="3,6,10,45,32,50,13,4,9,55,1"/>
</p:tagLst>
</file>

<file path=ppt/tags/tag3.xml><?xml version="1.0" encoding="utf-8"?>
<p:tagLst xmlns:a="http://schemas.openxmlformats.org/drawingml/2006/main" xmlns:r="http://schemas.openxmlformats.org/officeDocument/2006/relationships" xmlns:p="http://schemas.openxmlformats.org/presentationml/2006/main">
  <p:tag name="ZEROBASED" val="False"/>
</p:tagLst>
</file>

<file path=ppt/tags/tag4.xml><?xml version="1.0" encoding="utf-8"?>
<p:tagLst xmlns:a="http://schemas.openxmlformats.org/drawingml/2006/main" xmlns:r="http://schemas.openxmlformats.org/officeDocument/2006/relationships" xmlns:p="http://schemas.openxmlformats.org/presentationml/2006/main">
  <p:tag name="ZEROBASED" val="False"/>
</p:tagLst>
</file>

<file path=ppt/tags/tag5.xml><?xml version="1.0" encoding="utf-8"?>
<p:tagLst xmlns:a="http://schemas.openxmlformats.org/drawingml/2006/main" xmlns:r="http://schemas.openxmlformats.org/officeDocument/2006/relationships" xmlns:p="http://schemas.openxmlformats.org/presentationml/2006/main">
  <p:tag name="ZEROBASED" val="False"/>
</p:tagLst>
</file>

<file path=ppt/tags/tag6.xml><?xml version="1.0" encoding="utf-8"?>
<p:tagLst xmlns:a="http://schemas.openxmlformats.org/drawingml/2006/main" xmlns:r="http://schemas.openxmlformats.org/officeDocument/2006/relationships" xmlns:p="http://schemas.openxmlformats.org/presentationml/2006/main">
  <p:tag name="SLIDEGUID" val="5A75F3AD91844B7584A0D6B12868445A"/>
  <p:tag name="TYPE" val="MultiChoiceSlide"/>
  <p:tag name="TPSLIDEBULLETSTYLE" val="2"/>
  <p:tag name="HASRESULTS" val="False"/>
  <p:tag name="RESULTS" val=""/>
  <p:tag name="CHARTTYPE" val="0"/>
  <p:tag name="CHARTDEFINEDCOLORS" val="3,6,10,45,32,50,13,4,9,55,1"/>
  <p:tag name="LIVECHARTING" val="False"/>
  <p:tag name="AUTOOPENPOLL" val="True"/>
  <p:tag name="TPQUESTIONXML" val="﻿&lt;?xml version=&quot;1.0&quot; encoding=&quot;utf-8&quot;?&gt;&#10;&lt;questionlist&gt;&#10;    &lt;properties&gt;&#10;        &lt;guid&gt;AFB7D76A5C5B4EFF8C1EF16C976A8764&lt;/guid&gt;&#10;        &lt;description /&gt;&#10;        &lt;date&gt;10/22/2020 2:21:14 P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rationalefont&gt;DefaultRationaleFont&lt;/rationalefont&gt;&#10;        &lt;rationalefontsize&gt;12&lt;/rationalefontsize&gt;&#10;        &lt;narrativefont /&gt;&#10;        &lt;narrativefontsize&gt;12&lt;/narrativefontsize&gt;&#10;        &lt;standardfont /&gt;&#10;        &lt;standardfontsize&gt;12&lt;/standardfontsize&gt;&#10;        &lt;showresults&gt;True&lt;/showresults&gt;&#10;        &lt;countdowntime&gt;30&lt;/countdowntime&gt;&#10;        &lt;responsegrid&gt;0&lt;/responsegrid&gt;&#10;    &lt;/questionlisttemplate&gt;&#10;    &lt;questions&gt;&#10;        &lt;multichoice&gt;&#10;            &lt;guid&gt;5A75F3AD91844B7584A0D6B12868445A&lt;/guid&gt;&#10;            &lt;repollguid&gt;C7844372C63F424FBE667FBFFC73EAA5&lt;/repollguid&gt;&#10;            &lt;sourceid&gt;3DCBB67B83EB4CF8A463EF711DD0FF73&lt;/sourceid&gt;&#10;            &lt;narrativeguid&gt;00000000000000000000000000000000&lt;/narrativeguid&gt;&#10;            &lt;questiontext&gt;2. Orbit displacementAssume a horizontal orbit distortion (dipole error or displaced quadrupole) in an otherwise linear machine and the beam does not go anymore through the centre of the quadrupoles.What happens to an ellipse in (x, x’) plane ?&lt;/questiontext&gt;&#10;            &lt;rationale&gt;&#10;                &lt;rationaletext /&gt;&#10;            &lt;/rationale&gt;&#10;            &lt;showresults&gt;True&lt;/showresults&gt;&#10;            &lt;responsegrid&gt;0&lt;/responsegrid&gt;&#10;            &lt;countdowntimer&gt;False&lt;/countdowntimer&gt;&#10;            &lt;countdowntime&gt;30&lt;/countdowntime&gt;&#10;            &lt;correctvalue&gt;1&lt;/correctvalue&gt;&#10;            &lt;incorrectvalue&gt;0&lt;/incorrectvalue&gt;&#10;            &lt;responselimit&gt;2&lt;/responselimit&gt;&#10;            &lt;bulletstyle&gt;2&lt;/bulletstyle&gt;&#10;            &lt;answers&gt;&#10;                &lt;answer&gt;&#10;                    &lt;guid&gt;2E97075D60744808B9D9266BFD5DD1C2&lt;/guid&gt;&#10;                    &lt;answertext&gt;Horizontal beam size ? is increased (ellipse becomes ”flatter”)&lt;/answertext&gt;&#10;                    &lt;valuetype&gt;0&lt;/valuetype&gt;&#10;                &lt;/answer&gt;&#10;                &lt;answer&gt;&#10;                    &lt;guid&gt;119E3E632B4C4D1CA5049339565CC509&lt;/guid&gt;&#10;                    &lt;answertext&gt;Horizontal beam divergence ?’ is increased (ellipse becomes ”more upright”)&lt;/answertext&gt;&#10;                    &lt;valuetype&gt;0&lt;/valuetype&gt;&#10;                &lt;/answer&gt;&#10;                &lt;answer&gt;&#10;                    &lt;guid&gt;1B7FBC63F1824389BD68DE70703D3E4F&lt;/guid&gt;&#10;                    &lt;answertext&gt;The ellipse is ”tilted”&lt;/answertext&gt;&#10;                    &lt;valuetype&gt;0&lt;/valuetype&gt;&#10;                &lt;/answer&gt;&#10;                &lt;answer&gt;&#10;                    &lt;guid&gt;1646E70FE605461EAADC9F6CE69D2197&lt;/guid&gt;&#10;                    &lt;answertext&gt;The particle ellipse is moved in the ± x direction&lt;/answertext&gt;&#10;                    &lt;valuetype&gt;0&lt;/valuetype&gt;&#10;                &lt;/answer&gt;&#10;                &lt;answer&gt;&#10;                    &lt;guid&gt;24A9FFE8F0F14FDFADCF7CB1EA1AB6D8&lt;/guid&gt;&#10;                    &lt;answertext&gt;The particle ellipse is moved in the ± x? direction&lt;/answertext&gt;&#10;                    &lt;valuetype&gt;0&lt;/valuetype&gt;&#10;                &lt;/answer&gt;&#10;                &lt;answer&gt;&#10;                    &lt;guid&gt;A9C35B4BCA1449E6AB1F86788C48E1BE&lt;/guid&gt;&#10;                    &lt;answertext&gt;Nothing&lt;/answertext&gt;&#10;                    &lt;valuetype&gt;0&lt;/valuetype&gt;&#10;                &lt;/answer&gt;&#10;            &lt;/answers&gt;&#10;            &lt;metadata&gt;&#10;                &lt;entry&gt;&#10;                    &lt;key&gt;AUTOFORMATCHART&lt;/key&gt;&#10;                    &lt;value&gt;True&lt;/value&gt;&#10;                &lt;/entry&gt;&#10;                &lt;entry&gt;&#10;                    &lt;key&gt;AUTOOPENPOLL&lt;/key&gt;&#10;                    &lt;value&gt;True&lt;/value&gt;&#10;                &lt;/entry&gt;&#10;                &lt;entry&gt;&#10;                    &lt;key&gt;LIVECHARTING&lt;/key&gt;&#10;                    &lt;value&gt;False&lt;/value&gt;&#10;                &lt;/entry&gt;&#10;            &lt;/metadata&gt;&#10;        &lt;/multichoice&gt;&#10;    &lt;/questions&gt;&#10;&lt;/questionlist&gt;"/>
</p:tagLst>
</file>

<file path=ppt/tags/tag7.xml><?xml version="1.0" encoding="utf-8"?>
<p:tagLst xmlns:a="http://schemas.openxmlformats.org/drawingml/2006/main" xmlns:r="http://schemas.openxmlformats.org/officeDocument/2006/relationships" xmlns:p="http://schemas.openxmlformats.org/presentationml/2006/main">
  <p:tag name="ZEROBASED" val="False"/>
</p:tagLst>
</file>

<file path=ppt/tags/tag8.xml><?xml version="1.0" encoding="utf-8"?>
<p:tagLst xmlns:a="http://schemas.openxmlformats.org/drawingml/2006/main" xmlns:r="http://schemas.openxmlformats.org/officeDocument/2006/relationships" xmlns:p="http://schemas.openxmlformats.org/presentationml/2006/main">
  <p:tag name="TYPE" val="MultiChoiceSlide"/>
  <p:tag name="TPSLIDEBULLETSTYLE" val="2"/>
  <p:tag name="SLIDEGUID" val="075916FBEC624FAC912BEF8FBFD3C44F"/>
  <p:tag name="HASRESULTS" val="False"/>
  <p:tag name="RESULTS" val=""/>
  <p:tag name="CHARTTYPE" val="0"/>
  <p:tag name="CHARTDEFINEDCOLORS" val="3,6,10,45,32,50,13,4,9,55,1"/>
  <p:tag name="LIVECHARTING" val="False"/>
  <p:tag name="AUTOOPENPOLL" val="True"/>
  <p:tag name="TPQUESTIONXML" val="﻿&lt;?xml version=&quot;1.0&quot; encoding=&quot;utf-8&quot;?&gt;&#10;&lt;questionlist&gt;&#10;    &lt;properties&gt;&#10;        &lt;guid&gt;A4D17D6D17134AA38DDE7E96E3D9C21A&lt;/guid&gt;&#10;        &lt;description /&gt;&#10;        &lt;date&gt;10/22/2020 2:21:14 P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rationalefont&gt;DefaultRationaleFont&lt;/rationalefont&gt;&#10;        &lt;rationalefontsize&gt;12&lt;/rationalefontsize&gt;&#10;        &lt;narrativefont /&gt;&#10;        &lt;narrativefontsize&gt;12&lt;/narrativefontsize&gt;&#10;        &lt;standardfont /&gt;&#10;        &lt;standardfontsize&gt;12&lt;/standardfontsize&gt;&#10;        &lt;showresults&gt;True&lt;/showresults&gt;&#10;        &lt;countdowntime&gt;30&lt;/countdowntime&gt;&#10;        &lt;responsegrid&gt;0&lt;/responsegrid&gt;&#10;    &lt;/questionlisttemplate&gt;&#10;    &lt;questions&gt;&#10;        &lt;multichoice&gt;&#10;            &lt;guid&gt;075916FBEC624FAC912BEF8FBFD3C44F&lt;/guid&gt;&#10;            &lt;repollguid&gt;C7844372C63F424FBE667FBFFC73EAA5&lt;/repollguid&gt;&#10;            &lt;sourceid&gt;3DCBB67B83EB4CF8A463EF711DD0FF73&lt;/sourceid&gt;&#10;            &lt;narrativeguid&gt;00000000000000000000000000000000&lt;/narrativeguid&gt;&#10;            &lt;questiontext&gt;3. Orbit and momentum changeWhen the tune is measured after the momentum is changed (i.e. either with RF frequency or B-field) the chromaticity is measured. What can be derived when instead the horizontal and vertical closed orbits are measured (assume an otherwise linear machine) ?&lt;/questiontext&gt;&#10;            &lt;rationale&gt;&#10;                &lt;rationaletext /&gt;&#10;            &lt;/rationale&gt;&#10;            &lt;showresults&gt;True&lt;/showresults&gt;&#10;            &lt;responsegrid&gt;0&lt;/responsegrid&gt;&#10;            &lt;countdowntimer&gt;False&lt;/countdowntimer&gt;&#10;            &lt;countdowntime&gt;30&lt;/countdowntime&gt;&#10;            &lt;correctvalue&gt;1&lt;/correctvalue&gt;&#10;            &lt;incorrectvalue&gt;0&lt;/incorrectvalue&gt;&#10;            &lt;responselimit&gt;4&lt;/responselimit&gt;&#10;            &lt;bulletstyle&gt;2&lt;/bulletstyle&gt;&#10;            &lt;answers&gt;&#10;                &lt;answer&gt;&#10;                    &lt;guid&gt;2E97075D60744808B9D9266BFD5DD1C2&lt;/guid&gt;&#10;                    &lt;answertext&gt;The horizontal ?x ?&lt;/answertext&gt;&#10;                    &lt;valuetype&gt;-1&lt;/valuetype&gt;&#10;                &lt;/answer&gt;&#10;                &lt;answer&gt;&#10;                    &lt;guid&gt;119E3E632B4C4D1CA5049339565CC509&lt;/guid&gt;&#10;                    &lt;answertext&gt;The vertical ?y ?&lt;/answertext&gt;&#10;                    &lt;valuetype&gt;-1&lt;/valuetype&gt;&#10;                &lt;/answer&gt;&#10;                &lt;answer&gt;&#10;                    &lt;guid&gt;1B7FBC63F1824389BD68DE70703D3E4F&lt;/guid&gt;&#10;                    &lt;answertext&gt;The horizontal dispersion Dx ?&lt;/answertext&gt;&#10;                    &lt;valuetype&gt;1&lt;/valuetype&gt;&#10;                &lt;/answer&gt;&#10;                &lt;answer&gt;&#10;                    &lt;guid&gt;1646E70FE605461EAADC9F6CE69D2197&lt;/guid&gt;&#10;                    &lt;answertext&gt;The vertical dispersion Dy ?&lt;/answertext&gt;&#10;                    &lt;valuetype&gt;1&lt;/valuetype&gt;&#10;                &lt;/answer&gt;&#10;                &lt;answer&gt;&#10;                    &lt;guid&gt;4A09193660124335A8D80190F0797015&lt;/guid&gt;&#10;                    &lt;answertext&gt;Longitudinal positioning errors of the quadrupoles ?&lt;/answertext&gt;&#10;                    &lt;valuetype&gt;-1&lt;/valuetype&gt;&#10;                &lt;/answer&gt;&#10;                &lt;answer&gt;&#10;                    &lt;guid&gt;1108A3A8A9524085B2BBF8EFBE1B106E&lt;/guid&gt;&#10;                    &lt;answertext&gt;Nothing&lt;/answertext&gt;&#10;                    &lt;valuetype&gt;-1&lt;/valuetype&gt;&#10;                &lt;/answer&gt;&#10;            &lt;/answers&gt;&#10;            &lt;metadata&gt;&#10;                &lt;entry&gt;&#10;                    &lt;key&gt;AUTOFORMATCHART&lt;/key&gt;&#10;                    &lt;value&gt;True&lt;/value&gt;&#10;                &lt;/entry&gt;&#10;                &lt;entry&gt;&#10;                    &lt;key&gt;AUTOOPENPOLL&lt;/key&gt;&#10;                    &lt;value&gt;True&lt;/value&gt;&#10;                &lt;/entry&gt;&#10;                &lt;entry&gt;&#10;                    &lt;key&gt;LIVECHARTING&lt;/key&gt;&#10;                    &lt;value&gt;False&lt;/value&gt;&#10;                &lt;/entry&gt;&#10;            &lt;/metadata&gt;&#10;        &lt;/multichoice&gt;&#10;    &lt;/questions&gt;&#10;&lt;/questionlist&gt;"/>
</p:tagLst>
</file>

<file path=ppt/tags/tag9.xml><?xml version="1.0" encoding="utf-8"?>
<p:tagLst xmlns:a="http://schemas.openxmlformats.org/drawingml/2006/main" xmlns:r="http://schemas.openxmlformats.org/officeDocument/2006/relationships" xmlns:p="http://schemas.openxmlformats.org/presentationml/2006/main">
  <p:tag name="ZEROBASED" val="Fals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MCQ">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1" id="{671CDDC8-43BA-D34E-A212-EB6DF23050B7}" vid="{22C246AF-0E15-F649-A8FD-2DE3D967986B}"/>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2989</TotalTime>
  <Words>763</Words>
  <Application>Microsoft Macintosh PowerPoint</Application>
  <PresentationFormat>Widescreen</PresentationFormat>
  <Paragraphs>94</Paragraphs>
  <Slides>13</Slides>
  <Notes>11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13</vt:i4>
      </vt:variant>
    </vt:vector>
  </HeadingPairs>
  <TitlesOfParts>
    <vt:vector size="21" baseType="lpstr">
      <vt:lpstr>MS PGothic</vt:lpstr>
      <vt:lpstr>Arial</vt:lpstr>
      <vt:lpstr>Calibri</vt:lpstr>
      <vt:lpstr>Calibri Light</vt:lpstr>
      <vt:lpstr>Cambria Math</vt:lpstr>
      <vt:lpstr>Wingdings</vt:lpstr>
      <vt:lpstr>Office Theme</vt:lpstr>
      <vt:lpstr>1_MCQ</vt:lpstr>
      <vt:lpstr>Introduction to Particle Accelerators  2024-2025</vt:lpstr>
      <vt:lpstr>Adiabatic Damping</vt:lpstr>
      <vt:lpstr>PowerPoint Presentation</vt:lpstr>
      <vt:lpstr>PowerPoint Presentation</vt:lpstr>
      <vt:lpstr>PowerPoint Presentation</vt:lpstr>
      <vt:lpstr>PowerPoint Presentation</vt:lpstr>
      <vt:lpstr>PowerPoint Presentation</vt:lpstr>
      <vt:lpstr>Assume there is a horizontal orbit distortion (caused by dipole error or displaced quadrupole). What happens to the ellipse in (x, x’) plane at the position of the kick after introducing such distortion? </vt:lpstr>
      <vt:lpstr>C, D are the correct answer</vt:lpstr>
      <vt:lpstr>Chromaticity is obtained by measuring the change of tune after changing the momentum. What can be derived by measuring the change of orbits (x,y) when varying the momentum? </vt:lpstr>
      <vt:lpstr>PowerPoint Presentation</vt:lpstr>
      <vt:lpstr>Assume LEP running at particle energy of 50 GeV. For physics measurements very exact knowledge of beam energy is needed, but not achieved (at the beginning) → energy changed with time ... ! Possible reasons?</vt:lpstr>
      <vt:lpstr>Correct answer: All of them! Important and unexpected problems were B and 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Tutorial 6 QUIZ</dc:title>
  <dc:creator>Microsoft Office User</dc:creator>
  <cp:lastModifiedBy>Yi Wu</cp:lastModifiedBy>
  <cp:revision>303</cp:revision>
  <dcterms:created xsi:type="dcterms:W3CDTF">2020-10-21T09:43:43Z</dcterms:created>
  <dcterms:modified xsi:type="dcterms:W3CDTF">2024-10-18T07:16:18Z</dcterms:modified>
</cp:coreProperties>
</file>