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6" r:id="rId2"/>
    <p:sldMasterId id="2147483668" r:id="rId3"/>
  </p:sldMasterIdLst>
  <p:notesMasterIdLst>
    <p:notesMasterId r:id="rId19"/>
  </p:notesMasterIdLst>
  <p:sldIdLst>
    <p:sldId id="256" r:id="rId4"/>
    <p:sldId id="282" r:id="rId5"/>
    <p:sldId id="257" r:id="rId6"/>
    <p:sldId id="258" r:id="rId7"/>
    <p:sldId id="284" r:id="rId8"/>
    <p:sldId id="279" r:id="rId9"/>
    <p:sldId id="285" r:id="rId10"/>
    <p:sldId id="262" r:id="rId11"/>
    <p:sldId id="286" r:id="rId12"/>
    <p:sldId id="287" r:id="rId13"/>
    <p:sldId id="288" r:id="rId14"/>
    <p:sldId id="290" r:id="rId15"/>
    <p:sldId id="292" r:id="rId16"/>
    <p:sldId id="291" r:id="rId17"/>
    <p:sldId id="289" r:id="rId18"/>
  </p:sldIdLst>
  <p:sldSz cx="12192000" cy="6858000"/>
  <p:notesSz cx="6858000" cy="12192000"/>
  <p:custDataLst>
    <p:tags r:id="rId20"/>
  </p:custDataLst>
  <p:defaultTextStyle>
    <a:defPPr>
      <a:defRPr lang="en-US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6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806"/>
    <p:restoredTop sz="94760"/>
  </p:normalViewPr>
  <p:slideViewPr>
    <p:cSldViewPr>
      <p:cViewPr varScale="1">
        <p:scale>
          <a:sx n="55" d="100"/>
          <a:sy n="55" d="100"/>
        </p:scale>
        <p:origin x="224" y="14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6111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6111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BFCB48-BDEF-4C48-8E81-3FA1D35DFC4B}" type="datetimeFigureOut">
              <a:rPr lang="en-CH" smtClean="0"/>
              <a:t>12.09.24</a:t>
            </a:fld>
            <a:endParaRPr lang="en-C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-228600" y="1524000"/>
            <a:ext cx="7315200" cy="41148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5867400"/>
            <a:ext cx="5486400" cy="48006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1580813"/>
            <a:ext cx="2971800" cy="6111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11580813"/>
            <a:ext cx="2971800" cy="6111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08BA31-F7C6-9748-9D97-EFA211028BF6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1875198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08BA31-F7C6-9748-9D97-EFA211028BF6}" type="slidenum">
              <a:rPr lang="en-CH" smtClean="0"/>
              <a:t>2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3934327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 bwMode="auto"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 bwMode="auto"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en-US"/>
              <a:t>Click to edit Master subtitle style</a:t>
            </a:r>
            <a:endParaRPr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D4DA1D50-4936-6A49-9668-CC2999AC08DE}" type="datetimeFigureOut">
              <a:rPr lang="en-US"/>
              <a:t>9/12/24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285C817D-54A8-5B47-8D24-F8C033C8104C}" type="slidenum">
              <a:rPr lang="en-US"/>
              <a:t>‹#›</a:t>
            </a:fld>
            <a:endParaRPr lang="en-US"/>
          </a:p>
        </p:txBody>
      </p:sp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FE2DB1A1-95B9-4BFC-DF8E-11445108012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auto">
          <a:xfrm>
            <a:off x="0" y="539"/>
            <a:ext cx="1631504" cy="91772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621B491-3274-2E1A-3718-032B630F063C}"/>
              </a:ext>
            </a:extLst>
          </p:cNvPr>
          <p:cNvSpPr txBox="1"/>
          <p:nvPr userDrawn="1"/>
        </p:nvSpPr>
        <p:spPr bwMode="auto">
          <a:xfrm>
            <a:off x="1775520" y="274733"/>
            <a:ext cx="5184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+mj-ea"/>
                <a:ea typeface="+mj-ea"/>
              </a:rPr>
              <a:t>PHYS-448 Introduction to particle accelerators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preserve="1" userDrawn="1">
  <p:cSld name="Title and Vertical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5" name="Vertical Text Placeholder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D4DA1D50-4936-6A49-9668-CC2999AC08DE}" type="datetimeFigureOut">
              <a:rPr lang="en-US"/>
              <a:t>9/12/24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285C817D-54A8-5B47-8D24-F8C033C8104C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preserve="1" userDrawn="1">
  <p:cSld name="Vertical Title and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Vertical Title 1"/>
          <p:cNvSpPr>
            <a:spLocks noGrp="1"/>
          </p:cNvSpPr>
          <p:nvPr>
            <p:ph type="title" orient="vert"/>
          </p:nvPr>
        </p:nvSpPr>
        <p:spPr bwMode="auto">
          <a:xfrm>
            <a:off x="8724900" y="365125"/>
            <a:ext cx="2628900" cy="5811838"/>
          </a:xfrm>
        </p:spPr>
        <p:txBody>
          <a:bodyPr vert="eaVert"/>
          <a:lstStyle/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5" name="Vertical Text Placeholder 2"/>
          <p:cNvSpPr>
            <a:spLocks noGrp="1"/>
          </p:cNvSpPr>
          <p:nvPr>
            <p:ph type="body" orient="vert" idx="1"/>
          </p:nvPr>
        </p:nvSpPr>
        <p:spPr bwMode="auto">
          <a:xfrm>
            <a:off x="838200" y="365125"/>
            <a:ext cx="7734300" cy="5811838"/>
          </a:xfrm>
        </p:spPr>
        <p:txBody>
          <a:bodyPr vert="eaVert"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D4DA1D50-4936-6A49-9668-CC2999AC08DE}" type="datetimeFigureOut">
              <a:rPr lang="en-US"/>
              <a:t>9/12/24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285C817D-54A8-5B47-8D24-F8C033C8104C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userDrawn="1">
  <p:cSld name="Title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en-US"/>
              <a:t>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7FAE90BB-7CF2-4842-8D30-D7664C05CC4C}" type="datetimeFigureOut">
              <a:rPr lang="en-US"/>
              <a:t>9/12/24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AEE9D37E-32C4-9F43-BA05-A6B11B0AC12B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AE90BB-7CF2-4842-8D30-D7664C05CC4C}" type="datetimeFigureOut">
              <a:rPr lang="en-US" altLang="en-US"/>
              <a:pPr>
                <a:defRPr/>
              </a:pPr>
              <a:t>9/12/24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E9D37E-32C4-9F43-BA05-A6B11B0AC12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53017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Title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CFBAA754-476F-AF8E-BED7-413E3117CBA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39"/>
            <a:ext cx="1631504" cy="917721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 bwMode="auto">
          <a:xfrm>
            <a:off x="838200" y="807293"/>
            <a:ext cx="5689848" cy="1325563"/>
          </a:xfrm>
        </p:spPr>
        <p:txBody>
          <a:bodyPr/>
          <a:lstStyle/>
          <a:p>
            <a:pPr>
              <a:defRPr/>
            </a:pPr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 bwMode="auto">
          <a:xfrm>
            <a:off x="838200" y="2924943"/>
            <a:ext cx="4321696" cy="3252019"/>
          </a:xfrm>
        </p:spPr>
        <p:txBody>
          <a:bodyPr/>
          <a:lstStyle/>
          <a:p>
            <a:pPr lvl="0">
              <a:defRPr/>
            </a:pPr>
            <a:r>
              <a:rPr lang="en-US" dirty="0"/>
              <a:t>Click to edit Master text styles</a:t>
            </a:r>
            <a:endParaRPr dirty="0"/>
          </a:p>
          <a:p>
            <a:pPr lvl="1">
              <a:defRPr/>
            </a:pPr>
            <a:r>
              <a:rPr lang="en-US" dirty="0"/>
              <a:t>Second level</a:t>
            </a:r>
            <a:endParaRPr dirty="0"/>
          </a:p>
          <a:p>
            <a:pPr lvl="2">
              <a:defRPr/>
            </a:pPr>
            <a:r>
              <a:rPr lang="en-US" dirty="0"/>
              <a:t>Third level</a:t>
            </a:r>
            <a:endParaRPr dirty="0"/>
          </a:p>
          <a:p>
            <a:pPr lvl="3">
              <a:defRPr/>
            </a:pPr>
            <a:r>
              <a:rPr lang="en-US" dirty="0"/>
              <a:t>Fourth level</a:t>
            </a:r>
            <a:endParaRPr dirty="0"/>
          </a:p>
          <a:p>
            <a:pPr lvl="4">
              <a:defRPr/>
            </a:pPr>
            <a:r>
              <a:rPr lang="en-US" dirty="0"/>
              <a:t>Fifth level</a:t>
            </a:r>
            <a:endParaRPr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D4DA1D50-4936-6A49-9668-CC2999AC08DE}" type="datetimeFigureOut">
              <a:rPr lang="en-US"/>
              <a:t>9/12/24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285C817D-54A8-5B47-8D24-F8C033C8104C}" type="slidenum">
              <a:rPr lang="en-US"/>
              <a:t>‹#›</a:t>
            </a:fld>
            <a:endParaRPr lang="en-US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852EF9E4-3E90-C038-7827-1F409788A97E}"/>
              </a:ext>
            </a:extLst>
          </p:cNvPr>
          <p:cNvCxnSpPr/>
          <p:nvPr userDrawn="1"/>
        </p:nvCxnSpPr>
        <p:spPr>
          <a:xfrm>
            <a:off x="551384" y="2492896"/>
            <a:ext cx="612068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F183648F-937F-DEE1-358A-00BA77F0681B}"/>
              </a:ext>
            </a:extLst>
          </p:cNvPr>
          <p:cNvSpPr txBox="1"/>
          <p:nvPr userDrawn="1"/>
        </p:nvSpPr>
        <p:spPr>
          <a:xfrm>
            <a:off x="1775520" y="274733"/>
            <a:ext cx="5184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+mj-ea"/>
                <a:ea typeface="+mj-ea"/>
              </a:rPr>
              <a:t>PHYS-448 Introduction to particle accelerators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Section Head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D4DA1D50-4936-6A49-9668-CC2999AC08DE}" type="datetimeFigureOut">
              <a:rPr lang="en-US"/>
              <a:t>9/12/24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285C817D-54A8-5B47-8D24-F8C033C8104C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Two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 bwMode="auto">
          <a:xfrm>
            <a:off x="838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6172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D4DA1D50-4936-6A49-9668-CC2999AC08DE}" type="datetimeFigureOut">
              <a:rPr lang="en-US"/>
              <a:t>9/12/24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285C817D-54A8-5B47-8D24-F8C033C8104C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 userDrawn="1">
  <p:cSld name="Comparis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>
          <a:xfrm>
            <a:off x="839788" y="365125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839788" y="2505074"/>
            <a:ext cx="5157787" cy="3684588"/>
          </a:xfrm>
        </p:spPr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8" name="Content Placeholder 5"/>
          <p:cNvSpPr>
            <a:spLocks noGrp="1"/>
          </p:cNvSpPr>
          <p:nvPr>
            <p:ph sz="quarter" idx="4"/>
          </p:nvPr>
        </p:nvSpPr>
        <p:spPr bwMode="auto">
          <a:xfrm>
            <a:off x="6172200" y="2505074"/>
            <a:ext cx="5183188" cy="3684588"/>
          </a:xfrm>
        </p:spPr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9" name="Date Placeholder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D4DA1D50-4936-6A49-9668-CC2999AC08DE}" type="datetimeFigureOut">
              <a:rPr lang="en-US"/>
              <a:t>9/12/24</a:t>
            </a:fld>
            <a:endParaRPr lang="en-US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285C817D-54A8-5B47-8D24-F8C033C8104C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Title 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D4DA1D50-4936-6A49-9668-CC2999AC08DE}" type="datetimeFigureOut">
              <a:rPr lang="en-US"/>
              <a:t>9/12/24</a:t>
            </a:fld>
            <a:endParaRPr 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285C817D-54A8-5B47-8D24-F8C033C8104C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Blank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D4DA1D50-4936-6A49-9668-CC2999AC08DE}" type="datetimeFigureOut">
              <a:rPr lang="en-US"/>
              <a:t>9/12/24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285C817D-54A8-5B47-8D24-F8C033C8104C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preserve="1" userDrawn="1">
  <p:cSld name="Content with Ca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D4DA1D50-4936-6A49-9668-CC2999AC08DE}" type="datetimeFigureOut">
              <a:rPr lang="en-US"/>
              <a:t>9/12/24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285C817D-54A8-5B47-8D24-F8C033C8104C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preserve="1" userDrawn="1">
  <p:cSld name="Picture with Ca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5" name="Picture Placeholder 2"/>
          <p:cNvSpPr>
            <a:spLocks noGrp="1"/>
          </p:cNvSpPr>
          <p:nvPr>
            <p:ph type="pic"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 lang="en-US"/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D4DA1D50-4936-6A49-9668-CC2999AC08DE}" type="datetimeFigureOut">
              <a:rPr lang="en-US"/>
              <a:t>9/12/24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285C817D-54A8-5B47-8D24-F8C033C8104C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4DA1D50-4936-6A49-9668-CC2999AC08DE}" type="datetimeFigureOut">
              <a:rPr lang="en-US"/>
              <a:t>9/12/24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85C817D-54A8-5B47-8D24-F8C033C8104C}" type="slidenum">
              <a:rPr lang="en-US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defRPr/>
            </a:pPr>
            <a:r>
              <a:rPr lang="en-US"/>
              <a:t>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/>
                <a:ea typeface="MS PGothic"/>
                <a:cs typeface="Arial"/>
              </a:defRPr>
            </a:lvl1pPr>
          </a:lstStyle>
          <a:p>
            <a:pPr>
              <a:defRPr/>
            </a:pPr>
            <a:fld id="{AB4E9F38-BAAF-E24E-8FFF-4F0388C8D2E0}" type="datetimeFigureOut">
              <a:rPr lang="en-US"/>
              <a:t>9/12/24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/>
                <a:ea typeface="MS PGothic"/>
                <a:cs typeface="Arial"/>
              </a:defRPr>
            </a:lvl1pPr>
          </a:lstStyle>
          <a:p>
            <a:pPr>
              <a:defRPr/>
            </a:pPr>
            <a:fld id="{CC256786-8D57-8246-AA93-4446B24F3951}" type="slidenum">
              <a:rPr lang="en-US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ctr">
        <a:spcBef>
          <a:spcPts val="0"/>
        </a:spcBef>
        <a:spcAft>
          <a:spcPts val="0"/>
        </a:spcAft>
        <a:defRPr sz="4400">
          <a:solidFill>
            <a:schemeClr val="tx1"/>
          </a:solidFill>
          <a:latin typeface="+mj-lt"/>
          <a:ea typeface="MS PGothic"/>
          <a:cs typeface="MS PGothic"/>
        </a:defRPr>
      </a:lvl1pPr>
      <a:lvl2pPr algn="ctr">
        <a:spcBef>
          <a:spcPts val="0"/>
        </a:spcBef>
        <a:spcAft>
          <a:spcPts val="0"/>
        </a:spcAft>
        <a:defRPr sz="4400">
          <a:solidFill>
            <a:schemeClr val="tx1"/>
          </a:solidFill>
          <a:latin typeface="Calibri"/>
          <a:ea typeface="MS PGothic"/>
          <a:cs typeface="MS PGothic"/>
        </a:defRPr>
      </a:lvl2pPr>
      <a:lvl3pPr algn="ctr">
        <a:spcBef>
          <a:spcPts val="0"/>
        </a:spcBef>
        <a:spcAft>
          <a:spcPts val="0"/>
        </a:spcAft>
        <a:defRPr sz="4400">
          <a:solidFill>
            <a:schemeClr val="tx1"/>
          </a:solidFill>
          <a:latin typeface="Calibri"/>
          <a:ea typeface="MS PGothic"/>
          <a:cs typeface="MS PGothic"/>
        </a:defRPr>
      </a:lvl3pPr>
      <a:lvl4pPr algn="ctr">
        <a:spcBef>
          <a:spcPts val="0"/>
        </a:spcBef>
        <a:spcAft>
          <a:spcPts val="0"/>
        </a:spcAft>
        <a:defRPr sz="4400">
          <a:solidFill>
            <a:schemeClr val="tx1"/>
          </a:solidFill>
          <a:latin typeface="Calibri"/>
          <a:ea typeface="MS PGothic"/>
          <a:cs typeface="MS PGothic"/>
        </a:defRPr>
      </a:lvl4pPr>
      <a:lvl5pPr algn="ctr">
        <a:spcBef>
          <a:spcPts val="0"/>
        </a:spcBef>
        <a:spcAft>
          <a:spcPts val="0"/>
        </a:spcAft>
        <a:defRPr sz="4400">
          <a:solidFill>
            <a:schemeClr val="tx1"/>
          </a:solidFill>
          <a:latin typeface="Calibri"/>
          <a:ea typeface="MS PGothic"/>
          <a:cs typeface="MS PGothic"/>
        </a:defRPr>
      </a:lvl5pPr>
      <a:lvl6pPr marL="457200" algn="ctr">
        <a:spcBef>
          <a:spcPts val="0"/>
        </a:spcBef>
        <a:spcAft>
          <a:spcPts val="0"/>
        </a:spcAft>
        <a:defRPr sz="4400">
          <a:solidFill>
            <a:schemeClr val="tx1"/>
          </a:solidFill>
          <a:latin typeface="Calibri"/>
          <a:ea typeface="ＭＳ Ｐゴシック"/>
        </a:defRPr>
      </a:lvl6pPr>
      <a:lvl7pPr marL="914400" algn="ctr">
        <a:spcBef>
          <a:spcPts val="0"/>
        </a:spcBef>
        <a:spcAft>
          <a:spcPts val="0"/>
        </a:spcAft>
        <a:defRPr sz="4400">
          <a:solidFill>
            <a:schemeClr val="tx1"/>
          </a:solidFill>
          <a:latin typeface="Calibri"/>
          <a:ea typeface="ＭＳ Ｐゴシック"/>
        </a:defRPr>
      </a:lvl7pPr>
      <a:lvl8pPr marL="1371600" algn="ctr">
        <a:spcBef>
          <a:spcPts val="0"/>
        </a:spcBef>
        <a:spcAft>
          <a:spcPts val="0"/>
        </a:spcAft>
        <a:defRPr sz="4400">
          <a:solidFill>
            <a:schemeClr val="tx1"/>
          </a:solidFill>
          <a:latin typeface="Calibri"/>
          <a:ea typeface="ＭＳ Ｐゴシック"/>
        </a:defRPr>
      </a:lvl8pPr>
      <a:lvl9pPr marL="1828800" algn="ctr">
        <a:spcBef>
          <a:spcPts val="0"/>
        </a:spcBef>
        <a:spcAft>
          <a:spcPts val="0"/>
        </a:spcAft>
        <a:defRPr sz="4400">
          <a:solidFill>
            <a:schemeClr val="tx1"/>
          </a:solidFill>
          <a:latin typeface="Calibri"/>
          <a:ea typeface="ＭＳ Ｐゴシック"/>
        </a:defRPr>
      </a:lvl9pPr>
    </p:titleStyle>
    <p:bodyStyle>
      <a:lvl1pPr marL="342900" indent="-342900" algn="l">
        <a:spcBef>
          <a:spcPts val="0"/>
        </a:spcBef>
        <a:spcAft>
          <a:spcPts val="0"/>
        </a:spcAft>
        <a:buFont typeface="Arial"/>
        <a:buChar char="•"/>
        <a:defRPr sz="3200">
          <a:solidFill>
            <a:schemeClr val="tx1"/>
          </a:solidFill>
          <a:latin typeface="+mn-lt"/>
          <a:ea typeface="MS PGothic"/>
          <a:cs typeface="MS PGothic"/>
        </a:defRPr>
      </a:lvl1pPr>
      <a:lvl2pPr marL="742950" indent="-285750" algn="l">
        <a:spcBef>
          <a:spcPts val="0"/>
        </a:spcBef>
        <a:spcAft>
          <a:spcPts val="0"/>
        </a:spcAft>
        <a:buFont typeface="Arial"/>
        <a:buChar char="–"/>
        <a:defRPr sz="2800">
          <a:solidFill>
            <a:schemeClr val="tx1"/>
          </a:solidFill>
          <a:latin typeface="+mn-lt"/>
          <a:ea typeface="MS PGothic"/>
          <a:cs typeface="MS PGothic"/>
        </a:defRPr>
      </a:lvl2pPr>
      <a:lvl3pPr marL="1143000" indent="-228600" algn="l">
        <a:spcBef>
          <a:spcPts val="0"/>
        </a:spcBef>
        <a:spcAft>
          <a:spcPts val="0"/>
        </a:spcAft>
        <a:buFont typeface="Arial"/>
        <a:buChar char="•"/>
        <a:defRPr sz="2400">
          <a:solidFill>
            <a:schemeClr val="tx1"/>
          </a:solidFill>
          <a:latin typeface="+mn-lt"/>
          <a:ea typeface="MS PGothic"/>
          <a:cs typeface="MS PGothic"/>
        </a:defRPr>
      </a:lvl3pPr>
      <a:lvl4pPr marL="1600200" indent="-228600" algn="l">
        <a:spcBef>
          <a:spcPts val="0"/>
        </a:spcBef>
        <a:spcAft>
          <a:spcPts val="0"/>
        </a:spcAft>
        <a:buFont typeface="Arial"/>
        <a:buChar char="–"/>
        <a:defRPr sz="2000">
          <a:solidFill>
            <a:schemeClr val="tx1"/>
          </a:solidFill>
          <a:latin typeface="+mn-lt"/>
          <a:ea typeface="MS PGothic"/>
          <a:cs typeface="MS PGothic"/>
        </a:defRPr>
      </a:lvl4pPr>
      <a:lvl5pPr marL="2057400" indent="-228600" algn="l">
        <a:spcBef>
          <a:spcPts val="0"/>
        </a:spcBef>
        <a:spcAft>
          <a:spcPts val="0"/>
        </a:spcAft>
        <a:buFont typeface="Arial"/>
        <a:buChar char="»"/>
        <a:defRPr sz="2000">
          <a:solidFill>
            <a:schemeClr val="tx1"/>
          </a:solidFill>
          <a:latin typeface="+mn-lt"/>
          <a:ea typeface="MS PGothic"/>
          <a:cs typeface="MS PGothic"/>
        </a:defRPr>
      </a:lvl5pPr>
      <a:lvl6pPr marL="25146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B4E9F38-BAAF-E24E-8FFF-4F0388C8D2E0}" type="datetimeFigureOut">
              <a:rPr lang="en-US" altLang="en-US"/>
              <a:pPr>
                <a:defRPr/>
              </a:pPr>
              <a:t>9/12/24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CC256786-8D57-8246-AA93-4446B24F395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0338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MS PGothic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9.xml"/><Relationship Id="rId1" Type="http://schemas.openxmlformats.org/officeDocument/2006/relationships/tags" Target="../tags/tag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5" Type="http://schemas.openxmlformats.org/officeDocument/2006/relationships/image" Target="../media/image11.png"/><Relationship Id="rId4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du.epfl.ch/coursebook/en/introduction-to-particle-accelerators-PHYS-448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hyperlink" Target="https://moodle.epfl.ch/course/view.php?id=13759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3.xml"/><Relationship Id="rId1" Type="http://schemas.openxmlformats.org/officeDocument/2006/relationships/tags" Target="../tags/tag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5.xml"/><Relationship Id="rId1" Type="http://schemas.openxmlformats.org/officeDocument/2006/relationships/tags" Target="../tags/tag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 bwMode="auto">
          <a:xfrm>
            <a:off x="1524000" y="1196752"/>
            <a:ext cx="9144000" cy="11634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GB" sz="3600" b="1" dirty="0"/>
              <a:t>Introduction to Particle Accelerators </a:t>
            </a:r>
            <a:br>
              <a:rPr lang="en-GB" sz="3600" b="1" dirty="0"/>
            </a:br>
            <a:r>
              <a:rPr lang="en-GB" sz="3600" b="1" dirty="0"/>
              <a:t>2024-2025</a:t>
            </a:r>
            <a:endParaRPr sz="3600" b="1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 bwMode="auto">
          <a:xfrm>
            <a:off x="938747" y="3645024"/>
            <a:ext cx="10314504" cy="2614109"/>
          </a:xfrm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lnSpc>
                <a:spcPct val="80000"/>
              </a:lnSpc>
              <a:defRPr/>
            </a:pPr>
            <a:r>
              <a:rPr lang="de-CH" sz="2000" dirty="0"/>
              <a:t>Tutorial 1 - 12.09.2024, BSP 626</a:t>
            </a:r>
          </a:p>
          <a:p>
            <a:pPr>
              <a:lnSpc>
                <a:spcPct val="80000"/>
              </a:lnSpc>
              <a:defRPr/>
            </a:pPr>
            <a:endParaRPr lang="de-CH" sz="2200" dirty="0"/>
          </a:p>
          <a:p>
            <a:pPr>
              <a:lnSpc>
                <a:spcPct val="80000"/>
              </a:lnSpc>
              <a:defRPr/>
            </a:pPr>
            <a:r>
              <a:rPr sz="1800" dirty="0"/>
              <a:t>Prof. Mike Seidel</a:t>
            </a:r>
          </a:p>
          <a:p>
            <a:pPr>
              <a:lnSpc>
                <a:spcPct val="80000"/>
              </a:lnSpc>
              <a:defRPr/>
            </a:pPr>
            <a:r>
              <a:rPr sz="1800" dirty="0"/>
              <a:t>Teaching Assistants:</a:t>
            </a:r>
          </a:p>
          <a:p>
            <a:pPr>
              <a:lnSpc>
                <a:spcPct val="80000"/>
              </a:lnSpc>
              <a:defRPr/>
            </a:pPr>
            <a:r>
              <a:rPr sz="1800" dirty="0"/>
              <a:t>Werner Herr</a:t>
            </a:r>
            <a:r>
              <a:rPr lang="de-CH" sz="1800" dirty="0"/>
              <a:t>, Tatiana </a:t>
            </a:r>
            <a:r>
              <a:rPr lang="de-CH" sz="1800" dirty="0" err="1"/>
              <a:t>Pieloni</a:t>
            </a:r>
            <a:r>
              <a:rPr lang="de-CH" sz="1800" dirty="0"/>
              <a:t>, Léon Van Riesen-Haupt, Christophe Lannoy, </a:t>
            </a:r>
            <a:r>
              <a:rPr lang="de-CH" sz="1800" dirty="0" err="1"/>
              <a:t>Raziyeh</a:t>
            </a:r>
            <a:r>
              <a:rPr lang="de-CH" sz="1800" dirty="0"/>
              <a:t> </a:t>
            </a:r>
            <a:r>
              <a:rPr lang="de-CH" sz="1800" dirty="0" err="1"/>
              <a:t>Dadashi</a:t>
            </a:r>
            <a:r>
              <a:rPr lang="de-CH" sz="1800" dirty="0"/>
              <a:t>, Yi Wu</a:t>
            </a:r>
            <a:endParaRPr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PQuestion" title="Question Text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454952" cy="1143000"/>
          </a:xfrm>
        </p:spPr>
        <p:txBody>
          <a:bodyPr/>
          <a:lstStyle/>
          <a:p>
            <a:pPr algn="l"/>
            <a:r>
              <a:rPr lang="en-GB" sz="3600" dirty="0"/>
              <a:t>3) What do you need to know to calculate the total energy of a certain particle? </a:t>
            </a:r>
            <a:endParaRPr lang="en-US" altLang="en-US" sz="3600" dirty="0">
              <a:ea typeface="MS PGothic" charset="-128"/>
            </a:endParaRPr>
          </a:p>
        </p:txBody>
      </p:sp>
      <p:sp>
        <p:nvSpPr>
          <p:cNvPr id="13314" name="TPAnswers" title="Answer Text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839416" y="1916832"/>
            <a:ext cx="8939336" cy="4525963"/>
          </a:xfrm>
        </p:spPr>
        <p:txBody>
          <a:bodyPr>
            <a:normAutofit/>
          </a:bodyPr>
          <a:lstStyle/>
          <a:p>
            <a:pPr marL="514350" indent="-514350">
              <a:spcBef>
                <a:spcPts val="769"/>
              </a:spcBef>
              <a:buFont typeface="Arial"/>
              <a:buAutoNum type="alphaUcPeriod"/>
              <a:defRPr/>
            </a:pPr>
            <a:r>
              <a:rPr lang="en-GB" dirty="0"/>
              <a:t>The momentum of the particle.</a:t>
            </a:r>
            <a:br>
              <a:rPr lang="en-GB" dirty="0"/>
            </a:br>
            <a:endParaRPr lang="de-CH" dirty="0">
              <a:ea typeface="MS PGothic"/>
            </a:endParaRPr>
          </a:p>
          <a:p>
            <a:pPr marL="514350" indent="-514350">
              <a:spcBef>
                <a:spcPts val="769"/>
              </a:spcBef>
              <a:buFont typeface="Arial"/>
              <a:buAutoNum type="alphaUcPeriod"/>
              <a:defRPr/>
            </a:pPr>
            <a:r>
              <a:rPr lang="en-GB" dirty="0"/>
              <a:t>The mass and the momentum of the particle.</a:t>
            </a:r>
            <a:br>
              <a:rPr lang="en-GB" dirty="0"/>
            </a:br>
            <a:endParaRPr lang="en-GB" dirty="0"/>
          </a:p>
          <a:p>
            <a:pPr marL="514350" indent="-514350">
              <a:spcBef>
                <a:spcPts val="769"/>
              </a:spcBef>
              <a:buFont typeface="Arial"/>
              <a:buAutoNum type="alphaUcPeriod"/>
              <a:defRPr/>
            </a:pPr>
            <a:r>
              <a:rPr lang="en-GB" dirty="0"/>
              <a:t>The gamma factor and the mass of the particle. </a:t>
            </a:r>
          </a:p>
          <a:p>
            <a:pPr marL="514350" indent="-514350">
              <a:spcBef>
                <a:spcPts val="769"/>
              </a:spcBef>
              <a:buFont typeface="Arial"/>
              <a:buAutoNum type="alphaUcPeriod"/>
              <a:defRPr/>
            </a:pPr>
            <a:endParaRPr lang="en-GB" dirty="0"/>
          </a:p>
          <a:p>
            <a:pPr marL="514350" indent="-514350">
              <a:spcBef>
                <a:spcPts val="769"/>
              </a:spcBef>
              <a:buFont typeface="Arial"/>
              <a:buAutoNum type="alphaUcPeriod"/>
              <a:defRPr/>
            </a:pPr>
            <a:r>
              <a:rPr lang="en-GB" dirty="0"/>
              <a:t>Options B and C.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1D168C5-AC31-0E72-691D-4D599D0F34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76320" y="2905923"/>
            <a:ext cx="3070627" cy="81110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4C0B007-A1A4-47EF-98AD-1154858632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80376" y="4077072"/>
            <a:ext cx="2222648" cy="55944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06723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PQuestion" title="Question Text"/>
          <p:cNvSpPr>
            <a:spLocks noGrp="1"/>
          </p:cNvSpPr>
          <p:nvPr>
            <p:ph type="title"/>
          </p:nvPr>
        </p:nvSpPr>
        <p:spPr>
          <a:xfrm>
            <a:off x="479376" y="773832"/>
            <a:ext cx="11582400" cy="1143000"/>
          </a:xfrm>
        </p:spPr>
        <p:txBody>
          <a:bodyPr/>
          <a:lstStyle/>
          <a:p>
            <a:pPr algn="l"/>
            <a:r>
              <a:rPr lang="en-GB" sz="3600" dirty="0"/>
              <a:t>4) In order to explore the infinitely small structure, you need</a:t>
            </a:r>
            <a:endParaRPr lang="en-US" altLang="en-US" sz="3600" dirty="0">
              <a:ea typeface="MS PGothic" charset="-128"/>
            </a:endParaRPr>
          </a:p>
        </p:txBody>
      </p:sp>
      <p:sp>
        <p:nvSpPr>
          <p:cNvPr id="13314" name="TPAnswers" title="Answer Text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1271464" y="1916832"/>
            <a:ext cx="8507288" cy="4525963"/>
          </a:xfrm>
        </p:spPr>
        <p:txBody>
          <a:bodyPr>
            <a:normAutofit/>
          </a:bodyPr>
          <a:lstStyle/>
          <a:p>
            <a:pPr marL="514350" indent="-514350">
              <a:lnSpc>
                <a:spcPct val="200000"/>
              </a:lnSpc>
              <a:spcBef>
                <a:spcPts val="769"/>
              </a:spcBef>
              <a:buFont typeface="Arial"/>
              <a:buAutoNum type="alphaUcPeriod"/>
              <a:defRPr/>
            </a:pPr>
            <a:r>
              <a:rPr lang="en-GB" dirty="0"/>
              <a:t>light particles</a:t>
            </a:r>
          </a:p>
          <a:p>
            <a:pPr marL="514350" indent="-514350">
              <a:lnSpc>
                <a:spcPct val="200000"/>
              </a:lnSpc>
              <a:spcBef>
                <a:spcPts val="769"/>
              </a:spcBef>
              <a:buFont typeface="Arial"/>
              <a:buAutoNum type="alphaUcPeriod"/>
              <a:defRPr/>
            </a:pPr>
            <a:r>
              <a:rPr lang="en-GB" dirty="0"/>
              <a:t>particles with high kinetic energy</a:t>
            </a:r>
          </a:p>
          <a:p>
            <a:pPr marL="514350" indent="-514350">
              <a:lnSpc>
                <a:spcPct val="200000"/>
              </a:lnSpc>
              <a:spcBef>
                <a:spcPts val="769"/>
              </a:spcBef>
              <a:buFont typeface="Arial"/>
              <a:buAutoNum type="alphaUcPeriod"/>
              <a:defRPr/>
            </a:pPr>
            <a:r>
              <a:rPr lang="en-GB" dirty="0"/>
              <a:t>big microscopes</a:t>
            </a:r>
          </a:p>
          <a:p>
            <a:pPr marL="514350" indent="-514350">
              <a:spcBef>
                <a:spcPts val="769"/>
              </a:spcBef>
              <a:buFont typeface="Arial"/>
              <a:buAutoNum type="alphaUcPeriod"/>
              <a:defRPr/>
            </a:pP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434796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f1.png">
            <a:extLst>
              <a:ext uri="{FF2B5EF4-FFF2-40B4-BE49-F238E27FC236}">
                <a16:creationId xmlns:a16="http://schemas.microsoft.com/office/drawing/2014/main" id="{C9CE2264-32C2-A307-CF29-A64889A30A3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30508"/>
          <a:stretch/>
        </p:blipFill>
        <p:spPr bwMode="auto">
          <a:xfrm>
            <a:off x="1703512" y="1124744"/>
            <a:ext cx="7985760" cy="4059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1228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f2.png">
            <a:extLst>
              <a:ext uri="{FF2B5EF4-FFF2-40B4-BE49-F238E27FC236}">
                <a16:creationId xmlns:a16="http://schemas.microsoft.com/office/drawing/2014/main" id="{F1E7050B-83BD-5003-764B-DEEB148C3F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775520" y="486077"/>
            <a:ext cx="8168446" cy="5885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3971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f3.png">
            <a:extLst>
              <a:ext uri="{FF2B5EF4-FFF2-40B4-BE49-F238E27FC236}">
                <a16:creationId xmlns:a16="http://schemas.microsoft.com/office/drawing/2014/main" id="{2E2AF0D7-AEAE-77AB-A076-60AFF311F0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3185834" y="289465"/>
            <a:ext cx="5931879" cy="644309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DD34ADA-C9AB-6FC1-1320-DC23FCB7E7FC}"/>
              </a:ext>
            </a:extLst>
          </p:cNvPr>
          <p:cNvSpPr txBox="1"/>
          <p:nvPr/>
        </p:nvSpPr>
        <p:spPr>
          <a:xfrm>
            <a:off x="8760296" y="1340768"/>
            <a:ext cx="18028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O</a:t>
            </a:r>
            <a:r>
              <a:rPr lang="en-CH" dirty="0"/>
              <a:t>bject size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287C090-2716-31B5-4D1E-C3BCFDC49ADD}"/>
              </a:ext>
            </a:extLst>
          </p:cNvPr>
          <p:cNvSpPr txBox="1"/>
          <p:nvPr/>
        </p:nvSpPr>
        <p:spPr>
          <a:xfrm>
            <a:off x="2063552" y="1340768"/>
            <a:ext cx="18028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/>
              <a:t>Observation </a:t>
            </a:r>
            <a:r>
              <a:rPr lang="de-CH" dirty="0" err="1"/>
              <a:t>instruments</a:t>
            </a:r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30423305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PQuestion" title="Question Text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sz="3600" dirty="0"/>
              <a:t>5) Consider a fixed electrical potential difference, which particle gains more energy passing through it? </a:t>
            </a:r>
            <a:endParaRPr lang="en-US" altLang="en-US" sz="3600" dirty="0">
              <a:ea typeface="MS PGothic" charset="-128"/>
            </a:endParaRPr>
          </a:p>
        </p:txBody>
      </p:sp>
      <p:sp>
        <p:nvSpPr>
          <p:cNvPr id="13314" name="TPAnswers" title="Answer Text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1981200" y="1600201"/>
            <a:ext cx="6995120" cy="4525963"/>
          </a:xfrm>
        </p:spPr>
        <p:txBody>
          <a:bodyPr>
            <a:normAutofit/>
          </a:bodyPr>
          <a:lstStyle/>
          <a:p>
            <a:pPr marL="514350" indent="-514350">
              <a:lnSpc>
                <a:spcPct val="200000"/>
              </a:lnSpc>
              <a:spcBef>
                <a:spcPts val="769"/>
              </a:spcBef>
              <a:buFont typeface="Arial"/>
              <a:buAutoNum type="alphaUcPeriod"/>
              <a:defRPr/>
            </a:pPr>
            <a:r>
              <a:rPr lang="en-GB" dirty="0"/>
              <a:t>Electron</a:t>
            </a:r>
          </a:p>
          <a:p>
            <a:pPr marL="514350" indent="-514350">
              <a:lnSpc>
                <a:spcPct val="200000"/>
              </a:lnSpc>
              <a:spcBef>
                <a:spcPts val="769"/>
              </a:spcBef>
              <a:buFont typeface="Arial"/>
              <a:buAutoNum type="alphaUcPeriod"/>
              <a:defRPr/>
            </a:pPr>
            <a:r>
              <a:rPr lang="en-GB" dirty="0"/>
              <a:t>Positron</a:t>
            </a:r>
          </a:p>
          <a:p>
            <a:pPr marL="514350" indent="-514350">
              <a:lnSpc>
                <a:spcPct val="200000"/>
              </a:lnSpc>
              <a:spcBef>
                <a:spcPts val="769"/>
              </a:spcBef>
              <a:buFont typeface="Arial"/>
              <a:buAutoNum type="alphaUcPeriod"/>
              <a:defRPr/>
            </a:pPr>
            <a:r>
              <a:rPr lang="en-GB" dirty="0"/>
              <a:t>Proton</a:t>
            </a:r>
          </a:p>
          <a:p>
            <a:pPr marL="514350" indent="-514350">
              <a:lnSpc>
                <a:spcPct val="200000"/>
              </a:lnSpc>
              <a:spcBef>
                <a:spcPts val="769"/>
              </a:spcBef>
              <a:buFont typeface="Arial"/>
              <a:buAutoNum type="alphaUcPeriod"/>
              <a:defRPr/>
            </a:pPr>
            <a:r>
              <a:rPr lang="en-GB" dirty="0"/>
              <a:t>All of the above.</a:t>
            </a:r>
          </a:p>
        </p:txBody>
      </p:sp>
      <p:pic>
        <p:nvPicPr>
          <p:cNvPr id="3" name="TPChart" hidden="1" title="Results Chart">
            <a:extLst>
              <a:ext uri="{FF2B5EF4-FFF2-40B4-BE49-F238E27FC236}">
                <a16:creationId xmlns:a16="http://schemas.microsoft.com/office/drawing/2014/main" id="{855A19C0-B782-04D8-34DA-8E4FAF61408A}"/>
              </a:ext>
            </a:extLst>
          </p:cNvPr>
          <p:cNvPicPr>
            <a:picLocks/>
          </p:cNvPicPr>
          <p:nvPr>
            <p:custDataLst>
              <p:tags r:id="rId3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6783917" y="1600200"/>
            <a:ext cx="4572000" cy="51435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23015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>
          <a:xfrm>
            <a:off x="612648" y="836712"/>
            <a:ext cx="6268770" cy="1536192"/>
          </a:xfrm>
        </p:spPr>
        <p:txBody>
          <a:bodyPr anchor="ctr">
            <a:normAutofit/>
          </a:bodyPr>
          <a:lstStyle/>
          <a:p>
            <a:pPr>
              <a:defRPr/>
            </a:pPr>
            <a:r>
              <a:rPr lang="en-GB" sz="5200" dirty="0"/>
              <a:t>Info about the course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 bwMode="auto">
          <a:xfrm>
            <a:off x="612648" y="2673453"/>
            <a:ext cx="6851504" cy="4067915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en-US" sz="2400" b="0" i="0" u="none" strike="noStrike" cap="none" spc="0" dirty="0">
                <a:latin typeface="Calibri"/>
                <a:ea typeface="Calibri"/>
                <a:cs typeface="Calibri"/>
              </a:rPr>
              <a:t>Official EPFL course webpage </a:t>
            </a:r>
            <a:r>
              <a:rPr lang="en-US" sz="2400" b="0" i="0" u="none" strike="noStrike" cap="none" spc="0" dirty="0">
                <a:latin typeface="Calibri"/>
                <a:ea typeface="Calibri"/>
                <a:cs typeface="Calibri"/>
                <a:hlinkClick r:id="rId3"/>
              </a:rPr>
              <a:t>here</a:t>
            </a:r>
            <a:r>
              <a:rPr lang="en-US" sz="2400" b="0" i="0" u="none" strike="noStrike" cap="none" spc="0" dirty="0">
                <a:latin typeface="Calibri"/>
                <a:ea typeface="Calibri"/>
                <a:cs typeface="Calibri"/>
              </a:rPr>
              <a:t>.</a:t>
            </a:r>
            <a:endParaRPr lang="en-US" sz="2400" dirty="0">
              <a:latin typeface="Calibri"/>
              <a:ea typeface="Calibri"/>
              <a:cs typeface="Calibri"/>
            </a:endParaRPr>
          </a:p>
          <a:p>
            <a:pPr>
              <a:defRPr/>
            </a:pPr>
            <a:endParaRPr lang="en-US" sz="2400" i="0" u="none" strike="noStrike" cap="none" spc="0" dirty="0">
              <a:latin typeface="Calibri"/>
              <a:ea typeface="Calibri"/>
              <a:cs typeface="Calibri"/>
            </a:endParaRPr>
          </a:p>
          <a:p>
            <a:pPr>
              <a:defRPr/>
            </a:pPr>
            <a:r>
              <a:rPr lang="en-US" sz="2400" i="0" u="none" strike="noStrike" cap="none" spc="0" dirty="0">
                <a:latin typeface="Calibri"/>
                <a:ea typeface="Calibri"/>
                <a:cs typeface="Calibri"/>
              </a:rPr>
              <a:t>2 hours of </a:t>
            </a:r>
            <a:r>
              <a:rPr lang="en-US" sz="2400" b="1" i="0" u="none" strike="noStrike" cap="none" spc="0" dirty="0">
                <a:solidFill>
                  <a:srgbClr val="FF0000"/>
                </a:solidFill>
                <a:latin typeface="Calibri"/>
                <a:ea typeface="Calibri"/>
                <a:cs typeface="Calibri"/>
              </a:rPr>
              <a:t>lectures</a:t>
            </a:r>
            <a:r>
              <a:rPr lang="en-US" sz="2400" i="0" u="none" strike="noStrike" cap="none" spc="0" dirty="0">
                <a:latin typeface="Calibri"/>
                <a:ea typeface="Calibri"/>
                <a:cs typeface="Calibri"/>
              </a:rPr>
              <a:t> followed by 2 hours of </a:t>
            </a:r>
            <a:r>
              <a:rPr lang="en-US" sz="2400" b="1" i="0" u="none" strike="noStrike" cap="none" spc="0" dirty="0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tutorial</a:t>
            </a:r>
            <a:r>
              <a:rPr lang="en-US" sz="2400" dirty="0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2400" i="0" u="none" strike="noStrike" cap="none" spc="0" dirty="0">
                <a:latin typeface="Calibri"/>
                <a:ea typeface="Calibri"/>
                <a:cs typeface="Calibri"/>
              </a:rPr>
              <a:t>every week.</a:t>
            </a:r>
          </a:p>
          <a:p>
            <a:pPr>
              <a:defRPr/>
            </a:pPr>
            <a:endParaRPr lang="en-US" sz="2400" b="0" i="0" u="none" strike="noStrike" cap="none" spc="0" dirty="0">
              <a:latin typeface="Calibri"/>
              <a:ea typeface="Calibri"/>
              <a:cs typeface="Calibri"/>
            </a:endParaRPr>
          </a:p>
          <a:p>
            <a:pPr>
              <a:defRPr/>
            </a:pPr>
            <a:r>
              <a:rPr lang="en-GB" sz="2400" dirty="0">
                <a:latin typeface="Calibri"/>
                <a:ea typeface="Calibri"/>
                <a:cs typeface="Calibri"/>
                <a:hlinkClick r:id="rId4"/>
              </a:rPr>
              <a:t>Moodle web page</a:t>
            </a:r>
            <a:r>
              <a:rPr lang="en-GB" sz="2400" dirty="0">
                <a:latin typeface="Calibri"/>
                <a:ea typeface="Calibri"/>
                <a:cs typeface="Calibri"/>
              </a:rPr>
              <a:t>: </a:t>
            </a:r>
          </a:p>
          <a:p>
            <a:pPr marL="914400" lvl="1" indent="-457200">
              <a:buClr>
                <a:schemeClr val="tx1"/>
              </a:buClr>
              <a:buFont typeface="+mj-lt"/>
              <a:buAutoNum type="arabicPeriod"/>
              <a:defRPr/>
            </a:pPr>
            <a:r>
              <a:rPr lang="en-GB" sz="2200" dirty="0">
                <a:latin typeface="Calibri"/>
                <a:ea typeface="Calibri"/>
                <a:cs typeface="Calibri"/>
              </a:rPr>
              <a:t>Lecture slides + exercise sheets uploaded before each lecture. </a:t>
            </a:r>
          </a:p>
          <a:p>
            <a:pPr marL="914400" lvl="1" indent="-457200">
              <a:buClr>
                <a:schemeClr val="tx1"/>
              </a:buClr>
              <a:buFont typeface="+mj-lt"/>
              <a:buAutoNum type="arabicPeriod"/>
              <a:defRPr/>
            </a:pPr>
            <a:r>
              <a:rPr lang="en-GB" sz="2200" dirty="0">
                <a:latin typeface="Calibri"/>
                <a:ea typeface="Calibri"/>
                <a:cs typeface="Calibri"/>
              </a:rPr>
              <a:t>Exercise solutions uploaded after each tutorial session. </a:t>
            </a:r>
          </a:p>
          <a:p>
            <a:pPr>
              <a:buClr>
                <a:schemeClr val="tx1"/>
              </a:buClr>
              <a:defRPr/>
            </a:pPr>
            <a:endParaRPr lang="en-GB" sz="2600" dirty="0">
              <a:latin typeface="Calibri"/>
              <a:ea typeface="Calibri"/>
              <a:cs typeface="Calibri"/>
            </a:endParaRPr>
          </a:p>
          <a:p>
            <a:pPr>
              <a:defRPr/>
            </a:pPr>
            <a:r>
              <a:rPr lang="en-GB" sz="2600" dirty="0">
                <a:latin typeface="Calibri"/>
                <a:ea typeface="Calibri"/>
                <a:cs typeface="Calibri"/>
              </a:rPr>
              <a:t>Use of </a:t>
            </a:r>
            <a:r>
              <a:rPr lang="en-GB" sz="2600" dirty="0" err="1">
                <a:latin typeface="Calibri"/>
                <a:ea typeface="Calibri"/>
                <a:cs typeface="Calibri"/>
              </a:rPr>
              <a:t>moodle</a:t>
            </a:r>
            <a:r>
              <a:rPr lang="en-GB" sz="2600" dirty="0">
                <a:latin typeface="Calibri"/>
                <a:ea typeface="Calibri"/>
                <a:cs typeface="Calibri"/>
              </a:rPr>
              <a:t> material is allowed during the final (written) exam.</a:t>
            </a:r>
            <a:endParaRPr lang="en-GB" sz="2600" dirty="0"/>
          </a:p>
          <a:p>
            <a:pPr>
              <a:defRPr/>
            </a:pPr>
            <a:endParaRPr lang="en-US" sz="2400" b="0" i="0" u="none" strike="noStrike" cap="none" spc="0" dirty="0">
              <a:latin typeface="Calibri"/>
              <a:ea typeface="Calibri"/>
              <a:cs typeface="Calibri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CFF38D5-BACF-0D19-E98C-6B38317DC3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52184" y="116631"/>
            <a:ext cx="3827168" cy="6540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1677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60696B3-1B3D-5A6A-6AF6-F0240988934C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xfrm>
            <a:off x="838200" y="2924943"/>
            <a:ext cx="10154344" cy="3252019"/>
          </a:xfrm>
        </p:spPr>
        <p:txBody>
          <a:bodyPr>
            <a:normAutofit/>
          </a:bodyPr>
          <a:lstStyle/>
          <a:p>
            <a:pPr>
              <a:lnSpc>
                <a:spcPct val="104999"/>
              </a:lnSpc>
              <a:defRPr/>
            </a:pPr>
            <a:r>
              <a:rPr lang="en-US" sz="2600" b="1" dirty="0">
                <a:latin typeface="Calibri"/>
                <a:ea typeface="Calibri"/>
                <a:cs typeface="Calibri"/>
              </a:rPr>
              <a:t>Most </a:t>
            </a:r>
            <a:r>
              <a:rPr lang="en-US" sz="2600" dirty="0">
                <a:latin typeface="Calibri"/>
                <a:ea typeface="Calibri"/>
                <a:cs typeface="Calibri"/>
              </a:rPr>
              <a:t>tutorials involve solving </a:t>
            </a:r>
            <a:r>
              <a:rPr lang="en-US" sz="2600" b="1" dirty="0">
                <a:latin typeface="Calibri"/>
                <a:ea typeface="Calibri"/>
                <a:cs typeface="Calibri"/>
              </a:rPr>
              <a:t>problem sheets</a:t>
            </a:r>
          </a:p>
          <a:p>
            <a:pPr>
              <a:lnSpc>
                <a:spcPct val="104999"/>
              </a:lnSpc>
              <a:defRPr/>
            </a:pPr>
            <a:r>
              <a:rPr lang="en-US" sz="2600" b="1" dirty="0">
                <a:latin typeface="Calibri"/>
                <a:ea typeface="Calibri"/>
                <a:cs typeface="Calibri"/>
              </a:rPr>
              <a:t>Some tutorials will be "hands-on"</a:t>
            </a:r>
            <a:r>
              <a:rPr lang="en-US" sz="2600" dirty="0">
                <a:latin typeface="Calibri"/>
                <a:ea typeface="Calibri"/>
                <a:cs typeface="Calibri"/>
              </a:rPr>
              <a:t> by solving exercises with the help of </a:t>
            </a:r>
            <a:r>
              <a:rPr lang="en-US" sz="2600" dirty="0" err="1">
                <a:latin typeface="Calibri"/>
                <a:ea typeface="Calibri"/>
                <a:cs typeface="Calibri"/>
              </a:rPr>
              <a:t>Jupyter</a:t>
            </a:r>
            <a:r>
              <a:rPr lang="en-US" sz="2600" dirty="0">
                <a:latin typeface="Calibri"/>
                <a:ea typeface="Calibri"/>
                <a:cs typeface="Calibri"/>
              </a:rPr>
              <a:t> notebooks. </a:t>
            </a:r>
          </a:p>
          <a:p>
            <a:pPr>
              <a:lnSpc>
                <a:spcPct val="104999"/>
              </a:lnSpc>
              <a:defRPr/>
            </a:pPr>
            <a:r>
              <a:rPr lang="en-US" sz="2600" b="1" dirty="0">
                <a:latin typeface="Calibri"/>
                <a:ea typeface="Calibri"/>
                <a:cs typeface="Calibri"/>
              </a:rPr>
              <a:t>A Forum for discussion</a:t>
            </a:r>
            <a:r>
              <a:rPr lang="en-US" sz="2600" dirty="0">
                <a:latin typeface="Calibri"/>
                <a:ea typeface="Calibri"/>
                <a:cs typeface="Calibri"/>
              </a:rPr>
              <a:t> is set up </a:t>
            </a:r>
            <a:r>
              <a:rPr lang="en-US" sz="2600" b="1" dirty="0">
                <a:latin typeface="Calibri"/>
                <a:ea typeface="Calibri"/>
                <a:cs typeface="Calibri"/>
              </a:rPr>
              <a:t>on Moodle and Ed</a:t>
            </a:r>
            <a:r>
              <a:rPr lang="en-US" sz="2600" dirty="0">
                <a:latin typeface="Calibri"/>
                <a:ea typeface="Calibri"/>
                <a:cs typeface="Calibri"/>
              </a:rPr>
              <a:t> in order to ask questions, </a:t>
            </a:r>
            <a:r>
              <a:rPr lang="en-US" sz="2600" b="0" i="0" u="none" strike="noStrike" cap="none" spc="0" dirty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clarify your doubts and interact with other students.</a:t>
            </a:r>
            <a:r>
              <a:rPr lang="en-US" sz="2200" b="0" i="0" u="none" strike="noStrike" cap="none" spc="0" dirty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  </a:t>
            </a:r>
            <a:endParaRPr lang="en-US" dirty="0"/>
          </a:p>
          <a:p>
            <a:pPr marL="0" indent="0">
              <a:lnSpc>
                <a:spcPct val="104999"/>
              </a:lnSpc>
              <a:buNone/>
              <a:defRPr/>
            </a:pPr>
            <a:endParaRPr lang="en-US" sz="2800" b="0" i="0" u="none" strike="noStrike" cap="none" spc="0" dirty="0">
              <a:solidFill>
                <a:schemeClr val="tx1"/>
              </a:solidFill>
              <a:latin typeface="Calibri"/>
              <a:ea typeface="Calibri"/>
              <a:cs typeface="Calibri"/>
            </a:endParaRPr>
          </a:p>
          <a:p>
            <a:pPr marL="0" indent="0">
              <a:lnSpc>
                <a:spcPct val="104999"/>
              </a:lnSpc>
              <a:buNone/>
              <a:defRPr/>
            </a:pPr>
            <a:endParaRPr lang="en-US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552E8D86-0093-BB57-ED84-1A16E3140270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12648" y="836712"/>
            <a:ext cx="6268770" cy="1536192"/>
          </a:xfrm>
        </p:spPr>
        <p:txBody>
          <a:bodyPr anchor="ctr">
            <a:normAutofit/>
          </a:bodyPr>
          <a:lstStyle/>
          <a:p>
            <a:pPr>
              <a:defRPr/>
            </a:pPr>
            <a:r>
              <a:rPr lang="en-GB" sz="5200" dirty="0"/>
              <a:t>Info about the course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5EB9D2-FA03-D00C-CD3A-6F3B7CCA32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648" y="2708921"/>
            <a:ext cx="10739936" cy="3960440"/>
          </a:xfrm>
        </p:spPr>
        <p:txBody>
          <a:bodyPr>
            <a:normAutofit/>
          </a:bodyPr>
          <a:lstStyle/>
          <a:p>
            <a:pPr>
              <a:lnSpc>
                <a:spcPct val="104999"/>
              </a:lnSpc>
              <a:defRPr/>
            </a:pPr>
            <a:r>
              <a:rPr lang="en-GB" sz="1800" b="1" dirty="0">
                <a:latin typeface="Calibri"/>
                <a:ea typeface="Calibri"/>
                <a:cs typeface="Calibri"/>
              </a:rPr>
              <a:t>First part of the tutorial: "plenary quiz" </a:t>
            </a:r>
            <a:r>
              <a:rPr lang="en-GB" sz="1800" dirty="0">
                <a:latin typeface="Calibri"/>
                <a:ea typeface="Calibri"/>
                <a:cs typeface="Calibri"/>
              </a:rPr>
              <a:t>on the topics covered in the tutorial of the day. </a:t>
            </a:r>
            <a:r>
              <a:rPr lang="en-GB" sz="1800" b="0" i="0" u="none" strike="noStrike" cap="none" spc="0" dirty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The quiz is not meant to judge you, it is just an interactive session</a:t>
            </a:r>
            <a:r>
              <a:rPr lang="en-GB" sz="1800" dirty="0">
                <a:latin typeface="Calibri"/>
                <a:ea typeface="Calibri"/>
                <a:cs typeface="Calibri"/>
              </a:rPr>
              <a:t> for open discussion.</a:t>
            </a:r>
            <a:endParaRPr lang="en-GB" sz="1800" dirty="0"/>
          </a:p>
          <a:p>
            <a:pPr>
              <a:lnSpc>
                <a:spcPct val="104999"/>
              </a:lnSpc>
              <a:defRPr/>
            </a:pPr>
            <a:r>
              <a:rPr lang="en-GB" sz="1800" dirty="0">
                <a:latin typeface="Calibri"/>
                <a:ea typeface="Calibri"/>
                <a:cs typeface="Calibri"/>
              </a:rPr>
              <a:t>Second part will be working on the exercise sheets. You</a:t>
            </a:r>
            <a:r>
              <a:rPr lang="en-GB" sz="1800" b="0" i="0" u="none" strike="noStrike" cap="none" spc="0" dirty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 can ask question and clarify some concepts while solving the exercises</a:t>
            </a:r>
            <a:r>
              <a:rPr lang="en-GB" sz="1800" dirty="0">
                <a:latin typeface="Calibri"/>
                <a:ea typeface="Calibri"/>
                <a:cs typeface="Calibri"/>
              </a:rPr>
              <a:t> with the tutor(s) present in the classroom.</a:t>
            </a:r>
            <a:endParaRPr lang="en-GB" sz="1800" dirty="0"/>
          </a:p>
          <a:p>
            <a:pPr>
              <a:lnSpc>
                <a:spcPct val="104999"/>
              </a:lnSpc>
              <a:defRPr/>
            </a:pPr>
            <a:r>
              <a:rPr lang="en-GB" sz="1800" b="1" dirty="0">
                <a:latin typeface="Calibri"/>
                <a:ea typeface="Calibri"/>
                <a:cs typeface="Calibri"/>
              </a:rPr>
              <a:t>During the week you can finalize your homework</a:t>
            </a:r>
            <a:r>
              <a:rPr lang="en-GB" sz="1800" dirty="0">
                <a:latin typeface="Calibri"/>
                <a:ea typeface="Calibri"/>
                <a:cs typeface="Calibri"/>
              </a:rPr>
              <a:t> and </a:t>
            </a:r>
            <a:r>
              <a:rPr lang="en-GB" sz="1800" b="1" dirty="0">
                <a:latin typeface="Calibri"/>
                <a:ea typeface="Calibri"/>
                <a:cs typeface="Calibri"/>
              </a:rPr>
              <a:t>submit them</a:t>
            </a:r>
            <a:r>
              <a:rPr lang="en-GB" sz="1800" dirty="0">
                <a:latin typeface="Calibri"/>
                <a:ea typeface="Calibri"/>
                <a:cs typeface="Calibri"/>
              </a:rPr>
              <a:t> on </a:t>
            </a:r>
            <a:r>
              <a:rPr lang="en-GB" sz="1800" dirty="0" err="1">
                <a:latin typeface="Calibri"/>
                <a:ea typeface="Calibri"/>
                <a:cs typeface="Calibri"/>
              </a:rPr>
              <a:t>moodle</a:t>
            </a:r>
            <a:r>
              <a:rPr lang="en-GB" sz="1800" dirty="0">
                <a:latin typeface="Calibri"/>
                <a:ea typeface="Calibri"/>
                <a:cs typeface="Calibri"/>
              </a:rPr>
              <a:t>. Corrections of the homework will be provided without grade.</a:t>
            </a:r>
            <a:endParaRPr lang="en-GB" sz="1800" dirty="0"/>
          </a:p>
          <a:p>
            <a:pPr>
              <a:lnSpc>
                <a:spcPct val="104999"/>
              </a:lnSpc>
              <a:defRPr/>
            </a:pPr>
            <a:r>
              <a:rPr lang="en-GB" sz="1800" dirty="0">
                <a:latin typeface="Calibri"/>
                <a:ea typeface="Calibri"/>
                <a:cs typeface="Calibri"/>
              </a:rPr>
              <a:t>Participating in the tutorial session and handing in homework are not mandatory but highly recommended since the final exam is written. </a:t>
            </a:r>
            <a:endParaRPr lang="en-US" sz="1800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A7B95D4-5FB7-DFC6-0493-27D2994521CF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12648" y="836712"/>
            <a:ext cx="6268770" cy="1536192"/>
          </a:xfrm>
        </p:spPr>
        <p:txBody>
          <a:bodyPr anchor="ctr">
            <a:normAutofit/>
          </a:bodyPr>
          <a:lstStyle/>
          <a:p>
            <a:pPr>
              <a:defRPr/>
            </a:pPr>
            <a:r>
              <a:rPr lang="en-GB" sz="5200" dirty="0"/>
              <a:t>Tutorial session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5" name="Picture 24" descr="Diagram&#10;&#10;Description automatically generated">
            <a:extLst>
              <a:ext uri="{FF2B5EF4-FFF2-40B4-BE49-F238E27FC236}">
                <a16:creationId xmlns:a16="http://schemas.microsoft.com/office/drawing/2014/main" id="{775F4A9C-F00A-6624-B264-4F6884886F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2563" y="0"/>
            <a:ext cx="770687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3399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 dirty="0"/>
              <a:t>Energy in the LHC</a:t>
            </a:r>
            <a:endParaRPr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 bwMode="auto">
          <a:xfrm>
            <a:off x="313260" y="1492624"/>
            <a:ext cx="6129661" cy="4816696"/>
          </a:xfrm>
        </p:spPr>
        <p:txBody>
          <a:bodyPr/>
          <a:lstStyle/>
          <a:p>
            <a:pPr marL="0" marR="0" lvl="0" indent="0" defTabSz="9144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2400" dirty="0"/>
              <a:t>Beam energy: 6.5 </a:t>
            </a:r>
            <a:r>
              <a:rPr lang="en-US" sz="2400" dirty="0" err="1"/>
              <a:t>TeV</a:t>
            </a:r>
            <a:endParaRPr lang="en-US" sz="2400" dirty="0"/>
          </a:p>
          <a:p>
            <a:pPr>
              <a:lnSpc>
                <a:spcPct val="150000"/>
              </a:lnSpc>
              <a:spcBef>
                <a:spcPts val="0"/>
              </a:spcBef>
              <a:buFont typeface="Wingdings"/>
              <a:buChar char="à"/>
              <a:defRPr/>
            </a:pPr>
            <a:r>
              <a:rPr lang="en-US" sz="2400" dirty="0"/>
              <a:t>In calories: ~2.5e-7 </a:t>
            </a:r>
            <a:r>
              <a:rPr lang="en-US" sz="2400" dirty="0" err="1"/>
              <a:t>cal</a:t>
            </a:r>
            <a:endParaRPr lang="en-US" sz="2400" dirty="0"/>
          </a:p>
          <a:p>
            <a:pPr marL="0" marR="0" lvl="0" indent="0" defTabSz="9144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2400" dirty="0"/>
          </a:p>
          <a:p>
            <a:pPr marL="0" marR="0" lvl="0" indent="0" defTabSz="9144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2400" dirty="0"/>
              <a:t>Number of particles per beam: ~1e14 protons</a:t>
            </a:r>
          </a:p>
          <a:p>
            <a:pPr marR="0" lvl="0" defTabSz="9144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/>
              <a:buChar char="à"/>
              <a:defRPr/>
            </a:pPr>
            <a:r>
              <a:rPr lang="en-US" sz="2400" dirty="0"/>
              <a:t>~25 000 kcal per beam</a:t>
            </a:r>
            <a:endParaRPr sz="2400" dirty="0"/>
          </a:p>
          <a:p>
            <a:pPr marR="0" lvl="0" defTabSz="9144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/>
              <a:buChar char="à"/>
              <a:defRPr/>
            </a:pPr>
            <a:r>
              <a:rPr lang="en-US" sz="2400" dirty="0"/>
              <a:t>~10 days worth of food for a man</a:t>
            </a:r>
            <a:endParaRPr sz="2400" dirty="0"/>
          </a:p>
          <a:p>
            <a:pPr marR="0" lvl="0" defTabSz="9144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/>
              <a:buChar char="à"/>
              <a:defRPr/>
            </a:pPr>
            <a:r>
              <a:rPr lang="en-US" sz="2400" dirty="0"/>
              <a:t>~7 kg of butter</a:t>
            </a:r>
          </a:p>
          <a:p>
            <a:pPr marL="0" marR="0" lvl="0" indent="0" defTabSz="9144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defRPr/>
            </a:pPr>
            <a:endParaRPr lang="en-US" sz="2400" dirty="0"/>
          </a:p>
          <a:p>
            <a:pPr marL="0" marR="0" lvl="0" indent="0" defTabSz="9144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defRPr/>
            </a:pPr>
            <a:endParaRPr lang="en-US" sz="2400" dirty="0"/>
          </a:p>
        </p:txBody>
      </p:sp>
      <p:pic>
        <p:nvPicPr>
          <p:cNvPr id="7" name="Picture 4" descr="ttps://www.swissinfo.ch/resource/image/44194200/landscape_ratio3x2/880/587/58d793203eac301d486ee881bab7d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6199094" y="1916832"/>
            <a:ext cx="5679646" cy="378858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591759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PQuestion" title="Question Text"/>
          <p:cNvSpPr>
            <a:spLocks noGrp="1"/>
          </p:cNvSpPr>
          <p:nvPr>
            <p:ph type="title"/>
          </p:nvPr>
        </p:nvSpPr>
        <p:spPr>
          <a:xfrm>
            <a:off x="335360" y="446916"/>
            <a:ext cx="10972800" cy="1143000"/>
          </a:xfrm>
        </p:spPr>
        <p:txBody>
          <a:bodyPr/>
          <a:lstStyle/>
          <a:p>
            <a:r>
              <a:rPr lang="en-GB" dirty="0"/>
              <a:t>1) Which units can be used for energy? </a:t>
            </a:r>
            <a:endParaRPr lang="en-US" altLang="en-US" dirty="0">
              <a:ea typeface="MS PGothic" charset="-128"/>
            </a:endParaRPr>
          </a:p>
        </p:txBody>
      </p:sp>
      <p:sp>
        <p:nvSpPr>
          <p:cNvPr id="13314" name="TPAnswers" title="Answer Text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1981200" y="1600201"/>
            <a:ext cx="4114800" cy="4525963"/>
          </a:xfrm>
        </p:spPr>
        <p:txBody>
          <a:bodyPr>
            <a:normAutofit/>
          </a:bodyPr>
          <a:lstStyle/>
          <a:p>
            <a:pPr marL="514350" indent="-514350">
              <a:spcBef>
                <a:spcPts val="769"/>
              </a:spcBef>
              <a:buFont typeface="Arial"/>
              <a:buAutoNum type="alphaUcPeriod"/>
              <a:defRPr/>
            </a:pPr>
            <a:r>
              <a:rPr lang="de-CH" dirty="0" err="1">
                <a:ea typeface="MS PGothic"/>
              </a:rPr>
              <a:t>Calories</a:t>
            </a:r>
            <a:endParaRPr lang="de-CH" dirty="0">
              <a:ea typeface="MS PGothic"/>
            </a:endParaRPr>
          </a:p>
          <a:p>
            <a:pPr marL="514350" indent="-514350">
              <a:spcBef>
                <a:spcPts val="769"/>
              </a:spcBef>
              <a:buFont typeface="Arial"/>
              <a:buAutoNum type="alphaUcPeriod"/>
              <a:defRPr/>
            </a:pPr>
            <a:r>
              <a:rPr lang="de-CH" dirty="0"/>
              <a:t>Joules</a:t>
            </a:r>
          </a:p>
          <a:p>
            <a:pPr marL="514350" indent="-514350">
              <a:spcBef>
                <a:spcPts val="769"/>
              </a:spcBef>
              <a:buFont typeface="Arial"/>
              <a:buAutoNum type="alphaUcPeriod"/>
              <a:defRPr/>
            </a:pPr>
            <a:r>
              <a:rPr lang="de-CH" dirty="0" err="1"/>
              <a:t>Electronvolts</a:t>
            </a:r>
            <a:endParaRPr lang="de-CH" dirty="0"/>
          </a:p>
          <a:p>
            <a:pPr marL="514350" indent="-514350">
              <a:spcBef>
                <a:spcPts val="769"/>
              </a:spcBef>
              <a:buFont typeface="Arial"/>
              <a:buAutoNum type="alphaUcPeriod"/>
              <a:defRPr/>
            </a:pPr>
            <a:r>
              <a:rPr lang="de-CH" dirty="0"/>
              <a:t>All </a:t>
            </a:r>
            <a:r>
              <a:rPr lang="de-CH" dirty="0" err="1"/>
              <a:t>above</a:t>
            </a:r>
            <a:endParaRPr lang="de-CH" dirty="0"/>
          </a:p>
        </p:txBody>
      </p:sp>
      <p:sp>
        <p:nvSpPr>
          <p:cNvPr id="2" name="TextBox 3">
            <a:extLst>
              <a:ext uri="{FF2B5EF4-FFF2-40B4-BE49-F238E27FC236}">
                <a16:creationId xmlns:a16="http://schemas.microsoft.com/office/drawing/2014/main" id="{D5FBB629-6871-3FCA-F304-5DE93C135CF7}"/>
              </a:ext>
            </a:extLst>
          </p:cNvPr>
          <p:cNvSpPr/>
          <p:nvPr/>
        </p:nvSpPr>
        <p:spPr bwMode="auto">
          <a:xfrm>
            <a:off x="1741394" y="4472969"/>
            <a:ext cx="4594411" cy="15696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200" dirty="0"/>
              <a:t>Conversion factors:</a:t>
            </a:r>
            <a:endParaRPr dirty="0"/>
          </a:p>
          <a:p>
            <a:pPr algn="ctr">
              <a:defRPr/>
            </a:pPr>
            <a:r>
              <a:rPr lang="en-US" sz="3200" dirty="0"/>
              <a:t>1 eV = 1.602e-19 J</a:t>
            </a:r>
            <a:endParaRPr dirty="0"/>
          </a:p>
          <a:p>
            <a:pPr algn="ctr">
              <a:defRPr/>
            </a:pPr>
            <a:r>
              <a:rPr lang="en-US" sz="3200" dirty="0"/>
              <a:t>    1 eV = 3.829e-20 </a:t>
            </a:r>
            <a:r>
              <a:rPr lang="en-US" sz="3200" dirty="0" err="1"/>
              <a:t>cal</a:t>
            </a:r>
            <a:endParaRPr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66987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>
          <a:xfrm>
            <a:off x="6600056" y="729829"/>
            <a:ext cx="4836486" cy="1325563"/>
          </a:xfrm>
        </p:spPr>
        <p:txBody>
          <a:bodyPr/>
          <a:lstStyle/>
          <a:p>
            <a:pPr>
              <a:defRPr/>
            </a:pPr>
            <a:r>
              <a:rPr lang="en-US" dirty="0"/>
              <a:t>“Livingston plot”</a:t>
            </a:r>
          </a:p>
        </p:txBody>
      </p:sp>
      <p:pic>
        <p:nvPicPr>
          <p:cNvPr id="3" name="Picture 2" descr="A diagram of a diagram showing the evolution of a solar system&#10;&#10;Description automatically generated with medium confidence">
            <a:extLst>
              <a:ext uri="{FF2B5EF4-FFF2-40B4-BE49-F238E27FC236}">
                <a16:creationId xmlns:a16="http://schemas.microsoft.com/office/drawing/2014/main" id="{D1222338-82E5-C21B-4EAE-AD4423F016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360" y="1184793"/>
            <a:ext cx="6048672" cy="448841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161DA17-0FF7-4BFA-8B6F-E4A5B90D8E87}"/>
              </a:ext>
            </a:extLst>
          </p:cNvPr>
          <p:cNvSpPr txBox="1"/>
          <p:nvPr/>
        </p:nvSpPr>
        <p:spPr>
          <a:xfrm>
            <a:off x="6960096" y="2204864"/>
            <a:ext cx="447644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M. Stanley Livingston</a:t>
            </a:r>
            <a:r>
              <a:rPr lang="en-CH" dirty="0"/>
              <a:t>:</a:t>
            </a:r>
          </a:p>
          <a:p>
            <a:endParaRPr lang="en-CH" dirty="0"/>
          </a:p>
          <a:p>
            <a:r>
              <a:rPr lang="en-CH" dirty="0"/>
              <a:t>“</a:t>
            </a:r>
            <a:r>
              <a:rPr lang="en-GB" dirty="0"/>
              <a:t>advances in accelerator technology increase the energy records achieved by new machines by a factor of 10 every six years.</a:t>
            </a:r>
            <a:r>
              <a:rPr lang="en-CH" dirty="0"/>
              <a:t>”</a:t>
            </a:r>
          </a:p>
          <a:p>
            <a:endParaRPr lang="en-CH" dirty="0"/>
          </a:p>
          <a:p>
            <a:r>
              <a:rPr lang="en-GB" dirty="0"/>
              <a:t>—— has become a hallmark in the field of accelerator physics.</a:t>
            </a:r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2724620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PQuestion" title="Question Text"/>
          <p:cNvSpPr>
            <a:spLocks noGrp="1"/>
          </p:cNvSpPr>
          <p:nvPr>
            <p:ph type="title"/>
          </p:nvPr>
        </p:nvSpPr>
        <p:spPr>
          <a:xfrm>
            <a:off x="609600" y="476672"/>
            <a:ext cx="10972800" cy="1143000"/>
          </a:xfrm>
        </p:spPr>
        <p:txBody>
          <a:bodyPr/>
          <a:lstStyle/>
          <a:p>
            <a:pPr algn="l"/>
            <a:r>
              <a:rPr lang="en-GB" sz="3200" dirty="0"/>
              <a:t>2) The energy of a flying mosquito is equivalent to few </a:t>
            </a:r>
            <a:r>
              <a:rPr lang="en-GB" sz="3200" dirty="0" err="1"/>
              <a:t>TeV</a:t>
            </a:r>
            <a:r>
              <a:rPr lang="en-GB" sz="3200" dirty="0"/>
              <a:t> which is close to the energy of the LHC proton beams... why do we accelerate particles and not mosquitos? </a:t>
            </a:r>
            <a:endParaRPr lang="en-US" altLang="en-US" sz="3200" dirty="0">
              <a:ea typeface="MS PGothic" charset="-128"/>
            </a:endParaRPr>
          </a:p>
        </p:txBody>
      </p:sp>
      <p:sp>
        <p:nvSpPr>
          <p:cNvPr id="13314" name="TPAnswers" title="Answer Text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1127448" y="2057399"/>
            <a:ext cx="10729192" cy="4525963"/>
          </a:xfrm>
        </p:spPr>
        <p:txBody>
          <a:bodyPr>
            <a:normAutofit/>
          </a:bodyPr>
          <a:lstStyle/>
          <a:p>
            <a:pPr marL="514350" indent="-514350">
              <a:lnSpc>
                <a:spcPct val="200000"/>
              </a:lnSpc>
              <a:spcBef>
                <a:spcPts val="769"/>
              </a:spcBef>
              <a:buFont typeface="Arial"/>
              <a:buAutoNum type="alphaUcPeriod"/>
              <a:defRPr/>
            </a:pPr>
            <a:r>
              <a:rPr lang="en-GB" dirty="0"/>
              <a:t>We do not have enough mosquitos in the whole world. </a:t>
            </a:r>
          </a:p>
          <a:p>
            <a:pPr marL="514350" indent="-514350">
              <a:lnSpc>
                <a:spcPct val="200000"/>
              </a:lnSpc>
              <a:spcBef>
                <a:spcPts val="769"/>
              </a:spcBef>
              <a:buFont typeface="Arial"/>
              <a:buAutoNum type="alphaUcPeriod"/>
              <a:defRPr/>
            </a:pPr>
            <a:r>
              <a:rPr lang="en-GB" dirty="0"/>
              <a:t>It is not fair to smash mosquitos.</a:t>
            </a:r>
          </a:p>
          <a:p>
            <a:pPr marL="514350" indent="-514350">
              <a:lnSpc>
                <a:spcPct val="200000"/>
              </a:lnSpc>
              <a:spcBef>
                <a:spcPts val="769"/>
              </a:spcBef>
              <a:buFont typeface="Arial"/>
              <a:buAutoNum type="alphaUcPeriod"/>
              <a:defRPr/>
            </a:pPr>
            <a:r>
              <a:rPr lang="en-GB" dirty="0"/>
              <a:t>Mosquitos are too big.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0506921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PVERSION" val="7"/>
  <p:tag name="TPFULLVERSION" val="9.0.1.1"/>
  <p:tag name="PPTVERSION" val="16"/>
  <p:tag name="TPOS" val="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VECHARTING" val="False"/>
  <p:tag name="AUTOOPENPOLL" val="True"/>
  <p:tag name="TYPE" val="MultiChoiceSlide"/>
  <p:tag name="SLIDEGUID" val="91F3469F47B7478B9A8593CF5D86D7B4"/>
  <p:tag name="TPSLIDEBULLETSTYLE" val="2"/>
  <p:tag name="CHARTTYPE" val="0"/>
  <p:tag name="TPQUESTIONXML" val="&lt;?xml version=&quot;1.0&quot; encoding=&quot;UTF-8&quot; standalone=&quot;yes&quot;?&gt;&lt;questionlist&gt;&lt;properties&gt;&lt;guid&gt;3416241563554B48B8D2B30CF3668FB9&lt;/guid&gt;&lt;date&gt;9/22/2022 12:21:34 PM&lt;/date&gt;&lt;/properties&gt;&lt;questionlisttemplate&gt;&lt;correctvalue&gt;1&lt;/correctvalue&gt;&lt;incorrectvalue&gt;0&lt;/incorrectvalue&gt;&lt;numberofquestions&gt;1&lt;/numberofquestions&gt;&lt;questiontype&gt;1&lt;/questiontype&gt;&lt;numberofchoices&gt;4&lt;/numberofchoices&gt;&lt;bulletstyle&gt;2&lt;/bulletstyle&gt;&lt;questionfont&gt;Verdana&lt;/questionfont&gt;&lt;questionfontsize&gt;12&lt;/questionfontsize&gt;&lt;answerfont&gt;Verdana&lt;/answerfont&gt;&lt;answerfontsize&gt;12&lt;/answerfontsize&gt;&lt;showresults&gt;True&lt;/showresults&gt;&lt;countdowntime&gt;30&lt;/countdowntime&gt;&lt;responsegrid&gt;0&lt;/responsegrid&gt;&lt;narrativefont&gt;&lt;/narrativefont&gt;&lt;narrativefontsize&gt;12&lt;/narrativefontsize&gt;&lt;standardfont&gt;&lt;/standardfont&gt;&lt;standardfontsize&gt;12&lt;/standardfontsize&gt;&lt;rationalefont&gt;DefaultRationaleFont&lt;/rationalefont&gt;&lt;rationalefontsize&gt;12&lt;/rationalefontsize&gt;&lt;/questionlisttemplate&gt;&lt;questions&gt;&lt;multichoice&gt;&lt;guid&gt;91F3469F47B7478B9A8593CF5D86D7B4&lt;/guid&gt;&lt;narrativeguid&gt;&lt;/narrativeguid&gt;&lt;repollguid&gt;71CD257D70A24177B7BFE0909364756A&lt;/repollguid&gt;&lt;sourceid&gt;6DC11DF812034DA2BA9F7C2142743B43&lt;/sourceid&gt;&lt;questiontext&gt;6) Consider a fixed potential difference, which particle gain more energy passing through it?&lt;/questiontext&gt;&lt;showresults&gt;True&lt;/showresults&gt;&lt;responsegrid&gt;0&lt;/responsegrid&gt;&lt;countdowntime&gt;30&lt;/countdowntime&gt;&lt;correctvalue&gt;1&lt;/correctvalue&gt;&lt;incorrectvalue&gt;0&lt;/incorrectvalue&gt;&lt;responselimit&gt;4&lt;/responselimit&gt;&lt;bulletstyle&gt;2&lt;/bulletstyle&gt;&lt;answers&gt;&lt;answer&gt;&lt;guid&gt;08471ECCF431459BA34652891455C3A1&lt;/guid&gt;&lt;answertext&gt;Electron.&lt;/answertext&gt;&lt;valuetype&gt;0&lt;/valuetype&gt;&lt;/answer&gt;&lt;answer&gt;&lt;guid&gt;F804A1C3002544339FAB454AAB71D1AF&lt;/guid&gt;&lt;answertext&gt;Positron.&lt;/answertext&gt;&lt;valuetype&gt;0&lt;/valuetype&gt;&lt;/answer&gt;&lt;answer&gt;&lt;guid&gt;F15EDD7F2C88426D900DB1A298FE9FC1&lt;/guid&gt;&lt;answertext&gt;Neutron.&lt;/answertext&gt;&lt;valuetype&gt;0&lt;/valuetype&gt;&lt;/answer&gt;&lt;answer&gt;&lt;guid&gt;802EB0A367924AD283F4CA570EE706AA&lt;/guid&gt;&lt;answertext&gt;Proton.&lt;/answertext&gt;&lt;valuetype&gt;0&lt;/valuetype&gt;&lt;/answer&gt;&lt;/answers&gt;&lt;/multichoice&gt;&lt;/questions&gt;&lt;/questionlist&gt;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0"/>
  <p:tag name="DEFINEDCOLORS" val="3,6,10,45,32,50,13,4,9,55,1"/>
  <p:tag name="COLORTYPE" val="SCHEME"/>
  <p:tag name="NUMBERFORMAT" val="3"/>
  <p:tag name="LABELFORMAT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VECHARTING" val="False"/>
  <p:tag name="AUTOOPENPOLL" val="True"/>
  <p:tag name="TYPE" val="MultiChoiceSlide"/>
  <p:tag name="SLIDEGUID" val="FF3ABEA58C8A45919B64B347D8D9367E"/>
  <p:tag name="TPSLIDEBULLETSTYLE" val="2"/>
  <p:tag name="CHARTTYPE" val="0"/>
  <p:tag name="CHARTDEFINEDCOLORS" val="3,6,10,45,32,50,13,4,9,55,1"/>
  <p:tag name="HASRESULTS" val="True"/>
  <p:tag name="TPQUESTIONXML" val="&lt;?xml version=&quot;1.0&quot; encoding=&quot;UTF-8&quot; standalone=&quot;yes&quot;?&gt;&lt;questionlist&gt;&lt;properties&gt;&lt;guid&gt;2A865D6BAF8544789D8C7374303D537A&lt;/guid&gt;&lt;date&gt;9/22/2022 12:21:34 PM&lt;/date&gt;&lt;/properties&gt;&lt;questionlisttemplate&gt;&lt;correctvalue&gt;1&lt;/correctvalue&gt;&lt;incorrectvalue&gt;0&lt;/incorrectvalue&gt;&lt;numberofquestions&gt;1&lt;/numberofquestions&gt;&lt;questiontype&gt;1&lt;/questiontype&gt;&lt;numberofchoices&gt;4&lt;/numberofchoices&gt;&lt;bulletstyle&gt;2&lt;/bulletstyle&gt;&lt;questionfont&gt;Verdana&lt;/questionfont&gt;&lt;questionfontsize&gt;12&lt;/questionfontsize&gt;&lt;answerfont&gt;Verdana&lt;/answerfont&gt;&lt;answerfontsize&gt;12&lt;/answerfontsize&gt;&lt;showresults&gt;True&lt;/showresults&gt;&lt;countdowntime&gt;30&lt;/countdowntime&gt;&lt;responsegrid&gt;0&lt;/responsegrid&gt;&lt;narrativefont&gt;&lt;/narrativefont&gt;&lt;narrativefontsize&gt;12&lt;/narrativefontsize&gt;&lt;standardfont&gt;&lt;/standardfont&gt;&lt;standardfontsize&gt;12&lt;/standardfontsize&gt;&lt;rationalefont&gt;DefaultRationaleFont&lt;/rationalefont&gt;&lt;rationalefontsize&gt;12&lt;/rationalefontsize&gt;&lt;/questionlisttemplate&gt;&lt;questions&gt;&lt;multichoice&gt;&lt;guid&gt;FF3ABEA58C8A45919B64B347D8D9367E&lt;/guid&gt;&lt;narrativeguid&gt;&lt;/narrativeguid&gt;&lt;repollguid&gt;8BDD777AE4FC44B69E85F3CB4CA04423&lt;/repollguid&gt;&lt;sourceid&gt;A49987BA5AA547C0BA381C5168455777&lt;/sourceid&gt;&lt;questiontext&gt;2) Which units can be used for energy?&lt;/questiontext&gt;&lt;showresults&gt;True&lt;/showresults&gt;&lt;responsegrid&gt;0&lt;/responsegrid&gt;&lt;countdowntime&gt;30&lt;/countdowntime&gt;&lt;correctvalue&gt;1&lt;/correctvalue&gt;&lt;incorrectvalue&gt;0&lt;/incorrectvalue&gt;&lt;responselimit&gt;4&lt;/responselimit&gt;&lt;bulletstyle&gt;2&lt;/bulletstyle&gt;&lt;answers&gt;&lt;answer&gt;&lt;guid&gt;4097B634329F42868B9A0D9F34418019&lt;/guid&gt;&lt;answertext&gt;Calories.&lt;/answertext&gt;&lt;valuetype&gt;0&lt;/valuetype&gt;&lt;/answer&gt;&lt;answer&gt;&lt;guid&gt;13F64F86B00142859AC56E6539FDC01E&lt;/guid&gt;&lt;answertext&gt;Joules.&lt;/answertext&gt;&lt;valuetype&gt;0&lt;/valuetype&gt;&lt;/answer&gt;&lt;answer&gt;&lt;guid&gt;D49F8B4BF2D94BA282B2376B7B619665&lt;/guid&gt;&lt;answertext&gt;Electronvolts.&lt;/answertext&gt;&lt;valuetype&gt;0&lt;/valuetype&gt;&lt;/answer&gt;&lt;/answers&gt;&lt;/multichoice&gt;&lt;/questions&gt;&lt;/questionlist&gt;"/>
  <p:tag name="RESULTS" val="2) Which units can be used for energy?[;crlf;]1[;]1[;]2[;]False[;]0[;][;crlf;]2.5[;]2.5[;]0.5[;]0.25[;crlf;]0[;]0[;]Calories.1[;]Calories.[;][;crlf;]1[;]0[;]Joules.2[;]Joules.[;][;crlf;]1[;]0[;]Electronvolts.3[;]Electronvolts.[;][;crlf;]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VECHARTING" val="False"/>
  <p:tag name="AUTOOPENPOLL" val="True"/>
  <p:tag name="TYPE" val="MultiChoiceSlide"/>
  <p:tag name="SLIDEGUID" val="508819201FC74F49AC50B60A263F4EBE"/>
  <p:tag name="TPSLIDEBULLETSTYLE" val="2"/>
  <p:tag name="CHARTTYPE" val="0"/>
  <p:tag name="TPQUESTIONXML" val="&lt;?xml version=&quot;1.0&quot; encoding=&quot;UTF-8&quot; standalone=&quot;yes&quot;?&gt;&lt;questionlist&gt;&lt;properties&gt;&lt;guid&gt;4749CB1DE8B74487AA14F4CFF17898A9&lt;/guid&gt;&lt;date&gt;9/22/2022 12:21:34 PM&lt;/date&gt;&lt;/properties&gt;&lt;questionlisttemplate&gt;&lt;correctvalue&gt;1&lt;/correctvalue&gt;&lt;incorrectvalue&gt;0&lt;/incorrectvalue&gt;&lt;numberofquestions&gt;1&lt;/numberofquestions&gt;&lt;questiontype&gt;1&lt;/questiontype&gt;&lt;numberofchoices&gt;4&lt;/numberofchoices&gt;&lt;bulletstyle&gt;2&lt;/bulletstyle&gt;&lt;questionfont&gt;Verdana&lt;/questionfont&gt;&lt;questionfontsize&gt;12&lt;/questionfontsize&gt;&lt;answerfont&gt;Verdana&lt;/answerfont&gt;&lt;answerfontsize&gt;12&lt;/answerfontsize&gt;&lt;showresults&gt;True&lt;/showresults&gt;&lt;countdowntime&gt;30&lt;/countdowntime&gt;&lt;responsegrid&gt;0&lt;/responsegrid&gt;&lt;narrativefont&gt;&lt;/narrativefont&gt;&lt;narrativefontsize&gt;12&lt;/narrativefontsize&gt;&lt;standardfont&gt;&lt;/standardfont&gt;&lt;standardfontsize&gt;12&lt;/standardfontsize&gt;&lt;rationalefont&gt;DefaultRationaleFont&lt;/rationalefont&gt;&lt;rationalefontsize&gt;12&lt;/rationalefontsize&gt;&lt;/questionlisttemplate&gt;&lt;questions&gt;&lt;multichoice&gt;&lt;guid&gt;508819201FC74F49AC50B60A263F4EBE&lt;/guid&gt;&lt;narrativeguid&gt;&lt;/narrativeguid&gt;&lt;repollguid&gt;2CC846F37E3E46FF9FE8A3FC6BA9383E&lt;/repollguid&gt;&lt;sourceid&gt;0035BC62CEDC4BABAD6C352BAAD9A4EA&lt;/sourceid&gt;&lt;questiontext&gt;3) The energy of a flying mosquito is equivalent to few TeV which is close to the energy of the LHC proton beams... why do we accelerate particles and not mosquitos?&lt;/questiontext&gt;&lt;showresults&gt;True&lt;/showresults&gt;&lt;responsegrid&gt;0&lt;/responsegrid&gt;&lt;countdowntime&gt;30&lt;/countdowntime&gt;&lt;correctvalue&gt;1&lt;/correctvalue&gt;&lt;incorrectvalue&gt;0&lt;/incorrectvalue&gt;&lt;responselimit&gt;4&lt;/responselimit&gt;&lt;bulletstyle&gt;2&lt;/bulletstyle&gt;&lt;answers&gt;&lt;answer&gt;&lt;guid&gt;D6BA32DC4B8643459FC4CB95F23A804E&lt;/guid&gt;&lt;answertext&gt;We do not have enough mosquitos in the whole world.&lt;/answertext&gt;&lt;valuetype&gt;0&lt;/valuetype&gt;&lt;/answer&gt;&lt;answer&gt;&lt;guid&gt;0AD3B241746242EDB7C944E2094CA90B&lt;/guid&gt;&lt;answertext&gt;It is not fair to smash mosquitos.&lt;/answertext&gt;&lt;valuetype&gt;0&lt;/valuetype&gt;&lt;/answer&gt;&lt;answer&gt;&lt;guid&gt;FF2D0F8F90784751A3E2CCD20C7F594B&lt;/guid&gt;&lt;answertext&gt;Mosquitos are too big.&lt;/answertext&gt;&lt;valuetype&gt;0&lt;/valuetype&gt;&lt;/answer&gt;&lt;/answers&gt;&lt;/multichoice&gt;&lt;/questions&gt;&lt;/questionlist&gt;"/>
  <p:tag name="CHARTDEFINEDCOLORS" val="3,6,10,45,32,50,13,4,9,55,1"/>
  <p:tag name="HASRESULTS" val="True"/>
  <p:tag name="RESULTS" val="3) The energy of a flying mosquito is equivalent to few TeV which is close to the energy of the LHC proton beams... why do we accelerate particles and not mosquitos?[;crlf;]1[;]1[;]1[;]False[;]0[;][;crlf;]2[;]2[;]0[;]0[;crlf;]0[;]0[;]We do not have enough mosquitos in the whole world.1[;]We do not have enough mosquitos in the whole world.[;][;crlf;]1[;]0[;]It is not fair to smash mosquitos.2[;]It is not fair to smash mosquitos.[;][;crlf;]0[;]0[;]Mosquitos are too big.3[;]Mosquitos are too big.[;][;crlf;]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VECHARTING" val="False"/>
  <p:tag name="AUTOOPENPOLL" val="True"/>
  <p:tag name="TYPE" val="MultiChoiceSlide"/>
  <p:tag name="SLIDEGUID" val="EF92AF1355CD4E69A991D2C6ED22C966"/>
  <p:tag name="TPSLIDEBULLETSTYLE" val="2"/>
  <p:tag name="CHARTTYPE" val="0"/>
  <p:tag name="TPQUESTIONXML" val="&lt;?xml version=&quot;1.0&quot; encoding=&quot;UTF-8&quot; standalone=&quot;yes&quot;?&gt;&lt;questionlist&gt;&lt;properties&gt;&lt;guid&gt;454965A921B34BEE84DA9E687E83E3AD&lt;/guid&gt;&lt;date&gt;9/22/2022 12:21:34 PM&lt;/date&gt;&lt;/properties&gt;&lt;questionlisttemplate&gt;&lt;correctvalue&gt;1&lt;/correctvalue&gt;&lt;incorrectvalue&gt;0&lt;/incorrectvalue&gt;&lt;numberofquestions&gt;1&lt;/numberofquestions&gt;&lt;questiontype&gt;1&lt;/questiontype&gt;&lt;numberofchoices&gt;4&lt;/numberofchoices&gt;&lt;bulletstyle&gt;2&lt;/bulletstyle&gt;&lt;questionfont&gt;Verdana&lt;/questionfont&gt;&lt;questionfontsize&gt;12&lt;/questionfontsize&gt;&lt;answerfont&gt;Verdana&lt;/answerfont&gt;&lt;answerfontsize&gt;12&lt;/answerfontsize&gt;&lt;showresults&gt;True&lt;/showresults&gt;&lt;countdowntime&gt;30&lt;/countdowntime&gt;&lt;responsegrid&gt;0&lt;/responsegrid&gt;&lt;narrativefont&gt;&lt;/narrativefont&gt;&lt;narrativefontsize&gt;12&lt;/narrativefontsize&gt;&lt;standardfont&gt;&lt;/standardfont&gt;&lt;standardfontsize&gt;12&lt;/standardfontsize&gt;&lt;rationalefont&gt;DefaultRationaleFont&lt;/rationalefont&gt;&lt;rationalefontsize&gt;12&lt;/rationalefontsize&gt;&lt;/questionlisttemplate&gt;&lt;questions&gt;&lt;multichoice&gt;&lt;guid&gt;EF92AF1355CD4E69A991D2C6ED22C966&lt;/guid&gt;&lt;narrativeguid&gt;&lt;/narrativeguid&gt;&lt;repollguid&gt;0695071126AB45E8AEE14A5E45DCCC15&lt;/repollguid&gt;&lt;sourceid&gt;AC223F12D9DC4221B400A5574DC61976&lt;/sourceid&gt;&lt;questiontext&gt;4) What do you need to know to calculate the total energy of a certain particle?&lt;/questiontext&gt;&lt;showresults&gt;True&lt;/showresults&gt;&lt;responsegrid&gt;0&lt;/responsegrid&gt;&lt;countdowntime&gt;30&lt;/countdowntime&gt;&lt;correctvalue&gt;1&lt;/correctvalue&gt;&lt;incorrectvalue&gt;0&lt;/incorrectvalue&gt;&lt;responselimit&gt;4&lt;/responselimit&gt;&lt;bulletstyle&gt;2&lt;/bulletstyle&gt;&lt;answers&gt;&lt;answer&gt;&lt;guid&gt;886BC978A4B540A1AD1E3B7FD2A02329&lt;/guid&gt;&lt;answertext&gt;The momentum of the particle.&lt;/answertext&gt;&lt;valuetype&gt;0&lt;/valuetype&gt;&lt;/answer&gt;&lt;answer&gt;&lt;guid&gt;FBE4F0825A1A4B57984A9B614B8744A7&lt;/guid&gt;&lt;answertext&gt;The mass and the momentum of the particle.&lt;/answertext&gt;&lt;valuetype&gt;0&lt;/valuetype&gt;&lt;/answer&gt;&lt;answer&gt;&lt;guid&gt;D1B7142D702E426986634798737A0313&lt;/guid&gt;&lt;answertext&gt;The gamma factor and the mass of the particle.&lt;/answertext&gt;&lt;valuetype&gt;0&lt;/valuetype&gt;&lt;/answer&gt;&lt;/answers&gt;&lt;/multichoice&gt;&lt;/questions&gt;&lt;/questionlist&gt;"/>
  <p:tag name="CHARTDEFINEDCOLORS" val="3,6,10,45,32,50,13,4,9,55,1"/>
  <p:tag name="HASRESULTS" val="True"/>
  <p:tag name="RESULTS" val="4) What do you need to know to calculate the total energy of a certain particle?[;crlf;]1[;]1[;]3[;]False[;]0[;][;crlf;]2[;]2[;]0.8165[;]0.6667[;crlf;]1[;]0[;]The momentum of the particle.1[;]The momentum of the particle.[;][;crlf;]1[;]0[;]The mass and the momentum of the particle.2[;]The mass and the momentum of the particle.[;][;crlf;]1[;]0[;]The gamma factor and the mass of the particle.3[;]The gamma factor and the mass of the particle.[;][;crlf;]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VECHARTING" val="False"/>
  <p:tag name="AUTOOPENPOLL" val="True"/>
  <p:tag name="TYPE" val="MultiChoiceSlide"/>
  <p:tag name="SLIDEGUID" val="928224499BB1458F9727FB84B45C4EF7"/>
  <p:tag name="TPSLIDEBULLETSTYLE" val="2"/>
  <p:tag name="CHARTTYPE" val="0"/>
  <p:tag name="TPQUESTIONXML" val="&lt;?xml version=&quot;1.0&quot; encoding=&quot;UTF-8&quot; standalone=&quot;yes&quot;?&gt;&lt;questionlist&gt;&lt;properties&gt;&lt;guid&gt;A07485318F9C4E44B1BFB12B2C69C9FA&lt;/guid&gt;&lt;date&gt;9/22/2022 12:21:34 PM&lt;/date&gt;&lt;/properties&gt;&lt;questionlisttemplate&gt;&lt;correctvalue&gt;1&lt;/correctvalue&gt;&lt;incorrectvalue&gt;0&lt;/incorrectvalue&gt;&lt;numberofquestions&gt;1&lt;/numberofquestions&gt;&lt;questiontype&gt;1&lt;/questiontype&gt;&lt;numberofchoices&gt;4&lt;/numberofchoices&gt;&lt;bulletstyle&gt;2&lt;/bulletstyle&gt;&lt;questionfont&gt;Verdana&lt;/questionfont&gt;&lt;questionfontsize&gt;12&lt;/questionfontsize&gt;&lt;answerfont&gt;Verdana&lt;/answerfont&gt;&lt;answerfontsize&gt;12&lt;/answerfontsize&gt;&lt;showresults&gt;True&lt;/showresults&gt;&lt;countdowntime&gt;30&lt;/countdowntime&gt;&lt;responsegrid&gt;0&lt;/responsegrid&gt;&lt;narrativefont&gt;&lt;/narrativefont&gt;&lt;narrativefontsize&gt;12&lt;/narrativefontsize&gt;&lt;standardfont&gt;&lt;/standardfont&gt;&lt;standardfontsize&gt;12&lt;/standardfontsize&gt;&lt;rationalefont&gt;DefaultRationaleFont&lt;/rationalefont&gt;&lt;rationalefontsize&gt;12&lt;/rationalefontsize&gt;&lt;/questionlisttemplate&gt;&lt;questions&gt;&lt;multichoice&gt;&lt;guid&gt;928224499BB1458F9727FB84B45C4EF7&lt;/guid&gt;&lt;narrativeguid&gt;&lt;/narrativeguid&gt;&lt;repollguid&gt;5B707BF19E554B2AA5041DC5060E44F1&lt;/repollguid&gt;&lt;sourceid&gt;5924B5FE0DD040D58DD14023956B1136&lt;/sourceid&gt;&lt;questiontext&gt;5) In order to explore the infinitely small you need a high resolving power, this can be provided by&lt;/questiontext&gt;&lt;showresults&gt;True&lt;/showresults&gt;&lt;responsegrid&gt;0&lt;/responsegrid&gt;&lt;countdowntime&gt;30&lt;/countdowntime&gt;&lt;correctvalue&gt;1&lt;/correctvalue&gt;&lt;incorrectvalue&gt;0&lt;/incorrectvalue&gt;&lt;responselimit&gt;4&lt;/responselimit&gt;&lt;bulletstyle&gt;2&lt;/bulletstyle&gt;&lt;answers&gt;&lt;answer&gt;&lt;guid&gt;28C400FEB64749F8BBD66F13F3D1E621&lt;/guid&gt;&lt;answertext&gt;light particles.&lt;/answertext&gt;&lt;valuetype&gt;0&lt;/valuetype&gt;&lt;/answer&gt;&lt;answer&gt;&lt;guid&gt;6FB4DCCE5C45403685E630202372B48D&lt;/guid&gt;&lt;answertext&gt;particles with high kinetic energy.&lt;/answertext&gt;&lt;valuetype&gt;0&lt;/valuetype&gt;&lt;/answer&gt;&lt;answer&gt;&lt;guid&gt;74E66535B8D34775A514BD4897159C6F&lt;/guid&gt;&lt;answertext&gt;big microscopes.&lt;/answertext&gt;&lt;valuetype&gt;0&lt;/valuetype&gt;&lt;/answer&gt;&lt;/answers&gt;&lt;/multichoice&gt;&lt;/questions&gt;&lt;/questionlist&gt;"/>
  <p:tag name="CHARTDEFINEDCOLORS" val="3,6,10,45,32,50,13,4,9,55,1"/>
  <p:tag name="HASRESULTS" val="True"/>
  <p:tag name="RESULTS" val="5) In order to explore the infinitely small you need a high resolving power, this can be provided by[;crlf;]1[;]1[;]1[;]False[;]0[;][;crlf;]2[;]2[;]0[;]0[;crlf;]0[;]0[;]light particles.1[;]light particles.[;][;crlf;]1[;]0[;]particles with high kinetic energy.2[;]particles with high kinetic energy.[;][;crlf;]0[;]0[;]big microscopes.3[;]big microscopes.[;][;crlf;]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CQ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MCQ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671CDDC8-43BA-D34E-A212-EB6DF23050B7}" vid="{22C246AF-0E15-F649-A8FD-2DE3D967986B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4597</TotalTime>
  <Words>550</Words>
  <Application>Microsoft Macintosh PowerPoint</Application>
  <DocSecurity>0</DocSecurity>
  <PresentationFormat>Widescreen</PresentationFormat>
  <Paragraphs>69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MS PGothic</vt:lpstr>
      <vt:lpstr>Aptos</vt:lpstr>
      <vt:lpstr>Arial</vt:lpstr>
      <vt:lpstr>Calibri</vt:lpstr>
      <vt:lpstr>Calibri Light</vt:lpstr>
      <vt:lpstr>Wingdings</vt:lpstr>
      <vt:lpstr>Office Theme</vt:lpstr>
      <vt:lpstr>MCQ</vt:lpstr>
      <vt:lpstr>1_MCQ</vt:lpstr>
      <vt:lpstr>Introduction to Particle Accelerators  2024-2025</vt:lpstr>
      <vt:lpstr>Info about the course</vt:lpstr>
      <vt:lpstr>Info about the course</vt:lpstr>
      <vt:lpstr>Tutorial session</vt:lpstr>
      <vt:lpstr>PowerPoint Presentation</vt:lpstr>
      <vt:lpstr>Energy in the LHC</vt:lpstr>
      <vt:lpstr>1) Which units can be used for energy? </vt:lpstr>
      <vt:lpstr>“Livingston plot”</vt:lpstr>
      <vt:lpstr>2) The energy of a flying mosquito is equivalent to few TeV which is close to the energy of the LHC proton beams... why do we accelerate particles and not mosquitos? </vt:lpstr>
      <vt:lpstr>3) What do you need to know to calculate the total energy of a certain particle? </vt:lpstr>
      <vt:lpstr>4) In order to explore the infinitely small structure, you need</vt:lpstr>
      <vt:lpstr>PowerPoint Presentation</vt:lpstr>
      <vt:lpstr>PowerPoint Presentation</vt:lpstr>
      <vt:lpstr>PowerPoint Presentation</vt:lpstr>
      <vt:lpstr>5) Consider a fixed electrical potential difference, which particle gains more energy passing through it? 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Tutorials</dc:title>
  <dc:subject/>
  <dc:creator>Microsoft Office User</dc:creator>
  <cp:keywords/>
  <dc:description/>
  <cp:lastModifiedBy>Yi Wu</cp:lastModifiedBy>
  <cp:revision>137</cp:revision>
  <dcterms:created xsi:type="dcterms:W3CDTF">2020-09-11T11:44:55Z</dcterms:created>
  <dcterms:modified xsi:type="dcterms:W3CDTF">2024-09-12T12:01:09Z</dcterms:modified>
  <cp:category/>
  <dc:identifier/>
  <cp:contentStatus/>
  <dc:language/>
  <cp:version/>
</cp:coreProperties>
</file>