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371" r:id="rId2"/>
    <p:sldId id="387" r:id="rId3"/>
    <p:sldId id="388" r:id="rId4"/>
    <p:sldId id="372" r:id="rId5"/>
    <p:sldId id="374" r:id="rId6"/>
    <p:sldId id="375" r:id="rId7"/>
    <p:sldId id="377" r:id="rId8"/>
    <p:sldId id="379" r:id="rId9"/>
    <p:sldId id="376" r:id="rId10"/>
    <p:sldId id="383" r:id="rId11"/>
    <p:sldId id="381" r:id="rId12"/>
    <p:sldId id="402" r:id="rId13"/>
    <p:sldId id="385" r:id="rId14"/>
    <p:sldId id="384" r:id="rId15"/>
    <p:sldId id="380" r:id="rId16"/>
    <p:sldId id="382" r:id="rId17"/>
    <p:sldId id="386" r:id="rId18"/>
    <p:sldId id="389" r:id="rId19"/>
    <p:sldId id="390" r:id="rId20"/>
    <p:sldId id="392" r:id="rId21"/>
    <p:sldId id="394" r:id="rId22"/>
    <p:sldId id="391" r:id="rId23"/>
    <p:sldId id="403" r:id="rId24"/>
    <p:sldId id="396" r:id="rId25"/>
    <p:sldId id="397" r:id="rId26"/>
    <p:sldId id="398" r:id="rId27"/>
    <p:sldId id="400" r:id="rId28"/>
    <p:sldId id="399" r:id="rId29"/>
    <p:sldId id="401" r:id="rId30"/>
    <p:sldId id="256" r:id="rId31"/>
    <p:sldId id="257" r:id="rId32"/>
    <p:sldId id="258" r:id="rId33"/>
    <p:sldId id="259" r:id="rId34"/>
    <p:sldId id="260" r:id="rId35"/>
    <p:sldId id="261" r:id="rId36"/>
    <p:sldId id="262" r:id="rId37"/>
    <p:sldId id="263" r:id="rId38"/>
    <p:sldId id="264" r:id="rId39"/>
    <p:sldId id="265" r:id="rId40"/>
    <p:sldId id="266" r:id="rId41"/>
    <p:sldId id="268" r:id="rId42"/>
    <p:sldId id="269" r:id="rId43"/>
    <p:sldId id="270" r:id="rId44"/>
    <p:sldId id="271"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56" autoAdjust="0"/>
    <p:restoredTop sz="96291"/>
  </p:normalViewPr>
  <p:slideViewPr>
    <p:cSldViewPr snapToGrid="0" snapToObjects="1">
      <p:cViewPr varScale="1">
        <p:scale>
          <a:sx n="134" d="100"/>
          <a:sy n="134" d="100"/>
        </p:scale>
        <p:origin x="208" y="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F:\Work\Courses\Cours%20MEP%20all\Cours_Spectro\CL%20simulations\Summar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Work\Courses\Cours%20MEP%20all\Cours_Spectro\CL%20simulations\Summar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Work\Courses\Cours%20MEP%20all\Cours_Spectro\CL%20simulations\Summar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Work\Courses\Cours%20MEP%20all\Cours_Spectro\CL%20simulations\Summary.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002060"/>
                </a:solidFill>
                <a:latin typeface="+mn-lt"/>
                <a:ea typeface="+mn-ea"/>
                <a:cs typeface="+mn-cs"/>
              </a:defRPr>
            </a:pPr>
            <a:r>
              <a:rPr lang="en-US" sz="1800">
                <a:solidFill>
                  <a:srgbClr val="002060"/>
                </a:solidFill>
              </a:rPr>
              <a:t>Depth (at half of max. intensity)</a:t>
            </a: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002060"/>
              </a:solidFill>
              <a:latin typeface="+mn-lt"/>
              <a:ea typeface="+mn-ea"/>
              <a:cs typeface="+mn-cs"/>
            </a:defRPr>
          </a:pPr>
          <a:endParaRPr lang="fr-FR"/>
        </a:p>
      </c:txPr>
    </c:title>
    <c:autoTitleDeleted val="0"/>
    <c:plotArea>
      <c:layout>
        <c:manualLayout>
          <c:layoutTarget val="inner"/>
          <c:xMode val="edge"/>
          <c:yMode val="edge"/>
          <c:x val="0.17068526190155153"/>
          <c:y val="1.2224405419501006E-2"/>
          <c:w val="0.79287098366065911"/>
          <c:h val="0.82545868425753766"/>
        </c:manualLayout>
      </c:layout>
      <c:scatterChart>
        <c:scatterStyle val="lineMarker"/>
        <c:varyColors val="0"/>
        <c:ser>
          <c:idx val="0"/>
          <c:order val="0"/>
          <c:tx>
            <c:strRef>
              <c:f>Feuil1!$B$3</c:f>
              <c:strCache>
                <c:ptCount val="1"/>
                <c:pt idx="0">
                  <c:v>Diamond</c:v>
                </c:pt>
              </c:strCache>
            </c:strRef>
          </c:tx>
          <c:spPr>
            <a:ln w="19050" cap="rnd">
              <a:solidFill>
                <a:schemeClr val="accent1"/>
              </a:solidFill>
              <a:round/>
            </a:ln>
            <a:effectLst/>
          </c:spPr>
          <c:marker>
            <c:symbol val="none"/>
          </c:marker>
          <c:xVal>
            <c:numRef>
              <c:f>Feuil1!$A$4:$A$11</c:f>
              <c:numCache>
                <c:formatCode>General</c:formatCode>
                <c:ptCount val="8"/>
                <c:pt idx="0">
                  <c:v>1</c:v>
                </c:pt>
                <c:pt idx="1">
                  <c:v>2</c:v>
                </c:pt>
                <c:pt idx="2">
                  <c:v>5</c:v>
                </c:pt>
                <c:pt idx="3">
                  <c:v>10</c:v>
                </c:pt>
                <c:pt idx="4">
                  <c:v>20</c:v>
                </c:pt>
                <c:pt idx="5">
                  <c:v>30</c:v>
                </c:pt>
                <c:pt idx="6">
                  <c:v>50</c:v>
                </c:pt>
                <c:pt idx="7">
                  <c:v>100</c:v>
                </c:pt>
              </c:numCache>
            </c:numRef>
          </c:xVal>
          <c:yVal>
            <c:numRef>
              <c:f>Feuil1!$B$4:$B$11</c:f>
              <c:numCache>
                <c:formatCode>General</c:formatCode>
                <c:ptCount val="8"/>
                <c:pt idx="0">
                  <c:v>11.478</c:v>
                </c:pt>
                <c:pt idx="1">
                  <c:v>36.087600000000002</c:v>
                </c:pt>
                <c:pt idx="2">
                  <c:v>172.11199999999999</c:v>
                </c:pt>
                <c:pt idx="3">
                  <c:v>582.99800000000005</c:v>
                </c:pt>
                <c:pt idx="4">
                  <c:v>2019.16</c:v>
                </c:pt>
                <c:pt idx="5">
                  <c:v>4162.92</c:v>
                </c:pt>
                <c:pt idx="6">
                  <c:v>10830.6</c:v>
                </c:pt>
                <c:pt idx="7">
                  <c:v>36640.400000000001</c:v>
                </c:pt>
              </c:numCache>
            </c:numRef>
          </c:yVal>
          <c:smooth val="0"/>
          <c:extLst>
            <c:ext xmlns:c16="http://schemas.microsoft.com/office/drawing/2014/chart" uri="{C3380CC4-5D6E-409C-BE32-E72D297353CC}">
              <c16:uniqueId val="{00000000-5224-4613-9BE9-146318F4C84B}"/>
            </c:ext>
          </c:extLst>
        </c:ser>
        <c:ser>
          <c:idx val="1"/>
          <c:order val="1"/>
          <c:tx>
            <c:strRef>
              <c:f>Feuil1!$C$3</c:f>
              <c:strCache>
                <c:ptCount val="1"/>
                <c:pt idx="0">
                  <c:v>SnSb</c:v>
                </c:pt>
              </c:strCache>
            </c:strRef>
          </c:tx>
          <c:spPr>
            <a:ln w="19050" cap="rnd">
              <a:solidFill>
                <a:schemeClr val="accent2"/>
              </a:solidFill>
              <a:round/>
            </a:ln>
            <a:effectLst/>
          </c:spPr>
          <c:marker>
            <c:symbol val="none"/>
          </c:marker>
          <c:xVal>
            <c:numRef>
              <c:f>Feuil1!$A$4:$A$11</c:f>
              <c:numCache>
                <c:formatCode>General</c:formatCode>
                <c:ptCount val="8"/>
                <c:pt idx="0">
                  <c:v>1</c:v>
                </c:pt>
                <c:pt idx="1">
                  <c:v>2</c:v>
                </c:pt>
                <c:pt idx="2">
                  <c:v>5</c:v>
                </c:pt>
                <c:pt idx="3">
                  <c:v>10</c:v>
                </c:pt>
                <c:pt idx="4">
                  <c:v>20</c:v>
                </c:pt>
                <c:pt idx="5">
                  <c:v>30</c:v>
                </c:pt>
                <c:pt idx="6">
                  <c:v>50</c:v>
                </c:pt>
                <c:pt idx="7">
                  <c:v>100</c:v>
                </c:pt>
              </c:numCache>
            </c:numRef>
          </c:xVal>
          <c:yVal>
            <c:numRef>
              <c:f>Feuil1!$C$4:$C$11</c:f>
              <c:numCache>
                <c:formatCode>General</c:formatCode>
                <c:ptCount val="8"/>
                <c:pt idx="0">
                  <c:v>10.083</c:v>
                </c:pt>
                <c:pt idx="1">
                  <c:v>23.597999999999999</c:v>
                </c:pt>
                <c:pt idx="2">
                  <c:v>82.165700000000001</c:v>
                </c:pt>
                <c:pt idx="3">
                  <c:v>239.60400000000001</c:v>
                </c:pt>
                <c:pt idx="4">
                  <c:v>706.90499999999997</c:v>
                </c:pt>
                <c:pt idx="5">
                  <c:v>1364.78</c:v>
                </c:pt>
                <c:pt idx="6">
                  <c:v>3108.43</c:v>
                </c:pt>
                <c:pt idx="7">
                  <c:v>10472.299999999999</c:v>
                </c:pt>
              </c:numCache>
            </c:numRef>
          </c:yVal>
          <c:smooth val="0"/>
          <c:extLst>
            <c:ext xmlns:c16="http://schemas.microsoft.com/office/drawing/2014/chart" uri="{C3380CC4-5D6E-409C-BE32-E72D297353CC}">
              <c16:uniqueId val="{00000001-5224-4613-9BE9-146318F4C84B}"/>
            </c:ext>
          </c:extLst>
        </c:ser>
        <c:dLbls>
          <c:showLegendKey val="0"/>
          <c:showVal val="0"/>
          <c:showCatName val="0"/>
          <c:showSerName val="0"/>
          <c:showPercent val="0"/>
          <c:showBubbleSize val="0"/>
        </c:dLbls>
        <c:axId val="782627215"/>
        <c:axId val="782628895"/>
      </c:scatterChart>
      <c:valAx>
        <c:axId val="782627215"/>
        <c:scaling>
          <c:orientation val="minMax"/>
          <c:max val="100"/>
          <c:min val="0"/>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Beam energy (keV)</a:t>
                </a:r>
              </a:p>
            </c:rich>
          </c:tx>
          <c:layout>
            <c:manualLayout>
              <c:xMode val="edge"/>
              <c:yMode val="edge"/>
              <c:x val="0.44820470794061107"/>
              <c:y val="0.9645689396530936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782628895"/>
        <c:crosses val="autoZero"/>
        <c:crossBetween val="midCat"/>
      </c:valAx>
      <c:valAx>
        <c:axId val="782628895"/>
        <c:scaling>
          <c:orientation val="minMax"/>
          <c:max val="37000"/>
          <c:min val="0"/>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Depth (nm)</a:t>
                </a:r>
              </a:p>
            </c:rich>
          </c:tx>
          <c:layout>
            <c:manualLayout>
              <c:xMode val="edge"/>
              <c:yMode val="edge"/>
              <c:x val="1.5195296257412138E-5"/>
              <c:y val="0.3607020634368743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title>
        <c:numFmt formatCode="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782627215"/>
        <c:crosses val="autoZero"/>
        <c:crossBetween val="midCat"/>
        <c:majorUnit val="10000"/>
      </c:valAx>
      <c:spPr>
        <a:noFill/>
        <a:ln>
          <a:noFill/>
        </a:ln>
        <a:effectLst/>
      </c:spPr>
    </c:plotArea>
    <c:legend>
      <c:legendPos val="b"/>
      <c:layout>
        <c:manualLayout>
          <c:xMode val="edge"/>
          <c:yMode val="edge"/>
          <c:x val="0.71309388784303529"/>
          <c:y val="0.72497314638298715"/>
          <c:w val="0.26228099162547103"/>
          <c:h val="0.1255692919010520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C00000"/>
                </a:solidFill>
                <a:latin typeface="+mn-lt"/>
                <a:ea typeface="+mn-ea"/>
                <a:cs typeface="+mn-cs"/>
              </a:defRPr>
            </a:pPr>
            <a:r>
              <a:rPr lang="en-US" sz="1800" dirty="0">
                <a:solidFill>
                  <a:srgbClr val="FF0000"/>
                </a:solidFill>
              </a:rPr>
              <a:t>Beam radius at 90% electrons</a:t>
            </a: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C00000"/>
              </a:solidFill>
              <a:latin typeface="+mn-lt"/>
              <a:ea typeface="+mn-ea"/>
              <a:cs typeface="+mn-cs"/>
            </a:defRPr>
          </a:pPr>
          <a:endParaRPr lang="fr-FR"/>
        </a:p>
      </c:txPr>
    </c:title>
    <c:autoTitleDeleted val="0"/>
    <c:plotArea>
      <c:layout>
        <c:manualLayout>
          <c:layoutTarget val="inner"/>
          <c:xMode val="edge"/>
          <c:yMode val="edge"/>
          <c:x val="0.17715430419430783"/>
          <c:y val="1.2342740865257011E-2"/>
          <c:w val="0.78640194136790309"/>
          <c:h val="0.82321825905366874"/>
        </c:manualLayout>
      </c:layout>
      <c:scatterChart>
        <c:scatterStyle val="lineMarker"/>
        <c:varyColors val="0"/>
        <c:ser>
          <c:idx val="0"/>
          <c:order val="0"/>
          <c:tx>
            <c:strRef>
              <c:f>Feuil1!$B$15</c:f>
              <c:strCache>
                <c:ptCount val="1"/>
                <c:pt idx="0">
                  <c:v>Diamond</c:v>
                </c:pt>
              </c:strCache>
            </c:strRef>
          </c:tx>
          <c:spPr>
            <a:ln w="19050" cap="rnd">
              <a:solidFill>
                <a:schemeClr val="accent1"/>
              </a:solidFill>
              <a:round/>
            </a:ln>
            <a:effectLst/>
          </c:spPr>
          <c:marker>
            <c:symbol val="none"/>
          </c:marker>
          <c:xVal>
            <c:numRef>
              <c:f>Feuil1!$A$16:$A$23</c:f>
              <c:numCache>
                <c:formatCode>General</c:formatCode>
                <c:ptCount val="8"/>
                <c:pt idx="0">
                  <c:v>1</c:v>
                </c:pt>
                <c:pt idx="1">
                  <c:v>2</c:v>
                </c:pt>
                <c:pt idx="2">
                  <c:v>5</c:v>
                </c:pt>
                <c:pt idx="3">
                  <c:v>10</c:v>
                </c:pt>
                <c:pt idx="4">
                  <c:v>20</c:v>
                </c:pt>
                <c:pt idx="5">
                  <c:v>30</c:v>
                </c:pt>
                <c:pt idx="6">
                  <c:v>50</c:v>
                </c:pt>
                <c:pt idx="7">
                  <c:v>100</c:v>
                </c:pt>
              </c:numCache>
            </c:numRef>
          </c:xVal>
          <c:yVal>
            <c:numRef>
              <c:f>Feuil1!$B$16:$B$23</c:f>
              <c:numCache>
                <c:formatCode>General</c:formatCode>
                <c:ptCount val="8"/>
                <c:pt idx="0">
                  <c:v>2.7</c:v>
                </c:pt>
                <c:pt idx="1">
                  <c:v>6</c:v>
                </c:pt>
                <c:pt idx="2">
                  <c:v>27</c:v>
                </c:pt>
                <c:pt idx="3">
                  <c:v>98</c:v>
                </c:pt>
                <c:pt idx="4">
                  <c:v>330</c:v>
                </c:pt>
                <c:pt idx="5">
                  <c:v>810</c:v>
                </c:pt>
                <c:pt idx="6">
                  <c:v>1050</c:v>
                </c:pt>
                <c:pt idx="7">
                  <c:v>3450</c:v>
                </c:pt>
              </c:numCache>
            </c:numRef>
          </c:yVal>
          <c:smooth val="0"/>
          <c:extLst>
            <c:ext xmlns:c16="http://schemas.microsoft.com/office/drawing/2014/chart" uri="{C3380CC4-5D6E-409C-BE32-E72D297353CC}">
              <c16:uniqueId val="{00000000-AF11-4744-A9A8-E99934E28CA9}"/>
            </c:ext>
          </c:extLst>
        </c:ser>
        <c:ser>
          <c:idx val="1"/>
          <c:order val="1"/>
          <c:tx>
            <c:strRef>
              <c:f>Feuil1!$C$15</c:f>
              <c:strCache>
                <c:ptCount val="1"/>
                <c:pt idx="0">
                  <c:v>SnSb</c:v>
                </c:pt>
              </c:strCache>
            </c:strRef>
          </c:tx>
          <c:spPr>
            <a:ln w="19050" cap="rnd">
              <a:solidFill>
                <a:schemeClr val="accent2"/>
              </a:solidFill>
              <a:round/>
            </a:ln>
            <a:effectLst/>
          </c:spPr>
          <c:marker>
            <c:symbol val="none"/>
          </c:marker>
          <c:xVal>
            <c:numRef>
              <c:f>Feuil1!$A$16:$A$23</c:f>
              <c:numCache>
                <c:formatCode>General</c:formatCode>
                <c:ptCount val="8"/>
                <c:pt idx="0">
                  <c:v>1</c:v>
                </c:pt>
                <c:pt idx="1">
                  <c:v>2</c:v>
                </c:pt>
                <c:pt idx="2">
                  <c:v>5</c:v>
                </c:pt>
                <c:pt idx="3">
                  <c:v>10</c:v>
                </c:pt>
                <c:pt idx="4">
                  <c:v>20</c:v>
                </c:pt>
                <c:pt idx="5">
                  <c:v>30</c:v>
                </c:pt>
                <c:pt idx="6">
                  <c:v>50</c:v>
                </c:pt>
                <c:pt idx="7">
                  <c:v>100</c:v>
                </c:pt>
              </c:numCache>
            </c:numRef>
          </c:xVal>
          <c:yVal>
            <c:numRef>
              <c:f>Feuil1!$C$16:$C$23</c:f>
              <c:numCache>
                <c:formatCode>General</c:formatCode>
                <c:ptCount val="8"/>
                <c:pt idx="0">
                  <c:v>3.1</c:v>
                </c:pt>
                <c:pt idx="1">
                  <c:v>7</c:v>
                </c:pt>
                <c:pt idx="2">
                  <c:v>31</c:v>
                </c:pt>
                <c:pt idx="3">
                  <c:v>108</c:v>
                </c:pt>
                <c:pt idx="4">
                  <c:v>370</c:v>
                </c:pt>
                <c:pt idx="5">
                  <c:v>760</c:v>
                </c:pt>
                <c:pt idx="6">
                  <c:v>1620</c:v>
                </c:pt>
                <c:pt idx="7">
                  <c:v>5620</c:v>
                </c:pt>
              </c:numCache>
            </c:numRef>
          </c:yVal>
          <c:smooth val="0"/>
          <c:extLst>
            <c:ext xmlns:c16="http://schemas.microsoft.com/office/drawing/2014/chart" uri="{C3380CC4-5D6E-409C-BE32-E72D297353CC}">
              <c16:uniqueId val="{00000001-AF11-4744-A9A8-E99934E28CA9}"/>
            </c:ext>
          </c:extLst>
        </c:ser>
        <c:dLbls>
          <c:showLegendKey val="0"/>
          <c:showVal val="0"/>
          <c:showCatName val="0"/>
          <c:showSerName val="0"/>
          <c:showPercent val="0"/>
          <c:showBubbleSize val="0"/>
        </c:dLbls>
        <c:axId val="782627215"/>
        <c:axId val="782628895"/>
      </c:scatterChart>
      <c:valAx>
        <c:axId val="782627215"/>
        <c:scaling>
          <c:orientation val="minMax"/>
          <c:max val="100"/>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Beam energy (keV)</a:t>
                </a:r>
                <a:endParaRPr lang="en-GB">
                  <a:effectLst/>
                </a:endParaRPr>
              </a:p>
            </c:rich>
          </c:tx>
          <c:layout>
            <c:manualLayout>
              <c:xMode val="edge"/>
              <c:yMode val="edge"/>
              <c:x val="0.43160268781611522"/>
              <c:y val="0.9424307701366652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782628895"/>
        <c:crosses val="autoZero"/>
        <c:crossBetween val="midCat"/>
      </c:valAx>
      <c:valAx>
        <c:axId val="782628895"/>
        <c:scaling>
          <c:orientation val="minMax"/>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Radius (nm)</a:t>
                </a:r>
                <a:endParaRPr lang="en-GB">
                  <a:effectLst/>
                </a:endParaRPr>
              </a:p>
            </c:rich>
          </c:tx>
          <c:layout>
            <c:manualLayout>
              <c:xMode val="edge"/>
              <c:yMode val="edge"/>
              <c:x val="1.3071817992286706E-3"/>
              <c:y val="0.35664735670343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782627215"/>
        <c:crosses val="autoZero"/>
        <c:crossBetween val="midCat"/>
      </c:valAx>
      <c:spPr>
        <a:noFill/>
        <a:ln>
          <a:noFill/>
        </a:ln>
        <a:effectLst/>
      </c:spPr>
    </c:plotArea>
    <c:legend>
      <c:legendPos val="b"/>
      <c:layout>
        <c:manualLayout>
          <c:xMode val="edge"/>
          <c:yMode val="edge"/>
          <c:x val="0.75534629670692333"/>
          <c:y val="0.72199928809739788"/>
          <c:w val="0.20639075528477596"/>
          <c:h val="0.1302968973327615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002060"/>
                </a:solidFill>
                <a:latin typeface="+mn-lt"/>
                <a:ea typeface="+mn-ea"/>
                <a:cs typeface="+mn-cs"/>
              </a:defRPr>
            </a:pPr>
            <a:r>
              <a:rPr lang="en-US" sz="1800">
                <a:solidFill>
                  <a:srgbClr val="002060"/>
                </a:solidFill>
              </a:rPr>
              <a:t>Depth (at half of max. intensity)</a:t>
            </a: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002060"/>
              </a:solidFill>
              <a:latin typeface="+mn-lt"/>
              <a:ea typeface="+mn-ea"/>
              <a:cs typeface="+mn-cs"/>
            </a:defRPr>
          </a:pPr>
          <a:endParaRPr lang="fr-FR"/>
        </a:p>
      </c:txPr>
    </c:title>
    <c:autoTitleDeleted val="0"/>
    <c:plotArea>
      <c:layout>
        <c:manualLayout>
          <c:layoutTarget val="inner"/>
          <c:xMode val="edge"/>
          <c:yMode val="edge"/>
          <c:x val="0.1750648576752071"/>
          <c:y val="1.2224405419501006E-2"/>
          <c:w val="0.78849138788700346"/>
          <c:h val="0.82545868425753766"/>
        </c:manualLayout>
      </c:layout>
      <c:scatterChart>
        <c:scatterStyle val="lineMarker"/>
        <c:varyColors val="0"/>
        <c:ser>
          <c:idx val="0"/>
          <c:order val="0"/>
          <c:tx>
            <c:strRef>
              <c:f>Feuil1!$B$3</c:f>
              <c:strCache>
                <c:ptCount val="1"/>
                <c:pt idx="0">
                  <c:v>Diamond</c:v>
                </c:pt>
              </c:strCache>
            </c:strRef>
          </c:tx>
          <c:spPr>
            <a:ln w="19050" cap="rnd">
              <a:solidFill>
                <a:schemeClr val="accent1"/>
              </a:solidFill>
              <a:round/>
            </a:ln>
            <a:effectLst/>
          </c:spPr>
          <c:marker>
            <c:symbol val="none"/>
          </c:marker>
          <c:xVal>
            <c:numRef>
              <c:f>Feuil1!$A$4:$A$11</c:f>
              <c:numCache>
                <c:formatCode>General</c:formatCode>
                <c:ptCount val="8"/>
                <c:pt idx="0">
                  <c:v>1</c:v>
                </c:pt>
                <c:pt idx="1">
                  <c:v>2</c:v>
                </c:pt>
                <c:pt idx="2">
                  <c:v>5</c:v>
                </c:pt>
                <c:pt idx="3">
                  <c:v>10</c:v>
                </c:pt>
                <c:pt idx="4">
                  <c:v>20</c:v>
                </c:pt>
                <c:pt idx="5">
                  <c:v>30</c:v>
                </c:pt>
                <c:pt idx="6">
                  <c:v>50</c:v>
                </c:pt>
                <c:pt idx="7">
                  <c:v>100</c:v>
                </c:pt>
              </c:numCache>
            </c:numRef>
          </c:xVal>
          <c:yVal>
            <c:numRef>
              <c:f>Feuil1!$B$4:$B$11</c:f>
              <c:numCache>
                <c:formatCode>General</c:formatCode>
                <c:ptCount val="8"/>
                <c:pt idx="0">
                  <c:v>11.478</c:v>
                </c:pt>
                <c:pt idx="1">
                  <c:v>36.087600000000002</c:v>
                </c:pt>
                <c:pt idx="2">
                  <c:v>172.11199999999999</c:v>
                </c:pt>
                <c:pt idx="3">
                  <c:v>582.99800000000005</c:v>
                </c:pt>
                <c:pt idx="4">
                  <c:v>2019.16</c:v>
                </c:pt>
                <c:pt idx="5">
                  <c:v>4162.92</c:v>
                </c:pt>
                <c:pt idx="6">
                  <c:v>10830.6</c:v>
                </c:pt>
                <c:pt idx="7">
                  <c:v>36640.400000000001</c:v>
                </c:pt>
              </c:numCache>
            </c:numRef>
          </c:yVal>
          <c:smooth val="0"/>
          <c:extLst>
            <c:ext xmlns:c16="http://schemas.microsoft.com/office/drawing/2014/chart" uri="{C3380CC4-5D6E-409C-BE32-E72D297353CC}">
              <c16:uniqueId val="{00000000-5224-4613-9BE9-146318F4C84B}"/>
            </c:ext>
          </c:extLst>
        </c:ser>
        <c:ser>
          <c:idx val="1"/>
          <c:order val="1"/>
          <c:tx>
            <c:strRef>
              <c:f>Feuil1!$C$3</c:f>
              <c:strCache>
                <c:ptCount val="1"/>
                <c:pt idx="0">
                  <c:v>SnSb</c:v>
                </c:pt>
              </c:strCache>
            </c:strRef>
          </c:tx>
          <c:spPr>
            <a:ln w="19050" cap="rnd">
              <a:solidFill>
                <a:schemeClr val="accent2"/>
              </a:solidFill>
              <a:round/>
            </a:ln>
            <a:effectLst/>
          </c:spPr>
          <c:marker>
            <c:symbol val="none"/>
          </c:marker>
          <c:xVal>
            <c:numRef>
              <c:f>Feuil1!$A$4:$A$11</c:f>
              <c:numCache>
                <c:formatCode>General</c:formatCode>
                <c:ptCount val="8"/>
                <c:pt idx="0">
                  <c:v>1</c:v>
                </c:pt>
                <c:pt idx="1">
                  <c:v>2</c:v>
                </c:pt>
                <c:pt idx="2">
                  <c:v>5</c:v>
                </c:pt>
                <c:pt idx="3">
                  <c:v>10</c:v>
                </c:pt>
                <c:pt idx="4">
                  <c:v>20</c:v>
                </c:pt>
                <c:pt idx="5">
                  <c:v>30</c:v>
                </c:pt>
                <c:pt idx="6">
                  <c:v>50</c:v>
                </c:pt>
                <c:pt idx="7">
                  <c:v>100</c:v>
                </c:pt>
              </c:numCache>
            </c:numRef>
          </c:xVal>
          <c:yVal>
            <c:numRef>
              <c:f>Feuil1!$C$4:$C$11</c:f>
              <c:numCache>
                <c:formatCode>General</c:formatCode>
                <c:ptCount val="8"/>
                <c:pt idx="0">
                  <c:v>10.083</c:v>
                </c:pt>
                <c:pt idx="1">
                  <c:v>23.597999999999999</c:v>
                </c:pt>
                <c:pt idx="2">
                  <c:v>82.165700000000001</c:v>
                </c:pt>
                <c:pt idx="3">
                  <c:v>239.60400000000001</c:v>
                </c:pt>
                <c:pt idx="4">
                  <c:v>706.90499999999997</c:v>
                </c:pt>
                <c:pt idx="5">
                  <c:v>1364.78</c:v>
                </c:pt>
                <c:pt idx="6">
                  <c:v>3108.43</c:v>
                </c:pt>
                <c:pt idx="7">
                  <c:v>10472.299999999999</c:v>
                </c:pt>
              </c:numCache>
            </c:numRef>
          </c:yVal>
          <c:smooth val="0"/>
          <c:extLst>
            <c:ext xmlns:c16="http://schemas.microsoft.com/office/drawing/2014/chart" uri="{C3380CC4-5D6E-409C-BE32-E72D297353CC}">
              <c16:uniqueId val="{00000001-5224-4613-9BE9-146318F4C84B}"/>
            </c:ext>
          </c:extLst>
        </c:ser>
        <c:dLbls>
          <c:showLegendKey val="0"/>
          <c:showVal val="0"/>
          <c:showCatName val="0"/>
          <c:showSerName val="0"/>
          <c:showPercent val="0"/>
          <c:showBubbleSize val="0"/>
        </c:dLbls>
        <c:axId val="782627215"/>
        <c:axId val="782628895"/>
      </c:scatterChart>
      <c:valAx>
        <c:axId val="782627215"/>
        <c:scaling>
          <c:orientation val="minMax"/>
          <c:max val="10"/>
          <c:min val="0"/>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Beam energy (keV)</a:t>
                </a:r>
              </a:p>
            </c:rich>
          </c:tx>
          <c:layout>
            <c:manualLayout>
              <c:xMode val="edge"/>
              <c:yMode val="edge"/>
              <c:x val="0.44820470794061107"/>
              <c:y val="0.9645689396530936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782628895"/>
        <c:crosses val="autoZero"/>
        <c:crossBetween val="midCat"/>
      </c:valAx>
      <c:valAx>
        <c:axId val="782628895"/>
        <c:scaling>
          <c:orientation val="minMax"/>
          <c:max val="600"/>
          <c:min val="0"/>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Depth (nm)</a:t>
                </a:r>
              </a:p>
            </c:rich>
          </c:tx>
          <c:layout>
            <c:manualLayout>
              <c:xMode val="edge"/>
              <c:yMode val="edge"/>
              <c:x val="1.5195296257412138E-5"/>
              <c:y val="0.3607020634368743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782627215"/>
        <c:crosses val="autoZero"/>
        <c:crossBetween val="midCat"/>
      </c:valAx>
      <c:spPr>
        <a:noFill/>
        <a:ln>
          <a:noFill/>
        </a:ln>
        <a:effectLst/>
      </c:spPr>
    </c:plotArea>
    <c:legend>
      <c:legendPos val="b"/>
      <c:layout>
        <c:manualLayout>
          <c:xMode val="edge"/>
          <c:yMode val="edge"/>
          <c:x val="0.71309388784303529"/>
          <c:y val="0.72497314638298715"/>
          <c:w val="0.26228099162547103"/>
          <c:h val="0.1255692919010520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C00000"/>
                </a:solidFill>
                <a:latin typeface="+mn-lt"/>
                <a:ea typeface="+mn-ea"/>
                <a:cs typeface="+mn-cs"/>
              </a:defRPr>
            </a:pPr>
            <a:r>
              <a:rPr lang="en-US" sz="1800">
                <a:solidFill>
                  <a:srgbClr val="C00000"/>
                </a:solidFill>
              </a:rPr>
              <a:t>Beam radius at 90% electrons</a:t>
            </a:r>
          </a:p>
        </c:rich>
      </c:tx>
      <c:overlay val="0"/>
      <c:spPr>
        <a:noFill/>
        <a:ln>
          <a:noFill/>
        </a:ln>
        <a:effectLst/>
      </c:spPr>
      <c:txPr>
        <a:bodyPr rot="0" spcFirstLastPara="1" vertOverflow="ellipsis" vert="horz" wrap="square" anchor="ctr" anchorCtr="1"/>
        <a:lstStyle/>
        <a:p>
          <a:pPr>
            <a:defRPr sz="1800" b="0" i="0" u="none" strike="noStrike" kern="1200" spc="0" baseline="0">
              <a:solidFill>
                <a:srgbClr val="C00000"/>
              </a:solidFill>
              <a:latin typeface="+mn-lt"/>
              <a:ea typeface="+mn-ea"/>
              <a:cs typeface="+mn-cs"/>
            </a:defRPr>
          </a:pPr>
          <a:endParaRPr lang="fr-FR"/>
        </a:p>
      </c:txPr>
    </c:title>
    <c:autoTitleDeleted val="0"/>
    <c:plotArea>
      <c:layout>
        <c:manualLayout>
          <c:layoutTarget val="inner"/>
          <c:xMode val="edge"/>
          <c:yMode val="edge"/>
          <c:x val="0.15744612321285767"/>
          <c:y val="1.2342740865257011E-2"/>
          <c:w val="0.80611012234935331"/>
          <c:h val="0.82321825905366874"/>
        </c:manualLayout>
      </c:layout>
      <c:scatterChart>
        <c:scatterStyle val="lineMarker"/>
        <c:varyColors val="0"/>
        <c:ser>
          <c:idx val="0"/>
          <c:order val="0"/>
          <c:tx>
            <c:strRef>
              <c:f>Feuil1!$B$15</c:f>
              <c:strCache>
                <c:ptCount val="1"/>
                <c:pt idx="0">
                  <c:v>Diamond</c:v>
                </c:pt>
              </c:strCache>
            </c:strRef>
          </c:tx>
          <c:spPr>
            <a:ln w="19050" cap="rnd">
              <a:solidFill>
                <a:schemeClr val="accent1"/>
              </a:solidFill>
              <a:round/>
            </a:ln>
            <a:effectLst/>
          </c:spPr>
          <c:marker>
            <c:symbol val="none"/>
          </c:marker>
          <c:xVal>
            <c:numRef>
              <c:f>Feuil1!$A$16:$A$23</c:f>
              <c:numCache>
                <c:formatCode>General</c:formatCode>
                <c:ptCount val="8"/>
                <c:pt idx="0">
                  <c:v>1</c:v>
                </c:pt>
                <c:pt idx="1">
                  <c:v>2</c:v>
                </c:pt>
                <c:pt idx="2">
                  <c:v>5</c:v>
                </c:pt>
                <c:pt idx="3">
                  <c:v>10</c:v>
                </c:pt>
                <c:pt idx="4">
                  <c:v>20</c:v>
                </c:pt>
                <c:pt idx="5">
                  <c:v>30</c:v>
                </c:pt>
                <c:pt idx="6">
                  <c:v>50</c:v>
                </c:pt>
                <c:pt idx="7">
                  <c:v>100</c:v>
                </c:pt>
              </c:numCache>
            </c:numRef>
          </c:xVal>
          <c:yVal>
            <c:numRef>
              <c:f>Feuil1!$B$16:$B$23</c:f>
              <c:numCache>
                <c:formatCode>General</c:formatCode>
                <c:ptCount val="8"/>
                <c:pt idx="0">
                  <c:v>2.7</c:v>
                </c:pt>
                <c:pt idx="1">
                  <c:v>6</c:v>
                </c:pt>
                <c:pt idx="2">
                  <c:v>27</c:v>
                </c:pt>
                <c:pt idx="3">
                  <c:v>98</c:v>
                </c:pt>
                <c:pt idx="4">
                  <c:v>330</c:v>
                </c:pt>
                <c:pt idx="5">
                  <c:v>810</c:v>
                </c:pt>
                <c:pt idx="6">
                  <c:v>1050</c:v>
                </c:pt>
                <c:pt idx="7">
                  <c:v>3450</c:v>
                </c:pt>
              </c:numCache>
            </c:numRef>
          </c:yVal>
          <c:smooth val="0"/>
          <c:extLst>
            <c:ext xmlns:c16="http://schemas.microsoft.com/office/drawing/2014/chart" uri="{C3380CC4-5D6E-409C-BE32-E72D297353CC}">
              <c16:uniqueId val="{00000000-AF11-4744-A9A8-E99934E28CA9}"/>
            </c:ext>
          </c:extLst>
        </c:ser>
        <c:ser>
          <c:idx val="1"/>
          <c:order val="1"/>
          <c:tx>
            <c:strRef>
              <c:f>Feuil1!$C$15</c:f>
              <c:strCache>
                <c:ptCount val="1"/>
                <c:pt idx="0">
                  <c:v>SnSb</c:v>
                </c:pt>
              </c:strCache>
            </c:strRef>
          </c:tx>
          <c:spPr>
            <a:ln w="19050" cap="rnd">
              <a:solidFill>
                <a:schemeClr val="accent2"/>
              </a:solidFill>
              <a:round/>
            </a:ln>
            <a:effectLst/>
          </c:spPr>
          <c:marker>
            <c:symbol val="none"/>
          </c:marker>
          <c:xVal>
            <c:numRef>
              <c:f>Feuil1!$A$16:$A$23</c:f>
              <c:numCache>
                <c:formatCode>General</c:formatCode>
                <c:ptCount val="8"/>
                <c:pt idx="0">
                  <c:v>1</c:v>
                </c:pt>
                <c:pt idx="1">
                  <c:v>2</c:v>
                </c:pt>
                <c:pt idx="2">
                  <c:v>5</c:v>
                </c:pt>
                <c:pt idx="3">
                  <c:v>10</c:v>
                </c:pt>
                <c:pt idx="4">
                  <c:v>20</c:v>
                </c:pt>
                <c:pt idx="5">
                  <c:v>30</c:v>
                </c:pt>
                <c:pt idx="6">
                  <c:v>50</c:v>
                </c:pt>
                <c:pt idx="7">
                  <c:v>100</c:v>
                </c:pt>
              </c:numCache>
            </c:numRef>
          </c:xVal>
          <c:yVal>
            <c:numRef>
              <c:f>Feuil1!$C$16:$C$23</c:f>
              <c:numCache>
                <c:formatCode>General</c:formatCode>
                <c:ptCount val="8"/>
                <c:pt idx="0">
                  <c:v>3.1</c:v>
                </c:pt>
                <c:pt idx="1">
                  <c:v>7</c:v>
                </c:pt>
                <c:pt idx="2">
                  <c:v>31</c:v>
                </c:pt>
                <c:pt idx="3">
                  <c:v>108</c:v>
                </c:pt>
                <c:pt idx="4">
                  <c:v>370</c:v>
                </c:pt>
                <c:pt idx="5">
                  <c:v>760</c:v>
                </c:pt>
                <c:pt idx="6">
                  <c:v>1620</c:v>
                </c:pt>
                <c:pt idx="7">
                  <c:v>5620</c:v>
                </c:pt>
              </c:numCache>
            </c:numRef>
          </c:yVal>
          <c:smooth val="0"/>
          <c:extLst>
            <c:ext xmlns:c16="http://schemas.microsoft.com/office/drawing/2014/chart" uri="{C3380CC4-5D6E-409C-BE32-E72D297353CC}">
              <c16:uniqueId val="{00000001-AF11-4744-A9A8-E99934E28CA9}"/>
            </c:ext>
          </c:extLst>
        </c:ser>
        <c:dLbls>
          <c:showLegendKey val="0"/>
          <c:showVal val="0"/>
          <c:showCatName val="0"/>
          <c:showSerName val="0"/>
          <c:showPercent val="0"/>
          <c:showBubbleSize val="0"/>
        </c:dLbls>
        <c:axId val="782627215"/>
        <c:axId val="782628895"/>
      </c:scatterChart>
      <c:valAx>
        <c:axId val="782627215"/>
        <c:scaling>
          <c:orientation val="minMax"/>
          <c:max val="10"/>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Beam energy (keV)</a:t>
                </a:r>
                <a:endParaRPr lang="en-GB">
                  <a:effectLst/>
                </a:endParaRPr>
              </a:p>
            </c:rich>
          </c:tx>
          <c:layout>
            <c:manualLayout>
              <c:xMode val="edge"/>
              <c:yMode val="edge"/>
              <c:x val="0.43160268781611522"/>
              <c:y val="0.9424307701366652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782628895"/>
        <c:crosses val="autoZero"/>
        <c:crossBetween val="midCat"/>
      </c:valAx>
      <c:valAx>
        <c:axId val="782628895"/>
        <c:scaling>
          <c:orientation val="minMax"/>
          <c:max val="11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0" i="0" baseline="0">
                    <a:effectLst/>
                  </a:rPr>
                  <a:t>Radius (nm)</a:t>
                </a:r>
                <a:endParaRPr lang="en-GB">
                  <a:effectLst/>
                </a:endParaRPr>
              </a:p>
            </c:rich>
          </c:tx>
          <c:layout>
            <c:manualLayout>
              <c:xMode val="edge"/>
              <c:yMode val="edge"/>
              <c:x val="1.3071817992286706E-3"/>
              <c:y val="0.35664735670343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782627215"/>
        <c:crosses val="autoZero"/>
        <c:crossBetween val="midCat"/>
      </c:valAx>
      <c:spPr>
        <a:noFill/>
        <a:ln>
          <a:noFill/>
        </a:ln>
        <a:effectLst/>
      </c:spPr>
    </c:plotArea>
    <c:legend>
      <c:legendPos val="b"/>
      <c:layout>
        <c:manualLayout>
          <c:xMode val="edge"/>
          <c:yMode val="edge"/>
          <c:x val="0.75534629670692333"/>
          <c:y val="0.72199928809739788"/>
          <c:w val="0.20639075528477596"/>
          <c:h val="0.1302968973327615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5BA3E-1DE2-184C-9C2E-0E7037CA6CCA}" type="datetimeFigureOut">
              <a:rPr lang="fr-CH" smtClean="0"/>
              <a:t>04.11.24</a:t>
            </a:fld>
            <a:endParaRPr lang="fr-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7A3BCB-A7E6-0448-9C75-50A9469FED51}" type="slidenum">
              <a:rPr lang="fr-CH" smtClean="0"/>
              <a:t>‹N°›</a:t>
            </a:fld>
            <a:endParaRPr lang="fr-CH"/>
          </a:p>
        </p:txBody>
      </p:sp>
    </p:spTree>
    <p:extLst>
      <p:ext uri="{BB962C8B-B14F-4D97-AF65-F5344CB8AC3E}">
        <p14:creationId xmlns:p14="http://schemas.microsoft.com/office/powerpoint/2010/main" val="1564240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37418D06-E8A4-4440-9D92-47E90C2BD7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658A2E5-17FD-6541-8817-4A517D023445}"/>
              </a:ext>
            </a:extLst>
          </p:cNvPr>
          <p:cNvSpPr>
            <a:spLocks noGrp="1"/>
          </p:cNvSpPr>
          <p:nvPr>
            <p:ph type="dt" sz="half" idx="10"/>
          </p:nvPr>
        </p:nvSpPr>
        <p:spPr/>
        <p:txBody>
          <a:bodyPr/>
          <a:lstStyle/>
          <a:p>
            <a:fld id="{33DCF6C1-5DC9-7B44-AE69-F2BBB3878D50}" type="datetimeFigureOut">
              <a:rPr lang="fr-FR" smtClean="0"/>
              <a:t>04/11/2024</a:t>
            </a:fld>
            <a:endParaRPr lang="fr-FR"/>
          </a:p>
        </p:txBody>
      </p:sp>
      <p:sp>
        <p:nvSpPr>
          <p:cNvPr id="5" name="Espace réservé du pied de page 4">
            <a:extLst>
              <a:ext uri="{FF2B5EF4-FFF2-40B4-BE49-F238E27FC236}">
                <a16:creationId xmlns:a16="http://schemas.microsoft.com/office/drawing/2014/main" id="{AF85BFFD-398B-E44B-83FB-7DD2EA5B52C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3019A82-18EC-9345-87A9-2C5B229D3169}"/>
              </a:ext>
            </a:extLst>
          </p:cNvPr>
          <p:cNvSpPr>
            <a:spLocks noGrp="1"/>
          </p:cNvSpPr>
          <p:nvPr>
            <p:ph type="sldNum" sz="quarter" idx="12"/>
          </p:nvPr>
        </p:nvSpPr>
        <p:spPr>
          <a:xfrm>
            <a:off x="11688024" y="6493694"/>
            <a:ext cx="503976" cy="365125"/>
          </a:xfrm>
        </p:spPr>
        <p:txBody>
          <a:bodyPr/>
          <a:lstStyle/>
          <a:p>
            <a:fld id="{259048BB-7746-6C40-9B6F-898270B2204D}" type="slidenum">
              <a:rPr lang="fr-FR" smtClean="0"/>
              <a:t>‹N°›</a:t>
            </a:fld>
            <a:endParaRPr lang="fr-FR"/>
          </a:p>
        </p:txBody>
      </p:sp>
    </p:spTree>
    <p:extLst>
      <p:ext uri="{BB962C8B-B14F-4D97-AF65-F5344CB8AC3E}">
        <p14:creationId xmlns:p14="http://schemas.microsoft.com/office/powerpoint/2010/main" val="2435385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177BB9-42CA-E549-98CF-F504A6C6AB9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C3E3330-3F8D-F04C-AB7D-36E0734D497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90D080-BA08-4043-A0AA-D6C1AB58AF95}"/>
              </a:ext>
            </a:extLst>
          </p:cNvPr>
          <p:cNvSpPr>
            <a:spLocks noGrp="1"/>
          </p:cNvSpPr>
          <p:nvPr>
            <p:ph type="dt" sz="half" idx="10"/>
          </p:nvPr>
        </p:nvSpPr>
        <p:spPr/>
        <p:txBody>
          <a:bodyPr/>
          <a:lstStyle/>
          <a:p>
            <a:fld id="{33DCF6C1-5DC9-7B44-AE69-F2BBB3878D50}" type="datetimeFigureOut">
              <a:rPr lang="fr-FR" smtClean="0"/>
              <a:t>04/11/2024</a:t>
            </a:fld>
            <a:endParaRPr lang="fr-FR"/>
          </a:p>
        </p:txBody>
      </p:sp>
      <p:sp>
        <p:nvSpPr>
          <p:cNvPr id="5" name="Espace réservé du pied de page 4">
            <a:extLst>
              <a:ext uri="{FF2B5EF4-FFF2-40B4-BE49-F238E27FC236}">
                <a16:creationId xmlns:a16="http://schemas.microsoft.com/office/drawing/2014/main" id="{3C300F70-2037-7E41-92FE-37A50D76E4E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FC73B15-D929-B44C-8F06-8A597FCD748D}"/>
              </a:ext>
            </a:extLst>
          </p:cNvPr>
          <p:cNvSpPr>
            <a:spLocks noGrp="1"/>
          </p:cNvSpPr>
          <p:nvPr>
            <p:ph type="sldNum" sz="quarter" idx="12"/>
          </p:nvPr>
        </p:nvSpPr>
        <p:spPr/>
        <p:txBody>
          <a:bodyPr/>
          <a:lstStyle/>
          <a:p>
            <a:fld id="{259048BB-7746-6C40-9B6F-898270B2204D}" type="slidenum">
              <a:rPr lang="fr-FR" smtClean="0"/>
              <a:t>‹N°›</a:t>
            </a:fld>
            <a:endParaRPr lang="fr-FR"/>
          </a:p>
        </p:txBody>
      </p:sp>
    </p:spTree>
    <p:extLst>
      <p:ext uri="{BB962C8B-B14F-4D97-AF65-F5344CB8AC3E}">
        <p14:creationId xmlns:p14="http://schemas.microsoft.com/office/powerpoint/2010/main" val="2239903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95521DC-D539-BD4E-9BA2-26808CA4927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AA1E2BC-070C-9340-ACF8-7847C20A95A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1684396-84EA-C143-82B3-B8DC2999D37B}"/>
              </a:ext>
            </a:extLst>
          </p:cNvPr>
          <p:cNvSpPr>
            <a:spLocks noGrp="1"/>
          </p:cNvSpPr>
          <p:nvPr>
            <p:ph type="dt" sz="half" idx="10"/>
          </p:nvPr>
        </p:nvSpPr>
        <p:spPr/>
        <p:txBody>
          <a:bodyPr/>
          <a:lstStyle/>
          <a:p>
            <a:fld id="{33DCF6C1-5DC9-7B44-AE69-F2BBB3878D50}" type="datetimeFigureOut">
              <a:rPr lang="fr-FR" smtClean="0"/>
              <a:t>04/11/2024</a:t>
            </a:fld>
            <a:endParaRPr lang="fr-FR"/>
          </a:p>
        </p:txBody>
      </p:sp>
      <p:sp>
        <p:nvSpPr>
          <p:cNvPr id="5" name="Espace réservé du pied de page 4">
            <a:extLst>
              <a:ext uri="{FF2B5EF4-FFF2-40B4-BE49-F238E27FC236}">
                <a16:creationId xmlns:a16="http://schemas.microsoft.com/office/drawing/2014/main" id="{DD5001F2-51F8-7846-90E1-A6AA4C4B61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0C6A8B9-366B-224D-8707-DEE6EFE6192A}"/>
              </a:ext>
            </a:extLst>
          </p:cNvPr>
          <p:cNvSpPr>
            <a:spLocks noGrp="1"/>
          </p:cNvSpPr>
          <p:nvPr>
            <p:ph type="sldNum" sz="quarter" idx="12"/>
          </p:nvPr>
        </p:nvSpPr>
        <p:spPr/>
        <p:txBody>
          <a:bodyPr/>
          <a:lstStyle/>
          <a:p>
            <a:fld id="{259048BB-7746-6C40-9B6F-898270B2204D}" type="slidenum">
              <a:rPr lang="fr-FR" smtClean="0"/>
              <a:t>‹N°›</a:t>
            </a:fld>
            <a:endParaRPr lang="fr-FR"/>
          </a:p>
        </p:txBody>
      </p:sp>
    </p:spTree>
    <p:extLst>
      <p:ext uri="{BB962C8B-B14F-4D97-AF65-F5344CB8AC3E}">
        <p14:creationId xmlns:p14="http://schemas.microsoft.com/office/powerpoint/2010/main" val="3377209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83656A-077F-7240-8AF7-15836FDFC23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C0BC75-5FBB-FF43-9B8F-FD8A3309DDD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3473ECE-7005-124F-9DCD-919EAB131236}"/>
              </a:ext>
            </a:extLst>
          </p:cNvPr>
          <p:cNvSpPr>
            <a:spLocks noGrp="1"/>
          </p:cNvSpPr>
          <p:nvPr>
            <p:ph type="dt" sz="half" idx="10"/>
          </p:nvPr>
        </p:nvSpPr>
        <p:spPr/>
        <p:txBody>
          <a:bodyPr/>
          <a:lstStyle/>
          <a:p>
            <a:fld id="{33DCF6C1-5DC9-7B44-AE69-F2BBB3878D50}" type="datetimeFigureOut">
              <a:rPr lang="fr-FR" smtClean="0"/>
              <a:t>04/11/2024</a:t>
            </a:fld>
            <a:endParaRPr lang="fr-FR"/>
          </a:p>
        </p:txBody>
      </p:sp>
      <p:sp>
        <p:nvSpPr>
          <p:cNvPr id="5" name="Espace réservé du pied de page 4">
            <a:extLst>
              <a:ext uri="{FF2B5EF4-FFF2-40B4-BE49-F238E27FC236}">
                <a16:creationId xmlns:a16="http://schemas.microsoft.com/office/drawing/2014/main" id="{9B11F3D8-E9B3-6D48-9085-5F28F6227F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0695904-A3C5-A547-81FE-472DDBB44489}"/>
              </a:ext>
            </a:extLst>
          </p:cNvPr>
          <p:cNvSpPr>
            <a:spLocks noGrp="1"/>
          </p:cNvSpPr>
          <p:nvPr>
            <p:ph type="sldNum" sz="quarter" idx="12"/>
          </p:nvPr>
        </p:nvSpPr>
        <p:spPr/>
        <p:txBody>
          <a:bodyPr/>
          <a:lstStyle/>
          <a:p>
            <a:fld id="{259048BB-7746-6C40-9B6F-898270B2204D}" type="slidenum">
              <a:rPr lang="fr-FR" smtClean="0"/>
              <a:t>‹N°›</a:t>
            </a:fld>
            <a:endParaRPr lang="fr-FR"/>
          </a:p>
        </p:txBody>
      </p:sp>
    </p:spTree>
    <p:extLst>
      <p:ext uri="{BB962C8B-B14F-4D97-AF65-F5344CB8AC3E}">
        <p14:creationId xmlns:p14="http://schemas.microsoft.com/office/powerpoint/2010/main" val="3746842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003DA6-38B1-EF47-8C51-2D55524340F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E8B2E9E-457F-3C49-B92C-7ACF960A6E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A71B6EE-1203-F74B-AFA6-5C8472F9BFE8}"/>
              </a:ext>
            </a:extLst>
          </p:cNvPr>
          <p:cNvSpPr>
            <a:spLocks noGrp="1"/>
          </p:cNvSpPr>
          <p:nvPr>
            <p:ph type="dt" sz="half" idx="10"/>
          </p:nvPr>
        </p:nvSpPr>
        <p:spPr/>
        <p:txBody>
          <a:bodyPr/>
          <a:lstStyle/>
          <a:p>
            <a:fld id="{33DCF6C1-5DC9-7B44-AE69-F2BBB3878D50}" type="datetimeFigureOut">
              <a:rPr lang="fr-FR" smtClean="0"/>
              <a:t>04/11/2024</a:t>
            </a:fld>
            <a:endParaRPr lang="fr-FR"/>
          </a:p>
        </p:txBody>
      </p:sp>
      <p:sp>
        <p:nvSpPr>
          <p:cNvPr id="5" name="Espace réservé du pied de page 4">
            <a:extLst>
              <a:ext uri="{FF2B5EF4-FFF2-40B4-BE49-F238E27FC236}">
                <a16:creationId xmlns:a16="http://schemas.microsoft.com/office/drawing/2014/main" id="{B73A8AEE-950D-DC45-AB40-18BD66F9F93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5FEA5A1-1D17-AA41-8C53-E8359B9E8E94}"/>
              </a:ext>
            </a:extLst>
          </p:cNvPr>
          <p:cNvSpPr>
            <a:spLocks noGrp="1"/>
          </p:cNvSpPr>
          <p:nvPr>
            <p:ph type="sldNum" sz="quarter" idx="12"/>
          </p:nvPr>
        </p:nvSpPr>
        <p:spPr/>
        <p:txBody>
          <a:bodyPr/>
          <a:lstStyle/>
          <a:p>
            <a:fld id="{259048BB-7746-6C40-9B6F-898270B2204D}" type="slidenum">
              <a:rPr lang="fr-FR" smtClean="0"/>
              <a:t>‹N°›</a:t>
            </a:fld>
            <a:endParaRPr lang="fr-FR"/>
          </a:p>
        </p:txBody>
      </p:sp>
    </p:spTree>
    <p:extLst>
      <p:ext uri="{BB962C8B-B14F-4D97-AF65-F5344CB8AC3E}">
        <p14:creationId xmlns:p14="http://schemas.microsoft.com/office/powerpoint/2010/main" val="157892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2ABD5B-C1C3-4542-95F4-A3912FCBF87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8368B19-1C21-4F41-891F-4848A34EDA8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DB8E156-F5C3-7048-9E60-CEBC583635A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6583A8D-C827-2B4F-B14C-5BBF6225E9FE}"/>
              </a:ext>
            </a:extLst>
          </p:cNvPr>
          <p:cNvSpPr>
            <a:spLocks noGrp="1"/>
          </p:cNvSpPr>
          <p:nvPr>
            <p:ph type="dt" sz="half" idx="10"/>
          </p:nvPr>
        </p:nvSpPr>
        <p:spPr/>
        <p:txBody>
          <a:bodyPr/>
          <a:lstStyle/>
          <a:p>
            <a:fld id="{33DCF6C1-5DC9-7B44-AE69-F2BBB3878D50}" type="datetimeFigureOut">
              <a:rPr lang="fr-FR" smtClean="0"/>
              <a:t>04/11/2024</a:t>
            </a:fld>
            <a:endParaRPr lang="fr-FR"/>
          </a:p>
        </p:txBody>
      </p:sp>
      <p:sp>
        <p:nvSpPr>
          <p:cNvPr id="6" name="Espace réservé du pied de page 5">
            <a:extLst>
              <a:ext uri="{FF2B5EF4-FFF2-40B4-BE49-F238E27FC236}">
                <a16:creationId xmlns:a16="http://schemas.microsoft.com/office/drawing/2014/main" id="{AFEB9684-77A9-A94F-8991-D2F60DC5020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EB4333F-8FD9-6848-AD73-935DE572DDF6}"/>
              </a:ext>
            </a:extLst>
          </p:cNvPr>
          <p:cNvSpPr>
            <a:spLocks noGrp="1"/>
          </p:cNvSpPr>
          <p:nvPr>
            <p:ph type="sldNum" sz="quarter" idx="12"/>
          </p:nvPr>
        </p:nvSpPr>
        <p:spPr/>
        <p:txBody>
          <a:bodyPr/>
          <a:lstStyle/>
          <a:p>
            <a:fld id="{259048BB-7746-6C40-9B6F-898270B2204D}" type="slidenum">
              <a:rPr lang="fr-FR" smtClean="0"/>
              <a:t>‹N°›</a:t>
            </a:fld>
            <a:endParaRPr lang="fr-FR"/>
          </a:p>
        </p:txBody>
      </p:sp>
    </p:spTree>
    <p:extLst>
      <p:ext uri="{BB962C8B-B14F-4D97-AF65-F5344CB8AC3E}">
        <p14:creationId xmlns:p14="http://schemas.microsoft.com/office/powerpoint/2010/main" val="359169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95DA2C-D482-1C45-888A-588A9C70855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CA828C3-0EE7-C047-8B74-C3B7250194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38FE61B-A8E5-184F-84BB-D26C5C24BC8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1A8765D-E36E-A740-8BD0-601830DE41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BAB304A-8443-4C46-AB2B-80FDA38AFCC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7E76C2B-E2E9-8446-8D48-1B1A0147FCA7}"/>
              </a:ext>
            </a:extLst>
          </p:cNvPr>
          <p:cNvSpPr>
            <a:spLocks noGrp="1"/>
          </p:cNvSpPr>
          <p:nvPr>
            <p:ph type="dt" sz="half" idx="10"/>
          </p:nvPr>
        </p:nvSpPr>
        <p:spPr/>
        <p:txBody>
          <a:bodyPr/>
          <a:lstStyle/>
          <a:p>
            <a:fld id="{33DCF6C1-5DC9-7B44-AE69-F2BBB3878D50}" type="datetimeFigureOut">
              <a:rPr lang="fr-FR" smtClean="0"/>
              <a:t>04/11/2024</a:t>
            </a:fld>
            <a:endParaRPr lang="fr-FR"/>
          </a:p>
        </p:txBody>
      </p:sp>
      <p:sp>
        <p:nvSpPr>
          <p:cNvPr id="8" name="Espace réservé du pied de page 7">
            <a:extLst>
              <a:ext uri="{FF2B5EF4-FFF2-40B4-BE49-F238E27FC236}">
                <a16:creationId xmlns:a16="http://schemas.microsoft.com/office/drawing/2014/main" id="{E456419F-F9E2-E149-AA2F-948D22E3343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3CC0738-5344-874A-B6C8-BF981E5AC3CF}"/>
              </a:ext>
            </a:extLst>
          </p:cNvPr>
          <p:cNvSpPr>
            <a:spLocks noGrp="1"/>
          </p:cNvSpPr>
          <p:nvPr>
            <p:ph type="sldNum" sz="quarter" idx="12"/>
          </p:nvPr>
        </p:nvSpPr>
        <p:spPr/>
        <p:txBody>
          <a:bodyPr/>
          <a:lstStyle/>
          <a:p>
            <a:fld id="{259048BB-7746-6C40-9B6F-898270B2204D}" type="slidenum">
              <a:rPr lang="fr-FR" smtClean="0"/>
              <a:t>‹N°›</a:t>
            </a:fld>
            <a:endParaRPr lang="fr-FR"/>
          </a:p>
        </p:txBody>
      </p:sp>
    </p:spTree>
    <p:extLst>
      <p:ext uri="{BB962C8B-B14F-4D97-AF65-F5344CB8AC3E}">
        <p14:creationId xmlns:p14="http://schemas.microsoft.com/office/powerpoint/2010/main" val="2006598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FCF235-4AC3-C443-9CC9-D029A1B8706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C284BF5-0961-8943-924D-51CB8D017669}"/>
              </a:ext>
            </a:extLst>
          </p:cNvPr>
          <p:cNvSpPr>
            <a:spLocks noGrp="1"/>
          </p:cNvSpPr>
          <p:nvPr>
            <p:ph type="dt" sz="half" idx="10"/>
          </p:nvPr>
        </p:nvSpPr>
        <p:spPr/>
        <p:txBody>
          <a:bodyPr/>
          <a:lstStyle/>
          <a:p>
            <a:fld id="{33DCF6C1-5DC9-7B44-AE69-F2BBB3878D50}" type="datetimeFigureOut">
              <a:rPr lang="fr-FR" smtClean="0"/>
              <a:t>04/11/2024</a:t>
            </a:fld>
            <a:endParaRPr lang="fr-FR"/>
          </a:p>
        </p:txBody>
      </p:sp>
      <p:sp>
        <p:nvSpPr>
          <p:cNvPr id="4" name="Espace réservé du pied de page 3">
            <a:extLst>
              <a:ext uri="{FF2B5EF4-FFF2-40B4-BE49-F238E27FC236}">
                <a16:creationId xmlns:a16="http://schemas.microsoft.com/office/drawing/2014/main" id="{83005DCB-5EB8-A240-8171-CCEA438E68C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513E938-C5D3-CE46-A17B-11C3DE158571}"/>
              </a:ext>
            </a:extLst>
          </p:cNvPr>
          <p:cNvSpPr>
            <a:spLocks noGrp="1"/>
          </p:cNvSpPr>
          <p:nvPr>
            <p:ph type="sldNum" sz="quarter" idx="12"/>
          </p:nvPr>
        </p:nvSpPr>
        <p:spPr/>
        <p:txBody>
          <a:bodyPr/>
          <a:lstStyle/>
          <a:p>
            <a:fld id="{259048BB-7746-6C40-9B6F-898270B2204D}" type="slidenum">
              <a:rPr lang="fr-FR" smtClean="0"/>
              <a:t>‹N°›</a:t>
            </a:fld>
            <a:endParaRPr lang="fr-FR"/>
          </a:p>
        </p:txBody>
      </p:sp>
    </p:spTree>
    <p:extLst>
      <p:ext uri="{BB962C8B-B14F-4D97-AF65-F5344CB8AC3E}">
        <p14:creationId xmlns:p14="http://schemas.microsoft.com/office/powerpoint/2010/main" val="2284395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6F0808D-606D-9E43-BBAD-5B51C10BB984}"/>
              </a:ext>
            </a:extLst>
          </p:cNvPr>
          <p:cNvSpPr>
            <a:spLocks noGrp="1"/>
          </p:cNvSpPr>
          <p:nvPr>
            <p:ph type="dt" sz="half" idx="10"/>
          </p:nvPr>
        </p:nvSpPr>
        <p:spPr/>
        <p:txBody>
          <a:bodyPr/>
          <a:lstStyle/>
          <a:p>
            <a:fld id="{33DCF6C1-5DC9-7B44-AE69-F2BBB3878D50}" type="datetimeFigureOut">
              <a:rPr lang="fr-FR" smtClean="0"/>
              <a:t>04/11/2024</a:t>
            </a:fld>
            <a:endParaRPr lang="fr-FR"/>
          </a:p>
        </p:txBody>
      </p:sp>
      <p:sp>
        <p:nvSpPr>
          <p:cNvPr id="3" name="Espace réservé du pied de page 2">
            <a:extLst>
              <a:ext uri="{FF2B5EF4-FFF2-40B4-BE49-F238E27FC236}">
                <a16:creationId xmlns:a16="http://schemas.microsoft.com/office/drawing/2014/main" id="{516E0368-356E-2A48-9C49-833D44B1EAF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34C3945-D37F-EA46-84F8-3305F29E31BB}"/>
              </a:ext>
            </a:extLst>
          </p:cNvPr>
          <p:cNvSpPr>
            <a:spLocks noGrp="1"/>
          </p:cNvSpPr>
          <p:nvPr>
            <p:ph type="sldNum" sz="quarter" idx="12"/>
          </p:nvPr>
        </p:nvSpPr>
        <p:spPr/>
        <p:txBody>
          <a:bodyPr/>
          <a:lstStyle/>
          <a:p>
            <a:fld id="{259048BB-7746-6C40-9B6F-898270B2204D}" type="slidenum">
              <a:rPr lang="fr-FR" smtClean="0"/>
              <a:t>‹N°›</a:t>
            </a:fld>
            <a:endParaRPr lang="fr-FR"/>
          </a:p>
        </p:txBody>
      </p:sp>
    </p:spTree>
    <p:extLst>
      <p:ext uri="{BB962C8B-B14F-4D97-AF65-F5344CB8AC3E}">
        <p14:creationId xmlns:p14="http://schemas.microsoft.com/office/powerpoint/2010/main" val="4132406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A3DF52-5EA2-1346-BA8A-F6FFFA0EFAC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66D4A83-4623-4940-8A94-A5A9AE3E20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19A9957-D8D8-354B-B366-AD120367CC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42C4590-F7DA-2A49-8C34-4834DCFF26B3}"/>
              </a:ext>
            </a:extLst>
          </p:cNvPr>
          <p:cNvSpPr>
            <a:spLocks noGrp="1"/>
          </p:cNvSpPr>
          <p:nvPr>
            <p:ph type="dt" sz="half" idx="10"/>
          </p:nvPr>
        </p:nvSpPr>
        <p:spPr/>
        <p:txBody>
          <a:bodyPr/>
          <a:lstStyle/>
          <a:p>
            <a:fld id="{33DCF6C1-5DC9-7B44-AE69-F2BBB3878D50}" type="datetimeFigureOut">
              <a:rPr lang="fr-FR" smtClean="0"/>
              <a:t>04/11/2024</a:t>
            </a:fld>
            <a:endParaRPr lang="fr-FR"/>
          </a:p>
        </p:txBody>
      </p:sp>
      <p:sp>
        <p:nvSpPr>
          <p:cNvPr id="6" name="Espace réservé du pied de page 5">
            <a:extLst>
              <a:ext uri="{FF2B5EF4-FFF2-40B4-BE49-F238E27FC236}">
                <a16:creationId xmlns:a16="http://schemas.microsoft.com/office/drawing/2014/main" id="{7F68A2BE-E36D-E24F-9A8D-8FD59D24CD7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E271F4F-6BE3-4943-8B67-A65491EFDAE8}"/>
              </a:ext>
            </a:extLst>
          </p:cNvPr>
          <p:cNvSpPr>
            <a:spLocks noGrp="1"/>
          </p:cNvSpPr>
          <p:nvPr>
            <p:ph type="sldNum" sz="quarter" idx="12"/>
          </p:nvPr>
        </p:nvSpPr>
        <p:spPr/>
        <p:txBody>
          <a:bodyPr/>
          <a:lstStyle/>
          <a:p>
            <a:fld id="{259048BB-7746-6C40-9B6F-898270B2204D}" type="slidenum">
              <a:rPr lang="fr-FR" smtClean="0"/>
              <a:t>‹N°›</a:t>
            </a:fld>
            <a:endParaRPr lang="fr-FR"/>
          </a:p>
        </p:txBody>
      </p:sp>
    </p:spTree>
    <p:extLst>
      <p:ext uri="{BB962C8B-B14F-4D97-AF65-F5344CB8AC3E}">
        <p14:creationId xmlns:p14="http://schemas.microsoft.com/office/powerpoint/2010/main" val="3091205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ED1542-3194-AB4A-AA65-38325B33D63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1C489D5-3C98-E54A-BD69-3ACF444DFF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BDCB86F-0DC6-7D4B-B9B4-D4C7E7E48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92E6349-C073-034E-BED8-CA54430D2142}"/>
              </a:ext>
            </a:extLst>
          </p:cNvPr>
          <p:cNvSpPr>
            <a:spLocks noGrp="1"/>
          </p:cNvSpPr>
          <p:nvPr>
            <p:ph type="dt" sz="half" idx="10"/>
          </p:nvPr>
        </p:nvSpPr>
        <p:spPr/>
        <p:txBody>
          <a:bodyPr/>
          <a:lstStyle/>
          <a:p>
            <a:fld id="{33DCF6C1-5DC9-7B44-AE69-F2BBB3878D50}" type="datetimeFigureOut">
              <a:rPr lang="fr-FR" smtClean="0"/>
              <a:t>04/11/2024</a:t>
            </a:fld>
            <a:endParaRPr lang="fr-FR"/>
          </a:p>
        </p:txBody>
      </p:sp>
      <p:sp>
        <p:nvSpPr>
          <p:cNvPr id="6" name="Espace réservé du pied de page 5">
            <a:extLst>
              <a:ext uri="{FF2B5EF4-FFF2-40B4-BE49-F238E27FC236}">
                <a16:creationId xmlns:a16="http://schemas.microsoft.com/office/drawing/2014/main" id="{47D8FCFF-930B-0F4D-8366-C93B6A3CB2B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BA9AEA5-33A0-7443-846B-D34C28B77AB6}"/>
              </a:ext>
            </a:extLst>
          </p:cNvPr>
          <p:cNvSpPr>
            <a:spLocks noGrp="1"/>
          </p:cNvSpPr>
          <p:nvPr>
            <p:ph type="sldNum" sz="quarter" idx="12"/>
          </p:nvPr>
        </p:nvSpPr>
        <p:spPr/>
        <p:txBody>
          <a:bodyPr/>
          <a:lstStyle/>
          <a:p>
            <a:fld id="{259048BB-7746-6C40-9B6F-898270B2204D}" type="slidenum">
              <a:rPr lang="fr-FR" smtClean="0"/>
              <a:t>‹N°›</a:t>
            </a:fld>
            <a:endParaRPr lang="fr-FR"/>
          </a:p>
        </p:txBody>
      </p:sp>
    </p:spTree>
    <p:extLst>
      <p:ext uri="{BB962C8B-B14F-4D97-AF65-F5344CB8AC3E}">
        <p14:creationId xmlns:p14="http://schemas.microsoft.com/office/powerpoint/2010/main" val="2197665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4E63BD5-6069-814C-911E-0F14F8AB5D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CDD97CD-ED8D-C945-B144-C876B33050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EA98FE6-FA47-5442-8DEE-DF3B2EE95A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DCF6C1-5DC9-7B44-AE69-F2BBB3878D50}" type="datetimeFigureOut">
              <a:rPr lang="fr-FR" smtClean="0"/>
              <a:t>04/11/2024</a:t>
            </a:fld>
            <a:endParaRPr lang="fr-FR"/>
          </a:p>
        </p:txBody>
      </p:sp>
      <p:sp>
        <p:nvSpPr>
          <p:cNvPr id="5" name="Espace réservé du pied de page 4">
            <a:extLst>
              <a:ext uri="{FF2B5EF4-FFF2-40B4-BE49-F238E27FC236}">
                <a16:creationId xmlns:a16="http://schemas.microsoft.com/office/drawing/2014/main" id="{4115B3EA-D8F2-8F46-9CA3-D698737E39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D430AA7-8824-E443-8597-C45BE80BD436}"/>
              </a:ext>
            </a:extLst>
          </p:cNvPr>
          <p:cNvSpPr>
            <a:spLocks noGrp="1"/>
          </p:cNvSpPr>
          <p:nvPr>
            <p:ph type="sldNum" sz="quarter" idx="4"/>
          </p:nvPr>
        </p:nvSpPr>
        <p:spPr>
          <a:xfrm>
            <a:off x="11688024" y="6520853"/>
            <a:ext cx="50397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9CCF2-8077-F542-B9D3-80D2AAC537C2}" type="slidenum">
              <a:rPr lang="fr-FR" smtClean="0"/>
              <a:pPr/>
              <a:t>‹N°›</a:t>
            </a:fld>
            <a:endParaRPr lang="fr-FR" dirty="0"/>
          </a:p>
        </p:txBody>
      </p:sp>
      <p:sp>
        <p:nvSpPr>
          <p:cNvPr id="7" name="ZoneTexte 6">
            <a:extLst>
              <a:ext uri="{FF2B5EF4-FFF2-40B4-BE49-F238E27FC236}">
                <a16:creationId xmlns:a16="http://schemas.microsoft.com/office/drawing/2014/main" id="{9EECCCFF-31A5-C904-64B9-CDA79A14B4D3}"/>
              </a:ext>
            </a:extLst>
          </p:cNvPr>
          <p:cNvSpPr txBox="1"/>
          <p:nvPr userDrawn="1"/>
        </p:nvSpPr>
        <p:spPr>
          <a:xfrm>
            <a:off x="0" y="0"/>
            <a:ext cx="1507144" cy="246221"/>
          </a:xfrm>
          <a:prstGeom prst="rect">
            <a:avLst/>
          </a:prstGeom>
          <a:noFill/>
        </p:spPr>
        <p:txBody>
          <a:bodyPr wrap="none" rtlCol="0">
            <a:spAutoFit/>
          </a:bodyPr>
          <a:lstStyle/>
          <a:p>
            <a:r>
              <a:rPr lang="en-US" sz="1000" dirty="0"/>
              <a:t>© B. </a:t>
            </a:r>
            <a:r>
              <a:rPr lang="en-US" sz="1000" dirty="0" err="1"/>
              <a:t>Dwir</a:t>
            </a:r>
            <a:r>
              <a:rPr lang="en-US" sz="1000" dirty="0"/>
              <a:t> IPYS EPFL 2024</a:t>
            </a:r>
          </a:p>
        </p:txBody>
      </p:sp>
    </p:spTree>
    <p:extLst>
      <p:ext uri="{BB962C8B-B14F-4D97-AF65-F5344CB8AC3E}">
        <p14:creationId xmlns:p14="http://schemas.microsoft.com/office/powerpoint/2010/main" val="3573309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tiff"/><Relationship Id="rId4" Type="http://schemas.openxmlformats.org/officeDocument/2006/relationships/image" Target="../media/image23.tiff"/></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4.tiff"/><Relationship Id="rId4" Type="http://schemas.openxmlformats.org/officeDocument/2006/relationships/image" Target="../media/image23.tiff"/></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7.tiff"/><Relationship Id="rId1" Type="http://schemas.openxmlformats.org/officeDocument/2006/relationships/slideLayout" Target="../slideLayouts/slideLayout1.xml"/><Relationship Id="rId4" Type="http://schemas.openxmlformats.org/officeDocument/2006/relationships/image" Target="../media/image28.tiff"/></Relationships>
</file>

<file path=ppt/slides/_rels/slide1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50.png"/><Relationship Id="rId1" Type="http://schemas.openxmlformats.org/officeDocument/2006/relationships/slideLayout" Target="../slideLayouts/slideLayout1.xml"/><Relationship Id="rId4" Type="http://schemas.openxmlformats.org/officeDocument/2006/relationships/image" Target="../media/image30.tiff"/></Relationships>
</file>

<file path=ppt/slides/_rels/slide1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10.png"/><Relationship Id="rId1" Type="http://schemas.openxmlformats.org/officeDocument/2006/relationships/slideLayout" Target="../slideLayouts/slideLayout1.xml"/><Relationship Id="rId4" Type="http://schemas.openxmlformats.org/officeDocument/2006/relationships/image" Target="../media/image38.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8.png"/><Relationship Id="rId1" Type="http://schemas.openxmlformats.org/officeDocument/2006/relationships/slideLayout" Target="../slideLayouts/slideLayout1.xml"/><Relationship Id="rId6" Type="http://schemas.openxmlformats.org/officeDocument/2006/relationships/image" Target="../media/image45.tiff"/><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1.xml"/><Relationship Id="rId4" Type="http://schemas.openxmlformats.org/officeDocument/2006/relationships/image" Target="../media/image54.tiff"/></Relationships>
</file>

<file path=ppt/slides/_rels/slide33.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2.tif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 y="-1"/>
            <a:ext cx="12191999" cy="728871"/>
          </a:xfrm>
        </p:spPr>
        <p:txBody>
          <a:bodyPr>
            <a:normAutofit/>
          </a:bodyPr>
          <a:lstStyle/>
          <a:p>
            <a:pPr algn="ctr"/>
            <a:r>
              <a:rPr lang="en-US" sz="4000" dirty="0">
                <a:solidFill>
                  <a:srgbClr val="4472C4">
                    <a:lumMod val="75000"/>
                  </a:srgbClr>
                </a:solidFill>
                <a:latin typeface="Times New Roman" panose="02020603050405020304" pitchFamily="18" charset="0"/>
                <a:cs typeface="Times New Roman" panose="02020603050405020304" pitchFamily="18" charset="0"/>
              </a:rPr>
              <a:t>The detector</a:t>
            </a:r>
            <a:endParaRPr lang="en-US" sz="3200" dirty="0"/>
          </a:p>
        </p:txBody>
      </p:sp>
      <p:sp>
        <p:nvSpPr>
          <p:cNvPr id="3" name="Subtitle 2"/>
          <p:cNvSpPr>
            <a:spLocks noGrp="1"/>
          </p:cNvSpPr>
          <p:nvPr>
            <p:ph type="subTitle" idx="1"/>
          </p:nvPr>
        </p:nvSpPr>
        <p:spPr>
          <a:xfrm>
            <a:off x="-2" y="717514"/>
            <a:ext cx="10110945" cy="6140486"/>
          </a:xfrm>
        </p:spPr>
        <p:txBody>
          <a:bodyPr>
            <a:normAutofit/>
          </a:bodyPr>
          <a:lstStyle/>
          <a:p>
            <a:pPr marL="457200" indent="-457200" algn="l">
              <a:buFont typeface="Arial"/>
              <a:buChar char="•"/>
            </a:pPr>
            <a:r>
              <a:rPr lang="en-US" dirty="0"/>
              <a:t>The detector properties should match the light that needs to be measured.</a:t>
            </a:r>
          </a:p>
          <a:p>
            <a:pPr marL="457200" indent="-457200" algn="l">
              <a:buFont typeface="Arial"/>
              <a:buChar char="•"/>
            </a:pPr>
            <a:r>
              <a:rPr lang="en-US" dirty="0"/>
              <a:t>The main detector characteristics are:</a:t>
            </a:r>
          </a:p>
          <a:p>
            <a:pPr marL="914400" lvl="1" indent="-457200" algn="l">
              <a:buFont typeface="Arial"/>
              <a:buChar char="•"/>
            </a:pPr>
            <a:r>
              <a:rPr lang="en-US" dirty="0"/>
              <a:t>Size and structure (single detector / array)</a:t>
            </a:r>
          </a:p>
          <a:p>
            <a:pPr marL="914400" lvl="1" indent="-457200" algn="l">
              <a:buFont typeface="Arial"/>
              <a:buChar char="•"/>
            </a:pPr>
            <a:r>
              <a:rPr lang="en-US" dirty="0"/>
              <a:t>Useful range (wavelengths/photon energy)</a:t>
            </a:r>
          </a:p>
          <a:p>
            <a:pPr marL="914400" lvl="1" indent="-457200" algn="l">
              <a:buFont typeface="Arial"/>
              <a:buChar char="•"/>
            </a:pPr>
            <a:r>
              <a:rPr lang="en-US" dirty="0"/>
              <a:t>Responsivity (output signal per light intensity)</a:t>
            </a:r>
          </a:p>
          <a:p>
            <a:pPr marL="914400" lvl="1" indent="-457200" algn="l">
              <a:buFont typeface="Arial"/>
              <a:buChar char="•"/>
            </a:pPr>
            <a:r>
              <a:rPr lang="en-US" dirty="0"/>
              <a:t>Noise level</a:t>
            </a:r>
          </a:p>
          <a:p>
            <a:pPr marL="914400" lvl="1" indent="-457200" algn="l">
              <a:buFont typeface="Arial"/>
              <a:buChar char="•"/>
            </a:pPr>
            <a:r>
              <a:rPr lang="en-US" dirty="0"/>
              <a:t>Speed</a:t>
            </a:r>
          </a:p>
          <a:p>
            <a:pPr marL="457200" indent="-457200" algn="l">
              <a:buFont typeface="Arial"/>
              <a:buChar char="•"/>
            </a:pPr>
            <a:r>
              <a:rPr lang="en-US" dirty="0"/>
              <a:t>We look here at several types of detectors:</a:t>
            </a:r>
          </a:p>
          <a:p>
            <a:pPr marL="914400" lvl="1" indent="-457200" algn="l">
              <a:buFont typeface="Arial"/>
              <a:buChar char="•"/>
            </a:pPr>
            <a:r>
              <a:rPr lang="en-US" dirty="0">
                <a:solidFill>
                  <a:schemeClr val="accent5"/>
                </a:solidFill>
              </a:rPr>
              <a:t>Thermal detectors:</a:t>
            </a:r>
          </a:p>
          <a:p>
            <a:pPr marL="1371600" lvl="2" indent="-457200" algn="l">
              <a:buFont typeface="Arial"/>
              <a:buChar char="•"/>
            </a:pPr>
            <a:r>
              <a:rPr lang="en-US" dirty="0"/>
              <a:t>Thermopile</a:t>
            </a:r>
          </a:p>
          <a:p>
            <a:pPr marL="1371600" lvl="2" indent="-457200" algn="l">
              <a:buFont typeface="Arial"/>
              <a:buChar char="•"/>
            </a:pPr>
            <a:r>
              <a:rPr lang="en-US" dirty="0"/>
              <a:t>Bolometer</a:t>
            </a:r>
          </a:p>
          <a:p>
            <a:pPr marL="1371600" lvl="2" indent="-457200" algn="l">
              <a:buFont typeface="Arial"/>
              <a:buChar char="•"/>
            </a:pPr>
            <a:r>
              <a:rPr lang="en-US" dirty="0"/>
              <a:t>Pyroelectric detector</a:t>
            </a:r>
          </a:p>
          <a:p>
            <a:pPr marL="914400" lvl="1" indent="-457200" algn="l">
              <a:buFont typeface="Arial"/>
              <a:buChar char="•"/>
            </a:pPr>
            <a:r>
              <a:rPr lang="en-US" dirty="0">
                <a:solidFill>
                  <a:srgbClr val="FF0000"/>
                </a:solidFill>
              </a:rPr>
              <a:t>Photon detectors:</a:t>
            </a:r>
          </a:p>
          <a:p>
            <a:pPr marL="1371600" lvl="2" indent="-457200" algn="l">
              <a:buFont typeface="Arial"/>
              <a:buChar char="•"/>
            </a:pPr>
            <a:r>
              <a:rPr lang="en-US" dirty="0"/>
              <a:t>Photomultiplier</a:t>
            </a:r>
          </a:p>
          <a:p>
            <a:pPr marL="1371600" lvl="2" indent="-457200" algn="l">
              <a:buFont typeface="Arial"/>
              <a:buChar char="•"/>
            </a:pPr>
            <a:r>
              <a:rPr lang="en-US" dirty="0"/>
              <a:t>Semiconductor photodiode</a:t>
            </a:r>
          </a:p>
          <a:p>
            <a:pPr marL="1371600" lvl="2" indent="-457200" algn="l">
              <a:buFont typeface="Arial"/>
              <a:buChar char="•"/>
            </a:pPr>
            <a:r>
              <a:rPr lang="en-US" dirty="0"/>
              <a:t>CCD/CMOS camera</a:t>
            </a:r>
          </a:p>
          <a:p>
            <a:pPr marL="457200" indent="-457200" algn="l">
              <a:buFont typeface="Arial"/>
              <a:buChar char="•"/>
            </a:pPr>
            <a:endParaRPr lang="en-US" dirty="0"/>
          </a:p>
        </p:txBody>
      </p:sp>
      <p:grpSp>
        <p:nvGrpSpPr>
          <p:cNvPr id="11" name="Group 10">
            <a:extLst>
              <a:ext uri="{FF2B5EF4-FFF2-40B4-BE49-F238E27FC236}">
                <a16:creationId xmlns:a16="http://schemas.microsoft.com/office/drawing/2014/main" id="{39117FEC-B505-854A-B95B-E3695FD9D5DD}"/>
              </a:ext>
            </a:extLst>
          </p:cNvPr>
          <p:cNvGrpSpPr/>
          <p:nvPr/>
        </p:nvGrpSpPr>
        <p:grpSpPr>
          <a:xfrm>
            <a:off x="10241114" y="0"/>
            <a:ext cx="1950886" cy="2279161"/>
            <a:chOff x="1844261" y="1457739"/>
            <a:chExt cx="4594086" cy="5367132"/>
          </a:xfrm>
        </p:grpSpPr>
        <p:sp>
          <p:nvSpPr>
            <p:cNvPr id="4" name="Process 3"/>
            <p:cNvSpPr/>
            <p:nvPr/>
          </p:nvSpPr>
          <p:spPr>
            <a:xfrm>
              <a:off x="4251739" y="1457739"/>
              <a:ext cx="2186608" cy="817218"/>
            </a:xfrm>
            <a:prstGeom prst="flowChartProcess">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a:t>Excitation source</a:t>
              </a:r>
            </a:p>
            <a:p>
              <a:pPr algn="ctr"/>
              <a:r>
                <a:rPr lang="en-US" sz="800"/>
                <a:t>(e.g. laser)</a:t>
              </a:r>
            </a:p>
          </p:txBody>
        </p:sp>
        <p:sp>
          <p:nvSpPr>
            <p:cNvPr id="5" name="Process 4"/>
            <p:cNvSpPr/>
            <p:nvPr/>
          </p:nvSpPr>
          <p:spPr>
            <a:xfrm>
              <a:off x="4251739" y="3147392"/>
              <a:ext cx="2186608" cy="773043"/>
            </a:xfrm>
            <a:prstGeom prst="flowChartProcess">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a:t>Sample</a:t>
              </a:r>
            </a:p>
          </p:txBody>
        </p:sp>
        <p:sp>
          <p:nvSpPr>
            <p:cNvPr id="6" name="Process 5"/>
            <p:cNvSpPr/>
            <p:nvPr/>
          </p:nvSpPr>
          <p:spPr>
            <a:xfrm>
              <a:off x="4251739" y="5080001"/>
              <a:ext cx="2186608" cy="695739"/>
            </a:xfrm>
            <a:prstGeom prst="flowChartProcess">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a:t>Dispersive element</a:t>
              </a:r>
            </a:p>
          </p:txBody>
        </p:sp>
        <p:sp>
          <p:nvSpPr>
            <p:cNvPr id="7" name="Process 6"/>
            <p:cNvSpPr/>
            <p:nvPr/>
          </p:nvSpPr>
          <p:spPr>
            <a:xfrm>
              <a:off x="4251739" y="6162262"/>
              <a:ext cx="2186608" cy="662609"/>
            </a:xfrm>
            <a:prstGeom prst="flowChartProcess">
              <a:avLst/>
            </a:prstGeom>
            <a:solidFill>
              <a:schemeClr val="accent2"/>
            </a:solid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a:t>Detector</a:t>
              </a:r>
            </a:p>
          </p:txBody>
        </p:sp>
        <p:sp>
          <p:nvSpPr>
            <p:cNvPr id="8" name="Process 7"/>
            <p:cNvSpPr/>
            <p:nvPr/>
          </p:nvSpPr>
          <p:spPr>
            <a:xfrm>
              <a:off x="1844261" y="3147392"/>
              <a:ext cx="1700696" cy="773043"/>
            </a:xfrm>
            <a:prstGeom prst="flowChartProcess">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a:t>(Environmental</a:t>
              </a:r>
            </a:p>
            <a:p>
              <a:pPr algn="ctr"/>
              <a:r>
                <a:rPr lang="en-US" sz="800"/>
                <a:t>Control)</a:t>
              </a:r>
            </a:p>
          </p:txBody>
        </p:sp>
        <p:sp>
          <p:nvSpPr>
            <p:cNvPr id="9" name="Rectangle 8"/>
            <p:cNvSpPr/>
            <p:nvPr/>
          </p:nvSpPr>
          <p:spPr>
            <a:xfrm>
              <a:off x="4251739" y="2506870"/>
              <a:ext cx="2186608" cy="452782"/>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a:t>Focusing optics</a:t>
              </a:r>
            </a:p>
          </p:txBody>
        </p:sp>
        <p:sp>
          <p:nvSpPr>
            <p:cNvPr id="10" name="Process 9"/>
            <p:cNvSpPr/>
            <p:nvPr/>
          </p:nvSpPr>
          <p:spPr>
            <a:xfrm>
              <a:off x="4251739" y="4185479"/>
              <a:ext cx="2186608" cy="574261"/>
            </a:xfrm>
            <a:prstGeom prst="flowChartProcess">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a:t>Collecting and focusing optics</a:t>
              </a:r>
            </a:p>
          </p:txBody>
        </p:sp>
        <p:cxnSp>
          <p:nvCxnSpPr>
            <p:cNvPr id="13" name="Straight Arrow Connector 12"/>
            <p:cNvCxnSpPr>
              <a:stCxn id="4" idx="2"/>
              <a:endCxn id="9" idx="0"/>
            </p:cNvCxnSpPr>
            <p:nvPr/>
          </p:nvCxnSpPr>
          <p:spPr>
            <a:xfrm>
              <a:off x="5345043" y="2274958"/>
              <a:ext cx="0" cy="231913"/>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9" idx="2"/>
              <a:endCxn id="5" idx="0"/>
            </p:cNvCxnSpPr>
            <p:nvPr/>
          </p:nvCxnSpPr>
          <p:spPr>
            <a:xfrm>
              <a:off x="5345043" y="2959653"/>
              <a:ext cx="0" cy="187739"/>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5" idx="2"/>
              <a:endCxn id="10" idx="0"/>
            </p:cNvCxnSpPr>
            <p:nvPr/>
          </p:nvCxnSpPr>
          <p:spPr>
            <a:xfrm>
              <a:off x="5345043" y="3920434"/>
              <a:ext cx="0" cy="265044"/>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0" idx="2"/>
              <a:endCxn id="6" idx="0"/>
            </p:cNvCxnSpPr>
            <p:nvPr/>
          </p:nvCxnSpPr>
          <p:spPr>
            <a:xfrm>
              <a:off x="5345043" y="4759740"/>
              <a:ext cx="0" cy="320261"/>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6" idx="2"/>
              <a:endCxn id="7" idx="0"/>
            </p:cNvCxnSpPr>
            <p:nvPr/>
          </p:nvCxnSpPr>
          <p:spPr>
            <a:xfrm>
              <a:off x="5345043" y="5775739"/>
              <a:ext cx="0" cy="386522"/>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8" idx="3"/>
              <a:endCxn id="5" idx="1"/>
            </p:cNvCxnSpPr>
            <p:nvPr/>
          </p:nvCxnSpPr>
          <p:spPr>
            <a:xfrm>
              <a:off x="3544957" y="3533913"/>
              <a:ext cx="706782" cy="0"/>
            </a:xfrm>
            <a:prstGeom prst="straightConnector1">
              <a:avLst/>
            </a:prstGeom>
            <a:ln>
              <a:solidFill>
                <a:schemeClr val="accent4"/>
              </a:solidFill>
              <a:tailEnd type="arrow"/>
            </a:ln>
          </p:spPr>
          <p:style>
            <a:lnRef idx="2">
              <a:schemeClr val="accent1"/>
            </a:lnRef>
            <a:fillRef idx="0">
              <a:schemeClr val="accent1"/>
            </a:fillRef>
            <a:effectRef idx="1">
              <a:schemeClr val="accent1"/>
            </a:effectRef>
            <a:fontRef idx="minor">
              <a:schemeClr val="tx1"/>
            </a:fontRef>
          </p:style>
        </p:cxnSp>
        <p:sp>
          <p:nvSpPr>
            <p:cNvPr id="30" name="Process 29"/>
            <p:cNvSpPr/>
            <p:nvPr/>
          </p:nvSpPr>
          <p:spPr>
            <a:xfrm>
              <a:off x="1844261" y="5041357"/>
              <a:ext cx="1700696" cy="773043"/>
            </a:xfrm>
            <a:prstGeom prst="flowChartProcess">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a:t>Wavelength</a:t>
              </a:r>
            </a:p>
            <a:p>
              <a:pPr algn="ctr"/>
              <a:r>
                <a:rPr lang="en-US" sz="800"/>
                <a:t>control</a:t>
              </a:r>
            </a:p>
          </p:txBody>
        </p:sp>
        <p:cxnSp>
          <p:nvCxnSpPr>
            <p:cNvPr id="31" name="Straight Arrow Connector 30"/>
            <p:cNvCxnSpPr>
              <a:stCxn id="30" idx="3"/>
              <a:endCxn id="6" idx="1"/>
            </p:cNvCxnSpPr>
            <p:nvPr/>
          </p:nvCxnSpPr>
          <p:spPr>
            <a:xfrm flipV="1">
              <a:off x="3544957" y="5427870"/>
              <a:ext cx="706782" cy="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36" name="Process 35"/>
            <p:cNvSpPr/>
            <p:nvPr/>
          </p:nvSpPr>
          <p:spPr>
            <a:xfrm>
              <a:off x="1844261" y="1479829"/>
              <a:ext cx="1700696" cy="773043"/>
            </a:xfrm>
            <a:prstGeom prst="flowChartProcess">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a:t>(Wavelength</a:t>
              </a:r>
            </a:p>
            <a:p>
              <a:pPr algn="ctr"/>
              <a:r>
                <a:rPr lang="en-US" sz="800"/>
                <a:t>Control)</a:t>
              </a:r>
            </a:p>
          </p:txBody>
        </p:sp>
        <p:cxnSp>
          <p:nvCxnSpPr>
            <p:cNvPr id="37" name="Straight Arrow Connector 36"/>
            <p:cNvCxnSpPr>
              <a:stCxn id="36" idx="3"/>
              <a:endCxn id="4" idx="1"/>
            </p:cNvCxnSpPr>
            <p:nvPr/>
          </p:nvCxnSpPr>
          <p:spPr>
            <a:xfrm flipV="1">
              <a:off x="3544957" y="1866348"/>
              <a:ext cx="706782" cy="2"/>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84161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 y="-1"/>
            <a:ext cx="9953627" cy="632221"/>
          </a:xfrm>
        </p:spPr>
        <p:txBody>
          <a:bodyPr>
            <a:normAutofit fontScale="90000"/>
          </a:bodyPr>
          <a:lstStyle/>
          <a:p>
            <a:pPr algn="ctr"/>
            <a:r>
              <a:rPr lang="en-US" sz="4000" dirty="0">
                <a:solidFill>
                  <a:srgbClr val="FF0000"/>
                </a:solidFill>
                <a:latin typeface="Times New Roman" panose="02020603050405020304" pitchFamily="18" charset="0"/>
                <a:cs typeface="Times New Roman" panose="02020603050405020304" pitchFamily="18" charset="0"/>
              </a:rPr>
              <a:t>Continuous and pulse-response photomultipliers</a:t>
            </a:r>
            <a:endParaRPr lang="en-US" sz="3200" dirty="0">
              <a:solidFill>
                <a:srgbClr val="FF0000"/>
              </a:solidFill>
            </a:endParaRPr>
          </a:p>
        </p:txBody>
      </p:sp>
      <p:sp>
        <p:nvSpPr>
          <p:cNvPr id="3" name="Subtitle 2"/>
          <p:cNvSpPr>
            <a:spLocks noGrp="1"/>
          </p:cNvSpPr>
          <p:nvPr>
            <p:ph type="subTitle" idx="1"/>
          </p:nvPr>
        </p:nvSpPr>
        <p:spPr>
          <a:xfrm>
            <a:off x="-3" y="728868"/>
            <a:ext cx="8832504" cy="5913688"/>
          </a:xfrm>
        </p:spPr>
        <p:txBody>
          <a:bodyPr>
            <a:normAutofit lnSpcReduction="10000"/>
          </a:bodyPr>
          <a:lstStyle/>
          <a:p>
            <a:pPr marL="457200" indent="-457200" algn="l">
              <a:lnSpc>
                <a:spcPct val="100000"/>
              </a:lnSpc>
              <a:spcBef>
                <a:spcPts val="0"/>
              </a:spcBef>
              <a:buFont typeface="Arial"/>
              <a:buChar char="•"/>
            </a:pPr>
            <a:r>
              <a:rPr lang="en-US" dirty="0"/>
              <a:t>The photomultiplier can function in a continuous mode: light (photon flux) is converted to electron flux, which is multiplied to give the output current. Typical sensitivity is: 50-100 mA/W.</a:t>
            </a:r>
          </a:p>
          <a:p>
            <a:pPr marL="457200" indent="-457200" algn="l">
              <a:lnSpc>
                <a:spcPct val="100000"/>
              </a:lnSpc>
              <a:spcBef>
                <a:spcPts val="0"/>
              </a:spcBef>
              <a:buFont typeface="Arial"/>
              <a:buChar char="•"/>
            </a:pPr>
            <a:r>
              <a:rPr lang="en-US" dirty="0"/>
              <a:t>Photomultipliers can also measure individual photons: each photon produces a photoelectron, yielding 10</a:t>
            </a:r>
            <a:r>
              <a:rPr lang="en-US" baseline="30000" dirty="0"/>
              <a:t>5</a:t>
            </a:r>
            <a:r>
              <a:rPr lang="en-US" dirty="0"/>
              <a:t>-10</a:t>
            </a:r>
            <a:r>
              <a:rPr lang="en-US" baseline="30000" dirty="0"/>
              <a:t>7</a:t>
            </a:r>
            <a:r>
              <a:rPr lang="en-US" dirty="0"/>
              <a:t> electrons or a short current pulse at the output. This current pulse can be counted, to give the count of photons. Fast photomultipliers can have very short response time, down to 50 ps.</a:t>
            </a:r>
          </a:p>
          <a:p>
            <a:pPr marL="457200" indent="-457200" algn="l">
              <a:lnSpc>
                <a:spcPct val="100000"/>
              </a:lnSpc>
              <a:spcBef>
                <a:spcPts val="0"/>
              </a:spcBef>
              <a:buFont typeface="Arial"/>
              <a:buChar char="•"/>
            </a:pPr>
            <a:endParaRPr lang="en-US" dirty="0"/>
          </a:p>
          <a:p>
            <a:pPr marL="457200" indent="-457200" algn="l">
              <a:lnSpc>
                <a:spcPct val="100000"/>
              </a:lnSpc>
              <a:spcBef>
                <a:spcPts val="0"/>
              </a:spcBef>
              <a:buFont typeface="Arial"/>
              <a:buChar char="•"/>
            </a:pPr>
            <a:r>
              <a:rPr lang="en-US" dirty="0"/>
              <a:t>Noise is related to spontaneous electron emission from the electrodes, which can be reduced by cooling: from 100-1000 counts/s at room temperature, down to 1 count/s at -40°C.</a:t>
            </a:r>
          </a:p>
          <a:p>
            <a:pPr marL="457200" indent="-457200" algn="l">
              <a:lnSpc>
                <a:spcPct val="100000"/>
              </a:lnSpc>
              <a:spcBef>
                <a:spcPts val="0"/>
              </a:spcBef>
              <a:buFont typeface="Arial"/>
              <a:buChar char="•"/>
            </a:pPr>
            <a:endParaRPr lang="en-US" dirty="0"/>
          </a:p>
          <a:p>
            <a:pPr marL="457200" indent="-457200" algn="l">
              <a:lnSpc>
                <a:spcPct val="110000"/>
              </a:lnSpc>
              <a:spcBef>
                <a:spcPts val="0"/>
              </a:spcBef>
              <a:buFont typeface="Arial"/>
              <a:buChar char="•"/>
            </a:pPr>
            <a:r>
              <a:rPr lang="en-US" dirty="0"/>
              <a:t>Advantages: High sensitivity, low noise, high speed.</a:t>
            </a:r>
          </a:p>
          <a:p>
            <a:pPr marL="457200" indent="-457200" algn="l">
              <a:lnSpc>
                <a:spcPct val="110000"/>
              </a:lnSpc>
              <a:spcBef>
                <a:spcPts val="0"/>
              </a:spcBef>
              <a:buFont typeface="Arial"/>
              <a:buChar char="•"/>
            </a:pPr>
            <a:r>
              <a:rPr lang="en-US" dirty="0"/>
              <a:t>Disadvantages: Bulky, limited wavelength, high voltages needed.</a:t>
            </a:r>
          </a:p>
          <a:p>
            <a:pPr marL="457200" indent="-457200" algn="l">
              <a:lnSpc>
                <a:spcPct val="110000"/>
              </a:lnSpc>
              <a:spcBef>
                <a:spcPts val="0"/>
              </a:spcBef>
              <a:buFont typeface="Arial"/>
              <a:buChar char="•"/>
            </a:pPr>
            <a:endParaRPr lang="en-US" dirty="0"/>
          </a:p>
          <a:p>
            <a:pPr marL="457200" indent="-457200" algn="l">
              <a:lnSpc>
                <a:spcPct val="110000"/>
              </a:lnSpc>
              <a:spcBef>
                <a:spcPts val="0"/>
              </a:spcBef>
              <a:buFont typeface="Arial"/>
              <a:buChar char="•"/>
            </a:pPr>
            <a:r>
              <a:rPr lang="en-US" dirty="0"/>
              <a:t>Main uses: high-sensitivity / high-speed UV_VIS detection.</a:t>
            </a:r>
          </a:p>
        </p:txBody>
      </p:sp>
      <p:sp>
        <p:nvSpPr>
          <p:cNvPr id="10" name="Rectangle 9">
            <a:extLst>
              <a:ext uri="{FF2B5EF4-FFF2-40B4-BE49-F238E27FC236}">
                <a16:creationId xmlns:a16="http://schemas.microsoft.com/office/drawing/2014/main" id="{568446C1-E56E-F54F-9EC8-08CA6A042355}"/>
              </a:ext>
            </a:extLst>
          </p:cNvPr>
          <p:cNvSpPr/>
          <p:nvPr/>
        </p:nvSpPr>
        <p:spPr>
          <a:xfrm>
            <a:off x="0" y="6642556"/>
            <a:ext cx="3495401" cy="215444"/>
          </a:xfrm>
          <a:prstGeom prst="rect">
            <a:avLst/>
          </a:prstGeom>
        </p:spPr>
        <p:txBody>
          <a:bodyPr wrap="square">
            <a:spAutoFit/>
          </a:bodyPr>
          <a:lstStyle/>
          <a:p>
            <a:r>
              <a:rPr lang="fr-CH" sz="800" dirty="0"/>
              <a:t>https://</a:t>
            </a:r>
            <a:r>
              <a:rPr lang="fr-CH" sz="800" dirty="0" err="1"/>
              <a:t>www.hamamatsu.com</a:t>
            </a:r>
            <a:r>
              <a:rPr lang="fr-CH" sz="800" dirty="0"/>
              <a:t>/</a:t>
            </a:r>
            <a:r>
              <a:rPr lang="fr-CH" sz="800" dirty="0" err="1"/>
              <a:t>resources</a:t>
            </a:r>
            <a:r>
              <a:rPr lang="fr-CH" sz="800" dirty="0"/>
              <a:t>/</a:t>
            </a:r>
            <a:r>
              <a:rPr lang="fr-CH" sz="800" dirty="0" err="1"/>
              <a:t>pdf</a:t>
            </a:r>
            <a:r>
              <a:rPr lang="fr-CH" sz="800" dirty="0"/>
              <a:t>/</a:t>
            </a:r>
            <a:r>
              <a:rPr lang="fr-CH" sz="800" dirty="0" err="1"/>
              <a:t>etd</a:t>
            </a:r>
            <a:r>
              <a:rPr lang="fr-CH" sz="800" dirty="0"/>
              <a:t>/R3809U-50_TPMH1067E.pdf</a:t>
            </a:r>
          </a:p>
        </p:txBody>
      </p:sp>
      <p:pic>
        <p:nvPicPr>
          <p:cNvPr id="7" name="Picture 6">
            <a:extLst>
              <a:ext uri="{FF2B5EF4-FFF2-40B4-BE49-F238E27FC236}">
                <a16:creationId xmlns:a16="http://schemas.microsoft.com/office/drawing/2014/main" id="{C4637127-CA2D-9248-BFCB-79E6AAC86D8C}"/>
              </a:ext>
            </a:extLst>
          </p:cNvPr>
          <p:cNvPicPr>
            <a:picLocks noChangeAspect="1"/>
          </p:cNvPicPr>
          <p:nvPr/>
        </p:nvPicPr>
        <p:blipFill>
          <a:blip r:embed="rId2"/>
          <a:stretch>
            <a:fillRect/>
          </a:stretch>
        </p:blipFill>
        <p:spPr>
          <a:xfrm>
            <a:off x="9174145" y="0"/>
            <a:ext cx="3017855" cy="3769778"/>
          </a:xfrm>
          <a:prstGeom prst="rect">
            <a:avLst/>
          </a:prstGeom>
        </p:spPr>
      </p:pic>
      <p:pic>
        <p:nvPicPr>
          <p:cNvPr id="9" name="Picture 8">
            <a:extLst>
              <a:ext uri="{FF2B5EF4-FFF2-40B4-BE49-F238E27FC236}">
                <a16:creationId xmlns:a16="http://schemas.microsoft.com/office/drawing/2014/main" id="{ECDCA3E6-7AE6-0245-BBDA-9BBCF054C2E9}"/>
              </a:ext>
            </a:extLst>
          </p:cNvPr>
          <p:cNvPicPr>
            <a:picLocks noChangeAspect="1"/>
          </p:cNvPicPr>
          <p:nvPr/>
        </p:nvPicPr>
        <p:blipFill>
          <a:blip r:embed="rId3"/>
          <a:stretch>
            <a:fillRect/>
          </a:stretch>
        </p:blipFill>
        <p:spPr>
          <a:xfrm>
            <a:off x="8993275" y="3734161"/>
            <a:ext cx="3198725" cy="3123839"/>
          </a:xfrm>
          <a:prstGeom prst="rect">
            <a:avLst/>
          </a:prstGeom>
        </p:spPr>
      </p:pic>
    </p:spTree>
    <p:extLst>
      <p:ext uri="{BB962C8B-B14F-4D97-AF65-F5344CB8AC3E}">
        <p14:creationId xmlns:p14="http://schemas.microsoft.com/office/powerpoint/2010/main" val="3729924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 y="-1"/>
            <a:ext cx="12187844" cy="632221"/>
          </a:xfrm>
        </p:spPr>
        <p:txBody>
          <a:bodyPr>
            <a:normAutofit fontScale="90000"/>
          </a:bodyPr>
          <a:lstStyle/>
          <a:p>
            <a:pPr algn="ctr"/>
            <a:r>
              <a:rPr lang="en-US" sz="4000" dirty="0">
                <a:solidFill>
                  <a:srgbClr val="FF0000"/>
                </a:solidFill>
                <a:latin typeface="Times New Roman" panose="02020603050405020304" pitchFamily="18" charset="0"/>
                <a:cs typeface="Times New Roman" panose="02020603050405020304" pitchFamily="18" charset="0"/>
              </a:rPr>
              <a:t>Photon detectors: the linear photodiode</a:t>
            </a:r>
            <a:endParaRPr lang="en-US" sz="3200" dirty="0">
              <a:solidFill>
                <a:srgbClr val="FF0000"/>
              </a:solidFill>
            </a:endParaRPr>
          </a:p>
        </p:txBody>
      </p:sp>
      <p:sp>
        <p:nvSpPr>
          <p:cNvPr id="3" name="Subtitle 2"/>
          <p:cNvSpPr>
            <a:spLocks noGrp="1"/>
          </p:cNvSpPr>
          <p:nvPr>
            <p:ph type="subTitle" idx="1"/>
          </p:nvPr>
        </p:nvSpPr>
        <p:spPr>
          <a:xfrm>
            <a:off x="-1" y="728870"/>
            <a:ext cx="7555455" cy="5622408"/>
          </a:xfrm>
        </p:spPr>
        <p:txBody>
          <a:bodyPr>
            <a:normAutofit/>
          </a:bodyPr>
          <a:lstStyle/>
          <a:p>
            <a:pPr marL="457200" indent="-457200" algn="l">
              <a:buFont typeface="Arial"/>
              <a:buChar char="•"/>
            </a:pPr>
            <a:r>
              <a:rPr lang="en-US" dirty="0"/>
              <a:t>Photon detectors are based on a semiconductor diode (p-n junction), which has a wide carrier-free "depletion layer". This layer has a strong internal electric field.</a:t>
            </a:r>
          </a:p>
          <a:p>
            <a:pPr marL="457200" indent="-457200" algn="l">
              <a:buFont typeface="Arial"/>
              <a:buChar char="•"/>
            </a:pPr>
            <a:r>
              <a:rPr lang="en-US" dirty="0"/>
              <a:t>The diode structure is special: thin top </a:t>
            </a:r>
            <a:r>
              <a:rPr lang="en-US" i="1" dirty="0"/>
              <a:t>p</a:t>
            </a:r>
            <a:r>
              <a:rPr lang="en-US" dirty="0"/>
              <a:t> layer, to let light enter with low absorption, and a thick depletion region, where most light should be absorbed.</a:t>
            </a:r>
          </a:p>
          <a:p>
            <a:pPr marL="457200" indent="-457200" algn="l">
              <a:buFont typeface="Arial"/>
              <a:buChar char="•"/>
            </a:pPr>
            <a:r>
              <a:rPr lang="en-US" dirty="0"/>
              <a:t>The absorbed light in the depletion layer generates electron-hole pairs, which are separated by the junction field and collected by electrodes, generating a current.</a:t>
            </a:r>
          </a:p>
        </p:txBody>
      </p:sp>
      <p:sp>
        <p:nvSpPr>
          <p:cNvPr id="5" name="Rectangle 4">
            <a:extLst>
              <a:ext uri="{FF2B5EF4-FFF2-40B4-BE49-F238E27FC236}">
                <a16:creationId xmlns:a16="http://schemas.microsoft.com/office/drawing/2014/main" id="{2D0C6541-72F4-9941-85AD-C10A421EBD91}"/>
              </a:ext>
            </a:extLst>
          </p:cNvPr>
          <p:cNvSpPr/>
          <p:nvPr/>
        </p:nvSpPr>
        <p:spPr>
          <a:xfrm>
            <a:off x="0" y="6642556"/>
            <a:ext cx="4406537" cy="215444"/>
          </a:xfrm>
          <a:prstGeom prst="rect">
            <a:avLst/>
          </a:prstGeom>
        </p:spPr>
        <p:txBody>
          <a:bodyPr wrap="square">
            <a:spAutoFit/>
          </a:bodyPr>
          <a:lstStyle/>
          <a:p>
            <a:r>
              <a:rPr lang="fr-CH" sz="800" dirty="0"/>
              <a:t>http://</a:t>
            </a:r>
            <a:r>
              <a:rPr lang="fr-CH" sz="800" dirty="0" err="1"/>
              <a:t>www.osioptoelectronics.com</a:t>
            </a:r>
            <a:r>
              <a:rPr lang="fr-CH" sz="800" dirty="0"/>
              <a:t>/application-notes/an-photodiode-</a:t>
            </a:r>
            <a:r>
              <a:rPr lang="fr-CH" sz="800" dirty="0" err="1"/>
              <a:t>parameters</a:t>
            </a:r>
            <a:r>
              <a:rPr lang="fr-CH" sz="800" dirty="0"/>
              <a:t>-</a:t>
            </a:r>
            <a:r>
              <a:rPr lang="fr-CH" sz="800" dirty="0" err="1"/>
              <a:t>characteristics.pdf</a:t>
            </a:r>
            <a:endParaRPr lang="fr-CH" sz="800" dirty="0"/>
          </a:p>
        </p:txBody>
      </p:sp>
      <p:grpSp>
        <p:nvGrpSpPr>
          <p:cNvPr id="18" name="Group 17">
            <a:extLst>
              <a:ext uri="{FF2B5EF4-FFF2-40B4-BE49-F238E27FC236}">
                <a16:creationId xmlns:a16="http://schemas.microsoft.com/office/drawing/2014/main" id="{4A7B59F6-CAE2-7140-ABEB-8CA30B8B37C2}"/>
              </a:ext>
            </a:extLst>
          </p:cNvPr>
          <p:cNvGrpSpPr/>
          <p:nvPr/>
        </p:nvGrpSpPr>
        <p:grpSpPr>
          <a:xfrm>
            <a:off x="8791670" y="3774478"/>
            <a:ext cx="3301186" cy="2268470"/>
            <a:chOff x="8890814" y="285577"/>
            <a:chExt cx="3301186" cy="2268470"/>
          </a:xfrm>
        </p:grpSpPr>
        <p:pic>
          <p:nvPicPr>
            <p:cNvPr id="6" name="Picture 5">
              <a:extLst>
                <a:ext uri="{FF2B5EF4-FFF2-40B4-BE49-F238E27FC236}">
                  <a16:creationId xmlns:a16="http://schemas.microsoft.com/office/drawing/2014/main" id="{40111715-BF53-0B40-A6E0-B66D4E2603F9}"/>
                </a:ext>
              </a:extLst>
            </p:cNvPr>
            <p:cNvPicPr>
              <a:picLocks noChangeAspect="1"/>
            </p:cNvPicPr>
            <p:nvPr/>
          </p:nvPicPr>
          <p:blipFill>
            <a:blip r:embed="rId2"/>
            <a:stretch>
              <a:fillRect/>
            </a:stretch>
          </p:blipFill>
          <p:spPr>
            <a:xfrm>
              <a:off x="8890814" y="654909"/>
              <a:ext cx="3301186" cy="1899138"/>
            </a:xfrm>
            <a:prstGeom prst="rect">
              <a:avLst/>
            </a:prstGeom>
          </p:spPr>
        </p:pic>
        <p:cxnSp>
          <p:nvCxnSpPr>
            <p:cNvPr id="16" name="Straight Arrow Connector 15">
              <a:extLst>
                <a:ext uri="{FF2B5EF4-FFF2-40B4-BE49-F238E27FC236}">
                  <a16:creationId xmlns:a16="http://schemas.microsoft.com/office/drawing/2014/main" id="{2CAD77CE-480A-8247-99A1-FBC985396984}"/>
                </a:ext>
              </a:extLst>
            </p:cNvPr>
            <p:cNvCxnSpPr>
              <a:cxnSpLocks/>
            </p:cNvCxnSpPr>
            <p:nvPr/>
          </p:nvCxnSpPr>
          <p:spPr>
            <a:xfrm>
              <a:off x="10120544" y="316109"/>
              <a:ext cx="0" cy="9977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5C68158-4C86-FC43-AD40-CABD9FDCEA4A}"/>
                </a:ext>
              </a:extLst>
            </p:cNvPr>
            <p:cNvSpPr txBox="1"/>
            <p:nvPr/>
          </p:nvSpPr>
          <p:spPr>
            <a:xfrm>
              <a:off x="10120544" y="285577"/>
              <a:ext cx="1189236" cy="369332"/>
            </a:xfrm>
            <a:prstGeom prst="rect">
              <a:avLst/>
            </a:prstGeom>
            <a:noFill/>
          </p:spPr>
          <p:txBody>
            <a:bodyPr wrap="none" rtlCol="0">
              <a:spAutoFit/>
            </a:bodyPr>
            <a:lstStyle/>
            <a:p>
              <a:r>
                <a:rPr lang="fr-CH" dirty="0">
                  <a:solidFill>
                    <a:srgbClr val="FF0000"/>
                  </a:solidFill>
                </a:rPr>
                <a:t>Light input</a:t>
              </a:r>
            </a:p>
          </p:txBody>
        </p:sp>
      </p:grpSp>
      <p:cxnSp>
        <p:nvCxnSpPr>
          <p:cNvPr id="29" name="Straight Arrow Connector 28">
            <a:extLst>
              <a:ext uri="{FF2B5EF4-FFF2-40B4-BE49-F238E27FC236}">
                <a16:creationId xmlns:a16="http://schemas.microsoft.com/office/drawing/2014/main" id="{DF8FB6FC-FEAD-9B42-A314-6BCA9B25E5DF}"/>
              </a:ext>
            </a:extLst>
          </p:cNvPr>
          <p:cNvCxnSpPr>
            <a:cxnSpLocks/>
          </p:cNvCxnSpPr>
          <p:nvPr/>
        </p:nvCxnSpPr>
        <p:spPr>
          <a:xfrm>
            <a:off x="7172325" y="2428875"/>
            <a:ext cx="2156032" cy="237392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26" name="Picture 2" descr="P-N Junction Diode | Definition, Application &amp; Function - Lesson | Study.com">
            <a:extLst>
              <a:ext uri="{FF2B5EF4-FFF2-40B4-BE49-F238E27FC236}">
                <a16:creationId xmlns:a16="http://schemas.microsoft.com/office/drawing/2014/main" id="{EA0F095B-8A7D-8ACC-92B9-73BEAD654D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56" t="28489" r="23340" b="40192"/>
          <a:stretch/>
        </p:blipFill>
        <p:spPr bwMode="auto">
          <a:xfrm>
            <a:off x="9352469" y="838200"/>
            <a:ext cx="2839531" cy="103343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e 26">
            <a:extLst>
              <a:ext uri="{FF2B5EF4-FFF2-40B4-BE49-F238E27FC236}">
                <a16:creationId xmlns:a16="http://schemas.microsoft.com/office/drawing/2014/main" id="{A844F192-7CAD-2464-8253-90AF237DD6F3}"/>
              </a:ext>
            </a:extLst>
          </p:cNvPr>
          <p:cNvGrpSpPr/>
          <p:nvPr/>
        </p:nvGrpSpPr>
        <p:grpSpPr>
          <a:xfrm>
            <a:off x="8437674" y="1875489"/>
            <a:ext cx="3750168" cy="1577842"/>
            <a:chOff x="6656832" y="1903497"/>
            <a:chExt cx="5522976" cy="2323732"/>
          </a:xfrm>
        </p:grpSpPr>
        <p:pic>
          <p:nvPicPr>
            <p:cNvPr id="28" name="Picture 2" descr="P-N Junction Diode | Definition, Application &amp; Function - Lesson | Study.com">
              <a:extLst>
                <a:ext uri="{FF2B5EF4-FFF2-40B4-BE49-F238E27FC236}">
                  <a16:creationId xmlns:a16="http://schemas.microsoft.com/office/drawing/2014/main" id="{5F4F4B94-2605-B0BB-1779-81B6FB5EFD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72" t="52181" r="1973"/>
            <a:stretch/>
          </p:blipFill>
          <p:spPr bwMode="auto">
            <a:xfrm>
              <a:off x="6656832" y="1903497"/>
              <a:ext cx="5522976" cy="2323732"/>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Connecteur droit avec flèche 29">
              <a:extLst>
                <a:ext uri="{FF2B5EF4-FFF2-40B4-BE49-F238E27FC236}">
                  <a16:creationId xmlns:a16="http://schemas.microsoft.com/office/drawing/2014/main" id="{D1D36FC2-81ED-4B8C-9472-B999F25D3975}"/>
                </a:ext>
              </a:extLst>
            </p:cNvPr>
            <p:cNvCxnSpPr>
              <a:cxnSpLocks/>
            </p:cNvCxnSpPr>
            <p:nvPr/>
          </p:nvCxnSpPr>
          <p:spPr>
            <a:xfrm>
              <a:off x="10645392" y="3238207"/>
              <a:ext cx="0" cy="89554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2FA2AC26-C31F-564C-2DC9-407190D2E768}"/>
                </a:ext>
              </a:extLst>
            </p:cNvPr>
            <p:cNvSpPr txBox="1"/>
            <p:nvPr/>
          </p:nvSpPr>
          <p:spPr>
            <a:xfrm>
              <a:off x="10161250" y="3482460"/>
              <a:ext cx="520014" cy="369332"/>
            </a:xfrm>
            <a:prstGeom prst="rect">
              <a:avLst/>
            </a:prstGeom>
            <a:noFill/>
          </p:spPr>
          <p:txBody>
            <a:bodyPr wrap="none" rtlCol="0">
              <a:spAutoFit/>
            </a:bodyPr>
            <a:lstStyle/>
            <a:p>
              <a:r>
                <a:rPr lang="en-US" dirty="0" err="1">
                  <a:solidFill>
                    <a:srgbClr val="FF0000"/>
                  </a:solidFill>
                </a:rPr>
                <a:t>E</a:t>
              </a:r>
              <a:r>
                <a:rPr lang="en-US" baseline="-25000" dirty="0" err="1">
                  <a:solidFill>
                    <a:srgbClr val="FF0000"/>
                  </a:solidFill>
                </a:rPr>
                <a:t>gap</a:t>
              </a:r>
              <a:endParaRPr lang="en-US" baseline="-25000" dirty="0">
                <a:solidFill>
                  <a:srgbClr val="FF0000"/>
                </a:solidFill>
              </a:endParaRPr>
            </a:p>
          </p:txBody>
        </p:sp>
      </p:grpSp>
      <p:cxnSp>
        <p:nvCxnSpPr>
          <p:cNvPr id="23" name="Straight Arrow Connector 22">
            <a:extLst>
              <a:ext uri="{FF2B5EF4-FFF2-40B4-BE49-F238E27FC236}">
                <a16:creationId xmlns:a16="http://schemas.microsoft.com/office/drawing/2014/main" id="{397D7C27-7D57-4E4F-AF54-90735A304C2A}"/>
              </a:ext>
            </a:extLst>
          </p:cNvPr>
          <p:cNvCxnSpPr>
            <a:cxnSpLocks/>
          </p:cNvCxnSpPr>
          <p:nvPr/>
        </p:nvCxnSpPr>
        <p:spPr>
          <a:xfrm flipV="1">
            <a:off x="7471048" y="1258298"/>
            <a:ext cx="3144970" cy="85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22">
            <a:extLst>
              <a:ext uri="{FF2B5EF4-FFF2-40B4-BE49-F238E27FC236}">
                <a16:creationId xmlns:a16="http://schemas.microsoft.com/office/drawing/2014/main" id="{C1CF367C-1AAC-55E5-1A6E-5205D0D5954E}"/>
              </a:ext>
            </a:extLst>
          </p:cNvPr>
          <p:cNvCxnSpPr>
            <a:cxnSpLocks/>
          </p:cNvCxnSpPr>
          <p:nvPr/>
        </p:nvCxnSpPr>
        <p:spPr>
          <a:xfrm>
            <a:off x="6934200" y="1581150"/>
            <a:ext cx="2828925" cy="9809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e 41">
            <a:extLst>
              <a:ext uri="{FF2B5EF4-FFF2-40B4-BE49-F238E27FC236}">
                <a16:creationId xmlns:a16="http://schemas.microsoft.com/office/drawing/2014/main" id="{A9391B68-47C7-7B58-3F2B-3A34A75A07BB}"/>
              </a:ext>
            </a:extLst>
          </p:cNvPr>
          <p:cNvGrpSpPr/>
          <p:nvPr/>
        </p:nvGrpSpPr>
        <p:grpSpPr>
          <a:xfrm>
            <a:off x="1906695" y="4152065"/>
            <a:ext cx="5401330" cy="2247741"/>
            <a:chOff x="6608064" y="4546347"/>
            <a:chExt cx="5583936" cy="2323732"/>
          </a:xfrm>
        </p:grpSpPr>
        <p:grpSp>
          <p:nvGrpSpPr>
            <p:cNvPr id="43" name="Groupe 42">
              <a:extLst>
                <a:ext uri="{FF2B5EF4-FFF2-40B4-BE49-F238E27FC236}">
                  <a16:creationId xmlns:a16="http://schemas.microsoft.com/office/drawing/2014/main" id="{788BA387-F0E4-BA93-7D7F-D4E19EFAA8B6}"/>
                </a:ext>
              </a:extLst>
            </p:cNvPr>
            <p:cNvGrpSpPr/>
            <p:nvPr/>
          </p:nvGrpSpPr>
          <p:grpSpPr>
            <a:xfrm>
              <a:off x="6608064" y="4546347"/>
              <a:ext cx="5583936" cy="2323732"/>
              <a:chOff x="6608064" y="4546347"/>
              <a:chExt cx="5583936" cy="2323732"/>
            </a:xfrm>
          </p:grpSpPr>
          <p:grpSp>
            <p:nvGrpSpPr>
              <p:cNvPr id="46" name="Groupe 45">
                <a:extLst>
                  <a:ext uri="{FF2B5EF4-FFF2-40B4-BE49-F238E27FC236}">
                    <a16:creationId xmlns:a16="http://schemas.microsoft.com/office/drawing/2014/main" id="{2458807E-F368-0164-0EC4-2DD8FC3B57CC}"/>
                  </a:ext>
                </a:extLst>
              </p:cNvPr>
              <p:cNvGrpSpPr/>
              <p:nvPr/>
            </p:nvGrpSpPr>
            <p:grpSpPr>
              <a:xfrm>
                <a:off x="6608064" y="4546347"/>
                <a:ext cx="5583936" cy="2323732"/>
                <a:chOff x="6608064" y="4546347"/>
                <a:chExt cx="5583936" cy="2323732"/>
              </a:xfrm>
            </p:grpSpPr>
            <p:pic>
              <p:nvPicPr>
                <p:cNvPr id="49" name="Picture 2" descr="P-N Junction Diode | Definition, Application &amp; Function - Lesson | Study.com">
                  <a:extLst>
                    <a:ext uri="{FF2B5EF4-FFF2-40B4-BE49-F238E27FC236}">
                      <a16:creationId xmlns:a16="http://schemas.microsoft.com/office/drawing/2014/main" id="{A82E2CF3-A938-EBC5-CF7C-157416A493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07" t="52181" r="1655"/>
                <a:stretch/>
              </p:blipFill>
              <p:spPr bwMode="auto">
                <a:xfrm>
                  <a:off x="6608064" y="4546347"/>
                  <a:ext cx="5583936" cy="2323732"/>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Connecteur droit avec flèche 49">
                  <a:extLst>
                    <a:ext uri="{FF2B5EF4-FFF2-40B4-BE49-F238E27FC236}">
                      <a16:creationId xmlns:a16="http://schemas.microsoft.com/office/drawing/2014/main" id="{289121F2-686D-E6E2-6668-1F7AE61D499B}"/>
                    </a:ext>
                  </a:extLst>
                </p:cNvPr>
                <p:cNvCxnSpPr>
                  <a:cxnSpLocks/>
                </p:cNvCxnSpPr>
                <p:nvPr/>
              </p:nvCxnSpPr>
              <p:spPr>
                <a:xfrm flipV="1">
                  <a:off x="8693822" y="5455354"/>
                  <a:ext cx="0" cy="101809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1" name="Ellipse 50">
                  <a:extLst>
                    <a:ext uri="{FF2B5EF4-FFF2-40B4-BE49-F238E27FC236}">
                      <a16:creationId xmlns:a16="http://schemas.microsoft.com/office/drawing/2014/main" id="{DE9DD5CB-918E-A833-0627-8C04F4690B88}"/>
                    </a:ext>
                  </a:extLst>
                </p:cNvPr>
                <p:cNvSpPr>
                  <a:spLocks noChangeAspect="1"/>
                </p:cNvSpPr>
                <p:nvPr/>
              </p:nvSpPr>
              <p:spPr>
                <a:xfrm>
                  <a:off x="8639822" y="5370513"/>
                  <a:ext cx="108000" cy="951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llipse 51">
                  <a:extLst>
                    <a:ext uri="{FF2B5EF4-FFF2-40B4-BE49-F238E27FC236}">
                      <a16:creationId xmlns:a16="http://schemas.microsoft.com/office/drawing/2014/main" id="{65727C9F-5B5E-68FF-8E47-D24FC7CD8EC0}"/>
                    </a:ext>
                  </a:extLst>
                </p:cNvPr>
                <p:cNvSpPr>
                  <a:spLocks noChangeAspect="1"/>
                </p:cNvSpPr>
                <p:nvPr/>
              </p:nvSpPr>
              <p:spPr>
                <a:xfrm>
                  <a:off x="8626725" y="6473449"/>
                  <a:ext cx="122549" cy="108000"/>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2">
                  <a:extLst>
                    <a:ext uri="{FF2B5EF4-FFF2-40B4-BE49-F238E27FC236}">
                      <a16:creationId xmlns:a16="http://schemas.microsoft.com/office/drawing/2014/main" id="{7B9732C8-CAC4-9F72-CAC9-DB93CF6AB1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280" t="32331" b="35719"/>
                <a:stretch/>
              </p:blipFill>
              <p:spPr bwMode="auto">
                <a:xfrm rot="1218150">
                  <a:off x="7086723" y="5305940"/>
                  <a:ext cx="1587762" cy="70701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7" name="Connecteur droit avec flèche 46">
                <a:extLst>
                  <a:ext uri="{FF2B5EF4-FFF2-40B4-BE49-F238E27FC236}">
                    <a16:creationId xmlns:a16="http://schemas.microsoft.com/office/drawing/2014/main" id="{B687BA9B-23A5-347B-8472-A3A8F88100A8}"/>
                  </a:ext>
                </a:extLst>
              </p:cNvPr>
              <p:cNvCxnSpPr>
                <a:cxnSpLocks/>
              </p:cNvCxnSpPr>
              <p:nvPr/>
            </p:nvCxnSpPr>
            <p:spPr>
              <a:xfrm>
                <a:off x="10645392" y="5879561"/>
                <a:ext cx="0" cy="89554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C052FE59-A175-8CCA-F3D8-B7B3AF8F22CE}"/>
                  </a:ext>
                </a:extLst>
              </p:cNvPr>
              <p:cNvSpPr txBox="1"/>
              <p:nvPr/>
            </p:nvSpPr>
            <p:spPr>
              <a:xfrm>
                <a:off x="10161250" y="6123814"/>
                <a:ext cx="520014" cy="369332"/>
              </a:xfrm>
              <a:prstGeom prst="rect">
                <a:avLst/>
              </a:prstGeom>
              <a:noFill/>
            </p:spPr>
            <p:txBody>
              <a:bodyPr wrap="none" rtlCol="0">
                <a:spAutoFit/>
              </a:bodyPr>
              <a:lstStyle/>
              <a:p>
                <a:r>
                  <a:rPr lang="en-US" dirty="0" err="1">
                    <a:solidFill>
                      <a:srgbClr val="FF0000"/>
                    </a:solidFill>
                  </a:rPr>
                  <a:t>E</a:t>
                </a:r>
                <a:r>
                  <a:rPr lang="en-US" baseline="-25000" dirty="0" err="1">
                    <a:solidFill>
                      <a:srgbClr val="FF0000"/>
                    </a:solidFill>
                  </a:rPr>
                  <a:t>gap</a:t>
                </a:r>
                <a:endParaRPr lang="en-US" baseline="-25000" dirty="0">
                  <a:solidFill>
                    <a:srgbClr val="FF0000"/>
                  </a:solidFill>
                </a:endParaRPr>
              </a:p>
            </p:txBody>
          </p:sp>
        </p:grpSp>
        <p:cxnSp>
          <p:nvCxnSpPr>
            <p:cNvPr id="44" name="Connecteur droit avec flèche 43">
              <a:extLst>
                <a:ext uri="{FF2B5EF4-FFF2-40B4-BE49-F238E27FC236}">
                  <a16:creationId xmlns:a16="http://schemas.microsoft.com/office/drawing/2014/main" id="{03B93315-82AE-2AAC-8A42-46C9DE446269}"/>
                </a:ext>
              </a:extLst>
            </p:cNvPr>
            <p:cNvCxnSpPr>
              <a:cxnSpLocks/>
            </p:cNvCxnSpPr>
            <p:nvPr/>
          </p:nvCxnSpPr>
          <p:spPr>
            <a:xfrm flipH="1" flipV="1">
              <a:off x="8165921" y="6266447"/>
              <a:ext cx="414867" cy="207002"/>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E26C2C38-D512-5249-8BA6-7625F88DDF23}"/>
                </a:ext>
              </a:extLst>
            </p:cNvPr>
            <p:cNvCxnSpPr>
              <a:cxnSpLocks/>
            </p:cNvCxnSpPr>
            <p:nvPr/>
          </p:nvCxnSpPr>
          <p:spPr>
            <a:xfrm>
              <a:off x="8804211" y="5465691"/>
              <a:ext cx="473901" cy="299009"/>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900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46EB3401-8F83-8570-889F-F655D4D3F225}"/>
              </a:ext>
            </a:extLst>
          </p:cNvPr>
          <p:cNvGrpSpPr/>
          <p:nvPr/>
        </p:nvGrpSpPr>
        <p:grpSpPr>
          <a:xfrm>
            <a:off x="8492716" y="447998"/>
            <a:ext cx="3703530" cy="1541209"/>
            <a:chOff x="6608064" y="4546347"/>
            <a:chExt cx="5583936" cy="2323732"/>
          </a:xfrm>
        </p:grpSpPr>
        <p:grpSp>
          <p:nvGrpSpPr>
            <p:cNvPr id="12" name="Groupe 11">
              <a:extLst>
                <a:ext uri="{FF2B5EF4-FFF2-40B4-BE49-F238E27FC236}">
                  <a16:creationId xmlns:a16="http://schemas.microsoft.com/office/drawing/2014/main" id="{F18F3DD3-5E1C-3510-3F23-CB08DDB5A890}"/>
                </a:ext>
              </a:extLst>
            </p:cNvPr>
            <p:cNvGrpSpPr/>
            <p:nvPr/>
          </p:nvGrpSpPr>
          <p:grpSpPr>
            <a:xfrm>
              <a:off x="6608064" y="4546347"/>
              <a:ext cx="5583936" cy="2323732"/>
              <a:chOff x="6608064" y="4546347"/>
              <a:chExt cx="5583936" cy="2323732"/>
            </a:xfrm>
          </p:grpSpPr>
          <p:grpSp>
            <p:nvGrpSpPr>
              <p:cNvPr id="19" name="Groupe 18">
                <a:extLst>
                  <a:ext uri="{FF2B5EF4-FFF2-40B4-BE49-F238E27FC236}">
                    <a16:creationId xmlns:a16="http://schemas.microsoft.com/office/drawing/2014/main" id="{36ED2B78-0F30-6E2A-DAD8-9F9150063E40}"/>
                  </a:ext>
                </a:extLst>
              </p:cNvPr>
              <p:cNvGrpSpPr/>
              <p:nvPr/>
            </p:nvGrpSpPr>
            <p:grpSpPr>
              <a:xfrm>
                <a:off x="6608064" y="4546347"/>
                <a:ext cx="5583936" cy="2323732"/>
                <a:chOff x="6608064" y="4546347"/>
                <a:chExt cx="5583936" cy="2323732"/>
              </a:xfrm>
            </p:grpSpPr>
            <p:pic>
              <p:nvPicPr>
                <p:cNvPr id="24" name="Picture 2" descr="P-N Junction Diode | Definition, Application &amp; Function - Lesson | Study.com">
                  <a:extLst>
                    <a:ext uri="{FF2B5EF4-FFF2-40B4-BE49-F238E27FC236}">
                      <a16:creationId xmlns:a16="http://schemas.microsoft.com/office/drawing/2014/main" id="{61A35CE0-EC02-337D-4798-266FC0FA7C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07" t="52181" r="1655"/>
                <a:stretch/>
              </p:blipFill>
              <p:spPr bwMode="auto">
                <a:xfrm>
                  <a:off x="6608064" y="4546347"/>
                  <a:ext cx="5583936" cy="2323732"/>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Connecteur droit avec flèche 24">
                  <a:extLst>
                    <a:ext uri="{FF2B5EF4-FFF2-40B4-BE49-F238E27FC236}">
                      <a16:creationId xmlns:a16="http://schemas.microsoft.com/office/drawing/2014/main" id="{71A5A9E3-04E0-3C6F-A2A3-542B74214ED8}"/>
                    </a:ext>
                  </a:extLst>
                </p:cNvPr>
                <p:cNvCxnSpPr>
                  <a:cxnSpLocks/>
                </p:cNvCxnSpPr>
                <p:nvPr/>
              </p:nvCxnSpPr>
              <p:spPr>
                <a:xfrm flipV="1">
                  <a:off x="8693822" y="5455354"/>
                  <a:ext cx="0" cy="101809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75B0C3C5-512A-629A-93C8-F96867873776}"/>
                    </a:ext>
                  </a:extLst>
                </p:cNvPr>
                <p:cNvSpPr>
                  <a:spLocks noChangeAspect="1"/>
                </p:cNvSpPr>
                <p:nvPr/>
              </p:nvSpPr>
              <p:spPr>
                <a:xfrm>
                  <a:off x="8639822" y="5370513"/>
                  <a:ext cx="108000" cy="9517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llipse 26">
                  <a:extLst>
                    <a:ext uri="{FF2B5EF4-FFF2-40B4-BE49-F238E27FC236}">
                      <a16:creationId xmlns:a16="http://schemas.microsoft.com/office/drawing/2014/main" id="{47FB5DA9-08D9-0F1B-B7FE-23CC441C74AE}"/>
                    </a:ext>
                  </a:extLst>
                </p:cNvPr>
                <p:cNvSpPr>
                  <a:spLocks noChangeAspect="1"/>
                </p:cNvSpPr>
                <p:nvPr/>
              </p:nvSpPr>
              <p:spPr>
                <a:xfrm>
                  <a:off x="8626725" y="6473449"/>
                  <a:ext cx="122549" cy="108000"/>
                </a:xfrm>
                <a:prstGeom prst="ellips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a:extLst>
                    <a:ext uri="{FF2B5EF4-FFF2-40B4-BE49-F238E27FC236}">
                      <a16:creationId xmlns:a16="http://schemas.microsoft.com/office/drawing/2014/main" id="{A4245123-BF3E-71EE-7F1F-1F1DFB3F09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280" t="32331" b="35719"/>
                <a:stretch/>
              </p:blipFill>
              <p:spPr bwMode="auto">
                <a:xfrm rot="1218150">
                  <a:off x="7086723" y="5305940"/>
                  <a:ext cx="1587762" cy="70701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 name="Connecteur droit avec flèche 19">
                <a:extLst>
                  <a:ext uri="{FF2B5EF4-FFF2-40B4-BE49-F238E27FC236}">
                    <a16:creationId xmlns:a16="http://schemas.microsoft.com/office/drawing/2014/main" id="{5F968BF9-90FB-E1E0-3212-7517B6EA829D}"/>
                  </a:ext>
                </a:extLst>
              </p:cNvPr>
              <p:cNvCxnSpPr>
                <a:cxnSpLocks/>
              </p:cNvCxnSpPr>
              <p:nvPr/>
            </p:nvCxnSpPr>
            <p:spPr>
              <a:xfrm>
                <a:off x="10645392" y="5879561"/>
                <a:ext cx="0" cy="89554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32A5FEDF-6567-01E6-9E7C-01AE2862C0BD}"/>
                  </a:ext>
                </a:extLst>
              </p:cNvPr>
              <p:cNvSpPr txBox="1"/>
              <p:nvPr/>
            </p:nvSpPr>
            <p:spPr>
              <a:xfrm>
                <a:off x="10161250" y="6123814"/>
                <a:ext cx="520014" cy="369332"/>
              </a:xfrm>
              <a:prstGeom prst="rect">
                <a:avLst/>
              </a:prstGeom>
              <a:noFill/>
            </p:spPr>
            <p:txBody>
              <a:bodyPr wrap="none" rtlCol="0">
                <a:spAutoFit/>
              </a:bodyPr>
              <a:lstStyle/>
              <a:p>
                <a:r>
                  <a:rPr lang="en-US" dirty="0" err="1">
                    <a:solidFill>
                      <a:srgbClr val="FF0000"/>
                    </a:solidFill>
                  </a:rPr>
                  <a:t>E</a:t>
                </a:r>
                <a:r>
                  <a:rPr lang="en-US" baseline="-25000" dirty="0" err="1">
                    <a:solidFill>
                      <a:srgbClr val="FF0000"/>
                    </a:solidFill>
                  </a:rPr>
                  <a:t>gap</a:t>
                </a:r>
                <a:endParaRPr lang="en-US" baseline="-25000" dirty="0">
                  <a:solidFill>
                    <a:srgbClr val="FF0000"/>
                  </a:solidFill>
                </a:endParaRPr>
              </a:p>
            </p:txBody>
          </p:sp>
        </p:grpSp>
        <p:cxnSp>
          <p:nvCxnSpPr>
            <p:cNvPr id="14" name="Connecteur droit avec flèche 13">
              <a:extLst>
                <a:ext uri="{FF2B5EF4-FFF2-40B4-BE49-F238E27FC236}">
                  <a16:creationId xmlns:a16="http://schemas.microsoft.com/office/drawing/2014/main" id="{9F55390A-D6D4-8A53-DEBB-CEDF8515BCFE}"/>
                </a:ext>
              </a:extLst>
            </p:cNvPr>
            <p:cNvCxnSpPr>
              <a:cxnSpLocks/>
            </p:cNvCxnSpPr>
            <p:nvPr/>
          </p:nvCxnSpPr>
          <p:spPr>
            <a:xfrm flipH="1" flipV="1">
              <a:off x="8165921" y="6266447"/>
              <a:ext cx="414867" cy="207002"/>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CF9064E2-EAD1-B036-D93E-BD5BFEA7F6B5}"/>
                </a:ext>
              </a:extLst>
            </p:cNvPr>
            <p:cNvCxnSpPr>
              <a:cxnSpLocks/>
            </p:cNvCxnSpPr>
            <p:nvPr/>
          </p:nvCxnSpPr>
          <p:spPr>
            <a:xfrm>
              <a:off x="8804211" y="5465691"/>
              <a:ext cx="473901" cy="299009"/>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idx="4294967295"/>
          </p:nvPr>
        </p:nvSpPr>
        <p:spPr>
          <a:xfrm>
            <a:off x="-2" y="-1"/>
            <a:ext cx="10287001" cy="632221"/>
          </a:xfrm>
        </p:spPr>
        <p:txBody>
          <a:bodyPr>
            <a:normAutofit fontScale="90000"/>
          </a:bodyPr>
          <a:lstStyle/>
          <a:p>
            <a:pPr algn="ctr"/>
            <a:r>
              <a:rPr lang="en-US" sz="4000" dirty="0">
                <a:solidFill>
                  <a:srgbClr val="FF0000"/>
                </a:solidFill>
                <a:latin typeface="Times New Roman" panose="02020603050405020304" pitchFamily="18" charset="0"/>
                <a:cs typeface="Times New Roman" panose="02020603050405020304" pitchFamily="18" charset="0"/>
              </a:rPr>
              <a:t>Photon detectors: the linear photodiode</a:t>
            </a:r>
            <a:endParaRPr lang="en-US" sz="3200" dirty="0">
              <a:solidFill>
                <a:srgbClr val="FF0000"/>
              </a:solidFill>
            </a:endParaRPr>
          </a:p>
        </p:txBody>
      </p:sp>
      <p:sp>
        <p:nvSpPr>
          <p:cNvPr id="3" name="Subtitle 2"/>
          <p:cNvSpPr>
            <a:spLocks noGrp="1"/>
          </p:cNvSpPr>
          <p:nvPr>
            <p:ph type="subTitle" idx="1"/>
          </p:nvPr>
        </p:nvSpPr>
        <p:spPr>
          <a:xfrm>
            <a:off x="-2" y="728869"/>
            <a:ext cx="7888823" cy="5913687"/>
          </a:xfrm>
        </p:spPr>
        <p:txBody>
          <a:bodyPr>
            <a:normAutofit/>
          </a:bodyPr>
          <a:lstStyle/>
          <a:p>
            <a:pPr marL="457200" indent="-457200" algn="l">
              <a:buFont typeface="Arial"/>
              <a:buChar char="•"/>
            </a:pPr>
            <a:r>
              <a:rPr lang="en-US" dirty="0"/>
              <a:t>The photon energy must be higher than the semiconductor energy gap. This determines the longest wavelength that can be detected.</a:t>
            </a:r>
          </a:p>
          <a:p>
            <a:pPr marL="457200" indent="-457200" algn="l">
              <a:buFont typeface="Arial"/>
              <a:buChar char="•"/>
            </a:pPr>
            <a:r>
              <a:rPr lang="en-US" dirty="0"/>
              <a:t>The I/V curve of a photodiode is the same as a typical diode curve; light displaces the curve to negative currents.</a:t>
            </a:r>
          </a:p>
          <a:p>
            <a:pPr marL="457200" indent="-457200" algn="l">
              <a:buFont typeface="Arial"/>
              <a:buChar char="•"/>
            </a:pPr>
            <a:endParaRPr lang="en-US" dirty="0"/>
          </a:p>
          <a:p>
            <a:pPr marL="457200" indent="-457200" algn="l">
              <a:lnSpc>
                <a:spcPct val="110000"/>
              </a:lnSpc>
              <a:spcBef>
                <a:spcPts val="0"/>
              </a:spcBef>
              <a:buFont typeface="Arial"/>
              <a:buChar char="•"/>
            </a:pPr>
            <a:r>
              <a:rPr lang="en-US" dirty="0"/>
              <a:t>Advantages: High sensitivity, low noise, high linearity, cheap, any size (from 0.1 mm high-speed detectors to many m</a:t>
            </a:r>
            <a:r>
              <a:rPr lang="en-US" baseline="30000" dirty="0"/>
              <a:t>2</a:t>
            </a:r>
            <a:r>
              <a:rPr lang="en-US" dirty="0"/>
              <a:t> solar panels).</a:t>
            </a:r>
          </a:p>
          <a:p>
            <a:pPr marL="457200" indent="-457200" algn="l">
              <a:lnSpc>
                <a:spcPct val="110000"/>
              </a:lnSpc>
              <a:spcBef>
                <a:spcPts val="0"/>
              </a:spcBef>
              <a:buFont typeface="Arial"/>
              <a:buChar char="•"/>
            </a:pPr>
            <a:r>
              <a:rPr lang="en-US" dirty="0"/>
              <a:t>Disadvantages: Longest wavelength is limited by bandgap (e.g. 1.1 </a:t>
            </a:r>
            <a:r>
              <a:rPr lang="en-US" dirty="0">
                <a:latin typeface="Symbol" pitchFamily="2" charset="2"/>
              </a:rPr>
              <a:t>m</a:t>
            </a:r>
            <a:r>
              <a:rPr lang="en-US" dirty="0"/>
              <a:t>m for the most common Si photodiode).</a:t>
            </a:r>
          </a:p>
          <a:p>
            <a:pPr marL="457200" indent="-457200" algn="l">
              <a:lnSpc>
                <a:spcPct val="110000"/>
              </a:lnSpc>
              <a:spcBef>
                <a:spcPts val="0"/>
              </a:spcBef>
              <a:buFont typeface="Arial"/>
              <a:buChar char="•"/>
            </a:pPr>
            <a:endParaRPr lang="en-US" dirty="0"/>
          </a:p>
          <a:p>
            <a:pPr marL="457200" indent="-457200" algn="l">
              <a:lnSpc>
                <a:spcPct val="110000"/>
              </a:lnSpc>
              <a:spcBef>
                <a:spcPts val="0"/>
              </a:spcBef>
              <a:buFont typeface="Arial"/>
              <a:buChar char="•"/>
            </a:pPr>
            <a:r>
              <a:rPr lang="en-US" dirty="0"/>
              <a:t>Main uses: General-purpose and high-sensitivity UV – VIS - NIR detection.</a:t>
            </a:r>
          </a:p>
        </p:txBody>
      </p:sp>
      <p:sp>
        <p:nvSpPr>
          <p:cNvPr id="5" name="Rectangle 4">
            <a:extLst>
              <a:ext uri="{FF2B5EF4-FFF2-40B4-BE49-F238E27FC236}">
                <a16:creationId xmlns:a16="http://schemas.microsoft.com/office/drawing/2014/main" id="{2D0C6541-72F4-9941-85AD-C10A421EBD91}"/>
              </a:ext>
            </a:extLst>
          </p:cNvPr>
          <p:cNvSpPr/>
          <p:nvPr/>
        </p:nvSpPr>
        <p:spPr>
          <a:xfrm>
            <a:off x="0" y="6642556"/>
            <a:ext cx="4406537" cy="215444"/>
          </a:xfrm>
          <a:prstGeom prst="rect">
            <a:avLst/>
          </a:prstGeom>
        </p:spPr>
        <p:txBody>
          <a:bodyPr wrap="square">
            <a:spAutoFit/>
          </a:bodyPr>
          <a:lstStyle/>
          <a:p>
            <a:r>
              <a:rPr lang="fr-CH" sz="800" dirty="0"/>
              <a:t>http://</a:t>
            </a:r>
            <a:r>
              <a:rPr lang="fr-CH" sz="800" dirty="0" err="1"/>
              <a:t>www.osioptoelectronics.com</a:t>
            </a:r>
            <a:r>
              <a:rPr lang="fr-CH" sz="800" dirty="0"/>
              <a:t>/application-notes/an-photodiode-</a:t>
            </a:r>
            <a:r>
              <a:rPr lang="fr-CH" sz="800" dirty="0" err="1"/>
              <a:t>parameters</a:t>
            </a:r>
            <a:r>
              <a:rPr lang="fr-CH" sz="800" dirty="0"/>
              <a:t>-</a:t>
            </a:r>
            <a:r>
              <a:rPr lang="fr-CH" sz="800" dirty="0" err="1"/>
              <a:t>characteristics.pdf</a:t>
            </a:r>
            <a:endParaRPr lang="fr-CH" sz="800" dirty="0"/>
          </a:p>
        </p:txBody>
      </p:sp>
      <p:grpSp>
        <p:nvGrpSpPr>
          <p:cNvPr id="13" name="Group 12">
            <a:extLst>
              <a:ext uri="{FF2B5EF4-FFF2-40B4-BE49-F238E27FC236}">
                <a16:creationId xmlns:a16="http://schemas.microsoft.com/office/drawing/2014/main" id="{42C55E3E-37A0-4244-AFE9-EDD1C93E3ADB}"/>
              </a:ext>
            </a:extLst>
          </p:cNvPr>
          <p:cNvGrpSpPr/>
          <p:nvPr/>
        </p:nvGrpSpPr>
        <p:grpSpPr>
          <a:xfrm>
            <a:off x="8890816" y="4652861"/>
            <a:ext cx="3438348" cy="2205139"/>
            <a:chOff x="8890816" y="4652861"/>
            <a:chExt cx="3438348" cy="2205139"/>
          </a:xfrm>
        </p:grpSpPr>
        <p:pic>
          <p:nvPicPr>
            <p:cNvPr id="11" name="Picture 10">
              <a:extLst>
                <a:ext uri="{FF2B5EF4-FFF2-40B4-BE49-F238E27FC236}">
                  <a16:creationId xmlns:a16="http://schemas.microsoft.com/office/drawing/2014/main" id="{6783BC38-D6A8-5D40-8EF5-809CA84962C2}"/>
                </a:ext>
              </a:extLst>
            </p:cNvPr>
            <p:cNvPicPr>
              <a:picLocks noChangeAspect="1"/>
            </p:cNvPicPr>
            <p:nvPr/>
          </p:nvPicPr>
          <p:blipFill>
            <a:blip r:embed="rId4"/>
            <a:stretch>
              <a:fillRect/>
            </a:stretch>
          </p:blipFill>
          <p:spPr>
            <a:xfrm>
              <a:off x="8890816" y="4652861"/>
              <a:ext cx="3301184" cy="2205139"/>
            </a:xfrm>
            <a:prstGeom prst="rect">
              <a:avLst/>
            </a:prstGeom>
          </p:spPr>
        </p:pic>
        <p:grpSp>
          <p:nvGrpSpPr>
            <p:cNvPr id="9" name="Group 8">
              <a:extLst>
                <a:ext uri="{FF2B5EF4-FFF2-40B4-BE49-F238E27FC236}">
                  <a16:creationId xmlns:a16="http://schemas.microsoft.com/office/drawing/2014/main" id="{8FCFB06B-E877-5B42-9BDE-0A0469558A6F}"/>
                </a:ext>
              </a:extLst>
            </p:cNvPr>
            <p:cNvGrpSpPr/>
            <p:nvPr/>
          </p:nvGrpSpPr>
          <p:grpSpPr>
            <a:xfrm>
              <a:off x="10684481" y="5868139"/>
              <a:ext cx="1644683" cy="976622"/>
              <a:chOff x="10815252" y="3037269"/>
              <a:chExt cx="1502014" cy="891904"/>
            </a:xfrm>
          </p:grpSpPr>
          <p:cxnSp>
            <p:nvCxnSpPr>
              <p:cNvPr id="7" name="Straight Arrow Connector 6">
                <a:extLst>
                  <a:ext uri="{FF2B5EF4-FFF2-40B4-BE49-F238E27FC236}">
                    <a16:creationId xmlns:a16="http://schemas.microsoft.com/office/drawing/2014/main" id="{26A28916-2C5B-C44F-9810-F537067BCFBC}"/>
                  </a:ext>
                </a:extLst>
              </p:cNvPr>
              <p:cNvCxnSpPr>
                <a:cxnSpLocks/>
              </p:cNvCxnSpPr>
              <p:nvPr/>
            </p:nvCxnSpPr>
            <p:spPr>
              <a:xfrm>
                <a:off x="10815252" y="3037269"/>
                <a:ext cx="0" cy="8169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C8D1315-61C0-CB40-8260-AB930298DF6E}"/>
                  </a:ext>
                </a:extLst>
              </p:cNvPr>
              <p:cNvSpPr txBox="1"/>
              <p:nvPr/>
            </p:nvSpPr>
            <p:spPr>
              <a:xfrm>
                <a:off x="10815252" y="3559841"/>
                <a:ext cx="1502014" cy="369332"/>
              </a:xfrm>
              <a:prstGeom prst="rect">
                <a:avLst/>
              </a:prstGeom>
              <a:noFill/>
            </p:spPr>
            <p:txBody>
              <a:bodyPr wrap="none" rtlCol="0">
                <a:spAutoFit/>
              </a:bodyPr>
              <a:lstStyle/>
              <a:p>
                <a:r>
                  <a:rPr lang="fr-CH" dirty="0">
                    <a:solidFill>
                      <a:srgbClr val="FF0000"/>
                    </a:solidFill>
                  </a:rPr>
                  <a:t>Light </a:t>
                </a:r>
                <a:r>
                  <a:rPr lang="fr-CH" dirty="0" err="1">
                    <a:solidFill>
                      <a:srgbClr val="FF0000"/>
                    </a:solidFill>
                  </a:rPr>
                  <a:t>intensity</a:t>
                </a:r>
                <a:endParaRPr lang="fr-CH" dirty="0">
                  <a:solidFill>
                    <a:srgbClr val="FF0000"/>
                  </a:solidFill>
                </a:endParaRPr>
              </a:p>
            </p:txBody>
          </p:sp>
        </p:grpSp>
      </p:grpSp>
      <p:pic>
        <p:nvPicPr>
          <p:cNvPr id="21" name="Picture 20">
            <a:extLst>
              <a:ext uri="{FF2B5EF4-FFF2-40B4-BE49-F238E27FC236}">
                <a16:creationId xmlns:a16="http://schemas.microsoft.com/office/drawing/2014/main" id="{6598A7B4-FEAA-0948-B4A6-D1AE7B381BE9}"/>
              </a:ext>
            </a:extLst>
          </p:cNvPr>
          <p:cNvPicPr>
            <a:picLocks noChangeAspect="1"/>
          </p:cNvPicPr>
          <p:nvPr/>
        </p:nvPicPr>
        <p:blipFill>
          <a:blip r:embed="rId5"/>
          <a:stretch>
            <a:fillRect/>
          </a:stretch>
        </p:blipFill>
        <p:spPr>
          <a:xfrm>
            <a:off x="8890812" y="2212028"/>
            <a:ext cx="3301187" cy="2227724"/>
          </a:xfrm>
          <a:prstGeom prst="rect">
            <a:avLst/>
          </a:prstGeom>
        </p:spPr>
      </p:pic>
      <p:cxnSp>
        <p:nvCxnSpPr>
          <p:cNvPr id="23" name="Straight Arrow Connector 22">
            <a:extLst>
              <a:ext uri="{FF2B5EF4-FFF2-40B4-BE49-F238E27FC236}">
                <a16:creationId xmlns:a16="http://schemas.microsoft.com/office/drawing/2014/main" id="{397D7C27-7D57-4E4F-AF54-90735A304C2A}"/>
              </a:ext>
            </a:extLst>
          </p:cNvPr>
          <p:cNvCxnSpPr>
            <a:cxnSpLocks/>
          </p:cNvCxnSpPr>
          <p:nvPr/>
        </p:nvCxnSpPr>
        <p:spPr>
          <a:xfrm>
            <a:off x="6096000" y="932332"/>
            <a:ext cx="3567539" cy="2245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F8FB6FC-FEAD-9B42-A314-6BCA9B25E5DF}"/>
              </a:ext>
            </a:extLst>
          </p:cNvPr>
          <p:cNvCxnSpPr>
            <a:cxnSpLocks/>
          </p:cNvCxnSpPr>
          <p:nvPr/>
        </p:nvCxnSpPr>
        <p:spPr>
          <a:xfrm>
            <a:off x="7772400" y="2518968"/>
            <a:ext cx="3019530" cy="323646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22">
            <a:extLst>
              <a:ext uri="{FF2B5EF4-FFF2-40B4-BE49-F238E27FC236}">
                <a16:creationId xmlns:a16="http://schemas.microsoft.com/office/drawing/2014/main" id="{C1CF367C-1AAC-55E5-1A6E-5205D0D5954E}"/>
              </a:ext>
            </a:extLst>
          </p:cNvPr>
          <p:cNvCxnSpPr>
            <a:cxnSpLocks/>
          </p:cNvCxnSpPr>
          <p:nvPr/>
        </p:nvCxnSpPr>
        <p:spPr>
          <a:xfrm>
            <a:off x="7486650" y="1411104"/>
            <a:ext cx="4254290" cy="18299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866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 y="-1"/>
            <a:ext cx="8917357" cy="513427"/>
          </a:xfrm>
        </p:spPr>
        <p:txBody>
          <a:bodyPr>
            <a:normAutofit fontScale="90000"/>
          </a:bodyPr>
          <a:lstStyle/>
          <a:p>
            <a:pPr algn="ctr"/>
            <a:r>
              <a:rPr lang="en-US" sz="4000" dirty="0">
                <a:solidFill>
                  <a:srgbClr val="FF0000"/>
                </a:solidFill>
                <a:latin typeface="Times New Roman" panose="02020603050405020304" pitchFamily="18" charset="0"/>
                <a:cs typeface="Times New Roman" panose="02020603050405020304" pitchFamily="18" charset="0"/>
              </a:rPr>
              <a:t>The linear photodiode equation</a:t>
            </a:r>
            <a:endParaRPr lang="en-US" sz="3200" dirty="0">
              <a:solidFill>
                <a:srgbClr val="FF0000"/>
              </a:solidFill>
            </a:endParaRPr>
          </a:p>
        </p:txBody>
      </p:sp>
      <mc:AlternateContent xmlns:mc="http://schemas.openxmlformats.org/markup-compatibility/2006">
        <mc:Choice xmlns:a14="http://schemas.microsoft.com/office/drawing/2010/main" Requires="a14">
          <p:sp>
            <p:nvSpPr>
              <p:cNvPr id="3" name="Subtitle 2"/>
              <p:cNvSpPr>
                <a:spLocks noGrp="1"/>
              </p:cNvSpPr>
              <p:nvPr>
                <p:ph type="subTitle" idx="1"/>
              </p:nvPr>
            </p:nvSpPr>
            <p:spPr>
              <a:xfrm>
                <a:off x="-3" y="522313"/>
                <a:ext cx="8917357" cy="6335685"/>
              </a:xfrm>
            </p:spPr>
            <p:txBody>
              <a:bodyPr>
                <a:normAutofit/>
              </a:bodyPr>
              <a:lstStyle/>
              <a:p>
                <a:pPr marL="457200" indent="-457200" algn="l">
                  <a:buFont typeface="Arial"/>
                  <a:buChar char="•"/>
                </a:pPr>
                <a:r>
                  <a:rPr lang="en-US" dirty="0"/>
                  <a:t>The diode equation: </a:t>
                </a:r>
                <a14:m>
                  <m:oMath xmlns:m="http://schemas.openxmlformats.org/officeDocument/2006/math">
                    <m:r>
                      <a:rPr lang="fr-CH" b="0" i="1" smtClean="0">
                        <a:latin typeface="Cambria Math" panose="02040503050406030204" pitchFamily="18" charset="0"/>
                      </a:rPr>
                      <m:t>𝐼</m:t>
                    </m:r>
                    <m:r>
                      <a:rPr lang="fr-CH" b="0" i="1" smtClean="0">
                        <a:latin typeface="Cambria Math" panose="02040503050406030204" pitchFamily="18" charset="0"/>
                      </a:rPr>
                      <m:t>=</m:t>
                    </m:r>
                    <m:sSub>
                      <m:sSubPr>
                        <m:ctrlPr>
                          <a:rPr lang="fr-CH" b="0" i="1" smtClean="0">
                            <a:latin typeface="Cambria Math" panose="02040503050406030204" pitchFamily="18" charset="0"/>
                          </a:rPr>
                        </m:ctrlPr>
                      </m:sSubPr>
                      <m:e>
                        <m:r>
                          <a:rPr lang="fr-CH" b="0" i="1" smtClean="0">
                            <a:latin typeface="Cambria Math" panose="02040503050406030204" pitchFamily="18" charset="0"/>
                          </a:rPr>
                          <m:t>𝐼</m:t>
                        </m:r>
                      </m:e>
                      <m:sub>
                        <m:r>
                          <a:rPr lang="fr-CH" b="0" i="1" smtClean="0">
                            <a:latin typeface="Cambria Math" panose="02040503050406030204" pitchFamily="18" charset="0"/>
                          </a:rPr>
                          <m:t>0</m:t>
                        </m:r>
                      </m:sub>
                    </m:sSub>
                    <m:d>
                      <m:dPr>
                        <m:begChr m:val="["/>
                        <m:endChr m:val="]"/>
                        <m:ctrlPr>
                          <a:rPr lang="fr-CH" b="0" i="1" smtClean="0">
                            <a:latin typeface="Cambria Math" panose="02040503050406030204" pitchFamily="18" charset="0"/>
                          </a:rPr>
                        </m:ctrlPr>
                      </m:dPr>
                      <m:e>
                        <m:sSup>
                          <m:sSupPr>
                            <m:ctrlPr>
                              <a:rPr lang="fr-CH" i="1">
                                <a:latin typeface="Cambria Math" panose="02040503050406030204" pitchFamily="18" charset="0"/>
                              </a:rPr>
                            </m:ctrlPr>
                          </m:sSupPr>
                          <m:e>
                            <m:r>
                              <a:rPr lang="fr-CH" i="1">
                                <a:latin typeface="Cambria Math" panose="02040503050406030204" pitchFamily="18" charset="0"/>
                              </a:rPr>
                              <m:t>𝑒</m:t>
                            </m:r>
                          </m:e>
                          <m:sup>
                            <m:d>
                              <m:dPr>
                                <m:ctrlPr>
                                  <a:rPr lang="fr-CH" i="1" smtClean="0">
                                    <a:latin typeface="Cambria Math" panose="02040503050406030204" pitchFamily="18" charset="0"/>
                                  </a:rPr>
                                </m:ctrlPr>
                              </m:dPr>
                              <m:e>
                                <m:r>
                                  <a:rPr lang="fr-CH" i="1">
                                    <a:latin typeface="Cambria Math" panose="02040503050406030204" pitchFamily="18" charset="0"/>
                                  </a:rPr>
                                  <m:t>𝑒𝑉</m:t>
                                </m:r>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𝑘</m:t>
                                    </m:r>
                                  </m:e>
                                  <m:sub>
                                    <m:r>
                                      <a:rPr lang="fr-CH" i="1">
                                        <a:latin typeface="Cambria Math" panose="02040503050406030204" pitchFamily="18" charset="0"/>
                                      </a:rPr>
                                      <m:t>𝐵</m:t>
                                    </m:r>
                                  </m:sub>
                                </m:sSub>
                                <m:r>
                                  <a:rPr lang="fr-CH" i="1">
                                    <a:latin typeface="Cambria Math" panose="02040503050406030204" pitchFamily="18" charset="0"/>
                                  </a:rPr>
                                  <m:t>𝑇</m:t>
                                </m:r>
                              </m:e>
                            </m:d>
                          </m:sup>
                        </m:sSup>
                        <m:r>
                          <a:rPr lang="fr-CH" i="1">
                            <a:latin typeface="Cambria Math" panose="02040503050406030204" pitchFamily="18" charset="0"/>
                          </a:rPr>
                          <m:t>−1</m:t>
                        </m:r>
                      </m:e>
                    </m:d>
                    <m:r>
                      <a:rPr lang="fr-CH" b="0" i="1" smtClean="0">
                        <a:latin typeface="Cambria Math" panose="02040503050406030204" pitchFamily="18" charset="0"/>
                      </a:rPr>
                      <m:t>−</m:t>
                    </m:r>
                    <m:sSub>
                      <m:sSubPr>
                        <m:ctrlPr>
                          <a:rPr lang="fr-CH" b="0" i="1" smtClean="0">
                            <a:latin typeface="Cambria Math" panose="02040503050406030204" pitchFamily="18" charset="0"/>
                          </a:rPr>
                        </m:ctrlPr>
                      </m:sSubPr>
                      <m:e>
                        <m:r>
                          <a:rPr lang="fr-CH" b="0" i="1" smtClean="0">
                            <a:latin typeface="Cambria Math" panose="02040503050406030204" pitchFamily="18" charset="0"/>
                          </a:rPr>
                          <m:t>𝐼</m:t>
                        </m:r>
                      </m:e>
                      <m:sub>
                        <m:r>
                          <a:rPr lang="fr-CH" b="0" i="1" smtClean="0">
                            <a:latin typeface="Cambria Math" panose="02040503050406030204" pitchFamily="18" charset="0"/>
                          </a:rPr>
                          <m:t>𝑝</m:t>
                        </m:r>
                      </m:sub>
                    </m:sSub>
                  </m:oMath>
                </a14:m>
                <a:r>
                  <a:rPr lang="en-US" dirty="0"/>
                  <a:t> , where </a:t>
                </a:r>
                <a:r>
                  <a:rPr lang="en-US" i="1" dirty="0"/>
                  <a:t>I</a:t>
                </a:r>
                <a:r>
                  <a:rPr lang="en-US" baseline="-25000" dirty="0"/>
                  <a:t>p</a:t>
                </a:r>
                <a:r>
                  <a:rPr lang="en-US" dirty="0"/>
                  <a:t> is the photocurrent: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rPr>
                          <m:t>𝐼</m:t>
                        </m:r>
                      </m:e>
                      <m:sub>
                        <m:r>
                          <a:rPr lang="fr-CH" b="0" i="1" smtClean="0">
                            <a:latin typeface="Cambria Math" panose="02040503050406030204" pitchFamily="18" charset="0"/>
                          </a:rPr>
                          <m:t>𝑝</m:t>
                        </m:r>
                      </m:sub>
                    </m:sSub>
                    <m:r>
                      <a:rPr lang="fr-CH" b="0" i="1" smtClean="0">
                        <a:latin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𝜂</m:t>
                    </m:r>
                    <m:r>
                      <a:rPr lang="fr-CH" b="0" i="1" smtClean="0">
                        <a:latin typeface="Cambria Math" panose="02040503050406030204" pitchFamily="18" charset="0"/>
                      </a:rPr>
                      <m:t>𝑒</m:t>
                    </m:r>
                    <m:r>
                      <m:rPr>
                        <m:sty m:val="p"/>
                      </m:rPr>
                      <a:rPr lang="el-GR" b="0" i="1" smtClean="0">
                        <a:latin typeface="Cambria Math" panose="02040503050406030204" pitchFamily="18" charset="0"/>
                        <a:ea typeface="Cambria Math" panose="02040503050406030204" pitchFamily="18" charset="0"/>
                      </a:rPr>
                      <m:t>Φ</m:t>
                    </m:r>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𝜂</m:t>
                    </m:r>
                    <m:r>
                      <a:rPr lang="fr-CH" i="1">
                        <a:latin typeface="Cambria Math" panose="02040503050406030204" pitchFamily="18" charset="0"/>
                      </a:rPr>
                      <m:t>𝑒</m:t>
                    </m:r>
                    <m:r>
                      <a:rPr lang="fr-CH" b="0" i="1" smtClean="0">
                        <a:latin typeface="Cambria Math" panose="02040503050406030204" pitchFamily="18" charset="0"/>
                      </a:rPr>
                      <m:t>𝑃</m:t>
                    </m:r>
                    <m:r>
                      <a:rPr lang="fr-CH" b="0" i="1" smtClean="0">
                        <a:latin typeface="Cambria Math" panose="02040503050406030204" pitchFamily="18" charset="0"/>
                      </a:rPr>
                      <m:t>/</m:t>
                    </m:r>
                    <m:r>
                      <a:rPr lang="fr-CH" b="0" i="1" smtClean="0">
                        <a:latin typeface="Cambria Math" panose="02040503050406030204" pitchFamily="18" charset="0"/>
                      </a:rPr>
                      <m:t>h</m:t>
                    </m:r>
                    <m:r>
                      <a:rPr lang="el-GR" i="1" smtClean="0">
                        <a:latin typeface="Cambria Math" panose="02040503050406030204" pitchFamily="18" charset="0"/>
                        <a:ea typeface="Cambria Math" panose="02040503050406030204" pitchFamily="18" charset="0"/>
                      </a:rPr>
                      <m:t>𝜈</m:t>
                    </m:r>
                  </m:oMath>
                </a14:m>
                <a:r>
                  <a:rPr lang="en-US" dirty="0"/>
                  <a:t> . </a:t>
                </a:r>
                <a:r>
                  <a:rPr lang="en-US" dirty="0">
                    <a:latin typeface="Symbol" pitchFamily="2" charset="2"/>
                  </a:rPr>
                  <a:t>F</a:t>
                </a:r>
                <a:r>
                  <a:rPr lang="en-US" dirty="0"/>
                  <a:t> is the photon flux, </a:t>
                </a:r>
                <a:r>
                  <a:rPr lang="en-US" i="1" dirty="0"/>
                  <a:t>P</a:t>
                </a:r>
                <a:r>
                  <a:rPr lang="en-US" dirty="0"/>
                  <a:t>=radiation power, </a:t>
                </a:r>
                <a:r>
                  <a:rPr lang="en-US" dirty="0">
                    <a:latin typeface="Symbol" pitchFamily="2" charset="2"/>
                  </a:rPr>
                  <a:t>n</a:t>
                </a:r>
                <a:r>
                  <a:rPr lang="en-US" dirty="0"/>
                  <a:t>=frequency, </a:t>
                </a:r>
                <a:r>
                  <a:rPr lang="en-US" dirty="0">
                    <a:latin typeface="Symbol" pitchFamily="2" charset="2"/>
                  </a:rPr>
                  <a:t>h</a:t>
                </a:r>
                <a:r>
                  <a:rPr lang="en-US" dirty="0"/>
                  <a:t>=quantum efficiency.</a:t>
                </a:r>
              </a:p>
              <a:p>
                <a:pPr marL="457200" indent="-457200" algn="l">
                  <a:buFont typeface="Arial"/>
                  <a:buChar char="•"/>
                </a:pPr>
                <a:r>
                  <a:rPr lang="en-US" dirty="0"/>
                  <a:t>The photodiode's responsivity is thus: </a:t>
                </a:r>
                <a14:m>
                  <m:oMath xmlns:m="http://schemas.openxmlformats.org/officeDocument/2006/math">
                    <m:r>
                      <m:rPr>
                        <m:sty m:val="p"/>
                      </m:rPr>
                      <a:rPr lang="fr-CH" b="0" i="0" smtClean="0">
                        <a:latin typeface="Cambria Math" panose="02040503050406030204" pitchFamily="18" charset="0"/>
                      </a:rPr>
                      <m:t>S</m:t>
                    </m:r>
                    <m:r>
                      <a:rPr lang="fr-CH" b="0" i="0" smtClean="0">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𝐼</m:t>
                        </m:r>
                      </m:e>
                      <m:sub>
                        <m:r>
                          <a:rPr lang="fr-CH" i="1">
                            <a:latin typeface="Cambria Math" panose="02040503050406030204" pitchFamily="18" charset="0"/>
                          </a:rPr>
                          <m:t>𝑝</m:t>
                        </m:r>
                      </m:sub>
                    </m:sSub>
                    <m:r>
                      <a:rPr lang="fr-CH" b="0" i="1" smtClean="0">
                        <a:latin typeface="Cambria Math" panose="02040503050406030204" pitchFamily="18" charset="0"/>
                      </a:rPr>
                      <m:t>/</m:t>
                    </m:r>
                    <m:r>
                      <a:rPr lang="fr-CH" b="0" i="1" smtClean="0">
                        <a:latin typeface="Cambria Math" panose="02040503050406030204" pitchFamily="18" charset="0"/>
                      </a:rPr>
                      <m:t>𝑃</m:t>
                    </m:r>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𝜂</m:t>
                    </m:r>
                    <m:r>
                      <a:rPr lang="fr-CH" i="1">
                        <a:latin typeface="Cambria Math" panose="02040503050406030204" pitchFamily="18" charset="0"/>
                      </a:rPr>
                      <m:t>𝑒</m:t>
                    </m:r>
                    <m:r>
                      <a:rPr lang="fr-CH" i="1">
                        <a:latin typeface="Cambria Math" panose="02040503050406030204" pitchFamily="18" charset="0"/>
                      </a:rPr>
                      <m:t>/</m:t>
                    </m:r>
                    <m:r>
                      <a:rPr lang="fr-CH" i="1">
                        <a:latin typeface="Cambria Math" panose="02040503050406030204" pitchFamily="18" charset="0"/>
                      </a:rPr>
                      <m:t>h</m:t>
                    </m:r>
                    <m:r>
                      <a:rPr lang="el-GR" i="1">
                        <a:latin typeface="Cambria Math" panose="02040503050406030204" pitchFamily="18" charset="0"/>
                        <a:ea typeface="Cambria Math" panose="02040503050406030204" pitchFamily="18" charset="0"/>
                      </a:rPr>
                      <m:t>𝜈</m:t>
                    </m:r>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𝜂</m:t>
                    </m:r>
                    <m:r>
                      <a:rPr lang="fr-CH" i="1" smtClean="0">
                        <a:latin typeface="Cambria Math" panose="02040503050406030204" pitchFamily="18" charset="0"/>
                        <a:ea typeface="Cambria Math" panose="02040503050406030204" pitchFamily="18" charset="0"/>
                      </a:rPr>
                      <m:t>𝜆</m:t>
                    </m:r>
                    <m:r>
                      <a:rPr lang="fr-CH" i="1">
                        <a:latin typeface="Cambria Math" panose="02040503050406030204" pitchFamily="18" charset="0"/>
                      </a:rPr>
                      <m:t>/</m:t>
                    </m:r>
                    <m:r>
                      <a:rPr lang="fr-CH" b="0" i="1" smtClean="0">
                        <a:latin typeface="Cambria Math" panose="02040503050406030204" pitchFamily="18" charset="0"/>
                      </a:rPr>
                      <m:t>1.24</m:t>
                    </m:r>
                  </m:oMath>
                </a14:m>
                <a:r>
                  <a:rPr lang="en-US" dirty="0"/>
                  <a:t> (</a:t>
                </a:r>
                <a:r>
                  <a:rPr lang="en-US" dirty="0">
                    <a:latin typeface="Symbol" pitchFamily="2" charset="2"/>
                  </a:rPr>
                  <a:t>l</a:t>
                </a:r>
                <a:r>
                  <a:rPr lang="en-US" dirty="0"/>
                  <a:t> in </a:t>
                </a:r>
                <a:r>
                  <a:rPr lang="en-US" dirty="0">
                    <a:latin typeface="Symbol" pitchFamily="2" charset="2"/>
                  </a:rPr>
                  <a:t>m</a:t>
                </a:r>
                <a:r>
                  <a:rPr lang="en-US" dirty="0"/>
                  <a:t>m). It is highly linear!</a:t>
                </a:r>
              </a:p>
              <a:p>
                <a:pPr marL="457200" indent="-457200" algn="l">
                  <a:buFont typeface="Arial"/>
                  <a:buChar char="•"/>
                </a:pPr>
                <a:r>
                  <a:rPr lang="en-US" dirty="0"/>
                  <a:t>The zero-voltage current: </a:t>
                </a:r>
                <a14:m>
                  <m:oMath xmlns:m="http://schemas.openxmlformats.org/officeDocument/2006/math">
                    <m:r>
                      <a:rPr lang="fr-CH" b="0" i="1" smtClean="0">
                        <a:latin typeface="Cambria Math" panose="02040503050406030204" pitchFamily="18" charset="0"/>
                      </a:rPr>
                      <m:t>𝐼</m:t>
                    </m:r>
                    <m:r>
                      <a:rPr lang="fr-CH" b="0" i="1" smtClean="0">
                        <a:latin typeface="Cambria Math" panose="02040503050406030204" pitchFamily="18" charset="0"/>
                      </a:rPr>
                      <m:t>(</m:t>
                    </m:r>
                    <m:r>
                      <a:rPr lang="fr-CH" b="0" i="1" smtClean="0">
                        <a:latin typeface="Cambria Math" panose="02040503050406030204" pitchFamily="18" charset="0"/>
                      </a:rPr>
                      <m:t>𝑉</m:t>
                    </m:r>
                    <m:r>
                      <a:rPr lang="fr-CH" b="0" i="1" smtClean="0">
                        <a:latin typeface="Cambria Math" panose="02040503050406030204" pitchFamily="18" charset="0"/>
                      </a:rPr>
                      <m:t>=0)=−</m:t>
                    </m:r>
                    <m:r>
                      <a:rPr lang="fr-CH" b="0" i="1" smtClean="0">
                        <a:latin typeface="Cambria Math" panose="02040503050406030204" pitchFamily="18" charset="0"/>
                      </a:rPr>
                      <m:t>𝐼𝑝</m:t>
                    </m:r>
                    <m:r>
                      <a:rPr lang="fr-CH" b="0" i="1" smtClean="0">
                        <a:latin typeface="Cambria Math" panose="02040503050406030204" pitchFamily="18" charset="0"/>
                      </a:rPr>
                      <m:t> </m:t>
                    </m:r>
                  </m:oMath>
                </a14:m>
                <a:r>
                  <a:rPr lang="en-US" dirty="0"/>
                  <a:t>is proportional to the light power (photon flux) input, over many orders of magnitude.</a:t>
                </a:r>
              </a:p>
              <a:p>
                <a:pPr marL="457200" indent="-457200" algn="l">
                  <a:buFont typeface="Arial"/>
                  <a:buChar char="•"/>
                </a:pPr>
                <a:r>
                  <a:rPr lang="en-US" dirty="0"/>
                  <a:t>The quantum efficiency depends on photon energy: </a:t>
                </a:r>
                <a14:m>
                  <m:oMath xmlns:m="http://schemas.openxmlformats.org/officeDocument/2006/math">
                    <m:r>
                      <a:rPr lang="fr-CH" i="1" smtClean="0">
                        <a:latin typeface="Cambria Math" panose="02040503050406030204" pitchFamily="18" charset="0"/>
                        <a:ea typeface="Cambria Math" panose="02040503050406030204" pitchFamily="18" charset="0"/>
                      </a:rPr>
                      <m:t>𝜂</m:t>
                    </m:r>
                    <m:r>
                      <a:rPr lang="fr-CH" i="1">
                        <a:latin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𝜀</m:t>
                    </m:r>
                    <m:r>
                      <a:rPr lang="fr-CH" b="0" i="1" smtClean="0">
                        <a:latin typeface="Cambria Math" panose="02040503050406030204" pitchFamily="18" charset="0"/>
                        <a:ea typeface="Cambria Math" panose="02040503050406030204" pitchFamily="18" charset="0"/>
                      </a:rPr>
                      <m:t>𝑇</m:t>
                    </m:r>
                    <m:d>
                      <m:dPr>
                        <m:ctrlPr>
                          <a:rPr lang="fr-CH" i="1">
                            <a:latin typeface="Cambria Math" panose="02040503050406030204" pitchFamily="18" charset="0"/>
                          </a:rPr>
                        </m:ctrlPr>
                      </m:dPr>
                      <m:e>
                        <m:r>
                          <a:rPr lang="fr-CH" b="0" i="1" smtClean="0">
                            <a:latin typeface="Cambria Math" panose="02040503050406030204" pitchFamily="18" charset="0"/>
                          </a:rPr>
                          <m:t>1−</m:t>
                        </m:r>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b="0" i="1" smtClean="0">
                                <a:latin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𝛼</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𝜆</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𝑑</m:t>
                            </m:r>
                          </m:sup>
                        </m:sSup>
                      </m:e>
                    </m:d>
                  </m:oMath>
                </a14:m>
                <a:r>
                  <a:rPr lang="en-US" dirty="0"/>
                  <a:t> , </a:t>
                </a:r>
                <a:r>
                  <a:rPr lang="en-US" i="1" dirty="0">
                    <a:latin typeface="Symbol" pitchFamily="2" charset="2"/>
                  </a:rPr>
                  <a:t>e</a:t>
                </a:r>
                <a:r>
                  <a:rPr lang="en-US" dirty="0"/>
                  <a:t> is the e-h pair collection efficiency, </a:t>
                </a:r>
                <a:r>
                  <a:rPr lang="en-US" i="1" dirty="0"/>
                  <a:t>T</a:t>
                </a:r>
                <a:r>
                  <a:rPr lang="en-US" dirty="0"/>
                  <a:t> is the surface transmission, </a:t>
                </a:r>
                <a:r>
                  <a:rPr lang="en-US" i="1" dirty="0">
                    <a:latin typeface="Symbol" pitchFamily="2" charset="2"/>
                  </a:rPr>
                  <a:t>a</a:t>
                </a:r>
                <a:r>
                  <a:rPr lang="en-US" dirty="0">
                    <a:latin typeface="Symbol" pitchFamily="2" charset="2"/>
                  </a:rPr>
                  <a:t>(</a:t>
                </a:r>
                <a:r>
                  <a:rPr lang="en-US" i="1" dirty="0">
                    <a:latin typeface="Symbol" pitchFamily="2" charset="2"/>
                  </a:rPr>
                  <a:t>l</a:t>
                </a:r>
                <a:r>
                  <a:rPr lang="en-US" dirty="0">
                    <a:latin typeface="Symbol" pitchFamily="2" charset="2"/>
                  </a:rPr>
                  <a:t>)</a:t>
                </a:r>
                <a:r>
                  <a:rPr lang="en-US" dirty="0"/>
                  <a:t> is the absorption and </a:t>
                </a:r>
                <a:r>
                  <a:rPr lang="en-US" i="1" dirty="0"/>
                  <a:t>d</a:t>
                </a:r>
                <a:r>
                  <a:rPr lang="en-US" dirty="0"/>
                  <a:t> is the depletion layer thickness.</a:t>
                </a:r>
              </a:p>
              <a:p>
                <a:pPr marL="457200" indent="-457200" algn="l">
                  <a:buFont typeface="Arial"/>
                  <a:buChar char="•"/>
                </a:pPr>
                <a:r>
                  <a:rPr lang="en-US" dirty="0"/>
                  <a:t>This leads to a universal behavior of the quantum efficiency (and responsivity) of semiconductor photodiodes:</a:t>
                </a:r>
              </a:p>
              <a:p>
                <a:pPr marL="914400" lvl="1" indent="-457200" algn="l">
                  <a:buFont typeface="Arial"/>
                  <a:buChar char="•"/>
                </a:pPr>
                <a:r>
                  <a:rPr lang="en-US" dirty="0"/>
                  <a:t>For photon energy higher than the bandgap (shorter wavelength), responsivity increases with wavelength (</a:t>
                </a:r>
                <a14:m>
                  <m:oMath xmlns:m="http://schemas.openxmlformats.org/officeDocument/2006/math">
                    <m:r>
                      <m:rPr>
                        <m:sty m:val="p"/>
                      </m:rPr>
                      <a:rPr lang="fr-CH">
                        <a:latin typeface="Cambria Math" panose="02040503050406030204" pitchFamily="18" charset="0"/>
                      </a:rPr>
                      <m:t>S</m:t>
                    </m:r>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𝜂𝜆</m:t>
                    </m:r>
                    <m:r>
                      <a:rPr lang="fr-CH" i="1">
                        <a:latin typeface="Cambria Math" panose="02040503050406030204" pitchFamily="18" charset="0"/>
                      </a:rPr>
                      <m:t>/1.24</m:t>
                    </m:r>
                  </m:oMath>
                </a14:m>
                <a:r>
                  <a:rPr lang="en-US" dirty="0"/>
                  <a:t>).</a:t>
                </a:r>
              </a:p>
              <a:p>
                <a:pPr marL="914400" lvl="1" indent="-457200" algn="l">
                  <a:buFont typeface="Arial"/>
                  <a:buChar char="•"/>
                </a:pPr>
                <a:r>
                  <a:rPr lang="en-US" dirty="0"/>
                  <a:t>For photon energy lower than the bandgap (longer wavelength), responsivity falls quickly with wavelength (absorption </a:t>
                </a:r>
                <a:r>
                  <a:rPr lang="en-US" dirty="0">
                    <a:latin typeface="Symbol" pitchFamily="2" charset="2"/>
                  </a:rPr>
                  <a:t>a(l)</a:t>
                </a:r>
                <a:r>
                  <a:rPr lang="en-US" dirty="0"/>
                  <a:t> decreases).</a:t>
                </a:r>
              </a:p>
            </p:txBody>
          </p:sp>
        </mc:Choice>
        <mc:Fallback>
          <p:sp>
            <p:nvSpPr>
              <p:cNvPr id="3" name="Subtitle 2"/>
              <p:cNvSpPr>
                <a:spLocks noGrp="1" noRot="1" noChangeAspect="1" noMove="1" noResize="1" noEditPoints="1" noAdjustHandles="1" noChangeArrowheads="1" noChangeShapeType="1" noTextEdit="1"/>
              </p:cNvSpPr>
              <p:nvPr>
                <p:ph type="subTitle" idx="1"/>
              </p:nvPr>
            </p:nvSpPr>
            <p:spPr>
              <a:xfrm>
                <a:off x="-3" y="522313"/>
                <a:ext cx="8917357" cy="6335685"/>
              </a:xfrm>
              <a:blipFill>
                <a:blip r:embed="rId2"/>
                <a:stretch>
                  <a:fillRect l="-996" t="-601" r="-284" b="-401"/>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2D0C6541-72F4-9941-85AD-C10A421EBD91}"/>
              </a:ext>
            </a:extLst>
          </p:cNvPr>
          <p:cNvSpPr/>
          <p:nvPr/>
        </p:nvSpPr>
        <p:spPr>
          <a:xfrm>
            <a:off x="8917354" y="6542109"/>
            <a:ext cx="3383278" cy="338554"/>
          </a:xfrm>
          <a:prstGeom prst="rect">
            <a:avLst/>
          </a:prstGeom>
        </p:spPr>
        <p:txBody>
          <a:bodyPr wrap="square">
            <a:spAutoFit/>
          </a:bodyPr>
          <a:lstStyle/>
          <a:p>
            <a:r>
              <a:rPr lang="fr-CH" sz="800" dirty="0"/>
              <a:t>https://</a:t>
            </a:r>
            <a:r>
              <a:rPr lang="fr-CH" sz="800" dirty="0" err="1"/>
              <a:t>www.researchgate.net</a:t>
            </a:r>
            <a:r>
              <a:rPr lang="fr-CH" sz="800" dirty="0"/>
              <a:t>/figure/Linear-Dynamic-Range-LDR-of-a-700nm-PCDTBTPC70BM-OPD-and-commercially-available_fig5_264428141</a:t>
            </a:r>
          </a:p>
        </p:txBody>
      </p:sp>
      <p:pic>
        <p:nvPicPr>
          <p:cNvPr id="13" name="Picture 6">
            <a:extLst>
              <a:ext uri="{FF2B5EF4-FFF2-40B4-BE49-F238E27FC236}">
                <a16:creationId xmlns:a16="http://schemas.microsoft.com/office/drawing/2014/main" id="{E94E47F4-913D-3F4A-A450-43665D0C9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2097" y="2088680"/>
            <a:ext cx="2997691" cy="2382376"/>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A5F62C9E-6B33-8042-8CA7-74D09A36CB45}"/>
              </a:ext>
            </a:extLst>
          </p:cNvPr>
          <p:cNvGrpSpPr/>
          <p:nvPr/>
        </p:nvGrpSpPr>
        <p:grpSpPr>
          <a:xfrm>
            <a:off x="9054517" y="37367"/>
            <a:ext cx="3213464" cy="2060913"/>
            <a:chOff x="8890816" y="4652861"/>
            <a:chExt cx="3438348" cy="2205139"/>
          </a:xfrm>
        </p:grpSpPr>
        <p:pic>
          <p:nvPicPr>
            <p:cNvPr id="16" name="Picture 15">
              <a:extLst>
                <a:ext uri="{FF2B5EF4-FFF2-40B4-BE49-F238E27FC236}">
                  <a16:creationId xmlns:a16="http://schemas.microsoft.com/office/drawing/2014/main" id="{18883178-6D92-D64B-ADF4-E3FDE43F9EE5}"/>
                </a:ext>
              </a:extLst>
            </p:cNvPr>
            <p:cNvPicPr>
              <a:picLocks noChangeAspect="1"/>
            </p:cNvPicPr>
            <p:nvPr/>
          </p:nvPicPr>
          <p:blipFill>
            <a:blip r:embed="rId4"/>
            <a:stretch>
              <a:fillRect/>
            </a:stretch>
          </p:blipFill>
          <p:spPr>
            <a:xfrm>
              <a:off x="8890816" y="4652861"/>
              <a:ext cx="3301184" cy="2205139"/>
            </a:xfrm>
            <a:prstGeom prst="rect">
              <a:avLst/>
            </a:prstGeom>
          </p:spPr>
        </p:pic>
        <p:grpSp>
          <p:nvGrpSpPr>
            <p:cNvPr id="17" name="Group 16">
              <a:extLst>
                <a:ext uri="{FF2B5EF4-FFF2-40B4-BE49-F238E27FC236}">
                  <a16:creationId xmlns:a16="http://schemas.microsoft.com/office/drawing/2014/main" id="{75C8A60E-EFB9-0841-9898-58EE2B8975D1}"/>
                </a:ext>
              </a:extLst>
            </p:cNvPr>
            <p:cNvGrpSpPr/>
            <p:nvPr/>
          </p:nvGrpSpPr>
          <p:grpSpPr>
            <a:xfrm>
              <a:off x="10684481" y="5868139"/>
              <a:ext cx="1644683" cy="976622"/>
              <a:chOff x="10815252" y="3037269"/>
              <a:chExt cx="1502014" cy="891904"/>
            </a:xfrm>
          </p:grpSpPr>
          <p:cxnSp>
            <p:nvCxnSpPr>
              <p:cNvPr id="18" name="Straight Arrow Connector 17">
                <a:extLst>
                  <a:ext uri="{FF2B5EF4-FFF2-40B4-BE49-F238E27FC236}">
                    <a16:creationId xmlns:a16="http://schemas.microsoft.com/office/drawing/2014/main" id="{B9F072B5-3705-5E43-825F-6EE1BE2382C8}"/>
                  </a:ext>
                </a:extLst>
              </p:cNvPr>
              <p:cNvCxnSpPr>
                <a:cxnSpLocks/>
              </p:cNvCxnSpPr>
              <p:nvPr/>
            </p:nvCxnSpPr>
            <p:spPr>
              <a:xfrm>
                <a:off x="10815252" y="3037269"/>
                <a:ext cx="0" cy="8169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7AAA44D-EB93-2E4C-BE32-F12CE38DCD84}"/>
                  </a:ext>
                </a:extLst>
              </p:cNvPr>
              <p:cNvSpPr txBox="1"/>
              <p:nvPr/>
            </p:nvSpPr>
            <p:spPr>
              <a:xfrm>
                <a:off x="10815252" y="3559841"/>
                <a:ext cx="1502014" cy="369332"/>
              </a:xfrm>
              <a:prstGeom prst="rect">
                <a:avLst/>
              </a:prstGeom>
              <a:noFill/>
            </p:spPr>
            <p:txBody>
              <a:bodyPr wrap="none" rtlCol="0">
                <a:spAutoFit/>
              </a:bodyPr>
              <a:lstStyle/>
              <a:p>
                <a:r>
                  <a:rPr lang="fr-CH" dirty="0">
                    <a:solidFill>
                      <a:srgbClr val="FF0000"/>
                    </a:solidFill>
                  </a:rPr>
                  <a:t>Light </a:t>
                </a:r>
                <a:r>
                  <a:rPr lang="fr-CH" dirty="0" err="1">
                    <a:solidFill>
                      <a:srgbClr val="FF0000"/>
                    </a:solidFill>
                  </a:rPr>
                  <a:t>intensity</a:t>
                </a:r>
                <a:endParaRPr lang="fr-CH" dirty="0">
                  <a:solidFill>
                    <a:srgbClr val="FF0000"/>
                  </a:solidFill>
                </a:endParaRPr>
              </a:p>
            </p:txBody>
          </p:sp>
        </p:grpSp>
      </p:grpSp>
      <p:pic>
        <p:nvPicPr>
          <p:cNvPr id="20" name="Picture 19">
            <a:extLst>
              <a:ext uri="{FF2B5EF4-FFF2-40B4-BE49-F238E27FC236}">
                <a16:creationId xmlns:a16="http://schemas.microsoft.com/office/drawing/2014/main" id="{7A6F5A40-828D-0045-8AA6-8B3C93885581}"/>
              </a:ext>
            </a:extLst>
          </p:cNvPr>
          <p:cNvPicPr>
            <a:picLocks noChangeAspect="1"/>
          </p:cNvPicPr>
          <p:nvPr/>
        </p:nvPicPr>
        <p:blipFill>
          <a:blip r:embed="rId5"/>
          <a:stretch>
            <a:fillRect/>
          </a:stretch>
        </p:blipFill>
        <p:spPr>
          <a:xfrm>
            <a:off x="9054517" y="4495514"/>
            <a:ext cx="3137483" cy="1966815"/>
          </a:xfrm>
          <a:prstGeom prst="rect">
            <a:avLst/>
          </a:prstGeom>
        </p:spPr>
      </p:pic>
      <p:cxnSp>
        <p:nvCxnSpPr>
          <p:cNvPr id="21" name="Straight Arrow Connector 20">
            <a:extLst>
              <a:ext uri="{FF2B5EF4-FFF2-40B4-BE49-F238E27FC236}">
                <a16:creationId xmlns:a16="http://schemas.microsoft.com/office/drawing/2014/main" id="{088EA87B-65D3-5049-B99D-2A074A5710DF}"/>
              </a:ext>
            </a:extLst>
          </p:cNvPr>
          <p:cNvCxnSpPr>
            <a:cxnSpLocks/>
          </p:cNvCxnSpPr>
          <p:nvPr/>
        </p:nvCxnSpPr>
        <p:spPr>
          <a:xfrm>
            <a:off x="8477250" y="3048000"/>
            <a:ext cx="1952625" cy="228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76D6FDF-B922-7141-9448-B3C42509A8C3}"/>
              </a:ext>
            </a:extLst>
          </p:cNvPr>
          <p:cNvCxnSpPr>
            <a:cxnSpLocks/>
          </p:cNvCxnSpPr>
          <p:nvPr/>
        </p:nvCxnSpPr>
        <p:spPr>
          <a:xfrm flipV="1">
            <a:off x="8258175" y="5531936"/>
            <a:ext cx="3562812" cy="9644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336B427-E3F6-2642-B42F-920C75E617D0}"/>
              </a:ext>
            </a:extLst>
          </p:cNvPr>
          <p:cNvCxnSpPr>
            <a:cxnSpLocks/>
          </p:cNvCxnSpPr>
          <p:nvPr/>
        </p:nvCxnSpPr>
        <p:spPr>
          <a:xfrm flipV="1">
            <a:off x="6677025" y="5292332"/>
            <a:ext cx="3824247" cy="60736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387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 y="-1"/>
            <a:ext cx="9475597" cy="513427"/>
          </a:xfrm>
        </p:spPr>
        <p:txBody>
          <a:bodyPr>
            <a:normAutofit fontScale="90000"/>
          </a:bodyPr>
          <a:lstStyle/>
          <a:p>
            <a:pPr algn="ctr"/>
            <a:r>
              <a:rPr lang="en-US" sz="4000" dirty="0">
                <a:solidFill>
                  <a:srgbClr val="FF0000"/>
                </a:solidFill>
                <a:latin typeface="Times New Roman" panose="02020603050405020304" pitchFamily="18" charset="0"/>
                <a:cs typeface="Times New Roman" panose="02020603050405020304" pitchFamily="18" charset="0"/>
              </a:rPr>
              <a:t>Electrical model of the photodiode</a:t>
            </a:r>
            <a:endParaRPr lang="en-US" sz="3200" dirty="0">
              <a:solidFill>
                <a:srgbClr val="FF0000"/>
              </a:solidFill>
            </a:endParaRPr>
          </a:p>
        </p:txBody>
      </p:sp>
      <p:pic>
        <p:nvPicPr>
          <p:cNvPr id="14" name="Picture 13">
            <a:extLst>
              <a:ext uri="{FF2B5EF4-FFF2-40B4-BE49-F238E27FC236}">
                <a16:creationId xmlns:a16="http://schemas.microsoft.com/office/drawing/2014/main" id="{FF2F6477-44B9-4F4C-813A-49F2DFBB066C}"/>
              </a:ext>
            </a:extLst>
          </p:cNvPr>
          <p:cNvPicPr>
            <a:picLocks noChangeAspect="1"/>
          </p:cNvPicPr>
          <p:nvPr/>
        </p:nvPicPr>
        <p:blipFill>
          <a:blip r:embed="rId2"/>
          <a:stretch>
            <a:fillRect/>
          </a:stretch>
        </p:blipFill>
        <p:spPr>
          <a:xfrm>
            <a:off x="8900658" y="0"/>
            <a:ext cx="3291342" cy="1883028"/>
          </a:xfrm>
          <a:prstGeom prst="rect">
            <a:avLst/>
          </a:prstGeom>
        </p:spPr>
      </p:pic>
      <p:grpSp>
        <p:nvGrpSpPr>
          <p:cNvPr id="15" name="Group 14">
            <a:extLst>
              <a:ext uri="{FF2B5EF4-FFF2-40B4-BE49-F238E27FC236}">
                <a16:creationId xmlns:a16="http://schemas.microsoft.com/office/drawing/2014/main" id="{A5F62C9E-6B33-8042-8CA7-74D09A36CB45}"/>
              </a:ext>
            </a:extLst>
          </p:cNvPr>
          <p:cNvGrpSpPr/>
          <p:nvPr/>
        </p:nvGrpSpPr>
        <p:grpSpPr>
          <a:xfrm>
            <a:off x="8900656" y="4652861"/>
            <a:ext cx="3438348" cy="2205139"/>
            <a:chOff x="8890816" y="4652861"/>
            <a:chExt cx="3438348" cy="2205139"/>
          </a:xfrm>
        </p:grpSpPr>
        <p:pic>
          <p:nvPicPr>
            <p:cNvPr id="16" name="Picture 15">
              <a:extLst>
                <a:ext uri="{FF2B5EF4-FFF2-40B4-BE49-F238E27FC236}">
                  <a16:creationId xmlns:a16="http://schemas.microsoft.com/office/drawing/2014/main" id="{18883178-6D92-D64B-ADF4-E3FDE43F9EE5}"/>
                </a:ext>
              </a:extLst>
            </p:cNvPr>
            <p:cNvPicPr>
              <a:picLocks noChangeAspect="1"/>
            </p:cNvPicPr>
            <p:nvPr/>
          </p:nvPicPr>
          <p:blipFill>
            <a:blip r:embed="rId3"/>
            <a:stretch>
              <a:fillRect/>
            </a:stretch>
          </p:blipFill>
          <p:spPr>
            <a:xfrm>
              <a:off x="8890816" y="4652861"/>
              <a:ext cx="3301184" cy="2205139"/>
            </a:xfrm>
            <a:prstGeom prst="rect">
              <a:avLst/>
            </a:prstGeom>
          </p:spPr>
        </p:pic>
        <p:grpSp>
          <p:nvGrpSpPr>
            <p:cNvPr id="17" name="Group 16">
              <a:extLst>
                <a:ext uri="{FF2B5EF4-FFF2-40B4-BE49-F238E27FC236}">
                  <a16:creationId xmlns:a16="http://schemas.microsoft.com/office/drawing/2014/main" id="{75C8A60E-EFB9-0841-9898-58EE2B8975D1}"/>
                </a:ext>
              </a:extLst>
            </p:cNvPr>
            <p:cNvGrpSpPr/>
            <p:nvPr/>
          </p:nvGrpSpPr>
          <p:grpSpPr>
            <a:xfrm>
              <a:off x="10684481" y="5868139"/>
              <a:ext cx="1644683" cy="976622"/>
              <a:chOff x="10815252" y="3037269"/>
              <a:chExt cx="1502014" cy="891904"/>
            </a:xfrm>
          </p:grpSpPr>
          <p:cxnSp>
            <p:nvCxnSpPr>
              <p:cNvPr id="18" name="Straight Arrow Connector 17">
                <a:extLst>
                  <a:ext uri="{FF2B5EF4-FFF2-40B4-BE49-F238E27FC236}">
                    <a16:creationId xmlns:a16="http://schemas.microsoft.com/office/drawing/2014/main" id="{B9F072B5-3705-5E43-825F-6EE1BE2382C8}"/>
                  </a:ext>
                </a:extLst>
              </p:cNvPr>
              <p:cNvCxnSpPr>
                <a:cxnSpLocks/>
              </p:cNvCxnSpPr>
              <p:nvPr/>
            </p:nvCxnSpPr>
            <p:spPr>
              <a:xfrm>
                <a:off x="10815252" y="3037269"/>
                <a:ext cx="0" cy="8169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7AAA44D-EB93-2E4C-BE32-F12CE38DCD84}"/>
                  </a:ext>
                </a:extLst>
              </p:cNvPr>
              <p:cNvSpPr txBox="1"/>
              <p:nvPr/>
            </p:nvSpPr>
            <p:spPr>
              <a:xfrm>
                <a:off x="10815252" y="3559841"/>
                <a:ext cx="1502014" cy="369332"/>
              </a:xfrm>
              <a:prstGeom prst="rect">
                <a:avLst/>
              </a:prstGeom>
              <a:noFill/>
            </p:spPr>
            <p:txBody>
              <a:bodyPr wrap="none" rtlCol="0">
                <a:spAutoFit/>
              </a:bodyPr>
              <a:lstStyle/>
              <a:p>
                <a:r>
                  <a:rPr lang="fr-CH" dirty="0">
                    <a:solidFill>
                      <a:srgbClr val="FF0000"/>
                    </a:solidFill>
                  </a:rPr>
                  <a:t>Light </a:t>
                </a:r>
                <a:r>
                  <a:rPr lang="fr-CH" dirty="0" err="1">
                    <a:solidFill>
                      <a:srgbClr val="FF0000"/>
                    </a:solidFill>
                  </a:rPr>
                  <a:t>intensity</a:t>
                </a:r>
                <a:endParaRPr lang="fr-CH" dirty="0">
                  <a:solidFill>
                    <a:srgbClr val="FF0000"/>
                  </a:solidFill>
                </a:endParaRPr>
              </a:p>
            </p:txBody>
          </p:sp>
        </p:grpSp>
      </p:grpSp>
      <p:pic>
        <p:nvPicPr>
          <p:cNvPr id="6" name="Picture 5">
            <a:extLst>
              <a:ext uri="{FF2B5EF4-FFF2-40B4-BE49-F238E27FC236}">
                <a16:creationId xmlns:a16="http://schemas.microsoft.com/office/drawing/2014/main" id="{61A1B8DE-3B26-834D-BC68-5C05021E7B78}"/>
              </a:ext>
            </a:extLst>
          </p:cNvPr>
          <p:cNvPicPr>
            <a:picLocks noChangeAspect="1"/>
          </p:cNvPicPr>
          <p:nvPr/>
        </p:nvPicPr>
        <p:blipFill>
          <a:blip r:embed="rId4"/>
          <a:stretch>
            <a:fillRect/>
          </a:stretch>
        </p:blipFill>
        <p:spPr>
          <a:xfrm>
            <a:off x="8900656" y="1978261"/>
            <a:ext cx="3301185" cy="2267362"/>
          </a:xfrm>
          <a:prstGeom prst="rect">
            <a:avLst/>
          </a:prstGeom>
        </p:spPr>
      </p:pic>
      <p:cxnSp>
        <p:nvCxnSpPr>
          <p:cNvPr id="4" name="Straight Arrow Connector 20">
            <a:extLst>
              <a:ext uri="{FF2B5EF4-FFF2-40B4-BE49-F238E27FC236}">
                <a16:creationId xmlns:a16="http://schemas.microsoft.com/office/drawing/2014/main" id="{1175D18B-097C-D3A8-DA02-DB59ADF74E09}"/>
              </a:ext>
            </a:extLst>
          </p:cNvPr>
          <p:cNvCxnSpPr>
            <a:cxnSpLocks/>
          </p:cNvCxnSpPr>
          <p:nvPr/>
        </p:nvCxnSpPr>
        <p:spPr>
          <a:xfrm>
            <a:off x="8165319" y="2186563"/>
            <a:ext cx="1159551" cy="6169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22">
            <a:extLst>
              <a:ext uri="{FF2B5EF4-FFF2-40B4-BE49-F238E27FC236}">
                <a16:creationId xmlns:a16="http://schemas.microsoft.com/office/drawing/2014/main" id="{7D8E7B33-642C-7309-8B09-93A0426C15FE}"/>
              </a:ext>
            </a:extLst>
          </p:cNvPr>
          <p:cNvCxnSpPr>
            <a:cxnSpLocks/>
          </p:cNvCxnSpPr>
          <p:nvPr/>
        </p:nvCxnSpPr>
        <p:spPr>
          <a:xfrm>
            <a:off x="7033846" y="3009381"/>
            <a:ext cx="3788229" cy="277671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20">
            <a:extLst>
              <a:ext uri="{FF2B5EF4-FFF2-40B4-BE49-F238E27FC236}">
                <a16:creationId xmlns:a16="http://schemas.microsoft.com/office/drawing/2014/main" id="{8D61ED03-4197-53DC-EE62-88E2DB19EFBD}"/>
              </a:ext>
            </a:extLst>
          </p:cNvPr>
          <p:cNvCxnSpPr>
            <a:cxnSpLocks/>
          </p:cNvCxnSpPr>
          <p:nvPr/>
        </p:nvCxnSpPr>
        <p:spPr>
          <a:xfrm>
            <a:off x="5968721" y="3336053"/>
            <a:ext cx="4091486" cy="25169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 y="522314"/>
            <a:ext cx="8614951" cy="4974134"/>
          </a:xfrm>
        </p:spPr>
        <p:txBody>
          <a:bodyPr>
            <a:normAutofit/>
          </a:bodyPr>
          <a:lstStyle/>
          <a:p>
            <a:pPr marL="457200" indent="-457200" algn="l">
              <a:buFont typeface="Arial"/>
              <a:buChar char="•"/>
            </a:pPr>
            <a:r>
              <a:rPr lang="en-US" dirty="0"/>
              <a:t>The electrical model of the photodiode contains the photocurrent source </a:t>
            </a:r>
            <a:r>
              <a:rPr lang="en-US" i="1" dirty="0" err="1"/>
              <a:t>I</a:t>
            </a:r>
            <a:r>
              <a:rPr lang="en-US" i="1" baseline="-25000" dirty="0" err="1"/>
              <a:t>ph</a:t>
            </a:r>
            <a:r>
              <a:rPr lang="en-US" i="1" baseline="-25000" dirty="0"/>
              <a:t> </a:t>
            </a:r>
            <a:r>
              <a:rPr lang="en-US" dirty="0"/>
              <a:t>, the ideal diode, a shunt resistance </a:t>
            </a:r>
            <a:r>
              <a:rPr lang="en-US" i="1" dirty="0" err="1"/>
              <a:t>R</a:t>
            </a:r>
            <a:r>
              <a:rPr lang="en-US" i="1" baseline="-25000" dirty="0" err="1"/>
              <a:t>sh</a:t>
            </a:r>
            <a:r>
              <a:rPr lang="en-US" dirty="0"/>
              <a:t> (10</a:t>
            </a:r>
            <a:r>
              <a:rPr lang="en-US" baseline="30000" dirty="0"/>
              <a:t>7</a:t>
            </a:r>
            <a:r>
              <a:rPr lang="en-US" dirty="0"/>
              <a:t>-10</a:t>
            </a:r>
            <a:r>
              <a:rPr lang="en-US" baseline="30000" dirty="0"/>
              <a:t>9</a:t>
            </a:r>
            <a:r>
              <a:rPr lang="en-US" dirty="0"/>
              <a:t> </a:t>
            </a:r>
            <a:r>
              <a:rPr lang="en-US" dirty="0">
                <a:latin typeface="Symbol" pitchFamily="2" charset="2"/>
              </a:rPr>
              <a:t>W</a:t>
            </a:r>
            <a:r>
              <a:rPr lang="en-US" dirty="0"/>
              <a:t>) and junction capacitance </a:t>
            </a:r>
            <a:r>
              <a:rPr lang="en-US" i="1" dirty="0" err="1"/>
              <a:t>C</a:t>
            </a:r>
            <a:r>
              <a:rPr lang="en-US" i="1" baseline="-25000" dirty="0" err="1"/>
              <a:t>j</a:t>
            </a:r>
            <a:r>
              <a:rPr lang="en-US" dirty="0"/>
              <a:t> . The output has also a small series resistance </a:t>
            </a:r>
            <a:r>
              <a:rPr lang="en-US" i="1" dirty="0"/>
              <a:t>R</a:t>
            </a:r>
            <a:r>
              <a:rPr lang="en-US" i="1" baseline="-25000" dirty="0"/>
              <a:t>s</a:t>
            </a:r>
            <a:r>
              <a:rPr lang="en-US" baseline="-25000" dirty="0"/>
              <a:t> </a:t>
            </a:r>
            <a:r>
              <a:rPr lang="en-US" dirty="0"/>
              <a:t>(10</a:t>
            </a:r>
            <a:r>
              <a:rPr lang="en-US" baseline="30000" dirty="0"/>
              <a:t>2</a:t>
            </a:r>
            <a:r>
              <a:rPr lang="en-US" dirty="0"/>
              <a:t>-10</a:t>
            </a:r>
            <a:r>
              <a:rPr lang="en-US" baseline="30000" dirty="0"/>
              <a:t>3</a:t>
            </a:r>
            <a:r>
              <a:rPr lang="en-US" dirty="0"/>
              <a:t> </a:t>
            </a:r>
            <a:r>
              <a:rPr lang="en-US" dirty="0">
                <a:latin typeface="Symbol" pitchFamily="2" charset="2"/>
              </a:rPr>
              <a:t>W</a:t>
            </a:r>
            <a:r>
              <a:rPr lang="en-US" dirty="0"/>
              <a:t>).</a:t>
            </a:r>
          </a:p>
          <a:p>
            <a:pPr marL="457200" indent="-457200" algn="l">
              <a:buFont typeface="Arial"/>
              <a:buChar char="•"/>
            </a:pPr>
            <a:r>
              <a:rPr lang="en-US" dirty="0"/>
              <a:t>The junction capacitance </a:t>
            </a:r>
            <a:r>
              <a:rPr lang="en-US" dirty="0" err="1"/>
              <a:t>C</a:t>
            </a:r>
            <a:r>
              <a:rPr lang="en-US" baseline="-25000" dirty="0" err="1"/>
              <a:t>j</a:t>
            </a:r>
            <a:r>
              <a:rPr lang="en-US" dirty="0"/>
              <a:t> depends strongly on reverse bias: It's highest at zero bias, and decreases with bias voltage.</a:t>
            </a:r>
          </a:p>
          <a:p>
            <a:pPr marL="457200" indent="-457200" algn="l">
              <a:buFont typeface="Arial"/>
              <a:buChar char="•"/>
            </a:pPr>
            <a:r>
              <a:rPr lang="en-US" dirty="0"/>
              <a:t>The photodiode is usually used in either zero-biased ("photovoltaic mode") or with negative bias ("photoconductive mode").</a:t>
            </a:r>
          </a:p>
          <a:p>
            <a:pPr marL="457200" indent="-457200" algn="l">
              <a:buFont typeface="Arial"/>
              <a:buChar char="•"/>
            </a:pPr>
            <a:r>
              <a:rPr lang="en-US" dirty="0"/>
              <a:t>The difference: at zero bias we have zero leakage current (lower noise), but higher junction capacitance (slower response).</a:t>
            </a:r>
          </a:p>
          <a:p>
            <a:pPr marL="457200" indent="-457200" algn="l">
              <a:buFont typeface="Arial"/>
              <a:buChar char="•"/>
            </a:pPr>
            <a:r>
              <a:rPr lang="en-US" dirty="0"/>
              <a:t>The diode leakage current is low up to the breakdown voltage, where it starts to increase exponentially with bias voltage.</a:t>
            </a:r>
          </a:p>
        </p:txBody>
      </p:sp>
      <p:cxnSp>
        <p:nvCxnSpPr>
          <p:cNvPr id="13" name="Straight Arrow Connector 20">
            <a:extLst>
              <a:ext uri="{FF2B5EF4-FFF2-40B4-BE49-F238E27FC236}">
                <a16:creationId xmlns:a16="http://schemas.microsoft.com/office/drawing/2014/main" id="{5750194E-908D-63BD-141A-496D3785B473}"/>
              </a:ext>
            </a:extLst>
          </p:cNvPr>
          <p:cNvCxnSpPr>
            <a:cxnSpLocks/>
          </p:cNvCxnSpPr>
          <p:nvPr/>
        </p:nvCxnSpPr>
        <p:spPr>
          <a:xfrm>
            <a:off x="7741105" y="5000302"/>
            <a:ext cx="1734491" cy="11793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3209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 y="-1"/>
            <a:ext cx="9324976" cy="513427"/>
          </a:xfrm>
        </p:spPr>
        <p:txBody>
          <a:bodyPr>
            <a:normAutofit fontScale="90000"/>
          </a:bodyPr>
          <a:lstStyle/>
          <a:p>
            <a:pPr algn="ctr"/>
            <a:r>
              <a:rPr lang="en-US" sz="4000" dirty="0">
                <a:solidFill>
                  <a:srgbClr val="FF0000"/>
                </a:solidFill>
                <a:latin typeface="Times New Roman" panose="02020603050405020304" pitchFamily="18" charset="0"/>
                <a:cs typeface="Times New Roman" panose="02020603050405020304" pitchFamily="18" charset="0"/>
              </a:rPr>
              <a:t>Photon detectors: typical circuits and noise</a:t>
            </a:r>
            <a:endParaRPr lang="en-US" sz="3200" dirty="0">
              <a:solidFill>
                <a:srgbClr val="FF0000"/>
              </a:solidFill>
            </a:endParaRPr>
          </a:p>
        </p:txBody>
      </p:sp>
      <mc:AlternateContent xmlns:mc="http://schemas.openxmlformats.org/markup-compatibility/2006" xmlns:a14="http://schemas.microsoft.com/office/drawing/2010/main">
        <mc:Choice Requires="a14">
          <p:sp>
            <p:nvSpPr>
              <p:cNvPr id="3" name="Subtitle 2"/>
              <p:cNvSpPr>
                <a:spLocks noGrp="1"/>
              </p:cNvSpPr>
              <p:nvPr>
                <p:ph type="subTitle" idx="1"/>
              </p:nvPr>
            </p:nvSpPr>
            <p:spPr>
              <a:xfrm>
                <a:off x="-3" y="522314"/>
                <a:ext cx="8510260" cy="5253797"/>
              </a:xfrm>
            </p:spPr>
            <p:txBody>
              <a:bodyPr>
                <a:normAutofit/>
              </a:bodyPr>
              <a:lstStyle/>
              <a:p>
                <a:pPr marL="457200" indent="-457200" algn="l">
                  <a:buFont typeface="Arial"/>
                  <a:buChar char="•"/>
                </a:pPr>
                <a:r>
                  <a:rPr lang="en-US" dirty="0"/>
                  <a:t>The voltage output is: </a:t>
                </a:r>
                <a14:m>
                  <m:oMath xmlns:m="http://schemas.openxmlformats.org/officeDocument/2006/math">
                    <m:sSub>
                      <m:sSubPr>
                        <m:ctrlPr>
                          <a:rPr lang="fr-CH" i="1">
                            <a:latin typeface="Cambria Math" panose="02040503050406030204" pitchFamily="18" charset="0"/>
                          </a:rPr>
                        </m:ctrlPr>
                      </m:sSubPr>
                      <m:e>
                        <m:r>
                          <a:rPr lang="fr-CH" b="0" i="1" smtClean="0">
                            <a:latin typeface="Cambria Math" panose="02040503050406030204" pitchFamily="18" charset="0"/>
                          </a:rPr>
                          <m:t>𝑉</m:t>
                        </m:r>
                      </m:e>
                      <m:sub>
                        <m:r>
                          <a:rPr lang="fr-CH" i="1">
                            <a:latin typeface="Cambria Math" panose="02040503050406030204" pitchFamily="18" charset="0"/>
                          </a:rPr>
                          <m:t>0</m:t>
                        </m:r>
                      </m:sub>
                    </m:sSub>
                    <m:r>
                      <a:rPr lang="fr-CH" b="0" i="1" smtClean="0">
                        <a:latin typeface="Cambria Math" panose="02040503050406030204" pitchFamily="18" charset="0"/>
                      </a:rPr>
                      <m:t>=</m:t>
                    </m:r>
                    <m:r>
                      <a:rPr lang="fr-CH" b="0" i="1" smtClean="0">
                        <a:latin typeface="Cambria Math" panose="02040503050406030204" pitchFamily="18" charset="0"/>
                      </a:rPr>
                      <m:t>𝑆</m:t>
                    </m:r>
                    <m:sSub>
                      <m:sSubPr>
                        <m:ctrlPr>
                          <a:rPr lang="fr-CH" i="1">
                            <a:latin typeface="Cambria Math" panose="02040503050406030204" pitchFamily="18" charset="0"/>
                          </a:rPr>
                        </m:ctrlPr>
                      </m:sSubPr>
                      <m:e>
                        <m:r>
                          <a:rPr lang="fr-CH" b="0" i="1" smtClean="0">
                            <a:latin typeface="Cambria Math" panose="02040503050406030204" pitchFamily="18" charset="0"/>
                          </a:rPr>
                          <m:t>𝑅</m:t>
                        </m:r>
                      </m:e>
                      <m:sub>
                        <m:r>
                          <a:rPr lang="fr-CH" b="0" i="1" smtClean="0">
                            <a:latin typeface="Cambria Math" panose="02040503050406030204" pitchFamily="18" charset="0"/>
                          </a:rPr>
                          <m:t>𝐹</m:t>
                        </m:r>
                      </m:sub>
                    </m:sSub>
                    <m:r>
                      <a:rPr lang="fr-CH" b="0" i="1" smtClean="0">
                        <a:latin typeface="Cambria Math" panose="02040503050406030204" pitchFamily="18" charset="0"/>
                      </a:rPr>
                      <m:t>𝑃</m:t>
                    </m:r>
                  </m:oMath>
                </a14:m>
                <a:r>
                  <a:rPr lang="en-US" dirty="0"/>
                  <a:t> .</a:t>
                </a:r>
              </a:p>
              <a:p>
                <a:pPr marL="457200" indent="-457200" algn="l">
                  <a:buFont typeface="Arial"/>
                  <a:buChar char="•"/>
                </a:pPr>
                <a:r>
                  <a:rPr lang="en-US" dirty="0"/>
                  <a:t>The time constant is: </a:t>
                </a:r>
                <a14:m>
                  <m:oMath xmlns:m="http://schemas.openxmlformats.org/officeDocument/2006/math">
                    <m:r>
                      <m:rPr>
                        <m:sty m:val="p"/>
                      </m:rPr>
                      <a:rPr lang="fr-CH" b="0" i="0" smtClean="0">
                        <a:latin typeface="Cambria Math" panose="02040503050406030204" pitchFamily="18" charset="0"/>
                      </a:rPr>
                      <m:t>C</m:t>
                    </m:r>
                    <m:r>
                      <a:rPr lang="fr-CH" b="0" i="0" smtClean="0">
                        <a:latin typeface="Cambria Math" panose="02040503050406030204" pitchFamily="18" charset="0"/>
                      </a:rPr>
                      <m:t>=</m:t>
                    </m:r>
                    <m:d>
                      <m:dPr>
                        <m:ctrlPr>
                          <a:rPr lang="fr-CH" b="0" i="1" smtClean="0">
                            <a:latin typeface="Cambria Math" panose="02040503050406030204" pitchFamily="18" charset="0"/>
                          </a:rPr>
                        </m:ctrlPr>
                      </m:dPr>
                      <m:e>
                        <m:sSub>
                          <m:sSubPr>
                            <m:ctrlPr>
                              <a:rPr lang="fr-CH" i="1">
                                <a:latin typeface="Cambria Math" panose="02040503050406030204" pitchFamily="18" charset="0"/>
                              </a:rPr>
                            </m:ctrlPr>
                          </m:sSubPr>
                          <m:e>
                            <m:r>
                              <a:rPr lang="fr-CH" i="1">
                                <a:latin typeface="Cambria Math" panose="02040503050406030204" pitchFamily="18" charset="0"/>
                              </a:rPr>
                              <m:t>𝐶</m:t>
                            </m:r>
                          </m:e>
                          <m:sub>
                            <m:r>
                              <a:rPr lang="fr-CH" i="1">
                                <a:latin typeface="Cambria Math" panose="02040503050406030204" pitchFamily="18" charset="0"/>
                              </a:rPr>
                              <m:t>𝑗</m:t>
                            </m:r>
                          </m:sub>
                        </m:sSub>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𝐶</m:t>
                            </m:r>
                          </m:e>
                          <m:sub>
                            <m:r>
                              <a:rPr lang="fr-CH" i="1">
                                <a:latin typeface="Cambria Math" panose="02040503050406030204" pitchFamily="18" charset="0"/>
                              </a:rPr>
                              <m:t>𝐹</m:t>
                            </m:r>
                          </m:sub>
                        </m:sSub>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𝐶</m:t>
                            </m:r>
                          </m:e>
                          <m:sub>
                            <m:r>
                              <a:rPr lang="fr-CH" b="0" i="1" smtClean="0">
                                <a:latin typeface="Cambria Math" panose="02040503050406030204" pitchFamily="18" charset="0"/>
                              </a:rPr>
                              <m:t>𝐴</m:t>
                            </m:r>
                          </m:sub>
                        </m:sSub>
                      </m:e>
                    </m:d>
                    <m:sSub>
                      <m:sSubPr>
                        <m:ctrlPr>
                          <a:rPr lang="fr-CH" i="1">
                            <a:latin typeface="Cambria Math" panose="02040503050406030204" pitchFamily="18" charset="0"/>
                          </a:rPr>
                        </m:ctrlPr>
                      </m:sSubPr>
                      <m:e>
                        <m:r>
                          <a:rPr lang="fr-CH" b="0" i="1" smtClean="0">
                            <a:latin typeface="Cambria Math" panose="02040503050406030204" pitchFamily="18" charset="0"/>
                          </a:rPr>
                          <m:t>𝑅</m:t>
                        </m:r>
                      </m:e>
                      <m:sub>
                        <m:r>
                          <a:rPr lang="fr-CH" i="1">
                            <a:latin typeface="Cambria Math" panose="02040503050406030204" pitchFamily="18" charset="0"/>
                          </a:rPr>
                          <m:t>𝐹</m:t>
                        </m:r>
                      </m:sub>
                    </m:sSub>
                  </m:oMath>
                </a14:m>
                <a:r>
                  <a:rPr lang="en-US" dirty="0"/>
                  <a:t> .</a:t>
                </a:r>
              </a:p>
              <a:p>
                <a:pPr marL="457200" indent="-457200" algn="l">
                  <a:buFont typeface="Arial"/>
                  <a:buChar char="•"/>
                </a:pPr>
                <a:r>
                  <a:rPr lang="en-US" dirty="0"/>
                  <a:t>Noise sources:</a:t>
                </a:r>
              </a:p>
              <a:p>
                <a:pPr marL="914400" lvl="1" indent="-457200" algn="l">
                  <a:buFont typeface="Arial"/>
                  <a:buChar char="•"/>
                </a:pPr>
                <a:r>
                  <a:rPr lang="en-US" dirty="0"/>
                  <a:t>Shot noise from photocurrent </a:t>
                </a:r>
                <a:r>
                  <a:rPr lang="en-US" i="1" dirty="0"/>
                  <a:t>I</a:t>
                </a:r>
                <a:r>
                  <a:rPr lang="en-US" i="1" baseline="-25000" dirty="0"/>
                  <a:t>p</a:t>
                </a:r>
                <a:r>
                  <a:rPr lang="en-US" dirty="0"/>
                  <a:t> and (in photoconductive mode) from leakage current </a:t>
                </a:r>
                <a:r>
                  <a:rPr lang="en-US" i="1" dirty="0"/>
                  <a:t>I</a:t>
                </a:r>
                <a:r>
                  <a:rPr lang="en-US" i="1" baseline="-25000" dirty="0"/>
                  <a:t>l</a:t>
                </a:r>
                <a:r>
                  <a:rPr lang="en-US" dirty="0"/>
                  <a:t> : </a:t>
                </a:r>
                <a14:m>
                  <m:oMath xmlns:m="http://schemas.openxmlformats.org/officeDocument/2006/math">
                    <m:sSub>
                      <m:sSubPr>
                        <m:ctrlPr>
                          <a:rPr lang="en-US" i="1" smtClean="0">
                            <a:latin typeface="Cambria Math" panose="02040503050406030204" pitchFamily="18" charset="0"/>
                          </a:rPr>
                        </m:ctrlPr>
                      </m:sSubPr>
                      <m:e>
                        <m:r>
                          <a:rPr lang="fr-CH" b="0" i="1" smtClean="0">
                            <a:latin typeface="Cambria Math" panose="02040503050406030204" pitchFamily="18" charset="0"/>
                          </a:rPr>
                          <m:t>𝐼</m:t>
                        </m:r>
                      </m:e>
                      <m:sub>
                        <m:r>
                          <a:rPr lang="fr-CH" b="0" i="1" smtClean="0">
                            <a:latin typeface="Cambria Math" panose="02040503050406030204" pitchFamily="18" charset="0"/>
                          </a:rPr>
                          <m:t>𝑠</m:t>
                        </m:r>
                      </m:sub>
                    </m:sSub>
                    <m:r>
                      <a:rPr lang="fr-CH" b="0" i="1" smtClean="0">
                        <a:latin typeface="Cambria Math" panose="02040503050406030204" pitchFamily="18" charset="0"/>
                      </a:rPr>
                      <m:t>=</m:t>
                    </m:r>
                    <m:rad>
                      <m:radPr>
                        <m:degHide m:val="on"/>
                        <m:ctrlPr>
                          <a:rPr lang="fr-CH" b="0" i="1" smtClean="0">
                            <a:latin typeface="Cambria Math" panose="02040503050406030204" pitchFamily="18" charset="0"/>
                          </a:rPr>
                        </m:ctrlPr>
                      </m:radPr>
                      <m:deg/>
                      <m:e>
                        <m:r>
                          <a:rPr lang="fr-CH" b="0" i="1" smtClean="0">
                            <a:latin typeface="Cambria Math" panose="02040503050406030204" pitchFamily="18" charset="0"/>
                          </a:rPr>
                          <m:t>2</m:t>
                        </m:r>
                        <m:r>
                          <a:rPr lang="fr-CH" b="0" i="1" smtClean="0">
                            <a:latin typeface="Cambria Math" panose="02040503050406030204" pitchFamily="18" charset="0"/>
                          </a:rPr>
                          <m:t>𝑒𝐵</m:t>
                        </m:r>
                        <m:r>
                          <a:rPr lang="fr-CH" b="0" i="1" smtClean="0">
                            <a:latin typeface="Cambria Math" panose="02040503050406030204" pitchFamily="18" charset="0"/>
                          </a:rPr>
                          <m:t>(</m:t>
                        </m:r>
                        <m:sSub>
                          <m:sSubPr>
                            <m:ctrlPr>
                              <a:rPr lang="fr-CH" b="0" i="1" smtClean="0">
                                <a:latin typeface="Cambria Math" panose="02040503050406030204" pitchFamily="18" charset="0"/>
                              </a:rPr>
                            </m:ctrlPr>
                          </m:sSubPr>
                          <m:e>
                            <m:r>
                              <a:rPr lang="fr-CH" b="0" i="1" smtClean="0">
                                <a:latin typeface="Cambria Math" panose="02040503050406030204" pitchFamily="18" charset="0"/>
                              </a:rPr>
                              <m:t>𝐼</m:t>
                            </m:r>
                          </m:e>
                          <m:sub>
                            <m:r>
                              <a:rPr lang="fr-CH" b="0" i="1" smtClean="0">
                                <a:latin typeface="Cambria Math" panose="02040503050406030204" pitchFamily="18" charset="0"/>
                              </a:rPr>
                              <m:t>𝑝</m:t>
                            </m:r>
                          </m:sub>
                        </m:sSub>
                        <m:r>
                          <a:rPr lang="fr-CH" b="0" i="1" smtClean="0">
                            <a:latin typeface="Cambria Math" panose="02040503050406030204" pitchFamily="18" charset="0"/>
                          </a:rPr>
                          <m:t>+</m:t>
                        </m:r>
                        <m:sSub>
                          <m:sSubPr>
                            <m:ctrlPr>
                              <a:rPr lang="fr-CH" b="0" i="1" smtClean="0">
                                <a:latin typeface="Cambria Math" panose="02040503050406030204" pitchFamily="18" charset="0"/>
                              </a:rPr>
                            </m:ctrlPr>
                          </m:sSubPr>
                          <m:e>
                            <m:r>
                              <a:rPr lang="fr-CH" b="0" i="1" smtClean="0">
                                <a:latin typeface="Cambria Math" panose="02040503050406030204" pitchFamily="18" charset="0"/>
                              </a:rPr>
                              <m:t>𝐼</m:t>
                            </m:r>
                          </m:e>
                          <m:sub>
                            <m:r>
                              <a:rPr lang="fr-CH" b="0" i="1" smtClean="0">
                                <a:latin typeface="Cambria Math" panose="02040503050406030204" pitchFamily="18" charset="0"/>
                              </a:rPr>
                              <m:t>𝑙</m:t>
                            </m:r>
                          </m:sub>
                        </m:sSub>
                        <m:r>
                          <a:rPr lang="fr-CH" b="0" i="1" smtClean="0">
                            <a:latin typeface="Cambria Math" panose="02040503050406030204" pitchFamily="18" charset="0"/>
                          </a:rPr>
                          <m:t>)</m:t>
                        </m:r>
                      </m:e>
                    </m:rad>
                  </m:oMath>
                </a14:m>
                <a:r>
                  <a:rPr lang="en-US" dirty="0"/>
                  <a:t> (B= bandwidth).</a:t>
                </a:r>
              </a:p>
              <a:p>
                <a:pPr marL="914400" lvl="1" indent="-457200" algn="l">
                  <a:buFont typeface="Arial"/>
                  <a:buChar char="•"/>
                </a:pPr>
                <a:r>
                  <a:rPr lang="en-US" dirty="0"/>
                  <a:t>Thermal (Johnson) noise:  </a:t>
                </a:r>
                <a14:m>
                  <m:oMath xmlns:m="http://schemas.openxmlformats.org/officeDocument/2006/math">
                    <m:sSub>
                      <m:sSubPr>
                        <m:ctrlPr>
                          <a:rPr lang="en-US" i="1">
                            <a:latin typeface="Cambria Math" panose="02040503050406030204" pitchFamily="18" charset="0"/>
                          </a:rPr>
                        </m:ctrlPr>
                      </m:sSubPr>
                      <m:e>
                        <m:r>
                          <a:rPr lang="fr-CH" i="1">
                            <a:latin typeface="Cambria Math" panose="02040503050406030204" pitchFamily="18" charset="0"/>
                          </a:rPr>
                          <m:t>𝐼</m:t>
                        </m:r>
                      </m:e>
                      <m:sub>
                        <m:r>
                          <a:rPr lang="fr-CH" b="0" i="1" smtClean="0">
                            <a:latin typeface="Cambria Math" panose="02040503050406030204" pitchFamily="18" charset="0"/>
                          </a:rPr>
                          <m:t>𝑗</m:t>
                        </m:r>
                      </m:sub>
                    </m:sSub>
                    <m:r>
                      <a:rPr lang="fr-CH" i="1">
                        <a:latin typeface="Cambria Math" panose="02040503050406030204" pitchFamily="18" charset="0"/>
                      </a:rPr>
                      <m:t>=</m:t>
                    </m:r>
                    <m:rad>
                      <m:radPr>
                        <m:degHide m:val="on"/>
                        <m:ctrlPr>
                          <a:rPr lang="fr-CH" i="1">
                            <a:latin typeface="Cambria Math" panose="02040503050406030204" pitchFamily="18" charset="0"/>
                          </a:rPr>
                        </m:ctrlPr>
                      </m:radPr>
                      <m:deg/>
                      <m:e>
                        <m:r>
                          <a:rPr lang="fr-CH" b="0" i="1" smtClean="0">
                            <a:latin typeface="Cambria Math" panose="02040503050406030204" pitchFamily="18" charset="0"/>
                          </a:rPr>
                          <m:t>4</m:t>
                        </m:r>
                        <m:sSub>
                          <m:sSubPr>
                            <m:ctrlPr>
                              <a:rPr lang="fr-CH" b="0" i="1" smtClean="0">
                                <a:latin typeface="Cambria Math" panose="02040503050406030204" pitchFamily="18" charset="0"/>
                              </a:rPr>
                            </m:ctrlPr>
                          </m:sSubPr>
                          <m:e>
                            <m:r>
                              <a:rPr lang="fr-CH" b="0" i="1" smtClean="0">
                                <a:latin typeface="Cambria Math" panose="02040503050406030204" pitchFamily="18" charset="0"/>
                              </a:rPr>
                              <m:t>𝑘</m:t>
                            </m:r>
                          </m:e>
                          <m:sub>
                            <m:r>
                              <a:rPr lang="fr-CH" b="0" i="1" smtClean="0">
                                <a:latin typeface="Cambria Math" panose="02040503050406030204" pitchFamily="18" charset="0"/>
                              </a:rPr>
                              <m:t>𝐵</m:t>
                            </m:r>
                          </m:sub>
                        </m:sSub>
                        <m:r>
                          <a:rPr lang="fr-CH" b="0" i="1" smtClean="0">
                            <a:latin typeface="Cambria Math" panose="02040503050406030204" pitchFamily="18" charset="0"/>
                          </a:rPr>
                          <m:t>𝑇𝐵</m:t>
                        </m:r>
                        <m:r>
                          <a:rPr lang="fr-CH" b="0" i="1" smtClean="0">
                            <a:latin typeface="Cambria Math" panose="02040503050406030204" pitchFamily="18" charset="0"/>
                          </a:rPr>
                          <m:t>/</m:t>
                        </m:r>
                        <m:sSub>
                          <m:sSubPr>
                            <m:ctrlPr>
                              <a:rPr lang="fr-CH" i="1">
                                <a:latin typeface="Cambria Math" panose="02040503050406030204" pitchFamily="18" charset="0"/>
                              </a:rPr>
                            </m:ctrlPr>
                          </m:sSubPr>
                          <m:e>
                            <m:r>
                              <a:rPr lang="fr-CH" b="0" i="1" smtClean="0">
                                <a:latin typeface="Cambria Math" panose="02040503050406030204" pitchFamily="18" charset="0"/>
                              </a:rPr>
                              <m:t>𝑅</m:t>
                            </m:r>
                          </m:e>
                          <m:sub>
                            <m:r>
                              <a:rPr lang="fr-CH" b="0" i="1" smtClean="0">
                                <a:latin typeface="Cambria Math" panose="02040503050406030204" pitchFamily="18" charset="0"/>
                              </a:rPr>
                              <m:t>𝑆𝐻</m:t>
                            </m:r>
                          </m:sub>
                        </m:sSub>
                      </m:e>
                    </m:rad>
                  </m:oMath>
                </a14:m>
                <a:r>
                  <a:rPr lang="en-US" dirty="0"/>
                  <a:t> .</a:t>
                </a:r>
              </a:p>
              <a:p>
                <a:pPr marL="914400" lvl="1" indent="-457200" algn="l">
                  <a:buFont typeface="Arial"/>
                  <a:buChar char="•"/>
                </a:pPr>
                <a:r>
                  <a:rPr lang="en-US" dirty="0"/>
                  <a:t>Amplifier noise </a:t>
                </a:r>
                <a:r>
                  <a:rPr lang="en-US" i="1" dirty="0" err="1"/>
                  <a:t>I</a:t>
                </a:r>
                <a:r>
                  <a:rPr lang="en-US" i="1" baseline="-25000" dirty="0" err="1"/>
                  <a:t>a</a:t>
                </a:r>
                <a:r>
                  <a:rPr lang="en-US" dirty="0"/>
                  <a:t> .</a:t>
                </a:r>
              </a:p>
              <a:p>
                <a:pPr marL="457200" indent="-457200" algn="l">
                  <a:buFont typeface="Arial"/>
                  <a:buChar char="•"/>
                </a:pPr>
                <a:r>
                  <a:rPr lang="en-US" dirty="0"/>
                  <a:t>Total noise is: </a:t>
                </a:r>
                <a14:m>
                  <m:oMath xmlns:m="http://schemas.openxmlformats.org/officeDocument/2006/math">
                    <m:sSub>
                      <m:sSubPr>
                        <m:ctrlPr>
                          <a:rPr lang="en-US" i="1">
                            <a:latin typeface="Cambria Math" panose="02040503050406030204" pitchFamily="18" charset="0"/>
                          </a:rPr>
                        </m:ctrlPr>
                      </m:sSubPr>
                      <m:e>
                        <m:r>
                          <a:rPr lang="fr-CH" i="1">
                            <a:latin typeface="Cambria Math" panose="02040503050406030204" pitchFamily="18" charset="0"/>
                          </a:rPr>
                          <m:t>𝐼</m:t>
                        </m:r>
                      </m:e>
                      <m:sub>
                        <m:r>
                          <a:rPr lang="fr-CH" b="0" i="1" smtClean="0">
                            <a:latin typeface="Cambria Math" panose="02040503050406030204" pitchFamily="18" charset="0"/>
                          </a:rPr>
                          <m:t>𝑛</m:t>
                        </m:r>
                      </m:sub>
                    </m:sSub>
                    <m:r>
                      <a:rPr lang="fr-CH" i="1">
                        <a:latin typeface="Cambria Math" panose="02040503050406030204" pitchFamily="18" charset="0"/>
                      </a:rPr>
                      <m:t>=</m:t>
                    </m:r>
                    <m:rad>
                      <m:radPr>
                        <m:degHide m:val="on"/>
                        <m:ctrlPr>
                          <a:rPr lang="fr-CH" i="1">
                            <a:latin typeface="Cambria Math" panose="02040503050406030204" pitchFamily="18" charset="0"/>
                          </a:rPr>
                        </m:ctrlPr>
                      </m:radPr>
                      <m:deg/>
                      <m:e>
                        <m:sSubSup>
                          <m:sSubSupPr>
                            <m:ctrlPr>
                              <a:rPr lang="fr-CH" i="1" smtClean="0">
                                <a:latin typeface="Cambria Math" panose="02040503050406030204" pitchFamily="18" charset="0"/>
                              </a:rPr>
                            </m:ctrlPr>
                          </m:sSubSupPr>
                          <m:e>
                            <m:r>
                              <a:rPr lang="fr-CH" b="0" i="1" smtClean="0">
                                <a:latin typeface="Cambria Math" panose="02040503050406030204" pitchFamily="18" charset="0"/>
                              </a:rPr>
                              <m:t>𝐼</m:t>
                            </m:r>
                          </m:e>
                          <m:sub>
                            <m:r>
                              <a:rPr lang="fr-CH" b="0" i="1" smtClean="0">
                                <a:latin typeface="Cambria Math" panose="02040503050406030204" pitchFamily="18" charset="0"/>
                              </a:rPr>
                              <m:t>𝑠</m:t>
                            </m:r>
                          </m:sub>
                          <m:sup>
                            <m:r>
                              <a:rPr lang="fr-CH" b="0" i="1" smtClean="0">
                                <a:latin typeface="Cambria Math" panose="02040503050406030204" pitchFamily="18" charset="0"/>
                              </a:rPr>
                              <m:t>2</m:t>
                            </m:r>
                          </m:sup>
                        </m:sSubSup>
                        <m:r>
                          <a:rPr lang="fr-CH" b="0" i="1" smtClean="0">
                            <a:latin typeface="Cambria Math" panose="02040503050406030204" pitchFamily="18" charset="0"/>
                          </a:rPr>
                          <m:t>+</m:t>
                        </m:r>
                        <m:sSubSup>
                          <m:sSubSupPr>
                            <m:ctrlPr>
                              <a:rPr lang="fr-CH" b="0" i="1" smtClean="0">
                                <a:latin typeface="Cambria Math" panose="02040503050406030204" pitchFamily="18" charset="0"/>
                              </a:rPr>
                            </m:ctrlPr>
                          </m:sSubSupPr>
                          <m:e>
                            <m:r>
                              <a:rPr lang="fr-CH" b="0" i="1" smtClean="0">
                                <a:latin typeface="Cambria Math" panose="02040503050406030204" pitchFamily="18" charset="0"/>
                              </a:rPr>
                              <m:t>𝐼</m:t>
                            </m:r>
                          </m:e>
                          <m:sub>
                            <m:r>
                              <a:rPr lang="fr-CH" b="0" i="1" smtClean="0">
                                <a:latin typeface="Cambria Math" panose="02040503050406030204" pitchFamily="18" charset="0"/>
                              </a:rPr>
                              <m:t>𝑗</m:t>
                            </m:r>
                          </m:sub>
                          <m:sup>
                            <m:r>
                              <a:rPr lang="fr-CH" b="0" i="1" smtClean="0">
                                <a:latin typeface="Cambria Math" panose="02040503050406030204" pitchFamily="18" charset="0"/>
                              </a:rPr>
                              <m:t>2</m:t>
                            </m:r>
                          </m:sup>
                        </m:sSubSup>
                        <m:r>
                          <a:rPr lang="fr-CH" b="0" i="1" smtClean="0">
                            <a:latin typeface="Cambria Math" panose="02040503050406030204" pitchFamily="18" charset="0"/>
                          </a:rPr>
                          <m:t>+</m:t>
                        </m:r>
                        <m:sSubSup>
                          <m:sSubSupPr>
                            <m:ctrlPr>
                              <a:rPr lang="fr-CH" i="1">
                                <a:latin typeface="Cambria Math" panose="02040503050406030204" pitchFamily="18" charset="0"/>
                              </a:rPr>
                            </m:ctrlPr>
                          </m:sSubSupPr>
                          <m:e>
                            <m:r>
                              <a:rPr lang="fr-CH" i="1">
                                <a:latin typeface="Cambria Math" panose="02040503050406030204" pitchFamily="18" charset="0"/>
                              </a:rPr>
                              <m:t>𝐼</m:t>
                            </m:r>
                          </m:e>
                          <m:sub>
                            <m:r>
                              <a:rPr lang="fr-CH" b="0" i="1" smtClean="0">
                                <a:latin typeface="Cambria Math" panose="02040503050406030204" pitchFamily="18" charset="0"/>
                              </a:rPr>
                              <m:t>𝑎</m:t>
                            </m:r>
                          </m:sub>
                          <m:sup>
                            <m:r>
                              <a:rPr lang="fr-CH" i="1">
                                <a:latin typeface="Cambria Math" panose="02040503050406030204" pitchFamily="18" charset="0"/>
                              </a:rPr>
                              <m:t>2</m:t>
                            </m:r>
                          </m:sup>
                        </m:sSubSup>
                      </m:e>
                    </m:rad>
                    <m:r>
                      <a:rPr lang="fr-CH"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fr-CH" i="1">
                            <a:latin typeface="Cambria Math" panose="02040503050406030204" pitchFamily="18" charset="0"/>
                          </a:rPr>
                          <m:t>𝐼</m:t>
                        </m:r>
                      </m:e>
                      <m:sub>
                        <m:r>
                          <a:rPr lang="fr-CH" i="1">
                            <a:latin typeface="Cambria Math" panose="02040503050406030204" pitchFamily="18" charset="0"/>
                          </a:rPr>
                          <m:t>𝑗</m:t>
                        </m:r>
                      </m:sub>
                    </m:sSub>
                  </m:oMath>
                </a14:m>
                <a:r>
                  <a:rPr lang="en-US" dirty="0"/>
                  <a:t> for low light, low-noise amplifier* and zero bias.</a:t>
                </a:r>
              </a:p>
              <a:p>
                <a:pPr marL="457200" indent="-457200" algn="l">
                  <a:buFont typeface="Arial"/>
                  <a:buChar char="•"/>
                </a:pPr>
                <a:r>
                  <a:rPr lang="en-US" dirty="0"/>
                  <a:t>Typical values:</a:t>
                </a:r>
                <a:r>
                  <a:rPr lang="fr-CH" dirty="0"/>
                  <a:t> </a:t>
                </a:r>
                <a:r>
                  <a:rPr lang="fr-CH" i="1" dirty="0" err="1"/>
                  <a:t>R</a:t>
                </a:r>
                <a:r>
                  <a:rPr lang="fr-CH" i="1" baseline="-25000" dirty="0" err="1"/>
                  <a:t>sh</a:t>
                </a:r>
                <a:r>
                  <a:rPr lang="fr-CH" dirty="0"/>
                  <a:t> = 10</a:t>
                </a:r>
                <a:r>
                  <a:rPr lang="fr-CH" baseline="30000" dirty="0"/>
                  <a:t>9</a:t>
                </a:r>
                <a:r>
                  <a:rPr lang="fr-CH" dirty="0"/>
                  <a:t> </a:t>
                </a:r>
                <a:r>
                  <a:rPr lang="fr-CH" dirty="0">
                    <a:latin typeface="Symbol" pitchFamily="2" charset="2"/>
                  </a:rPr>
                  <a:t>W</a:t>
                </a:r>
                <a:r>
                  <a:rPr lang="fr-CH" dirty="0"/>
                  <a:t>, </a:t>
                </a:r>
                <a14:m>
                  <m:oMath xmlns:m="http://schemas.openxmlformats.org/officeDocument/2006/math">
                    <m:sSub>
                      <m:sSubPr>
                        <m:ctrlPr>
                          <a:rPr lang="en-US" i="1">
                            <a:latin typeface="Cambria Math" panose="02040503050406030204" pitchFamily="18" charset="0"/>
                          </a:rPr>
                        </m:ctrlPr>
                      </m:sSubPr>
                      <m:e>
                        <m:r>
                          <a:rPr lang="fr-CH" i="1">
                            <a:latin typeface="Cambria Math" panose="02040503050406030204" pitchFamily="18" charset="0"/>
                          </a:rPr>
                          <m:t>𝐼</m:t>
                        </m:r>
                      </m:e>
                      <m:sub>
                        <m:r>
                          <a:rPr lang="fr-CH" i="1">
                            <a:latin typeface="Cambria Math" panose="02040503050406030204" pitchFamily="18" charset="0"/>
                          </a:rPr>
                          <m:t>𝑛</m:t>
                        </m:r>
                      </m:sub>
                    </m:sSub>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 </m:t>
                    </m:r>
                  </m:oMath>
                </a14:m>
                <a:r>
                  <a:rPr lang="en-US" dirty="0"/>
                  <a:t>12 </a:t>
                </a:r>
                <a:r>
                  <a:rPr lang="en-US" i="1" dirty="0" err="1"/>
                  <a:t>fA</a:t>
                </a:r>
                <a:r>
                  <a:rPr lang="en-US" dirty="0"/>
                  <a:t>/√</a:t>
                </a:r>
                <a:r>
                  <a:rPr lang="en-US" i="1" dirty="0"/>
                  <a:t>Hz</a:t>
                </a:r>
                <a:r>
                  <a:rPr lang="en-US" dirty="0"/>
                  <a:t>, NEP=24 </a:t>
                </a:r>
                <a:r>
                  <a:rPr lang="en-US" i="1" dirty="0" err="1"/>
                  <a:t>fW</a:t>
                </a:r>
                <a:r>
                  <a:rPr lang="en-US" dirty="0"/>
                  <a:t>/√</a:t>
                </a:r>
                <a:r>
                  <a:rPr lang="en-US" i="1" dirty="0"/>
                  <a:t>Hz .</a:t>
                </a:r>
              </a:p>
              <a:p>
                <a:pPr marL="457200" indent="-457200" algn="l">
                  <a:buFont typeface="Arial"/>
                  <a:buChar char="•"/>
                </a:pPr>
                <a:r>
                  <a:rPr lang="en-US" dirty="0"/>
                  <a:t>Typical BW is: B = 1/2</a:t>
                </a:r>
                <a:r>
                  <a:rPr lang="en-US" dirty="0">
                    <a:latin typeface="Symbol" pitchFamily="2" charset="2"/>
                  </a:rPr>
                  <a:t>p</a:t>
                </a:r>
                <a:r>
                  <a:rPr lang="en-US" dirty="0"/>
                  <a:t>R</a:t>
                </a:r>
                <a:r>
                  <a:rPr lang="en-US" baseline="-25000" dirty="0"/>
                  <a:t>F</a:t>
                </a:r>
                <a:r>
                  <a:rPr lang="en-US" dirty="0"/>
                  <a:t>C</a:t>
                </a:r>
                <a:r>
                  <a:rPr lang="en-US" baseline="-25000" dirty="0"/>
                  <a:t>F</a:t>
                </a:r>
                <a:r>
                  <a:rPr lang="en-US" dirty="0"/>
                  <a:t> = 170 Hz (C</a:t>
                </a:r>
                <a:r>
                  <a:rPr lang="en-US" baseline="-25000" dirty="0"/>
                  <a:t>F</a:t>
                </a:r>
                <a:r>
                  <a:rPr lang="en-US" dirty="0"/>
                  <a:t>= 1 pF), giving NEP = 310 </a:t>
                </a:r>
                <a:r>
                  <a:rPr lang="en-US" i="1" dirty="0" err="1"/>
                  <a:t>fW</a:t>
                </a:r>
                <a:r>
                  <a:rPr lang="en-US" dirty="0"/>
                  <a:t> .</a:t>
                </a:r>
              </a:p>
              <a:p>
                <a:pPr marL="457200" indent="-457200" algn="l">
                  <a:buFont typeface="Arial"/>
                  <a:buChar char="•"/>
                </a:pPr>
                <a:endParaRPr lang="en-US" dirty="0"/>
              </a:p>
            </p:txBody>
          </p:sp>
        </mc:Choice>
        <mc:Fallback xmlns="">
          <p:sp>
            <p:nvSpPr>
              <p:cNvPr id="3" name="Subtitle 2"/>
              <p:cNvSpPr>
                <a:spLocks noGrp="1" noRot="1" noChangeAspect="1" noMove="1" noResize="1" noEditPoints="1" noAdjustHandles="1" noChangeArrowheads="1" noChangeShapeType="1" noTextEdit="1"/>
              </p:cNvSpPr>
              <p:nvPr>
                <p:ph type="subTitle" idx="1"/>
              </p:nvPr>
            </p:nvSpPr>
            <p:spPr>
              <a:xfrm>
                <a:off x="-3" y="522314"/>
                <a:ext cx="8510260" cy="5253797"/>
              </a:xfrm>
              <a:blipFill>
                <a:blip r:embed="rId2"/>
                <a:stretch>
                  <a:fillRect l="-1043" t="-1446" b="-72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C9219F01-D159-A942-86E1-76DD36B8864A}"/>
              </a:ext>
            </a:extLst>
          </p:cNvPr>
          <p:cNvPicPr>
            <a:picLocks noChangeAspect="1"/>
          </p:cNvPicPr>
          <p:nvPr/>
        </p:nvPicPr>
        <p:blipFill>
          <a:blip r:embed="rId3"/>
          <a:stretch>
            <a:fillRect/>
          </a:stretch>
        </p:blipFill>
        <p:spPr>
          <a:xfrm>
            <a:off x="8658268" y="-1"/>
            <a:ext cx="3533732" cy="2488544"/>
          </a:xfrm>
          <a:prstGeom prst="rect">
            <a:avLst/>
          </a:prstGeom>
        </p:spPr>
      </p:pic>
      <p:pic>
        <p:nvPicPr>
          <p:cNvPr id="11" name="Picture 10">
            <a:extLst>
              <a:ext uri="{FF2B5EF4-FFF2-40B4-BE49-F238E27FC236}">
                <a16:creationId xmlns:a16="http://schemas.microsoft.com/office/drawing/2014/main" id="{EC2D5C86-F05D-4440-B77C-532C951E610E}"/>
              </a:ext>
            </a:extLst>
          </p:cNvPr>
          <p:cNvPicPr>
            <a:picLocks noChangeAspect="1"/>
          </p:cNvPicPr>
          <p:nvPr/>
        </p:nvPicPr>
        <p:blipFill>
          <a:blip r:embed="rId4"/>
          <a:stretch>
            <a:fillRect/>
          </a:stretch>
        </p:blipFill>
        <p:spPr>
          <a:xfrm>
            <a:off x="8658267" y="2769256"/>
            <a:ext cx="3533733" cy="3754592"/>
          </a:xfrm>
          <a:prstGeom prst="rect">
            <a:avLst/>
          </a:prstGeom>
        </p:spPr>
      </p:pic>
      <p:sp>
        <p:nvSpPr>
          <p:cNvPr id="12" name="TextBox 11">
            <a:extLst>
              <a:ext uri="{FF2B5EF4-FFF2-40B4-BE49-F238E27FC236}">
                <a16:creationId xmlns:a16="http://schemas.microsoft.com/office/drawing/2014/main" id="{DEA13DCD-B2E5-D141-9085-C6E07AB9F9EE}"/>
              </a:ext>
            </a:extLst>
          </p:cNvPr>
          <p:cNvSpPr txBox="1"/>
          <p:nvPr/>
        </p:nvSpPr>
        <p:spPr>
          <a:xfrm>
            <a:off x="9241155" y="6523848"/>
            <a:ext cx="2367956" cy="369332"/>
          </a:xfrm>
          <a:prstGeom prst="rect">
            <a:avLst/>
          </a:prstGeom>
          <a:noFill/>
        </p:spPr>
        <p:txBody>
          <a:bodyPr wrap="none" rtlCol="0">
            <a:spAutoFit/>
          </a:bodyPr>
          <a:lstStyle/>
          <a:p>
            <a:r>
              <a:rPr lang="fr-CH" dirty="0" err="1"/>
              <a:t>Photoconductive</a:t>
            </a:r>
            <a:r>
              <a:rPr lang="fr-CH" dirty="0"/>
              <a:t> mode</a:t>
            </a:r>
          </a:p>
        </p:txBody>
      </p:sp>
      <p:sp>
        <p:nvSpPr>
          <p:cNvPr id="16" name="TextBox 15">
            <a:extLst>
              <a:ext uri="{FF2B5EF4-FFF2-40B4-BE49-F238E27FC236}">
                <a16:creationId xmlns:a16="http://schemas.microsoft.com/office/drawing/2014/main" id="{2CEFE9F6-C03E-B842-BAFD-D9FA5A561CD4}"/>
              </a:ext>
            </a:extLst>
          </p:cNvPr>
          <p:cNvSpPr txBox="1"/>
          <p:nvPr/>
        </p:nvSpPr>
        <p:spPr>
          <a:xfrm>
            <a:off x="9449641" y="2399924"/>
            <a:ext cx="1950983" cy="369332"/>
          </a:xfrm>
          <a:prstGeom prst="rect">
            <a:avLst/>
          </a:prstGeom>
          <a:noFill/>
        </p:spPr>
        <p:txBody>
          <a:bodyPr wrap="none" rtlCol="0">
            <a:spAutoFit/>
          </a:bodyPr>
          <a:lstStyle/>
          <a:p>
            <a:r>
              <a:rPr lang="fr-CH" dirty="0" err="1"/>
              <a:t>Photovoltaic</a:t>
            </a:r>
            <a:r>
              <a:rPr lang="fr-CH" dirty="0"/>
              <a:t> mode</a:t>
            </a:r>
          </a:p>
        </p:txBody>
      </p:sp>
      <p:sp>
        <p:nvSpPr>
          <p:cNvPr id="14" name="Rectangle 13">
            <a:extLst>
              <a:ext uri="{FF2B5EF4-FFF2-40B4-BE49-F238E27FC236}">
                <a16:creationId xmlns:a16="http://schemas.microsoft.com/office/drawing/2014/main" id="{5722CA53-4573-494A-9BB9-B1630CB42191}"/>
              </a:ext>
            </a:extLst>
          </p:cNvPr>
          <p:cNvSpPr/>
          <p:nvPr/>
        </p:nvSpPr>
        <p:spPr>
          <a:xfrm>
            <a:off x="-3" y="6488668"/>
            <a:ext cx="5484194" cy="369332"/>
          </a:xfrm>
          <a:prstGeom prst="rect">
            <a:avLst/>
          </a:prstGeom>
        </p:spPr>
        <p:txBody>
          <a:bodyPr wrap="none">
            <a:spAutoFit/>
          </a:bodyPr>
          <a:lstStyle/>
          <a:p>
            <a:r>
              <a:rPr lang="en-GB" dirty="0">
                <a:latin typeface="Arial" panose="020B0604020202020204" pitchFamily="34" charset="0"/>
              </a:rPr>
              <a:t>*Example: Maxim MAX44261 op amp: </a:t>
            </a:r>
            <a:r>
              <a:rPr lang="en-GB" i="1" dirty="0" err="1">
                <a:latin typeface="Arial" panose="020B0604020202020204" pitchFamily="34" charset="0"/>
              </a:rPr>
              <a:t>I</a:t>
            </a:r>
            <a:r>
              <a:rPr lang="en-GB" i="1" baseline="-25000" dirty="0" err="1">
                <a:latin typeface="Arial" panose="020B0604020202020204" pitchFamily="34" charset="0"/>
              </a:rPr>
              <a:t>a</a:t>
            </a:r>
            <a:r>
              <a:rPr lang="en-GB" dirty="0">
                <a:latin typeface="Arial" panose="020B0604020202020204" pitchFamily="34" charset="0"/>
              </a:rPr>
              <a:t>= </a:t>
            </a:r>
            <a:r>
              <a:rPr lang="en-GB" dirty="0"/>
              <a:t>1.2</a:t>
            </a:r>
            <a:r>
              <a:rPr lang="en-GB" i="1" dirty="0"/>
              <a:t>fA/√Hz</a:t>
            </a:r>
            <a:r>
              <a:rPr lang="en-GB" dirty="0"/>
              <a:t> </a:t>
            </a:r>
            <a:endParaRPr lang="fr-CH" dirty="0"/>
          </a:p>
        </p:txBody>
      </p:sp>
    </p:spTree>
    <p:extLst>
      <p:ext uri="{BB962C8B-B14F-4D97-AF65-F5344CB8AC3E}">
        <p14:creationId xmlns:p14="http://schemas.microsoft.com/office/powerpoint/2010/main" val="3792523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 y="-1"/>
            <a:ext cx="8360230" cy="632221"/>
          </a:xfrm>
        </p:spPr>
        <p:txBody>
          <a:bodyPr>
            <a:normAutofit fontScale="90000"/>
          </a:bodyPr>
          <a:lstStyle/>
          <a:p>
            <a:pPr algn="ctr"/>
            <a:r>
              <a:rPr lang="en-US" sz="4000" dirty="0">
                <a:solidFill>
                  <a:srgbClr val="FF0000"/>
                </a:solidFill>
                <a:latin typeface="Times New Roman" panose="02020603050405020304" pitchFamily="18" charset="0"/>
                <a:cs typeface="Times New Roman" panose="02020603050405020304" pitchFamily="18" charset="0"/>
              </a:rPr>
              <a:t>Photon detectors: the avalanche photodiode</a:t>
            </a:r>
            <a:endParaRPr lang="en-US" sz="3200" dirty="0">
              <a:solidFill>
                <a:srgbClr val="FF0000"/>
              </a:solidFill>
            </a:endParaRPr>
          </a:p>
        </p:txBody>
      </p:sp>
      <p:sp>
        <p:nvSpPr>
          <p:cNvPr id="12" name="Rectangle 11">
            <a:extLst>
              <a:ext uri="{FF2B5EF4-FFF2-40B4-BE49-F238E27FC236}">
                <a16:creationId xmlns:a16="http://schemas.microsoft.com/office/drawing/2014/main" id="{4A35EF7D-6CB1-A041-A2DD-8F607DAFBDFF}"/>
              </a:ext>
            </a:extLst>
          </p:cNvPr>
          <p:cNvSpPr/>
          <p:nvPr/>
        </p:nvSpPr>
        <p:spPr>
          <a:xfrm>
            <a:off x="-4" y="6642556"/>
            <a:ext cx="2682243" cy="215444"/>
          </a:xfrm>
          <a:prstGeom prst="rect">
            <a:avLst/>
          </a:prstGeom>
        </p:spPr>
        <p:txBody>
          <a:bodyPr wrap="square">
            <a:spAutoFit/>
          </a:bodyPr>
          <a:lstStyle/>
          <a:p>
            <a:r>
              <a:rPr lang="en-GB" sz="800" dirty="0"/>
              <a:t>A. Singh and R. Pal, Defence Science Journal 67, 159( 2017)</a:t>
            </a:r>
            <a:endParaRPr lang="fr-CH" sz="800" dirty="0"/>
          </a:p>
        </p:txBody>
      </p:sp>
      <p:sp>
        <p:nvSpPr>
          <p:cNvPr id="3" name="Subtitle 2"/>
          <p:cNvSpPr>
            <a:spLocks noGrp="1"/>
          </p:cNvSpPr>
          <p:nvPr>
            <p:ph type="subTitle" idx="1"/>
          </p:nvPr>
        </p:nvSpPr>
        <p:spPr>
          <a:xfrm>
            <a:off x="-1" y="728869"/>
            <a:ext cx="7881258" cy="5909519"/>
          </a:xfrm>
        </p:spPr>
        <p:txBody>
          <a:bodyPr>
            <a:normAutofit lnSpcReduction="10000"/>
          </a:bodyPr>
          <a:lstStyle/>
          <a:p>
            <a:pPr marL="457200" indent="-457200" algn="l">
              <a:buFont typeface="Arial"/>
              <a:buChar char="•"/>
            </a:pPr>
            <a:r>
              <a:rPr lang="en-US" dirty="0"/>
              <a:t>When the electric field in the depletion zone is high, electrons get accelerated and can excite other electrons. This is the avalanche effect, which increases the gain of the photodiode (each photon creates many electrons).</a:t>
            </a:r>
          </a:p>
          <a:p>
            <a:pPr marL="457200" indent="-457200" algn="l">
              <a:buFont typeface="Arial"/>
              <a:buChar char="•"/>
            </a:pPr>
            <a:r>
              <a:rPr lang="en-US" dirty="0"/>
              <a:t>There are two modes of operation:</a:t>
            </a:r>
          </a:p>
          <a:p>
            <a:pPr marL="914400" lvl="1" indent="-457200" algn="l">
              <a:buFont typeface="Arial"/>
              <a:buChar char="•"/>
            </a:pPr>
            <a:r>
              <a:rPr lang="en-US" dirty="0"/>
              <a:t>Linear mode: moderate field, has linear photocurrent gain .</a:t>
            </a:r>
          </a:p>
          <a:p>
            <a:pPr marL="914400" lvl="1" indent="-457200" algn="l">
              <a:buFont typeface="Arial"/>
              <a:buChar char="•"/>
            </a:pPr>
            <a:r>
              <a:rPr lang="en-US" dirty="0"/>
              <a:t>"Geiger" mode: high field, each photon generates a high current pulse, needs electronic "quenching" to return to zero current.</a:t>
            </a:r>
          </a:p>
          <a:p>
            <a:pPr marL="457200" indent="-457200" algn="l">
              <a:buFont typeface="Arial"/>
              <a:buChar char="•"/>
            </a:pPr>
            <a:r>
              <a:rPr lang="en-US" dirty="0"/>
              <a:t>Avalanche photodiodes can replace photomultipliers with similar performance (pulse response of 100-200 </a:t>
            </a:r>
            <a:r>
              <a:rPr lang="en-US" dirty="0" err="1"/>
              <a:t>ps</a:t>
            </a:r>
            <a:r>
              <a:rPr lang="en-US" dirty="0"/>
              <a:t>).</a:t>
            </a:r>
          </a:p>
          <a:p>
            <a:pPr marL="457200" indent="-457200" algn="l">
              <a:lnSpc>
                <a:spcPct val="110000"/>
              </a:lnSpc>
              <a:spcBef>
                <a:spcPts val="0"/>
              </a:spcBef>
              <a:buFont typeface="Arial"/>
              <a:buChar char="•"/>
            </a:pPr>
            <a:endParaRPr lang="en-US" dirty="0"/>
          </a:p>
          <a:p>
            <a:pPr marL="457200" indent="-457200" algn="l">
              <a:lnSpc>
                <a:spcPct val="110000"/>
              </a:lnSpc>
              <a:spcBef>
                <a:spcPts val="0"/>
              </a:spcBef>
              <a:buFont typeface="Arial"/>
              <a:buChar char="•"/>
            </a:pPr>
            <a:r>
              <a:rPr lang="en-US" dirty="0"/>
              <a:t>Advantages: High sensitivity, low noise, high speed, small size, broader wavelength range than photomultipliers.</a:t>
            </a:r>
          </a:p>
          <a:p>
            <a:pPr marL="457200" indent="-457200" algn="l">
              <a:lnSpc>
                <a:spcPct val="110000"/>
              </a:lnSpc>
              <a:spcBef>
                <a:spcPts val="0"/>
              </a:spcBef>
              <a:buFont typeface="Arial"/>
              <a:buChar char="•"/>
            </a:pPr>
            <a:r>
              <a:rPr lang="en-US" dirty="0"/>
              <a:t>Disadvantages: less performant (ultimate sensitivity, speed) than photomultipliers.</a:t>
            </a:r>
          </a:p>
          <a:p>
            <a:pPr marL="457200" indent="-457200" algn="l">
              <a:lnSpc>
                <a:spcPct val="110000"/>
              </a:lnSpc>
              <a:spcBef>
                <a:spcPts val="0"/>
              </a:spcBef>
              <a:buFont typeface="Arial"/>
              <a:buChar char="•"/>
            </a:pPr>
            <a:endParaRPr lang="en-US" dirty="0"/>
          </a:p>
          <a:p>
            <a:pPr marL="457200" indent="-457200" algn="l">
              <a:lnSpc>
                <a:spcPct val="110000"/>
              </a:lnSpc>
              <a:spcBef>
                <a:spcPts val="0"/>
              </a:spcBef>
              <a:buFont typeface="Arial"/>
              <a:buChar char="•"/>
            </a:pPr>
            <a:r>
              <a:rPr lang="en-US" dirty="0"/>
              <a:t>Main uses: high-sensitivity fast UV-VIS-NIR detection.</a:t>
            </a:r>
          </a:p>
        </p:txBody>
      </p:sp>
      <p:sp>
        <p:nvSpPr>
          <p:cNvPr id="5" name="Rectangle 4">
            <a:extLst>
              <a:ext uri="{FF2B5EF4-FFF2-40B4-BE49-F238E27FC236}">
                <a16:creationId xmlns:a16="http://schemas.microsoft.com/office/drawing/2014/main" id="{2D0C6541-72F4-9941-85AD-C10A421EBD91}"/>
              </a:ext>
            </a:extLst>
          </p:cNvPr>
          <p:cNvSpPr/>
          <p:nvPr/>
        </p:nvSpPr>
        <p:spPr>
          <a:xfrm>
            <a:off x="2682239" y="6640472"/>
            <a:ext cx="3655930" cy="215444"/>
          </a:xfrm>
          <a:prstGeom prst="rect">
            <a:avLst/>
          </a:prstGeom>
        </p:spPr>
        <p:txBody>
          <a:bodyPr wrap="square">
            <a:spAutoFit/>
          </a:bodyPr>
          <a:lstStyle/>
          <a:p>
            <a:r>
              <a:rPr lang="fr-CH" sz="800" dirty="0"/>
              <a:t>https://</a:t>
            </a:r>
            <a:r>
              <a:rPr lang="fr-CH" sz="800" dirty="0" err="1"/>
              <a:t>www.hamamatsu.com</a:t>
            </a:r>
            <a:r>
              <a:rPr lang="fr-CH" sz="800" dirty="0"/>
              <a:t>/</a:t>
            </a:r>
            <a:r>
              <a:rPr lang="fr-CH" sz="800" dirty="0" err="1"/>
              <a:t>resources</a:t>
            </a:r>
            <a:r>
              <a:rPr lang="fr-CH" sz="800" dirty="0"/>
              <a:t>/</a:t>
            </a:r>
            <a:r>
              <a:rPr lang="fr-CH" sz="800" dirty="0" err="1"/>
              <a:t>pdf</a:t>
            </a:r>
            <a:r>
              <a:rPr lang="fr-CH" sz="800" dirty="0"/>
              <a:t>/</a:t>
            </a:r>
            <a:r>
              <a:rPr lang="fr-CH" sz="800" dirty="0" err="1"/>
              <a:t>ssd</a:t>
            </a:r>
            <a:r>
              <a:rPr lang="fr-CH" sz="800" dirty="0"/>
              <a:t>/si-apd_kapd9007e.pdf</a:t>
            </a:r>
          </a:p>
        </p:txBody>
      </p:sp>
      <p:pic>
        <p:nvPicPr>
          <p:cNvPr id="14338" name="Picture 2" descr="schematic diagram of an avalanche photodiode illustrating the multiplication process and the absorption region. The electric field distribution is shown in the various regions of the APd diode. ">
            <a:extLst>
              <a:ext uri="{FF2B5EF4-FFF2-40B4-BE49-F238E27FC236}">
                <a16:creationId xmlns:a16="http://schemas.microsoft.com/office/drawing/2014/main" id="{9CC61D15-FC44-5B40-A4DB-63C730646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0229" y="-1"/>
            <a:ext cx="3831771" cy="217714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9A9CD1EA-518B-8F4D-BFC2-1C0C740081F5}"/>
              </a:ext>
            </a:extLst>
          </p:cNvPr>
          <p:cNvGrpSpPr/>
          <p:nvPr/>
        </p:nvGrpSpPr>
        <p:grpSpPr>
          <a:xfrm>
            <a:off x="7881257" y="2697223"/>
            <a:ext cx="4310743" cy="4160778"/>
            <a:chOff x="7881257" y="2697223"/>
            <a:chExt cx="4310743" cy="4160778"/>
          </a:xfrm>
        </p:grpSpPr>
        <p:grpSp>
          <p:nvGrpSpPr>
            <p:cNvPr id="13" name="Group 12">
              <a:extLst>
                <a:ext uri="{FF2B5EF4-FFF2-40B4-BE49-F238E27FC236}">
                  <a16:creationId xmlns:a16="http://schemas.microsoft.com/office/drawing/2014/main" id="{9B577440-5CB9-EC44-A89A-35709859C4B7}"/>
                </a:ext>
              </a:extLst>
            </p:cNvPr>
            <p:cNvGrpSpPr/>
            <p:nvPr/>
          </p:nvGrpSpPr>
          <p:grpSpPr>
            <a:xfrm>
              <a:off x="7881257" y="2697223"/>
              <a:ext cx="4310743" cy="4160778"/>
              <a:chOff x="7881257" y="2697223"/>
              <a:chExt cx="4310743" cy="4160778"/>
            </a:xfrm>
          </p:grpSpPr>
          <p:grpSp>
            <p:nvGrpSpPr>
              <p:cNvPr id="8" name="Group 7">
                <a:extLst>
                  <a:ext uri="{FF2B5EF4-FFF2-40B4-BE49-F238E27FC236}">
                    <a16:creationId xmlns:a16="http://schemas.microsoft.com/office/drawing/2014/main" id="{F7B9F509-49C2-384E-BE51-8497C85FDBD2}"/>
                  </a:ext>
                </a:extLst>
              </p:cNvPr>
              <p:cNvGrpSpPr/>
              <p:nvPr/>
            </p:nvGrpSpPr>
            <p:grpSpPr>
              <a:xfrm>
                <a:off x="7881257" y="2697223"/>
                <a:ext cx="4310743" cy="4160778"/>
                <a:chOff x="8609760" y="3301274"/>
                <a:chExt cx="3582240" cy="3457619"/>
              </a:xfrm>
            </p:grpSpPr>
            <p:pic>
              <p:nvPicPr>
                <p:cNvPr id="6" name="Picture 5">
                  <a:extLst>
                    <a:ext uri="{FF2B5EF4-FFF2-40B4-BE49-F238E27FC236}">
                      <a16:creationId xmlns:a16="http://schemas.microsoft.com/office/drawing/2014/main" id="{19E304FA-60AE-0842-BF4F-D54283872C49}"/>
                    </a:ext>
                  </a:extLst>
                </p:cNvPr>
                <p:cNvPicPr>
                  <a:picLocks noChangeAspect="1"/>
                </p:cNvPicPr>
                <p:nvPr/>
              </p:nvPicPr>
              <p:blipFill>
                <a:blip r:embed="rId3"/>
                <a:stretch>
                  <a:fillRect/>
                </a:stretch>
              </p:blipFill>
              <p:spPr>
                <a:xfrm>
                  <a:off x="8609760" y="3301274"/>
                  <a:ext cx="3582240" cy="3341282"/>
                </a:xfrm>
                <a:prstGeom prst="rect">
                  <a:avLst/>
                </a:prstGeom>
              </p:spPr>
            </p:pic>
            <p:sp>
              <p:nvSpPr>
                <p:cNvPr id="7" name="TextBox 6">
                  <a:extLst>
                    <a:ext uri="{FF2B5EF4-FFF2-40B4-BE49-F238E27FC236}">
                      <a16:creationId xmlns:a16="http://schemas.microsoft.com/office/drawing/2014/main" id="{B4F54222-657C-504F-AC80-C66B98CBF3A6}"/>
                    </a:ext>
                  </a:extLst>
                </p:cNvPr>
                <p:cNvSpPr txBox="1"/>
                <p:nvPr/>
              </p:nvSpPr>
              <p:spPr>
                <a:xfrm>
                  <a:off x="10052962" y="6451116"/>
                  <a:ext cx="1317925" cy="307777"/>
                </a:xfrm>
                <a:prstGeom prst="rect">
                  <a:avLst/>
                </a:prstGeom>
                <a:noFill/>
              </p:spPr>
              <p:txBody>
                <a:bodyPr wrap="none" rtlCol="0">
                  <a:spAutoFit/>
                </a:bodyPr>
                <a:lstStyle/>
                <a:p>
                  <a:r>
                    <a:rPr lang="fr-CH" sz="1400" dirty="0">
                      <a:latin typeface="+mj-lt"/>
                    </a:rPr>
                    <a:t>Reverse </a:t>
                  </a:r>
                  <a:r>
                    <a:rPr lang="fr-CH" sz="1400" dirty="0" err="1">
                      <a:latin typeface="+mj-lt"/>
                    </a:rPr>
                    <a:t>bias</a:t>
                  </a:r>
                  <a:r>
                    <a:rPr lang="fr-CH" sz="1400" dirty="0">
                      <a:latin typeface="+mj-lt"/>
                    </a:rPr>
                    <a:t> (V)</a:t>
                  </a:r>
                </a:p>
              </p:txBody>
            </p:sp>
          </p:grpSp>
          <p:cxnSp>
            <p:nvCxnSpPr>
              <p:cNvPr id="10" name="Straight Connector 9">
                <a:extLst>
                  <a:ext uri="{FF2B5EF4-FFF2-40B4-BE49-F238E27FC236}">
                    <a16:creationId xmlns:a16="http://schemas.microsoft.com/office/drawing/2014/main" id="{2C79BEEA-95D5-9444-B40F-E4CC07D1D887}"/>
                  </a:ext>
                </a:extLst>
              </p:cNvPr>
              <p:cNvCxnSpPr>
                <a:cxnSpLocks/>
              </p:cNvCxnSpPr>
              <p:nvPr/>
            </p:nvCxnSpPr>
            <p:spPr>
              <a:xfrm>
                <a:off x="11025046" y="2891246"/>
                <a:ext cx="0" cy="3396343"/>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724F4417-9F17-2845-8FA9-239D57D0FCCA}"/>
                </a:ext>
              </a:extLst>
            </p:cNvPr>
            <p:cNvSpPr txBox="1"/>
            <p:nvPr/>
          </p:nvSpPr>
          <p:spPr>
            <a:xfrm>
              <a:off x="10235568" y="2891246"/>
              <a:ext cx="763351" cy="369332"/>
            </a:xfrm>
            <a:prstGeom prst="rect">
              <a:avLst/>
            </a:prstGeom>
            <a:solidFill>
              <a:schemeClr val="bg1"/>
            </a:solidFill>
          </p:spPr>
          <p:txBody>
            <a:bodyPr wrap="none" rtlCol="0">
              <a:spAutoFit/>
            </a:bodyPr>
            <a:lstStyle/>
            <a:p>
              <a:r>
                <a:rPr lang="fr-CH" dirty="0" err="1">
                  <a:solidFill>
                    <a:srgbClr val="00B0F0"/>
                  </a:solidFill>
                </a:rPr>
                <a:t>Linear</a:t>
              </a:r>
              <a:endParaRPr lang="fr-CH" dirty="0">
                <a:solidFill>
                  <a:srgbClr val="00B0F0"/>
                </a:solidFill>
              </a:endParaRPr>
            </a:p>
          </p:txBody>
        </p:sp>
        <p:sp>
          <p:nvSpPr>
            <p:cNvPr id="16" name="TextBox 15">
              <a:extLst>
                <a:ext uri="{FF2B5EF4-FFF2-40B4-BE49-F238E27FC236}">
                  <a16:creationId xmlns:a16="http://schemas.microsoft.com/office/drawing/2014/main" id="{75700C8B-648B-A542-8631-59A948ED26FC}"/>
                </a:ext>
              </a:extLst>
            </p:cNvPr>
            <p:cNvSpPr txBox="1"/>
            <p:nvPr/>
          </p:nvSpPr>
          <p:spPr>
            <a:xfrm>
              <a:off x="11059882" y="2891246"/>
              <a:ext cx="801501" cy="369332"/>
            </a:xfrm>
            <a:prstGeom prst="rect">
              <a:avLst/>
            </a:prstGeom>
            <a:solidFill>
              <a:schemeClr val="bg1"/>
            </a:solidFill>
          </p:spPr>
          <p:txBody>
            <a:bodyPr wrap="none" rtlCol="0">
              <a:spAutoFit/>
            </a:bodyPr>
            <a:lstStyle/>
            <a:p>
              <a:r>
                <a:rPr lang="fr-CH" dirty="0">
                  <a:solidFill>
                    <a:srgbClr val="FF0000"/>
                  </a:solidFill>
                </a:rPr>
                <a:t>Geiger</a:t>
              </a:r>
            </a:p>
          </p:txBody>
        </p:sp>
      </p:grpSp>
    </p:spTree>
    <p:extLst>
      <p:ext uri="{BB962C8B-B14F-4D97-AF65-F5344CB8AC3E}">
        <p14:creationId xmlns:p14="http://schemas.microsoft.com/office/powerpoint/2010/main" val="2656206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 y="-1"/>
            <a:ext cx="12192002" cy="632221"/>
          </a:xfrm>
        </p:spPr>
        <p:txBody>
          <a:bodyPr>
            <a:normAutofit fontScale="90000"/>
          </a:bodyPr>
          <a:lstStyle/>
          <a:p>
            <a:pPr algn="ctr"/>
            <a:r>
              <a:rPr lang="en-US" sz="4000" dirty="0">
                <a:solidFill>
                  <a:srgbClr val="FF0000"/>
                </a:solidFill>
                <a:latin typeface="Times New Roman" panose="02020603050405020304" pitchFamily="18" charset="0"/>
                <a:cs typeface="Times New Roman" panose="02020603050405020304" pitchFamily="18" charset="0"/>
              </a:rPr>
              <a:t>Photon detectors: narrow-bandgap materials</a:t>
            </a:r>
            <a:endParaRPr lang="en-US" sz="3200" dirty="0">
              <a:solidFill>
                <a:srgbClr val="FF0000"/>
              </a:solidFill>
            </a:endParaRPr>
          </a:p>
        </p:txBody>
      </p:sp>
      <p:sp>
        <p:nvSpPr>
          <p:cNvPr id="3" name="Subtitle 2"/>
          <p:cNvSpPr>
            <a:spLocks noGrp="1"/>
          </p:cNvSpPr>
          <p:nvPr>
            <p:ph type="subTitle" idx="1"/>
          </p:nvPr>
        </p:nvSpPr>
        <p:spPr>
          <a:xfrm>
            <a:off x="0" y="651595"/>
            <a:ext cx="12192002" cy="1104086"/>
          </a:xfrm>
        </p:spPr>
        <p:txBody>
          <a:bodyPr>
            <a:normAutofit/>
          </a:bodyPr>
          <a:lstStyle/>
          <a:p>
            <a:pPr marL="457200" indent="-457200" algn="l">
              <a:buFont typeface="Arial"/>
              <a:buChar char="•"/>
            </a:pPr>
            <a:r>
              <a:rPr lang="en-US" sz="2000" dirty="0"/>
              <a:t>The Silicon photodiode is the cheapest and most popular photodiode, but its bandgap limits the wavelength to 1.1 </a:t>
            </a:r>
            <a:r>
              <a:rPr lang="en-US" sz="2000" dirty="0">
                <a:latin typeface="Symbol" pitchFamily="2" charset="2"/>
              </a:rPr>
              <a:t>m</a:t>
            </a:r>
            <a:r>
              <a:rPr lang="en-US" sz="2000" dirty="0"/>
              <a:t>m.</a:t>
            </a:r>
          </a:p>
          <a:p>
            <a:pPr marL="457200" indent="-457200" algn="l">
              <a:buFont typeface="Arial"/>
              <a:buChar char="•"/>
            </a:pPr>
            <a:r>
              <a:rPr lang="en-US" sz="2000" dirty="0"/>
              <a:t>To detect longer wavelengths, we need narrow-bandgap semiconductors: </a:t>
            </a:r>
            <a:r>
              <a:rPr lang="en-US" sz="2000" dirty="0" err="1"/>
              <a:t>InGaAs</a:t>
            </a:r>
            <a:r>
              <a:rPr lang="en-US" sz="2000" dirty="0"/>
              <a:t>, </a:t>
            </a:r>
            <a:r>
              <a:rPr lang="en-US" sz="2000" dirty="0" err="1"/>
              <a:t>InSb</a:t>
            </a:r>
            <a:r>
              <a:rPr lang="en-US" sz="2000" dirty="0"/>
              <a:t>, </a:t>
            </a:r>
            <a:r>
              <a:rPr lang="en-US" sz="2000" dirty="0" err="1"/>
              <a:t>InAsSb</a:t>
            </a:r>
            <a:r>
              <a:rPr lang="en-US" sz="2000" dirty="0"/>
              <a:t>, MCT (HgCdTe).</a:t>
            </a:r>
          </a:p>
        </p:txBody>
      </p:sp>
      <p:sp>
        <p:nvSpPr>
          <p:cNvPr id="5" name="Rectangle 4">
            <a:extLst>
              <a:ext uri="{FF2B5EF4-FFF2-40B4-BE49-F238E27FC236}">
                <a16:creationId xmlns:a16="http://schemas.microsoft.com/office/drawing/2014/main" id="{2D0C6541-72F4-9941-85AD-C10A421EBD91}"/>
              </a:ext>
            </a:extLst>
          </p:cNvPr>
          <p:cNvSpPr/>
          <p:nvPr/>
        </p:nvSpPr>
        <p:spPr>
          <a:xfrm>
            <a:off x="0" y="6642556"/>
            <a:ext cx="4246074" cy="215444"/>
          </a:xfrm>
          <a:prstGeom prst="rect">
            <a:avLst/>
          </a:prstGeom>
        </p:spPr>
        <p:txBody>
          <a:bodyPr wrap="square">
            <a:spAutoFit/>
          </a:bodyPr>
          <a:lstStyle/>
          <a:p>
            <a:r>
              <a:rPr lang="fr-CH" sz="800" dirty="0"/>
              <a:t>https://</a:t>
            </a:r>
            <a:r>
              <a:rPr lang="fr-CH" sz="800" dirty="0" err="1"/>
              <a:t>www.hamamatsu.com</a:t>
            </a:r>
            <a:r>
              <a:rPr lang="fr-CH" sz="800" dirty="0"/>
              <a:t>/</a:t>
            </a:r>
            <a:r>
              <a:rPr lang="fr-CH" sz="800" dirty="0" err="1"/>
              <a:t>resources</a:t>
            </a:r>
            <a:r>
              <a:rPr lang="fr-CH" sz="800" dirty="0"/>
              <a:t>/</a:t>
            </a:r>
            <a:r>
              <a:rPr lang="fr-CH" sz="800" dirty="0" err="1"/>
              <a:t>pdf</a:t>
            </a:r>
            <a:r>
              <a:rPr lang="fr-CH" sz="800" dirty="0"/>
              <a:t>/</a:t>
            </a:r>
            <a:r>
              <a:rPr lang="fr-CH" sz="800" dirty="0" err="1"/>
              <a:t>ssd</a:t>
            </a:r>
            <a:r>
              <a:rPr lang="fr-CH" sz="800" dirty="0"/>
              <a:t>/e06_handbook_compound_semiconductor.pdf</a:t>
            </a:r>
          </a:p>
        </p:txBody>
      </p:sp>
      <p:grpSp>
        <p:nvGrpSpPr>
          <p:cNvPr id="21" name="Group 20">
            <a:extLst>
              <a:ext uri="{FF2B5EF4-FFF2-40B4-BE49-F238E27FC236}">
                <a16:creationId xmlns:a16="http://schemas.microsoft.com/office/drawing/2014/main" id="{C3631F34-B72D-9C4A-BE35-5F3993B97EC1}"/>
              </a:ext>
            </a:extLst>
          </p:cNvPr>
          <p:cNvGrpSpPr/>
          <p:nvPr/>
        </p:nvGrpSpPr>
        <p:grpSpPr>
          <a:xfrm>
            <a:off x="4744190" y="2037030"/>
            <a:ext cx="7458579" cy="4843596"/>
            <a:chOff x="5122762" y="2355166"/>
            <a:chExt cx="7052329" cy="4579778"/>
          </a:xfrm>
        </p:grpSpPr>
        <p:pic>
          <p:nvPicPr>
            <p:cNvPr id="20" name="Picture 19">
              <a:extLst>
                <a:ext uri="{FF2B5EF4-FFF2-40B4-BE49-F238E27FC236}">
                  <a16:creationId xmlns:a16="http://schemas.microsoft.com/office/drawing/2014/main" id="{6C1A5D10-5999-344A-825F-CF32DB802C69}"/>
                </a:ext>
              </a:extLst>
            </p:cNvPr>
            <p:cNvPicPr>
              <a:picLocks noChangeAspect="1"/>
            </p:cNvPicPr>
            <p:nvPr/>
          </p:nvPicPr>
          <p:blipFill>
            <a:blip r:embed="rId2"/>
            <a:stretch>
              <a:fillRect/>
            </a:stretch>
          </p:blipFill>
          <p:spPr>
            <a:xfrm>
              <a:off x="5380591" y="2355166"/>
              <a:ext cx="6794500" cy="4267200"/>
            </a:xfrm>
            <a:prstGeom prst="rect">
              <a:avLst/>
            </a:prstGeom>
          </p:spPr>
        </p:pic>
        <p:grpSp>
          <p:nvGrpSpPr>
            <p:cNvPr id="17" name="Group 16">
              <a:extLst>
                <a:ext uri="{FF2B5EF4-FFF2-40B4-BE49-F238E27FC236}">
                  <a16:creationId xmlns:a16="http://schemas.microsoft.com/office/drawing/2014/main" id="{9131904C-7F2D-1740-A0A2-EF1EE7E90491}"/>
                </a:ext>
              </a:extLst>
            </p:cNvPr>
            <p:cNvGrpSpPr/>
            <p:nvPr/>
          </p:nvGrpSpPr>
          <p:grpSpPr>
            <a:xfrm>
              <a:off x="5122762" y="2723129"/>
              <a:ext cx="4788726" cy="4211815"/>
              <a:chOff x="5122762" y="2723129"/>
              <a:chExt cx="4788726" cy="4211815"/>
            </a:xfrm>
          </p:grpSpPr>
          <p:sp>
            <p:nvSpPr>
              <p:cNvPr id="11" name="TextBox 10">
                <a:extLst>
                  <a:ext uri="{FF2B5EF4-FFF2-40B4-BE49-F238E27FC236}">
                    <a16:creationId xmlns:a16="http://schemas.microsoft.com/office/drawing/2014/main" id="{27A913A5-3020-B14D-B2A4-439BF8C9F7D6}"/>
                  </a:ext>
                </a:extLst>
              </p:cNvPr>
              <p:cNvSpPr txBox="1"/>
              <p:nvPr/>
            </p:nvSpPr>
            <p:spPr>
              <a:xfrm>
                <a:off x="7995514" y="6565612"/>
                <a:ext cx="1915974" cy="369332"/>
              </a:xfrm>
              <a:prstGeom prst="rect">
                <a:avLst/>
              </a:prstGeom>
              <a:noFill/>
            </p:spPr>
            <p:txBody>
              <a:bodyPr wrap="none" rtlCol="0">
                <a:spAutoFit/>
              </a:bodyPr>
              <a:lstStyle/>
              <a:p>
                <a:r>
                  <a:rPr lang="fr-CH" dirty="0" err="1"/>
                  <a:t>Wavelength</a:t>
                </a:r>
                <a:r>
                  <a:rPr lang="fr-CH" dirty="0"/>
                  <a:t>  (</a:t>
                </a:r>
                <a:r>
                  <a:rPr lang="fr-CH" dirty="0">
                    <a:latin typeface="Symbol" pitchFamily="2" charset="2"/>
                  </a:rPr>
                  <a:t>m</a:t>
                </a:r>
                <a:r>
                  <a:rPr lang="fr-CH" dirty="0"/>
                  <a:t>m)</a:t>
                </a:r>
              </a:p>
            </p:txBody>
          </p:sp>
          <p:sp>
            <p:nvSpPr>
              <p:cNvPr id="18" name="TextBox 17">
                <a:extLst>
                  <a:ext uri="{FF2B5EF4-FFF2-40B4-BE49-F238E27FC236}">
                    <a16:creationId xmlns:a16="http://schemas.microsoft.com/office/drawing/2014/main" id="{9AA560B6-99B8-C04D-9413-17905E38B07C}"/>
                  </a:ext>
                </a:extLst>
              </p:cNvPr>
              <p:cNvSpPr txBox="1"/>
              <p:nvPr/>
            </p:nvSpPr>
            <p:spPr>
              <a:xfrm rot="16200000">
                <a:off x="4755385" y="3090506"/>
                <a:ext cx="1104085" cy="369332"/>
              </a:xfrm>
              <a:prstGeom prst="rect">
                <a:avLst/>
              </a:prstGeom>
              <a:noFill/>
            </p:spPr>
            <p:txBody>
              <a:bodyPr wrap="none" rtlCol="0">
                <a:spAutoFit/>
              </a:bodyPr>
              <a:lstStyle/>
              <a:p>
                <a:r>
                  <a:rPr lang="fr-CH" dirty="0"/>
                  <a:t>D*  (V/W)</a:t>
                </a:r>
              </a:p>
            </p:txBody>
          </p:sp>
        </p:grpSp>
      </p:grpSp>
      <p:sp>
        <p:nvSpPr>
          <p:cNvPr id="22" name="Rectangle 21">
            <a:extLst>
              <a:ext uri="{FF2B5EF4-FFF2-40B4-BE49-F238E27FC236}">
                <a16:creationId xmlns:a16="http://schemas.microsoft.com/office/drawing/2014/main" id="{072F0F70-ED25-C046-A661-472D38BC1B22}"/>
              </a:ext>
            </a:extLst>
          </p:cNvPr>
          <p:cNvSpPr/>
          <p:nvPr/>
        </p:nvSpPr>
        <p:spPr>
          <a:xfrm>
            <a:off x="-2" y="1755681"/>
            <a:ext cx="5134798" cy="3676391"/>
          </a:xfrm>
          <a:prstGeom prst="rect">
            <a:avLst/>
          </a:prstGeom>
        </p:spPr>
        <p:txBody>
          <a:bodyPr wrap="square">
            <a:spAutoFit/>
          </a:bodyPr>
          <a:lstStyle/>
          <a:p>
            <a:pPr marL="457200" indent="-457200">
              <a:buFont typeface="Arial"/>
              <a:buChar char="•"/>
            </a:pPr>
            <a:r>
              <a:rPr lang="en-US" sz="2000" dirty="0"/>
              <a:t>Narrow-bandgap materials suffer from thermal generation-recombination noise, so they must be cooled to low temperatures.</a:t>
            </a:r>
          </a:p>
          <a:p>
            <a:pPr marL="457200" indent="-457200">
              <a:lnSpc>
                <a:spcPct val="110000"/>
              </a:lnSpc>
              <a:buFont typeface="Arial"/>
              <a:buChar char="•"/>
            </a:pPr>
            <a:endParaRPr lang="en-US" sz="2000" dirty="0"/>
          </a:p>
          <a:p>
            <a:pPr marL="457200" indent="-457200">
              <a:lnSpc>
                <a:spcPct val="110000"/>
              </a:lnSpc>
              <a:buFont typeface="Arial"/>
              <a:buChar char="•"/>
            </a:pPr>
            <a:r>
              <a:rPr lang="en-US" sz="2000" dirty="0"/>
              <a:t>Advantages: High sensitivity, longer wavelengths than for Si photodiodes.</a:t>
            </a:r>
          </a:p>
          <a:p>
            <a:pPr marL="457200" indent="-457200">
              <a:lnSpc>
                <a:spcPct val="110000"/>
              </a:lnSpc>
              <a:buFont typeface="Arial"/>
              <a:buChar char="•"/>
            </a:pPr>
            <a:r>
              <a:rPr lang="en-US" sz="2000" dirty="0"/>
              <a:t>Disadvantages: Expensive, needs cooling.</a:t>
            </a:r>
          </a:p>
          <a:p>
            <a:pPr marL="457200" indent="-457200">
              <a:lnSpc>
                <a:spcPct val="110000"/>
              </a:lnSpc>
              <a:buFont typeface="Arial"/>
              <a:buChar char="•"/>
            </a:pPr>
            <a:endParaRPr lang="en-US" sz="2000" dirty="0"/>
          </a:p>
          <a:p>
            <a:pPr marL="457200" indent="-457200">
              <a:lnSpc>
                <a:spcPct val="110000"/>
              </a:lnSpc>
              <a:buFont typeface="Arial"/>
              <a:buChar char="•"/>
            </a:pPr>
            <a:r>
              <a:rPr lang="en-US" sz="2000" dirty="0"/>
              <a:t>Main uses: high-sensitivity NIR-FIR detection, thermal imaging.</a:t>
            </a:r>
          </a:p>
        </p:txBody>
      </p:sp>
    </p:spTree>
    <p:extLst>
      <p:ext uri="{BB962C8B-B14F-4D97-AF65-F5344CB8AC3E}">
        <p14:creationId xmlns:p14="http://schemas.microsoft.com/office/powerpoint/2010/main" val="3749788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 y="-1"/>
            <a:ext cx="12192002" cy="632221"/>
          </a:xfrm>
        </p:spPr>
        <p:txBody>
          <a:bodyPr>
            <a:normAutofit fontScale="90000"/>
          </a:bodyPr>
          <a:lstStyle/>
          <a:p>
            <a:pPr algn="ctr"/>
            <a:r>
              <a:rPr lang="en-US" sz="4000" dirty="0">
                <a:solidFill>
                  <a:srgbClr val="FF0000"/>
                </a:solidFill>
                <a:latin typeface="Times New Roman" panose="02020603050405020304" pitchFamily="18" charset="0"/>
                <a:cs typeface="Times New Roman" panose="02020603050405020304" pitchFamily="18" charset="0"/>
              </a:rPr>
              <a:t>Array detectors: CCD and CMOS</a:t>
            </a:r>
            <a:endParaRPr lang="en-US" sz="3200" dirty="0">
              <a:solidFill>
                <a:srgbClr val="FF0000"/>
              </a:solidFill>
            </a:endParaRPr>
          </a:p>
        </p:txBody>
      </p:sp>
      <p:sp>
        <p:nvSpPr>
          <p:cNvPr id="3" name="Subtitle 2"/>
          <p:cNvSpPr>
            <a:spLocks noGrp="1"/>
          </p:cNvSpPr>
          <p:nvPr>
            <p:ph type="subTitle" idx="1"/>
          </p:nvPr>
        </p:nvSpPr>
        <p:spPr>
          <a:xfrm>
            <a:off x="0" y="651593"/>
            <a:ext cx="12192000" cy="1774735"/>
          </a:xfrm>
        </p:spPr>
        <p:txBody>
          <a:bodyPr>
            <a:normAutofit/>
          </a:bodyPr>
          <a:lstStyle/>
          <a:p>
            <a:pPr marL="457200" indent="-457200" algn="l">
              <a:buFont typeface="Arial"/>
              <a:buChar char="•"/>
            </a:pPr>
            <a:r>
              <a:rPr lang="en-US" sz="2000" dirty="0"/>
              <a:t>Both CCD and CMOS cameras are made of large arrays of silicon photodiodes, but their readout is different:</a:t>
            </a:r>
          </a:p>
          <a:p>
            <a:pPr marL="457200" indent="-457200" algn="l">
              <a:buFont typeface="Arial"/>
              <a:buChar char="•"/>
            </a:pPr>
            <a:r>
              <a:rPr lang="en-US" sz="2000" dirty="0"/>
              <a:t>In the CCD camera, the photocurrent charges a capacitor. This charge is moved between the pixels first along the column and then along the row, arriving serially at a single output amplifier (charge to voltage converter).</a:t>
            </a:r>
          </a:p>
          <a:p>
            <a:pPr marL="457200" indent="-457200" algn="l">
              <a:buFont typeface="Arial"/>
              <a:buChar char="•"/>
            </a:pPr>
            <a:r>
              <a:rPr lang="en-US" sz="2000" dirty="0"/>
              <a:t>In the CMOS camera, each photodiode has an integrated amplifier to produce the voltage, then electronic switches are used for the readout.</a:t>
            </a:r>
          </a:p>
        </p:txBody>
      </p:sp>
      <p:sp>
        <p:nvSpPr>
          <p:cNvPr id="5" name="Rectangle 4">
            <a:extLst>
              <a:ext uri="{FF2B5EF4-FFF2-40B4-BE49-F238E27FC236}">
                <a16:creationId xmlns:a16="http://schemas.microsoft.com/office/drawing/2014/main" id="{2D0C6541-72F4-9941-85AD-C10A421EBD91}"/>
              </a:ext>
            </a:extLst>
          </p:cNvPr>
          <p:cNvSpPr/>
          <p:nvPr/>
        </p:nvSpPr>
        <p:spPr>
          <a:xfrm>
            <a:off x="0" y="6642556"/>
            <a:ext cx="4246074" cy="215444"/>
          </a:xfrm>
          <a:prstGeom prst="rect">
            <a:avLst/>
          </a:prstGeom>
        </p:spPr>
        <p:txBody>
          <a:bodyPr wrap="square">
            <a:spAutoFit/>
          </a:bodyPr>
          <a:lstStyle/>
          <a:p>
            <a:r>
              <a:rPr lang="fr-CH" sz="800" dirty="0"/>
              <a:t>https://</a:t>
            </a:r>
            <a:r>
              <a:rPr lang="fr-CH" sz="800" dirty="0" err="1"/>
              <a:t>meroli.web.cern.ch</a:t>
            </a:r>
            <a:r>
              <a:rPr lang="fr-CH" sz="800" dirty="0"/>
              <a:t>/</a:t>
            </a:r>
            <a:r>
              <a:rPr lang="fr-CH" sz="800" dirty="0" err="1"/>
              <a:t>img</a:t>
            </a:r>
            <a:r>
              <a:rPr lang="fr-CH" sz="800" dirty="0"/>
              <a:t>/lecture/spatial/clip_image002.jpg</a:t>
            </a:r>
          </a:p>
        </p:txBody>
      </p:sp>
      <p:pic>
        <p:nvPicPr>
          <p:cNvPr id="1026" name="Picture 2" descr="CMOS vs CCD sensor. Who is the clear winner?">
            <a:extLst>
              <a:ext uri="{FF2B5EF4-FFF2-40B4-BE49-F238E27FC236}">
                <a16:creationId xmlns:a16="http://schemas.microsoft.com/office/drawing/2014/main" id="{B0E2A470-5D0E-9C45-AE11-CC78881456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98" t="6366" r="5175" b="6343"/>
          <a:stretch/>
        </p:blipFill>
        <p:spPr bwMode="auto">
          <a:xfrm>
            <a:off x="3748135" y="2347428"/>
            <a:ext cx="8443866" cy="4510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000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 y="-1"/>
            <a:ext cx="12192002" cy="632221"/>
          </a:xfrm>
        </p:spPr>
        <p:txBody>
          <a:bodyPr>
            <a:normAutofit fontScale="90000"/>
          </a:bodyPr>
          <a:lstStyle/>
          <a:p>
            <a:pPr algn="ctr"/>
            <a:r>
              <a:rPr lang="en-US" sz="4000" dirty="0">
                <a:solidFill>
                  <a:srgbClr val="FF0000"/>
                </a:solidFill>
                <a:latin typeface="Times New Roman" panose="02020603050405020304" pitchFamily="18" charset="0"/>
                <a:cs typeface="Times New Roman" panose="02020603050405020304" pitchFamily="18" charset="0"/>
              </a:rPr>
              <a:t>Array detectors: Comparing CCD and CMOS</a:t>
            </a:r>
            <a:endParaRPr lang="en-US" sz="3200" dirty="0">
              <a:solidFill>
                <a:srgbClr val="FF0000"/>
              </a:solidFill>
            </a:endParaRPr>
          </a:p>
        </p:txBody>
      </p:sp>
      <p:sp>
        <p:nvSpPr>
          <p:cNvPr id="3" name="Subtitle 2"/>
          <p:cNvSpPr>
            <a:spLocks noGrp="1"/>
          </p:cNvSpPr>
          <p:nvPr>
            <p:ph type="subTitle" idx="1"/>
          </p:nvPr>
        </p:nvSpPr>
        <p:spPr>
          <a:xfrm>
            <a:off x="0" y="651595"/>
            <a:ext cx="12192000" cy="1256554"/>
          </a:xfrm>
        </p:spPr>
        <p:txBody>
          <a:bodyPr>
            <a:normAutofit/>
          </a:bodyPr>
          <a:lstStyle/>
          <a:p>
            <a:pPr marL="457200" indent="-457200" algn="l">
              <a:buFont typeface="Arial"/>
              <a:buChar char="•"/>
            </a:pPr>
            <a:r>
              <a:rPr lang="en-US" sz="2000" dirty="0"/>
              <a:t>As is shown in the table, CCD technology is better suited for cooled high-sensitivity "scientific cameras".</a:t>
            </a:r>
          </a:p>
        </p:txBody>
      </p:sp>
      <p:sp>
        <p:nvSpPr>
          <p:cNvPr id="5" name="Rectangle 4">
            <a:extLst>
              <a:ext uri="{FF2B5EF4-FFF2-40B4-BE49-F238E27FC236}">
                <a16:creationId xmlns:a16="http://schemas.microsoft.com/office/drawing/2014/main" id="{2D0C6541-72F4-9941-85AD-C10A421EBD91}"/>
              </a:ext>
            </a:extLst>
          </p:cNvPr>
          <p:cNvSpPr/>
          <p:nvPr/>
        </p:nvSpPr>
        <p:spPr>
          <a:xfrm>
            <a:off x="0" y="6642556"/>
            <a:ext cx="4246074" cy="215444"/>
          </a:xfrm>
          <a:prstGeom prst="rect">
            <a:avLst/>
          </a:prstGeom>
        </p:spPr>
        <p:txBody>
          <a:bodyPr wrap="square">
            <a:spAutoFit/>
          </a:bodyPr>
          <a:lstStyle/>
          <a:p>
            <a:r>
              <a:rPr lang="fr-CH" sz="800" dirty="0"/>
              <a:t>https://</a:t>
            </a:r>
            <a:r>
              <a:rPr lang="fr-CH" sz="800" dirty="0" err="1"/>
              <a:t>diffractionlimited.com</a:t>
            </a:r>
            <a:r>
              <a:rPr lang="fr-CH" sz="800" dirty="0"/>
              <a:t>/</a:t>
            </a:r>
            <a:r>
              <a:rPr lang="fr-CH" sz="800" dirty="0" err="1"/>
              <a:t>ccd</a:t>
            </a:r>
            <a:r>
              <a:rPr lang="fr-CH" sz="800" dirty="0"/>
              <a:t>-versus-</a:t>
            </a:r>
            <a:r>
              <a:rPr lang="fr-CH" sz="800" dirty="0" err="1"/>
              <a:t>cmos</a:t>
            </a:r>
            <a:r>
              <a:rPr lang="fr-CH" sz="800" dirty="0"/>
              <a:t>-</a:t>
            </a:r>
            <a:r>
              <a:rPr lang="fr-CH" sz="800" dirty="0" err="1"/>
              <a:t>better</a:t>
            </a:r>
            <a:r>
              <a:rPr lang="fr-CH" sz="800" dirty="0"/>
              <a:t>/</a:t>
            </a:r>
          </a:p>
        </p:txBody>
      </p:sp>
      <p:graphicFrame>
        <p:nvGraphicFramePr>
          <p:cNvPr id="4" name="Table 3">
            <a:extLst>
              <a:ext uri="{FF2B5EF4-FFF2-40B4-BE49-F238E27FC236}">
                <a16:creationId xmlns:a16="http://schemas.microsoft.com/office/drawing/2014/main" id="{6D72D2DF-6F73-3B4F-95D4-3159AF38F8F6}"/>
              </a:ext>
            </a:extLst>
          </p:cNvPr>
          <p:cNvGraphicFramePr>
            <a:graphicFrameLocks noGrp="1"/>
          </p:cNvGraphicFramePr>
          <p:nvPr>
            <p:extLst>
              <p:ext uri="{D42A27DB-BD31-4B8C-83A1-F6EECF244321}">
                <p14:modId xmlns:p14="http://schemas.microsoft.com/office/powerpoint/2010/main" val="1094100118"/>
              </p:ext>
            </p:extLst>
          </p:nvPr>
        </p:nvGraphicFramePr>
        <p:xfrm>
          <a:off x="0" y="1279872"/>
          <a:ext cx="12192000" cy="4959226"/>
        </p:xfrm>
        <a:graphic>
          <a:graphicData uri="http://schemas.openxmlformats.org/drawingml/2006/table">
            <a:tbl>
              <a:tblPr/>
              <a:tblGrid>
                <a:gridCol w="4010684">
                  <a:extLst>
                    <a:ext uri="{9D8B030D-6E8A-4147-A177-3AD203B41FA5}">
                      <a16:colId xmlns:a16="http://schemas.microsoft.com/office/drawing/2014/main" val="1819994398"/>
                    </a:ext>
                  </a:extLst>
                </a:gridCol>
                <a:gridCol w="4418092">
                  <a:extLst>
                    <a:ext uri="{9D8B030D-6E8A-4147-A177-3AD203B41FA5}">
                      <a16:colId xmlns:a16="http://schemas.microsoft.com/office/drawing/2014/main" val="51836049"/>
                    </a:ext>
                  </a:extLst>
                </a:gridCol>
                <a:gridCol w="3763224">
                  <a:extLst>
                    <a:ext uri="{9D8B030D-6E8A-4147-A177-3AD203B41FA5}">
                      <a16:colId xmlns:a16="http://schemas.microsoft.com/office/drawing/2014/main" val="57374950"/>
                    </a:ext>
                  </a:extLst>
                </a:gridCol>
              </a:tblGrid>
              <a:tr h="94780">
                <a:tc>
                  <a:txBody>
                    <a:bodyPr/>
                    <a:lstStyle/>
                    <a:p>
                      <a:r>
                        <a:rPr lang="en-GB" sz="1400" b="1">
                          <a:solidFill>
                            <a:srgbClr val="FFFFFF"/>
                          </a:solidFill>
                          <a:effectLst/>
                        </a:rPr>
                        <a:t>Parameter</a:t>
                      </a:r>
                      <a:endParaRPr lang="en-GB" sz="1400"/>
                    </a:p>
                  </a:txBody>
                  <a:tcPr marL="24185" marR="24185" marT="24185" marB="24185">
                    <a:lnL>
                      <a:noFill/>
                    </a:lnL>
                    <a:lnR>
                      <a:noFill/>
                    </a:lnR>
                    <a:lnT>
                      <a:noFill/>
                    </a:lnT>
                    <a:lnB>
                      <a:noFill/>
                    </a:lnB>
                    <a:solidFill>
                      <a:srgbClr val="4682B4"/>
                    </a:solidFill>
                  </a:tcPr>
                </a:tc>
                <a:tc>
                  <a:txBody>
                    <a:bodyPr/>
                    <a:lstStyle/>
                    <a:p>
                      <a:r>
                        <a:rPr lang="en-GB" sz="1400" b="1" dirty="0">
                          <a:solidFill>
                            <a:srgbClr val="FFFFFF"/>
                          </a:solidFill>
                          <a:effectLst/>
                        </a:rPr>
                        <a:t>CCD</a:t>
                      </a:r>
                      <a:endParaRPr lang="en-GB" sz="1400" dirty="0"/>
                    </a:p>
                  </a:txBody>
                  <a:tcPr marL="24185" marR="24185" marT="24185" marB="24185">
                    <a:lnL>
                      <a:noFill/>
                    </a:lnL>
                    <a:lnR>
                      <a:noFill/>
                    </a:lnR>
                    <a:lnT>
                      <a:noFill/>
                    </a:lnT>
                    <a:lnB>
                      <a:noFill/>
                    </a:lnB>
                    <a:solidFill>
                      <a:srgbClr val="4682B4"/>
                    </a:solidFill>
                  </a:tcPr>
                </a:tc>
                <a:tc>
                  <a:txBody>
                    <a:bodyPr/>
                    <a:lstStyle/>
                    <a:p>
                      <a:r>
                        <a:rPr lang="en-GB" sz="1400" b="1">
                          <a:solidFill>
                            <a:srgbClr val="FFFFFF"/>
                          </a:solidFill>
                          <a:effectLst/>
                        </a:rPr>
                        <a:t>Scientific CMOS</a:t>
                      </a:r>
                      <a:endParaRPr lang="en-GB" sz="1400"/>
                    </a:p>
                  </a:txBody>
                  <a:tcPr marL="24185" marR="24185" marT="24185" marB="24185">
                    <a:lnL>
                      <a:noFill/>
                    </a:lnL>
                    <a:lnR>
                      <a:noFill/>
                    </a:lnR>
                    <a:lnT>
                      <a:noFill/>
                    </a:lnT>
                    <a:lnB>
                      <a:noFill/>
                    </a:lnB>
                    <a:solidFill>
                      <a:srgbClr val="4682B4"/>
                    </a:solidFill>
                  </a:tcPr>
                </a:tc>
                <a:extLst>
                  <a:ext uri="{0D108BD9-81ED-4DB2-BD59-A6C34878D82A}">
                    <a16:rowId xmlns:a16="http://schemas.microsoft.com/office/drawing/2014/main" val="2135292192"/>
                  </a:ext>
                </a:extLst>
              </a:tr>
              <a:tr h="187625">
                <a:tc>
                  <a:txBody>
                    <a:bodyPr/>
                    <a:lstStyle/>
                    <a:p>
                      <a:r>
                        <a:rPr lang="en-GB" sz="1400"/>
                        <a:t>Sensitivity</a:t>
                      </a:r>
                    </a:p>
                  </a:txBody>
                  <a:tcPr marL="24185" marR="24185" marT="24185" marB="24185">
                    <a:lnL>
                      <a:noFill/>
                    </a:lnL>
                    <a:lnR>
                      <a:noFill/>
                    </a:lnR>
                    <a:lnT>
                      <a:noFill/>
                    </a:lnT>
                    <a:lnB>
                      <a:noFill/>
                    </a:lnB>
                  </a:tcPr>
                </a:tc>
                <a:tc>
                  <a:txBody>
                    <a:bodyPr/>
                    <a:lstStyle/>
                    <a:p>
                      <a:r>
                        <a:rPr lang="en-GB" sz="1400"/>
                        <a:t>60% – 95%, though high QE sensors are very expensive</a:t>
                      </a:r>
                    </a:p>
                  </a:txBody>
                  <a:tcPr marL="24185" marR="24185" marT="24185" marB="24185">
                    <a:lnL>
                      <a:noFill/>
                    </a:lnL>
                    <a:lnR>
                      <a:noFill/>
                    </a:lnR>
                    <a:lnT>
                      <a:noFill/>
                    </a:lnT>
                    <a:lnB>
                      <a:noFill/>
                    </a:lnB>
                  </a:tcPr>
                </a:tc>
                <a:tc>
                  <a:txBody>
                    <a:bodyPr/>
                    <a:lstStyle/>
                    <a:p>
                      <a:r>
                        <a:rPr lang="en-CH" sz="1400"/>
                        <a:t>75% – 95%</a:t>
                      </a:r>
                    </a:p>
                  </a:txBody>
                  <a:tcPr marL="24185" marR="24185" marT="24185" marB="24185">
                    <a:lnL>
                      <a:noFill/>
                    </a:lnL>
                    <a:lnR>
                      <a:noFill/>
                    </a:lnR>
                    <a:lnT>
                      <a:noFill/>
                    </a:lnT>
                    <a:lnB>
                      <a:noFill/>
                    </a:lnB>
                  </a:tcPr>
                </a:tc>
                <a:extLst>
                  <a:ext uri="{0D108BD9-81ED-4DB2-BD59-A6C34878D82A}">
                    <a16:rowId xmlns:a16="http://schemas.microsoft.com/office/drawing/2014/main" val="3506934847"/>
                  </a:ext>
                </a:extLst>
              </a:tr>
              <a:tr h="187625">
                <a:tc>
                  <a:txBody>
                    <a:bodyPr/>
                    <a:lstStyle/>
                    <a:p>
                      <a:r>
                        <a:rPr lang="en-GB" sz="1400"/>
                        <a:t>Speed – read out in megapixels per second (MPS)</a:t>
                      </a:r>
                    </a:p>
                  </a:txBody>
                  <a:tcPr marL="24185" marR="24185" marT="24185" marB="24185">
                    <a:lnL>
                      <a:noFill/>
                    </a:lnL>
                    <a:lnR>
                      <a:noFill/>
                    </a:lnR>
                    <a:lnT>
                      <a:noFill/>
                    </a:lnT>
                    <a:lnB>
                      <a:noFill/>
                    </a:lnB>
                    <a:solidFill>
                      <a:srgbClr val="F4F4F4"/>
                    </a:solidFill>
                  </a:tcPr>
                </a:tc>
                <a:tc>
                  <a:txBody>
                    <a:bodyPr/>
                    <a:lstStyle/>
                    <a:p>
                      <a:r>
                        <a:rPr lang="en-GB" sz="1400"/>
                        <a:t>1 to 40 MPS</a:t>
                      </a:r>
                    </a:p>
                  </a:txBody>
                  <a:tcPr marL="24185" marR="24185" marT="24185" marB="24185">
                    <a:lnL>
                      <a:noFill/>
                    </a:lnL>
                    <a:lnR>
                      <a:noFill/>
                    </a:lnR>
                    <a:lnT>
                      <a:noFill/>
                    </a:lnT>
                    <a:lnB>
                      <a:noFill/>
                    </a:lnB>
                    <a:solidFill>
                      <a:srgbClr val="F4F4F4"/>
                    </a:solidFill>
                  </a:tcPr>
                </a:tc>
                <a:tc>
                  <a:txBody>
                    <a:bodyPr/>
                    <a:lstStyle/>
                    <a:p>
                      <a:r>
                        <a:rPr lang="en-GB" sz="1400"/>
                        <a:t>100 to 400 MPS</a:t>
                      </a:r>
                    </a:p>
                  </a:txBody>
                  <a:tcPr marL="24185" marR="24185" marT="24185" marB="24185">
                    <a:lnL>
                      <a:noFill/>
                    </a:lnL>
                    <a:lnR>
                      <a:noFill/>
                    </a:lnR>
                    <a:lnT>
                      <a:noFill/>
                    </a:lnT>
                    <a:lnB>
                      <a:noFill/>
                    </a:lnB>
                    <a:solidFill>
                      <a:srgbClr val="F4F4F4"/>
                    </a:solidFill>
                  </a:tcPr>
                </a:tc>
                <a:extLst>
                  <a:ext uri="{0D108BD9-81ED-4DB2-BD59-A6C34878D82A}">
                    <a16:rowId xmlns:a16="http://schemas.microsoft.com/office/drawing/2014/main" val="1264685105"/>
                  </a:ext>
                </a:extLst>
              </a:tr>
              <a:tr h="326893">
                <a:tc>
                  <a:txBody>
                    <a:bodyPr/>
                    <a:lstStyle/>
                    <a:p>
                      <a:r>
                        <a:rPr lang="en-GB" sz="1400" dirty="0"/>
                        <a:t>Read Noise – how much noise in electrons is produced at each pixel when the sensor is read</a:t>
                      </a:r>
                    </a:p>
                  </a:txBody>
                  <a:tcPr marL="24185" marR="24185" marT="24185" marB="24185">
                    <a:lnL>
                      <a:noFill/>
                    </a:lnL>
                    <a:lnR>
                      <a:noFill/>
                    </a:lnR>
                    <a:lnT>
                      <a:noFill/>
                    </a:lnT>
                    <a:lnB>
                      <a:noFill/>
                    </a:lnB>
                  </a:tcPr>
                </a:tc>
                <a:tc>
                  <a:txBody>
                    <a:bodyPr/>
                    <a:lstStyle/>
                    <a:p>
                      <a:r>
                        <a:rPr lang="en-GB" sz="1400"/>
                        <a:t>5-10 electrons for standard CCDs, 1 electron for more complex electron multiplying devices (EMCCD)</a:t>
                      </a:r>
                    </a:p>
                  </a:txBody>
                  <a:tcPr marL="24185" marR="24185" marT="24185" marB="24185">
                    <a:lnL>
                      <a:noFill/>
                    </a:lnL>
                    <a:lnR>
                      <a:noFill/>
                    </a:lnR>
                    <a:lnT>
                      <a:noFill/>
                    </a:lnT>
                    <a:lnB>
                      <a:noFill/>
                    </a:lnB>
                  </a:tcPr>
                </a:tc>
                <a:tc>
                  <a:txBody>
                    <a:bodyPr/>
                    <a:lstStyle/>
                    <a:p>
                      <a:r>
                        <a:rPr lang="en-GB" sz="1400"/>
                        <a:t>1-3 electrons is common for modern CMOS sensors</a:t>
                      </a:r>
                    </a:p>
                  </a:txBody>
                  <a:tcPr marL="24185" marR="24185" marT="24185" marB="24185">
                    <a:lnL>
                      <a:noFill/>
                    </a:lnL>
                    <a:lnR>
                      <a:noFill/>
                    </a:lnR>
                    <a:lnT>
                      <a:noFill/>
                    </a:lnT>
                    <a:lnB>
                      <a:noFill/>
                    </a:lnB>
                  </a:tcPr>
                </a:tc>
                <a:extLst>
                  <a:ext uri="{0D108BD9-81ED-4DB2-BD59-A6C34878D82A}">
                    <a16:rowId xmlns:a16="http://schemas.microsoft.com/office/drawing/2014/main" val="938344764"/>
                  </a:ext>
                </a:extLst>
              </a:tr>
              <a:tr h="280470">
                <a:tc>
                  <a:txBody>
                    <a:bodyPr/>
                    <a:lstStyle/>
                    <a:p>
                      <a:r>
                        <a:rPr lang="en-GB" sz="1400"/>
                        <a:t>Cooling</a:t>
                      </a:r>
                    </a:p>
                  </a:txBody>
                  <a:tcPr marL="24185" marR="24185" marT="24185" marB="24185">
                    <a:lnL>
                      <a:noFill/>
                    </a:lnL>
                    <a:lnR>
                      <a:noFill/>
                    </a:lnR>
                    <a:lnT>
                      <a:noFill/>
                    </a:lnT>
                    <a:lnB>
                      <a:noFill/>
                    </a:lnB>
                    <a:solidFill>
                      <a:srgbClr val="F4F4F4"/>
                    </a:solidFill>
                  </a:tcPr>
                </a:tc>
                <a:tc>
                  <a:txBody>
                    <a:bodyPr/>
                    <a:lstStyle/>
                    <a:p>
                      <a:r>
                        <a:rPr lang="en-GB" sz="1400"/>
                        <a:t>High cooling is relatively easily achieved</a:t>
                      </a:r>
                    </a:p>
                  </a:txBody>
                  <a:tcPr marL="24185" marR="24185" marT="24185" marB="24185">
                    <a:lnL>
                      <a:noFill/>
                    </a:lnL>
                    <a:lnR>
                      <a:noFill/>
                    </a:lnR>
                    <a:lnT>
                      <a:noFill/>
                    </a:lnT>
                    <a:lnB>
                      <a:noFill/>
                    </a:lnB>
                    <a:solidFill>
                      <a:srgbClr val="F4F4F4"/>
                    </a:solidFill>
                  </a:tcPr>
                </a:tc>
                <a:tc>
                  <a:txBody>
                    <a:bodyPr/>
                    <a:lstStyle/>
                    <a:p>
                      <a:r>
                        <a:rPr lang="en-GB" sz="1400"/>
                        <a:t>Sensors generate a large amount of heat and cannot operate at extreme cold temperatures</a:t>
                      </a:r>
                    </a:p>
                  </a:txBody>
                  <a:tcPr marL="24185" marR="24185" marT="24185" marB="24185">
                    <a:lnL>
                      <a:noFill/>
                    </a:lnL>
                    <a:lnR>
                      <a:noFill/>
                    </a:lnR>
                    <a:lnT>
                      <a:noFill/>
                    </a:lnT>
                    <a:lnB>
                      <a:noFill/>
                    </a:lnB>
                    <a:solidFill>
                      <a:srgbClr val="F4F4F4"/>
                    </a:solidFill>
                  </a:tcPr>
                </a:tc>
                <a:extLst>
                  <a:ext uri="{0D108BD9-81ED-4DB2-BD59-A6C34878D82A}">
                    <a16:rowId xmlns:a16="http://schemas.microsoft.com/office/drawing/2014/main" val="3031235995"/>
                  </a:ext>
                </a:extLst>
              </a:tr>
              <a:tr h="373316">
                <a:tc>
                  <a:txBody>
                    <a:bodyPr/>
                    <a:lstStyle/>
                    <a:p>
                      <a:r>
                        <a:rPr lang="en-GB" sz="1400" dirty="0"/>
                        <a:t>Pixel Size</a:t>
                      </a:r>
                    </a:p>
                  </a:txBody>
                  <a:tcPr marL="24185" marR="24185" marT="24185" marB="24185">
                    <a:lnL>
                      <a:noFill/>
                    </a:lnL>
                    <a:lnR>
                      <a:noFill/>
                    </a:lnR>
                    <a:lnT>
                      <a:noFill/>
                    </a:lnT>
                    <a:lnB>
                      <a:noFill/>
                    </a:lnB>
                  </a:tcPr>
                </a:tc>
                <a:tc>
                  <a:txBody>
                    <a:bodyPr/>
                    <a:lstStyle/>
                    <a:p>
                      <a:r>
                        <a:rPr lang="en-GB" sz="1400" dirty="0"/>
                        <a:t>3 to 25 microns</a:t>
                      </a:r>
                    </a:p>
                  </a:txBody>
                  <a:tcPr marL="24185" marR="24185" marT="24185" marB="24185">
                    <a:lnL>
                      <a:noFill/>
                    </a:lnL>
                    <a:lnR>
                      <a:noFill/>
                    </a:lnR>
                    <a:lnT>
                      <a:noFill/>
                    </a:lnT>
                    <a:lnB>
                      <a:noFill/>
                    </a:lnB>
                  </a:tcPr>
                </a:tc>
                <a:tc>
                  <a:txBody>
                    <a:bodyPr/>
                    <a:lstStyle/>
                    <a:p>
                      <a:r>
                        <a:rPr lang="en-GB" sz="1400" dirty="0"/>
                        <a:t>2 to 9 microns</a:t>
                      </a:r>
                    </a:p>
                  </a:txBody>
                  <a:tcPr marL="24185" marR="24185" marT="24185" marB="24185">
                    <a:lnL>
                      <a:noFill/>
                    </a:lnL>
                    <a:lnR>
                      <a:noFill/>
                    </a:lnR>
                    <a:lnT>
                      <a:noFill/>
                    </a:lnT>
                    <a:lnB>
                      <a:noFill/>
                    </a:lnB>
                  </a:tcPr>
                </a:tc>
                <a:extLst>
                  <a:ext uri="{0D108BD9-81ED-4DB2-BD59-A6C34878D82A}">
                    <a16:rowId xmlns:a16="http://schemas.microsoft.com/office/drawing/2014/main" val="945579221"/>
                  </a:ext>
                </a:extLst>
              </a:tr>
              <a:tr h="234047">
                <a:tc>
                  <a:txBody>
                    <a:bodyPr/>
                    <a:lstStyle/>
                    <a:p>
                      <a:r>
                        <a:rPr lang="en-GB" sz="1400" dirty="0"/>
                        <a:t>Well Depth – how many electrons can each pixel hold</a:t>
                      </a:r>
                    </a:p>
                  </a:txBody>
                  <a:tcPr marL="24185" marR="24185" marT="24185" marB="24185">
                    <a:lnL>
                      <a:noFill/>
                    </a:lnL>
                    <a:lnR>
                      <a:noFill/>
                    </a:lnR>
                    <a:lnT>
                      <a:noFill/>
                    </a:lnT>
                    <a:lnB>
                      <a:noFill/>
                    </a:lnB>
                    <a:solidFill>
                      <a:srgbClr val="F4F4F4"/>
                    </a:solidFill>
                  </a:tcPr>
                </a:tc>
                <a:tc>
                  <a:txBody>
                    <a:bodyPr/>
                    <a:lstStyle/>
                    <a:p>
                      <a:r>
                        <a:rPr lang="en-GB" sz="1400"/>
                        <a:t>40,000 to 200,000</a:t>
                      </a:r>
                    </a:p>
                  </a:txBody>
                  <a:tcPr marL="24185" marR="24185" marT="24185" marB="24185">
                    <a:lnL>
                      <a:noFill/>
                    </a:lnL>
                    <a:lnR>
                      <a:noFill/>
                    </a:lnR>
                    <a:lnT>
                      <a:noFill/>
                    </a:lnT>
                    <a:lnB>
                      <a:noFill/>
                    </a:lnB>
                    <a:solidFill>
                      <a:srgbClr val="F4F4F4"/>
                    </a:solidFill>
                  </a:tcPr>
                </a:tc>
                <a:tc>
                  <a:txBody>
                    <a:bodyPr/>
                    <a:lstStyle/>
                    <a:p>
                      <a:r>
                        <a:rPr lang="en-GB" sz="1400" dirty="0"/>
                        <a:t>30,000 to 75,000.  Can be mitigated via stacking given low read noise.</a:t>
                      </a:r>
                    </a:p>
                  </a:txBody>
                  <a:tcPr marL="24185" marR="24185" marT="24185" marB="24185">
                    <a:lnL>
                      <a:noFill/>
                    </a:lnL>
                    <a:lnR>
                      <a:noFill/>
                    </a:lnR>
                    <a:lnT>
                      <a:noFill/>
                    </a:lnT>
                    <a:lnB>
                      <a:noFill/>
                    </a:lnB>
                    <a:solidFill>
                      <a:srgbClr val="F4F4F4"/>
                    </a:solidFill>
                  </a:tcPr>
                </a:tc>
                <a:extLst>
                  <a:ext uri="{0D108BD9-81ED-4DB2-BD59-A6C34878D82A}">
                    <a16:rowId xmlns:a16="http://schemas.microsoft.com/office/drawing/2014/main" val="4186869571"/>
                  </a:ext>
                </a:extLst>
              </a:tr>
              <a:tr h="234047">
                <a:tc>
                  <a:txBody>
                    <a:bodyPr/>
                    <a:lstStyle/>
                    <a:p>
                      <a:r>
                        <a:rPr lang="en-GB" sz="1400" dirty="0"/>
                        <a:t>A/D Converter bits</a:t>
                      </a:r>
                    </a:p>
                  </a:txBody>
                  <a:tcPr marL="24185" marR="24185" marT="24185" marB="24185">
                    <a:lnL>
                      <a:noFill/>
                    </a:lnL>
                    <a:lnR>
                      <a:noFill/>
                    </a:lnR>
                    <a:lnT>
                      <a:noFill/>
                    </a:lnT>
                    <a:lnB>
                      <a:noFill/>
                    </a:lnB>
                  </a:tcPr>
                </a:tc>
                <a:tc>
                  <a:txBody>
                    <a:bodyPr/>
                    <a:lstStyle/>
                    <a:p>
                      <a:r>
                        <a:rPr lang="en-GB" sz="1400"/>
                        <a:t>16 bits</a:t>
                      </a:r>
                    </a:p>
                  </a:txBody>
                  <a:tcPr marL="24185" marR="24185" marT="24185" marB="24185">
                    <a:lnL>
                      <a:noFill/>
                    </a:lnL>
                    <a:lnR>
                      <a:noFill/>
                    </a:lnR>
                    <a:lnT>
                      <a:noFill/>
                    </a:lnT>
                    <a:lnB>
                      <a:noFill/>
                    </a:lnB>
                  </a:tcPr>
                </a:tc>
                <a:tc>
                  <a:txBody>
                    <a:bodyPr/>
                    <a:lstStyle/>
                    <a:p>
                      <a:r>
                        <a:rPr lang="en-GB" sz="1400"/>
                        <a:t>Usually 12; some chips now use dual gain to create 16-bit images but with some pitfalls</a:t>
                      </a:r>
                    </a:p>
                  </a:txBody>
                  <a:tcPr marL="24185" marR="24185" marT="24185" marB="24185">
                    <a:lnL>
                      <a:noFill/>
                    </a:lnL>
                    <a:lnR>
                      <a:noFill/>
                    </a:lnR>
                    <a:lnT>
                      <a:noFill/>
                    </a:lnT>
                    <a:lnB>
                      <a:noFill/>
                    </a:lnB>
                  </a:tcPr>
                </a:tc>
                <a:extLst>
                  <a:ext uri="{0D108BD9-81ED-4DB2-BD59-A6C34878D82A}">
                    <a16:rowId xmlns:a16="http://schemas.microsoft.com/office/drawing/2014/main" val="8860986"/>
                  </a:ext>
                </a:extLst>
              </a:tr>
              <a:tr h="280470">
                <a:tc>
                  <a:txBody>
                    <a:bodyPr/>
                    <a:lstStyle/>
                    <a:p>
                      <a:r>
                        <a:rPr lang="en-GB" sz="1400" dirty="0"/>
                        <a:t>Binning – combining pixels for sensitivity</a:t>
                      </a:r>
                    </a:p>
                  </a:txBody>
                  <a:tcPr marL="24185" marR="24185" marT="24185" marB="24185">
                    <a:lnL>
                      <a:noFill/>
                    </a:lnL>
                    <a:lnR>
                      <a:noFill/>
                    </a:lnR>
                    <a:lnT>
                      <a:noFill/>
                    </a:lnT>
                    <a:lnB>
                      <a:noFill/>
                    </a:lnB>
                    <a:solidFill>
                      <a:srgbClr val="F4F4F4"/>
                    </a:solidFill>
                  </a:tcPr>
                </a:tc>
                <a:tc>
                  <a:txBody>
                    <a:bodyPr/>
                    <a:lstStyle/>
                    <a:p>
                      <a:r>
                        <a:rPr lang="en-GB" sz="1400" dirty="0"/>
                        <a:t>Easily achieved at an </a:t>
                      </a:r>
                      <a:r>
                        <a:rPr lang="en-GB" sz="1400" dirty="0" err="1"/>
                        <a:t>analog</a:t>
                      </a:r>
                      <a:r>
                        <a:rPr lang="en-GB" sz="1400" dirty="0"/>
                        <a:t> level with zero added noise, extremely high binning levels possible</a:t>
                      </a:r>
                    </a:p>
                  </a:txBody>
                  <a:tcPr marL="24185" marR="24185" marT="24185" marB="24185">
                    <a:lnL>
                      <a:noFill/>
                    </a:lnL>
                    <a:lnR>
                      <a:noFill/>
                    </a:lnR>
                    <a:lnT>
                      <a:noFill/>
                    </a:lnT>
                    <a:lnB>
                      <a:noFill/>
                    </a:lnB>
                    <a:solidFill>
                      <a:srgbClr val="F4F4F4"/>
                    </a:solidFill>
                  </a:tcPr>
                </a:tc>
                <a:tc>
                  <a:txBody>
                    <a:bodyPr/>
                    <a:lstStyle/>
                    <a:p>
                      <a:r>
                        <a:rPr lang="en-GB" sz="1400" dirty="0"/>
                        <a:t>On-chip </a:t>
                      </a:r>
                      <a:r>
                        <a:rPr lang="en-GB" sz="1400" dirty="0" err="1"/>
                        <a:t>analog</a:t>
                      </a:r>
                      <a:r>
                        <a:rPr lang="en-GB" sz="1400" dirty="0"/>
                        <a:t> binning is extremely limited</a:t>
                      </a:r>
                    </a:p>
                  </a:txBody>
                  <a:tcPr marL="24185" marR="24185" marT="24185" marB="24185">
                    <a:lnL>
                      <a:noFill/>
                    </a:lnL>
                    <a:lnR>
                      <a:noFill/>
                    </a:lnR>
                    <a:lnT>
                      <a:noFill/>
                    </a:lnT>
                    <a:lnB>
                      <a:noFill/>
                    </a:lnB>
                    <a:solidFill>
                      <a:srgbClr val="F4F4F4"/>
                    </a:solidFill>
                  </a:tcPr>
                </a:tc>
                <a:extLst>
                  <a:ext uri="{0D108BD9-81ED-4DB2-BD59-A6C34878D82A}">
                    <a16:rowId xmlns:a16="http://schemas.microsoft.com/office/drawing/2014/main" val="3636323257"/>
                  </a:ext>
                </a:extLst>
              </a:tr>
              <a:tr h="234047">
                <a:tc>
                  <a:txBody>
                    <a:bodyPr/>
                    <a:lstStyle/>
                    <a:p>
                      <a:r>
                        <a:rPr lang="en-GB" sz="1400" dirty="0"/>
                        <a:t>Amp Glow – on-board electronics create some light</a:t>
                      </a:r>
                    </a:p>
                  </a:txBody>
                  <a:tcPr marL="24185" marR="24185" marT="24185" marB="24185">
                    <a:lnL>
                      <a:noFill/>
                    </a:lnL>
                    <a:lnR>
                      <a:noFill/>
                    </a:lnR>
                    <a:lnT>
                      <a:noFill/>
                    </a:lnT>
                    <a:lnB>
                      <a:noFill/>
                    </a:lnB>
                  </a:tcPr>
                </a:tc>
                <a:tc>
                  <a:txBody>
                    <a:bodyPr/>
                    <a:lstStyle/>
                    <a:p>
                      <a:r>
                        <a:rPr lang="en-GB" sz="1400"/>
                        <a:t>Easily mitigated by powering down readout transistors</a:t>
                      </a:r>
                    </a:p>
                  </a:txBody>
                  <a:tcPr marL="24185" marR="24185" marT="24185" marB="24185">
                    <a:lnL>
                      <a:noFill/>
                    </a:lnL>
                    <a:lnR>
                      <a:noFill/>
                    </a:lnR>
                    <a:lnT>
                      <a:noFill/>
                    </a:lnT>
                    <a:lnB>
                      <a:noFill/>
                    </a:lnB>
                  </a:tcPr>
                </a:tc>
                <a:tc>
                  <a:txBody>
                    <a:bodyPr/>
                    <a:lstStyle/>
                    <a:p>
                      <a:r>
                        <a:rPr lang="en-GB" sz="1400"/>
                        <a:t>This is a bigger problem with CMOS, since there can be millions of on-board transistors.</a:t>
                      </a:r>
                    </a:p>
                  </a:txBody>
                  <a:tcPr marL="24185" marR="24185" marT="24185" marB="24185">
                    <a:lnL>
                      <a:noFill/>
                    </a:lnL>
                    <a:lnR>
                      <a:noFill/>
                    </a:lnR>
                    <a:lnT>
                      <a:noFill/>
                    </a:lnT>
                    <a:lnB>
                      <a:noFill/>
                    </a:lnB>
                  </a:tcPr>
                </a:tc>
                <a:extLst>
                  <a:ext uri="{0D108BD9-81ED-4DB2-BD59-A6C34878D82A}">
                    <a16:rowId xmlns:a16="http://schemas.microsoft.com/office/drawing/2014/main" val="1054706157"/>
                  </a:ext>
                </a:extLst>
              </a:tr>
              <a:tr h="187625">
                <a:tc>
                  <a:txBody>
                    <a:bodyPr/>
                    <a:lstStyle/>
                    <a:p>
                      <a:r>
                        <a:rPr lang="en-GB" sz="1400" dirty="0"/>
                        <a:t>Infrared Imaging</a:t>
                      </a:r>
                    </a:p>
                  </a:txBody>
                  <a:tcPr marL="24185" marR="24185" marT="24185" marB="24185">
                    <a:lnL>
                      <a:noFill/>
                    </a:lnL>
                    <a:lnR>
                      <a:noFill/>
                    </a:lnR>
                    <a:lnT>
                      <a:noFill/>
                    </a:lnT>
                    <a:lnB>
                      <a:noFill/>
                    </a:lnB>
                    <a:solidFill>
                      <a:srgbClr val="F4F4F4"/>
                    </a:solidFill>
                  </a:tcPr>
                </a:tc>
                <a:tc>
                  <a:txBody>
                    <a:bodyPr/>
                    <a:lstStyle/>
                    <a:p>
                      <a:r>
                        <a:rPr lang="en-GB" sz="1400"/>
                        <a:t>Deep Depletion sensors can achieve high QE at 650 to 1000 nm</a:t>
                      </a:r>
                    </a:p>
                  </a:txBody>
                  <a:tcPr marL="24185" marR="24185" marT="24185" marB="24185">
                    <a:lnL>
                      <a:noFill/>
                    </a:lnL>
                    <a:lnR>
                      <a:noFill/>
                    </a:lnR>
                    <a:lnT>
                      <a:noFill/>
                    </a:lnT>
                    <a:lnB>
                      <a:noFill/>
                    </a:lnB>
                    <a:solidFill>
                      <a:srgbClr val="F4F4F4"/>
                    </a:solidFill>
                  </a:tcPr>
                </a:tc>
                <a:tc>
                  <a:txBody>
                    <a:bodyPr/>
                    <a:lstStyle/>
                    <a:p>
                      <a:r>
                        <a:rPr lang="en-GB" sz="1400"/>
                        <a:t>Currently not possible with CMOS</a:t>
                      </a:r>
                    </a:p>
                  </a:txBody>
                  <a:tcPr marL="24185" marR="24185" marT="24185" marB="24185">
                    <a:lnL>
                      <a:noFill/>
                    </a:lnL>
                    <a:lnR>
                      <a:noFill/>
                    </a:lnR>
                    <a:lnT>
                      <a:noFill/>
                    </a:lnT>
                    <a:lnB>
                      <a:noFill/>
                    </a:lnB>
                    <a:solidFill>
                      <a:srgbClr val="F4F4F4"/>
                    </a:solidFill>
                  </a:tcPr>
                </a:tc>
                <a:extLst>
                  <a:ext uri="{0D108BD9-81ED-4DB2-BD59-A6C34878D82A}">
                    <a16:rowId xmlns:a16="http://schemas.microsoft.com/office/drawing/2014/main" val="2637146725"/>
                  </a:ext>
                </a:extLst>
              </a:tr>
              <a:tr h="234047">
                <a:tc>
                  <a:txBody>
                    <a:bodyPr/>
                    <a:lstStyle/>
                    <a:p>
                      <a:r>
                        <a:rPr lang="en-GB" sz="1400"/>
                        <a:t>Fixed Pattern Noise</a:t>
                      </a:r>
                    </a:p>
                  </a:txBody>
                  <a:tcPr marL="24185" marR="24185" marT="24185" marB="24185">
                    <a:lnL>
                      <a:noFill/>
                    </a:lnL>
                    <a:lnR>
                      <a:noFill/>
                    </a:lnR>
                    <a:lnT>
                      <a:noFill/>
                    </a:lnT>
                    <a:lnB>
                      <a:noFill/>
                    </a:lnB>
                  </a:tcPr>
                </a:tc>
                <a:tc>
                  <a:txBody>
                    <a:bodyPr/>
                    <a:lstStyle/>
                    <a:p>
                      <a:r>
                        <a:rPr lang="en-GB" sz="1400"/>
                        <a:t>Occasional hot columns, easily mitigated</a:t>
                      </a:r>
                    </a:p>
                  </a:txBody>
                  <a:tcPr marL="24185" marR="24185" marT="24185" marB="24185">
                    <a:lnL>
                      <a:noFill/>
                    </a:lnL>
                    <a:lnR>
                      <a:noFill/>
                    </a:lnR>
                    <a:lnT>
                      <a:noFill/>
                    </a:lnT>
                    <a:lnB>
                      <a:noFill/>
                    </a:lnB>
                  </a:tcPr>
                </a:tc>
                <a:tc>
                  <a:txBody>
                    <a:bodyPr/>
                    <a:lstStyle/>
                    <a:p>
                      <a:r>
                        <a:rPr lang="en-GB" sz="1400" dirty="0"/>
                        <a:t>Fixed pattern noise can be a significant problem, but technology is improving rapidly</a:t>
                      </a:r>
                    </a:p>
                  </a:txBody>
                  <a:tcPr marL="24185" marR="24185" marT="24185" marB="24185">
                    <a:lnL>
                      <a:noFill/>
                    </a:lnL>
                    <a:lnR>
                      <a:noFill/>
                    </a:lnR>
                    <a:lnT>
                      <a:noFill/>
                    </a:lnT>
                    <a:lnB>
                      <a:noFill/>
                    </a:lnB>
                  </a:tcPr>
                </a:tc>
                <a:extLst>
                  <a:ext uri="{0D108BD9-81ED-4DB2-BD59-A6C34878D82A}">
                    <a16:rowId xmlns:a16="http://schemas.microsoft.com/office/drawing/2014/main" val="2504888458"/>
                  </a:ext>
                </a:extLst>
              </a:tr>
            </a:tbl>
          </a:graphicData>
        </a:graphic>
      </p:graphicFrame>
    </p:spTree>
    <p:extLst>
      <p:ext uri="{BB962C8B-B14F-4D97-AF65-F5344CB8AC3E}">
        <p14:creationId xmlns:p14="http://schemas.microsoft.com/office/powerpoint/2010/main" val="1910973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 y="-1"/>
            <a:ext cx="10401301" cy="728871"/>
          </a:xfrm>
        </p:spPr>
        <p:txBody>
          <a:bodyPr>
            <a:normAutofit/>
          </a:bodyPr>
          <a:lstStyle/>
          <a:p>
            <a:pPr algn="ctr"/>
            <a:r>
              <a:rPr lang="en-US" sz="4000" dirty="0">
                <a:solidFill>
                  <a:srgbClr val="4472C4">
                    <a:lumMod val="75000"/>
                  </a:srgbClr>
                </a:solidFill>
                <a:latin typeface="Times New Roman" panose="02020603050405020304" pitchFamily="18" charset="0"/>
                <a:cs typeface="Times New Roman" panose="02020603050405020304" pitchFamily="18" charset="0"/>
              </a:rPr>
              <a:t>Definition of detector parameters (1)</a:t>
            </a:r>
            <a:endParaRPr lang="en-US" sz="3200" dirty="0"/>
          </a:p>
        </p:txBody>
      </p:sp>
      <p:grpSp>
        <p:nvGrpSpPr>
          <p:cNvPr id="15" name="Group 14">
            <a:extLst>
              <a:ext uri="{FF2B5EF4-FFF2-40B4-BE49-F238E27FC236}">
                <a16:creationId xmlns:a16="http://schemas.microsoft.com/office/drawing/2014/main" id="{39D2F9AE-F991-0941-BB73-3C1FDEA53BFF}"/>
              </a:ext>
            </a:extLst>
          </p:cNvPr>
          <p:cNvGrpSpPr/>
          <p:nvPr/>
        </p:nvGrpSpPr>
        <p:grpSpPr>
          <a:xfrm>
            <a:off x="9220200" y="3326802"/>
            <a:ext cx="2962272" cy="3252879"/>
            <a:chOff x="9700962" y="1554870"/>
            <a:chExt cx="2491035" cy="2446750"/>
          </a:xfrm>
        </p:grpSpPr>
        <p:pic>
          <p:nvPicPr>
            <p:cNvPr id="12" name="Picture 11">
              <a:extLst>
                <a:ext uri="{FF2B5EF4-FFF2-40B4-BE49-F238E27FC236}">
                  <a16:creationId xmlns:a16="http://schemas.microsoft.com/office/drawing/2014/main" id="{7FE2508D-A872-F549-A269-DAE7C395B831}"/>
                </a:ext>
              </a:extLst>
            </p:cNvPr>
            <p:cNvPicPr>
              <a:picLocks noChangeAspect="1"/>
            </p:cNvPicPr>
            <p:nvPr/>
          </p:nvPicPr>
          <p:blipFill>
            <a:blip r:embed="rId2"/>
            <a:stretch>
              <a:fillRect/>
            </a:stretch>
          </p:blipFill>
          <p:spPr>
            <a:xfrm>
              <a:off x="9700962" y="1554870"/>
              <a:ext cx="2491035" cy="2446750"/>
            </a:xfrm>
            <a:prstGeom prst="rect">
              <a:avLst/>
            </a:prstGeom>
          </p:spPr>
        </p:pic>
        <p:sp>
          <p:nvSpPr>
            <p:cNvPr id="14" name="TextBox 13">
              <a:extLst>
                <a:ext uri="{FF2B5EF4-FFF2-40B4-BE49-F238E27FC236}">
                  <a16:creationId xmlns:a16="http://schemas.microsoft.com/office/drawing/2014/main" id="{3BFD46C2-6C65-E54A-9821-DF05CF3A3ED8}"/>
                </a:ext>
              </a:extLst>
            </p:cNvPr>
            <p:cNvSpPr txBox="1"/>
            <p:nvPr/>
          </p:nvSpPr>
          <p:spPr>
            <a:xfrm>
              <a:off x="10099376" y="1633768"/>
              <a:ext cx="978153" cy="369332"/>
            </a:xfrm>
            <a:prstGeom prst="rect">
              <a:avLst/>
            </a:prstGeom>
            <a:noFill/>
          </p:spPr>
          <p:txBody>
            <a:bodyPr wrap="none" rtlCol="0">
              <a:spAutoFit/>
            </a:bodyPr>
            <a:lstStyle/>
            <a:p>
              <a:r>
                <a:rPr lang="fr-CH" dirty="0" err="1"/>
                <a:t>GaAs</a:t>
              </a:r>
              <a:r>
                <a:rPr lang="fr-CH" dirty="0"/>
                <a:t> PD</a:t>
              </a:r>
            </a:p>
          </p:txBody>
        </p:sp>
      </p:grpSp>
      <p:sp>
        <p:nvSpPr>
          <p:cNvPr id="3" name="Subtitle 2"/>
          <p:cNvSpPr>
            <a:spLocks noGrp="1"/>
          </p:cNvSpPr>
          <p:nvPr>
            <p:ph type="subTitle" idx="1"/>
          </p:nvPr>
        </p:nvSpPr>
        <p:spPr>
          <a:xfrm>
            <a:off x="0" y="885824"/>
            <a:ext cx="8562975" cy="5972175"/>
          </a:xfrm>
        </p:spPr>
        <p:txBody>
          <a:bodyPr>
            <a:normAutofit/>
          </a:bodyPr>
          <a:lstStyle/>
          <a:p>
            <a:pPr marL="457200" indent="-457200" algn="l">
              <a:buFont typeface="Arial"/>
              <a:buChar char="•"/>
            </a:pPr>
            <a:r>
              <a:rPr lang="en-US" dirty="0"/>
              <a:t>Size and structure: Single detectors have mostly sizes of 0.1-10 mm. Array detectors and cameras (CCD and CMOS), with 1-25 </a:t>
            </a:r>
            <a:r>
              <a:rPr lang="en-US" dirty="0">
                <a:latin typeface="Symbol" pitchFamily="2" charset="2"/>
              </a:rPr>
              <a:t>m</a:t>
            </a:r>
            <a:r>
              <a:rPr lang="en-US" dirty="0"/>
              <a:t>m size pixels, are also used in spectroscopy, to produce a full spectrum in a single measurement.</a:t>
            </a:r>
          </a:p>
          <a:p>
            <a:pPr marL="457200" indent="-457200" algn="l">
              <a:buFont typeface="Arial"/>
              <a:buChar char="•"/>
            </a:pPr>
            <a:r>
              <a:rPr lang="en-US" dirty="0"/>
              <a:t>Responsivity/Sensitivity </a:t>
            </a:r>
            <a:r>
              <a:rPr lang="en-US" i="1" dirty="0"/>
              <a:t>S</a:t>
            </a:r>
            <a:r>
              <a:rPr lang="en-US" dirty="0"/>
              <a:t> (output signal per light intensity): Most detectors produce electrons (current) in response to photons (light intensity). The responsivity is defined as current output per light input, its units are A/W. Usually an external amplifier transforms the current to voltage (in some cases a small resistor is enough). In photon detectors, we can define the QE (quantum efficiency): the number of electrons (&lt;1) generated by an incoming photon.</a:t>
            </a:r>
          </a:p>
          <a:p>
            <a:pPr marL="457200" indent="-457200" algn="l">
              <a:buFont typeface="Arial"/>
              <a:buChar char="•"/>
            </a:pPr>
            <a:r>
              <a:rPr lang="en-US" dirty="0"/>
              <a:t>Useful range: the usable wavelength range of the detector, usually defined at the 1% responsivity or QE. It can be very wide (e.g. for thermal detectors) or narrow (for some photodiodes). Sometimes it is expressed in energy units: E(eV)=1.24/</a:t>
            </a:r>
            <a:r>
              <a:rPr lang="en-US" dirty="0">
                <a:latin typeface="Symbol" pitchFamily="2" charset="2"/>
              </a:rPr>
              <a:t>l</a:t>
            </a:r>
            <a:r>
              <a:rPr lang="en-US" dirty="0"/>
              <a:t>(</a:t>
            </a:r>
            <a:r>
              <a:rPr lang="en-US" dirty="0">
                <a:latin typeface="Symbol" pitchFamily="2" charset="2"/>
              </a:rPr>
              <a:t>m</a:t>
            </a:r>
            <a:r>
              <a:rPr lang="en-US" dirty="0"/>
              <a:t>m).</a:t>
            </a:r>
          </a:p>
        </p:txBody>
      </p:sp>
      <p:pic>
        <p:nvPicPr>
          <p:cNvPr id="4" name="Picture 2" descr="photodiode">
            <a:extLst>
              <a:ext uri="{FF2B5EF4-FFF2-40B4-BE49-F238E27FC236}">
                <a16:creationId xmlns:a16="http://schemas.microsoft.com/office/drawing/2014/main" id="{A1E25427-B3F9-8D96-FD6C-C3381A1964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833" r="3667" b="4306"/>
          <a:stretch/>
        </p:blipFill>
        <p:spPr bwMode="auto">
          <a:xfrm>
            <a:off x="8874041" y="985435"/>
            <a:ext cx="3203659" cy="22161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CD Sensor">
            <a:extLst>
              <a:ext uri="{FF2B5EF4-FFF2-40B4-BE49-F238E27FC236}">
                <a16:creationId xmlns:a16="http://schemas.microsoft.com/office/drawing/2014/main" id="{BEF5CA47-AA12-3373-6603-593F0564A6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66" r="4545" b="6297"/>
          <a:stretch/>
        </p:blipFill>
        <p:spPr bwMode="auto">
          <a:xfrm>
            <a:off x="10210800" y="16325"/>
            <a:ext cx="1866900" cy="143006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1A96BC2C-835E-DC64-7E16-7828576AB8DD}"/>
              </a:ext>
            </a:extLst>
          </p:cNvPr>
          <p:cNvSpPr txBox="1"/>
          <p:nvPr/>
        </p:nvSpPr>
        <p:spPr>
          <a:xfrm>
            <a:off x="-9526" y="6629892"/>
            <a:ext cx="3875174" cy="215444"/>
          </a:xfrm>
          <a:prstGeom prst="rect">
            <a:avLst/>
          </a:prstGeom>
          <a:noFill/>
        </p:spPr>
        <p:txBody>
          <a:bodyPr wrap="square">
            <a:spAutoFit/>
          </a:bodyPr>
          <a:lstStyle/>
          <a:p>
            <a:r>
              <a:rPr lang="en-US" sz="800" dirty="0"/>
              <a:t>https://www.it-service24.com/wp-content/uploads/2022/06/ccd-sensor-2048x1356.jpg</a:t>
            </a:r>
          </a:p>
        </p:txBody>
      </p:sp>
      <p:sp>
        <p:nvSpPr>
          <p:cNvPr id="7" name="Rectangle 6">
            <a:extLst>
              <a:ext uri="{FF2B5EF4-FFF2-40B4-BE49-F238E27FC236}">
                <a16:creationId xmlns:a16="http://schemas.microsoft.com/office/drawing/2014/main" id="{A10004D5-6BC4-F7D0-C2AB-DEBD4A0E47E3}"/>
              </a:ext>
            </a:extLst>
          </p:cNvPr>
          <p:cNvSpPr/>
          <p:nvPr/>
        </p:nvSpPr>
        <p:spPr>
          <a:xfrm>
            <a:off x="4705350" y="6629892"/>
            <a:ext cx="7477122" cy="215444"/>
          </a:xfrm>
          <a:prstGeom prst="rect">
            <a:avLst/>
          </a:prstGeom>
        </p:spPr>
        <p:txBody>
          <a:bodyPr wrap="square">
            <a:spAutoFit/>
          </a:bodyPr>
          <a:lstStyle/>
          <a:p>
            <a:r>
              <a:rPr lang="fr-CH" sz="800" dirty="0"/>
              <a:t>https://</a:t>
            </a:r>
            <a:r>
              <a:rPr lang="fr-CH" sz="800" dirty="0" err="1"/>
              <a:t>www.hamamatsu.com</a:t>
            </a:r>
            <a:r>
              <a:rPr lang="fr-CH" sz="800" dirty="0"/>
              <a:t>/blobs/1328783866354?blobheadername1=content-disposition&amp;blobheadervalue1=inline%3Bfilename%3Dk_top_photodiode.jpg&amp;ssbinary=</a:t>
            </a:r>
            <a:r>
              <a:rPr lang="fr-CH" sz="800" dirty="0" err="1"/>
              <a:t>true</a:t>
            </a:r>
            <a:endParaRPr lang="fr-CH" sz="800" dirty="0"/>
          </a:p>
        </p:txBody>
      </p:sp>
    </p:spTree>
    <p:extLst>
      <p:ext uri="{BB962C8B-B14F-4D97-AF65-F5344CB8AC3E}">
        <p14:creationId xmlns:p14="http://schemas.microsoft.com/office/powerpoint/2010/main" val="8938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 y="-1"/>
            <a:ext cx="12192002" cy="632221"/>
          </a:xfrm>
        </p:spPr>
        <p:txBody>
          <a:bodyPr>
            <a:normAutofit fontScale="90000"/>
          </a:bodyPr>
          <a:lstStyle/>
          <a:p>
            <a:pPr algn="ctr"/>
            <a:r>
              <a:rPr lang="en-US" sz="4000" dirty="0">
                <a:solidFill>
                  <a:srgbClr val="FF0000"/>
                </a:solidFill>
                <a:latin typeface="Times New Roman" panose="02020603050405020304" pitchFamily="18" charset="0"/>
                <a:cs typeface="Times New Roman" panose="02020603050405020304" pitchFamily="18" charset="0"/>
              </a:rPr>
              <a:t>Typical properties of the "scientific" CCD camera</a:t>
            </a:r>
            <a:endParaRPr lang="en-US" sz="3200" dirty="0">
              <a:solidFill>
                <a:srgbClr val="FF0000"/>
              </a:solidFill>
            </a:endParaRPr>
          </a:p>
        </p:txBody>
      </p:sp>
      <p:sp>
        <p:nvSpPr>
          <p:cNvPr id="3" name="Subtitle 2"/>
          <p:cNvSpPr>
            <a:spLocks noGrp="1"/>
          </p:cNvSpPr>
          <p:nvPr>
            <p:ph type="subTitle" idx="1"/>
          </p:nvPr>
        </p:nvSpPr>
        <p:spPr>
          <a:xfrm>
            <a:off x="0" y="651592"/>
            <a:ext cx="12192000" cy="4091858"/>
          </a:xfrm>
        </p:spPr>
        <p:txBody>
          <a:bodyPr>
            <a:normAutofit/>
          </a:bodyPr>
          <a:lstStyle/>
          <a:p>
            <a:pPr marL="457200" indent="-457200" algn="l">
              <a:buFont typeface="Arial"/>
              <a:buChar char="•"/>
            </a:pPr>
            <a:r>
              <a:rPr lang="en-US" sz="2000" dirty="0"/>
              <a:t>Operating temperature is low (-70 to -150C), yielding very low noise: 0.002 electrons/s (dark current noise) + 7 electrons (readout noise).</a:t>
            </a:r>
          </a:p>
          <a:p>
            <a:pPr marL="457200" indent="-457200" algn="l">
              <a:buFont typeface="Arial"/>
              <a:buChar char="•"/>
            </a:pPr>
            <a:r>
              <a:rPr lang="en-US" sz="2000" dirty="0"/>
              <a:t>Pixel size is quite big, up to 25 </a:t>
            </a:r>
            <a:r>
              <a:rPr lang="en-US" sz="2000" dirty="0">
                <a:latin typeface="Symbol" pitchFamily="2" charset="2"/>
              </a:rPr>
              <a:t>m</a:t>
            </a:r>
            <a:r>
              <a:rPr lang="en-US" sz="2000" dirty="0"/>
              <a:t>m, to increase light gathering.</a:t>
            </a:r>
          </a:p>
          <a:p>
            <a:pPr marL="457200" indent="-457200" algn="l">
              <a:buFont typeface="Arial"/>
              <a:buChar char="•"/>
            </a:pPr>
            <a:r>
              <a:rPr lang="en-US" sz="2000" dirty="0"/>
              <a:t>To increase efficiency, light enters the chip from the (thinned) substrate. This avoids the obstruction by electrodes, and increases absorption in the active part.</a:t>
            </a:r>
          </a:p>
          <a:p>
            <a:pPr marL="457200" indent="-457200" algn="l">
              <a:buFont typeface="Arial"/>
              <a:buChar char="•"/>
            </a:pPr>
            <a:r>
              <a:rPr lang="en-US" sz="2000" dirty="0"/>
              <a:t>Pixels can be read in groups (binning) to reduce noise. Example: in spectroscopy, when the spectral dispersion is along the X-axis, we can sum many pixels along the Y-axis to get the maximum signal.</a:t>
            </a:r>
          </a:p>
          <a:p>
            <a:pPr marL="457200" indent="-457200" algn="l">
              <a:buFont typeface="Arial"/>
              <a:buChar char="•"/>
            </a:pPr>
            <a:r>
              <a:rPr lang="en-US" sz="2000" dirty="0"/>
              <a:t>Readout speed is low (33-100 kHz).</a:t>
            </a:r>
          </a:p>
          <a:p>
            <a:pPr marL="457200" indent="-457200" algn="l">
              <a:buFont typeface="Arial"/>
              <a:buChar char="•"/>
            </a:pPr>
            <a:r>
              <a:rPr lang="en-US" sz="2000" dirty="0"/>
              <a:t>Dynamic range: 1:10</a:t>
            </a:r>
            <a:r>
              <a:rPr lang="en-US" sz="2000" baseline="30000" dirty="0"/>
              <a:t>6</a:t>
            </a:r>
            <a:r>
              <a:rPr lang="en-US" sz="2000" dirty="0"/>
              <a:t>.</a:t>
            </a:r>
          </a:p>
          <a:p>
            <a:pPr marL="457200" indent="-457200" algn="l">
              <a:buFont typeface="Arial"/>
              <a:buChar char="•"/>
            </a:pPr>
            <a:r>
              <a:rPr lang="en-US" sz="2000" dirty="0"/>
              <a:t>Color is not needed!</a:t>
            </a:r>
          </a:p>
        </p:txBody>
      </p:sp>
      <p:sp>
        <p:nvSpPr>
          <p:cNvPr id="5" name="Rectangle 4">
            <a:extLst>
              <a:ext uri="{FF2B5EF4-FFF2-40B4-BE49-F238E27FC236}">
                <a16:creationId xmlns:a16="http://schemas.microsoft.com/office/drawing/2014/main" id="{2D0C6541-72F4-9941-85AD-C10A421EBD91}"/>
              </a:ext>
            </a:extLst>
          </p:cNvPr>
          <p:cNvSpPr/>
          <p:nvPr/>
        </p:nvSpPr>
        <p:spPr>
          <a:xfrm>
            <a:off x="0" y="6519446"/>
            <a:ext cx="2372008" cy="338554"/>
          </a:xfrm>
          <a:prstGeom prst="rect">
            <a:avLst/>
          </a:prstGeom>
        </p:spPr>
        <p:txBody>
          <a:bodyPr wrap="square">
            <a:spAutoFit/>
          </a:bodyPr>
          <a:lstStyle/>
          <a:p>
            <a:r>
              <a:rPr lang="fr-CH" sz="800" dirty="0"/>
              <a:t>https://</a:t>
            </a:r>
            <a:r>
              <a:rPr lang="fr-CH" sz="800" dirty="0" err="1"/>
              <a:t>andor.oxinst.com</a:t>
            </a:r>
            <a:r>
              <a:rPr lang="fr-CH" sz="800" dirty="0"/>
              <a:t>/</a:t>
            </a:r>
            <a:r>
              <a:rPr lang="fr-CH" sz="800" dirty="0" err="1"/>
              <a:t>assets</a:t>
            </a:r>
            <a:r>
              <a:rPr lang="fr-CH" sz="800" dirty="0"/>
              <a:t>/</a:t>
            </a:r>
            <a:r>
              <a:rPr lang="fr-CH" sz="800" dirty="0" err="1"/>
              <a:t>uploads</a:t>
            </a:r>
            <a:r>
              <a:rPr lang="fr-CH" sz="800" dirty="0"/>
              <a:t>/</a:t>
            </a:r>
            <a:r>
              <a:rPr lang="fr-CH" sz="800" dirty="0" err="1"/>
              <a:t>products</a:t>
            </a:r>
            <a:r>
              <a:rPr lang="fr-CH" sz="800" dirty="0"/>
              <a:t>/</a:t>
            </a:r>
            <a:r>
              <a:rPr lang="fr-CH" sz="800" dirty="0" err="1"/>
              <a:t>andor</a:t>
            </a:r>
            <a:r>
              <a:rPr lang="fr-CH" sz="800" dirty="0"/>
              <a:t>/documents/andor-idus-420-specifications.pdf</a:t>
            </a:r>
          </a:p>
        </p:txBody>
      </p:sp>
      <p:grpSp>
        <p:nvGrpSpPr>
          <p:cNvPr id="8" name="Group 7">
            <a:extLst>
              <a:ext uri="{FF2B5EF4-FFF2-40B4-BE49-F238E27FC236}">
                <a16:creationId xmlns:a16="http://schemas.microsoft.com/office/drawing/2014/main" id="{E17AA84B-C14F-414E-AA45-250A6C399B9E}"/>
              </a:ext>
            </a:extLst>
          </p:cNvPr>
          <p:cNvGrpSpPr/>
          <p:nvPr/>
        </p:nvGrpSpPr>
        <p:grpSpPr>
          <a:xfrm>
            <a:off x="3517338" y="3520326"/>
            <a:ext cx="3907243" cy="3337674"/>
            <a:chOff x="2418921" y="3136900"/>
            <a:chExt cx="4356100" cy="3721100"/>
          </a:xfrm>
        </p:grpSpPr>
        <p:pic>
          <p:nvPicPr>
            <p:cNvPr id="6" name="Picture 5">
              <a:extLst>
                <a:ext uri="{FF2B5EF4-FFF2-40B4-BE49-F238E27FC236}">
                  <a16:creationId xmlns:a16="http://schemas.microsoft.com/office/drawing/2014/main" id="{099A0B35-6072-BF4B-9907-444FA1C54FCB}"/>
                </a:ext>
              </a:extLst>
            </p:cNvPr>
            <p:cNvPicPr>
              <a:picLocks noChangeAspect="1"/>
            </p:cNvPicPr>
            <p:nvPr/>
          </p:nvPicPr>
          <p:blipFill>
            <a:blip r:embed="rId2"/>
            <a:stretch>
              <a:fillRect/>
            </a:stretch>
          </p:blipFill>
          <p:spPr>
            <a:xfrm>
              <a:off x="2418921" y="3136900"/>
              <a:ext cx="4356100" cy="3721100"/>
            </a:xfrm>
            <a:prstGeom prst="rect">
              <a:avLst/>
            </a:prstGeom>
          </p:spPr>
        </p:pic>
        <p:sp>
          <p:nvSpPr>
            <p:cNvPr id="7" name="TextBox 6">
              <a:extLst>
                <a:ext uri="{FF2B5EF4-FFF2-40B4-BE49-F238E27FC236}">
                  <a16:creationId xmlns:a16="http://schemas.microsoft.com/office/drawing/2014/main" id="{F176125E-2EBF-1C47-BD03-5576F14DB50E}"/>
                </a:ext>
              </a:extLst>
            </p:cNvPr>
            <p:cNvSpPr txBox="1"/>
            <p:nvPr/>
          </p:nvSpPr>
          <p:spPr>
            <a:xfrm>
              <a:off x="3132499" y="3246906"/>
              <a:ext cx="2616452" cy="646331"/>
            </a:xfrm>
            <a:prstGeom prst="rect">
              <a:avLst/>
            </a:prstGeom>
            <a:solidFill>
              <a:schemeClr val="bg1"/>
            </a:solidFill>
          </p:spPr>
          <p:txBody>
            <a:bodyPr wrap="square" rtlCol="0">
              <a:spAutoFit/>
            </a:bodyPr>
            <a:lstStyle/>
            <a:p>
              <a:r>
                <a:rPr lang="fr-CH" sz="1600" dirty="0" err="1"/>
                <a:t>Temperature</a:t>
              </a:r>
              <a:r>
                <a:rPr lang="fr-CH" sz="1600" dirty="0"/>
                <a:t> </a:t>
              </a:r>
              <a:r>
                <a:rPr lang="fr-CH" sz="1600" dirty="0" err="1"/>
                <a:t>pependence</a:t>
              </a:r>
              <a:r>
                <a:rPr lang="fr-CH" sz="1600" dirty="0"/>
                <a:t> of </a:t>
              </a:r>
              <a:r>
                <a:rPr lang="fr-CH" sz="1600" dirty="0" err="1"/>
                <a:t>dark-current</a:t>
              </a:r>
              <a:r>
                <a:rPr lang="fr-CH" sz="1600" dirty="0"/>
                <a:t> noise</a:t>
              </a:r>
            </a:p>
          </p:txBody>
        </p:sp>
      </p:grpSp>
      <p:grpSp>
        <p:nvGrpSpPr>
          <p:cNvPr id="13" name="Group 12">
            <a:extLst>
              <a:ext uri="{FF2B5EF4-FFF2-40B4-BE49-F238E27FC236}">
                <a16:creationId xmlns:a16="http://schemas.microsoft.com/office/drawing/2014/main" id="{9114DBD0-7ABF-0041-B9F6-C47559050B98}"/>
              </a:ext>
            </a:extLst>
          </p:cNvPr>
          <p:cNvGrpSpPr/>
          <p:nvPr/>
        </p:nvGrpSpPr>
        <p:grpSpPr>
          <a:xfrm>
            <a:off x="8064631" y="3038764"/>
            <a:ext cx="4127368" cy="3819236"/>
            <a:chOff x="7479594" y="2355572"/>
            <a:chExt cx="4712406" cy="4502428"/>
          </a:xfrm>
        </p:grpSpPr>
        <p:sp>
          <p:nvSpPr>
            <p:cNvPr id="9" name="Rectangle 8">
              <a:extLst>
                <a:ext uri="{FF2B5EF4-FFF2-40B4-BE49-F238E27FC236}">
                  <a16:creationId xmlns:a16="http://schemas.microsoft.com/office/drawing/2014/main" id="{06FEFEA5-87A7-2849-95F3-E15DFDA9423A}"/>
                </a:ext>
              </a:extLst>
            </p:cNvPr>
            <p:cNvSpPr/>
            <p:nvPr/>
          </p:nvSpPr>
          <p:spPr>
            <a:xfrm>
              <a:off x="8309436" y="2355572"/>
              <a:ext cx="3241141" cy="689381"/>
            </a:xfrm>
            <a:prstGeom prst="rect">
              <a:avLst/>
            </a:prstGeom>
          </p:spPr>
          <p:txBody>
            <a:bodyPr wrap="square">
              <a:spAutoFit/>
            </a:bodyPr>
            <a:lstStyle/>
            <a:p>
              <a:r>
                <a:rPr lang="fr-CH" sz="1600" dirty="0"/>
                <a:t>Quantum </a:t>
              </a:r>
              <a:r>
                <a:rPr lang="fr-CH" sz="1600" dirty="0" err="1"/>
                <a:t>efficiency</a:t>
              </a:r>
              <a:r>
                <a:rPr lang="fr-CH" sz="1600" dirty="0"/>
                <a:t> of CCD chips</a:t>
              </a:r>
            </a:p>
          </p:txBody>
        </p:sp>
        <p:grpSp>
          <p:nvGrpSpPr>
            <p:cNvPr id="10" name="Group 9">
              <a:extLst>
                <a:ext uri="{FF2B5EF4-FFF2-40B4-BE49-F238E27FC236}">
                  <a16:creationId xmlns:a16="http://schemas.microsoft.com/office/drawing/2014/main" id="{1B473947-30BF-EA4C-A620-1E4DCFB92B4E}"/>
                </a:ext>
              </a:extLst>
            </p:cNvPr>
            <p:cNvGrpSpPr/>
            <p:nvPr/>
          </p:nvGrpSpPr>
          <p:grpSpPr>
            <a:xfrm>
              <a:off x="7479594" y="2678545"/>
              <a:ext cx="4712406" cy="4179455"/>
              <a:chOff x="7224665" y="2452447"/>
              <a:chExt cx="4967335" cy="4405553"/>
            </a:xfrm>
          </p:grpSpPr>
          <p:pic>
            <p:nvPicPr>
              <p:cNvPr id="4" name="Picture 3">
                <a:extLst>
                  <a:ext uri="{FF2B5EF4-FFF2-40B4-BE49-F238E27FC236}">
                    <a16:creationId xmlns:a16="http://schemas.microsoft.com/office/drawing/2014/main" id="{B3F54A30-6748-1C47-8699-EAC22D034DF8}"/>
                  </a:ext>
                </a:extLst>
              </p:cNvPr>
              <p:cNvPicPr>
                <a:picLocks noChangeAspect="1"/>
              </p:cNvPicPr>
              <p:nvPr/>
            </p:nvPicPr>
            <p:blipFill>
              <a:blip r:embed="rId3"/>
              <a:stretch>
                <a:fillRect/>
              </a:stretch>
            </p:blipFill>
            <p:spPr>
              <a:xfrm>
                <a:off x="7224665" y="2452447"/>
                <a:ext cx="4967335" cy="4405553"/>
              </a:xfrm>
              <a:prstGeom prst="rect">
                <a:avLst/>
              </a:prstGeom>
            </p:spPr>
          </p:pic>
          <p:sp>
            <p:nvSpPr>
              <p:cNvPr id="11" name="Rectangle 10">
                <a:extLst>
                  <a:ext uri="{FF2B5EF4-FFF2-40B4-BE49-F238E27FC236}">
                    <a16:creationId xmlns:a16="http://schemas.microsoft.com/office/drawing/2014/main" id="{4C199100-9018-5444-B1BD-6E16D076E87F}"/>
                  </a:ext>
                </a:extLst>
              </p:cNvPr>
              <p:cNvSpPr/>
              <p:nvPr/>
            </p:nvSpPr>
            <p:spPr>
              <a:xfrm>
                <a:off x="10074704" y="3339767"/>
                <a:ext cx="1980194" cy="421258"/>
              </a:xfrm>
              <a:prstGeom prst="rect">
                <a:avLst/>
              </a:prstGeom>
              <a:solidFill>
                <a:schemeClr val="bg1"/>
              </a:solidFill>
            </p:spPr>
            <p:txBody>
              <a:bodyPr wrap="square">
                <a:spAutoFit/>
              </a:bodyPr>
              <a:lstStyle/>
              <a:p>
                <a:r>
                  <a:rPr lang="fr-CH" sz="1600" dirty="0"/>
                  <a:t>back-</a:t>
                </a:r>
                <a:r>
                  <a:rPr lang="fr-CH" sz="1600" dirty="0" err="1"/>
                  <a:t>illuminated</a:t>
                </a:r>
                <a:endParaRPr lang="fr-CH" sz="1600" dirty="0"/>
              </a:p>
            </p:txBody>
          </p:sp>
          <p:sp>
            <p:nvSpPr>
              <p:cNvPr id="12" name="Rectangle 11">
                <a:extLst>
                  <a:ext uri="{FF2B5EF4-FFF2-40B4-BE49-F238E27FC236}">
                    <a16:creationId xmlns:a16="http://schemas.microsoft.com/office/drawing/2014/main" id="{5362AC4B-435F-2B4E-AC79-02BA7D98DEBC}"/>
                  </a:ext>
                </a:extLst>
              </p:cNvPr>
              <p:cNvSpPr/>
              <p:nvPr/>
            </p:nvSpPr>
            <p:spPr>
              <a:xfrm>
                <a:off x="8724231" y="4314777"/>
                <a:ext cx="1506146" cy="737202"/>
              </a:xfrm>
              <a:prstGeom prst="rect">
                <a:avLst/>
              </a:prstGeom>
              <a:solidFill>
                <a:schemeClr val="bg1"/>
              </a:solidFill>
            </p:spPr>
            <p:txBody>
              <a:bodyPr wrap="square">
                <a:spAutoFit/>
              </a:bodyPr>
              <a:lstStyle/>
              <a:p>
                <a:r>
                  <a:rPr lang="fr-CH" sz="1600" dirty="0"/>
                  <a:t>front-</a:t>
                </a:r>
                <a:r>
                  <a:rPr lang="fr-CH" sz="1600" dirty="0" err="1"/>
                  <a:t>illuminated</a:t>
                </a:r>
                <a:endParaRPr lang="fr-CH" sz="1600" dirty="0"/>
              </a:p>
            </p:txBody>
          </p:sp>
        </p:grpSp>
      </p:grpSp>
    </p:spTree>
    <p:extLst>
      <p:ext uri="{BB962C8B-B14F-4D97-AF65-F5344CB8AC3E}">
        <p14:creationId xmlns:p14="http://schemas.microsoft.com/office/powerpoint/2010/main" val="180884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 y="-1"/>
            <a:ext cx="12181872" cy="728871"/>
          </a:xfrm>
        </p:spPr>
        <p:txBody>
          <a:bodyPr>
            <a:norm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Reminder: The grating monochromator</a:t>
            </a:r>
            <a:endParaRPr lang="en-US" sz="3200" dirty="0">
              <a:solidFill>
                <a:srgbClr val="FF0000"/>
              </a:solidFill>
            </a:endParaRPr>
          </a:p>
        </p:txBody>
      </p:sp>
      <mc:AlternateContent xmlns:mc="http://schemas.openxmlformats.org/markup-compatibility/2006" xmlns:a14="http://schemas.microsoft.com/office/drawing/2010/main">
        <mc:Choice Requires="a14">
          <p:sp>
            <p:nvSpPr>
              <p:cNvPr id="3" name="Subtitle 2"/>
              <p:cNvSpPr>
                <a:spLocks noGrp="1"/>
              </p:cNvSpPr>
              <p:nvPr>
                <p:ph type="subTitle" idx="1"/>
              </p:nvPr>
            </p:nvSpPr>
            <p:spPr>
              <a:xfrm>
                <a:off x="-2" y="637790"/>
                <a:ext cx="12192001" cy="6220210"/>
              </a:xfrm>
            </p:spPr>
            <p:txBody>
              <a:bodyPr>
                <a:noAutofit/>
              </a:bodyPr>
              <a:lstStyle/>
              <a:p>
                <a:pPr marL="342900" indent="-342900" algn="l">
                  <a:lnSpc>
                    <a:spcPct val="120000"/>
                  </a:lnSpc>
                  <a:spcBef>
                    <a:spcPts val="0"/>
                  </a:spcBef>
                  <a:buFont typeface="Arial" pitchFamily="34" charset="0"/>
                  <a:buChar char="•"/>
                </a:pPr>
                <a:r>
                  <a:rPr lang="en-US" sz="2000" dirty="0"/>
                  <a:t>There are two modes of operation:</a:t>
                </a:r>
              </a:p>
              <a:p>
                <a:pPr marL="800100" lvl="1" indent="-342900" algn="l">
                  <a:lnSpc>
                    <a:spcPct val="120000"/>
                  </a:lnSpc>
                  <a:spcBef>
                    <a:spcPts val="0"/>
                  </a:spcBef>
                  <a:buFont typeface="Arial" pitchFamily="34" charset="0"/>
                  <a:buChar char="•"/>
                </a:pPr>
                <a:r>
                  <a:rPr lang="en-US" sz="1800" dirty="0"/>
                  <a:t>Spectrometer: A narrow output slit selects the output wavelength, then a single detector measures the intensity. To obtain the full spectrum, we turn the grating according to: </a:t>
                </a:r>
                <a14:m>
                  <m:oMath xmlns:m="http://schemas.openxmlformats.org/officeDocument/2006/math">
                    <m:func>
                      <m:funcPr>
                        <m:ctrlPr>
                          <a:rPr lang="en-US" sz="1800" i="1">
                            <a:latin typeface="Cambria Math" panose="02040503050406030204" pitchFamily="18" charset="0"/>
                            <a:ea typeface="Cambria Math" panose="02040503050406030204" pitchFamily="18" charset="0"/>
                          </a:rPr>
                        </m:ctrlPr>
                      </m:funcPr>
                      <m:fName>
                        <m:r>
                          <m:rPr>
                            <m:sty m:val="p"/>
                          </m:rPr>
                          <a:rPr lang="en-US" sz="1800">
                            <a:latin typeface="Cambria Math" panose="02040503050406030204" pitchFamily="18" charset="0"/>
                            <a:ea typeface="Cambria Math" panose="02040503050406030204" pitchFamily="18" charset="0"/>
                          </a:rPr>
                          <m:t>sin</m:t>
                        </m:r>
                      </m:fName>
                      <m:e>
                        <m:r>
                          <a:rPr lang="en-US" sz="1800" i="1">
                            <a:solidFill>
                              <a:srgbClr val="FF0000"/>
                            </a:solidFill>
                            <a:latin typeface="Cambria Math" panose="02040503050406030204" pitchFamily="18" charset="0"/>
                            <a:ea typeface="Cambria Math" panose="02040503050406030204" pitchFamily="18" charset="0"/>
                          </a:rPr>
                          <m:t>𝛽</m:t>
                        </m:r>
                      </m:e>
                    </m:func>
                    <m:r>
                      <a:rPr lang="en-US" sz="1800" i="1">
                        <a:latin typeface="Cambria Math" panose="02040503050406030204" pitchFamily="18" charset="0"/>
                        <a:ea typeface="Cambria Math" panose="02040503050406030204" pitchFamily="18" charset="0"/>
                      </a:rPr>
                      <m:t>−</m:t>
                    </m:r>
                    <m:func>
                      <m:funcPr>
                        <m:ctrlPr>
                          <a:rPr lang="en-US" sz="1800" i="1">
                            <a:latin typeface="Cambria Math" panose="02040503050406030204" pitchFamily="18" charset="0"/>
                            <a:ea typeface="Cambria Math" panose="02040503050406030204" pitchFamily="18" charset="0"/>
                          </a:rPr>
                        </m:ctrlPr>
                      </m:funcPr>
                      <m:fName>
                        <m:r>
                          <m:rPr>
                            <m:sty m:val="p"/>
                          </m:rPr>
                          <a:rPr lang="en-US" sz="1800">
                            <a:latin typeface="Cambria Math" panose="02040503050406030204" pitchFamily="18" charset="0"/>
                            <a:ea typeface="Cambria Math" panose="02040503050406030204" pitchFamily="18" charset="0"/>
                          </a:rPr>
                          <m:t>sin</m:t>
                        </m:r>
                      </m:fName>
                      <m:e>
                        <m:r>
                          <a:rPr lang="en-US" sz="1800" i="1">
                            <a:latin typeface="Cambria Math" panose="02040503050406030204" pitchFamily="18" charset="0"/>
                            <a:ea typeface="Cambria Math" panose="02040503050406030204" pitchFamily="18" charset="0"/>
                          </a:rPr>
                          <m:t>𝛼</m:t>
                        </m:r>
                      </m:e>
                    </m:func>
                    <m:r>
                      <a:rPr lang="en-US" sz="1800" i="1">
                        <a:latin typeface="Cambria Math" panose="02040503050406030204" pitchFamily="18" charset="0"/>
                        <a:ea typeface="Cambria Math" panose="02040503050406030204" pitchFamily="18" charset="0"/>
                      </a:rPr>
                      <m:t>=</m:t>
                    </m:r>
                    <m:f>
                      <m:fPr>
                        <m:ctrlPr>
                          <a:rPr lang="en-US" sz="1800" i="1">
                            <a:latin typeface="Cambria Math" panose="02040503050406030204" pitchFamily="18" charset="0"/>
                            <a:ea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𝑚</m:t>
                        </m:r>
                        <m:r>
                          <a:rPr lang="en-US" sz="1800" i="1">
                            <a:solidFill>
                              <a:srgbClr val="FF0000"/>
                            </a:solidFill>
                            <a:latin typeface="Cambria Math" panose="02040503050406030204" pitchFamily="18" charset="0"/>
                            <a:ea typeface="Cambria Math" panose="02040503050406030204" pitchFamily="18" charset="0"/>
                          </a:rPr>
                          <m:t>𝜆</m:t>
                        </m:r>
                      </m:num>
                      <m:den>
                        <m:r>
                          <a:rPr lang="en-US" sz="1800" i="1">
                            <a:latin typeface="Cambria Math" panose="02040503050406030204" pitchFamily="18" charset="0"/>
                            <a:ea typeface="Cambria Math" panose="02040503050406030204" pitchFamily="18" charset="0"/>
                          </a:rPr>
                          <m:t>𝑎</m:t>
                        </m:r>
                      </m:den>
                    </m:f>
                  </m:oMath>
                </a14:m>
                <a:r>
                  <a:rPr lang="en-US" sz="1800" dirty="0"/>
                  <a:t> .</a:t>
                </a:r>
              </a:p>
              <a:p>
                <a:pPr marL="800100" lvl="1" indent="-342900" algn="l">
                  <a:lnSpc>
                    <a:spcPct val="120000"/>
                  </a:lnSpc>
                  <a:spcBef>
                    <a:spcPts val="0"/>
                  </a:spcBef>
                  <a:buFont typeface="Arial" pitchFamily="34" charset="0"/>
                  <a:buChar char="•"/>
                </a:pPr>
                <a:r>
                  <a:rPr lang="en-US" sz="1800" dirty="0"/>
                  <a:t>Spectrograph: A camera or detector array at the output measures simultaneously a full or partial spectrum. The position of the spectrum peak on the detector is determined by: </a:t>
                </a:r>
                <a14:m>
                  <m:oMath xmlns:m="http://schemas.openxmlformats.org/officeDocument/2006/math">
                    <m:func>
                      <m:funcPr>
                        <m:ctrlPr>
                          <a:rPr lang="en-US" sz="1800" i="1">
                            <a:latin typeface="Cambria Math" panose="02040503050406030204" pitchFamily="18" charset="0"/>
                            <a:ea typeface="Cambria Math" panose="02040503050406030204" pitchFamily="18" charset="0"/>
                          </a:rPr>
                        </m:ctrlPr>
                      </m:funcPr>
                      <m:fName>
                        <m:r>
                          <m:rPr>
                            <m:sty m:val="p"/>
                          </m:rPr>
                          <a:rPr lang="en-US" sz="1800">
                            <a:latin typeface="Cambria Math" panose="02040503050406030204" pitchFamily="18" charset="0"/>
                            <a:ea typeface="Cambria Math" panose="02040503050406030204" pitchFamily="18" charset="0"/>
                          </a:rPr>
                          <m:t>sin</m:t>
                        </m:r>
                      </m:fName>
                      <m:e>
                        <m:f>
                          <m:fPr>
                            <m:ctrlPr>
                              <a:rPr lang="en-US" sz="1800" i="1">
                                <a:latin typeface="Cambria Math" panose="02040503050406030204" pitchFamily="18" charset="0"/>
                                <a:ea typeface="Cambria Math" panose="02040503050406030204" pitchFamily="18" charset="0"/>
                              </a:rPr>
                            </m:ctrlPr>
                          </m:fPr>
                          <m:num>
                            <m:r>
                              <a:rPr lang="en-US" sz="1800" i="1">
                                <a:solidFill>
                                  <a:srgbClr val="FF0000"/>
                                </a:solidFill>
                                <a:latin typeface="Cambria Math" panose="02040503050406030204" pitchFamily="18" charset="0"/>
                                <a:ea typeface="Cambria Math" panose="02040503050406030204" pitchFamily="18" charset="0"/>
                              </a:rPr>
                              <m:t>𝑦</m:t>
                            </m:r>
                          </m:num>
                          <m:den>
                            <m:r>
                              <a:rPr lang="en-US" sz="1800" i="1">
                                <a:latin typeface="Cambria Math" panose="02040503050406030204" pitchFamily="18" charset="0"/>
                                <a:ea typeface="Cambria Math" panose="02040503050406030204" pitchFamily="18" charset="0"/>
                              </a:rPr>
                              <m:t>𝐿</m:t>
                            </m:r>
                          </m:den>
                        </m:f>
                      </m:e>
                    </m:func>
                    <m:r>
                      <a:rPr lang="en-US" sz="1800" i="1">
                        <a:latin typeface="Cambria Math" panose="02040503050406030204" pitchFamily="18" charset="0"/>
                        <a:ea typeface="Cambria Math" panose="02040503050406030204" pitchFamily="18" charset="0"/>
                      </a:rPr>
                      <m:t>−</m:t>
                    </m:r>
                    <m:func>
                      <m:funcPr>
                        <m:ctrlPr>
                          <a:rPr lang="en-US" sz="1800" i="1">
                            <a:latin typeface="Cambria Math" panose="02040503050406030204" pitchFamily="18" charset="0"/>
                            <a:ea typeface="Cambria Math" panose="02040503050406030204" pitchFamily="18" charset="0"/>
                          </a:rPr>
                        </m:ctrlPr>
                      </m:funcPr>
                      <m:fName>
                        <m:r>
                          <m:rPr>
                            <m:sty m:val="p"/>
                          </m:rPr>
                          <a:rPr lang="en-US" sz="1800">
                            <a:latin typeface="Cambria Math" panose="02040503050406030204" pitchFamily="18" charset="0"/>
                            <a:ea typeface="Cambria Math" panose="02040503050406030204" pitchFamily="18" charset="0"/>
                          </a:rPr>
                          <m:t>sin</m:t>
                        </m:r>
                      </m:fName>
                      <m:e>
                        <m:r>
                          <a:rPr lang="en-US" sz="1800" i="1">
                            <a:latin typeface="Cambria Math" panose="02040503050406030204" pitchFamily="18" charset="0"/>
                            <a:ea typeface="Cambria Math" panose="02040503050406030204" pitchFamily="18" charset="0"/>
                          </a:rPr>
                          <m:t>𝛼</m:t>
                        </m:r>
                      </m:e>
                    </m:func>
                    <m:r>
                      <a:rPr lang="en-US" sz="1800" i="1">
                        <a:latin typeface="Cambria Math" panose="02040503050406030204" pitchFamily="18" charset="0"/>
                        <a:ea typeface="Cambria Math" panose="02040503050406030204" pitchFamily="18" charset="0"/>
                      </a:rPr>
                      <m:t>=</m:t>
                    </m:r>
                    <m:f>
                      <m:fPr>
                        <m:ctrlPr>
                          <a:rPr lang="en-US" sz="1800" i="1">
                            <a:latin typeface="Cambria Math" panose="02040503050406030204" pitchFamily="18" charset="0"/>
                            <a:ea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𝑚</m:t>
                        </m:r>
                        <m:r>
                          <a:rPr lang="en-US" sz="1800" i="1">
                            <a:solidFill>
                              <a:srgbClr val="FF0000"/>
                            </a:solidFill>
                            <a:latin typeface="Cambria Math" panose="02040503050406030204" pitchFamily="18" charset="0"/>
                            <a:ea typeface="Cambria Math" panose="02040503050406030204" pitchFamily="18" charset="0"/>
                          </a:rPr>
                          <m:t>𝜆</m:t>
                        </m:r>
                      </m:num>
                      <m:den>
                        <m:r>
                          <a:rPr lang="en-US" sz="1800" i="1">
                            <a:latin typeface="Cambria Math" panose="02040503050406030204" pitchFamily="18" charset="0"/>
                            <a:ea typeface="Cambria Math" panose="02040503050406030204" pitchFamily="18" charset="0"/>
                          </a:rPr>
                          <m:t>𝑎</m:t>
                        </m:r>
                      </m:den>
                    </m:f>
                  </m:oMath>
                </a14:m>
                <a:r>
                  <a:rPr lang="en-US" sz="1800" dirty="0"/>
                  <a:t> . If the detector size is D, the measured spectral range is: </a:t>
                </a:r>
                <a14:m>
                  <m:oMath xmlns:m="http://schemas.openxmlformats.org/officeDocument/2006/math">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𝜆</m:t>
                    </m:r>
                    <m:r>
                      <a:rPr lang="en-US" sz="1800" i="1">
                        <a:latin typeface="Cambria Math" panose="02040503050406030204" pitchFamily="18" charset="0"/>
                        <a:ea typeface="Cambria Math" panose="02040503050406030204" pitchFamily="18" charset="0"/>
                      </a:rPr>
                      <m:t>≈</m:t>
                    </m:r>
                    <m:f>
                      <m:fPr>
                        <m:ctrlPr>
                          <a:rPr lang="en-US" sz="1800" i="1">
                            <a:latin typeface="Cambria Math" panose="02040503050406030204" pitchFamily="18" charset="0"/>
                            <a:ea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𝑎𝐷</m:t>
                        </m:r>
                      </m:num>
                      <m:den>
                        <m:r>
                          <a:rPr lang="en-US" sz="1800" i="1">
                            <a:latin typeface="Cambria Math" panose="02040503050406030204" pitchFamily="18" charset="0"/>
                            <a:ea typeface="Cambria Math" panose="02040503050406030204" pitchFamily="18" charset="0"/>
                          </a:rPr>
                          <m:t>𝑚𝐿</m:t>
                        </m:r>
                      </m:den>
                    </m:f>
                  </m:oMath>
                </a14:m>
                <a:r>
                  <a:rPr lang="en-US" sz="1800" dirty="0"/>
                  <a:t> . For a larger spectral range, several spectra should be measured by turning the grating. </a:t>
                </a:r>
              </a:p>
            </p:txBody>
          </p:sp>
        </mc:Choice>
        <mc:Fallback xmlns="">
          <p:sp>
            <p:nvSpPr>
              <p:cNvPr id="3" name="Subtitle 2"/>
              <p:cNvSpPr>
                <a:spLocks noGrp="1" noRot="1" noChangeAspect="1" noMove="1" noResize="1" noEditPoints="1" noAdjustHandles="1" noChangeArrowheads="1" noChangeShapeType="1" noTextEdit="1"/>
              </p:cNvSpPr>
              <p:nvPr>
                <p:ph type="subTitle" idx="1"/>
              </p:nvPr>
            </p:nvSpPr>
            <p:spPr>
              <a:xfrm>
                <a:off x="-2" y="637790"/>
                <a:ext cx="12192001" cy="6220210"/>
              </a:xfrm>
              <a:blipFill>
                <a:blip r:embed="rId2"/>
                <a:stretch>
                  <a:fillRect l="-416" r="-208"/>
                </a:stretch>
              </a:blipFill>
            </p:spPr>
            <p:txBody>
              <a:bodyPr/>
              <a:lstStyle/>
              <a:p>
                <a:r>
                  <a:rPr lang="en-US">
                    <a:noFill/>
                  </a:rPr>
                  <a:t> </a:t>
                </a:r>
              </a:p>
            </p:txBody>
          </p:sp>
        </mc:Fallback>
      </mc:AlternateContent>
      <p:sp>
        <p:nvSpPr>
          <p:cNvPr id="34" name="Rectangle 33">
            <a:extLst>
              <a:ext uri="{FF2B5EF4-FFF2-40B4-BE49-F238E27FC236}">
                <a16:creationId xmlns:a16="http://schemas.microsoft.com/office/drawing/2014/main" id="{64C3CCBC-5864-EE44-A17E-EDBB5DE38491}"/>
              </a:ext>
            </a:extLst>
          </p:cNvPr>
          <p:cNvSpPr/>
          <p:nvPr/>
        </p:nvSpPr>
        <p:spPr>
          <a:xfrm>
            <a:off x="4743728" y="6396335"/>
            <a:ext cx="2358471" cy="461665"/>
          </a:xfrm>
          <a:prstGeom prst="rect">
            <a:avLst/>
          </a:prstGeom>
        </p:spPr>
        <p:txBody>
          <a:bodyPr wrap="square">
            <a:spAutoFit/>
          </a:bodyPr>
          <a:lstStyle/>
          <a:p>
            <a:r>
              <a:rPr lang="en-US" sz="800" dirty="0"/>
              <a:t>https://</a:t>
            </a:r>
            <a:r>
              <a:rPr lang="en-US" sz="800" dirty="0" err="1"/>
              <a:t>blogs.maryville.edu</a:t>
            </a:r>
            <a:r>
              <a:rPr lang="en-US" sz="800" dirty="0"/>
              <a:t>/</a:t>
            </a:r>
            <a:r>
              <a:rPr lang="en-US" sz="800" dirty="0" err="1"/>
              <a:t>aas</a:t>
            </a:r>
            <a:r>
              <a:rPr lang="en-US" sz="800" dirty="0"/>
              <a:t>/wp-content/uploads/sites/1601/2015/04/</a:t>
            </a:r>
            <a:r>
              <a:rPr lang="en-US" sz="800" dirty="0" err="1"/>
              <a:t>monochromater.jpg</a:t>
            </a:r>
            <a:endParaRPr lang="en-US" sz="800" dirty="0"/>
          </a:p>
        </p:txBody>
      </p:sp>
      <p:sp>
        <p:nvSpPr>
          <p:cNvPr id="35" name="Rectangle 34">
            <a:extLst>
              <a:ext uri="{FF2B5EF4-FFF2-40B4-BE49-F238E27FC236}">
                <a16:creationId xmlns:a16="http://schemas.microsoft.com/office/drawing/2014/main" id="{F88CE1EF-AC51-9743-9621-DD86FDD808D7}"/>
              </a:ext>
            </a:extLst>
          </p:cNvPr>
          <p:cNvSpPr/>
          <p:nvPr/>
        </p:nvSpPr>
        <p:spPr>
          <a:xfrm>
            <a:off x="4733598" y="5688448"/>
            <a:ext cx="2368601" cy="707886"/>
          </a:xfrm>
          <a:prstGeom prst="rect">
            <a:avLst/>
          </a:prstGeom>
        </p:spPr>
        <p:txBody>
          <a:bodyPr wrap="square">
            <a:spAutoFit/>
          </a:bodyPr>
          <a:lstStyle/>
          <a:p>
            <a:r>
              <a:rPr lang="en-US" sz="800" dirty="0"/>
              <a:t>https://</a:t>
            </a:r>
            <a:r>
              <a:rPr lang="en-US" sz="800" dirty="0" err="1"/>
              <a:t>www.researchgate.net</a:t>
            </a:r>
            <a:r>
              <a:rPr lang="en-US" sz="800" dirty="0"/>
              <a:t>/profile/</a:t>
            </a:r>
            <a:r>
              <a:rPr lang="en-US" sz="800" dirty="0" err="1"/>
              <a:t>Jianwei_Qin</a:t>
            </a:r>
            <a:r>
              <a:rPr lang="en-US" sz="800" dirty="0"/>
              <a:t>/publication/312956040/figure/fig1/AS:456608141582336@1485875272925/Wavelength-dispersive-imaging-spectrographs-a-prism-grating-prism-PGP-transmission.png</a:t>
            </a:r>
          </a:p>
        </p:txBody>
      </p:sp>
      <p:pic>
        <p:nvPicPr>
          <p:cNvPr id="43" name="Picture 4">
            <a:extLst>
              <a:ext uri="{FF2B5EF4-FFF2-40B4-BE49-F238E27FC236}">
                <a16:creationId xmlns:a16="http://schemas.microsoft.com/office/drawing/2014/main" id="{322B21BE-18DD-0742-A1EF-11907003CE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9" y="3597311"/>
            <a:ext cx="4723470" cy="326069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61A66F3C-9349-814F-BB44-9A162C4BC274}"/>
              </a:ext>
            </a:extLst>
          </p:cNvPr>
          <p:cNvPicPr>
            <a:picLocks noChangeAspect="1"/>
          </p:cNvPicPr>
          <p:nvPr/>
        </p:nvPicPr>
        <p:blipFill rotWithShape="1">
          <a:blip r:embed="rId4"/>
          <a:srcRect b="5369"/>
          <a:stretch/>
        </p:blipFill>
        <p:spPr>
          <a:xfrm>
            <a:off x="7112328" y="3597311"/>
            <a:ext cx="5069543" cy="3260689"/>
          </a:xfrm>
          <a:prstGeom prst="rect">
            <a:avLst/>
          </a:prstGeom>
        </p:spPr>
      </p:pic>
      <p:sp>
        <p:nvSpPr>
          <p:cNvPr id="45" name="Rectangle 44">
            <a:extLst>
              <a:ext uri="{FF2B5EF4-FFF2-40B4-BE49-F238E27FC236}">
                <a16:creationId xmlns:a16="http://schemas.microsoft.com/office/drawing/2014/main" id="{42967983-9228-ED4B-ABA5-CFC6C4837804}"/>
              </a:ext>
            </a:extLst>
          </p:cNvPr>
          <p:cNvSpPr/>
          <p:nvPr/>
        </p:nvSpPr>
        <p:spPr>
          <a:xfrm>
            <a:off x="4743728" y="3597311"/>
            <a:ext cx="2290015" cy="1477328"/>
          </a:xfrm>
          <a:prstGeom prst="rect">
            <a:avLst/>
          </a:prstGeom>
        </p:spPr>
        <p:txBody>
          <a:bodyPr wrap="square">
            <a:spAutoFit/>
          </a:bodyPr>
          <a:lstStyle/>
          <a:p>
            <a:r>
              <a:rPr lang="en-US" dirty="0"/>
              <a:t>Typical values: </a:t>
            </a:r>
          </a:p>
          <a:p>
            <a:r>
              <a:rPr lang="en-US" dirty="0"/>
              <a:t>	a=0.83 </a:t>
            </a:r>
            <a:r>
              <a:rPr lang="en-US" dirty="0">
                <a:latin typeface="Symbol" panose="05050102010706020507" pitchFamily="18" charset="2"/>
              </a:rPr>
              <a:t>m</a:t>
            </a:r>
            <a:r>
              <a:rPr lang="en-US" dirty="0"/>
              <a:t>m</a:t>
            </a:r>
          </a:p>
          <a:p>
            <a:r>
              <a:rPr lang="en-US" dirty="0"/>
              <a:t>	L=550 mm</a:t>
            </a:r>
          </a:p>
          <a:p>
            <a:r>
              <a:rPr lang="en-US" dirty="0"/>
              <a:t>	D=25mm</a:t>
            </a:r>
          </a:p>
          <a:p>
            <a:r>
              <a:rPr lang="en-US" dirty="0"/>
              <a:t>=&gt;	</a:t>
            </a:r>
            <a:r>
              <a:rPr lang="en-US" dirty="0">
                <a:latin typeface="Symbol" pitchFamily="2" charset="2"/>
              </a:rPr>
              <a:t>Dl</a:t>
            </a:r>
            <a:r>
              <a:rPr lang="en-US" dirty="0"/>
              <a:t>=38 nm</a:t>
            </a:r>
          </a:p>
        </p:txBody>
      </p:sp>
      <p:sp>
        <p:nvSpPr>
          <p:cNvPr id="4" name="TextBox 3">
            <a:extLst>
              <a:ext uri="{FF2B5EF4-FFF2-40B4-BE49-F238E27FC236}">
                <a16:creationId xmlns:a16="http://schemas.microsoft.com/office/drawing/2014/main" id="{FBB667D1-1BA9-B748-9B82-C630FFC899A1}"/>
              </a:ext>
            </a:extLst>
          </p:cNvPr>
          <p:cNvSpPr txBox="1"/>
          <p:nvPr/>
        </p:nvSpPr>
        <p:spPr>
          <a:xfrm>
            <a:off x="1362982" y="3333056"/>
            <a:ext cx="1595758" cy="369332"/>
          </a:xfrm>
          <a:prstGeom prst="rect">
            <a:avLst/>
          </a:prstGeom>
          <a:noFill/>
        </p:spPr>
        <p:txBody>
          <a:bodyPr wrap="none" rtlCol="0">
            <a:spAutoFit/>
          </a:bodyPr>
          <a:lstStyle/>
          <a:p>
            <a:r>
              <a:rPr lang="en-US" dirty="0"/>
              <a:t>Single detector</a:t>
            </a:r>
          </a:p>
        </p:txBody>
      </p:sp>
      <p:sp>
        <p:nvSpPr>
          <p:cNvPr id="10" name="TextBox 9">
            <a:extLst>
              <a:ext uri="{FF2B5EF4-FFF2-40B4-BE49-F238E27FC236}">
                <a16:creationId xmlns:a16="http://schemas.microsoft.com/office/drawing/2014/main" id="{4AD0F995-C1B7-F64E-BC0E-C5460DDC2395}"/>
              </a:ext>
            </a:extLst>
          </p:cNvPr>
          <p:cNvSpPr txBox="1"/>
          <p:nvPr/>
        </p:nvSpPr>
        <p:spPr>
          <a:xfrm>
            <a:off x="9086547" y="3260689"/>
            <a:ext cx="2319994" cy="369332"/>
          </a:xfrm>
          <a:prstGeom prst="rect">
            <a:avLst/>
          </a:prstGeom>
          <a:noFill/>
        </p:spPr>
        <p:txBody>
          <a:bodyPr wrap="none" rtlCol="0">
            <a:spAutoFit/>
          </a:bodyPr>
          <a:lstStyle/>
          <a:p>
            <a:r>
              <a:rPr lang="en-US" dirty="0"/>
              <a:t>Camera/array detector</a:t>
            </a:r>
          </a:p>
        </p:txBody>
      </p:sp>
    </p:spTree>
    <p:extLst>
      <p:ext uri="{BB962C8B-B14F-4D97-AF65-F5344CB8AC3E}">
        <p14:creationId xmlns:p14="http://schemas.microsoft.com/office/powerpoint/2010/main" val="662964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 y="-1"/>
            <a:ext cx="12192002" cy="632221"/>
          </a:xfrm>
        </p:spPr>
        <p:txBody>
          <a:bodyPr>
            <a:normAutofit fontScale="90000"/>
          </a:bodyPr>
          <a:lstStyle/>
          <a:p>
            <a:pPr algn="ctr"/>
            <a:r>
              <a:rPr lang="en-US" sz="4000" dirty="0">
                <a:solidFill>
                  <a:srgbClr val="FF0000"/>
                </a:solidFill>
                <a:latin typeface="Times New Roman" panose="02020603050405020304" pitchFamily="18" charset="0"/>
                <a:cs typeface="Times New Roman" panose="02020603050405020304" pitchFamily="18" charset="0"/>
              </a:rPr>
              <a:t>Camera vs. single detector for spectroscopy</a:t>
            </a:r>
            <a:endParaRPr lang="en-US" sz="3200" dirty="0">
              <a:solidFill>
                <a:srgbClr val="FF0000"/>
              </a:solidFill>
            </a:endParaRPr>
          </a:p>
        </p:txBody>
      </p:sp>
      <p:sp>
        <p:nvSpPr>
          <p:cNvPr id="3" name="Subtitle 2"/>
          <p:cNvSpPr>
            <a:spLocks noGrp="1"/>
          </p:cNvSpPr>
          <p:nvPr>
            <p:ph type="subTitle" idx="1"/>
          </p:nvPr>
        </p:nvSpPr>
        <p:spPr>
          <a:xfrm>
            <a:off x="0" y="651592"/>
            <a:ext cx="12192000" cy="6206408"/>
          </a:xfrm>
        </p:spPr>
        <p:txBody>
          <a:bodyPr>
            <a:normAutofit lnSpcReduction="10000"/>
          </a:bodyPr>
          <a:lstStyle/>
          <a:p>
            <a:pPr marL="457200" indent="-457200" algn="l">
              <a:buFont typeface="Arial"/>
              <a:buChar char="•"/>
            </a:pPr>
            <a:r>
              <a:rPr lang="en-US" dirty="0"/>
              <a:t>Using a camera has several advantages:</a:t>
            </a:r>
          </a:p>
          <a:p>
            <a:pPr marL="914400" lvl="1" indent="-457200" algn="l">
              <a:buFont typeface="Arial"/>
              <a:buChar char="•"/>
            </a:pPr>
            <a:r>
              <a:rPr lang="en-US" dirty="0"/>
              <a:t>A full spectrum is acquired in a single image (500-2000 pixels), while a single detector requires monochromator sweep which is much slower.</a:t>
            </a:r>
          </a:p>
          <a:p>
            <a:pPr marL="914400" lvl="1" indent="-457200" algn="l">
              <a:buFont typeface="Arial"/>
              <a:buChar char="•"/>
            </a:pPr>
            <a:r>
              <a:rPr lang="en-US" dirty="0"/>
              <a:t>The vertical dimension can be used: </a:t>
            </a:r>
          </a:p>
          <a:p>
            <a:pPr marL="1371600" lvl="2" indent="-457200" algn="l">
              <a:buFont typeface="Arial"/>
              <a:buChar char="•"/>
            </a:pPr>
            <a:r>
              <a:rPr lang="en-US" dirty="0"/>
              <a:t>To integrate several pixels to increase the signal.</a:t>
            </a:r>
          </a:p>
          <a:p>
            <a:pPr marL="1371600" lvl="2" indent="-457200" algn="l">
              <a:buFont typeface="Arial"/>
              <a:buChar char="•"/>
            </a:pPr>
            <a:r>
              <a:rPr lang="en-US" dirty="0"/>
              <a:t>To measure a 1D spatially resolved spectrum of the sample. </a:t>
            </a:r>
          </a:p>
          <a:p>
            <a:pPr marL="457200" indent="-457200" algn="l">
              <a:buFont typeface="Arial"/>
              <a:buChar char="•"/>
            </a:pPr>
            <a:r>
              <a:rPr lang="en-US" dirty="0"/>
              <a:t>The camera has a few disadvantages:</a:t>
            </a:r>
          </a:p>
          <a:p>
            <a:pPr marL="914400" lvl="1" indent="-457200" algn="l">
              <a:buFont typeface="Arial"/>
              <a:buChar char="•"/>
            </a:pPr>
            <a:r>
              <a:rPr lang="en-US" dirty="0"/>
              <a:t>Low-noise "scientific" cameras are expensive!</a:t>
            </a:r>
          </a:p>
          <a:p>
            <a:pPr marL="914400" lvl="1" indent="-457200" algn="l">
              <a:buFont typeface="Arial"/>
              <a:buChar char="•"/>
            </a:pPr>
            <a:r>
              <a:rPr lang="en-US" dirty="0"/>
              <a:t>Pixel size is smaller than in single detectors, so light gathering ability might be lower (not always – high resolution spectroscopy requires a small slit width, equivalent to a small pixel).</a:t>
            </a:r>
          </a:p>
          <a:p>
            <a:pPr marL="914400" lvl="1" indent="-457200" algn="l">
              <a:buFont typeface="Arial"/>
              <a:buChar char="•"/>
            </a:pPr>
            <a:r>
              <a:rPr lang="en-US" dirty="0"/>
              <a:t>Most cameras are silicon-based – wavelength range is limited to 200-1000 nm.</a:t>
            </a:r>
          </a:p>
          <a:p>
            <a:pPr marL="914400" lvl="1" indent="-457200" algn="l">
              <a:buFont typeface="Arial"/>
              <a:buChar char="•"/>
            </a:pPr>
            <a:r>
              <a:rPr lang="en-US" dirty="0"/>
              <a:t>Low-noise measurements need cooling (built-in in modern cameras).</a:t>
            </a:r>
          </a:p>
          <a:p>
            <a:pPr marL="457200" indent="-457200" algn="l">
              <a:buFont typeface="Arial"/>
              <a:buChar char="•"/>
            </a:pPr>
            <a:r>
              <a:rPr lang="en-US" dirty="0"/>
              <a:t>Main uses of cameras: High-sensitivity, high-resolution UV-VIS-NIR spectroscopy.</a:t>
            </a:r>
          </a:p>
          <a:p>
            <a:pPr marL="457200" indent="-457200" algn="l">
              <a:buFont typeface="Arial"/>
              <a:buChar char="•"/>
            </a:pPr>
            <a:endParaRPr lang="en-US" dirty="0"/>
          </a:p>
          <a:p>
            <a:pPr marL="457200" indent="-457200" algn="l">
              <a:buFont typeface="Arial"/>
              <a:buChar char="•"/>
            </a:pPr>
            <a:r>
              <a:rPr lang="en-US" dirty="0"/>
              <a:t>Other array detectors:</a:t>
            </a:r>
          </a:p>
          <a:p>
            <a:pPr marL="914400" lvl="1" indent="-457200" algn="l">
              <a:buFont typeface="Arial"/>
              <a:buChar char="•"/>
            </a:pPr>
            <a:r>
              <a:rPr lang="en-US" dirty="0"/>
              <a:t>Cooled </a:t>
            </a:r>
            <a:r>
              <a:rPr lang="en-US" dirty="0" err="1"/>
              <a:t>InGaAs</a:t>
            </a:r>
            <a:r>
              <a:rPr lang="en-US" dirty="0"/>
              <a:t> arrays, with wavelength range of 0.9-1.7 </a:t>
            </a:r>
            <a:r>
              <a:rPr lang="en-US" dirty="0">
                <a:latin typeface="Symbol" pitchFamily="2" charset="2"/>
              </a:rPr>
              <a:t>m</a:t>
            </a:r>
            <a:r>
              <a:rPr lang="en-US" dirty="0"/>
              <a:t>m – have similar performance but higher noise.</a:t>
            </a:r>
          </a:p>
          <a:p>
            <a:pPr marL="914400" lvl="1" indent="-457200" algn="l">
              <a:buFont typeface="Arial"/>
              <a:buChar char="•"/>
            </a:pPr>
            <a:r>
              <a:rPr lang="en-US" dirty="0"/>
              <a:t>Thermal detector arrays (bolometer, pyroelectric etc.) – for FIR detection; performance is similar to the single detectors, pixel size is 50-100 </a:t>
            </a:r>
            <a:r>
              <a:rPr lang="en-US" dirty="0">
                <a:latin typeface="Symbol" pitchFamily="2" charset="2"/>
              </a:rPr>
              <a:t>m</a:t>
            </a:r>
            <a:r>
              <a:rPr lang="en-US" dirty="0"/>
              <a:t>m.</a:t>
            </a:r>
          </a:p>
        </p:txBody>
      </p:sp>
    </p:spTree>
    <p:extLst>
      <p:ext uri="{BB962C8B-B14F-4D97-AF65-F5344CB8AC3E}">
        <p14:creationId xmlns:p14="http://schemas.microsoft.com/office/powerpoint/2010/main" val="2637202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 y="-1"/>
            <a:ext cx="12192002" cy="632221"/>
          </a:xfrm>
        </p:spPr>
        <p:txBody>
          <a:bodyPr>
            <a:normAutofit fontScale="90000"/>
          </a:bodyPr>
          <a:lstStyle/>
          <a:p>
            <a:pPr algn="ctr"/>
            <a:r>
              <a:rPr lang="en-US" sz="4000" dirty="0">
                <a:solidFill>
                  <a:srgbClr val="FF0000"/>
                </a:solidFill>
                <a:latin typeface="Times New Roman" panose="02020603050405020304" pitchFamily="18" charset="0"/>
                <a:cs typeface="Times New Roman" panose="02020603050405020304" pitchFamily="18" charset="0"/>
              </a:rPr>
              <a:t>Compact spectrometers</a:t>
            </a:r>
            <a:endParaRPr lang="en-US" sz="3200" dirty="0">
              <a:solidFill>
                <a:srgbClr val="FF0000"/>
              </a:solidFill>
            </a:endParaRPr>
          </a:p>
        </p:txBody>
      </p:sp>
      <p:sp>
        <p:nvSpPr>
          <p:cNvPr id="3" name="Subtitle 2"/>
          <p:cNvSpPr>
            <a:spLocks noGrp="1"/>
          </p:cNvSpPr>
          <p:nvPr>
            <p:ph type="subTitle" idx="1"/>
          </p:nvPr>
        </p:nvSpPr>
        <p:spPr>
          <a:xfrm>
            <a:off x="0" y="651592"/>
            <a:ext cx="12192000" cy="3121896"/>
          </a:xfrm>
        </p:spPr>
        <p:txBody>
          <a:bodyPr>
            <a:normAutofit/>
          </a:bodyPr>
          <a:lstStyle/>
          <a:p>
            <a:pPr marL="457200" indent="-457200" algn="l">
              <a:buFont typeface="Arial"/>
              <a:buChar char="•"/>
            </a:pPr>
            <a:r>
              <a:rPr lang="en-US" sz="2000" dirty="0"/>
              <a:t>For simple applications (UV-VIS-NIR) at room temperature, compact low-cost spectrometers are popular.</a:t>
            </a:r>
          </a:p>
          <a:p>
            <a:pPr marL="457200" indent="-457200" algn="l">
              <a:buFont typeface="Arial"/>
              <a:buChar char="•"/>
            </a:pPr>
            <a:r>
              <a:rPr lang="en-US" sz="2000" dirty="0"/>
              <a:t>Input is by an optical fiber for flexibility, output is directly to the PC (USB).</a:t>
            </a:r>
          </a:p>
          <a:p>
            <a:pPr marL="457200" indent="-457200" algn="l">
              <a:buFont typeface="Arial"/>
              <a:buChar char="•"/>
            </a:pPr>
            <a:r>
              <a:rPr lang="en-US" sz="2000" dirty="0"/>
              <a:t>The spectrometer is based on a fixed grating with curved mirrors, and the spectrum (</a:t>
            </a:r>
            <a:r>
              <a:rPr lang="en-US" sz="2000" dirty="0">
                <a:latin typeface="Symbol" pitchFamily="2" charset="2"/>
              </a:rPr>
              <a:t>l</a:t>
            </a:r>
            <a:r>
              <a:rPr lang="en-US" sz="2000" dirty="0"/>
              <a:t>=200-1100 nm) is projected to a Si CCD array with 2048 pixels.</a:t>
            </a:r>
          </a:p>
          <a:p>
            <a:pPr marL="457200" indent="-457200" algn="l">
              <a:buFont typeface="Arial"/>
              <a:buChar char="•"/>
            </a:pPr>
            <a:r>
              <a:rPr lang="en-US" sz="2000" dirty="0"/>
              <a:t>S/N is 400:1 at 10 </a:t>
            </a:r>
            <a:r>
              <a:rPr lang="en-US" sz="2000" dirty="0" err="1"/>
              <a:t>ms</a:t>
            </a:r>
            <a:r>
              <a:rPr lang="en-US" sz="2000" dirty="0"/>
              <a:t> scan, can be increased by longer scans.</a:t>
            </a:r>
          </a:p>
          <a:p>
            <a:pPr marL="457200" indent="-457200" algn="l">
              <a:buFont typeface="Arial"/>
              <a:buChar char="•"/>
            </a:pPr>
            <a:r>
              <a:rPr lang="en-US" sz="2000" dirty="0"/>
              <a:t>Resolution: &lt; 1 nm</a:t>
            </a:r>
          </a:p>
          <a:p>
            <a:pPr marL="457200" indent="-457200" algn="l">
              <a:buFont typeface="Arial"/>
              <a:buChar char="•"/>
            </a:pPr>
            <a:r>
              <a:rPr lang="en-US" sz="2000" dirty="0"/>
              <a:t>Dynamic range: 10</a:t>
            </a:r>
            <a:r>
              <a:rPr lang="en-US" sz="2000" baseline="30000" dirty="0"/>
              <a:t>4</a:t>
            </a:r>
            <a:r>
              <a:rPr lang="en-US" sz="2000" dirty="0"/>
              <a:t>.</a:t>
            </a:r>
          </a:p>
          <a:p>
            <a:pPr marL="457200" indent="-457200" algn="l">
              <a:buFont typeface="Arial"/>
              <a:buChar char="•"/>
            </a:pPr>
            <a:r>
              <a:rPr lang="en-US" sz="2000" dirty="0"/>
              <a:t>Instrument size: 15x10x5 cm!</a:t>
            </a:r>
          </a:p>
        </p:txBody>
      </p:sp>
      <p:sp>
        <p:nvSpPr>
          <p:cNvPr id="5" name="Rectangle 4">
            <a:extLst>
              <a:ext uri="{FF2B5EF4-FFF2-40B4-BE49-F238E27FC236}">
                <a16:creationId xmlns:a16="http://schemas.microsoft.com/office/drawing/2014/main" id="{2D0C6541-72F4-9941-85AD-C10A421EBD91}"/>
              </a:ext>
            </a:extLst>
          </p:cNvPr>
          <p:cNvSpPr/>
          <p:nvPr/>
        </p:nvSpPr>
        <p:spPr>
          <a:xfrm>
            <a:off x="0" y="6642556"/>
            <a:ext cx="6210300" cy="215444"/>
          </a:xfrm>
          <a:prstGeom prst="rect">
            <a:avLst/>
          </a:prstGeom>
        </p:spPr>
        <p:txBody>
          <a:bodyPr wrap="square">
            <a:spAutoFit/>
          </a:bodyPr>
          <a:lstStyle/>
          <a:p>
            <a:r>
              <a:rPr lang="fr-CH" sz="800" dirty="0"/>
              <a:t>https://</a:t>
            </a:r>
            <a:r>
              <a:rPr lang="fr-CH" sz="800" dirty="0" err="1"/>
              <a:t>focenter.com</a:t>
            </a:r>
            <a:r>
              <a:rPr lang="fr-CH" sz="800" dirty="0"/>
              <a:t>/media/wysiwyg/documents/Ocean-Optics-Inc-Ocean-Optics-USB4000-Fiber-Optic-Spectrometer-Fiber-Optic-Center.pdf</a:t>
            </a:r>
          </a:p>
        </p:txBody>
      </p:sp>
      <p:grpSp>
        <p:nvGrpSpPr>
          <p:cNvPr id="28" name="Groupe 27">
            <a:extLst>
              <a:ext uri="{FF2B5EF4-FFF2-40B4-BE49-F238E27FC236}">
                <a16:creationId xmlns:a16="http://schemas.microsoft.com/office/drawing/2014/main" id="{2DDED18A-57CB-A72E-5D5D-69F07CACA8FC}"/>
              </a:ext>
            </a:extLst>
          </p:cNvPr>
          <p:cNvGrpSpPr/>
          <p:nvPr/>
        </p:nvGrpSpPr>
        <p:grpSpPr>
          <a:xfrm>
            <a:off x="4110067" y="2009812"/>
            <a:ext cx="8081933" cy="4848188"/>
            <a:chOff x="4110067" y="2009812"/>
            <a:chExt cx="8081933" cy="4848188"/>
          </a:xfrm>
        </p:grpSpPr>
        <p:pic>
          <p:nvPicPr>
            <p:cNvPr id="14" name="Image 13">
              <a:extLst>
                <a:ext uri="{FF2B5EF4-FFF2-40B4-BE49-F238E27FC236}">
                  <a16:creationId xmlns:a16="http://schemas.microsoft.com/office/drawing/2014/main" id="{672867A1-338A-CA11-74F1-8513345EB6A2}"/>
                </a:ext>
              </a:extLst>
            </p:cNvPr>
            <p:cNvPicPr>
              <a:picLocks noChangeAspect="1"/>
            </p:cNvPicPr>
            <p:nvPr/>
          </p:nvPicPr>
          <p:blipFill>
            <a:blip r:embed="rId2"/>
            <a:stretch>
              <a:fillRect/>
            </a:stretch>
          </p:blipFill>
          <p:spPr>
            <a:xfrm>
              <a:off x="5695950" y="2379144"/>
              <a:ext cx="6496050" cy="4478856"/>
            </a:xfrm>
            <a:prstGeom prst="rect">
              <a:avLst/>
            </a:prstGeom>
          </p:spPr>
        </p:pic>
        <p:sp>
          <p:nvSpPr>
            <p:cNvPr id="15" name="ZoneTexte 14">
              <a:extLst>
                <a:ext uri="{FF2B5EF4-FFF2-40B4-BE49-F238E27FC236}">
                  <a16:creationId xmlns:a16="http://schemas.microsoft.com/office/drawing/2014/main" id="{C0F2802E-6ED2-9904-4744-C6347BDB7D7C}"/>
                </a:ext>
              </a:extLst>
            </p:cNvPr>
            <p:cNvSpPr txBox="1"/>
            <p:nvPr/>
          </p:nvSpPr>
          <p:spPr>
            <a:xfrm>
              <a:off x="4278703" y="4859036"/>
              <a:ext cx="1417247" cy="369332"/>
            </a:xfrm>
            <a:prstGeom prst="rect">
              <a:avLst/>
            </a:prstGeom>
            <a:noFill/>
          </p:spPr>
          <p:txBody>
            <a:bodyPr wrap="none" rtlCol="0">
              <a:spAutoFit/>
            </a:bodyPr>
            <a:lstStyle/>
            <a:p>
              <a:r>
                <a:rPr lang="en-US" dirty="0"/>
                <a:t>Fixed Grating</a:t>
              </a:r>
            </a:p>
          </p:txBody>
        </p:sp>
        <p:cxnSp>
          <p:nvCxnSpPr>
            <p:cNvPr id="17" name="Connecteur droit avec flèche 16">
              <a:extLst>
                <a:ext uri="{FF2B5EF4-FFF2-40B4-BE49-F238E27FC236}">
                  <a16:creationId xmlns:a16="http://schemas.microsoft.com/office/drawing/2014/main" id="{09C30DB7-A338-C26E-6ED7-2BEB1CE93030}"/>
                </a:ext>
              </a:extLst>
            </p:cNvPr>
            <p:cNvCxnSpPr>
              <a:cxnSpLocks/>
              <a:stCxn id="15" idx="3"/>
            </p:cNvCxnSpPr>
            <p:nvPr/>
          </p:nvCxnSpPr>
          <p:spPr>
            <a:xfrm>
              <a:off x="5695950" y="5043702"/>
              <a:ext cx="2870799" cy="234436"/>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892A06FC-E35C-36F6-4174-A64E7C0A28A1}"/>
                </a:ext>
              </a:extLst>
            </p:cNvPr>
            <p:cNvSpPr txBox="1"/>
            <p:nvPr/>
          </p:nvSpPr>
          <p:spPr>
            <a:xfrm>
              <a:off x="4110067" y="3525499"/>
              <a:ext cx="1585883" cy="369332"/>
            </a:xfrm>
            <a:prstGeom prst="rect">
              <a:avLst/>
            </a:prstGeom>
            <a:noFill/>
          </p:spPr>
          <p:txBody>
            <a:bodyPr wrap="none" rtlCol="0">
              <a:spAutoFit/>
            </a:bodyPr>
            <a:lstStyle/>
            <a:p>
              <a:r>
                <a:rPr lang="en-US" dirty="0"/>
                <a:t>Curved mirrors</a:t>
              </a:r>
            </a:p>
          </p:txBody>
        </p:sp>
        <p:cxnSp>
          <p:nvCxnSpPr>
            <p:cNvPr id="21" name="Connecteur droit avec flèche 20">
              <a:extLst>
                <a:ext uri="{FF2B5EF4-FFF2-40B4-BE49-F238E27FC236}">
                  <a16:creationId xmlns:a16="http://schemas.microsoft.com/office/drawing/2014/main" id="{7CAD38D3-9705-DEBB-38DE-D83325957090}"/>
                </a:ext>
              </a:extLst>
            </p:cNvPr>
            <p:cNvCxnSpPr>
              <a:cxnSpLocks/>
              <a:stCxn id="20" idx="3"/>
            </p:cNvCxnSpPr>
            <p:nvPr/>
          </p:nvCxnSpPr>
          <p:spPr>
            <a:xfrm>
              <a:off x="5695950" y="3710165"/>
              <a:ext cx="1171575" cy="534110"/>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CE829BF4-C602-E837-BF6B-8CD5D3AE732E}"/>
                </a:ext>
              </a:extLst>
            </p:cNvPr>
            <p:cNvCxnSpPr>
              <a:cxnSpLocks/>
              <a:stCxn id="20" idx="3"/>
            </p:cNvCxnSpPr>
            <p:nvPr/>
          </p:nvCxnSpPr>
          <p:spPr>
            <a:xfrm flipV="1">
              <a:off x="5695950" y="3424561"/>
              <a:ext cx="1924050" cy="285604"/>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9DBA2D94-24A1-2AD1-CFD4-FD09CAFDD681}"/>
                </a:ext>
              </a:extLst>
            </p:cNvPr>
            <p:cNvSpPr txBox="1"/>
            <p:nvPr/>
          </p:nvSpPr>
          <p:spPr>
            <a:xfrm>
              <a:off x="9896317" y="2009812"/>
              <a:ext cx="1103764" cy="369332"/>
            </a:xfrm>
            <a:prstGeom prst="rect">
              <a:avLst/>
            </a:prstGeom>
            <a:noFill/>
          </p:spPr>
          <p:txBody>
            <a:bodyPr wrap="none" rtlCol="0">
              <a:spAutoFit/>
            </a:bodyPr>
            <a:lstStyle/>
            <a:p>
              <a:r>
                <a:rPr lang="en-US" dirty="0"/>
                <a:t>CCD array</a:t>
              </a:r>
            </a:p>
          </p:txBody>
        </p:sp>
        <p:cxnSp>
          <p:nvCxnSpPr>
            <p:cNvPr id="26" name="Connecteur droit avec flèche 25">
              <a:extLst>
                <a:ext uri="{FF2B5EF4-FFF2-40B4-BE49-F238E27FC236}">
                  <a16:creationId xmlns:a16="http://schemas.microsoft.com/office/drawing/2014/main" id="{6FF88F8E-329D-71CE-E901-FF006355E4E7}"/>
                </a:ext>
              </a:extLst>
            </p:cNvPr>
            <p:cNvCxnSpPr>
              <a:cxnSpLocks/>
              <a:stCxn id="25" idx="2"/>
            </p:cNvCxnSpPr>
            <p:nvPr/>
          </p:nvCxnSpPr>
          <p:spPr>
            <a:xfrm flipH="1">
              <a:off x="10353675" y="2379144"/>
              <a:ext cx="94524" cy="726006"/>
            </a:xfrm>
            <a:prstGeom prst="straightConnector1">
              <a:avLst/>
            </a:prstGeom>
            <a:ln w="381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978CF7B3-21BC-E159-0F86-38722F8A10C3}"/>
                </a:ext>
              </a:extLst>
            </p:cNvPr>
            <p:cNvSpPr txBox="1"/>
            <p:nvPr/>
          </p:nvSpPr>
          <p:spPr>
            <a:xfrm>
              <a:off x="7340900" y="6211669"/>
              <a:ext cx="1050626" cy="646331"/>
            </a:xfrm>
            <a:prstGeom prst="rect">
              <a:avLst/>
            </a:prstGeom>
            <a:noFill/>
          </p:spPr>
          <p:txBody>
            <a:bodyPr wrap="square" rtlCol="0">
              <a:spAutoFit/>
            </a:bodyPr>
            <a:lstStyle/>
            <a:p>
              <a:r>
                <a:rPr lang="en-US" dirty="0"/>
                <a:t>Entrance (fiber)</a:t>
              </a:r>
            </a:p>
          </p:txBody>
        </p:sp>
      </p:grpSp>
      <p:pic>
        <p:nvPicPr>
          <p:cNvPr id="32" name="Image 31">
            <a:extLst>
              <a:ext uri="{FF2B5EF4-FFF2-40B4-BE49-F238E27FC236}">
                <a16:creationId xmlns:a16="http://schemas.microsoft.com/office/drawing/2014/main" id="{A8A36440-E267-CE07-9143-5EF452269CDD}"/>
              </a:ext>
            </a:extLst>
          </p:cNvPr>
          <p:cNvPicPr>
            <a:picLocks noChangeAspect="1"/>
          </p:cNvPicPr>
          <p:nvPr/>
        </p:nvPicPr>
        <p:blipFill>
          <a:blip r:embed="rId3"/>
          <a:stretch>
            <a:fillRect/>
          </a:stretch>
        </p:blipFill>
        <p:spPr>
          <a:xfrm>
            <a:off x="-2" y="3988932"/>
            <a:ext cx="3634796" cy="2653624"/>
          </a:xfrm>
          <a:prstGeom prst="rect">
            <a:avLst/>
          </a:prstGeom>
        </p:spPr>
      </p:pic>
    </p:spTree>
    <p:extLst>
      <p:ext uri="{BB962C8B-B14F-4D97-AF65-F5344CB8AC3E}">
        <p14:creationId xmlns:p14="http://schemas.microsoft.com/office/powerpoint/2010/main" val="981556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
            <a:ext cx="12192000" cy="599441"/>
          </a:xfrm>
          <a:noFill/>
          <a:ln>
            <a:noFill/>
          </a:ln>
        </p:spPr>
        <p:txBody>
          <a:bodyPr>
            <a:noAutofit/>
          </a:bodyPr>
          <a:lstStyle/>
          <a:p>
            <a:pPr algn="ctr"/>
            <a:r>
              <a:rPr lang="en-US" sz="4000" dirty="0">
                <a:solidFill>
                  <a:schemeClr val="accent1">
                    <a:lumMod val="75000"/>
                  </a:schemeClr>
                </a:solidFill>
                <a:latin typeface="Times New Roman" panose="02020603050405020304" pitchFamily="18" charset="0"/>
                <a:cs typeface="Times New Roman" panose="02020603050405020304" pitchFamily="18" charset="0"/>
              </a:rPr>
              <a:t>Raman spectroscopy</a:t>
            </a:r>
          </a:p>
        </p:txBody>
      </p:sp>
      <p:sp>
        <p:nvSpPr>
          <p:cNvPr id="3" name="Subtitle 2"/>
          <p:cNvSpPr>
            <a:spLocks noGrp="1"/>
          </p:cNvSpPr>
          <p:nvPr>
            <p:ph type="subTitle" idx="1"/>
          </p:nvPr>
        </p:nvSpPr>
        <p:spPr>
          <a:xfrm>
            <a:off x="0" y="615264"/>
            <a:ext cx="12192000" cy="3123616"/>
          </a:xfrm>
          <a:ln>
            <a:noFill/>
          </a:ln>
        </p:spPr>
        <p:txBody>
          <a:bodyPr>
            <a:normAutofit/>
          </a:bodyPr>
          <a:lstStyle/>
          <a:p>
            <a:pPr algn="l"/>
            <a:r>
              <a:rPr lang="en-US" sz="2800" dirty="0"/>
              <a:t>Raman spectroscopy studies the interaction between photons and phonons.</a:t>
            </a:r>
          </a:p>
          <a:p>
            <a:pPr marL="457200" indent="-457200" algn="l">
              <a:buFont typeface="Arial"/>
              <a:buChar char="•"/>
            </a:pPr>
            <a:r>
              <a:rPr lang="en-US" dirty="0"/>
              <a:t>The process is </a:t>
            </a:r>
            <a:r>
              <a:rPr lang="en-US" b="1" dirty="0"/>
              <a:t>inelastic</a:t>
            </a:r>
            <a:r>
              <a:rPr lang="en-US" dirty="0"/>
              <a:t> </a:t>
            </a:r>
            <a:r>
              <a:rPr lang="en-US" b="1" dirty="0"/>
              <a:t>scattering</a:t>
            </a:r>
            <a:r>
              <a:rPr lang="en-US" dirty="0"/>
              <a:t> of photons from molecules, where the scattered photon gains or loses energy by interaction with phonons (molecular vibrations, rotations etc.). The emitted photon's wavelength is thus longer (Stokes) or shorter (anti-Stokes) than of the excitation photon. There is usually no absorption of the excitation photons.</a:t>
            </a:r>
          </a:p>
          <a:p>
            <a:pPr marL="457200" indent="-457200" algn="l">
              <a:buFont typeface="Arial"/>
              <a:buChar char="•"/>
            </a:pPr>
            <a:r>
              <a:rPr lang="en-US" dirty="0"/>
              <a:t>The intensity of the scattered light is usually much lower (10</a:t>
            </a:r>
            <a:r>
              <a:rPr lang="en-US" baseline="30000" dirty="0"/>
              <a:t>-6</a:t>
            </a:r>
            <a:r>
              <a:rPr lang="en-US" dirty="0"/>
              <a:t> - 10</a:t>
            </a:r>
            <a:r>
              <a:rPr lang="en-US" baseline="30000" dirty="0"/>
              <a:t>-7</a:t>
            </a:r>
            <a:r>
              <a:rPr lang="en-US" dirty="0"/>
              <a:t>) than elastically scattered light. The Stokes scattering amplitude is higher than the anti-Stokes amplitude, as it's easier to emit a phonon than to find an existing phonon. </a:t>
            </a:r>
          </a:p>
        </p:txBody>
      </p:sp>
      <p:pic>
        <p:nvPicPr>
          <p:cNvPr id="5" name="Picture 4">
            <a:extLst>
              <a:ext uri="{FF2B5EF4-FFF2-40B4-BE49-F238E27FC236}">
                <a16:creationId xmlns:a16="http://schemas.microsoft.com/office/drawing/2014/main" id="{A00C5FA2-91DE-B340-8754-A0DC38E5DFF5}"/>
              </a:ext>
            </a:extLst>
          </p:cNvPr>
          <p:cNvPicPr>
            <a:picLocks noChangeAspect="1"/>
          </p:cNvPicPr>
          <p:nvPr/>
        </p:nvPicPr>
        <p:blipFill>
          <a:blip r:embed="rId2"/>
          <a:stretch>
            <a:fillRect/>
          </a:stretch>
        </p:blipFill>
        <p:spPr>
          <a:xfrm>
            <a:off x="5717219" y="3734384"/>
            <a:ext cx="6474781" cy="3123616"/>
          </a:xfrm>
          <a:prstGeom prst="rect">
            <a:avLst/>
          </a:prstGeom>
        </p:spPr>
      </p:pic>
      <p:pic>
        <p:nvPicPr>
          <p:cNvPr id="1026" name="Picture 2" descr="Raman Scattering">
            <a:extLst>
              <a:ext uri="{FF2B5EF4-FFF2-40B4-BE49-F238E27FC236}">
                <a16:creationId xmlns:a16="http://schemas.microsoft.com/office/drawing/2014/main" id="{F9C2942F-72B7-1045-B3FD-2539887C5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6" y="3737302"/>
            <a:ext cx="4767309" cy="29052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45B834-7578-7A46-8C53-C5F561F87AFE}"/>
              </a:ext>
            </a:extLst>
          </p:cNvPr>
          <p:cNvSpPr/>
          <p:nvPr/>
        </p:nvSpPr>
        <p:spPr>
          <a:xfrm>
            <a:off x="0" y="6642556"/>
            <a:ext cx="2714205" cy="215444"/>
          </a:xfrm>
          <a:prstGeom prst="rect">
            <a:avLst/>
          </a:prstGeom>
        </p:spPr>
        <p:txBody>
          <a:bodyPr wrap="none">
            <a:spAutoFit/>
          </a:bodyPr>
          <a:lstStyle/>
          <a:p>
            <a:r>
              <a:rPr lang="fr-CH" sz="800" dirty="0"/>
              <a:t>https://</a:t>
            </a:r>
            <a:r>
              <a:rPr lang="fr-CH" sz="800" dirty="0" err="1"/>
              <a:t>www.edinst.com</a:t>
            </a:r>
            <a:r>
              <a:rPr lang="fr-CH" sz="800" dirty="0"/>
              <a:t>/blog/</a:t>
            </a:r>
            <a:r>
              <a:rPr lang="fr-CH" sz="800" dirty="0" err="1"/>
              <a:t>what-is-raman-spectroscopy</a:t>
            </a:r>
            <a:r>
              <a:rPr lang="fr-CH" sz="800" dirty="0"/>
              <a:t>/</a:t>
            </a:r>
          </a:p>
        </p:txBody>
      </p:sp>
    </p:spTree>
    <p:extLst>
      <p:ext uri="{BB962C8B-B14F-4D97-AF65-F5344CB8AC3E}">
        <p14:creationId xmlns:p14="http://schemas.microsoft.com/office/powerpoint/2010/main" val="4125132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
            <a:ext cx="6889800" cy="599441"/>
          </a:xfrm>
          <a:ln>
            <a:noFill/>
          </a:ln>
        </p:spPr>
        <p:txBody>
          <a:bodyPr>
            <a:noAutofit/>
          </a:bodyPr>
          <a:lstStyle/>
          <a:p>
            <a:pPr algn="ctr"/>
            <a:r>
              <a:rPr lang="en-US" sz="4000" dirty="0">
                <a:solidFill>
                  <a:schemeClr val="accent1">
                    <a:lumMod val="75000"/>
                  </a:schemeClr>
                </a:solidFill>
                <a:latin typeface="Times New Roman" panose="02020603050405020304" pitchFamily="18" charset="0"/>
                <a:cs typeface="Times New Roman" panose="02020603050405020304" pitchFamily="18" charset="0"/>
              </a:rPr>
              <a:t>Raman spectroscopy - principles</a:t>
            </a:r>
          </a:p>
        </p:txBody>
      </p:sp>
      <mc:AlternateContent xmlns:mc="http://schemas.openxmlformats.org/markup-compatibility/2006" xmlns:a14="http://schemas.microsoft.com/office/drawing/2010/main">
        <mc:Choice Requires="a14">
          <p:sp>
            <p:nvSpPr>
              <p:cNvPr id="3" name="Subtitle 2"/>
              <p:cNvSpPr>
                <a:spLocks noGrp="1"/>
              </p:cNvSpPr>
              <p:nvPr>
                <p:ph type="subTitle" idx="1"/>
              </p:nvPr>
            </p:nvSpPr>
            <p:spPr>
              <a:xfrm>
                <a:off x="0" y="599440"/>
                <a:ext cx="6637901" cy="2829560"/>
              </a:xfrm>
            </p:spPr>
            <p:txBody>
              <a:bodyPr>
                <a:normAutofit/>
              </a:bodyPr>
              <a:lstStyle/>
              <a:p>
                <a:pPr marL="457200" indent="-457200" algn="l">
                  <a:buFont typeface="Arial"/>
                  <a:buChar char="•"/>
                </a:pPr>
                <a:r>
                  <a:rPr lang="en-US" dirty="0"/>
                  <a:t>The </a:t>
                </a:r>
                <a:r>
                  <a:rPr lang="en-US" b="1" dirty="0"/>
                  <a:t>Raman shift</a:t>
                </a:r>
                <a:r>
                  <a:rPr lang="en-US" dirty="0"/>
                  <a:t> is the </a:t>
                </a:r>
                <a:r>
                  <a:rPr lang="en-US" b="1" dirty="0"/>
                  <a:t>energy difference</a:t>
                </a:r>
                <a:r>
                  <a:rPr lang="en-US" dirty="0"/>
                  <a:t> between the scattered photon and the excitation photon. It's usually measured in cm</a:t>
                </a:r>
                <a:r>
                  <a:rPr lang="en-US" baseline="30000" dirty="0"/>
                  <a:t>-1</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𝜎</m:t>
                    </m:r>
                    <m:r>
                      <a:rPr lang="fr-CH" b="0" i="1" smtClean="0">
                        <a:latin typeface="Cambria Math" panose="02040503050406030204" pitchFamily="18" charset="0"/>
                        <a:ea typeface="Cambria Math" panose="02040503050406030204" pitchFamily="18" charset="0"/>
                      </a:rPr>
                      <m:t> </m:t>
                    </m:r>
                    <m:d>
                      <m:dPr>
                        <m:ctrlPr>
                          <a:rPr lang="fr-CH" b="0" i="1" smtClean="0">
                            <a:latin typeface="Cambria Math" panose="02040503050406030204" pitchFamily="18" charset="0"/>
                            <a:ea typeface="Cambria Math" panose="02040503050406030204" pitchFamily="18" charset="0"/>
                          </a:rPr>
                        </m:ctrlPr>
                      </m:dPr>
                      <m:e>
                        <m:sSup>
                          <m:sSupPr>
                            <m:ctrlPr>
                              <a:rPr lang="fr-CH" b="0" i="1" smtClean="0">
                                <a:latin typeface="Cambria Math" panose="02040503050406030204" pitchFamily="18" charset="0"/>
                                <a:ea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𝑐𝑚</m:t>
                            </m:r>
                          </m:e>
                          <m:sup>
                            <m:r>
                              <a:rPr lang="fr-CH" b="0" i="1" smtClean="0">
                                <a:latin typeface="Cambria Math" panose="02040503050406030204" pitchFamily="18" charset="0"/>
                                <a:ea typeface="Cambria Math" panose="02040503050406030204" pitchFamily="18" charset="0"/>
                              </a:rPr>
                              <m:t>−1</m:t>
                            </m:r>
                          </m:sup>
                        </m:sSup>
                      </m:e>
                    </m:d>
                    <m:r>
                      <a:rPr lang="fr-CH" b="0" i="1" smtClean="0">
                        <a:latin typeface="Cambria Math" panose="02040503050406030204" pitchFamily="18" charset="0"/>
                        <a:ea typeface="Cambria Math" panose="02040503050406030204" pitchFamily="18" charset="0"/>
                      </a:rPr>
                      <m:t>=</m:t>
                    </m:r>
                    <m:sSup>
                      <m:sSupPr>
                        <m:ctrlPr>
                          <a:rPr lang="fr-CH" b="0" i="1" smtClean="0">
                            <a:latin typeface="Cambria Math" panose="02040503050406030204" pitchFamily="18" charset="0"/>
                            <a:ea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10</m:t>
                        </m:r>
                      </m:e>
                      <m:sup>
                        <m:r>
                          <a:rPr lang="fr-CH" b="0" i="1" smtClean="0">
                            <a:latin typeface="Cambria Math" panose="02040503050406030204" pitchFamily="18" charset="0"/>
                            <a:ea typeface="Cambria Math" panose="02040503050406030204" pitchFamily="18" charset="0"/>
                          </a:rPr>
                          <m:t>7</m:t>
                        </m:r>
                      </m:sup>
                    </m:sSup>
                    <m:d>
                      <m:dPr>
                        <m:ctrlPr>
                          <a:rPr lang="fr-CH" b="0" i="1" smtClean="0">
                            <a:latin typeface="Cambria Math" panose="02040503050406030204" pitchFamily="18" charset="0"/>
                            <a:ea typeface="Cambria Math" panose="02040503050406030204" pitchFamily="18" charset="0"/>
                          </a:rPr>
                        </m:ctrlPr>
                      </m:dPr>
                      <m:e>
                        <m:f>
                          <m:fPr>
                            <m:ctrlPr>
                              <a:rPr lang="fr-CH" b="0" i="1" smtClean="0">
                                <a:latin typeface="Cambria Math" panose="02040503050406030204" pitchFamily="18" charset="0"/>
                                <a:ea typeface="Cambria Math" panose="02040503050406030204" pitchFamily="18" charset="0"/>
                              </a:rPr>
                            </m:ctrlPr>
                          </m:fPr>
                          <m:num>
                            <m:r>
                              <a:rPr lang="fr-CH" b="0" i="1" smtClean="0">
                                <a:latin typeface="Cambria Math" panose="02040503050406030204" pitchFamily="18" charset="0"/>
                                <a:ea typeface="Cambria Math" panose="02040503050406030204" pitchFamily="18" charset="0"/>
                              </a:rPr>
                              <m:t>1</m:t>
                            </m:r>
                          </m:num>
                          <m:den>
                            <m:sSub>
                              <m:sSubPr>
                                <m:ctrlPr>
                                  <a:rPr lang="fr-CH" b="0" i="1" smtClean="0">
                                    <a:latin typeface="Cambria Math" panose="02040503050406030204" pitchFamily="18" charset="0"/>
                                    <a:ea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𝜆</m:t>
                                </m:r>
                              </m:e>
                              <m:sub>
                                <m:r>
                                  <a:rPr lang="fr-CH" b="0" i="1" smtClean="0">
                                    <a:latin typeface="Cambria Math" panose="02040503050406030204" pitchFamily="18" charset="0"/>
                                    <a:ea typeface="Cambria Math" panose="02040503050406030204" pitchFamily="18" charset="0"/>
                                  </a:rPr>
                                  <m:t>𝑒𝑥𝑐</m:t>
                                </m:r>
                              </m:sub>
                            </m:sSub>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𝑛𝑚</m:t>
                            </m:r>
                            <m:r>
                              <a:rPr lang="fr-CH" b="0" i="1" smtClean="0">
                                <a:latin typeface="Cambria Math" panose="02040503050406030204" pitchFamily="18" charset="0"/>
                                <a:ea typeface="Cambria Math" panose="02040503050406030204" pitchFamily="18" charset="0"/>
                              </a:rPr>
                              <m:t>)</m:t>
                            </m:r>
                          </m:den>
                        </m:f>
                        <m:r>
                          <a:rPr lang="fr-CH" b="0" i="1"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1</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𝜆</m:t>
                                </m:r>
                              </m:e>
                              <m:sub>
                                <m:r>
                                  <a:rPr lang="fr-CH" b="0" i="1" smtClean="0">
                                    <a:latin typeface="Cambria Math" panose="02040503050406030204" pitchFamily="18" charset="0"/>
                                    <a:ea typeface="Cambria Math" panose="02040503050406030204" pitchFamily="18" charset="0"/>
                                  </a:rPr>
                                  <m:t>𝑠𝑐𝑎𝑡𝑡</m:t>
                                </m:r>
                              </m:sub>
                            </m:sSub>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𝑛𝑚</m:t>
                            </m:r>
                            <m:r>
                              <a:rPr lang="fr-CH" b="0" i="1" smtClean="0">
                                <a:latin typeface="Cambria Math" panose="02040503050406030204" pitchFamily="18" charset="0"/>
                                <a:ea typeface="Cambria Math" panose="02040503050406030204" pitchFamily="18" charset="0"/>
                              </a:rPr>
                              <m:t>)</m:t>
                            </m:r>
                          </m:den>
                        </m:f>
                      </m:e>
                    </m:d>
                  </m:oMath>
                </a14:m>
                <a:r>
                  <a:rPr lang="en-US" dirty="0"/>
                  <a:t>  </a:t>
                </a:r>
              </a:p>
              <a:p>
                <a:pPr marL="457200" indent="-457200" algn="l">
                  <a:buFont typeface="Arial"/>
                  <a:buChar char="•"/>
                </a:pPr>
                <a:r>
                  <a:rPr lang="en-US" dirty="0"/>
                  <a:t>Each Raman peak is related to a vibration or rotation mode of the molecule, so they can be used to identify the molecule.</a:t>
                </a:r>
              </a:p>
            </p:txBody>
          </p:sp>
        </mc:Choice>
        <mc:Fallback xmlns="">
          <p:sp>
            <p:nvSpPr>
              <p:cNvPr id="3" name="Subtitle 2"/>
              <p:cNvSpPr>
                <a:spLocks noGrp="1" noRot="1" noChangeAspect="1" noMove="1" noResize="1" noEditPoints="1" noAdjustHandles="1" noChangeArrowheads="1" noChangeShapeType="1" noTextEdit="1"/>
              </p:cNvSpPr>
              <p:nvPr>
                <p:ph type="subTitle" idx="1"/>
              </p:nvPr>
            </p:nvSpPr>
            <p:spPr>
              <a:xfrm>
                <a:off x="0" y="599440"/>
                <a:ext cx="6637901" cy="2829560"/>
              </a:xfrm>
              <a:blipFill>
                <a:blip r:embed="rId2"/>
                <a:stretch>
                  <a:fillRect l="-1338" t="-2679" r="-956" b="-893"/>
                </a:stretch>
              </a:blipFill>
            </p:spPr>
            <p:txBody>
              <a:bodyPr/>
              <a:lstStyle/>
              <a:p>
                <a:r>
                  <a:rPr lang="fr-CH">
                    <a:noFill/>
                  </a:rPr>
                  <a:t> </a:t>
                </a:r>
              </a:p>
            </p:txBody>
          </p:sp>
        </mc:Fallback>
      </mc:AlternateContent>
      <p:pic>
        <p:nvPicPr>
          <p:cNvPr id="1026" name="Picture 2" descr="Raman Scattering">
            <a:extLst>
              <a:ext uri="{FF2B5EF4-FFF2-40B4-BE49-F238E27FC236}">
                <a16:creationId xmlns:a16="http://schemas.microsoft.com/office/drawing/2014/main" id="{F9C2942F-72B7-1045-B3FD-2539887C5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38345"/>
            <a:ext cx="3133819" cy="19097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45B834-7578-7A46-8C53-C5F561F87AFE}"/>
              </a:ext>
            </a:extLst>
          </p:cNvPr>
          <p:cNvSpPr/>
          <p:nvPr/>
        </p:nvSpPr>
        <p:spPr>
          <a:xfrm>
            <a:off x="0" y="6427574"/>
            <a:ext cx="2714205" cy="215444"/>
          </a:xfrm>
          <a:prstGeom prst="rect">
            <a:avLst/>
          </a:prstGeom>
        </p:spPr>
        <p:txBody>
          <a:bodyPr wrap="none">
            <a:spAutoFit/>
          </a:bodyPr>
          <a:lstStyle/>
          <a:p>
            <a:r>
              <a:rPr lang="fr-CH" sz="800" dirty="0"/>
              <a:t>https://</a:t>
            </a:r>
            <a:r>
              <a:rPr lang="fr-CH" sz="800" dirty="0" err="1"/>
              <a:t>www.edinst.com</a:t>
            </a:r>
            <a:r>
              <a:rPr lang="fr-CH" sz="800" dirty="0"/>
              <a:t>/blog/</a:t>
            </a:r>
            <a:r>
              <a:rPr lang="fr-CH" sz="800" dirty="0" err="1"/>
              <a:t>what-is-raman-spectroscopy</a:t>
            </a:r>
            <a:r>
              <a:rPr lang="fr-CH" sz="800" dirty="0"/>
              <a:t>/</a:t>
            </a:r>
          </a:p>
        </p:txBody>
      </p:sp>
      <p:pic>
        <p:nvPicPr>
          <p:cNvPr id="3076" name="Picture 4" descr="Raman spectrum of carbon tetrachloride">
            <a:extLst>
              <a:ext uri="{FF2B5EF4-FFF2-40B4-BE49-F238E27FC236}">
                <a16:creationId xmlns:a16="http://schemas.microsoft.com/office/drawing/2014/main" id="{2D79DA4D-968C-0F49-9BB3-04DCA63552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65" t="3088" r="9438" b="4039"/>
          <a:stretch/>
        </p:blipFill>
        <p:spPr bwMode="auto">
          <a:xfrm>
            <a:off x="3133819" y="4102569"/>
            <a:ext cx="3773738" cy="27554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8C2CABF-8FA0-7A4C-A7F0-0809DCA63C9D}"/>
              </a:ext>
            </a:extLst>
          </p:cNvPr>
          <p:cNvSpPr txBox="1"/>
          <p:nvPr/>
        </p:nvSpPr>
        <p:spPr>
          <a:xfrm>
            <a:off x="3435657" y="3770129"/>
            <a:ext cx="3454143" cy="369332"/>
          </a:xfrm>
          <a:prstGeom prst="rect">
            <a:avLst/>
          </a:prstGeom>
          <a:noFill/>
        </p:spPr>
        <p:txBody>
          <a:bodyPr wrap="square" rtlCol="0">
            <a:spAutoFit/>
          </a:bodyPr>
          <a:lstStyle/>
          <a:p>
            <a:pPr algn="ctr"/>
            <a:r>
              <a:rPr lang="fr-CH" dirty="0"/>
              <a:t>Raman </a:t>
            </a:r>
            <a:r>
              <a:rPr lang="fr-CH" dirty="0" err="1"/>
              <a:t>spectrum</a:t>
            </a:r>
            <a:r>
              <a:rPr lang="fr-CH" dirty="0"/>
              <a:t> of CCl</a:t>
            </a:r>
            <a:r>
              <a:rPr lang="fr-CH" baseline="-25000" dirty="0"/>
              <a:t>4</a:t>
            </a:r>
          </a:p>
        </p:txBody>
      </p:sp>
      <p:sp>
        <p:nvSpPr>
          <p:cNvPr id="14" name="Rectangle 13">
            <a:extLst>
              <a:ext uri="{FF2B5EF4-FFF2-40B4-BE49-F238E27FC236}">
                <a16:creationId xmlns:a16="http://schemas.microsoft.com/office/drawing/2014/main" id="{C3F10CC1-600E-5B41-9CFB-69F0673C2E4A}"/>
              </a:ext>
            </a:extLst>
          </p:cNvPr>
          <p:cNvSpPr/>
          <p:nvPr/>
        </p:nvSpPr>
        <p:spPr>
          <a:xfrm>
            <a:off x="0" y="6643018"/>
            <a:ext cx="3355759" cy="215444"/>
          </a:xfrm>
          <a:prstGeom prst="rect">
            <a:avLst/>
          </a:prstGeom>
        </p:spPr>
        <p:txBody>
          <a:bodyPr wrap="square">
            <a:spAutoFit/>
          </a:bodyPr>
          <a:lstStyle/>
          <a:p>
            <a:r>
              <a:rPr lang="en-GB" sz="800" dirty="0"/>
              <a:t>D. W. Shipp et al., </a:t>
            </a:r>
            <a:r>
              <a:rPr lang="en-US" sz="800" dirty="0"/>
              <a:t>Advances in Optics and Photonics Vol. 9, 2, 315-428 (2017)</a:t>
            </a:r>
          </a:p>
        </p:txBody>
      </p:sp>
      <p:grpSp>
        <p:nvGrpSpPr>
          <p:cNvPr id="13" name="Group 12">
            <a:extLst>
              <a:ext uri="{FF2B5EF4-FFF2-40B4-BE49-F238E27FC236}">
                <a16:creationId xmlns:a16="http://schemas.microsoft.com/office/drawing/2014/main" id="{912CD713-DA83-2B4C-8C53-BED6AAC9004C}"/>
              </a:ext>
            </a:extLst>
          </p:cNvPr>
          <p:cNvGrpSpPr/>
          <p:nvPr/>
        </p:nvGrpSpPr>
        <p:grpSpPr>
          <a:xfrm>
            <a:off x="6787859" y="248223"/>
            <a:ext cx="5344357" cy="6609777"/>
            <a:chOff x="6787859" y="248223"/>
            <a:chExt cx="5344357" cy="6609777"/>
          </a:xfrm>
        </p:grpSpPr>
        <p:grpSp>
          <p:nvGrpSpPr>
            <p:cNvPr id="9" name="Group 8">
              <a:extLst>
                <a:ext uri="{FF2B5EF4-FFF2-40B4-BE49-F238E27FC236}">
                  <a16:creationId xmlns:a16="http://schemas.microsoft.com/office/drawing/2014/main" id="{734644D2-C859-2D49-81BB-66A91DF97951}"/>
                </a:ext>
              </a:extLst>
            </p:cNvPr>
            <p:cNvGrpSpPr/>
            <p:nvPr/>
          </p:nvGrpSpPr>
          <p:grpSpPr>
            <a:xfrm>
              <a:off x="6787859" y="479532"/>
              <a:ext cx="5344357" cy="6378468"/>
              <a:chOff x="6787859" y="479532"/>
              <a:chExt cx="5344357" cy="6378468"/>
            </a:xfrm>
          </p:grpSpPr>
          <p:grpSp>
            <p:nvGrpSpPr>
              <p:cNvPr id="7" name="Group 6">
                <a:extLst>
                  <a:ext uri="{FF2B5EF4-FFF2-40B4-BE49-F238E27FC236}">
                    <a16:creationId xmlns:a16="http://schemas.microsoft.com/office/drawing/2014/main" id="{5933ACCD-F838-8147-879F-08E1B733D89C}"/>
                  </a:ext>
                </a:extLst>
              </p:cNvPr>
              <p:cNvGrpSpPr/>
              <p:nvPr/>
            </p:nvGrpSpPr>
            <p:grpSpPr>
              <a:xfrm>
                <a:off x="6787859" y="1775534"/>
                <a:ext cx="5344357" cy="5082466"/>
                <a:chOff x="6787859" y="1775534"/>
                <a:chExt cx="5344357" cy="5082466"/>
              </a:xfrm>
            </p:grpSpPr>
            <p:pic>
              <p:nvPicPr>
                <p:cNvPr id="3074" name="Picture 2" descr="Jablonski Diagram">
                  <a:extLst>
                    <a:ext uri="{FF2B5EF4-FFF2-40B4-BE49-F238E27FC236}">
                      <a16:creationId xmlns:a16="http://schemas.microsoft.com/office/drawing/2014/main" id="{5AB2C02D-63C4-D24E-8A2D-0A1B1FDA2E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50" t="1717" r="1818"/>
                <a:stretch/>
              </p:blipFill>
              <p:spPr bwMode="auto">
                <a:xfrm>
                  <a:off x="6787859" y="1775534"/>
                  <a:ext cx="5344357" cy="50824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A6BB94-ADB9-4A45-95B5-A48598898531}"/>
                    </a:ext>
                  </a:extLst>
                </p:cNvPr>
                <p:cNvSpPr txBox="1"/>
                <p:nvPr/>
              </p:nvSpPr>
              <p:spPr>
                <a:xfrm>
                  <a:off x="8202960" y="5785322"/>
                  <a:ext cx="219612" cy="215444"/>
                </a:xfrm>
                <a:prstGeom prst="rect">
                  <a:avLst/>
                </a:prstGeom>
                <a:solidFill>
                  <a:schemeClr val="bg1"/>
                </a:solidFill>
              </p:spPr>
              <p:txBody>
                <a:bodyPr wrap="none" lIns="0" tIns="0" rIns="0" bIns="0" rtlCol="0">
                  <a:spAutoFit/>
                </a:bodyPr>
                <a:lstStyle/>
                <a:p>
                  <a:r>
                    <a:rPr lang="en-US" sz="1400" dirty="0">
                      <a:latin typeface="Symbol" pitchFamily="2" charset="2"/>
                    </a:rPr>
                    <a:t>Ds</a:t>
                  </a:r>
                </a:p>
              </p:txBody>
            </p:sp>
            <p:sp>
              <p:nvSpPr>
                <p:cNvPr id="12" name="TextBox 11">
                  <a:extLst>
                    <a:ext uri="{FF2B5EF4-FFF2-40B4-BE49-F238E27FC236}">
                      <a16:creationId xmlns:a16="http://schemas.microsoft.com/office/drawing/2014/main" id="{68B22160-D62A-C24E-9706-112593097967}"/>
                    </a:ext>
                  </a:extLst>
                </p:cNvPr>
                <p:cNvSpPr txBox="1"/>
                <p:nvPr/>
              </p:nvSpPr>
              <p:spPr>
                <a:xfrm>
                  <a:off x="9829052" y="5777918"/>
                  <a:ext cx="219612" cy="215444"/>
                </a:xfrm>
                <a:prstGeom prst="rect">
                  <a:avLst/>
                </a:prstGeom>
                <a:solidFill>
                  <a:schemeClr val="bg1"/>
                </a:solidFill>
              </p:spPr>
              <p:txBody>
                <a:bodyPr wrap="none" lIns="0" tIns="0" rIns="0" bIns="0" rtlCol="0">
                  <a:spAutoFit/>
                </a:bodyPr>
                <a:lstStyle/>
                <a:p>
                  <a:r>
                    <a:rPr lang="en-US" sz="1400" dirty="0">
                      <a:latin typeface="Symbol" pitchFamily="2" charset="2"/>
                    </a:rPr>
                    <a:t>Ds</a:t>
                  </a:r>
                </a:p>
              </p:txBody>
            </p:sp>
          </p:grpSp>
          <p:pic>
            <p:nvPicPr>
              <p:cNvPr id="8" name="Picture 7">
                <a:extLst>
                  <a:ext uri="{FF2B5EF4-FFF2-40B4-BE49-F238E27FC236}">
                    <a16:creationId xmlns:a16="http://schemas.microsoft.com/office/drawing/2014/main" id="{D3B7648D-DF80-5E47-9EC1-A1E6CF4D3852}"/>
                  </a:ext>
                </a:extLst>
              </p:cNvPr>
              <p:cNvPicPr>
                <a:picLocks noChangeAspect="1"/>
              </p:cNvPicPr>
              <p:nvPr/>
            </p:nvPicPr>
            <p:blipFill>
              <a:blip r:embed="rId6"/>
              <a:stretch>
                <a:fillRect/>
              </a:stretch>
            </p:blipFill>
            <p:spPr>
              <a:xfrm>
                <a:off x="7057514" y="479532"/>
                <a:ext cx="5074702" cy="4389372"/>
              </a:xfrm>
              <a:prstGeom prst="rect">
                <a:avLst/>
              </a:prstGeom>
            </p:spPr>
          </p:pic>
        </p:grpSp>
        <p:sp>
          <p:nvSpPr>
            <p:cNvPr id="11" name="TextBox 10">
              <a:extLst>
                <a:ext uri="{FF2B5EF4-FFF2-40B4-BE49-F238E27FC236}">
                  <a16:creationId xmlns:a16="http://schemas.microsoft.com/office/drawing/2014/main" id="{1FE52290-CB4A-734C-9D95-57E25896E302}"/>
                </a:ext>
              </a:extLst>
            </p:cNvPr>
            <p:cNvSpPr txBox="1"/>
            <p:nvPr/>
          </p:nvSpPr>
          <p:spPr>
            <a:xfrm>
              <a:off x="8697023" y="248223"/>
              <a:ext cx="1795684" cy="369332"/>
            </a:xfrm>
            <a:prstGeom prst="rect">
              <a:avLst/>
            </a:prstGeom>
            <a:noFill/>
          </p:spPr>
          <p:txBody>
            <a:bodyPr wrap="none" rtlCol="0">
              <a:spAutoFit/>
            </a:bodyPr>
            <a:lstStyle/>
            <a:p>
              <a:r>
                <a:rPr lang="en-US" dirty="0"/>
                <a:t>Conduction band</a:t>
              </a:r>
            </a:p>
          </p:txBody>
        </p:sp>
      </p:grpSp>
    </p:spTree>
    <p:extLst>
      <p:ext uri="{BB962C8B-B14F-4D97-AF65-F5344CB8AC3E}">
        <p14:creationId xmlns:p14="http://schemas.microsoft.com/office/powerpoint/2010/main" val="3012365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
            <a:ext cx="9020175" cy="599441"/>
          </a:xfrm>
          <a:ln>
            <a:noFill/>
          </a:ln>
        </p:spPr>
        <p:txBody>
          <a:bodyPr>
            <a:noAutofit/>
          </a:bodyPr>
          <a:lstStyle/>
          <a:p>
            <a:pPr algn="ctr"/>
            <a:r>
              <a:rPr lang="en-US" sz="4000" dirty="0">
                <a:solidFill>
                  <a:schemeClr val="accent1">
                    <a:lumMod val="75000"/>
                  </a:schemeClr>
                </a:solidFill>
                <a:latin typeface="Times New Roman" panose="02020603050405020304" pitchFamily="18" charset="0"/>
                <a:cs typeface="Times New Roman" panose="02020603050405020304" pitchFamily="18" charset="0"/>
              </a:rPr>
              <a:t>Raman spectroscopy - setup</a:t>
            </a:r>
          </a:p>
        </p:txBody>
      </p:sp>
      <p:sp>
        <p:nvSpPr>
          <p:cNvPr id="3" name="Subtitle 2"/>
          <p:cNvSpPr>
            <a:spLocks noGrp="1"/>
          </p:cNvSpPr>
          <p:nvPr>
            <p:ph type="subTitle" idx="1"/>
          </p:nvPr>
        </p:nvSpPr>
        <p:spPr>
          <a:xfrm>
            <a:off x="0" y="599440"/>
            <a:ext cx="7617041" cy="6043116"/>
          </a:xfrm>
        </p:spPr>
        <p:txBody>
          <a:bodyPr>
            <a:normAutofit/>
          </a:bodyPr>
          <a:lstStyle/>
          <a:p>
            <a:pPr marL="457200" indent="-457200" algn="l">
              <a:buFont typeface="Arial"/>
              <a:buChar char="•"/>
            </a:pPr>
            <a:r>
              <a:rPr lang="en-US" dirty="0"/>
              <a:t>The Raman spectroscopy setup is similar to a photoluminescence setup: Laser source, focusing optics, sample, collection optics, monochromator, detector.  </a:t>
            </a:r>
          </a:p>
          <a:p>
            <a:pPr marL="457200" indent="-457200" algn="l">
              <a:buFont typeface="Arial"/>
              <a:buChar char="•"/>
            </a:pPr>
            <a:r>
              <a:rPr lang="en-US" dirty="0"/>
              <a:t>The main differences from photoluminescence:</a:t>
            </a:r>
          </a:p>
          <a:p>
            <a:pPr marL="914400" lvl="1" indent="-457200" algn="l">
              <a:buFont typeface="Arial"/>
              <a:buChar char="•"/>
            </a:pPr>
            <a:r>
              <a:rPr lang="en-US" dirty="0"/>
              <a:t>The light source is always a laser, which produces high power, stable, monochromatic light.</a:t>
            </a:r>
          </a:p>
          <a:p>
            <a:pPr marL="914400" lvl="1" indent="-457200" algn="l">
              <a:buFont typeface="Arial"/>
              <a:buChar char="•"/>
            </a:pPr>
            <a:r>
              <a:rPr lang="en-US" dirty="0"/>
              <a:t>The monochromator should have a very high rejection (1:10</a:t>
            </a:r>
            <a:r>
              <a:rPr lang="en-US" baseline="30000" dirty="0"/>
              <a:t>6</a:t>
            </a:r>
            <a:r>
              <a:rPr lang="en-US" dirty="0"/>
              <a:t>) of the excitation wavelength, which is very close to the weak signal (Raman-shifted) wavelength. Usually a narrow-band rejection filter at the laser wavelength precedes the monochromator. Sometimes a double monochromator is needed for high rejection.</a:t>
            </a:r>
          </a:p>
          <a:p>
            <a:pPr marL="457200" indent="-457200" algn="l">
              <a:buFont typeface="Arial"/>
              <a:buChar char="•"/>
            </a:pPr>
            <a:r>
              <a:rPr lang="en-US" dirty="0"/>
              <a:t>Key features:</a:t>
            </a:r>
          </a:p>
          <a:p>
            <a:pPr marL="914400" lvl="1" indent="-457200" algn="l">
              <a:buFont typeface="Arial"/>
              <a:buChar char="•"/>
            </a:pPr>
            <a:r>
              <a:rPr lang="en-US" dirty="0"/>
              <a:t>Laser wavelength (standards: 532, 628, 785, 1064 nm).</a:t>
            </a:r>
          </a:p>
          <a:p>
            <a:pPr marL="914400" lvl="1" indent="-457200" algn="l">
              <a:buFont typeface="Arial"/>
              <a:buChar char="•"/>
            </a:pPr>
            <a:r>
              <a:rPr lang="en-US" dirty="0"/>
              <a:t>Laser power</a:t>
            </a:r>
          </a:p>
          <a:p>
            <a:pPr marL="914400" lvl="1" indent="-457200" algn="l">
              <a:buFont typeface="Arial"/>
              <a:buChar char="•"/>
            </a:pPr>
            <a:r>
              <a:rPr lang="en-US" dirty="0"/>
              <a:t>Minimum Stokes shift (cm</a:t>
            </a:r>
            <a:r>
              <a:rPr lang="en-US" baseline="30000" dirty="0"/>
              <a:t>-1</a:t>
            </a:r>
            <a:r>
              <a:rPr lang="en-US" dirty="0"/>
              <a:t>) – related to excitation rejection.</a:t>
            </a:r>
          </a:p>
          <a:p>
            <a:pPr marL="914400" lvl="1" indent="-457200" algn="l">
              <a:buFont typeface="Arial"/>
              <a:buChar char="•"/>
            </a:pPr>
            <a:r>
              <a:rPr lang="en-US" dirty="0"/>
              <a:t>Resolution (cm</a:t>
            </a:r>
            <a:r>
              <a:rPr lang="en-US" baseline="30000" dirty="0"/>
              <a:t>-1</a:t>
            </a:r>
            <a:r>
              <a:rPr lang="en-US" dirty="0"/>
              <a:t>).</a:t>
            </a:r>
          </a:p>
          <a:p>
            <a:pPr marL="914400" lvl="1" indent="-457200" algn="l">
              <a:buFont typeface="Arial"/>
              <a:buChar char="•"/>
            </a:pPr>
            <a:r>
              <a:rPr lang="en-US" dirty="0"/>
              <a:t>Noise.</a:t>
            </a:r>
          </a:p>
        </p:txBody>
      </p:sp>
      <p:sp>
        <p:nvSpPr>
          <p:cNvPr id="4" name="Rectangle 3">
            <a:extLst>
              <a:ext uri="{FF2B5EF4-FFF2-40B4-BE49-F238E27FC236}">
                <a16:creationId xmlns:a16="http://schemas.microsoft.com/office/drawing/2014/main" id="{3945B834-7578-7A46-8C53-C5F561F87AFE}"/>
              </a:ext>
            </a:extLst>
          </p:cNvPr>
          <p:cNvSpPr/>
          <p:nvPr/>
        </p:nvSpPr>
        <p:spPr>
          <a:xfrm>
            <a:off x="0" y="6642556"/>
            <a:ext cx="2348720" cy="215444"/>
          </a:xfrm>
          <a:prstGeom prst="rect">
            <a:avLst/>
          </a:prstGeom>
        </p:spPr>
        <p:txBody>
          <a:bodyPr wrap="none">
            <a:spAutoFit/>
          </a:bodyPr>
          <a:lstStyle/>
          <a:p>
            <a:r>
              <a:rPr lang="fr-CH" sz="800" dirty="0"/>
              <a:t>https://</a:t>
            </a:r>
            <a:r>
              <a:rPr lang="fr-CH" sz="800" dirty="0" err="1"/>
              <a:t>en.wikipedia.org</a:t>
            </a:r>
            <a:r>
              <a:rPr lang="fr-CH" sz="800" dirty="0"/>
              <a:t>/wiki/</a:t>
            </a:r>
            <a:r>
              <a:rPr lang="fr-CH" sz="800" dirty="0" err="1"/>
              <a:t>Raman_spectroscopy</a:t>
            </a:r>
            <a:endParaRPr lang="fr-CH" sz="800" dirty="0"/>
          </a:p>
        </p:txBody>
      </p:sp>
      <p:pic>
        <p:nvPicPr>
          <p:cNvPr id="5122" name="Picture 2">
            <a:extLst>
              <a:ext uri="{FF2B5EF4-FFF2-40B4-BE49-F238E27FC236}">
                <a16:creationId xmlns:a16="http://schemas.microsoft.com/office/drawing/2014/main" id="{7A9B95F8-E4F8-594E-B275-3B4BA9A2E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6363" y="28852"/>
            <a:ext cx="4465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537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
            <a:ext cx="12192000" cy="599441"/>
          </a:xfrm>
          <a:ln>
            <a:noFill/>
          </a:ln>
        </p:spPr>
        <p:txBody>
          <a:bodyPr>
            <a:noAutofit/>
          </a:bodyPr>
          <a:lstStyle/>
          <a:p>
            <a:pPr algn="ctr"/>
            <a:r>
              <a:rPr lang="en-US" sz="4000" dirty="0">
                <a:solidFill>
                  <a:schemeClr val="accent1">
                    <a:lumMod val="75000"/>
                  </a:schemeClr>
                </a:solidFill>
                <a:latin typeface="Times New Roman" panose="02020603050405020304" pitchFamily="18" charset="0"/>
                <a:cs typeface="Times New Roman" panose="02020603050405020304" pitchFamily="18" charset="0"/>
              </a:rPr>
              <a:t>Imaging (hyperspectral) Raman spectroscopy</a:t>
            </a:r>
          </a:p>
        </p:txBody>
      </p:sp>
      <p:sp>
        <p:nvSpPr>
          <p:cNvPr id="3" name="Subtitle 2"/>
          <p:cNvSpPr>
            <a:spLocks noGrp="1"/>
          </p:cNvSpPr>
          <p:nvPr>
            <p:ph type="subTitle" idx="1"/>
          </p:nvPr>
        </p:nvSpPr>
        <p:spPr>
          <a:xfrm>
            <a:off x="0" y="932154"/>
            <a:ext cx="12192000" cy="1728681"/>
          </a:xfrm>
        </p:spPr>
        <p:txBody>
          <a:bodyPr>
            <a:normAutofit lnSpcReduction="10000"/>
          </a:bodyPr>
          <a:lstStyle/>
          <a:p>
            <a:pPr marL="457200" indent="-457200" algn="l">
              <a:buFont typeface="Arial"/>
              <a:buChar char="•"/>
            </a:pPr>
            <a:r>
              <a:rPr lang="en-US" dirty="0"/>
              <a:t>In life sciences, a confocal microscope is integrated with a Raman spectroscopy setup. Organic and live matter (cells) can be probed in a non-destructive way, with good optical spatial resolution (sub-</a:t>
            </a:r>
            <a:r>
              <a:rPr lang="en-US" dirty="0">
                <a:latin typeface="Symbol" pitchFamily="2" charset="2"/>
              </a:rPr>
              <a:t>m</a:t>
            </a:r>
            <a:r>
              <a:rPr lang="en-US" dirty="0"/>
              <a:t>m).</a:t>
            </a:r>
          </a:p>
          <a:p>
            <a:pPr marL="457200" indent="-457200" algn="l">
              <a:buFont typeface="Arial"/>
              <a:buChar char="•"/>
            </a:pPr>
            <a:r>
              <a:rPr lang="en-US" dirty="0"/>
              <a:t>The excitation laser passes through a dichroic mirror to improve rejection (only the Stokes-shifted wavelength passes to the monochromator).</a:t>
            </a:r>
          </a:p>
          <a:p>
            <a:pPr marL="914400" lvl="1" indent="-457200" algn="l">
              <a:buFont typeface="Arial"/>
              <a:buChar char="•"/>
            </a:pPr>
            <a:endParaRPr lang="en-US" dirty="0"/>
          </a:p>
        </p:txBody>
      </p:sp>
      <p:sp>
        <p:nvSpPr>
          <p:cNvPr id="6" name="Subtitle 2">
            <a:extLst>
              <a:ext uri="{FF2B5EF4-FFF2-40B4-BE49-F238E27FC236}">
                <a16:creationId xmlns:a16="http://schemas.microsoft.com/office/drawing/2014/main" id="{A8614CC8-64F1-C44E-B469-008D7A74C71A}"/>
              </a:ext>
            </a:extLst>
          </p:cNvPr>
          <p:cNvSpPr txBox="1">
            <a:spLocks/>
          </p:cNvSpPr>
          <p:nvPr/>
        </p:nvSpPr>
        <p:spPr>
          <a:xfrm>
            <a:off x="0" y="2660835"/>
            <a:ext cx="5717219" cy="41971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a:buChar char="•"/>
            </a:pPr>
            <a:r>
              <a:rPr lang="en-US" dirty="0"/>
              <a:t>A lens-pinhole set gives spatial filtering to increase resolution.</a:t>
            </a:r>
          </a:p>
          <a:p>
            <a:pPr marL="457200" indent="-457200" algn="l">
              <a:buFont typeface="Arial"/>
              <a:buChar char="•"/>
            </a:pPr>
            <a:r>
              <a:rPr lang="en-US" dirty="0"/>
              <a:t>To get a mapping of the sample, it is scanned under the microscope objective by a piezoelectric stage.</a:t>
            </a:r>
          </a:p>
          <a:p>
            <a:pPr marL="914400" lvl="1" indent="-457200" algn="l">
              <a:buFont typeface="Arial"/>
              <a:buChar char="•"/>
            </a:pPr>
            <a:endParaRPr lang="en-US" dirty="0"/>
          </a:p>
        </p:txBody>
      </p:sp>
      <p:grpSp>
        <p:nvGrpSpPr>
          <p:cNvPr id="10" name="Group 9">
            <a:extLst>
              <a:ext uri="{FF2B5EF4-FFF2-40B4-BE49-F238E27FC236}">
                <a16:creationId xmlns:a16="http://schemas.microsoft.com/office/drawing/2014/main" id="{6713A6A4-5A5F-0340-A91B-93E08F0C5AF4}"/>
              </a:ext>
            </a:extLst>
          </p:cNvPr>
          <p:cNvGrpSpPr/>
          <p:nvPr/>
        </p:nvGrpSpPr>
        <p:grpSpPr>
          <a:xfrm>
            <a:off x="5896252" y="2660835"/>
            <a:ext cx="6295748" cy="4197165"/>
            <a:chOff x="5896252" y="2660835"/>
            <a:chExt cx="6295748" cy="4197165"/>
          </a:xfrm>
        </p:grpSpPr>
        <p:pic>
          <p:nvPicPr>
            <p:cNvPr id="5" name="Picture 4">
              <a:extLst>
                <a:ext uri="{FF2B5EF4-FFF2-40B4-BE49-F238E27FC236}">
                  <a16:creationId xmlns:a16="http://schemas.microsoft.com/office/drawing/2014/main" id="{990475EE-E563-3A49-8502-A296058147A7}"/>
                </a:ext>
              </a:extLst>
            </p:cNvPr>
            <p:cNvPicPr>
              <a:picLocks noChangeAspect="1"/>
            </p:cNvPicPr>
            <p:nvPr/>
          </p:nvPicPr>
          <p:blipFill>
            <a:blip r:embed="rId2"/>
            <a:stretch>
              <a:fillRect/>
            </a:stretch>
          </p:blipFill>
          <p:spPr>
            <a:xfrm>
              <a:off x="5896252" y="2660835"/>
              <a:ext cx="6295748" cy="4197165"/>
            </a:xfrm>
            <a:prstGeom prst="rect">
              <a:avLst/>
            </a:prstGeom>
          </p:spPr>
        </p:pic>
        <p:sp>
          <p:nvSpPr>
            <p:cNvPr id="7" name="TextBox 6">
              <a:extLst>
                <a:ext uri="{FF2B5EF4-FFF2-40B4-BE49-F238E27FC236}">
                  <a16:creationId xmlns:a16="http://schemas.microsoft.com/office/drawing/2014/main" id="{2F1C947D-EF81-074F-A871-E16AD43D25BC}"/>
                </a:ext>
              </a:extLst>
            </p:cNvPr>
            <p:cNvSpPr txBox="1"/>
            <p:nvPr/>
          </p:nvSpPr>
          <p:spPr>
            <a:xfrm>
              <a:off x="8398276" y="3315355"/>
              <a:ext cx="1521570" cy="369332"/>
            </a:xfrm>
            <a:prstGeom prst="rect">
              <a:avLst/>
            </a:prstGeom>
            <a:noFill/>
          </p:spPr>
          <p:txBody>
            <a:bodyPr wrap="none" rtlCol="0">
              <a:spAutoFit/>
            </a:bodyPr>
            <a:lstStyle/>
            <a:p>
              <a:r>
                <a:rPr lang="en-US" dirty="0"/>
                <a:t>Video imaging</a:t>
              </a:r>
            </a:p>
          </p:txBody>
        </p:sp>
        <p:sp>
          <p:nvSpPr>
            <p:cNvPr id="8" name="TextBox 7">
              <a:extLst>
                <a:ext uri="{FF2B5EF4-FFF2-40B4-BE49-F238E27FC236}">
                  <a16:creationId xmlns:a16="http://schemas.microsoft.com/office/drawing/2014/main" id="{A0DF167E-74DA-B94A-946C-342160C37783}"/>
                </a:ext>
              </a:extLst>
            </p:cNvPr>
            <p:cNvSpPr txBox="1"/>
            <p:nvPr/>
          </p:nvSpPr>
          <p:spPr>
            <a:xfrm>
              <a:off x="9642631" y="5797118"/>
              <a:ext cx="886286" cy="923330"/>
            </a:xfrm>
            <a:prstGeom prst="rect">
              <a:avLst/>
            </a:prstGeom>
            <a:noFill/>
          </p:spPr>
          <p:txBody>
            <a:bodyPr wrap="square" rtlCol="0">
              <a:spAutoFit/>
            </a:bodyPr>
            <a:lstStyle/>
            <a:p>
              <a:r>
                <a:rPr lang="en-US" dirty="0"/>
                <a:t>Laser filter (notch)</a:t>
              </a:r>
            </a:p>
          </p:txBody>
        </p:sp>
        <p:sp>
          <p:nvSpPr>
            <p:cNvPr id="9" name="Rectangle 8">
              <a:extLst>
                <a:ext uri="{FF2B5EF4-FFF2-40B4-BE49-F238E27FC236}">
                  <a16:creationId xmlns:a16="http://schemas.microsoft.com/office/drawing/2014/main" id="{FA8E3C44-642B-B54F-B4E3-903934D85CB7}"/>
                </a:ext>
              </a:extLst>
            </p:cNvPr>
            <p:cNvSpPr/>
            <p:nvPr/>
          </p:nvSpPr>
          <p:spPr>
            <a:xfrm>
              <a:off x="9919846" y="5086677"/>
              <a:ext cx="45719" cy="71044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3A7C9F8A-49C7-0D44-812E-A30220B0BA68}"/>
              </a:ext>
            </a:extLst>
          </p:cNvPr>
          <p:cNvSpPr/>
          <p:nvPr/>
        </p:nvSpPr>
        <p:spPr>
          <a:xfrm>
            <a:off x="0" y="6642556"/>
            <a:ext cx="3355759" cy="215444"/>
          </a:xfrm>
          <a:prstGeom prst="rect">
            <a:avLst/>
          </a:prstGeom>
        </p:spPr>
        <p:txBody>
          <a:bodyPr wrap="square">
            <a:spAutoFit/>
          </a:bodyPr>
          <a:lstStyle/>
          <a:p>
            <a:r>
              <a:rPr lang="en-GB" sz="800" dirty="0"/>
              <a:t>D. W. Shipp et al., </a:t>
            </a:r>
            <a:r>
              <a:rPr lang="en-US" sz="800" dirty="0"/>
              <a:t>Advances in Optics and Photonics Vol. 9, 2, 315-428 (2017)</a:t>
            </a:r>
          </a:p>
        </p:txBody>
      </p:sp>
    </p:spTree>
    <p:extLst>
      <p:ext uri="{BB962C8B-B14F-4D97-AF65-F5344CB8AC3E}">
        <p14:creationId xmlns:p14="http://schemas.microsoft.com/office/powerpoint/2010/main" val="3850593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
            <a:ext cx="12192000" cy="599441"/>
          </a:xfrm>
          <a:ln>
            <a:noFill/>
          </a:ln>
        </p:spPr>
        <p:txBody>
          <a:bodyPr>
            <a:noAutofit/>
          </a:bodyPr>
          <a:lstStyle/>
          <a:p>
            <a:pPr algn="ctr"/>
            <a:r>
              <a:rPr lang="en-US" sz="4000" dirty="0">
                <a:solidFill>
                  <a:schemeClr val="accent1">
                    <a:lumMod val="75000"/>
                  </a:schemeClr>
                </a:solidFill>
                <a:latin typeface="Times New Roman" panose="02020603050405020304" pitchFamily="18" charset="0"/>
                <a:cs typeface="Times New Roman" panose="02020603050405020304" pitchFamily="18" charset="0"/>
              </a:rPr>
              <a:t>Raman spectroscopy vs. FTIR spectroscopy</a:t>
            </a:r>
          </a:p>
        </p:txBody>
      </p:sp>
      <p:sp>
        <p:nvSpPr>
          <p:cNvPr id="3" name="Subtitle 2"/>
          <p:cNvSpPr>
            <a:spLocks noGrp="1"/>
          </p:cNvSpPr>
          <p:nvPr>
            <p:ph type="subTitle" idx="1"/>
          </p:nvPr>
        </p:nvSpPr>
        <p:spPr>
          <a:xfrm>
            <a:off x="0" y="932154"/>
            <a:ext cx="12192000" cy="5925845"/>
          </a:xfrm>
        </p:spPr>
        <p:txBody>
          <a:bodyPr>
            <a:normAutofit/>
          </a:bodyPr>
          <a:lstStyle/>
          <a:p>
            <a:pPr marL="457200" indent="-457200" algn="l">
              <a:buFont typeface="Arial"/>
              <a:buChar char="•"/>
            </a:pPr>
            <a:r>
              <a:rPr lang="en-US" dirty="0"/>
              <a:t>Both Raman spectroscopy and FTIR spectroscopy are used to detect molecules and follow chemical reactions. However, they have different sensitivities, especially with molecules that have a center of inversion, which render Raman and FTIR spectroscopies mutually exclusive. </a:t>
            </a:r>
          </a:p>
          <a:p>
            <a:pPr marL="457200" indent="-457200" algn="l">
              <a:buFont typeface="Arial"/>
              <a:buChar char="•"/>
            </a:pPr>
            <a:r>
              <a:rPr lang="en-US" dirty="0"/>
              <a:t>Raman Spectroscopy is better when studying:</a:t>
            </a:r>
          </a:p>
          <a:p>
            <a:pPr marL="914400" lvl="1" indent="-457200" algn="l">
              <a:buFont typeface="Arial"/>
              <a:buChar char="•"/>
            </a:pPr>
            <a:r>
              <a:rPr lang="en-US" dirty="0"/>
              <a:t>Carbon bonds in aliphatic and aromatic rings.</a:t>
            </a:r>
          </a:p>
          <a:p>
            <a:pPr marL="914400" lvl="1" indent="-457200" algn="l">
              <a:buFont typeface="Arial"/>
              <a:buChar char="•"/>
            </a:pPr>
            <a:r>
              <a:rPr lang="en-US" dirty="0"/>
              <a:t>Bonds between identical atoms (0-0, N=N, C=C) and weak dipoles.</a:t>
            </a:r>
          </a:p>
          <a:p>
            <a:pPr marL="914400" lvl="1" indent="-457200" algn="l">
              <a:buFont typeface="Arial"/>
              <a:buChar char="•"/>
            </a:pPr>
            <a:r>
              <a:rPr lang="en-US" dirty="0"/>
              <a:t>Reactions in aqueous media and particles in solution, e.g. for polymorphism.</a:t>
            </a:r>
          </a:p>
          <a:p>
            <a:pPr marL="914400" lvl="1" indent="-457200" algn="l">
              <a:buFont typeface="Arial"/>
              <a:buChar char="•"/>
            </a:pPr>
            <a:r>
              <a:rPr lang="en-US" dirty="0"/>
              <a:t>Inorganic Oxides.</a:t>
            </a:r>
          </a:p>
          <a:p>
            <a:pPr marL="914400" lvl="1" indent="-457200" algn="l">
              <a:buFont typeface="Arial"/>
              <a:buChar char="•"/>
            </a:pPr>
            <a:r>
              <a:rPr lang="en-US" dirty="0"/>
              <a:t>Lattice modes in crystals</a:t>
            </a:r>
          </a:p>
          <a:p>
            <a:pPr marL="457200" indent="-457200" algn="l">
              <a:buFont typeface="Arial"/>
              <a:buChar char="•"/>
            </a:pPr>
            <a:r>
              <a:rPr lang="en-US" dirty="0"/>
              <a:t>FTIR Spectroscopy is better when studying:</a:t>
            </a:r>
          </a:p>
          <a:p>
            <a:pPr marL="914400" lvl="1" indent="-457200" algn="l">
              <a:buFont typeface="Arial"/>
              <a:buChar char="•"/>
            </a:pPr>
            <a:r>
              <a:rPr lang="en-US" dirty="0"/>
              <a:t>Reactions in which reaction components fluoresce.</a:t>
            </a:r>
          </a:p>
          <a:p>
            <a:pPr marL="914400" lvl="1" indent="-457200" algn="l">
              <a:buFont typeface="Arial"/>
              <a:buChar char="•"/>
            </a:pPr>
            <a:r>
              <a:rPr lang="en-US" dirty="0"/>
              <a:t>Bonds with strong dipole changes are important (e.g. C=O, O-H, N=O).</a:t>
            </a:r>
          </a:p>
          <a:p>
            <a:pPr marL="914400" lvl="1" indent="-457200" algn="l">
              <a:buFont typeface="Arial"/>
              <a:buChar char="•"/>
            </a:pPr>
            <a:r>
              <a:rPr lang="en-US" dirty="0"/>
              <a:t>Reactions in which reagents and reactants are at low concentration.</a:t>
            </a:r>
          </a:p>
          <a:p>
            <a:pPr marL="914400" lvl="1" indent="-457200" algn="l">
              <a:buFont typeface="Arial"/>
              <a:buChar char="•"/>
            </a:pPr>
            <a:r>
              <a:rPr lang="en-US" dirty="0"/>
              <a:t>Reactions in organic solvents with a strong Raman signal.</a:t>
            </a:r>
          </a:p>
          <a:p>
            <a:pPr marL="914400" lvl="1" indent="-457200" algn="l">
              <a:buFont typeface="Arial"/>
              <a:buChar char="•"/>
            </a:pPr>
            <a:r>
              <a:rPr lang="en-US" dirty="0"/>
              <a:t>Reactions in which intermediates that form are IR active</a:t>
            </a:r>
          </a:p>
          <a:p>
            <a:pPr marL="914400" lvl="1" indent="-457200" algn="l">
              <a:buFont typeface="Arial"/>
              <a:buChar char="•"/>
            </a:pPr>
            <a:endParaRPr lang="en-US" dirty="0"/>
          </a:p>
        </p:txBody>
      </p:sp>
    </p:spTree>
    <p:extLst>
      <p:ext uri="{BB962C8B-B14F-4D97-AF65-F5344CB8AC3E}">
        <p14:creationId xmlns:p14="http://schemas.microsoft.com/office/powerpoint/2010/main" val="29945152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
            <a:ext cx="12192000" cy="599441"/>
          </a:xfrm>
          <a:ln>
            <a:noFill/>
          </a:ln>
        </p:spPr>
        <p:txBody>
          <a:bodyPr>
            <a:noAutofit/>
          </a:bodyPr>
          <a:lstStyle/>
          <a:p>
            <a:pPr algn="ctr"/>
            <a:r>
              <a:rPr lang="en-US" sz="4000" dirty="0">
                <a:solidFill>
                  <a:schemeClr val="accent1">
                    <a:lumMod val="75000"/>
                  </a:schemeClr>
                </a:solidFill>
                <a:latin typeface="Times New Roman" panose="02020603050405020304" pitchFamily="18" charset="0"/>
                <a:cs typeface="Times New Roman" panose="02020603050405020304" pitchFamily="18" charset="0"/>
              </a:rPr>
              <a:t>Applications of Raman spectroscopy: organic molecules</a:t>
            </a:r>
          </a:p>
        </p:txBody>
      </p:sp>
      <p:sp>
        <p:nvSpPr>
          <p:cNvPr id="3" name="Subtitle 2"/>
          <p:cNvSpPr>
            <a:spLocks noGrp="1"/>
          </p:cNvSpPr>
          <p:nvPr>
            <p:ph type="subTitle" idx="1"/>
          </p:nvPr>
        </p:nvSpPr>
        <p:spPr>
          <a:xfrm>
            <a:off x="-1" y="665824"/>
            <a:ext cx="3852909" cy="6192175"/>
          </a:xfrm>
        </p:spPr>
        <p:txBody>
          <a:bodyPr>
            <a:normAutofit/>
          </a:bodyPr>
          <a:lstStyle/>
          <a:p>
            <a:pPr marL="457200" indent="-457200" algn="l">
              <a:buFont typeface="Arial"/>
              <a:buChar char="•"/>
            </a:pPr>
            <a:r>
              <a:rPr lang="en-US" dirty="0"/>
              <a:t>Typical Raman spectra of DNA and RNA (a), proteins (b), lipides (c) and carbohydrates (d):</a:t>
            </a:r>
          </a:p>
          <a:p>
            <a:pPr marL="457200" indent="-457200" algn="l">
              <a:buFont typeface="Arial"/>
              <a:buChar char="•"/>
            </a:pPr>
            <a:r>
              <a:rPr lang="en-US" dirty="0"/>
              <a:t>We can see peaks that are associated with specific parts of the molecules, such as C-C and C=C bonds, CH</a:t>
            </a:r>
            <a:r>
              <a:rPr lang="en-US" baseline="-25000" dirty="0"/>
              <a:t>2</a:t>
            </a:r>
            <a:r>
              <a:rPr lang="en-US" dirty="0"/>
              <a:t> groups, etc.</a:t>
            </a:r>
          </a:p>
          <a:p>
            <a:pPr marL="457200" indent="-457200" algn="l">
              <a:buFont typeface="Arial"/>
              <a:buChar char="•"/>
            </a:pPr>
            <a:r>
              <a:rPr lang="en-US" dirty="0"/>
              <a:t>These can be used to identify the molecules and track chemical changes, e.g. in a cell.</a:t>
            </a:r>
          </a:p>
          <a:p>
            <a:pPr marL="914400" lvl="1" indent="-457200" algn="l">
              <a:buFont typeface="Arial"/>
              <a:buChar char="•"/>
            </a:pPr>
            <a:endParaRPr lang="en-US" dirty="0"/>
          </a:p>
        </p:txBody>
      </p:sp>
      <p:pic>
        <p:nvPicPr>
          <p:cNvPr id="4" name="Picture 3">
            <a:extLst>
              <a:ext uri="{FF2B5EF4-FFF2-40B4-BE49-F238E27FC236}">
                <a16:creationId xmlns:a16="http://schemas.microsoft.com/office/drawing/2014/main" id="{DDE2A922-4D5A-A34A-A86F-234FC106E64F}"/>
              </a:ext>
            </a:extLst>
          </p:cNvPr>
          <p:cNvPicPr>
            <a:picLocks noChangeAspect="1"/>
          </p:cNvPicPr>
          <p:nvPr/>
        </p:nvPicPr>
        <p:blipFill>
          <a:blip r:embed="rId2"/>
          <a:stretch>
            <a:fillRect/>
          </a:stretch>
        </p:blipFill>
        <p:spPr>
          <a:xfrm>
            <a:off x="3960938" y="665825"/>
            <a:ext cx="8231062" cy="6192175"/>
          </a:xfrm>
          <a:prstGeom prst="rect">
            <a:avLst/>
          </a:prstGeom>
        </p:spPr>
      </p:pic>
      <p:sp>
        <p:nvSpPr>
          <p:cNvPr id="6" name="Rectangle 5">
            <a:extLst>
              <a:ext uri="{FF2B5EF4-FFF2-40B4-BE49-F238E27FC236}">
                <a16:creationId xmlns:a16="http://schemas.microsoft.com/office/drawing/2014/main" id="{7ABAE6A3-88FF-6A46-BA44-13D84EB52A8D}"/>
              </a:ext>
            </a:extLst>
          </p:cNvPr>
          <p:cNvSpPr/>
          <p:nvPr/>
        </p:nvSpPr>
        <p:spPr>
          <a:xfrm>
            <a:off x="0" y="6642556"/>
            <a:ext cx="3355759" cy="215444"/>
          </a:xfrm>
          <a:prstGeom prst="rect">
            <a:avLst/>
          </a:prstGeom>
        </p:spPr>
        <p:txBody>
          <a:bodyPr wrap="square">
            <a:spAutoFit/>
          </a:bodyPr>
          <a:lstStyle/>
          <a:p>
            <a:r>
              <a:rPr lang="en-GB" sz="800" dirty="0"/>
              <a:t>D. W. Shipp et al., </a:t>
            </a:r>
            <a:r>
              <a:rPr lang="en-US" sz="800" dirty="0"/>
              <a:t>Advances in Optics and Photonics Vol. 9, 2, 315-428 (2017)</a:t>
            </a:r>
          </a:p>
        </p:txBody>
      </p:sp>
    </p:spTree>
    <p:extLst>
      <p:ext uri="{BB962C8B-B14F-4D97-AF65-F5344CB8AC3E}">
        <p14:creationId xmlns:p14="http://schemas.microsoft.com/office/powerpoint/2010/main" val="4025382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 y="-1"/>
            <a:ext cx="12192001" cy="728871"/>
          </a:xfrm>
        </p:spPr>
        <p:txBody>
          <a:bodyPr>
            <a:normAutofit/>
          </a:bodyPr>
          <a:lstStyle/>
          <a:p>
            <a:pPr algn="ctr"/>
            <a:r>
              <a:rPr lang="en-US" sz="4000" dirty="0">
                <a:solidFill>
                  <a:srgbClr val="4472C4">
                    <a:lumMod val="75000"/>
                  </a:srgbClr>
                </a:solidFill>
                <a:latin typeface="Times New Roman" panose="02020603050405020304" pitchFamily="18" charset="0"/>
                <a:cs typeface="Times New Roman" panose="02020603050405020304" pitchFamily="18" charset="0"/>
              </a:rPr>
              <a:t>Definition of detector parameters (2)</a:t>
            </a:r>
            <a:endParaRPr lang="en-US" sz="3200" dirty="0"/>
          </a:p>
        </p:txBody>
      </p:sp>
      <p:sp>
        <p:nvSpPr>
          <p:cNvPr id="3" name="Subtitle 2"/>
          <p:cNvSpPr>
            <a:spLocks noGrp="1"/>
          </p:cNvSpPr>
          <p:nvPr>
            <p:ph type="subTitle" idx="1"/>
          </p:nvPr>
        </p:nvSpPr>
        <p:spPr>
          <a:xfrm>
            <a:off x="-1" y="726658"/>
            <a:ext cx="9105901" cy="6140486"/>
          </a:xfrm>
        </p:spPr>
        <p:txBody>
          <a:bodyPr>
            <a:normAutofit lnSpcReduction="10000"/>
          </a:bodyPr>
          <a:lstStyle/>
          <a:p>
            <a:pPr marL="457200" indent="-457200" algn="l">
              <a:buFont typeface="Arial"/>
              <a:buChar char="•"/>
            </a:pPr>
            <a:r>
              <a:rPr lang="en-US" dirty="0"/>
              <a:t>Noise level: The noise current generated with or without light input. It can have several sources: </a:t>
            </a:r>
          </a:p>
          <a:p>
            <a:pPr marL="914400" lvl="1" indent="-457200" algn="l">
              <a:buFont typeface="Arial"/>
              <a:buChar char="•"/>
            </a:pPr>
            <a:r>
              <a:rPr lang="en-US" dirty="0"/>
              <a:t>Johnson noise, related to the detector's resistance.</a:t>
            </a:r>
          </a:p>
          <a:p>
            <a:pPr marL="914400" lvl="1" indent="-457200" algn="l">
              <a:buFont typeface="Arial"/>
              <a:buChar char="•"/>
            </a:pPr>
            <a:r>
              <a:rPr lang="en-US" dirty="0"/>
              <a:t>Shot noise, related to leakage (dark) current.</a:t>
            </a:r>
          </a:p>
          <a:p>
            <a:pPr marL="914400" lvl="1" indent="-457200" algn="l">
              <a:buFont typeface="Arial"/>
              <a:buChar char="•"/>
            </a:pPr>
            <a:r>
              <a:rPr lang="en-US" dirty="0"/>
              <a:t>Generation-recombination noise in semiconductors. </a:t>
            </a:r>
          </a:p>
          <a:p>
            <a:pPr marL="457200" indent="-457200" algn="l">
              <a:buFont typeface="Arial"/>
              <a:buChar char="•"/>
            </a:pPr>
            <a:r>
              <a:rPr lang="en-US" dirty="0"/>
              <a:t>The noise is usually temperature-dependent, so in many cases the detector must be cooled to perform better. The noise can be characterized by different parameters:</a:t>
            </a:r>
          </a:p>
          <a:p>
            <a:pPr marL="914400" lvl="1" indent="-457200" algn="l">
              <a:buFont typeface="Arial"/>
              <a:buChar char="•"/>
            </a:pPr>
            <a:r>
              <a:rPr lang="en-US" dirty="0"/>
              <a:t>Noise current </a:t>
            </a:r>
            <a:r>
              <a:rPr lang="en-US" i="1" dirty="0"/>
              <a:t>I</a:t>
            </a:r>
            <a:r>
              <a:rPr lang="en-US" i="1" baseline="-25000" dirty="0"/>
              <a:t>n</a:t>
            </a:r>
            <a:r>
              <a:rPr lang="en-US" dirty="0"/>
              <a:t> (units: A/√Hz): direct indication of the noise .</a:t>
            </a:r>
          </a:p>
          <a:p>
            <a:pPr marL="914400" lvl="1" indent="-457200" algn="l">
              <a:buFont typeface="Arial"/>
              <a:buChar char="•"/>
            </a:pPr>
            <a:r>
              <a:rPr lang="en-US" dirty="0"/>
              <a:t>Noise-equivalent power (NEP): NEP=</a:t>
            </a:r>
            <a:r>
              <a:rPr lang="en-US" i="1" dirty="0"/>
              <a:t>I</a:t>
            </a:r>
            <a:r>
              <a:rPr lang="en-US" i="1" baseline="-25000" dirty="0"/>
              <a:t>n</a:t>
            </a:r>
            <a:r>
              <a:rPr lang="en-US" dirty="0"/>
              <a:t>/</a:t>
            </a:r>
            <a:r>
              <a:rPr lang="en-US" i="1" dirty="0"/>
              <a:t>S </a:t>
            </a:r>
            <a:r>
              <a:rPr lang="en-US" dirty="0"/>
              <a:t>(units: W/√Hz): normalization of the noise current by the detector's sensitivity, allowing direct comparison of the noise to signal power. Smaller is better!</a:t>
            </a:r>
          </a:p>
          <a:p>
            <a:pPr marL="914400" lvl="1" indent="-457200" algn="l">
              <a:buFont typeface="Arial"/>
              <a:buChar char="•"/>
            </a:pPr>
            <a:r>
              <a:rPr lang="en-US" dirty="0"/>
              <a:t>Detectivity </a:t>
            </a:r>
            <a:r>
              <a:rPr lang="en-US" i="1" dirty="0"/>
              <a:t>D*</a:t>
            </a:r>
            <a:r>
              <a:rPr lang="en-US" dirty="0"/>
              <a:t> : </a:t>
            </a:r>
            <a:r>
              <a:rPr lang="en-US" i="1" dirty="0"/>
              <a:t>D*</a:t>
            </a:r>
            <a:r>
              <a:rPr lang="en-US" dirty="0"/>
              <a:t>= √</a:t>
            </a:r>
            <a:r>
              <a:rPr lang="en-US" i="1" dirty="0"/>
              <a:t>A/NEP</a:t>
            </a:r>
            <a:r>
              <a:rPr lang="en-US" dirty="0"/>
              <a:t> (units: </a:t>
            </a:r>
            <a:r>
              <a:rPr lang="en-US" dirty="0" err="1"/>
              <a:t>cm</a:t>
            </a:r>
            <a:r>
              <a:rPr lang="en-US" baseline="30000" dirty="0" err="1"/>
              <a:t>.</a:t>
            </a:r>
            <a:r>
              <a:rPr lang="en-US" dirty="0" err="1"/>
              <a:t>W</a:t>
            </a:r>
            <a:r>
              <a:rPr lang="en-US" dirty="0"/>
              <a:t> √Hz ), A= detector area, further normalization by the detector area (in many cases noise is proportional to detector size). Higher is better!</a:t>
            </a:r>
          </a:p>
          <a:p>
            <a:pPr marL="457200" indent="-457200" algn="l">
              <a:buFont typeface="Arial"/>
              <a:buChar char="•"/>
            </a:pPr>
            <a:r>
              <a:rPr lang="en-US" dirty="0"/>
              <a:t>Speed: For most spectroscopy applications, detector speed is not an issue. When cameras are used, the large number of pixels requires faster pixel readout speed (1M pixels read at 1 MHz require 1s readout time!). Some special applications (photon correlation, lifetime measurements) require very fast (&lt;1ns) detectors.</a:t>
            </a:r>
          </a:p>
        </p:txBody>
      </p:sp>
      <p:grpSp>
        <p:nvGrpSpPr>
          <p:cNvPr id="15" name="Group 14">
            <a:extLst>
              <a:ext uri="{FF2B5EF4-FFF2-40B4-BE49-F238E27FC236}">
                <a16:creationId xmlns:a16="http://schemas.microsoft.com/office/drawing/2014/main" id="{39D2F9AE-F991-0941-BB73-3C1FDEA53BFF}"/>
              </a:ext>
            </a:extLst>
          </p:cNvPr>
          <p:cNvGrpSpPr/>
          <p:nvPr/>
        </p:nvGrpSpPr>
        <p:grpSpPr>
          <a:xfrm>
            <a:off x="8958107" y="913282"/>
            <a:ext cx="3233891" cy="3176400"/>
            <a:chOff x="9334498" y="1554870"/>
            <a:chExt cx="2857500" cy="2806700"/>
          </a:xfrm>
        </p:grpSpPr>
        <p:pic>
          <p:nvPicPr>
            <p:cNvPr id="12" name="Picture 11">
              <a:extLst>
                <a:ext uri="{FF2B5EF4-FFF2-40B4-BE49-F238E27FC236}">
                  <a16:creationId xmlns:a16="http://schemas.microsoft.com/office/drawing/2014/main" id="{7FE2508D-A872-F549-A269-DAE7C395B831}"/>
                </a:ext>
              </a:extLst>
            </p:cNvPr>
            <p:cNvPicPr>
              <a:picLocks noChangeAspect="1"/>
            </p:cNvPicPr>
            <p:nvPr/>
          </p:nvPicPr>
          <p:blipFill>
            <a:blip r:embed="rId2"/>
            <a:stretch>
              <a:fillRect/>
            </a:stretch>
          </p:blipFill>
          <p:spPr>
            <a:xfrm>
              <a:off x="9334498" y="1554870"/>
              <a:ext cx="2857500" cy="2806700"/>
            </a:xfrm>
            <a:prstGeom prst="rect">
              <a:avLst/>
            </a:prstGeom>
          </p:spPr>
        </p:pic>
        <p:sp>
          <p:nvSpPr>
            <p:cNvPr id="14" name="TextBox 13">
              <a:extLst>
                <a:ext uri="{FF2B5EF4-FFF2-40B4-BE49-F238E27FC236}">
                  <a16:creationId xmlns:a16="http://schemas.microsoft.com/office/drawing/2014/main" id="{3BFD46C2-6C65-E54A-9821-DF05CF3A3ED8}"/>
                </a:ext>
              </a:extLst>
            </p:cNvPr>
            <p:cNvSpPr txBox="1"/>
            <p:nvPr/>
          </p:nvSpPr>
          <p:spPr>
            <a:xfrm>
              <a:off x="9836828" y="1720158"/>
              <a:ext cx="1083951" cy="369332"/>
            </a:xfrm>
            <a:prstGeom prst="rect">
              <a:avLst/>
            </a:prstGeom>
            <a:noFill/>
          </p:spPr>
          <p:txBody>
            <a:bodyPr wrap="none" rtlCol="0">
              <a:spAutoFit/>
            </a:bodyPr>
            <a:lstStyle/>
            <a:p>
              <a:r>
                <a:rPr lang="fr-CH" dirty="0" err="1"/>
                <a:t>GaAs</a:t>
              </a:r>
              <a:r>
                <a:rPr lang="fr-CH" dirty="0"/>
                <a:t>   PD</a:t>
              </a:r>
            </a:p>
          </p:txBody>
        </p:sp>
      </p:grpSp>
    </p:spTree>
    <p:extLst>
      <p:ext uri="{BB962C8B-B14F-4D97-AF65-F5344CB8AC3E}">
        <p14:creationId xmlns:p14="http://schemas.microsoft.com/office/powerpoint/2010/main" val="2199443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DC025-DAE1-7647-AA60-0E158AB41714}"/>
              </a:ext>
            </a:extLst>
          </p:cNvPr>
          <p:cNvSpPr>
            <a:spLocks noGrp="1"/>
          </p:cNvSpPr>
          <p:nvPr>
            <p:ph type="ctrTitle" idx="4294967295"/>
          </p:nvPr>
        </p:nvSpPr>
        <p:spPr>
          <a:xfrm>
            <a:off x="0" y="0"/>
            <a:ext cx="12192000" cy="748145"/>
          </a:xfrm>
        </p:spPr>
        <p:txBody>
          <a:bodyPr>
            <a:normAutofit/>
          </a:bodyPr>
          <a:lstStyle/>
          <a:p>
            <a:pPr algn="ctr"/>
            <a:r>
              <a:rPr lang="en-US" sz="4000" dirty="0">
                <a:solidFill>
                  <a:srgbClr val="4472C4">
                    <a:lumMod val="75000"/>
                  </a:srgbClr>
                </a:solidFill>
                <a:latin typeface="Times New Roman" panose="02020603050405020304" pitchFamily="18" charset="0"/>
                <a:cs typeface="Times New Roman" panose="02020603050405020304" pitchFamily="18" charset="0"/>
              </a:rPr>
              <a:t>Cathodoluminescence</a:t>
            </a:r>
            <a:endParaRPr lang="en-US" sz="4000" dirty="0">
              <a:latin typeface="+mn-lt"/>
            </a:endParaRPr>
          </a:p>
        </p:txBody>
      </p:sp>
      <p:sp>
        <p:nvSpPr>
          <p:cNvPr id="3" name="Sous-titre 2">
            <a:extLst>
              <a:ext uri="{FF2B5EF4-FFF2-40B4-BE49-F238E27FC236}">
                <a16:creationId xmlns:a16="http://schemas.microsoft.com/office/drawing/2014/main" id="{49BAC209-C8E8-784B-8062-5AAFA2DB3F91}"/>
              </a:ext>
            </a:extLst>
          </p:cNvPr>
          <p:cNvSpPr>
            <a:spLocks noGrp="1"/>
          </p:cNvSpPr>
          <p:nvPr>
            <p:ph type="subTitle" idx="1"/>
          </p:nvPr>
        </p:nvSpPr>
        <p:spPr>
          <a:xfrm>
            <a:off x="0" y="748145"/>
            <a:ext cx="12192000" cy="1936371"/>
          </a:xfrm>
        </p:spPr>
        <p:txBody>
          <a:bodyPr>
            <a:normAutofit lnSpcReduction="10000"/>
          </a:bodyPr>
          <a:lstStyle/>
          <a:p>
            <a:r>
              <a:rPr lang="en-US" sz="3600" dirty="0"/>
              <a:t>Optical spectroscopy excited by electrons</a:t>
            </a:r>
          </a:p>
          <a:p>
            <a:pPr algn="just"/>
            <a:endParaRPr lang="en-US" dirty="0"/>
          </a:p>
          <a:p>
            <a:pPr marL="342900" indent="-342900" algn="just">
              <a:buFont typeface="Arial" panose="020B0604020202020204" pitchFamily="34" charset="0"/>
              <a:buChar char="•"/>
            </a:pPr>
            <a:r>
              <a:rPr lang="en-US" dirty="0"/>
              <a:t>Electrons in semiconductors can be excited by photons (PL) or electrons (CL).</a:t>
            </a:r>
          </a:p>
          <a:p>
            <a:pPr marL="342900" indent="-342900" algn="just">
              <a:buFont typeface="Arial" panose="020B0604020202020204" pitchFamily="34" charset="0"/>
              <a:buChar char="•"/>
            </a:pPr>
            <a:r>
              <a:rPr lang="en-US" dirty="0"/>
              <a:t>The analysis/detection parts of the system are similar to PL</a:t>
            </a:r>
          </a:p>
        </p:txBody>
      </p:sp>
      <p:pic>
        <p:nvPicPr>
          <p:cNvPr id="6" name="Image 5">
            <a:extLst>
              <a:ext uri="{FF2B5EF4-FFF2-40B4-BE49-F238E27FC236}">
                <a16:creationId xmlns:a16="http://schemas.microsoft.com/office/drawing/2014/main" id="{1D81C5C6-1DE7-EC4C-BE89-CDAB765D53DC}"/>
              </a:ext>
            </a:extLst>
          </p:cNvPr>
          <p:cNvPicPr>
            <a:picLocks noChangeAspect="1"/>
          </p:cNvPicPr>
          <p:nvPr/>
        </p:nvPicPr>
        <p:blipFill>
          <a:blip r:embed="rId2"/>
          <a:stretch>
            <a:fillRect/>
          </a:stretch>
        </p:blipFill>
        <p:spPr>
          <a:xfrm>
            <a:off x="4086261" y="2999626"/>
            <a:ext cx="8105739" cy="3858374"/>
          </a:xfrm>
          <a:prstGeom prst="rect">
            <a:avLst/>
          </a:prstGeom>
        </p:spPr>
      </p:pic>
      <p:pic>
        <p:nvPicPr>
          <p:cNvPr id="7" name="Image 6">
            <a:extLst>
              <a:ext uri="{FF2B5EF4-FFF2-40B4-BE49-F238E27FC236}">
                <a16:creationId xmlns:a16="http://schemas.microsoft.com/office/drawing/2014/main" id="{6DD14C21-01EC-0F45-A7AA-18C5F371B08A}"/>
              </a:ext>
            </a:extLst>
          </p:cNvPr>
          <p:cNvPicPr>
            <a:picLocks noChangeAspect="1"/>
          </p:cNvPicPr>
          <p:nvPr/>
        </p:nvPicPr>
        <p:blipFill>
          <a:blip r:embed="rId3"/>
          <a:stretch>
            <a:fillRect/>
          </a:stretch>
        </p:blipFill>
        <p:spPr>
          <a:xfrm>
            <a:off x="0" y="2999626"/>
            <a:ext cx="3848986" cy="3858374"/>
          </a:xfrm>
          <a:prstGeom prst="rect">
            <a:avLst/>
          </a:prstGeom>
        </p:spPr>
      </p:pic>
    </p:spTree>
    <p:extLst>
      <p:ext uri="{BB962C8B-B14F-4D97-AF65-F5344CB8AC3E}">
        <p14:creationId xmlns:p14="http://schemas.microsoft.com/office/powerpoint/2010/main" val="3015912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DC025-DAE1-7647-AA60-0E158AB41714}"/>
              </a:ext>
            </a:extLst>
          </p:cNvPr>
          <p:cNvSpPr>
            <a:spLocks noGrp="1"/>
          </p:cNvSpPr>
          <p:nvPr>
            <p:ph type="ctrTitle" idx="4294967295"/>
          </p:nvPr>
        </p:nvSpPr>
        <p:spPr>
          <a:xfrm>
            <a:off x="0" y="0"/>
            <a:ext cx="12192000" cy="691116"/>
          </a:xfrm>
        </p:spPr>
        <p:txBody>
          <a:bodyPr>
            <a:normAutofit/>
          </a:bodyPr>
          <a:lstStyle/>
          <a:p>
            <a:pPr algn="ctr"/>
            <a:r>
              <a:rPr lang="en-US" sz="4000" dirty="0">
                <a:solidFill>
                  <a:schemeClr val="accent1"/>
                </a:solidFill>
                <a:latin typeface="Times New Roman" panose="02020603050405020304" pitchFamily="18" charset="0"/>
                <a:cs typeface="Times New Roman" panose="02020603050405020304" pitchFamily="18" charset="0"/>
              </a:rPr>
              <a:t>Main parts of a CL system</a:t>
            </a:r>
          </a:p>
        </p:txBody>
      </p:sp>
      <p:sp>
        <p:nvSpPr>
          <p:cNvPr id="3" name="Sous-titre 2">
            <a:extLst>
              <a:ext uri="{FF2B5EF4-FFF2-40B4-BE49-F238E27FC236}">
                <a16:creationId xmlns:a16="http://schemas.microsoft.com/office/drawing/2014/main" id="{49BAC209-C8E8-784B-8062-5AAFA2DB3F91}"/>
              </a:ext>
            </a:extLst>
          </p:cNvPr>
          <p:cNvSpPr>
            <a:spLocks noGrp="1"/>
          </p:cNvSpPr>
          <p:nvPr>
            <p:ph type="subTitle" idx="1"/>
          </p:nvPr>
        </p:nvSpPr>
        <p:spPr>
          <a:xfrm>
            <a:off x="1" y="691116"/>
            <a:ext cx="4433454" cy="6166883"/>
          </a:xfrm>
        </p:spPr>
        <p:txBody>
          <a:bodyPr>
            <a:normAutofit/>
          </a:bodyPr>
          <a:lstStyle/>
          <a:p>
            <a:pPr marL="342900" indent="-342900" algn="just">
              <a:buFont typeface="Arial" panose="020B0604020202020204" pitchFamily="34" charset="0"/>
              <a:buChar char="•"/>
            </a:pPr>
            <a:r>
              <a:rPr lang="en-US" dirty="0"/>
              <a:t>Electron beam focused on the sample at required position</a:t>
            </a:r>
          </a:p>
          <a:p>
            <a:pPr marL="342900" indent="-342900" algn="just">
              <a:buFont typeface="Arial" panose="020B0604020202020204" pitchFamily="34" charset="0"/>
              <a:buChar char="•"/>
            </a:pPr>
            <a:r>
              <a:rPr lang="en-US" dirty="0"/>
              <a:t>Sample can be cooled if needed</a:t>
            </a:r>
          </a:p>
          <a:p>
            <a:pPr marL="342900" indent="-342900" algn="just">
              <a:buFont typeface="Arial" panose="020B0604020202020204" pitchFamily="34" charset="0"/>
              <a:buChar char="•"/>
            </a:pPr>
            <a:r>
              <a:rPr lang="en-US" dirty="0"/>
              <a:t>Mirror collects most of emitted light to produce parallel beam focused on the input slit of a monochromator</a:t>
            </a:r>
          </a:p>
          <a:p>
            <a:pPr marL="342900" indent="-342900" algn="just">
              <a:buFont typeface="Arial" panose="020B0604020202020204" pitchFamily="34" charset="0"/>
              <a:buChar char="•"/>
            </a:pPr>
            <a:r>
              <a:rPr lang="en-US" dirty="0"/>
              <a:t>Dispersed light is detected by single (PMT) or array (CCD) detector</a:t>
            </a:r>
          </a:p>
          <a:p>
            <a:pPr marL="342900" indent="-342900" algn="just">
              <a:buFont typeface="Arial" panose="020B0604020202020204" pitchFamily="34" charset="0"/>
              <a:buChar char="•"/>
            </a:pPr>
            <a:r>
              <a:rPr lang="en-US" dirty="0"/>
              <a:t>Optionally, secondary electrons (SE) and sample current (EBIC) are detected</a:t>
            </a:r>
          </a:p>
        </p:txBody>
      </p:sp>
      <p:sp>
        <p:nvSpPr>
          <p:cNvPr id="5" name="Rectangle 4">
            <a:extLst>
              <a:ext uri="{FF2B5EF4-FFF2-40B4-BE49-F238E27FC236}">
                <a16:creationId xmlns:a16="http://schemas.microsoft.com/office/drawing/2014/main" id="{0D477D12-D19D-5A43-9319-E24BCF0BBDD3}"/>
              </a:ext>
            </a:extLst>
          </p:cNvPr>
          <p:cNvSpPr/>
          <p:nvPr/>
        </p:nvSpPr>
        <p:spPr>
          <a:xfrm>
            <a:off x="7851227" y="6606495"/>
            <a:ext cx="4340772" cy="251504"/>
          </a:xfrm>
          <a:prstGeom prst="rect">
            <a:avLst/>
          </a:prstGeom>
        </p:spPr>
        <p:txBody>
          <a:bodyPr wrap="square">
            <a:spAutoFit/>
          </a:bodyPr>
          <a:lstStyle/>
          <a:p>
            <a:r>
              <a:rPr lang="fr-FR" sz="1000" dirty="0"/>
              <a:t>https://</a:t>
            </a:r>
            <a:r>
              <a:rPr lang="fr-FR" sz="1000" dirty="0" err="1"/>
              <a:t>en.wikipedia.org</a:t>
            </a:r>
            <a:r>
              <a:rPr lang="fr-FR" sz="1000" dirty="0"/>
              <a:t>/wiki/</a:t>
            </a:r>
            <a:r>
              <a:rPr lang="fr-FR" sz="1000" dirty="0" err="1"/>
              <a:t>Cathodoluminescence</a:t>
            </a:r>
            <a:r>
              <a:rPr lang="fr-FR" sz="1000" dirty="0"/>
              <a:t>#/media/</a:t>
            </a:r>
            <a:r>
              <a:rPr lang="fr-FR" sz="1000" dirty="0" err="1"/>
              <a:t>File:Cl-scheme.svg</a:t>
            </a:r>
            <a:endParaRPr lang="fr-FR" sz="1000" dirty="0"/>
          </a:p>
        </p:txBody>
      </p:sp>
      <p:grpSp>
        <p:nvGrpSpPr>
          <p:cNvPr id="7" name="Group 6">
            <a:extLst>
              <a:ext uri="{FF2B5EF4-FFF2-40B4-BE49-F238E27FC236}">
                <a16:creationId xmlns:a16="http://schemas.microsoft.com/office/drawing/2014/main" id="{34128446-6508-644B-890F-4C52E9ABFFC2}"/>
              </a:ext>
            </a:extLst>
          </p:cNvPr>
          <p:cNvGrpSpPr/>
          <p:nvPr/>
        </p:nvGrpSpPr>
        <p:grpSpPr>
          <a:xfrm>
            <a:off x="4581235" y="1597891"/>
            <a:ext cx="7610764" cy="4913382"/>
            <a:chOff x="3687638" y="797443"/>
            <a:chExt cx="8504362" cy="5639939"/>
          </a:xfrm>
        </p:grpSpPr>
        <p:pic>
          <p:nvPicPr>
            <p:cNvPr id="4" name="Image 3">
              <a:extLst>
                <a:ext uri="{FF2B5EF4-FFF2-40B4-BE49-F238E27FC236}">
                  <a16:creationId xmlns:a16="http://schemas.microsoft.com/office/drawing/2014/main" id="{6AD45100-B4D0-E348-AF1B-F24DFAFE003B}"/>
                </a:ext>
              </a:extLst>
            </p:cNvPr>
            <p:cNvPicPr>
              <a:picLocks noChangeAspect="1"/>
            </p:cNvPicPr>
            <p:nvPr/>
          </p:nvPicPr>
          <p:blipFill>
            <a:blip r:embed="rId2"/>
            <a:stretch>
              <a:fillRect/>
            </a:stretch>
          </p:blipFill>
          <p:spPr>
            <a:xfrm>
              <a:off x="3744064" y="797443"/>
              <a:ext cx="8447936" cy="5603358"/>
            </a:xfrm>
            <a:prstGeom prst="rect">
              <a:avLst/>
            </a:prstGeom>
          </p:spPr>
        </p:pic>
        <p:sp>
          <p:nvSpPr>
            <p:cNvPr id="6" name="TextBox 5">
              <a:extLst>
                <a:ext uri="{FF2B5EF4-FFF2-40B4-BE49-F238E27FC236}">
                  <a16:creationId xmlns:a16="http://schemas.microsoft.com/office/drawing/2014/main" id="{69CCC98F-0517-674E-8C97-339644C62342}"/>
                </a:ext>
              </a:extLst>
            </p:cNvPr>
            <p:cNvSpPr txBox="1"/>
            <p:nvPr/>
          </p:nvSpPr>
          <p:spPr>
            <a:xfrm>
              <a:off x="3687638" y="805071"/>
              <a:ext cx="4681109" cy="5632311"/>
            </a:xfrm>
            <a:prstGeom prst="rect">
              <a:avLst/>
            </a:prstGeom>
            <a:noFill/>
            <a:ln w="38100">
              <a:solidFill>
                <a:srgbClr val="00B0F0"/>
              </a:solidFill>
            </a:ln>
          </p:spPr>
          <p:txBody>
            <a:bodyPr wrap="square" rtlCol="0">
              <a:spAutoFit/>
            </a:bodyPr>
            <a:lstStyle/>
            <a:p>
              <a:pPr algn="ctr"/>
              <a:r>
                <a:rPr lang="en-US" b="1" dirty="0">
                  <a:solidFill>
                    <a:srgbClr val="00B0F0"/>
                  </a:solidFill>
                </a:rPr>
                <a:t>Inside SEM vacuum chamber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pSp>
    </p:spTree>
    <p:extLst>
      <p:ext uri="{BB962C8B-B14F-4D97-AF65-F5344CB8AC3E}">
        <p14:creationId xmlns:p14="http://schemas.microsoft.com/office/powerpoint/2010/main" val="3348609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DC025-DAE1-7647-AA60-0E158AB41714}"/>
              </a:ext>
            </a:extLst>
          </p:cNvPr>
          <p:cNvSpPr>
            <a:spLocks noGrp="1"/>
          </p:cNvSpPr>
          <p:nvPr>
            <p:ph type="ctrTitle" idx="4294967295"/>
          </p:nvPr>
        </p:nvSpPr>
        <p:spPr>
          <a:xfrm>
            <a:off x="3778" y="0"/>
            <a:ext cx="12188221" cy="691116"/>
          </a:xfrm>
        </p:spPr>
        <p:txBody>
          <a:bodyPr>
            <a:normAutofit/>
          </a:bodyPr>
          <a:lstStyle/>
          <a:p>
            <a:pPr algn="ctr"/>
            <a:r>
              <a:rPr lang="en-US" sz="4000" dirty="0">
                <a:solidFill>
                  <a:schemeClr val="accent1"/>
                </a:solidFill>
                <a:latin typeface="Times New Roman" panose="02020603050405020304" pitchFamily="18" charset="0"/>
                <a:cs typeface="Times New Roman" panose="02020603050405020304" pitchFamily="18" charset="0"/>
              </a:rPr>
              <a:t>Electron beam sources</a:t>
            </a:r>
          </a:p>
        </p:txBody>
      </p:sp>
      <p:pic>
        <p:nvPicPr>
          <p:cNvPr id="5" name="Image 4">
            <a:extLst>
              <a:ext uri="{FF2B5EF4-FFF2-40B4-BE49-F238E27FC236}">
                <a16:creationId xmlns:a16="http://schemas.microsoft.com/office/drawing/2014/main" id="{16499DED-504C-0D44-89DD-410700F7CAC8}"/>
              </a:ext>
            </a:extLst>
          </p:cNvPr>
          <p:cNvPicPr>
            <a:picLocks noChangeAspect="1"/>
          </p:cNvPicPr>
          <p:nvPr/>
        </p:nvPicPr>
        <p:blipFill rotWithShape="1">
          <a:blip r:embed="rId2"/>
          <a:srcRect l="7080" r="19756"/>
          <a:stretch/>
        </p:blipFill>
        <p:spPr>
          <a:xfrm>
            <a:off x="3779" y="2533649"/>
            <a:ext cx="4397385" cy="4324349"/>
          </a:xfrm>
          <a:prstGeom prst="rect">
            <a:avLst/>
          </a:prstGeom>
        </p:spPr>
      </p:pic>
      <p:sp>
        <p:nvSpPr>
          <p:cNvPr id="6" name="Rectangle 5">
            <a:extLst>
              <a:ext uri="{FF2B5EF4-FFF2-40B4-BE49-F238E27FC236}">
                <a16:creationId xmlns:a16="http://schemas.microsoft.com/office/drawing/2014/main" id="{8C88D655-98FF-934E-8A40-726BF11ABE2D}"/>
              </a:ext>
            </a:extLst>
          </p:cNvPr>
          <p:cNvSpPr/>
          <p:nvPr/>
        </p:nvSpPr>
        <p:spPr>
          <a:xfrm>
            <a:off x="0" y="6642556"/>
            <a:ext cx="4813738" cy="215444"/>
          </a:xfrm>
          <a:prstGeom prst="rect">
            <a:avLst/>
          </a:prstGeom>
        </p:spPr>
        <p:txBody>
          <a:bodyPr wrap="square">
            <a:spAutoFit/>
          </a:bodyPr>
          <a:lstStyle/>
          <a:p>
            <a:r>
              <a:rPr lang="fr-FR" sz="800" dirty="0">
                <a:solidFill>
                  <a:schemeClr val="bg1"/>
                </a:solidFill>
              </a:rPr>
              <a:t>https://d32ogoqmya1dw8.cloudfront.net/images/</a:t>
            </a:r>
            <a:r>
              <a:rPr lang="fr-FR" sz="800" dirty="0" err="1">
                <a:solidFill>
                  <a:schemeClr val="bg1"/>
                </a:solidFill>
              </a:rPr>
              <a:t>research_education</a:t>
            </a:r>
            <a:r>
              <a:rPr lang="fr-FR" sz="800" dirty="0">
                <a:solidFill>
                  <a:schemeClr val="bg1"/>
                </a:solidFill>
              </a:rPr>
              <a:t>/</a:t>
            </a:r>
            <a:r>
              <a:rPr lang="fr-FR" sz="800" dirty="0" err="1">
                <a:solidFill>
                  <a:schemeClr val="bg1"/>
                </a:solidFill>
              </a:rPr>
              <a:t>geochemsheets</a:t>
            </a:r>
            <a:r>
              <a:rPr lang="fr-FR" sz="800" dirty="0">
                <a:solidFill>
                  <a:schemeClr val="bg1"/>
                </a:solidFill>
              </a:rPr>
              <a:t>/techniques/</a:t>
            </a:r>
            <a:r>
              <a:rPr lang="fr-FR" sz="800" dirty="0" err="1">
                <a:solidFill>
                  <a:schemeClr val="bg1"/>
                </a:solidFill>
              </a:rPr>
              <a:t>UWSEM.jpg</a:t>
            </a:r>
            <a:endParaRPr lang="fr-FR" sz="800" dirty="0">
              <a:solidFill>
                <a:schemeClr val="bg1"/>
              </a:solidFill>
            </a:endParaRPr>
          </a:p>
        </p:txBody>
      </p:sp>
      <p:pic>
        <p:nvPicPr>
          <p:cNvPr id="7" name="Image 6">
            <a:extLst>
              <a:ext uri="{FF2B5EF4-FFF2-40B4-BE49-F238E27FC236}">
                <a16:creationId xmlns:a16="http://schemas.microsoft.com/office/drawing/2014/main" id="{8F8ABB61-0FED-B64E-A998-16D842274BD9}"/>
              </a:ext>
            </a:extLst>
          </p:cNvPr>
          <p:cNvPicPr>
            <a:picLocks noChangeAspect="1"/>
          </p:cNvPicPr>
          <p:nvPr/>
        </p:nvPicPr>
        <p:blipFill rotWithShape="1">
          <a:blip r:embed="rId3"/>
          <a:srcRect r="25906"/>
          <a:stretch/>
        </p:blipFill>
        <p:spPr>
          <a:xfrm>
            <a:off x="5374364" y="2499481"/>
            <a:ext cx="2784441" cy="4336733"/>
          </a:xfrm>
          <a:prstGeom prst="rect">
            <a:avLst/>
          </a:prstGeom>
        </p:spPr>
      </p:pic>
      <p:sp>
        <p:nvSpPr>
          <p:cNvPr id="8" name="Rectangle 7">
            <a:extLst>
              <a:ext uri="{FF2B5EF4-FFF2-40B4-BE49-F238E27FC236}">
                <a16:creationId xmlns:a16="http://schemas.microsoft.com/office/drawing/2014/main" id="{461E0616-D986-664A-B86E-6812D79FFF1C}"/>
              </a:ext>
            </a:extLst>
          </p:cNvPr>
          <p:cNvSpPr/>
          <p:nvPr/>
        </p:nvSpPr>
        <p:spPr>
          <a:xfrm>
            <a:off x="5404647" y="6620770"/>
            <a:ext cx="1973617" cy="215444"/>
          </a:xfrm>
          <a:prstGeom prst="rect">
            <a:avLst/>
          </a:prstGeom>
        </p:spPr>
        <p:txBody>
          <a:bodyPr wrap="none">
            <a:spAutoFit/>
          </a:bodyPr>
          <a:lstStyle/>
          <a:p>
            <a:r>
              <a:rPr lang="fr-FR" sz="800" dirty="0">
                <a:solidFill>
                  <a:schemeClr val="bg1"/>
                </a:solidFill>
              </a:rPr>
              <a:t>https://</a:t>
            </a:r>
            <a:r>
              <a:rPr lang="fr-FR" sz="800" dirty="0" err="1">
                <a:solidFill>
                  <a:schemeClr val="bg1"/>
                </a:solidFill>
              </a:rPr>
              <a:t>uwaterloo.ca</a:t>
            </a:r>
            <a:r>
              <a:rPr lang="fr-FR" sz="800" dirty="0">
                <a:solidFill>
                  <a:schemeClr val="bg1"/>
                </a:solidFill>
              </a:rPr>
              <a:t>/</a:t>
            </a:r>
            <a:r>
              <a:rPr lang="fr-FR" sz="800" dirty="0" err="1">
                <a:solidFill>
                  <a:schemeClr val="bg1"/>
                </a:solidFill>
              </a:rPr>
              <a:t>metrology</a:t>
            </a:r>
            <a:r>
              <a:rPr lang="fr-FR" sz="800" dirty="0">
                <a:solidFill>
                  <a:schemeClr val="bg1"/>
                </a:solidFill>
              </a:rPr>
              <a:t>/tem-stem</a:t>
            </a:r>
          </a:p>
        </p:txBody>
      </p:sp>
      <p:pic>
        <p:nvPicPr>
          <p:cNvPr id="9" name="Image 8">
            <a:extLst>
              <a:ext uri="{FF2B5EF4-FFF2-40B4-BE49-F238E27FC236}">
                <a16:creationId xmlns:a16="http://schemas.microsoft.com/office/drawing/2014/main" id="{646F1EA5-4462-D647-86E5-433CC2E9E140}"/>
              </a:ext>
            </a:extLst>
          </p:cNvPr>
          <p:cNvPicPr>
            <a:picLocks noChangeAspect="1"/>
          </p:cNvPicPr>
          <p:nvPr/>
        </p:nvPicPr>
        <p:blipFill rotWithShape="1">
          <a:blip r:embed="rId4"/>
          <a:srcRect l="29786" r="12562"/>
          <a:stretch/>
        </p:blipFill>
        <p:spPr>
          <a:xfrm>
            <a:off x="9144000" y="2531066"/>
            <a:ext cx="3047999" cy="4339315"/>
          </a:xfrm>
          <a:prstGeom prst="rect">
            <a:avLst/>
          </a:prstGeom>
        </p:spPr>
      </p:pic>
      <p:sp>
        <p:nvSpPr>
          <p:cNvPr id="10" name="Rectangle 9">
            <a:extLst>
              <a:ext uri="{FF2B5EF4-FFF2-40B4-BE49-F238E27FC236}">
                <a16:creationId xmlns:a16="http://schemas.microsoft.com/office/drawing/2014/main" id="{EEFD9F5E-042E-CC43-B31E-30A9BCFC50B1}"/>
              </a:ext>
            </a:extLst>
          </p:cNvPr>
          <p:cNvSpPr/>
          <p:nvPr/>
        </p:nvSpPr>
        <p:spPr>
          <a:xfrm>
            <a:off x="8667255" y="6641790"/>
            <a:ext cx="3520966" cy="215444"/>
          </a:xfrm>
          <a:prstGeom prst="rect">
            <a:avLst/>
          </a:prstGeom>
        </p:spPr>
        <p:txBody>
          <a:bodyPr wrap="square">
            <a:spAutoFit/>
          </a:bodyPr>
          <a:lstStyle/>
          <a:p>
            <a:r>
              <a:rPr lang="fr-FR" sz="800" dirty="0">
                <a:solidFill>
                  <a:schemeClr val="bg1"/>
                </a:solidFill>
              </a:rPr>
              <a:t>https://</a:t>
            </a:r>
            <a:r>
              <a:rPr lang="fr-FR" sz="800" dirty="0" err="1">
                <a:solidFill>
                  <a:schemeClr val="bg1"/>
                </a:solidFill>
              </a:rPr>
              <a:t>attolight.com</a:t>
            </a:r>
            <a:r>
              <a:rPr lang="fr-FR" sz="800" dirty="0">
                <a:solidFill>
                  <a:schemeClr val="bg1"/>
                </a:solidFill>
              </a:rPr>
              <a:t>/</a:t>
            </a:r>
            <a:r>
              <a:rPr lang="fr-FR" sz="800" dirty="0" err="1">
                <a:solidFill>
                  <a:schemeClr val="bg1"/>
                </a:solidFill>
              </a:rPr>
              <a:t>wp</a:t>
            </a:r>
            <a:r>
              <a:rPr lang="fr-FR" sz="800" dirty="0">
                <a:solidFill>
                  <a:schemeClr val="bg1"/>
                </a:solidFill>
              </a:rPr>
              <a:t>-content/</a:t>
            </a:r>
            <a:r>
              <a:rPr lang="fr-FR" sz="800" dirty="0" err="1">
                <a:solidFill>
                  <a:schemeClr val="bg1"/>
                </a:solidFill>
              </a:rPr>
              <a:t>uploads</a:t>
            </a:r>
            <a:r>
              <a:rPr lang="fr-FR" sz="800" dirty="0">
                <a:solidFill>
                  <a:schemeClr val="bg1"/>
                </a:solidFill>
              </a:rPr>
              <a:t>/2018/07/</a:t>
            </a:r>
            <a:r>
              <a:rPr lang="fr-FR" sz="800" dirty="0" err="1">
                <a:solidFill>
                  <a:schemeClr val="bg1"/>
                </a:solidFill>
              </a:rPr>
              <a:t>attolight_allalin_web.pdf</a:t>
            </a:r>
            <a:endParaRPr lang="fr-FR" sz="800" dirty="0">
              <a:solidFill>
                <a:schemeClr val="bg1"/>
              </a:solidFill>
            </a:endParaRPr>
          </a:p>
        </p:txBody>
      </p:sp>
      <p:sp>
        <p:nvSpPr>
          <p:cNvPr id="3" name="Sous-titre 2">
            <a:extLst>
              <a:ext uri="{FF2B5EF4-FFF2-40B4-BE49-F238E27FC236}">
                <a16:creationId xmlns:a16="http://schemas.microsoft.com/office/drawing/2014/main" id="{49BAC209-C8E8-784B-8062-5AAFA2DB3F91}"/>
              </a:ext>
            </a:extLst>
          </p:cNvPr>
          <p:cNvSpPr>
            <a:spLocks noGrp="1"/>
          </p:cNvSpPr>
          <p:nvPr>
            <p:ph type="subTitle" idx="1"/>
          </p:nvPr>
        </p:nvSpPr>
        <p:spPr>
          <a:xfrm>
            <a:off x="0" y="635510"/>
            <a:ext cx="12188221" cy="1850824"/>
          </a:xfrm>
        </p:spPr>
        <p:txBody>
          <a:bodyPr>
            <a:normAutofit/>
          </a:bodyPr>
          <a:lstStyle/>
          <a:p>
            <a:pPr algn="just"/>
            <a:r>
              <a:rPr lang="en-US" dirty="0"/>
              <a:t>The electron beam can be generated by:</a:t>
            </a:r>
          </a:p>
          <a:p>
            <a:pPr marL="342900" indent="-342900" algn="just">
              <a:buFont typeface="Arial" panose="020B0604020202020204" pitchFamily="34" charset="0"/>
              <a:buChar char="•"/>
            </a:pPr>
            <a:r>
              <a:rPr lang="en-US" sz="2000" dirty="0"/>
              <a:t>A standard SEM column </a:t>
            </a:r>
          </a:p>
          <a:p>
            <a:pPr marL="342900" indent="-342900" algn="just">
              <a:buFont typeface="Arial" panose="020B0604020202020204" pitchFamily="34" charset="0"/>
              <a:buChar char="•"/>
            </a:pPr>
            <a:r>
              <a:rPr lang="en-US" sz="2000" dirty="0"/>
              <a:t>A STEM column – rare (expensive, high voltage, TEM resolution not needed)</a:t>
            </a:r>
          </a:p>
          <a:p>
            <a:pPr marL="342900" indent="-342900" algn="just">
              <a:buFont typeface="Arial" panose="020B0604020202020204" pitchFamily="34" charset="0"/>
              <a:buChar char="•"/>
            </a:pPr>
            <a:r>
              <a:rPr lang="en-US" sz="2000" dirty="0"/>
              <a:t>A specially constructed SEM column (integrated CL system)</a:t>
            </a:r>
          </a:p>
        </p:txBody>
      </p:sp>
    </p:spTree>
    <p:extLst>
      <p:ext uri="{BB962C8B-B14F-4D97-AF65-F5344CB8AC3E}">
        <p14:creationId xmlns:p14="http://schemas.microsoft.com/office/powerpoint/2010/main" val="1805343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42FBF57-8394-1540-9EC6-64C0C831B2B4}"/>
              </a:ext>
            </a:extLst>
          </p:cNvPr>
          <p:cNvPicPr>
            <a:picLocks noChangeAspect="1"/>
          </p:cNvPicPr>
          <p:nvPr/>
        </p:nvPicPr>
        <p:blipFill>
          <a:blip r:embed="rId2"/>
          <a:stretch>
            <a:fillRect/>
          </a:stretch>
        </p:blipFill>
        <p:spPr>
          <a:xfrm>
            <a:off x="6323682" y="1137865"/>
            <a:ext cx="5927602" cy="5720136"/>
          </a:xfrm>
          <a:prstGeom prst="rect">
            <a:avLst/>
          </a:prstGeom>
        </p:spPr>
      </p:pic>
      <p:sp>
        <p:nvSpPr>
          <p:cNvPr id="2" name="Titre 1">
            <a:extLst>
              <a:ext uri="{FF2B5EF4-FFF2-40B4-BE49-F238E27FC236}">
                <a16:creationId xmlns:a16="http://schemas.microsoft.com/office/drawing/2014/main" id="{7F5DC025-DAE1-7647-AA60-0E158AB41714}"/>
              </a:ext>
            </a:extLst>
          </p:cNvPr>
          <p:cNvSpPr>
            <a:spLocks noGrp="1"/>
          </p:cNvSpPr>
          <p:nvPr>
            <p:ph type="ctrTitle" idx="4294967295"/>
          </p:nvPr>
        </p:nvSpPr>
        <p:spPr>
          <a:xfrm>
            <a:off x="0" y="0"/>
            <a:ext cx="12192000" cy="691116"/>
          </a:xfrm>
        </p:spPr>
        <p:txBody>
          <a:bodyPr>
            <a:normAutofit/>
          </a:bodyPr>
          <a:lstStyle/>
          <a:p>
            <a:pPr algn="ctr"/>
            <a:r>
              <a:rPr lang="en-US" sz="4000" dirty="0">
                <a:solidFill>
                  <a:schemeClr val="accent1"/>
                </a:solidFill>
                <a:latin typeface="Times New Roman" panose="02020603050405020304" pitchFamily="18" charset="0"/>
                <a:cs typeface="Times New Roman" panose="02020603050405020304" pitchFamily="18" charset="0"/>
              </a:rPr>
              <a:t>Generation of the CL signal</a:t>
            </a:r>
          </a:p>
        </p:txBody>
      </p:sp>
      <p:sp>
        <p:nvSpPr>
          <p:cNvPr id="3" name="Sous-titre 2">
            <a:extLst>
              <a:ext uri="{FF2B5EF4-FFF2-40B4-BE49-F238E27FC236}">
                <a16:creationId xmlns:a16="http://schemas.microsoft.com/office/drawing/2014/main" id="{49BAC209-C8E8-784B-8062-5AAFA2DB3F91}"/>
              </a:ext>
            </a:extLst>
          </p:cNvPr>
          <p:cNvSpPr>
            <a:spLocks noGrp="1"/>
          </p:cNvSpPr>
          <p:nvPr>
            <p:ph type="subTitle" idx="1"/>
          </p:nvPr>
        </p:nvSpPr>
        <p:spPr>
          <a:xfrm>
            <a:off x="0" y="1137865"/>
            <a:ext cx="6949440" cy="5329035"/>
          </a:xfrm>
        </p:spPr>
        <p:txBody>
          <a:bodyPr>
            <a:normAutofit/>
          </a:bodyPr>
          <a:lstStyle/>
          <a:p>
            <a:pPr algn="just"/>
            <a:r>
              <a:rPr lang="en-US" dirty="0"/>
              <a:t>The electron beam interacts with the sample:</a:t>
            </a:r>
          </a:p>
          <a:p>
            <a:pPr marL="342900" indent="-342900" algn="just">
              <a:buFont typeface="Arial" panose="020B0604020202020204" pitchFamily="34" charset="0"/>
              <a:buChar char="•"/>
            </a:pPr>
            <a:r>
              <a:rPr lang="en-US" sz="1800" dirty="0"/>
              <a:t>Primary beam has high energy, small spot size</a:t>
            </a:r>
          </a:p>
          <a:p>
            <a:pPr marL="342900" indent="-342900" algn="just">
              <a:buFont typeface="Arial" panose="020B0604020202020204" pitchFamily="34" charset="0"/>
              <a:buChar char="•"/>
            </a:pPr>
            <a:r>
              <a:rPr lang="en-US" sz="1800" dirty="0"/>
              <a:t>Auger and secondary electrons (&lt; 50 eV) are limited in range</a:t>
            </a:r>
          </a:p>
          <a:p>
            <a:pPr marL="342900" indent="-342900" algn="just">
              <a:buFont typeface="Arial" panose="020B0604020202020204" pitchFamily="34" charset="0"/>
              <a:buChar char="•"/>
            </a:pPr>
            <a:r>
              <a:rPr lang="en-US" sz="1800" dirty="0"/>
              <a:t>Scattered electrons have largest range</a:t>
            </a:r>
          </a:p>
          <a:p>
            <a:pPr algn="just"/>
            <a:r>
              <a:rPr lang="en-US" dirty="0"/>
              <a:t>All these electrons can generate a CL signal!</a:t>
            </a:r>
          </a:p>
        </p:txBody>
      </p:sp>
      <p:sp>
        <p:nvSpPr>
          <p:cNvPr id="11" name="Rectangle 10">
            <a:extLst>
              <a:ext uri="{FF2B5EF4-FFF2-40B4-BE49-F238E27FC236}">
                <a16:creationId xmlns:a16="http://schemas.microsoft.com/office/drawing/2014/main" id="{D92BD7C9-433E-8743-9701-5CE3CC10517B}"/>
              </a:ext>
            </a:extLst>
          </p:cNvPr>
          <p:cNvSpPr/>
          <p:nvPr/>
        </p:nvSpPr>
        <p:spPr>
          <a:xfrm>
            <a:off x="4582512" y="6642556"/>
            <a:ext cx="4519448" cy="215444"/>
          </a:xfrm>
          <a:prstGeom prst="rect">
            <a:avLst/>
          </a:prstGeom>
        </p:spPr>
        <p:txBody>
          <a:bodyPr wrap="square">
            <a:spAutoFit/>
          </a:bodyPr>
          <a:lstStyle/>
          <a:p>
            <a:r>
              <a:rPr lang="fr-FR" sz="800" dirty="0"/>
              <a:t>https://</a:t>
            </a:r>
            <a:r>
              <a:rPr lang="fr-FR" sz="800" dirty="0" err="1"/>
              <a:t>en.wikipedia.org</a:t>
            </a:r>
            <a:r>
              <a:rPr lang="fr-FR" sz="800" dirty="0"/>
              <a:t>/wiki/</a:t>
            </a:r>
            <a:r>
              <a:rPr lang="fr-FR" sz="800" dirty="0" err="1"/>
              <a:t>Electron_microscope</a:t>
            </a:r>
            <a:r>
              <a:rPr lang="fr-FR" sz="800" dirty="0"/>
              <a:t>#/media/</a:t>
            </a:r>
            <a:r>
              <a:rPr lang="fr-FR" sz="800" dirty="0" err="1"/>
              <a:t>File:Electron_Interaction_with_Matter.svg</a:t>
            </a:r>
            <a:endParaRPr lang="fr-FR" sz="800" dirty="0"/>
          </a:p>
        </p:txBody>
      </p:sp>
    </p:spTree>
    <p:extLst>
      <p:ext uri="{BB962C8B-B14F-4D97-AF65-F5344CB8AC3E}">
        <p14:creationId xmlns:p14="http://schemas.microsoft.com/office/powerpoint/2010/main" val="3528560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DC025-DAE1-7647-AA60-0E158AB41714}"/>
              </a:ext>
            </a:extLst>
          </p:cNvPr>
          <p:cNvSpPr>
            <a:spLocks noGrp="1"/>
          </p:cNvSpPr>
          <p:nvPr>
            <p:ph type="ctrTitle" idx="4294967295"/>
          </p:nvPr>
        </p:nvSpPr>
        <p:spPr>
          <a:xfrm>
            <a:off x="0" y="0"/>
            <a:ext cx="10277475" cy="691116"/>
          </a:xfrm>
        </p:spPr>
        <p:txBody>
          <a:bodyPr>
            <a:normAutofit/>
          </a:bodyPr>
          <a:lstStyle/>
          <a:p>
            <a:pPr algn="ctr"/>
            <a:r>
              <a:rPr lang="en-US" sz="4000" dirty="0">
                <a:solidFill>
                  <a:schemeClr val="accent1"/>
                </a:solidFill>
                <a:latin typeface="Times New Roman" panose="02020603050405020304" pitchFamily="18" charset="0"/>
                <a:cs typeface="Times New Roman" panose="02020603050405020304" pitchFamily="18" charset="0"/>
              </a:rPr>
              <a:t>Distribution of scattered electrons</a:t>
            </a:r>
          </a:p>
        </p:txBody>
      </p:sp>
      <p:sp>
        <p:nvSpPr>
          <p:cNvPr id="3" name="Sous-titre 2">
            <a:extLst>
              <a:ext uri="{FF2B5EF4-FFF2-40B4-BE49-F238E27FC236}">
                <a16:creationId xmlns:a16="http://schemas.microsoft.com/office/drawing/2014/main" id="{49BAC209-C8E8-784B-8062-5AAFA2DB3F91}"/>
              </a:ext>
            </a:extLst>
          </p:cNvPr>
          <p:cNvSpPr>
            <a:spLocks noGrp="1"/>
          </p:cNvSpPr>
          <p:nvPr>
            <p:ph type="subTitle" idx="1"/>
          </p:nvPr>
        </p:nvSpPr>
        <p:spPr>
          <a:xfrm>
            <a:off x="0" y="691115"/>
            <a:ext cx="8117058" cy="1201428"/>
          </a:xfrm>
        </p:spPr>
        <p:txBody>
          <a:bodyPr>
            <a:normAutofit/>
          </a:bodyPr>
          <a:lstStyle/>
          <a:p>
            <a:pPr algn="just"/>
            <a:r>
              <a:rPr lang="en-US" dirty="0"/>
              <a:t>Monte-Carlo simulations of trajectories:</a:t>
            </a:r>
          </a:p>
          <a:p>
            <a:pPr marL="342900" indent="-342900" algn="just">
              <a:buFont typeface="Arial" panose="020B0604020202020204" pitchFamily="34" charset="0"/>
              <a:buChar char="•"/>
            </a:pPr>
            <a:r>
              <a:rPr lang="en-US" sz="1800" dirty="0"/>
              <a:t>Scattered electrons’ range strongly depends on energy and material (Z)</a:t>
            </a:r>
          </a:p>
          <a:p>
            <a:pPr marL="342900" indent="-342900" algn="just">
              <a:buFont typeface="Arial" panose="020B0604020202020204" pitchFamily="34" charset="0"/>
              <a:buChar char="•"/>
            </a:pPr>
            <a:r>
              <a:rPr lang="en-US" sz="1800" dirty="0"/>
              <a:t>Shape of electron distribution does not change much, but scale does!</a:t>
            </a:r>
            <a:endParaRPr lang="en-US" dirty="0"/>
          </a:p>
        </p:txBody>
      </p:sp>
      <p:grpSp>
        <p:nvGrpSpPr>
          <p:cNvPr id="20" name="Group 19"/>
          <p:cNvGrpSpPr/>
          <p:nvPr/>
        </p:nvGrpSpPr>
        <p:grpSpPr>
          <a:xfrm>
            <a:off x="3232329" y="4467279"/>
            <a:ext cx="3020378" cy="2407014"/>
            <a:chOff x="4892271" y="848578"/>
            <a:chExt cx="3020378" cy="2408873"/>
          </a:xfrm>
        </p:grpSpPr>
        <p:pic>
          <p:nvPicPr>
            <p:cNvPr id="18" name="Picture 17"/>
            <p:cNvPicPr>
              <a:picLocks noChangeAspect="1"/>
            </p:cNvPicPr>
            <p:nvPr/>
          </p:nvPicPr>
          <p:blipFill>
            <a:blip r:embed="rId2"/>
            <a:stretch>
              <a:fillRect/>
            </a:stretch>
          </p:blipFill>
          <p:spPr>
            <a:xfrm>
              <a:off x="4892271" y="848578"/>
              <a:ext cx="3020378" cy="2408873"/>
            </a:xfrm>
            <a:prstGeom prst="rect">
              <a:avLst/>
            </a:prstGeom>
          </p:spPr>
        </p:pic>
        <p:sp>
          <p:nvSpPr>
            <p:cNvPr id="19" name="Rectangle 18"/>
            <p:cNvSpPr/>
            <p:nvPr/>
          </p:nvSpPr>
          <p:spPr>
            <a:xfrm>
              <a:off x="5795611" y="2784683"/>
              <a:ext cx="1563248" cy="369332"/>
            </a:xfrm>
            <a:prstGeom prst="rect">
              <a:avLst/>
            </a:prstGeom>
          </p:spPr>
          <p:txBody>
            <a:bodyPr wrap="none">
              <a:spAutoFit/>
            </a:bodyPr>
            <a:lstStyle/>
            <a:p>
              <a:r>
                <a:rPr lang="en-US" dirty="0"/>
                <a:t>Diamond 30kV</a:t>
              </a:r>
            </a:p>
          </p:txBody>
        </p:sp>
      </p:grpSp>
      <p:grpSp>
        <p:nvGrpSpPr>
          <p:cNvPr id="26" name="Group 25"/>
          <p:cNvGrpSpPr/>
          <p:nvPr/>
        </p:nvGrpSpPr>
        <p:grpSpPr>
          <a:xfrm>
            <a:off x="76513" y="1870534"/>
            <a:ext cx="2870211" cy="2407014"/>
            <a:chOff x="4547720" y="824172"/>
            <a:chExt cx="2870211" cy="2403158"/>
          </a:xfrm>
        </p:grpSpPr>
        <p:pic>
          <p:nvPicPr>
            <p:cNvPr id="24" name="Picture 23"/>
            <p:cNvPicPr>
              <a:picLocks noChangeAspect="1"/>
            </p:cNvPicPr>
            <p:nvPr/>
          </p:nvPicPr>
          <p:blipFill>
            <a:blip r:embed="rId3"/>
            <a:stretch>
              <a:fillRect/>
            </a:stretch>
          </p:blipFill>
          <p:spPr>
            <a:xfrm>
              <a:off x="4547720" y="824172"/>
              <a:ext cx="2870211" cy="2403158"/>
            </a:xfrm>
            <a:prstGeom prst="rect">
              <a:avLst/>
            </a:prstGeom>
          </p:spPr>
        </p:pic>
        <p:sp>
          <p:nvSpPr>
            <p:cNvPr id="25" name="TextBox 24"/>
            <p:cNvSpPr txBox="1"/>
            <p:nvPr/>
          </p:nvSpPr>
          <p:spPr>
            <a:xfrm>
              <a:off x="5484130" y="2740358"/>
              <a:ext cx="997389" cy="369332"/>
            </a:xfrm>
            <a:prstGeom prst="rect">
              <a:avLst/>
            </a:prstGeom>
            <a:noFill/>
          </p:spPr>
          <p:txBody>
            <a:bodyPr wrap="none" rtlCol="0">
              <a:spAutoFit/>
            </a:bodyPr>
            <a:lstStyle/>
            <a:p>
              <a:r>
                <a:rPr lang="en-US" dirty="0" err="1"/>
                <a:t>InSb</a:t>
              </a:r>
              <a:r>
                <a:rPr lang="en-US" dirty="0"/>
                <a:t> 1kV</a:t>
              </a:r>
            </a:p>
          </p:txBody>
        </p:sp>
      </p:grpSp>
      <p:grpSp>
        <p:nvGrpSpPr>
          <p:cNvPr id="30" name="Group 29"/>
          <p:cNvGrpSpPr/>
          <p:nvPr/>
        </p:nvGrpSpPr>
        <p:grpSpPr>
          <a:xfrm>
            <a:off x="3316450" y="1870535"/>
            <a:ext cx="2852136" cy="2412730"/>
            <a:chOff x="2964558" y="1498711"/>
            <a:chExt cx="2852136" cy="2390721"/>
          </a:xfrm>
        </p:grpSpPr>
        <p:pic>
          <p:nvPicPr>
            <p:cNvPr id="27" name="Picture 26"/>
            <p:cNvPicPr>
              <a:picLocks noChangeAspect="1"/>
            </p:cNvPicPr>
            <p:nvPr/>
          </p:nvPicPr>
          <p:blipFill>
            <a:blip r:embed="rId4"/>
            <a:stretch>
              <a:fillRect/>
            </a:stretch>
          </p:blipFill>
          <p:spPr>
            <a:xfrm>
              <a:off x="2964558" y="1498711"/>
              <a:ext cx="2852136" cy="2390721"/>
            </a:xfrm>
            <a:prstGeom prst="rect">
              <a:avLst/>
            </a:prstGeom>
          </p:spPr>
        </p:pic>
        <p:sp>
          <p:nvSpPr>
            <p:cNvPr id="29" name="TextBox 28"/>
            <p:cNvSpPr txBox="1"/>
            <p:nvPr/>
          </p:nvSpPr>
          <p:spPr>
            <a:xfrm>
              <a:off x="3833422" y="3434189"/>
              <a:ext cx="1114408" cy="369332"/>
            </a:xfrm>
            <a:prstGeom prst="rect">
              <a:avLst/>
            </a:prstGeom>
            <a:noFill/>
          </p:spPr>
          <p:txBody>
            <a:bodyPr wrap="none" rtlCol="0">
              <a:spAutoFit/>
            </a:bodyPr>
            <a:lstStyle/>
            <a:p>
              <a:r>
                <a:rPr lang="en-US" dirty="0" err="1"/>
                <a:t>InSb</a:t>
              </a:r>
              <a:r>
                <a:rPr lang="en-US" dirty="0"/>
                <a:t> 30kV</a:t>
              </a:r>
            </a:p>
          </p:txBody>
        </p:sp>
      </p:grpSp>
      <p:pic>
        <p:nvPicPr>
          <p:cNvPr id="28" name="Picture 27"/>
          <p:cNvPicPr>
            <a:picLocks noChangeAspect="1"/>
          </p:cNvPicPr>
          <p:nvPr/>
        </p:nvPicPr>
        <p:blipFill>
          <a:blip r:embed="rId5"/>
          <a:stretch>
            <a:fillRect/>
          </a:stretch>
        </p:blipFill>
        <p:spPr>
          <a:xfrm>
            <a:off x="8133866" y="1691472"/>
            <a:ext cx="4058134" cy="2596745"/>
          </a:xfrm>
          <a:prstGeom prst="rect">
            <a:avLst/>
          </a:prstGeom>
        </p:spPr>
      </p:pic>
      <p:pic>
        <p:nvPicPr>
          <p:cNvPr id="37" name="Picture 36"/>
          <p:cNvPicPr>
            <a:picLocks noChangeAspect="1"/>
          </p:cNvPicPr>
          <p:nvPr/>
        </p:nvPicPr>
        <p:blipFill>
          <a:blip r:embed="rId6"/>
          <a:stretch>
            <a:fillRect/>
          </a:stretch>
        </p:blipFill>
        <p:spPr>
          <a:xfrm>
            <a:off x="8133866" y="4288217"/>
            <a:ext cx="4058134" cy="2596745"/>
          </a:xfrm>
          <a:prstGeom prst="rect">
            <a:avLst/>
          </a:prstGeom>
        </p:spPr>
      </p:pic>
      <p:sp>
        <p:nvSpPr>
          <p:cNvPr id="38" name="Sous-titre 2">
            <a:extLst>
              <a:ext uri="{FF2B5EF4-FFF2-40B4-BE49-F238E27FC236}">
                <a16:creationId xmlns:a16="http://schemas.microsoft.com/office/drawing/2014/main" id="{49BAC209-C8E8-784B-8062-5AAFA2DB3F91}"/>
              </a:ext>
            </a:extLst>
          </p:cNvPr>
          <p:cNvSpPr txBox="1">
            <a:spLocks/>
          </p:cNvSpPr>
          <p:nvPr/>
        </p:nvSpPr>
        <p:spPr>
          <a:xfrm>
            <a:off x="7906042" y="393895"/>
            <a:ext cx="4285957" cy="14986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dirty="0"/>
              <a:t>Statistics of electron distribution:</a:t>
            </a:r>
          </a:p>
          <a:p>
            <a:pPr marL="342900" indent="-342900" algn="just">
              <a:buFont typeface="Arial" panose="020B0604020202020204" pitchFamily="34" charset="0"/>
              <a:buChar char="•"/>
            </a:pPr>
            <a:r>
              <a:rPr lang="en-US" dirty="0">
                <a:solidFill>
                  <a:srgbClr val="FF0000"/>
                </a:solidFill>
              </a:rPr>
              <a:t>As function of R (at Z=0)</a:t>
            </a:r>
          </a:p>
          <a:p>
            <a:pPr marL="342900" indent="-342900" algn="just">
              <a:buFont typeface="Arial" panose="020B0604020202020204" pitchFamily="34" charset="0"/>
              <a:buChar char="•"/>
            </a:pPr>
            <a:r>
              <a:rPr lang="en-US" dirty="0">
                <a:solidFill>
                  <a:srgbClr val="002060"/>
                </a:solidFill>
              </a:rPr>
              <a:t>As function of Z (at x=0)</a:t>
            </a:r>
          </a:p>
        </p:txBody>
      </p:sp>
      <p:grpSp>
        <p:nvGrpSpPr>
          <p:cNvPr id="21" name="Group 20"/>
          <p:cNvGrpSpPr/>
          <p:nvPr/>
        </p:nvGrpSpPr>
        <p:grpSpPr>
          <a:xfrm>
            <a:off x="-1" y="4467279"/>
            <a:ext cx="3023235" cy="2408873"/>
            <a:chOff x="3624896" y="3976587"/>
            <a:chExt cx="3023235" cy="2408873"/>
          </a:xfrm>
        </p:grpSpPr>
        <p:pic>
          <p:nvPicPr>
            <p:cNvPr id="22" name="Picture 21"/>
            <p:cNvPicPr>
              <a:picLocks noChangeAspect="1"/>
            </p:cNvPicPr>
            <p:nvPr/>
          </p:nvPicPr>
          <p:blipFill>
            <a:blip r:embed="rId7"/>
            <a:stretch>
              <a:fillRect/>
            </a:stretch>
          </p:blipFill>
          <p:spPr>
            <a:xfrm>
              <a:off x="3624896" y="3976587"/>
              <a:ext cx="3023235" cy="2408873"/>
            </a:xfrm>
            <a:prstGeom prst="rect">
              <a:avLst/>
            </a:prstGeom>
          </p:spPr>
        </p:pic>
        <p:sp>
          <p:nvSpPr>
            <p:cNvPr id="23" name="TextBox 22"/>
            <p:cNvSpPr txBox="1"/>
            <p:nvPr/>
          </p:nvSpPr>
          <p:spPr>
            <a:xfrm>
              <a:off x="4516836" y="5841722"/>
              <a:ext cx="1446230" cy="369332"/>
            </a:xfrm>
            <a:prstGeom prst="rect">
              <a:avLst/>
            </a:prstGeom>
            <a:noFill/>
          </p:spPr>
          <p:txBody>
            <a:bodyPr wrap="none" rtlCol="0">
              <a:spAutoFit/>
            </a:bodyPr>
            <a:lstStyle/>
            <a:p>
              <a:r>
                <a:rPr lang="en-US" dirty="0"/>
                <a:t>Diamond 1kV</a:t>
              </a:r>
            </a:p>
          </p:txBody>
        </p:sp>
      </p:grpSp>
      <p:sp>
        <p:nvSpPr>
          <p:cNvPr id="4" name="Rectangle 3">
            <a:extLst>
              <a:ext uri="{FF2B5EF4-FFF2-40B4-BE49-F238E27FC236}">
                <a16:creationId xmlns:a16="http://schemas.microsoft.com/office/drawing/2014/main" id="{FB675282-D379-1F46-BCB4-A0567F6DD632}"/>
              </a:ext>
            </a:extLst>
          </p:cNvPr>
          <p:cNvSpPr/>
          <p:nvPr/>
        </p:nvSpPr>
        <p:spPr>
          <a:xfrm>
            <a:off x="6096000" y="6663215"/>
            <a:ext cx="2350323" cy="215444"/>
          </a:xfrm>
          <a:prstGeom prst="rect">
            <a:avLst/>
          </a:prstGeom>
        </p:spPr>
        <p:txBody>
          <a:bodyPr wrap="none">
            <a:spAutoFit/>
          </a:bodyPr>
          <a:lstStyle/>
          <a:p>
            <a:r>
              <a:rPr lang="fr-CH" sz="800" dirty="0"/>
              <a:t>https://</a:t>
            </a:r>
            <a:r>
              <a:rPr lang="fr-CH" sz="800" dirty="0" err="1"/>
              <a:t>www.gel.usherbrooke.ca</a:t>
            </a:r>
            <a:r>
              <a:rPr lang="fr-CH" sz="800" dirty="0"/>
              <a:t>/casino/</a:t>
            </a:r>
            <a:r>
              <a:rPr lang="fr-CH" sz="800" dirty="0" err="1"/>
              <a:t>What.html</a:t>
            </a:r>
            <a:endParaRPr lang="fr-CH" sz="800" dirty="0"/>
          </a:p>
        </p:txBody>
      </p:sp>
    </p:spTree>
    <p:extLst>
      <p:ext uri="{BB962C8B-B14F-4D97-AF65-F5344CB8AC3E}">
        <p14:creationId xmlns:p14="http://schemas.microsoft.com/office/powerpoint/2010/main" val="2156599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DC025-DAE1-7647-AA60-0E158AB41714}"/>
              </a:ext>
            </a:extLst>
          </p:cNvPr>
          <p:cNvSpPr>
            <a:spLocks noGrp="1"/>
          </p:cNvSpPr>
          <p:nvPr>
            <p:ph type="ctrTitle" idx="4294967295"/>
          </p:nvPr>
        </p:nvSpPr>
        <p:spPr>
          <a:xfrm>
            <a:off x="0" y="0"/>
            <a:ext cx="12192000" cy="691116"/>
          </a:xfrm>
        </p:spPr>
        <p:txBody>
          <a:bodyPr>
            <a:normAutofit/>
          </a:bodyPr>
          <a:lstStyle/>
          <a:p>
            <a:pPr algn="ctr"/>
            <a:r>
              <a:rPr lang="en-US" sz="4000" dirty="0">
                <a:solidFill>
                  <a:schemeClr val="accent1"/>
                </a:solidFill>
                <a:latin typeface="Times New Roman" panose="02020603050405020304" pitchFamily="18" charset="0"/>
                <a:cs typeface="Times New Roman" panose="02020603050405020304" pitchFamily="18" charset="0"/>
              </a:rPr>
              <a:t>Distribution of scattered electrons – high energy</a:t>
            </a:r>
          </a:p>
        </p:txBody>
      </p:sp>
      <p:sp>
        <p:nvSpPr>
          <p:cNvPr id="3" name="Sous-titre 2">
            <a:extLst>
              <a:ext uri="{FF2B5EF4-FFF2-40B4-BE49-F238E27FC236}">
                <a16:creationId xmlns:a16="http://schemas.microsoft.com/office/drawing/2014/main" id="{49BAC209-C8E8-784B-8062-5AAFA2DB3F91}"/>
              </a:ext>
            </a:extLst>
          </p:cNvPr>
          <p:cNvSpPr>
            <a:spLocks noGrp="1"/>
          </p:cNvSpPr>
          <p:nvPr>
            <p:ph type="subTitle" idx="1"/>
          </p:nvPr>
        </p:nvSpPr>
        <p:spPr>
          <a:xfrm>
            <a:off x="0" y="691116"/>
            <a:ext cx="12192000" cy="2190512"/>
          </a:xfrm>
        </p:spPr>
        <p:txBody>
          <a:bodyPr>
            <a:normAutofit/>
          </a:bodyPr>
          <a:lstStyle/>
          <a:p>
            <a:pPr algn="just"/>
            <a:r>
              <a:rPr lang="en-US" dirty="0"/>
              <a:t>Summary of statistics of electron distribution, for a large range of electron energies:</a:t>
            </a:r>
          </a:p>
          <a:p>
            <a:pPr marL="342900" indent="-342900" algn="just">
              <a:buFont typeface="Arial" panose="020B0604020202020204" pitchFamily="34" charset="0"/>
              <a:buChar char="•"/>
            </a:pPr>
            <a:r>
              <a:rPr lang="en-US" dirty="0">
                <a:solidFill>
                  <a:srgbClr val="002060"/>
                </a:solidFill>
              </a:rPr>
              <a:t>As function of Z (at x=0)</a:t>
            </a:r>
          </a:p>
          <a:p>
            <a:pPr marL="342900" indent="-342900" algn="just">
              <a:buFont typeface="Arial" panose="020B0604020202020204" pitchFamily="34" charset="0"/>
              <a:buChar char="•"/>
            </a:pPr>
            <a:r>
              <a:rPr lang="en-US" dirty="0">
                <a:solidFill>
                  <a:srgbClr val="FF0000"/>
                </a:solidFill>
              </a:rPr>
              <a:t>As function of R (at Z=0)</a:t>
            </a:r>
          </a:p>
          <a:p>
            <a:pPr marL="342900" indent="-342900" algn="just">
              <a:buFont typeface="Arial" panose="020B0604020202020204" pitchFamily="34" charset="0"/>
              <a:buChar char="•"/>
            </a:pPr>
            <a:r>
              <a:rPr lang="en-US" dirty="0"/>
              <a:t>The range (depth and radius) is many microns for energies above 10 </a:t>
            </a:r>
            <a:r>
              <a:rPr lang="en-US" dirty="0" err="1"/>
              <a:t>keV</a:t>
            </a:r>
            <a:r>
              <a:rPr lang="en-US" dirty="0"/>
              <a:t> – incompatible with high resolution measurements! This excludes most TEMs…</a:t>
            </a:r>
          </a:p>
        </p:txBody>
      </p:sp>
      <p:graphicFrame>
        <p:nvGraphicFramePr>
          <p:cNvPr id="5" name="Chart 4">
            <a:extLst>
              <a:ext uri="{FF2B5EF4-FFF2-40B4-BE49-F238E27FC236}">
                <a16:creationId xmlns:a16="http://schemas.microsoft.com/office/drawing/2014/main" id="{2799C7B4-44F4-0545-B690-97C30A35CE53}"/>
              </a:ext>
            </a:extLst>
          </p:cNvPr>
          <p:cNvGraphicFramePr>
            <a:graphicFrameLocks/>
          </p:cNvGraphicFramePr>
          <p:nvPr>
            <p:extLst>
              <p:ext uri="{D42A27DB-BD31-4B8C-83A1-F6EECF244321}">
                <p14:modId xmlns:p14="http://schemas.microsoft.com/office/powerpoint/2010/main" val="2445512826"/>
              </p:ext>
            </p:extLst>
          </p:nvPr>
        </p:nvGraphicFramePr>
        <p:xfrm>
          <a:off x="0" y="2881628"/>
          <a:ext cx="5799622" cy="39724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B3A58F0F-C35B-C342-8BBD-FE34D599F8E6}"/>
              </a:ext>
            </a:extLst>
          </p:cNvPr>
          <p:cNvGraphicFramePr>
            <a:graphicFrameLocks/>
          </p:cNvGraphicFramePr>
          <p:nvPr>
            <p:extLst>
              <p:ext uri="{D42A27DB-BD31-4B8C-83A1-F6EECF244321}">
                <p14:modId xmlns:p14="http://schemas.microsoft.com/office/powerpoint/2010/main" val="1289572990"/>
              </p:ext>
            </p:extLst>
          </p:nvPr>
        </p:nvGraphicFramePr>
        <p:xfrm>
          <a:off x="6392378" y="2881628"/>
          <a:ext cx="5799622" cy="40061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7511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DC025-DAE1-7647-AA60-0E158AB41714}"/>
              </a:ext>
            </a:extLst>
          </p:cNvPr>
          <p:cNvSpPr>
            <a:spLocks noGrp="1"/>
          </p:cNvSpPr>
          <p:nvPr>
            <p:ph type="ctrTitle" idx="4294967295"/>
          </p:nvPr>
        </p:nvSpPr>
        <p:spPr>
          <a:xfrm>
            <a:off x="0" y="0"/>
            <a:ext cx="12192000" cy="691116"/>
          </a:xfrm>
        </p:spPr>
        <p:txBody>
          <a:bodyPr>
            <a:normAutofit/>
          </a:bodyPr>
          <a:lstStyle/>
          <a:p>
            <a:pPr algn="ctr"/>
            <a:r>
              <a:rPr lang="en-US" sz="4000" dirty="0">
                <a:solidFill>
                  <a:schemeClr val="accent1"/>
                </a:solidFill>
                <a:latin typeface="Times New Roman" panose="02020603050405020304" pitchFamily="18" charset="0"/>
                <a:cs typeface="Times New Roman" panose="02020603050405020304" pitchFamily="18" charset="0"/>
              </a:rPr>
              <a:t>Distribution of scattered electrons – low energy</a:t>
            </a:r>
          </a:p>
        </p:txBody>
      </p:sp>
      <p:sp>
        <p:nvSpPr>
          <p:cNvPr id="3" name="Sous-titre 2">
            <a:extLst>
              <a:ext uri="{FF2B5EF4-FFF2-40B4-BE49-F238E27FC236}">
                <a16:creationId xmlns:a16="http://schemas.microsoft.com/office/drawing/2014/main" id="{49BAC209-C8E8-784B-8062-5AAFA2DB3F91}"/>
              </a:ext>
            </a:extLst>
          </p:cNvPr>
          <p:cNvSpPr>
            <a:spLocks noGrp="1"/>
          </p:cNvSpPr>
          <p:nvPr>
            <p:ph type="subTitle" idx="1"/>
          </p:nvPr>
        </p:nvSpPr>
        <p:spPr>
          <a:xfrm>
            <a:off x="0" y="691116"/>
            <a:ext cx="12192000" cy="2190512"/>
          </a:xfrm>
        </p:spPr>
        <p:txBody>
          <a:bodyPr>
            <a:normAutofit/>
          </a:bodyPr>
          <a:lstStyle/>
          <a:p>
            <a:pPr marL="342900" indent="-342900" algn="just">
              <a:buFont typeface="Arial" panose="020B0604020202020204" pitchFamily="34" charset="0"/>
              <a:buChar char="•"/>
            </a:pPr>
            <a:r>
              <a:rPr lang="en-US" dirty="0"/>
              <a:t>The range (depth and radius) is below 100 nm for energies below 3-6 </a:t>
            </a:r>
            <a:r>
              <a:rPr lang="en-US" dirty="0" err="1"/>
              <a:t>keV</a:t>
            </a:r>
            <a:r>
              <a:rPr lang="en-US" dirty="0"/>
              <a:t> (depending on material density) – this is the electron energy used for high resolution measurements</a:t>
            </a:r>
          </a:p>
          <a:p>
            <a:pPr marL="342900" indent="-342900" algn="just">
              <a:buFont typeface="Arial" panose="020B0604020202020204" pitchFamily="34" charset="0"/>
              <a:buChar char="•"/>
            </a:pPr>
            <a:r>
              <a:rPr lang="en-US" dirty="0"/>
              <a:t>Usually this energy range is readily available in a SEM</a:t>
            </a:r>
          </a:p>
        </p:txBody>
      </p:sp>
      <p:graphicFrame>
        <p:nvGraphicFramePr>
          <p:cNvPr id="5" name="Chart 4">
            <a:extLst>
              <a:ext uri="{FF2B5EF4-FFF2-40B4-BE49-F238E27FC236}">
                <a16:creationId xmlns:a16="http://schemas.microsoft.com/office/drawing/2014/main" id="{2799C7B4-44F4-0545-B690-97C30A35CE53}"/>
              </a:ext>
            </a:extLst>
          </p:cNvPr>
          <p:cNvGraphicFramePr>
            <a:graphicFrameLocks/>
          </p:cNvGraphicFramePr>
          <p:nvPr>
            <p:extLst>
              <p:ext uri="{D42A27DB-BD31-4B8C-83A1-F6EECF244321}">
                <p14:modId xmlns:p14="http://schemas.microsoft.com/office/powerpoint/2010/main" val="4066113088"/>
              </p:ext>
            </p:extLst>
          </p:nvPr>
        </p:nvGraphicFramePr>
        <p:xfrm>
          <a:off x="0" y="2881628"/>
          <a:ext cx="5799622" cy="39724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B3A58F0F-C35B-C342-8BBD-FE34D599F8E6}"/>
              </a:ext>
            </a:extLst>
          </p:cNvPr>
          <p:cNvGraphicFramePr>
            <a:graphicFrameLocks/>
          </p:cNvGraphicFramePr>
          <p:nvPr>
            <p:extLst>
              <p:ext uri="{D42A27DB-BD31-4B8C-83A1-F6EECF244321}">
                <p14:modId xmlns:p14="http://schemas.microsoft.com/office/powerpoint/2010/main" val="3260009342"/>
              </p:ext>
            </p:extLst>
          </p:nvPr>
        </p:nvGraphicFramePr>
        <p:xfrm>
          <a:off x="6392378" y="2881628"/>
          <a:ext cx="5799622" cy="40061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0543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DC025-DAE1-7647-AA60-0E158AB41714}"/>
              </a:ext>
            </a:extLst>
          </p:cNvPr>
          <p:cNvSpPr>
            <a:spLocks noGrp="1"/>
          </p:cNvSpPr>
          <p:nvPr>
            <p:ph type="ctrTitle" idx="4294967295"/>
          </p:nvPr>
        </p:nvSpPr>
        <p:spPr>
          <a:xfrm>
            <a:off x="-2" y="0"/>
            <a:ext cx="12192001" cy="691116"/>
          </a:xfrm>
        </p:spPr>
        <p:txBody>
          <a:bodyPr>
            <a:normAutofit/>
          </a:bodyPr>
          <a:lstStyle/>
          <a:p>
            <a:pPr algn="ctr"/>
            <a:r>
              <a:rPr lang="en-US" sz="4000" dirty="0">
                <a:solidFill>
                  <a:schemeClr val="accent1"/>
                </a:solidFill>
                <a:latin typeface="Times New Roman" panose="02020603050405020304" pitchFamily="18" charset="0"/>
                <a:cs typeface="Times New Roman" panose="02020603050405020304" pitchFamily="18" charset="0"/>
              </a:rPr>
              <a:t>Electron beam current</a:t>
            </a:r>
          </a:p>
        </p:txBody>
      </p:sp>
      <p:pic>
        <p:nvPicPr>
          <p:cNvPr id="5" name="Image 4">
            <a:extLst>
              <a:ext uri="{FF2B5EF4-FFF2-40B4-BE49-F238E27FC236}">
                <a16:creationId xmlns:a16="http://schemas.microsoft.com/office/drawing/2014/main" id="{16499DED-504C-0D44-89DD-410700F7CAC8}"/>
              </a:ext>
            </a:extLst>
          </p:cNvPr>
          <p:cNvPicPr>
            <a:picLocks noChangeAspect="1"/>
          </p:cNvPicPr>
          <p:nvPr/>
        </p:nvPicPr>
        <p:blipFill rotWithShape="1">
          <a:blip r:embed="rId2"/>
          <a:srcRect l="7080" r="19756"/>
          <a:stretch/>
        </p:blipFill>
        <p:spPr>
          <a:xfrm>
            <a:off x="4017364" y="2676470"/>
            <a:ext cx="4264745" cy="4193912"/>
          </a:xfrm>
          <a:prstGeom prst="rect">
            <a:avLst/>
          </a:prstGeom>
        </p:spPr>
      </p:pic>
      <p:sp>
        <p:nvSpPr>
          <p:cNvPr id="6" name="Rectangle 5">
            <a:extLst>
              <a:ext uri="{FF2B5EF4-FFF2-40B4-BE49-F238E27FC236}">
                <a16:creationId xmlns:a16="http://schemas.microsoft.com/office/drawing/2014/main" id="{8C88D655-98FF-934E-8A40-726BF11ABE2D}"/>
              </a:ext>
            </a:extLst>
          </p:cNvPr>
          <p:cNvSpPr/>
          <p:nvPr/>
        </p:nvSpPr>
        <p:spPr>
          <a:xfrm>
            <a:off x="3571517" y="6641790"/>
            <a:ext cx="4813738" cy="215444"/>
          </a:xfrm>
          <a:prstGeom prst="rect">
            <a:avLst/>
          </a:prstGeom>
        </p:spPr>
        <p:txBody>
          <a:bodyPr wrap="square">
            <a:spAutoFit/>
          </a:bodyPr>
          <a:lstStyle/>
          <a:p>
            <a:r>
              <a:rPr lang="fr-FR" sz="800" dirty="0">
                <a:solidFill>
                  <a:schemeClr val="bg1"/>
                </a:solidFill>
              </a:rPr>
              <a:t>https://d32ogoqmya1dw8.cloudfront.net/images/</a:t>
            </a:r>
            <a:r>
              <a:rPr lang="fr-FR" sz="800" dirty="0" err="1">
                <a:solidFill>
                  <a:schemeClr val="bg1"/>
                </a:solidFill>
              </a:rPr>
              <a:t>research_education</a:t>
            </a:r>
            <a:r>
              <a:rPr lang="fr-FR" sz="800" dirty="0">
                <a:solidFill>
                  <a:schemeClr val="bg1"/>
                </a:solidFill>
              </a:rPr>
              <a:t>/</a:t>
            </a:r>
            <a:r>
              <a:rPr lang="fr-FR" sz="800" dirty="0" err="1">
                <a:solidFill>
                  <a:schemeClr val="bg1"/>
                </a:solidFill>
              </a:rPr>
              <a:t>geochemsheets</a:t>
            </a:r>
            <a:r>
              <a:rPr lang="fr-FR" sz="800" dirty="0">
                <a:solidFill>
                  <a:schemeClr val="bg1"/>
                </a:solidFill>
              </a:rPr>
              <a:t>/techniques/</a:t>
            </a:r>
            <a:r>
              <a:rPr lang="fr-FR" sz="800" dirty="0" err="1">
                <a:solidFill>
                  <a:schemeClr val="bg1"/>
                </a:solidFill>
              </a:rPr>
              <a:t>UWSEM.jpg</a:t>
            </a:r>
            <a:endParaRPr lang="fr-FR" sz="800" dirty="0">
              <a:solidFill>
                <a:schemeClr val="bg1"/>
              </a:solidFill>
            </a:endParaRPr>
          </a:p>
        </p:txBody>
      </p:sp>
      <p:pic>
        <p:nvPicPr>
          <p:cNvPr id="9" name="Image 8">
            <a:extLst>
              <a:ext uri="{FF2B5EF4-FFF2-40B4-BE49-F238E27FC236}">
                <a16:creationId xmlns:a16="http://schemas.microsoft.com/office/drawing/2014/main" id="{646F1EA5-4462-D647-86E5-433CC2E9E140}"/>
              </a:ext>
            </a:extLst>
          </p:cNvPr>
          <p:cNvPicPr>
            <a:picLocks noChangeAspect="1"/>
          </p:cNvPicPr>
          <p:nvPr/>
        </p:nvPicPr>
        <p:blipFill rotWithShape="1">
          <a:blip r:embed="rId3"/>
          <a:srcRect l="29786" r="12562"/>
          <a:stretch/>
        </p:blipFill>
        <p:spPr>
          <a:xfrm>
            <a:off x="8303172" y="1334013"/>
            <a:ext cx="3888828" cy="5536369"/>
          </a:xfrm>
          <a:prstGeom prst="rect">
            <a:avLst/>
          </a:prstGeom>
        </p:spPr>
      </p:pic>
      <p:sp>
        <p:nvSpPr>
          <p:cNvPr id="10" name="Rectangle 9">
            <a:extLst>
              <a:ext uri="{FF2B5EF4-FFF2-40B4-BE49-F238E27FC236}">
                <a16:creationId xmlns:a16="http://schemas.microsoft.com/office/drawing/2014/main" id="{EEFD9F5E-042E-CC43-B31E-30A9BCFC50B1}"/>
              </a:ext>
            </a:extLst>
          </p:cNvPr>
          <p:cNvSpPr/>
          <p:nvPr/>
        </p:nvSpPr>
        <p:spPr>
          <a:xfrm>
            <a:off x="8667255" y="6641790"/>
            <a:ext cx="3520966" cy="215444"/>
          </a:xfrm>
          <a:prstGeom prst="rect">
            <a:avLst/>
          </a:prstGeom>
        </p:spPr>
        <p:txBody>
          <a:bodyPr wrap="square">
            <a:spAutoFit/>
          </a:bodyPr>
          <a:lstStyle/>
          <a:p>
            <a:r>
              <a:rPr lang="fr-FR" sz="800" dirty="0">
                <a:solidFill>
                  <a:schemeClr val="bg1"/>
                </a:solidFill>
              </a:rPr>
              <a:t>https://</a:t>
            </a:r>
            <a:r>
              <a:rPr lang="fr-FR" sz="800" dirty="0" err="1">
                <a:solidFill>
                  <a:schemeClr val="bg1"/>
                </a:solidFill>
              </a:rPr>
              <a:t>attolight.com</a:t>
            </a:r>
            <a:r>
              <a:rPr lang="fr-FR" sz="800" dirty="0">
                <a:solidFill>
                  <a:schemeClr val="bg1"/>
                </a:solidFill>
              </a:rPr>
              <a:t>/</a:t>
            </a:r>
            <a:r>
              <a:rPr lang="fr-FR" sz="800" dirty="0" err="1">
                <a:solidFill>
                  <a:schemeClr val="bg1"/>
                </a:solidFill>
              </a:rPr>
              <a:t>wp</a:t>
            </a:r>
            <a:r>
              <a:rPr lang="fr-FR" sz="800" dirty="0">
                <a:solidFill>
                  <a:schemeClr val="bg1"/>
                </a:solidFill>
              </a:rPr>
              <a:t>-content/</a:t>
            </a:r>
            <a:r>
              <a:rPr lang="fr-FR" sz="800" dirty="0" err="1">
                <a:solidFill>
                  <a:schemeClr val="bg1"/>
                </a:solidFill>
              </a:rPr>
              <a:t>uploads</a:t>
            </a:r>
            <a:r>
              <a:rPr lang="fr-FR" sz="800" dirty="0">
                <a:solidFill>
                  <a:schemeClr val="bg1"/>
                </a:solidFill>
              </a:rPr>
              <a:t>/2018/07/</a:t>
            </a:r>
            <a:r>
              <a:rPr lang="fr-FR" sz="800" dirty="0" err="1">
                <a:solidFill>
                  <a:schemeClr val="bg1"/>
                </a:solidFill>
              </a:rPr>
              <a:t>attolight_allalin_web.pdf</a:t>
            </a:r>
            <a:endParaRPr lang="fr-FR" sz="800" dirty="0">
              <a:solidFill>
                <a:schemeClr val="bg1"/>
              </a:solidFill>
            </a:endParaRPr>
          </a:p>
        </p:txBody>
      </p:sp>
      <p:sp>
        <p:nvSpPr>
          <p:cNvPr id="3" name="Sous-titre 2">
            <a:extLst>
              <a:ext uri="{FF2B5EF4-FFF2-40B4-BE49-F238E27FC236}">
                <a16:creationId xmlns:a16="http://schemas.microsoft.com/office/drawing/2014/main" id="{49BAC209-C8E8-784B-8062-5AAFA2DB3F91}"/>
              </a:ext>
            </a:extLst>
          </p:cNvPr>
          <p:cNvSpPr>
            <a:spLocks noGrp="1"/>
          </p:cNvSpPr>
          <p:nvPr>
            <p:ph type="subTitle" idx="1"/>
          </p:nvPr>
        </p:nvSpPr>
        <p:spPr>
          <a:xfrm>
            <a:off x="-1" y="809469"/>
            <a:ext cx="8282110" cy="1867001"/>
          </a:xfrm>
        </p:spPr>
        <p:txBody>
          <a:bodyPr>
            <a:normAutofit/>
          </a:bodyPr>
          <a:lstStyle/>
          <a:p>
            <a:pPr marL="342900" indent="-342900" algn="just">
              <a:buFont typeface="Arial" panose="020B0604020202020204" pitchFamily="34" charset="0"/>
              <a:buChar char="•"/>
            </a:pPr>
            <a:r>
              <a:rPr lang="en-US" dirty="0"/>
              <a:t>To generate a sufficient optical signal, we need a relatively high electron current.</a:t>
            </a:r>
          </a:p>
          <a:p>
            <a:pPr marL="342900" indent="-342900" algn="just">
              <a:buFont typeface="Arial" panose="020B0604020202020204" pitchFamily="34" charset="0"/>
              <a:buChar char="•"/>
            </a:pPr>
            <a:r>
              <a:rPr lang="en-US" dirty="0"/>
              <a:t>The best source is the </a:t>
            </a:r>
            <a:r>
              <a:rPr lang="en-US" dirty="0" err="1"/>
              <a:t>Schottkey</a:t>
            </a:r>
            <a:r>
              <a:rPr lang="en-US" dirty="0"/>
              <a:t> field-emission gun, which can deliver more than 100 </a:t>
            </a:r>
            <a:r>
              <a:rPr lang="en-US" dirty="0" err="1"/>
              <a:t>nA</a:t>
            </a:r>
            <a:r>
              <a:rPr lang="en-US" dirty="0"/>
              <a:t> in a relatively small beam (a few nm)</a:t>
            </a:r>
          </a:p>
        </p:txBody>
      </p:sp>
    </p:spTree>
    <p:extLst>
      <p:ext uri="{BB962C8B-B14F-4D97-AF65-F5344CB8AC3E}">
        <p14:creationId xmlns:p14="http://schemas.microsoft.com/office/powerpoint/2010/main" val="1947078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DC025-DAE1-7647-AA60-0E158AB41714}"/>
              </a:ext>
            </a:extLst>
          </p:cNvPr>
          <p:cNvSpPr>
            <a:spLocks noGrp="1"/>
          </p:cNvSpPr>
          <p:nvPr>
            <p:ph type="ctrTitle" idx="4294967295"/>
          </p:nvPr>
        </p:nvSpPr>
        <p:spPr>
          <a:xfrm>
            <a:off x="0" y="0"/>
            <a:ext cx="12192000" cy="691116"/>
          </a:xfrm>
        </p:spPr>
        <p:txBody>
          <a:bodyPr>
            <a:normAutofit/>
          </a:bodyPr>
          <a:lstStyle/>
          <a:p>
            <a:pPr algn="ctr"/>
            <a:r>
              <a:rPr lang="en-US" sz="4000" dirty="0">
                <a:solidFill>
                  <a:schemeClr val="accent1"/>
                </a:solidFill>
                <a:latin typeface="Times New Roman" panose="02020603050405020304" pitchFamily="18" charset="0"/>
                <a:cs typeface="Times New Roman" panose="02020603050405020304" pitchFamily="18" charset="0"/>
              </a:rPr>
              <a:t>CL standard optics</a:t>
            </a:r>
          </a:p>
        </p:txBody>
      </p:sp>
      <p:sp>
        <p:nvSpPr>
          <p:cNvPr id="3" name="Sous-titre 2">
            <a:extLst>
              <a:ext uri="{FF2B5EF4-FFF2-40B4-BE49-F238E27FC236}">
                <a16:creationId xmlns:a16="http://schemas.microsoft.com/office/drawing/2014/main" id="{49BAC209-C8E8-784B-8062-5AAFA2DB3F91}"/>
              </a:ext>
            </a:extLst>
          </p:cNvPr>
          <p:cNvSpPr>
            <a:spLocks noGrp="1"/>
          </p:cNvSpPr>
          <p:nvPr>
            <p:ph type="subTitle" idx="1"/>
          </p:nvPr>
        </p:nvSpPr>
        <p:spPr>
          <a:xfrm>
            <a:off x="1" y="869430"/>
            <a:ext cx="12191999" cy="5988569"/>
          </a:xfrm>
        </p:spPr>
        <p:txBody>
          <a:bodyPr>
            <a:normAutofit/>
          </a:bodyPr>
          <a:lstStyle/>
          <a:p>
            <a:pPr marL="342900" indent="-342900" algn="just">
              <a:buFont typeface="Arial" panose="020B0604020202020204" pitchFamily="34" charset="0"/>
              <a:buChar char="•"/>
            </a:pPr>
            <a:r>
              <a:rPr lang="en-US" dirty="0"/>
              <a:t>The CL optics has to collect the emitted light and transmit it to the spectrometer with high efficiency.</a:t>
            </a:r>
          </a:p>
          <a:p>
            <a:pPr marL="342900" indent="-342900" algn="just">
              <a:buFont typeface="Arial" panose="020B0604020202020204" pitchFamily="34" charset="0"/>
              <a:buChar char="•"/>
            </a:pPr>
            <a:r>
              <a:rPr lang="en-US" dirty="0"/>
              <a:t>A parabolic mirror placed close to the sample collects most of emitted light, to produce parallel beam. A small hole in the mirror lets the electron beam go through.</a:t>
            </a:r>
          </a:p>
          <a:p>
            <a:pPr marL="342900" indent="-342900" algn="just">
              <a:buFont typeface="Arial" panose="020B0604020202020204" pitchFamily="34" charset="0"/>
              <a:buChar char="•"/>
            </a:pPr>
            <a:r>
              <a:rPr lang="en-US" dirty="0"/>
              <a:t>The light beam exits the vacuum chamber through a window, chosen to be transparent at the wavelength range of interest.</a:t>
            </a:r>
          </a:p>
          <a:p>
            <a:pPr marL="342900" indent="-342900" algn="just">
              <a:buFont typeface="Arial" panose="020B0604020202020204" pitchFamily="34" charset="0"/>
              <a:buChar char="•"/>
            </a:pPr>
            <a:r>
              <a:rPr lang="en-US" dirty="0"/>
              <a:t>The light is then focused on the input slit of the spectrometer.</a:t>
            </a:r>
          </a:p>
        </p:txBody>
      </p:sp>
      <p:pic>
        <p:nvPicPr>
          <p:cNvPr id="4" name="Image 3">
            <a:extLst>
              <a:ext uri="{FF2B5EF4-FFF2-40B4-BE49-F238E27FC236}">
                <a16:creationId xmlns:a16="http://schemas.microsoft.com/office/drawing/2014/main" id="{6AD45100-B4D0-E348-AF1B-F24DFAFE003B}"/>
              </a:ext>
            </a:extLst>
          </p:cNvPr>
          <p:cNvPicPr>
            <a:picLocks noChangeAspect="1"/>
          </p:cNvPicPr>
          <p:nvPr/>
        </p:nvPicPr>
        <p:blipFill>
          <a:blip r:embed="rId2"/>
          <a:stretch>
            <a:fillRect/>
          </a:stretch>
        </p:blipFill>
        <p:spPr>
          <a:xfrm>
            <a:off x="6910466" y="3354856"/>
            <a:ext cx="5281534" cy="3503143"/>
          </a:xfrm>
          <a:prstGeom prst="rect">
            <a:avLst/>
          </a:prstGeom>
        </p:spPr>
      </p:pic>
      <p:sp>
        <p:nvSpPr>
          <p:cNvPr id="5" name="Rectangle 4">
            <a:extLst>
              <a:ext uri="{FF2B5EF4-FFF2-40B4-BE49-F238E27FC236}">
                <a16:creationId xmlns:a16="http://schemas.microsoft.com/office/drawing/2014/main" id="{0D477D12-D19D-5A43-9319-E24BCF0BBDD3}"/>
              </a:ext>
            </a:extLst>
          </p:cNvPr>
          <p:cNvSpPr/>
          <p:nvPr/>
        </p:nvSpPr>
        <p:spPr>
          <a:xfrm>
            <a:off x="7851227" y="6606495"/>
            <a:ext cx="4340772" cy="251504"/>
          </a:xfrm>
          <a:prstGeom prst="rect">
            <a:avLst/>
          </a:prstGeom>
        </p:spPr>
        <p:txBody>
          <a:bodyPr wrap="square">
            <a:spAutoFit/>
          </a:bodyPr>
          <a:lstStyle/>
          <a:p>
            <a:r>
              <a:rPr lang="fr-FR" sz="1000" dirty="0"/>
              <a:t>https://</a:t>
            </a:r>
            <a:r>
              <a:rPr lang="fr-FR" sz="1000" dirty="0" err="1"/>
              <a:t>en.wikipedia.org</a:t>
            </a:r>
            <a:r>
              <a:rPr lang="fr-FR" sz="1000" dirty="0"/>
              <a:t>/wiki/</a:t>
            </a:r>
            <a:r>
              <a:rPr lang="fr-FR" sz="1000" dirty="0" err="1"/>
              <a:t>Cathodoluminescence</a:t>
            </a:r>
            <a:r>
              <a:rPr lang="fr-FR" sz="1000" dirty="0"/>
              <a:t>#/media/</a:t>
            </a:r>
            <a:r>
              <a:rPr lang="fr-FR" sz="1000" dirty="0" err="1"/>
              <a:t>File:Cl-scheme.svg</a:t>
            </a:r>
            <a:endParaRPr lang="fr-FR" sz="1000" dirty="0"/>
          </a:p>
        </p:txBody>
      </p:sp>
    </p:spTree>
    <p:extLst>
      <p:ext uri="{BB962C8B-B14F-4D97-AF65-F5344CB8AC3E}">
        <p14:creationId xmlns:p14="http://schemas.microsoft.com/office/powerpoint/2010/main" val="2313124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DC025-DAE1-7647-AA60-0E158AB41714}"/>
              </a:ext>
            </a:extLst>
          </p:cNvPr>
          <p:cNvSpPr>
            <a:spLocks noGrp="1"/>
          </p:cNvSpPr>
          <p:nvPr>
            <p:ph type="ctrTitle" idx="4294967295"/>
          </p:nvPr>
        </p:nvSpPr>
        <p:spPr>
          <a:xfrm>
            <a:off x="0" y="0"/>
            <a:ext cx="12192000" cy="691116"/>
          </a:xfrm>
        </p:spPr>
        <p:txBody>
          <a:bodyPr>
            <a:normAutofit/>
          </a:bodyPr>
          <a:lstStyle/>
          <a:p>
            <a:pPr algn="ctr"/>
            <a:r>
              <a:rPr lang="en-US" sz="4000" dirty="0">
                <a:solidFill>
                  <a:schemeClr val="accent1"/>
                </a:solidFill>
                <a:latin typeface="Times New Roman" panose="02020603050405020304" pitchFamily="18" charset="0"/>
                <a:cs typeface="Times New Roman" panose="02020603050405020304" pitchFamily="18" charset="0"/>
              </a:rPr>
              <a:t>Advanced CL – developed at EPFL (1)</a:t>
            </a:r>
          </a:p>
        </p:txBody>
      </p:sp>
      <p:sp>
        <p:nvSpPr>
          <p:cNvPr id="3" name="Sous-titre 2">
            <a:extLst>
              <a:ext uri="{FF2B5EF4-FFF2-40B4-BE49-F238E27FC236}">
                <a16:creationId xmlns:a16="http://schemas.microsoft.com/office/drawing/2014/main" id="{49BAC209-C8E8-784B-8062-5AAFA2DB3F91}"/>
              </a:ext>
            </a:extLst>
          </p:cNvPr>
          <p:cNvSpPr>
            <a:spLocks noGrp="1"/>
          </p:cNvSpPr>
          <p:nvPr>
            <p:ph type="subTitle" idx="1"/>
          </p:nvPr>
        </p:nvSpPr>
        <p:spPr>
          <a:xfrm>
            <a:off x="1" y="869431"/>
            <a:ext cx="7287489" cy="5983286"/>
          </a:xfrm>
        </p:spPr>
        <p:txBody>
          <a:bodyPr>
            <a:normAutofit/>
          </a:bodyPr>
          <a:lstStyle/>
          <a:p>
            <a:pPr marL="342900" indent="-342900" algn="just">
              <a:buFont typeface="Arial" panose="020B0604020202020204" pitchFamily="34" charset="0"/>
              <a:buChar char="•"/>
            </a:pPr>
            <a:r>
              <a:rPr lang="en-US" dirty="0"/>
              <a:t>A better system has been developed at EPFL through a start-up company (</a:t>
            </a:r>
            <a:r>
              <a:rPr lang="en-US" dirty="0" err="1"/>
              <a:t>Attolight</a:t>
            </a:r>
            <a:r>
              <a:rPr lang="en-US" dirty="0"/>
              <a:t>)</a:t>
            </a:r>
          </a:p>
          <a:p>
            <a:pPr marL="342900" indent="-342900" algn="just">
              <a:buFont typeface="Arial" panose="020B0604020202020204" pitchFamily="34" charset="0"/>
              <a:buChar char="•"/>
            </a:pPr>
            <a:r>
              <a:rPr lang="en-US" dirty="0"/>
              <a:t>The optics (Coaxial mirror objective inside the SEM lens) has a much better collection efficiency over a large (300 </a:t>
            </a:r>
            <a:r>
              <a:rPr lang="en-US" dirty="0">
                <a:latin typeface="Symbol" panose="05050102010706020507" pitchFamily="18" charset="2"/>
              </a:rPr>
              <a:t>m</a:t>
            </a:r>
            <a:r>
              <a:rPr lang="en-US" dirty="0"/>
              <a:t>m) field.</a:t>
            </a:r>
          </a:p>
          <a:p>
            <a:pPr marL="342900" indent="-342900" algn="just">
              <a:buFont typeface="Arial" panose="020B0604020202020204" pitchFamily="34" charset="0"/>
              <a:buChar char="•"/>
            </a:pPr>
            <a:r>
              <a:rPr lang="en-US" dirty="0"/>
              <a:t>The light beam exits the vacuum chamber through a coaxial mirror and a window, transparent at a wide wavelength range (e.g. UV-VIS-NIR).</a:t>
            </a:r>
          </a:p>
          <a:p>
            <a:pPr marL="342900" indent="-342900" algn="just">
              <a:buFont typeface="Arial" panose="020B0604020202020204" pitchFamily="34" charset="0"/>
              <a:buChar char="•"/>
            </a:pPr>
            <a:r>
              <a:rPr lang="en-US" dirty="0"/>
              <a:t>The light is then focused on the input slit of the spectrometer.</a:t>
            </a:r>
          </a:p>
        </p:txBody>
      </p:sp>
      <p:sp>
        <p:nvSpPr>
          <p:cNvPr id="5" name="Rectangle 4">
            <a:extLst>
              <a:ext uri="{FF2B5EF4-FFF2-40B4-BE49-F238E27FC236}">
                <a16:creationId xmlns:a16="http://schemas.microsoft.com/office/drawing/2014/main" id="{0D477D12-D19D-5A43-9319-E24BCF0BBDD3}"/>
              </a:ext>
            </a:extLst>
          </p:cNvPr>
          <p:cNvSpPr/>
          <p:nvPr/>
        </p:nvSpPr>
        <p:spPr>
          <a:xfrm>
            <a:off x="8349521" y="6606495"/>
            <a:ext cx="3842477" cy="246221"/>
          </a:xfrm>
          <a:prstGeom prst="rect">
            <a:avLst/>
          </a:prstGeom>
        </p:spPr>
        <p:txBody>
          <a:bodyPr wrap="square">
            <a:spAutoFit/>
          </a:bodyPr>
          <a:lstStyle/>
          <a:p>
            <a:r>
              <a:rPr lang="fr-FR" sz="1000" dirty="0"/>
              <a:t>https://attolight.com/cathodoluminescence-spectroscopy-technology/</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0406" t="3761" b="9163"/>
          <a:stretch/>
        </p:blipFill>
        <p:spPr>
          <a:xfrm>
            <a:off x="7450109" y="691116"/>
            <a:ext cx="4741889" cy="5857872"/>
          </a:xfrm>
          <a:prstGeom prst="rect">
            <a:avLst/>
          </a:prstGeom>
        </p:spPr>
      </p:pic>
    </p:spTree>
    <p:extLst>
      <p:ext uri="{BB962C8B-B14F-4D97-AF65-F5344CB8AC3E}">
        <p14:creationId xmlns:p14="http://schemas.microsoft.com/office/powerpoint/2010/main" val="657812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 y="728869"/>
            <a:ext cx="12191997" cy="6129130"/>
          </a:xfrm>
        </p:spPr>
        <p:txBody>
          <a:bodyPr>
            <a:normAutofit fontScale="85000" lnSpcReduction="20000"/>
          </a:bodyPr>
          <a:lstStyle/>
          <a:p>
            <a:pPr marL="457200" indent="-457200" algn="l">
              <a:buFont typeface="Arial"/>
              <a:buChar char="•"/>
            </a:pPr>
            <a:r>
              <a:rPr lang="en-US" dirty="0"/>
              <a:t>Thermal detectors react to the radiation energy (heat); they are equally sensitive to all wavelengths.</a:t>
            </a:r>
          </a:p>
          <a:p>
            <a:pPr marL="457200" indent="-457200" algn="l">
              <a:buFont typeface="Arial"/>
              <a:buChar char="•"/>
            </a:pPr>
            <a:r>
              <a:rPr lang="en-US" dirty="0"/>
              <a:t>Thermal detectors are usually constructed of two parts:</a:t>
            </a:r>
          </a:p>
          <a:p>
            <a:pPr marL="914400" lvl="1" indent="-457200" algn="l">
              <a:buFont typeface="Arial"/>
              <a:buChar char="•"/>
            </a:pPr>
            <a:r>
              <a:rPr lang="en-US" sz="2100" dirty="0"/>
              <a:t>An absorber that gets heated by the incoming radiation.</a:t>
            </a:r>
          </a:p>
          <a:p>
            <a:pPr marL="914400" lvl="1" indent="-457200" algn="l">
              <a:buFont typeface="Arial"/>
              <a:buChar char="•"/>
            </a:pPr>
            <a:r>
              <a:rPr lang="en-US" sz="2100" dirty="0"/>
              <a:t>A means of measuring the temperature change of the absorber.</a:t>
            </a:r>
          </a:p>
          <a:p>
            <a:pPr marL="457200" indent="-457200" algn="l">
              <a:buFont typeface="Arial"/>
              <a:buChar char="•"/>
            </a:pPr>
            <a:r>
              <a:rPr lang="en-US" dirty="0"/>
              <a:t>There are many methods to detect the temperature change, leading to different detectors:</a:t>
            </a:r>
          </a:p>
          <a:p>
            <a:pPr marL="914400" lvl="1" indent="-457200" algn="l">
              <a:buFont typeface="Arial"/>
              <a:buChar char="•"/>
            </a:pPr>
            <a:r>
              <a:rPr lang="en-US" sz="2100" dirty="0"/>
              <a:t>By the </a:t>
            </a:r>
            <a:r>
              <a:rPr lang="en-US" sz="2100" dirty="0" err="1"/>
              <a:t>Seebeck</a:t>
            </a:r>
            <a:r>
              <a:rPr lang="en-US" sz="2100" dirty="0"/>
              <a:t> effect (thermocouple)</a:t>
            </a:r>
          </a:p>
          <a:p>
            <a:pPr marL="914400" lvl="1" indent="-457200" algn="l">
              <a:buFont typeface="Arial"/>
              <a:buChar char="•"/>
            </a:pPr>
            <a:r>
              <a:rPr lang="en-US" sz="2100" dirty="0"/>
              <a:t>By resistance change (bolometer)</a:t>
            </a:r>
          </a:p>
          <a:p>
            <a:pPr marL="914400" lvl="1" indent="-457200" algn="l">
              <a:buFont typeface="Arial"/>
              <a:buChar char="•"/>
            </a:pPr>
            <a:r>
              <a:rPr lang="en-US" sz="2100" dirty="0"/>
              <a:t>By the pyroelectric effect (pyroelectric detector)</a:t>
            </a:r>
          </a:p>
          <a:p>
            <a:pPr marL="457200" indent="-457200" algn="l">
              <a:buFont typeface="Arial"/>
              <a:buChar char="•"/>
            </a:pPr>
            <a:r>
              <a:rPr lang="en-US" dirty="0"/>
              <a:t>The first two detector types can measure constant radiation power, </a:t>
            </a:r>
          </a:p>
          <a:p>
            <a:pPr algn="l"/>
            <a:r>
              <a:rPr lang="en-US" dirty="0"/>
              <a:t>       the last one is sensitive only to temperature changes so can detect</a:t>
            </a:r>
          </a:p>
          <a:p>
            <a:pPr algn="l"/>
            <a:r>
              <a:rPr lang="en-US" dirty="0"/>
              <a:t>       only pulsed (or chopped) radiation.</a:t>
            </a:r>
          </a:p>
          <a:p>
            <a:pPr marL="457200" indent="-457200" algn="l">
              <a:buFont typeface="Arial"/>
              <a:buChar char="•"/>
            </a:pPr>
            <a:r>
              <a:rPr lang="en-US" dirty="0"/>
              <a:t>Some of these detectors can be miniaturized and are used as linear or </a:t>
            </a:r>
          </a:p>
          <a:p>
            <a:pPr algn="l"/>
            <a:r>
              <a:rPr lang="en-US" dirty="0"/>
              <a:t>        rectangular array detectors / cameras.</a:t>
            </a:r>
          </a:p>
          <a:p>
            <a:pPr marL="457200" indent="-457200" algn="l">
              <a:buFont typeface="Arial"/>
              <a:buChar char="•"/>
            </a:pPr>
            <a:r>
              <a:rPr lang="en-US" dirty="0"/>
              <a:t>Another type is superconducting photodetectors (see below).</a:t>
            </a:r>
          </a:p>
          <a:p>
            <a:pPr marL="457200" indent="-457200" algn="l">
              <a:buFont typeface="Arial"/>
              <a:buChar char="•"/>
            </a:pPr>
            <a:endParaRPr lang="en-US" dirty="0"/>
          </a:p>
          <a:p>
            <a:pPr marL="457200" indent="-457200" algn="l">
              <a:buFont typeface="Arial"/>
              <a:buChar char="•"/>
            </a:pPr>
            <a:r>
              <a:rPr lang="en-US" dirty="0"/>
              <a:t>Main use: to measure IR/FIR radiation, e.g. in FTIR spectrometers.</a:t>
            </a:r>
          </a:p>
          <a:p>
            <a:pPr marL="457200" indent="-457200" algn="l">
              <a:buFont typeface="Arial"/>
              <a:buChar char="•"/>
            </a:pPr>
            <a:r>
              <a:rPr lang="en-US" dirty="0"/>
              <a:t>Main advantages: sensitivity is independent of photon energy.</a:t>
            </a:r>
          </a:p>
          <a:p>
            <a:pPr marL="457200" indent="-457200" algn="l">
              <a:buFont typeface="Arial"/>
              <a:buChar char="•"/>
            </a:pPr>
            <a:r>
              <a:rPr lang="en-US" dirty="0"/>
              <a:t>Main disadvantages: low sensitivity, slow response.</a:t>
            </a:r>
          </a:p>
          <a:p>
            <a:pPr marL="457200" indent="-457200" algn="l">
              <a:buFont typeface="Arial"/>
              <a:buChar char="•"/>
            </a:pPr>
            <a:endParaRPr lang="en-US" dirty="0"/>
          </a:p>
        </p:txBody>
      </p:sp>
      <p:sp>
        <p:nvSpPr>
          <p:cNvPr id="2" name="Title 1"/>
          <p:cNvSpPr>
            <a:spLocks noGrp="1"/>
          </p:cNvSpPr>
          <p:nvPr>
            <p:ph type="ctrTitle" idx="4294967295"/>
          </p:nvPr>
        </p:nvSpPr>
        <p:spPr>
          <a:xfrm>
            <a:off x="-1" y="-1"/>
            <a:ext cx="12191999" cy="728871"/>
          </a:xfrm>
        </p:spPr>
        <p:txBody>
          <a:bodyPr>
            <a:normAutofit/>
          </a:bodyPr>
          <a:lstStyle/>
          <a:p>
            <a:pPr algn="ctr"/>
            <a:r>
              <a:rPr lang="en-US" sz="4000" dirty="0">
                <a:solidFill>
                  <a:schemeClr val="accent5"/>
                </a:solidFill>
                <a:latin typeface="Times New Roman" panose="02020603050405020304" pitchFamily="18" charset="0"/>
                <a:cs typeface="Times New Roman" panose="02020603050405020304" pitchFamily="18" charset="0"/>
              </a:rPr>
              <a:t>Thermal detectors - General</a:t>
            </a:r>
            <a:endParaRPr lang="en-US" sz="3200" dirty="0">
              <a:solidFill>
                <a:schemeClr val="accent5"/>
              </a:solidFill>
            </a:endParaRPr>
          </a:p>
        </p:txBody>
      </p:sp>
      <p:sp>
        <p:nvSpPr>
          <p:cNvPr id="12" name="Rectangle 11">
            <a:extLst>
              <a:ext uri="{FF2B5EF4-FFF2-40B4-BE49-F238E27FC236}">
                <a16:creationId xmlns:a16="http://schemas.microsoft.com/office/drawing/2014/main" id="{4A35EF7D-6CB1-A041-A2DD-8F607DAFBDFF}"/>
              </a:ext>
            </a:extLst>
          </p:cNvPr>
          <p:cNvSpPr/>
          <p:nvPr/>
        </p:nvSpPr>
        <p:spPr>
          <a:xfrm>
            <a:off x="6522817" y="6519446"/>
            <a:ext cx="3403602" cy="338554"/>
          </a:xfrm>
          <a:prstGeom prst="rect">
            <a:avLst/>
          </a:prstGeom>
        </p:spPr>
        <p:txBody>
          <a:bodyPr wrap="square">
            <a:spAutoFit/>
          </a:bodyPr>
          <a:lstStyle/>
          <a:p>
            <a:r>
              <a:rPr lang="fr-CH" sz="800" dirty="0"/>
              <a:t>https://</a:t>
            </a:r>
            <a:r>
              <a:rPr lang="fr-CH" sz="800" dirty="0" err="1"/>
              <a:t>upload.wikimedia.org</a:t>
            </a:r>
            <a:r>
              <a:rPr lang="fr-CH" sz="800" dirty="0"/>
              <a:t>/</a:t>
            </a:r>
            <a:r>
              <a:rPr lang="fr-CH" sz="800" dirty="0" err="1"/>
              <a:t>wikipedia</a:t>
            </a:r>
            <a:r>
              <a:rPr lang="fr-CH" sz="800" dirty="0"/>
              <a:t>/</a:t>
            </a:r>
            <a:r>
              <a:rPr lang="fr-CH" sz="800" dirty="0" err="1"/>
              <a:t>commons</a:t>
            </a:r>
            <a:r>
              <a:rPr lang="fr-CH" sz="800" dirty="0"/>
              <a:t>/</a:t>
            </a:r>
            <a:r>
              <a:rPr lang="fr-CH" sz="800" dirty="0" err="1"/>
              <a:t>thumb</a:t>
            </a:r>
            <a:r>
              <a:rPr lang="fr-CH" sz="800" dirty="0"/>
              <a:t>/1/1e/</a:t>
            </a:r>
            <a:r>
              <a:rPr lang="fr-CH" sz="800" dirty="0" err="1"/>
              <a:t>Bolometer_conceptual_schematic.svg</a:t>
            </a:r>
            <a:r>
              <a:rPr lang="fr-CH" sz="800" dirty="0"/>
              <a:t>/1280px-Bolometer_conceptual_schematic.svg.png</a:t>
            </a:r>
          </a:p>
        </p:txBody>
      </p:sp>
      <p:grpSp>
        <p:nvGrpSpPr>
          <p:cNvPr id="15" name="Group 14">
            <a:extLst>
              <a:ext uri="{FF2B5EF4-FFF2-40B4-BE49-F238E27FC236}">
                <a16:creationId xmlns:a16="http://schemas.microsoft.com/office/drawing/2014/main" id="{BE04D712-DBF0-E64D-A74E-DD7978B65DCF}"/>
              </a:ext>
            </a:extLst>
          </p:cNvPr>
          <p:cNvGrpSpPr/>
          <p:nvPr/>
        </p:nvGrpSpPr>
        <p:grpSpPr>
          <a:xfrm>
            <a:off x="8451061" y="2438014"/>
            <a:ext cx="3740934" cy="4419985"/>
            <a:chOff x="9113520" y="3220720"/>
            <a:chExt cx="3078477" cy="3637279"/>
          </a:xfrm>
        </p:grpSpPr>
        <p:pic>
          <p:nvPicPr>
            <p:cNvPr id="1026" name="Picture 2" descr="Conceptual schematic of a bolometer.">
              <a:extLst>
                <a:ext uri="{FF2B5EF4-FFF2-40B4-BE49-F238E27FC236}">
                  <a16:creationId xmlns:a16="http://schemas.microsoft.com/office/drawing/2014/main" id="{74F2E80D-1146-D740-B223-DF4F4C1CE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6130" y="3429000"/>
              <a:ext cx="2505867" cy="34289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3EADAA9-EF32-0C4B-96AB-FB8F43F062B7}"/>
                </a:ext>
              </a:extLst>
            </p:cNvPr>
            <p:cNvSpPr/>
            <p:nvPr/>
          </p:nvSpPr>
          <p:spPr>
            <a:xfrm>
              <a:off x="9113520" y="3220720"/>
              <a:ext cx="701040" cy="208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Tree>
    <p:extLst>
      <p:ext uri="{BB962C8B-B14F-4D97-AF65-F5344CB8AC3E}">
        <p14:creationId xmlns:p14="http://schemas.microsoft.com/office/powerpoint/2010/main" val="2625527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9329" y="691115"/>
            <a:ext cx="8312670" cy="6166883"/>
          </a:xfrm>
          <a:prstGeom prst="rect">
            <a:avLst/>
          </a:prstGeom>
        </p:spPr>
      </p:pic>
      <p:sp>
        <p:nvSpPr>
          <p:cNvPr id="2" name="Titre 1">
            <a:extLst>
              <a:ext uri="{FF2B5EF4-FFF2-40B4-BE49-F238E27FC236}">
                <a16:creationId xmlns:a16="http://schemas.microsoft.com/office/drawing/2014/main" id="{7F5DC025-DAE1-7647-AA60-0E158AB41714}"/>
              </a:ext>
            </a:extLst>
          </p:cNvPr>
          <p:cNvSpPr>
            <a:spLocks noGrp="1"/>
          </p:cNvSpPr>
          <p:nvPr>
            <p:ph type="ctrTitle" idx="4294967295"/>
          </p:nvPr>
        </p:nvSpPr>
        <p:spPr>
          <a:xfrm>
            <a:off x="0" y="0"/>
            <a:ext cx="12192000" cy="691116"/>
          </a:xfrm>
        </p:spPr>
        <p:txBody>
          <a:bodyPr>
            <a:normAutofit/>
          </a:bodyPr>
          <a:lstStyle/>
          <a:p>
            <a:pPr algn="ctr"/>
            <a:r>
              <a:rPr lang="en-US" sz="4000" dirty="0">
                <a:solidFill>
                  <a:schemeClr val="accent1"/>
                </a:solidFill>
                <a:latin typeface="Times New Roman" panose="02020603050405020304" pitchFamily="18" charset="0"/>
                <a:cs typeface="Times New Roman" panose="02020603050405020304" pitchFamily="18" charset="0"/>
              </a:rPr>
              <a:t>Advanced CL – developed at EPFL (2)</a:t>
            </a:r>
          </a:p>
        </p:txBody>
      </p:sp>
      <p:sp>
        <p:nvSpPr>
          <p:cNvPr id="3" name="Sous-titre 2">
            <a:extLst>
              <a:ext uri="{FF2B5EF4-FFF2-40B4-BE49-F238E27FC236}">
                <a16:creationId xmlns:a16="http://schemas.microsoft.com/office/drawing/2014/main" id="{49BAC209-C8E8-784B-8062-5AAFA2DB3F91}"/>
              </a:ext>
            </a:extLst>
          </p:cNvPr>
          <p:cNvSpPr>
            <a:spLocks noGrp="1"/>
          </p:cNvSpPr>
          <p:nvPr>
            <p:ph type="subTitle" idx="1"/>
          </p:nvPr>
        </p:nvSpPr>
        <p:spPr>
          <a:xfrm>
            <a:off x="1" y="869431"/>
            <a:ext cx="3879327" cy="5876144"/>
          </a:xfrm>
        </p:spPr>
        <p:txBody>
          <a:bodyPr>
            <a:normAutofit/>
          </a:bodyPr>
          <a:lstStyle/>
          <a:p>
            <a:pPr marL="342900" indent="-342900" algn="just">
              <a:buFont typeface="Arial" panose="020B0604020202020204" pitchFamily="34" charset="0"/>
              <a:buChar char="•"/>
            </a:pPr>
            <a:r>
              <a:rPr lang="en-US" dirty="0"/>
              <a:t>An important option is </a:t>
            </a:r>
            <a:r>
              <a:rPr lang="en-US" dirty="0">
                <a:solidFill>
                  <a:srgbClr val="FF0000"/>
                </a:solidFill>
              </a:rPr>
              <a:t>Time-resolved CL</a:t>
            </a:r>
            <a:r>
              <a:rPr lang="en-US" dirty="0"/>
              <a:t>: The electron source is a photoemission cathode excited by a high-power pulsed (</a:t>
            </a:r>
            <a:r>
              <a:rPr lang="en-US" dirty="0" err="1"/>
              <a:t>ps</a:t>
            </a:r>
            <a:r>
              <a:rPr lang="en-US" dirty="0"/>
              <a:t>) UV laser beam. The emitted light from each sample point is analyzed in 2D: wavelength and time, by a spectrometer coupled to a streak camera.</a:t>
            </a:r>
          </a:p>
          <a:p>
            <a:pPr marL="342900" indent="-342900" algn="just">
              <a:buFont typeface="Arial" panose="020B0604020202020204" pitchFamily="34" charset="0"/>
              <a:buChar char="•"/>
            </a:pPr>
            <a:r>
              <a:rPr lang="en-US" dirty="0"/>
              <a:t>A lot of data is generated: 2D imaging, plus time and wavelength at each point: I(</a:t>
            </a:r>
            <a:r>
              <a:rPr lang="en-US" dirty="0" err="1"/>
              <a:t>x,y,</a:t>
            </a:r>
            <a:r>
              <a:rPr lang="en-US" dirty="0" err="1">
                <a:latin typeface="Symbol" panose="05050102010706020507" pitchFamily="18" charset="2"/>
              </a:rPr>
              <a:t>l</a:t>
            </a:r>
            <a:r>
              <a:rPr lang="en-US" dirty="0" err="1"/>
              <a:t>,t</a:t>
            </a:r>
            <a:r>
              <a:rPr lang="en-US" dirty="0"/>
              <a:t>).</a:t>
            </a:r>
          </a:p>
        </p:txBody>
      </p:sp>
      <p:sp>
        <p:nvSpPr>
          <p:cNvPr id="5" name="Rectangle 4">
            <a:extLst>
              <a:ext uri="{FF2B5EF4-FFF2-40B4-BE49-F238E27FC236}">
                <a16:creationId xmlns:a16="http://schemas.microsoft.com/office/drawing/2014/main" id="{0D477D12-D19D-5A43-9319-E24BCF0BBDD3}"/>
              </a:ext>
            </a:extLst>
          </p:cNvPr>
          <p:cNvSpPr/>
          <p:nvPr/>
        </p:nvSpPr>
        <p:spPr>
          <a:xfrm>
            <a:off x="8349521" y="6606495"/>
            <a:ext cx="3842478" cy="251504"/>
          </a:xfrm>
          <a:prstGeom prst="rect">
            <a:avLst/>
          </a:prstGeom>
        </p:spPr>
        <p:txBody>
          <a:bodyPr wrap="square">
            <a:spAutoFit/>
          </a:bodyPr>
          <a:lstStyle/>
          <a:p>
            <a:r>
              <a:rPr lang="fr-FR" sz="1000" dirty="0"/>
              <a:t>https://attolight.com/cathodoluminescence-spectroscopy-technology/</a:t>
            </a:r>
          </a:p>
        </p:txBody>
      </p:sp>
    </p:spTree>
    <p:extLst>
      <p:ext uri="{BB962C8B-B14F-4D97-AF65-F5344CB8AC3E}">
        <p14:creationId xmlns:p14="http://schemas.microsoft.com/office/powerpoint/2010/main" val="3219529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DC025-DAE1-7647-AA60-0E158AB41714}"/>
              </a:ext>
            </a:extLst>
          </p:cNvPr>
          <p:cNvSpPr>
            <a:spLocks noGrp="1"/>
          </p:cNvSpPr>
          <p:nvPr>
            <p:ph type="ctrTitle" idx="4294967295"/>
          </p:nvPr>
        </p:nvSpPr>
        <p:spPr>
          <a:xfrm>
            <a:off x="0" y="0"/>
            <a:ext cx="12192000" cy="691116"/>
          </a:xfrm>
        </p:spPr>
        <p:txBody>
          <a:bodyPr>
            <a:normAutofit/>
          </a:bodyPr>
          <a:lstStyle/>
          <a:p>
            <a:pPr algn="ctr"/>
            <a:r>
              <a:rPr lang="en-US" sz="4000" dirty="0">
                <a:solidFill>
                  <a:schemeClr val="accent1"/>
                </a:solidFill>
                <a:latin typeface="Times New Roman" panose="02020603050405020304" pitchFamily="18" charset="0"/>
                <a:cs typeface="Times New Roman" panose="02020603050405020304" pitchFamily="18" charset="0"/>
              </a:rPr>
              <a:t>CL data analysis</a:t>
            </a:r>
          </a:p>
        </p:txBody>
      </p:sp>
      <p:sp>
        <p:nvSpPr>
          <p:cNvPr id="3" name="Sous-titre 2">
            <a:extLst>
              <a:ext uri="{FF2B5EF4-FFF2-40B4-BE49-F238E27FC236}">
                <a16:creationId xmlns:a16="http://schemas.microsoft.com/office/drawing/2014/main" id="{49BAC209-C8E8-784B-8062-5AAFA2DB3F91}"/>
              </a:ext>
            </a:extLst>
          </p:cNvPr>
          <p:cNvSpPr>
            <a:spLocks noGrp="1"/>
          </p:cNvSpPr>
          <p:nvPr>
            <p:ph type="subTitle" idx="1"/>
          </p:nvPr>
        </p:nvSpPr>
        <p:spPr>
          <a:xfrm>
            <a:off x="1" y="929390"/>
            <a:ext cx="12191999" cy="5671822"/>
          </a:xfrm>
        </p:spPr>
        <p:txBody>
          <a:bodyPr>
            <a:normAutofit/>
          </a:bodyPr>
          <a:lstStyle/>
          <a:p>
            <a:pPr marL="342900" indent="-342900" algn="just">
              <a:buFont typeface="Arial" panose="020B0604020202020204" pitchFamily="34" charset="0"/>
              <a:buChar char="•"/>
            </a:pPr>
            <a:r>
              <a:rPr lang="en-US" dirty="0"/>
              <a:t>The collected data can be analyzed in several ways:</a:t>
            </a:r>
          </a:p>
          <a:p>
            <a:pPr marL="800100" lvl="1" indent="-342900" algn="just">
              <a:buFont typeface="Arial" panose="020B0604020202020204" pitchFamily="34" charset="0"/>
              <a:buChar char="•"/>
            </a:pPr>
            <a:r>
              <a:rPr lang="en-US" dirty="0"/>
              <a:t>A spectrum I(</a:t>
            </a:r>
            <a:r>
              <a:rPr lang="en-US" dirty="0">
                <a:latin typeface="Symbol" panose="05050102010706020507" pitchFamily="18" charset="2"/>
              </a:rPr>
              <a:t>l</a:t>
            </a:r>
            <a:r>
              <a:rPr lang="en-US" dirty="0"/>
              <a:t>) can be displayed at a specific sample point (</a:t>
            </a:r>
            <a:r>
              <a:rPr lang="en-US" dirty="0" err="1"/>
              <a:t>x,y</a:t>
            </a:r>
            <a:r>
              <a:rPr lang="en-US" dirty="0"/>
              <a:t>) on the sample, or integrated over a region.</a:t>
            </a:r>
          </a:p>
          <a:p>
            <a:pPr marL="800100" lvl="1" indent="-342900" algn="just">
              <a:buFont typeface="Arial" panose="020B0604020202020204" pitchFamily="34" charset="0"/>
              <a:buChar char="•"/>
            </a:pPr>
            <a:r>
              <a:rPr lang="en-US" dirty="0"/>
              <a:t>An image I(</a:t>
            </a:r>
            <a:r>
              <a:rPr lang="en-US" dirty="0" err="1"/>
              <a:t>x,y</a:t>
            </a:r>
            <a:r>
              <a:rPr lang="en-US" dirty="0"/>
              <a:t>) can be displayed at a specific wavelength, showing the spatial extent of a specific spectral feature.</a:t>
            </a:r>
          </a:p>
          <a:p>
            <a:pPr marL="800100" lvl="1" indent="-342900" algn="just">
              <a:buFont typeface="Arial" panose="020B0604020202020204" pitchFamily="34" charset="0"/>
              <a:buChar char="•"/>
            </a:pPr>
            <a:r>
              <a:rPr lang="en-US" dirty="0"/>
              <a:t>A false-color image can be obtained by mapping spectral wavelengths to image colors, then displaying at each pixel (</a:t>
            </a:r>
            <a:r>
              <a:rPr lang="en-US" dirty="0" err="1"/>
              <a:t>x,y</a:t>
            </a:r>
            <a:r>
              <a:rPr lang="en-US" dirty="0"/>
              <a:t>) the color corresponding to 3 predefined wavelength bands.</a:t>
            </a:r>
          </a:p>
          <a:p>
            <a:pPr marL="342900" indent="-342900" algn="just">
              <a:buFont typeface="Arial" panose="020B0604020202020204" pitchFamily="34" charset="0"/>
              <a:buChar char="•"/>
            </a:pPr>
            <a:r>
              <a:rPr lang="en-US" dirty="0"/>
              <a:t>The spectral images can sometimes be combined with the SE image.</a:t>
            </a:r>
          </a:p>
        </p:txBody>
      </p:sp>
      <p:sp>
        <p:nvSpPr>
          <p:cNvPr id="5" name="Rectangle 4">
            <a:extLst>
              <a:ext uri="{FF2B5EF4-FFF2-40B4-BE49-F238E27FC236}">
                <a16:creationId xmlns:a16="http://schemas.microsoft.com/office/drawing/2014/main" id="{0D477D12-D19D-5A43-9319-E24BCF0BBDD3}"/>
              </a:ext>
            </a:extLst>
          </p:cNvPr>
          <p:cNvSpPr/>
          <p:nvPr/>
        </p:nvSpPr>
        <p:spPr>
          <a:xfrm>
            <a:off x="6130977" y="6606495"/>
            <a:ext cx="6061022" cy="246221"/>
          </a:xfrm>
          <a:prstGeom prst="rect">
            <a:avLst/>
          </a:prstGeom>
        </p:spPr>
        <p:txBody>
          <a:bodyPr wrap="square">
            <a:spAutoFit/>
          </a:bodyPr>
          <a:lstStyle/>
          <a:p>
            <a:r>
              <a:rPr lang="fr-FR" sz="1000" dirty="0"/>
              <a:t>https://www.nanoscience.com/techniques/cathodoluminescence/hyperspectral-cathodoluminescence-imaging/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0425" y="3608782"/>
            <a:ext cx="5221575" cy="299243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153256"/>
            <a:ext cx="6130975" cy="2699460"/>
          </a:xfrm>
          <a:prstGeom prst="rect">
            <a:avLst/>
          </a:prstGeom>
        </p:spPr>
      </p:pic>
    </p:spTree>
    <p:extLst>
      <p:ext uri="{BB962C8B-B14F-4D97-AF65-F5344CB8AC3E}">
        <p14:creationId xmlns:p14="http://schemas.microsoft.com/office/powerpoint/2010/main" val="2056944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411" t="6256" r="58701" b="44871"/>
          <a:stretch/>
        </p:blipFill>
        <p:spPr>
          <a:xfrm>
            <a:off x="6041225" y="2368446"/>
            <a:ext cx="6150775" cy="4489554"/>
          </a:xfrm>
          <a:prstGeom prst="rect">
            <a:avLst/>
          </a:prstGeom>
        </p:spPr>
      </p:pic>
      <p:sp>
        <p:nvSpPr>
          <p:cNvPr id="2" name="Titre 1">
            <a:extLst>
              <a:ext uri="{FF2B5EF4-FFF2-40B4-BE49-F238E27FC236}">
                <a16:creationId xmlns:a16="http://schemas.microsoft.com/office/drawing/2014/main" id="{7F5DC025-DAE1-7647-AA60-0E158AB41714}"/>
              </a:ext>
            </a:extLst>
          </p:cNvPr>
          <p:cNvSpPr>
            <a:spLocks noGrp="1"/>
          </p:cNvSpPr>
          <p:nvPr>
            <p:ph type="ctrTitle" idx="4294967295"/>
          </p:nvPr>
        </p:nvSpPr>
        <p:spPr>
          <a:xfrm>
            <a:off x="0" y="0"/>
            <a:ext cx="12192000" cy="691116"/>
          </a:xfrm>
        </p:spPr>
        <p:txBody>
          <a:bodyPr>
            <a:normAutofit fontScale="90000"/>
          </a:bodyPr>
          <a:lstStyle/>
          <a:p>
            <a:pPr algn="ctr"/>
            <a:r>
              <a:rPr lang="en-US" sz="4000" dirty="0">
                <a:solidFill>
                  <a:schemeClr val="accent1"/>
                </a:solidFill>
                <a:latin typeface="Times New Roman" panose="02020603050405020304" pitchFamily="18" charset="0"/>
                <a:cs typeface="Times New Roman" panose="02020603050405020304" pitchFamily="18" charset="0"/>
              </a:rPr>
              <a:t>Examples of sample analysis: 1. </a:t>
            </a:r>
            <a:r>
              <a:rPr lang="en-US" sz="4000" dirty="0" err="1">
                <a:solidFill>
                  <a:schemeClr val="accent1"/>
                </a:solidFill>
                <a:latin typeface="Times New Roman" panose="02020603050405020304" pitchFamily="18" charset="0"/>
                <a:cs typeface="Times New Roman" panose="02020603050405020304" pitchFamily="18" charset="0"/>
              </a:rPr>
              <a:t>GaP</a:t>
            </a:r>
            <a:r>
              <a:rPr lang="en-US" sz="4000" dirty="0">
                <a:solidFill>
                  <a:schemeClr val="accent1"/>
                </a:solidFill>
                <a:latin typeface="Times New Roman" panose="02020603050405020304" pitchFamily="18" charset="0"/>
                <a:cs typeface="Times New Roman" panose="02020603050405020304" pitchFamily="18" charset="0"/>
              </a:rPr>
              <a:t> </a:t>
            </a:r>
            <a:r>
              <a:rPr lang="en-US" sz="4000" dirty="0" err="1">
                <a:solidFill>
                  <a:schemeClr val="accent1"/>
                </a:solidFill>
                <a:latin typeface="Times New Roman" panose="02020603050405020304" pitchFamily="18" charset="0"/>
                <a:cs typeface="Times New Roman" panose="02020603050405020304" pitchFamily="18" charset="0"/>
              </a:rPr>
              <a:t>microdisk</a:t>
            </a:r>
            <a:r>
              <a:rPr lang="en-US" sz="4000" dirty="0">
                <a:solidFill>
                  <a:schemeClr val="accent1"/>
                </a:solidFill>
                <a:latin typeface="Times New Roman" panose="02020603050405020304" pitchFamily="18" charset="0"/>
                <a:cs typeface="Times New Roman" panose="02020603050405020304" pitchFamily="18" charset="0"/>
              </a:rPr>
              <a:t> with </a:t>
            </a:r>
            <a:r>
              <a:rPr lang="en-US" sz="4000" dirty="0" err="1">
                <a:solidFill>
                  <a:schemeClr val="accent1"/>
                </a:solidFill>
                <a:latin typeface="Times New Roman" panose="02020603050405020304" pitchFamily="18" charset="0"/>
                <a:cs typeface="Times New Roman" panose="02020603050405020304" pitchFamily="18" charset="0"/>
              </a:rPr>
              <a:t>GaPN</a:t>
            </a:r>
            <a:r>
              <a:rPr lang="en-US" sz="4000" dirty="0">
                <a:solidFill>
                  <a:schemeClr val="accent1"/>
                </a:solidFill>
                <a:latin typeface="Times New Roman" panose="02020603050405020304" pitchFamily="18" charset="0"/>
                <a:cs typeface="Times New Roman" panose="02020603050405020304" pitchFamily="18" charset="0"/>
              </a:rPr>
              <a:t> QWs</a:t>
            </a:r>
          </a:p>
        </p:txBody>
      </p:sp>
      <p:sp>
        <p:nvSpPr>
          <p:cNvPr id="3" name="Sous-titre 2">
            <a:extLst>
              <a:ext uri="{FF2B5EF4-FFF2-40B4-BE49-F238E27FC236}">
                <a16:creationId xmlns:a16="http://schemas.microsoft.com/office/drawing/2014/main" id="{49BAC209-C8E8-784B-8062-5AAFA2DB3F91}"/>
              </a:ext>
            </a:extLst>
          </p:cNvPr>
          <p:cNvSpPr>
            <a:spLocks noGrp="1"/>
          </p:cNvSpPr>
          <p:nvPr>
            <p:ph type="subTitle" idx="1"/>
          </p:nvPr>
        </p:nvSpPr>
        <p:spPr>
          <a:xfrm>
            <a:off x="0" y="4152274"/>
            <a:ext cx="5726243" cy="2716411"/>
          </a:xfrm>
        </p:spPr>
        <p:txBody>
          <a:bodyPr>
            <a:normAutofit/>
          </a:bodyPr>
          <a:lstStyle/>
          <a:p>
            <a:pPr marL="342900" indent="-342900" algn="just">
              <a:buFont typeface="Arial" panose="020B0604020202020204" pitchFamily="34" charset="0"/>
              <a:buChar char="•"/>
            </a:pPr>
            <a:r>
              <a:rPr lang="en-US" dirty="0"/>
              <a:t>A </a:t>
            </a:r>
            <a:r>
              <a:rPr lang="en-US" dirty="0" err="1"/>
              <a:t>GaP</a:t>
            </a:r>
            <a:r>
              <a:rPr lang="en-US" dirty="0"/>
              <a:t> </a:t>
            </a:r>
            <a:r>
              <a:rPr lang="en-US" dirty="0" err="1"/>
              <a:t>microdisk</a:t>
            </a:r>
            <a:r>
              <a:rPr lang="en-US" dirty="0"/>
              <a:t> has whispering-gallery optical modes (SEM and PL above).</a:t>
            </a:r>
          </a:p>
          <a:p>
            <a:pPr marL="342900" indent="-342900" algn="just">
              <a:buFont typeface="Arial" panose="020B0604020202020204" pitchFamily="34" charset="0"/>
              <a:buChar char="•"/>
            </a:pPr>
            <a:r>
              <a:rPr lang="en-US" dirty="0"/>
              <a:t>They’re excited by emission from </a:t>
            </a:r>
            <a:r>
              <a:rPr lang="en-US" dirty="0" err="1"/>
              <a:t>GaPN</a:t>
            </a:r>
            <a:r>
              <a:rPr lang="en-US" dirty="0"/>
              <a:t> QWs in the disk</a:t>
            </a:r>
          </a:p>
          <a:p>
            <a:pPr marL="342900" indent="-342900" algn="just">
              <a:buFont typeface="Arial" panose="020B0604020202020204" pitchFamily="34" charset="0"/>
              <a:buChar char="•"/>
            </a:pPr>
            <a:r>
              <a:rPr lang="en-US" dirty="0"/>
              <a:t>CL imaging, plus background removal (right), show the spatial and wavelength mapping of the modes.</a:t>
            </a:r>
          </a:p>
        </p:txBody>
      </p:sp>
      <p:sp>
        <p:nvSpPr>
          <p:cNvPr id="5" name="Rectangle 4">
            <a:extLst>
              <a:ext uri="{FF2B5EF4-FFF2-40B4-BE49-F238E27FC236}">
                <a16:creationId xmlns:a16="http://schemas.microsoft.com/office/drawing/2014/main" id="{0D477D12-D19D-5A43-9319-E24BCF0BBDD3}"/>
              </a:ext>
            </a:extLst>
          </p:cNvPr>
          <p:cNvSpPr/>
          <p:nvPr/>
        </p:nvSpPr>
        <p:spPr>
          <a:xfrm>
            <a:off x="9328879" y="1133450"/>
            <a:ext cx="2863121" cy="246221"/>
          </a:xfrm>
          <a:prstGeom prst="rect">
            <a:avLst/>
          </a:prstGeom>
        </p:spPr>
        <p:txBody>
          <a:bodyPr wrap="square">
            <a:spAutoFit/>
          </a:bodyPr>
          <a:lstStyle/>
          <a:p>
            <a:r>
              <a:rPr lang="en-US" sz="1000" dirty="0"/>
              <a:t> Pierre </a:t>
            </a:r>
            <a:r>
              <a:rPr lang="en-US" sz="1000" dirty="0" err="1"/>
              <a:t>Guillemé</a:t>
            </a:r>
            <a:r>
              <a:rPr lang="en-US" sz="1000" dirty="0"/>
              <a:t> et al., Optics Lett. 43, 1766 (2018)</a:t>
            </a:r>
            <a:endParaRPr lang="fr-FR" sz="1000" dirty="0"/>
          </a:p>
        </p:txBody>
      </p:sp>
      <p:pic>
        <p:nvPicPr>
          <p:cNvPr id="7" name="Picture 6"/>
          <p:cNvPicPr>
            <a:picLocks noChangeAspect="1"/>
          </p:cNvPicPr>
          <p:nvPr/>
        </p:nvPicPr>
        <p:blipFill>
          <a:blip r:embed="rId3"/>
          <a:stretch>
            <a:fillRect/>
          </a:stretch>
        </p:blipFill>
        <p:spPr>
          <a:xfrm>
            <a:off x="14540" y="691117"/>
            <a:ext cx="6551152" cy="3108980"/>
          </a:xfrm>
          <a:prstGeom prst="rect">
            <a:avLst/>
          </a:prstGeom>
        </p:spPr>
      </p:pic>
    </p:spTree>
    <p:extLst>
      <p:ext uri="{BB962C8B-B14F-4D97-AF65-F5344CB8AC3E}">
        <p14:creationId xmlns:p14="http://schemas.microsoft.com/office/powerpoint/2010/main" val="16421995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438400" y="1047579"/>
            <a:ext cx="9753600" cy="5810421"/>
          </a:xfrm>
          <a:prstGeom prst="rect">
            <a:avLst/>
          </a:prstGeom>
        </p:spPr>
      </p:pic>
      <p:sp>
        <p:nvSpPr>
          <p:cNvPr id="2" name="Titre 1">
            <a:extLst>
              <a:ext uri="{FF2B5EF4-FFF2-40B4-BE49-F238E27FC236}">
                <a16:creationId xmlns:a16="http://schemas.microsoft.com/office/drawing/2014/main" id="{7F5DC025-DAE1-7647-AA60-0E158AB41714}"/>
              </a:ext>
            </a:extLst>
          </p:cNvPr>
          <p:cNvSpPr>
            <a:spLocks noGrp="1"/>
          </p:cNvSpPr>
          <p:nvPr>
            <p:ph type="ctrTitle" idx="4294967295"/>
          </p:nvPr>
        </p:nvSpPr>
        <p:spPr>
          <a:xfrm>
            <a:off x="0" y="0"/>
            <a:ext cx="12192000" cy="691116"/>
          </a:xfrm>
        </p:spPr>
        <p:txBody>
          <a:bodyPr>
            <a:normAutofit fontScale="90000"/>
          </a:bodyPr>
          <a:lstStyle/>
          <a:p>
            <a:pPr algn="ctr"/>
            <a:r>
              <a:rPr lang="en-US" sz="4000" dirty="0">
                <a:solidFill>
                  <a:schemeClr val="accent1"/>
                </a:solidFill>
                <a:latin typeface="Times New Roman" panose="02020603050405020304" pitchFamily="18" charset="0"/>
                <a:cs typeface="Times New Roman" panose="02020603050405020304" pitchFamily="18" charset="0"/>
              </a:rPr>
              <a:t>Examples of sample analysis: 1. </a:t>
            </a:r>
            <a:r>
              <a:rPr lang="en-US" sz="4000" dirty="0" err="1">
                <a:solidFill>
                  <a:schemeClr val="accent1"/>
                </a:solidFill>
                <a:latin typeface="Times New Roman" panose="02020603050405020304" pitchFamily="18" charset="0"/>
                <a:cs typeface="Times New Roman" panose="02020603050405020304" pitchFamily="18" charset="0"/>
              </a:rPr>
              <a:t>GaP</a:t>
            </a:r>
            <a:r>
              <a:rPr lang="en-US" sz="4000" dirty="0">
                <a:solidFill>
                  <a:schemeClr val="accent1"/>
                </a:solidFill>
                <a:latin typeface="Times New Roman" panose="02020603050405020304" pitchFamily="18" charset="0"/>
                <a:cs typeface="Times New Roman" panose="02020603050405020304" pitchFamily="18" charset="0"/>
              </a:rPr>
              <a:t> </a:t>
            </a:r>
            <a:r>
              <a:rPr lang="en-US" sz="4000" dirty="0" err="1">
                <a:solidFill>
                  <a:schemeClr val="accent1"/>
                </a:solidFill>
                <a:latin typeface="Times New Roman" panose="02020603050405020304" pitchFamily="18" charset="0"/>
                <a:cs typeface="Times New Roman" panose="02020603050405020304" pitchFamily="18" charset="0"/>
              </a:rPr>
              <a:t>microdisk</a:t>
            </a:r>
            <a:r>
              <a:rPr lang="en-US" sz="4000" dirty="0">
                <a:solidFill>
                  <a:schemeClr val="accent1"/>
                </a:solidFill>
                <a:latin typeface="Times New Roman" panose="02020603050405020304" pitchFamily="18" charset="0"/>
                <a:cs typeface="Times New Roman" panose="02020603050405020304" pitchFamily="18" charset="0"/>
              </a:rPr>
              <a:t> with </a:t>
            </a:r>
            <a:r>
              <a:rPr lang="en-US" sz="4000" dirty="0" err="1">
                <a:solidFill>
                  <a:schemeClr val="accent1"/>
                </a:solidFill>
                <a:latin typeface="Times New Roman" panose="02020603050405020304" pitchFamily="18" charset="0"/>
                <a:cs typeface="Times New Roman" panose="02020603050405020304" pitchFamily="18" charset="0"/>
              </a:rPr>
              <a:t>GaPN</a:t>
            </a:r>
            <a:r>
              <a:rPr lang="en-US" sz="4000" dirty="0">
                <a:solidFill>
                  <a:schemeClr val="accent1"/>
                </a:solidFill>
                <a:latin typeface="Times New Roman" panose="02020603050405020304" pitchFamily="18" charset="0"/>
                <a:cs typeface="Times New Roman" panose="02020603050405020304" pitchFamily="18" charset="0"/>
              </a:rPr>
              <a:t> QWs</a:t>
            </a:r>
          </a:p>
        </p:txBody>
      </p:sp>
      <p:sp>
        <p:nvSpPr>
          <p:cNvPr id="3" name="Sous-titre 2">
            <a:extLst>
              <a:ext uri="{FF2B5EF4-FFF2-40B4-BE49-F238E27FC236}">
                <a16:creationId xmlns:a16="http://schemas.microsoft.com/office/drawing/2014/main" id="{49BAC209-C8E8-784B-8062-5AAFA2DB3F91}"/>
              </a:ext>
            </a:extLst>
          </p:cNvPr>
          <p:cNvSpPr>
            <a:spLocks noGrp="1"/>
          </p:cNvSpPr>
          <p:nvPr>
            <p:ph type="subTitle" idx="1"/>
          </p:nvPr>
        </p:nvSpPr>
        <p:spPr>
          <a:xfrm>
            <a:off x="2" y="2780674"/>
            <a:ext cx="2194558" cy="4077326"/>
          </a:xfrm>
        </p:spPr>
        <p:txBody>
          <a:bodyPr>
            <a:normAutofit/>
          </a:bodyPr>
          <a:lstStyle/>
          <a:p>
            <a:pPr algn="just"/>
            <a:r>
              <a:rPr lang="en-US" dirty="0"/>
              <a:t>CL imaging, plus background removal, show the spatial and wavelength mapping of the modes, which correspond well to theory</a:t>
            </a:r>
          </a:p>
        </p:txBody>
      </p:sp>
      <p:sp>
        <p:nvSpPr>
          <p:cNvPr id="5" name="Rectangle 4">
            <a:extLst>
              <a:ext uri="{FF2B5EF4-FFF2-40B4-BE49-F238E27FC236}">
                <a16:creationId xmlns:a16="http://schemas.microsoft.com/office/drawing/2014/main" id="{0D477D12-D19D-5A43-9319-E24BCF0BBDD3}"/>
              </a:ext>
            </a:extLst>
          </p:cNvPr>
          <p:cNvSpPr/>
          <p:nvPr/>
        </p:nvSpPr>
        <p:spPr>
          <a:xfrm>
            <a:off x="2" y="6611779"/>
            <a:ext cx="2863121" cy="246221"/>
          </a:xfrm>
          <a:prstGeom prst="rect">
            <a:avLst/>
          </a:prstGeom>
          <a:solidFill>
            <a:schemeClr val="bg1"/>
          </a:solidFill>
        </p:spPr>
        <p:txBody>
          <a:bodyPr wrap="square">
            <a:spAutoFit/>
          </a:bodyPr>
          <a:lstStyle/>
          <a:p>
            <a:r>
              <a:rPr lang="en-US" sz="1000" dirty="0"/>
              <a:t> Pierre </a:t>
            </a:r>
            <a:r>
              <a:rPr lang="en-US" sz="1000" dirty="0" err="1"/>
              <a:t>Guillemé</a:t>
            </a:r>
            <a:r>
              <a:rPr lang="en-US" sz="1000" dirty="0"/>
              <a:t> et al., Optics Lett. 43, 1766 (2018)</a:t>
            </a:r>
            <a:endParaRPr lang="fr-FR" sz="1000" dirty="0"/>
          </a:p>
        </p:txBody>
      </p:sp>
    </p:spTree>
    <p:extLst>
      <p:ext uri="{BB962C8B-B14F-4D97-AF65-F5344CB8AC3E}">
        <p14:creationId xmlns:p14="http://schemas.microsoft.com/office/powerpoint/2010/main" val="33106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5DC025-DAE1-7647-AA60-0E158AB41714}"/>
              </a:ext>
            </a:extLst>
          </p:cNvPr>
          <p:cNvSpPr>
            <a:spLocks noGrp="1"/>
          </p:cNvSpPr>
          <p:nvPr>
            <p:ph type="ctrTitle" idx="4294967295"/>
          </p:nvPr>
        </p:nvSpPr>
        <p:spPr>
          <a:xfrm>
            <a:off x="552450" y="0"/>
            <a:ext cx="11639550" cy="691116"/>
          </a:xfrm>
        </p:spPr>
        <p:txBody>
          <a:bodyPr>
            <a:normAutofit/>
          </a:bodyPr>
          <a:lstStyle/>
          <a:p>
            <a:pPr algn="ctr"/>
            <a:r>
              <a:rPr lang="en-US" sz="4000" dirty="0">
                <a:solidFill>
                  <a:schemeClr val="accent1"/>
                </a:solidFill>
                <a:latin typeface="Times New Roman" panose="02020603050405020304" pitchFamily="18" charset="0"/>
                <a:cs typeface="Times New Roman" panose="02020603050405020304" pitchFamily="18" charset="0"/>
              </a:rPr>
              <a:t>Examples of sample analysis: 2. </a:t>
            </a:r>
            <a:r>
              <a:rPr lang="en-US" sz="4000" dirty="0" err="1">
                <a:solidFill>
                  <a:schemeClr val="accent1"/>
                </a:solidFill>
                <a:latin typeface="Times New Roman" panose="02020603050405020304" pitchFamily="18" charset="0"/>
                <a:cs typeface="Times New Roman" panose="02020603050405020304" pitchFamily="18" charset="0"/>
              </a:rPr>
              <a:t>ZnO</a:t>
            </a:r>
            <a:r>
              <a:rPr lang="en-US" sz="4000" dirty="0">
                <a:solidFill>
                  <a:schemeClr val="accent1"/>
                </a:solidFill>
                <a:latin typeface="Times New Roman" panose="02020603050405020304" pitchFamily="18" charset="0"/>
                <a:cs typeface="Times New Roman" panose="02020603050405020304" pitchFamily="18" charset="0"/>
              </a:rPr>
              <a:t> Nanowires </a:t>
            </a:r>
          </a:p>
        </p:txBody>
      </p:sp>
      <p:sp>
        <p:nvSpPr>
          <p:cNvPr id="3" name="Sous-titre 2">
            <a:extLst>
              <a:ext uri="{FF2B5EF4-FFF2-40B4-BE49-F238E27FC236}">
                <a16:creationId xmlns:a16="http://schemas.microsoft.com/office/drawing/2014/main" id="{49BAC209-C8E8-784B-8062-5AAFA2DB3F91}"/>
              </a:ext>
            </a:extLst>
          </p:cNvPr>
          <p:cNvSpPr>
            <a:spLocks noGrp="1"/>
          </p:cNvSpPr>
          <p:nvPr>
            <p:ph type="subTitle" idx="1"/>
          </p:nvPr>
        </p:nvSpPr>
        <p:spPr>
          <a:xfrm>
            <a:off x="0" y="780875"/>
            <a:ext cx="12192000" cy="1373045"/>
          </a:xfrm>
        </p:spPr>
        <p:txBody>
          <a:bodyPr>
            <a:normAutofit/>
          </a:bodyPr>
          <a:lstStyle/>
          <a:p>
            <a:pPr marL="342900" indent="-342900" algn="just">
              <a:buFont typeface="Arial" panose="020B0604020202020204" pitchFamily="34" charset="0"/>
              <a:buChar char="•"/>
            </a:pPr>
            <a:r>
              <a:rPr lang="en-US" dirty="0" err="1"/>
              <a:t>ZnO</a:t>
            </a:r>
            <a:r>
              <a:rPr lang="en-US" dirty="0"/>
              <a:t> nanowires (NWs) have a high gap, emit at UV (3.3 eV).</a:t>
            </a:r>
          </a:p>
          <a:p>
            <a:pPr marL="342900" indent="-342900" algn="just">
              <a:buFont typeface="Arial" panose="020B0604020202020204" pitchFamily="34" charset="0"/>
              <a:buChar char="•"/>
            </a:pPr>
            <a:r>
              <a:rPr lang="en-US" dirty="0"/>
              <a:t>CL imaging shows the spatial and energy mapping of the emission across the NW.</a:t>
            </a:r>
          </a:p>
          <a:p>
            <a:pPr marL="342900" indent="-342900" algn="just">
              <a:buFont typeface="Arial" panose="020B0604020202020204" pitchFamily="34" charset="0"/>
              <a:buChar char="•"/>
            </a:pPr>
            <a:r>
              <a:rPr lang="en-US" dirty="0"/>
              <a:t>We can see confinement energy, mode shape, etc.</a:t>
            </a:r>
          </a:p>
        </p:txBody>
      </p:sp>
      <p:pic>
        <p:nvPicPr>
          <p:cNvPr id="6" name="Picture 5"/>
          <p:cNvPicPr>
            <a:picLocks noChangeAspect="1"/>
          </p:cNvPicPr>
          <p:nvPr/>
        </p:nvPicPr>
        <p:blipFill>
          <a:blip r:embed="rId2"/>
          <a:stretch>
            <a:fillRect/>
          </a:stretch>
        </p:blipFill>
        <p:spPr>
          <a:xfrm>
            <a:off x="0" y="3732685"/>
            <a:ext cx="3543150" cy="3136000"/>
          </a:xfrm>
          <a:prstGeom prst="rect">
            <a:avLst/>
          </a:prstGeom>
        </p:spPr>
      </p:pic>
      <p:pic>
        <p:nvPicPr>
          <p:cNvPr id="9" name="Picture 8"/>
          <p:cNvPicPr>
            <a:picLocks noChangeAspect="1"/>
          </p:cNvPicPr>
          <p:nvPr/>
        </p:nvPicPr>
        <p:blipFill>
          <a:blip r:embed="rId3"/>
          <a:stretch>
            <a:fillRect/>
          </a:stretch>
        </p:blipFill>
        <p:spPr>
          <a:xfrm>
            <a:off x="3749040" y="3412817"/>
            <a:ext cx="8442960" cy="3465012"/>
          </a:xfrm>
          <a:prstGeom prst="rect">
            <a:avLst/>
          </a:prstGeom>
        </p:spPr>
      </p:pic>
      <p:sp>
        <p:nvSpPr>
          <p:cNvPr id="5" name="Rectangle 4">
            <a:extLst>
              <a:ext uri="{FF2B5EF4-FFF2-40B4-BE49-F238E27FC236}">
                <a16:creationId xmlns:a16="http://schemas.microsoft.com/office/drawing/2014/main" id="{0D477D12-D19D-5A43-9319-E24BCF0BBDD3}"/>
              </a:ext>
            </a:extLst>
          </p:cNvPr>
          <p:cNvSpPr/>
          <p:nvPr/>
        </p:nvSpPr>
        <p:spPr>
          <a:xfrm>
            <a:off x="3628119" y="6628314"/>
            <a:ext cx="3036841" cy="246221"/>
          </a:xfrm>
          <a:prstGeom prst="rect">
            <a:avLst/>
          </a:prstGeom>
        </p:spPr>
        <p:txBody>
          <a:bodyPr wrap="square">
            <a:spAutoFit/>
          </a:bodyPr>
          <a:lstStyle/>
          <a:p>
            <a:r>
              <a:rPr lang="en-US" sz="1000" dirty="0"/>
              <a:t>L.J. </a:t>
            </a:r>
            <a:r>
              <a:rPr lang="en-US" sz="1000" dirty="0" err="1"/>
              <a:t>Brillson</a:t>
            </a:r>
            <a:r>
              <a:rPr lang="en-US" sz="1000" dirty="0"/>
              <a:t> et al. </a:t>
            </a:r>
            <a:r>
              <a:rPr lang="en-GB" sz="1000" i="1" dirty="0"/>
              <a:t>Mat. Sci. in Semi. Proc. 57, 197 (2017)</a:t>
            </a:r>
            <a:endParaRPr lang="fr-FR" sz="1000" dirty="0"/>
          </a:p>
        </p:txBody>
      </p:sp>
      <p:sp>
        <p:nvSpPr>
          <p:cNvPr id="10" name="Sous-titre 2">
            <a:extLst>
              <a:ext uri="{FF2B5EF4-FFF2-40B4-BE49-F238E27FC236}">
                <a16:creationId xmlns:a16="http://schemas.microsoft.com/office/drawing/2014/main" id="{49BAC209-C8E8-784B-8062-5AAFA2DB3F91}"/>
              </a:ext>
            </a:extLst>
          </p:cNvPr>
          <p:cNvSpPr txBox="1">
            <a:spLocks/>
          </p:cNvSpPr>
          <p:nvPr/>
        </p:nvSpPr>
        <p:spPr>
          <a:xfrm>
            <a:off x="293295" y="3508716"/>
            <a:ext cx="2956560" cy="301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800" dirty="0"/>
              <a:t>SEM image of a group of NWs</a:t>
            </a:r>
          </a:p>
        </p:txBody>
      </p:sp>
      <p:sp>
        <p:nvSpPr>
          <p:cNvPr id="11" name="Sous-titre 2">
            <a:extLst>
              <a:ext uri="{FF2B5EF4-FFF2-40B4-BE49-F238E27FC236}">
                <a16:creationId xmlns:a16="http://schemas.microsoft.com/office/drawing/2014/main" id="{49BAC209-C8E8-784B-8062-5AAFA2DB3F91}"/>
              </a:ext>
            </a:extLst>
          </p:cNvPr>
          <p:cNvSpPr txBox="1">
            <a:spLocks/>
          </p:cNvSpPr>
          <p:nvPr/>
        </p:nvSpPr>
        <p:spPr>
          <a:xfrm>
            <a:off x="4043007" y="3096539"/>
            <a:ext cx="4634305" cy="3012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800" dirty="0"/>
              <a:t>Side view of a NW:   SEM	  CL map</a:t>
            </a:r>
          </a:p>
        </p:txBody>
      </p:sp>
    </p:spTree>
    <p:extLst>
      <p:ext uri="{BB962C8B-B14F-4D97-AF65-F5344CB8AC3E}">
        <p14:creationId xmlns:p14="http://schemas.microsoft.com/office/powerpoint/2010/main" val="1894624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ypical Si photodiode device architecture.">
            <a:extLst>
              <a:ext uri="{FF2B5EF4-FFF2-40B4-BE49-F238E27FC236}">
                <a16:creationId xmlns:a16="http://schemas.microsoft.com/office/drawing/2014/main" id="{535DE0AF-F1C0-1149-88F5-738E99ECD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9893" y="728870"/>
            <a:ext cx="3742106" cy="1955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idx="4294967295"/>
          </p:nvPr>
        </p:nvSpPr>
        <p:spPr>
          <a:xfrm>
            <a:off x="-1" y="-1"/>
            <a:ext cx="12191999" cy="728871"/>
          </a:xfrm>
        </p:spPr>
        <p:txBody>
          <a:bodyPr>
            <a:norm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Photon detectors - General</a:t>
            </a:r>
            <a:endParaRPr lang="en-US" sz="3200" dirty="0">
              <a:solidFill>
                <a:srgbClr val="FF0000"/>
              </a:solidFill>
            </a:endParaRPr>
          </a:p>
        </p:txBody>
      </p:sp>
      <p:sp>
        <p:nvSpPr>
          <p:cNvPr id="12" name="Rectangle 11">
            <a:extLst>
              <a:ext uri="{FF2B5EF4-FFF2-40B4-BE49-F238E27FC236}">
                <a16:creationId xmlns:a16="http://schemas.microsoft.com/office/drawing/2014/main" id="{4A35EF7D-6CB1-A041-A2DD-8F607DAFBDFF}"/>
              </a:ext>
            </a:extLst>
          </p:cNvPr>
          <p:cNvSpPr/>
          <p:nvPr/>
        </p:nvSpPr>
        <p:spPr>
          <a:xfrm>
            <a:off x="8136082" y="6519446"/>
            <a:ext cx="4055916" cy="338554"/>
          </a:xfrm>
          <a:prstGeom prst="rect">
            <a:avLst/>
          </a:prstGeom>
        </p:spPr>
        <p:txBody>
          <a:bodyPr wrap="square">
            <a:spAutoFit/>
          </a:bodyPr>
          <a:lstStyle/>
          <a:p>
            <a:r>
              <a:rPr lang="fr-CH" sz="800" dirty="0"/>
              <a:t>https://</a:t>
            </a:r>
            <a:r>
              <a:rPr lang="fr-CH" sz="800" dirty="0" err="1"/>
              <a:t>www.hamamatsu.com</a:t>
            </a:r>
            <a:r>
              <a:rPr lang="fr-CH" sz="800" dirty="0"/>
              <a:t>/blobs/1328783866354?blobheadername1=content-disposition&amp;blobheadervalue1=inline%3Bfilename%3Dk_top_photodiode.jpg&amp;ssbinary=</a:t>
            </a:r>
            <a:r>
              <a:rPr lang="fr-CH" sz="800" dirty="0" err="1"/>
              <a:t>true</a:t>
            </a:r>
            <a:endParaRPr lang="fr-CH" sz="800" dirty="0"/>
          </a:p>
        </p:txBody>
      </p:sp>
      <p:pic>
        <p:nvPicPr>
          <p:cNvPr id="3074" name="Picture 2" descr="photodiode">
            <a:extLst>
              <a:ext uri="{FF2B5EF4-FFF2-40B4-BE49-F238E27FC236}">
                <a16:creationId xmlns:a16="http://schemas.microsoft.com/office/drawing/2014/main" id="{62E16195-BB03-B243-A9DE-A589EF22C6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833" r="3667" b="4306"/>
          <a:stretch/>
        </p:blipFill>
        <p:spPr bwMode="auto">
          <a:xfrm>
            <a:off x="7771779" y="2684120"/>
            <a:ext cx="4420219" cy="305776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2" y="728870"/>
            <a:ext cx="8634847" cy="6129130"/>
          </a:xfrm>
        </p:spPr>
        <p:txBody>
          <a:bodyPr>
            <a:normAutofit fontScale="92500"/>
          </a:bodyPr>
          <a:lstStyle/>
          <a:p>
            <a:pPr marL="457200" indent="-457200" algn="l">
              <a:buFont typeface="Arial"/>
              <a:buChar char="•"/>
            </a:pPr>
            <a:r>
              <a:rPr lang="en-US" dirty="0"/>
              <a:t>Photon detectors are based on semiconductors: incoming photons generate electron-hole pairs that are transformed to electric current.</a:t>
            </a:r>
          </a:p>
          <a:p>
            <a:pPr marL="457200" indent="-457200" algn="l">
              <a:buFont typeface="Arial"/>
              <a:buChar char="•"/>
            </a:pPr>
            <a:r>
              <a:rPr lang="en-US" dirty="0"/>
              <a:t>The semiconductor bandgap determines the longest wavelength that can be detected (photon energy must be higher than the bandgap), but also the noise properties of the detector.</a:t>
            </a:r>
          </a:p>
          <a:p>
            <a:pPr marL="457200" indent="-457200" algn="l">
              <a:buFont typeface="Arial"/>
              <a:buChar char="•"/>
            </a:pPr>
            <a:r>
              <a:rPr lang="en-US" dirty="0"/>
              <a:t>The main types are:</a:t>
            </a:r>
          </a:p>
          <a:p>
            <a:pPr marL="914400" lvl="1" indent="-457200" algn="l">
              <a:buFont typeface="Arial"/>
              <a:buChar char="•"/>
            </a:pPr>
            <a:r>
              <a:rPr lang="en-US" dirty="0"/>
              <a:t>Photomultiplier (PMT)</a:t>
            </a:r>
          </a:p>
          <a:p>
            <a:pPr marL="914400" lvl="1" indent="-457200" algn="l">
              <a:buFont typeface="Arial"/>
              <a:buChar char="•"/>
            </a:pPr>
            <a:r>
              <a:rPr lang="en-US" dirty="0"/>
              <a:t>Photodiode (linear and avalanche)</a:t>
            </a:r>
          </a:p>
          <a:p>
            <a:pPr marL="914400" lvl="1" indent="-457200" algn="l">
              <a:buFont typeface="Arial"/>
              <a:buChar char="•"/>
            </a:pPr>
            <a:r>
              <a:rPr lang="en-US" dirty="0"/>
              <a:t>CCD/CMOS camera</a:t>
            </a:r>
          </a:p>
          <a:p>
            <a:pPr marL="457200" indent="-457200" algn="l">
              <a:buFont typeface="Arial"/>
              <a:buChar char="•"/>
            </a:pPr>
            <a:r>
              <a:rPr lang="en-US" dirty="0"/>
              <a:t>We usually distinguish between:</a:t>
            </a:r>
          </a:p>
          <a:p>
            <a:pPr marL="914400" lvl="1" indent="-457200" algn="l">
              <a:buFont typeface="Arial"/>
              <a:buChar char="•"/>
            </a:pPr>
            <a:r>
              <a:rPr lang="en-US" dirty="0"/>
              <a:t>Wide-medium band semiconductors, can detect up to 1 </a:t>
            </a:r>
            <a:r>
              <a:rPr lang="en-US" dirty="0">
                <a:latin typeface="Symbol" pitchFamily="2" charset="2"/>
              </a:rPr>
              <a:t>m</a:t>
            </a:r>
            <a:r>
              <a:rPr lang="en-US" dirty="0"/>
              <a:t>m.</a:t>
            </a:r>
          </a:p>
          <a:p>
            <a:pPr marL="914400" lvl="1" indent="-457200" algn="l">
              <a:buFont typeface="Arial"/>
              <a:buChar char="•"/>
            </a:pPr>
            <a:r>
              <a:rPr lang="en-US" dirty="0"/>
              <a:t>Narrow-band semiconductors, can detect above 1 </a:t>
            </a:r>
            <a:r>
              <a:rPr lang="en-US" dirty="0">
                <a:latin typeface="Symbol" pitchFamily="2" charset="2"/>
              </a:rPr>
              <a:t>m</a:t>
            </a:r>
            <a:r>
              <a:rPr lang="en-US" dirty="0"/>
              <a:t>m.</a:t>
            </a:r>
          </a:p>
          <a:p>
            <a:pPr marL="457200" indent="-457200" algn="l">
              <a:buFont typeface="Arial"/>
              <a:buChar char="•"/>
            </a:pPr>
            <a:r>
              <a:rPr lang="en-US" dirty="0"/>
              <a:t>Main use: To measure UV/VIS/NIR(FIR) radiation in all spectrometers </a:t>
            </a:r>
          </a:p>
          <a:p>
            <a:pPr marL="457200" indent="-457200" algn="l">
              <a:buFont typeface="Arial"/>
              <a:buChar char="•"/>
            </a:pPr>
            <a:r>
              <a:rPr lang="en-US" dirty="0"/>
              <a:t>Main advantages: high sensitivity (down to the single photon level), low noise.</a:t>
            </a:r>
          </a:p>
          <a:p>
            <a:pPr marL="457200" indent="-457200" algn="l">
              <a:buFont typeface="Arial"/>
              <a:buChar char="•"/>
            </a:pPr>
            <a:r>
              <a:rPr lang="en-US" dirty="0"/>
              <a:t>Main disadvantages: far-IR and single-photon detectors need cooling (sometimes down to 77K!) to reduce noise.</a:t>
            </a:r>
          </a:p>
        </p:txBody>
      </p:sp>
      <p:sp>
        <p:nvSpPr>
          <p:cNvPr id="4" name="Rectangle 3">
            <a:extLst>
              <a:ext uri="{FF2B5EF4-FFF2-40B4-BE49-F238E27FC236}">
                <a16:creationId xmlns:a16="http://schemas.microsoft.com/office/drawing/2014/main" id="{CFE41EB8-D398-6641-9425-EFE8F6BAA49B}"/>
              </a:ext>
            </a:extLst>
          </p:cNvPr>
          <p:cNvSpPr/>
          <p:nvPr/>
        </p:nvSpPr>
        <p:spPr>
          <a:xfrm>
            <a:off x="5635563" y="6642556"/>
            <a:ext cx="2278188" cy="215444"/>
          </a:xfrm>
          <a:prstGeom prst="rect">
            <a:avLst/>
          </a:prstGeom>
        </p:spPr>
        <p:txBody>
          <a:bodyPr wrap="none">
            <a:spAutoFit/>
          </a:bodyPr>
          <a:lstStyle/>
          <a:p>
            <a:r>
              <a:rPr lang="fr-CH" sz="800" dirty="0"/>
              <a:t>https://</a:t>
            </a:r>
            <a:r>
              <a:rPr lang="fr-CH" sz="800" dirty="0" err="1"/>
              <a:t>www.newport.com</a:t>
            </a:r>
            <a:r>
              <a:rPr lang="fr-CH" sz="800" dirty="0"/>
              <a:t>/n/photodiode-</a:t>
            </a:r>
            <a:r>
              <a:rPr lang="fr-CH" sz="800" dirty="0" err="1"/>
              <a:t>physics</a:t>
            </a:r>
            <a:endParaRPr lang="fr-CH" sz="800" dirty="0"/>
          </a:p>
        </p:txBody>
      </p:sp>
    </p:spTree>
    <p:extLst>
      <p:ext uri="{BB962C8B-B14F-4D97-AF65-F5344CB8AC3E}">
        <p14:creationId xmlns:p14="http://schemas.microsoft.com/office/powerpoint/2010/main" val="1249192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 y="0"/>
            <a:ext cx="12191999" cy="631692"/>
          </a:xfrm>
        </p:spPr>
        <p:txBody>
          <a:bodyPr>
            <a:normAutofit fontScale="90000"/>
          </a:bodyPr>
          <a:lstStyle/>
          <a:p>
            <a:pPr algn="ctr"/>
            <a:r>
              <a:rPr lang="en-US" sz="4000" dirty="0">
                <a:solidFill>
                  <a:schemeClr val="accent5"/>
                </a:solidFill>
                <a:latin typeface="Times New Roman" panose="02020603050405020304" pitchFamily="18" charset="0"/>
                <a:cs typeface="Times New Roman" panose="02020603050405020304" pitchFamily="18" charset="0"/>
              </a:rPr>
              <a:t>Thermocouple/thermopile detectors</a:t>
            </a:r>
            <a:endParaRPr lang="en-US" sz="3200" dirty="0">
              <a:solidFill>
                <a:schemeClr val="accent5"/>
              </a:solidFill>
            </a:endParaRPr>
          </a:p>
        </p:txBody>
      </p:sp>
      <mc:AlternateContent xmlns:mc="http://schemas.openxmlformats.org/markup-compatibility/2006" xmlns:a14="http://schemas.microsoft.com/office/drawing/2010/main">
        <mc:Choice Requires="a14">
          <p:sp>
            <p:nvSpPr>
              <p:cNvPr id="3" name="Subtitle 2"/>
              <p:cNvSpPr>
                <a:spLocks noGrp="1"/>
              </p:cNvSpPr>
              <p:nvPr>
                <p:ph type="subTitle" idx="1"/>
              </p:nvPr>
            </p:nvSpPr>
            <p:spPr>
              <a:xfrm>
                <a:off x="-2" y="728870"/>
                <a:ext cx="8302338" cy="6129130"/>
              </a:xfrm>
            </p:spPr>
            <p:txBody>
              <a:bodyPr>
                <a:normAutofit/>
              </a:bodyPr>
              <a:lstStyle/>
              <a:p>
                <a:pPr marL="457200" indent="-457200" algn="l">
                  <a:buFont typeface="Arial"/>
                  <a:buChar char="•"/>
                </a:pPr>
                <a:r>
                  <a:rPr lang="en-US" dirty="0"/>
                  <a:t>The thermocouple detector is based on the </a:t>
                </a:r>
                <a:r>
                  <a:rPr lang="en-US" dirty="0" err="1"/>
                  <a:t>Seebeck</a:t>
                </a:r>
                <a:r>
                  <a:rPr lang="en-US" dirty="0"/>
                  <a:t> effect: A junction of different metals at a different temperature develops a voltage difference: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𝑉</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𝑆</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𝑇</m:t>
                    </m:r>
                  </m:oMath>
                </a14:m>
                <a:r>
                  <a:rPr lang="en-US" dirty="0"/>
                  <a:t> . </a:t>
                </a:r>
              </a:p>
              <a:p>
                <a:pPr marL="457200" indent="-457200" algn="l">
                  <a:buFont typeface="Arial"/>
                  <a:buChar char="•"/>
                </a:pPr>
                <a:r>
                  <a:rPr lang="en-US" dirty="0"/>
                  <a:t>The </a:t>
                </a:r>
                <a:r>
                  <a:rPr lang="en-US" dirty="0" err="1"/>
                  <a:t>Seebeck</a:t>
                </a:r>
                <a:r>
                  <a:rPr lang="en-US" dirty="0"/>
                  <a:t> coefficient </a:t>
                </a:r>
                <a:r>
                  <a:rPr lang="en-US" i="1" dirty="0"/>
                  <a:t>S</a:t>
                </a:r>
                <a:r>
                  <a:rPr lang="en-US" dirty="0"/>
                  <a:t> depends on the metals, the highest value is for "Type E" (</a:t>
                </a:r>
                <a:r>
                  <a:rPr lang="en-US" dirty="0" err="1"/>
                  <a:t>Chromel</a:t>
                </a:r>
                <a:r>
                  <a:rPr lang="en-US" dirty="0"/>
                  <a:t>-Constantan) pair: 70 </a:t>
                </a:r>
                <a:r>
                  <a:rPr lang="en-US" dirty="0">
                    <a:latin typeface="Symbol" pitchFamily="2" charset="2"/>
                  </a:rPr>
                  <a:t>m</a:t>
                </a:r>
                <a:r>
                  <a:rPr lang="en-US" dirty="0"/>
                  <a:t>V/°C.</a:t>
                </a:r>
              </a:p>
              <a:p>
                <a:pPr marL="457200" indent="-457200" algn="l">
                  <a:buFont typeface="Arial"/>
                  <a:buChar char="•"/>
                </a:pPr>
                <a:r>
                  <a:rPr lang="en-US" dirty="0"/>
                  <a:t>To increase the voltage, many metal pairs can be connected in series, to form a "thermopile": </a:t>
                </a:r>
                <a14:m>
                  <m:oMath xmlns:m="http://schemas.openxmlformats.org/officeDocument/2006/math">
                    <m:r>
                      <a:rPr lang="en-US"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𝑉</m:t>
                    </m:r>
                    <m:r>
                      <a:rPr lang="fr-CH" i="1">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𝑛</m:t>
                    </m:r>
                    <m:r>
                      <a:rPr lang="fr-CH" i="1">
                        <a:latin typeface="Cambria Math" panose="02040503050406030204" pitchFamily="18" charset="0"/>
                        <a:ea typeface="Cambria Math" panose="02040503050406030204" pitchFamily="18" charset="0"/>
                      </a:rPr>
                      <m:t>𝑆</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𝑇</m:t>
                    </m:r>
                  </m:oMath>
                </a14:m>
                <a:r>
                  <a:rPr lang="en-US" dirty="0"/>
                  <a:t>.</a:t>
                </a:r>
              </a:p>
              <a:p>
                <a:pPr marL="457200" indent="-457200" algn="l">
                  <a:buFont typeface="Arial"/>
                  <a:buChar char="•"/>
                </a:pPr>
                <a:r>
                  <a:rPr lang="en-US" dirty="0"/>
                  <a:t>Typical performance (Hamamatsu T15770):</a:t>
                </a:r>
              </a:p>
              <a:p>
                <a:pPr marL="914400" lvl="1" indent="-457200" algn="l">
                  <a:buFont typeface="Arial"/>
                  <a:buChar char="•"/>
                </a:pPr>
                <a:r>
                  <a:rPr lang="en-US" dirty="0"/>
                  <a:t>Sensitivity: 50 V/W</a:t>
                </a:r>
              </a:p>
              <a:p>
                <a:pPr marL="914400" lvl="1" indent="-457200" algn="l">
                  <a:buFont typeface="Arial"/>
                  <a:buChar char="•"/>
                </a:pPr>
                <a:r>
                  <a:rPr lang="en-US" dirty="0"/>
                  <a:t>NEP: </a:t>
                </a:r>
                <a14:m>
                  <m:oMath xmlns:m="http://schemas.openxmlformats.org/officeDocument/2006/math">
                    <m:r>
                      <a:rPr lang="fr-CH" b="0" i="1" smtClean="0">
                        <a:latin typeface="Cambria Math" panose="02040503050406030204" pitchFamily="18" charset="0"/>
                      </a:rPr>
                      <m:t>1 </m:t>
                    </m:r>
                    <m:r>
                      <a:rPr lang="fr-CH" b="0" i="1" smtClean="0">
                        <a:latin typeface="Cambria Math" panose="02040503050406030204" pitchFamily="18" charset="0"/>
                      </a:rPr>
                      <m:t>𝑛𝑊</m:t>
                    </m:r>
                    <m:r>
                      <a:rPr lang="fr-CH" b="0" i="1" smtClean="0">
                        <a:latin typeface="Cambria Math" panose="02040503050406030204" pitchFamily="18" charset="0"/>
                      </a:rPr>
                      <m:t>/</m:t>
                    </m:r>
                    <m:rad>
                      <m:radPr>
                        <m:degHide m:val="on"/>
                        <m:ctrlPr>
                          <a:rPr lang="fr-CH" b="0" i="1" smtClean="0">
                            <a:latin typeface="Cambria Math" panose="02040503050406030204" pitchFamily="18" charset="0"/>
                          </a:rPr>
                        </m:ctrlPr>
                      </m:radPr>
                      <m:deg/>
                      <m:e>
                        <m:r>
                          <a:rPr lang="fr-CH" b="0" i="1" smtClean="0">
                            <a:latin typeface="Cambria Math" panose="02040503050406030204" pitchFamily="18" charset="0"/>
                          </a:rPr>
                          <m:t>𝐻𝑧</m:t>
                        </m:r>
                      </m:e>
                    </m:rad>
                  </m:oMath>
                </a14:m>
                <a:endParaRPr lang="en-US" dirty="0"/>
              </a:p>
              <a:p>
                <a:pPr marL="914400" lvl="1" indent="-457200" algn="l">
                  <a:buFont typeface="Arial"/>
                  <a:buChar char="•"/>
                </a:pPr>
                <a:r>
                  <a:rPr lang="en-US" dirty="0"/>
                  <a:t>Response time: 20 </a:t>
                </a:r>
                <a:r>
                  <a:rPr lang="en-US" dirty="0" err="1"/>
                  <a:t>ms</a:t>
                </a:r>
                <a:endParaRPr lang="en-US" dirty="0"/>
              </a:p>
              <a:p>
                <a:pPr marL="457200" indent="-457200" algn="l">
                  <a:buFont typeface="Arial"/>
                  <a:buChar char="•"/>
                </a:pPr>
                <a:endParaRPr lang="en-US" dirty="0"/>
              </a:p>
              <a:p>
                <a:pPr marL="457200" indent="-457200" algn="l">
                  <a:buFont typeface="Arial"/>
                  <a:buChar char="•"/>
                </a:pPr>
                <a:endParaRPr lang="en-US" dirty="0"/>
              </a:p>
              <a:p>
                <a:pPr marL="457200" indent="-457200" algn="l">
                  <a:buFont typeface="Arial"/>
                  <a:buChar char="•"/>
                </a:pPr>
                <a:r>
                  <a:rPr lang="en-US" dirty="0"/>
                  <a:t>Advantages: Low resistance (low Johnson noise).</a:t>
                </a:r>
              </a:p>
              <a:p>
                <a:pPr marL="457200" indent="-457200" algn="l">
                  <a:buFont typeface="Arial"/>
                  <a:buChar char="•"/>
                </a:pPr>
                <a:r>
                  <a:rPr lang="en-US" dirty="0"/>
                  <a:t>Disadvantages: Low voltage, slow.</a:t>
                </a:r>
              </a:p>
              <a:p>
                <a:pPr marL="457200" indent="-457200" algn="l">
                  <a:buFont typeface="Arial"/>
                  <a:buChar char="•"/>
                </a:pPr>
                <a:endParaRPr lang="en-US" dirty="0"/>
              </a:p>
            </p:txBody>
          </p:sp>
        </mc:Choice>
        <mc:Fallback xmlns="">
          <p:sp>
            <p:nvSpPr>
              <p:cNvPr id="3" name="Subtitle 2"/>
              <p:cNvSpPr>
                <a:spLocks noGrp="1" noRot="1" noChangeAspect="1" noMove="1" noResize="1" noEditPoints="1" noAdjustHandles="1" noChangeArrowheads="1" noChangeShapeType="1" noTextEdit="1"/>
              </p:cNvSpPr>
              <p:nvPr>
                <p:ph type="subTitle" idx="1"/>
              </p:nvPr>
            </p:nvSpPr>
            <p:spPr>
              <a:xfrm>
                <a:off x="-2" y="728870"/>
                <a:ext cx="8302338" cy="6129130"/>
              </a:xfrm>
              <a:blipFill>
                <a:blip r:embed="rId2"/>
                <a:stretch>
                  <a:fillRect l="-1070" t="-1242" r="-1835"/>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4A35EF7D-6CB1-A041-A2DD-8F607DAFBDFF}"/>
              </a:ext>
            </a:extLst>
          </p:cNvPr>
          <p:cNvSpPr/>
          <p:nvPr/>
        </p:nvSpPr>
        <p:spPr>
          <a:xfrm>
            <a:off x="6095997" y="6642556"/>
            <a:ext cx="2092039" cy="215444"/>
          </a:xfrm>
          <a:prstGeom prst="rect">
            <a:avLst/>
          </a:prstGeom>
        </p:spPr>
        <p:txBody>
          <a:bodyPr wrap="square">
            <a:spAutoFit/>
          </a:bodyPr>
          <a:lstStyle/>
          <a:p>
            <a:r>
              <a:rPr lang="fr-CH" sz="800" dirty="0"/>
              <a:t>https://</a:t>
            </a:r>
            <a:r>
              <a:rPr lang="fr-CH" sz="800" dirty="0" err="1"/>
              <a:t>en.wikipedia.org</a:t>
            </a:r>
            <a:r>
              <a:rPr lang="fr-CH" sz="800" dirty="0"/>
              <a:t>/wiki/Thermocouple</a:t>
            </a:r>
          </a:p>
        </p:txBody>
      </p:sp>
      <p:pic>
        <p:nvPicPr>
          <p:cNvPr id="2050" name="Picture 2">
            <a:extLst>
              <a:ext uri="{FF2B5EF4-FFF2-40B4-BE49-F238E27FC236}">
                <a16:creationId xmlns:a16="http://schemas.microsoft.com/office/drawing/2014/main" id="{EBCB6D5D-59BA-B749-A795-FECA2D993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2355" y="847135"/>
            <a:ext cx="4189646" cy="13141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8E251F1-1409-A64E-9434-F563EEA6C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9371" y="3155373"/>
            <a:ext cx="3702627" cy="37026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B729968-FD51-9548-9740-72A81DDE28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6627" y="3934188"/>
            <a:ext cx="3262744" cy="18415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18AB25-8C17-934C-BB43-06256FE86DE6}"/>
              </a:ext>
            </a:extLst>
          </p:cNvPr>
          <p:cNvSpPr/>
          <p:nvPr/>
        </p:nvSpPr>
        <p:spPr>
          <a:xfrm>
            <a:off x="6095998" y="6427112"/>
            <a:ext cx="2092038" cy="215444"/>
          </a:xfrm>
          <a:prstGeom prst="rect">
            <a:avLst/>
          </a:prstGeom>
        </p:spPr>
        <p:txBody>
          <a:bodyPr wrap="square">
            <a:spAutoFit/>
          </a:bodyPr>
          <a:lstStyle/>
          <a:p>
            <a:r>
              <a:rPr lang="fr-CH" sz="800" dirty="0"/>
              <a:t>https://</a:t>
            </a:r>
            <a:r>
              <a:rPr lang="fr-CH" sz="800" dirty="0" err="1"/>
              <a:t>en.wikipedia.org</a:t>
            </a:r>
            <a:r>
              <a:rPr lang="fr-CH" sz="800" dirty="0"/>
              <a:t>/wiki/Thermopile</a:t>
            </a:r>
          </a:p>
        </p:txBody>
      </p:sp>
    </p:spTree>
    <p:extLst>
      <p:ext uri="{BB962C8B-B14F-4D97-AF65-F5344CB8AC3E}">
        <p14:creationId xmlns:p14="http://schemas.microsoft.com/office/powerpoint/2010/main" val="344419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 y="-1"/>
            <a:ext cx="12191999" cy="624255"/>
          </a:xfrm>
        </p:spPr>
        <p:txBody>
          <a:bodyPr>
            <a:normAutofit fontScale="90000"/>
          </a:bodyPr>
          <a:lstStyle/>
          <a:p>
            <a:pPr algn="ctr"/>
            <a:r>
              <a:rPr lang="en-US" sz="4000" dirty="0">
                <a:solidFill>
                  <a:schemeClr val="accent5"/>
                </a:solidFill>
                <a:latin typeface="Times New Roman" panose="02020603050405020304" pitchFamily="18" charset="0"/>
                <a:cs typeface="Times New Roman" panose="02020603050405020304" pitchFamily="18" charset="0"/>
              </a:rPr>
              <a:t>Bolometer detectors</a:t>
            </a:r>
            <a:endParaRPr lang="en-US" sz="3200" dirty="0">
              <a:solidFill>
                <a:schemeClr val="accent5"/>
              </a:solidFill>
            </a:endParaRPr>
          </a:p>
        </p:txBody>
      </p:sp>
      <mc:AlternateContent xmlns:mc="http://schemas.openxmlformats.org/markup-compatibility/2006">
        <mc:Choice xmlns:a14="http://schemas.microsoft.com/office/drawing/2010/main" Requires="a14">
          <p:sp>
            <p:nvSpPr>
              <p:cNvPr id="3" name="Subtitle 2"/>
              <p:cNvSpPr>
                <a:spLocks noGrp="1"/>
              </p:cNvSpPr>
              <p:nvPr>
                <p:ph type="subTitle" idx="1"/>
              </p:nvPr>
            </p:nvSpPr>
            <p:spPr>
              <a:xfrm>
                <a:off x="-2" y="728870"/>
                <a:ext cx="8515351" cy="6129130"/>
              </a:xfrm>
            </p:spPr>
            <p:txBody>
              <a:bodyPr>
                <a:normAutofit lnSpcReduction="10000"/>
              </a:bodyPr>
              <a:lstStyle/>
              <a:p>
                <a:pPr marL="457200" indent="-457200" algn="l">
                  <a:buFont typeface="Arial"/>
                  <a:buChar char="•"/>
                </a:pPr>
                <a:r>
                  <a:rPr lang="en-US" dirty="0"/>
                  <a:t>The bolometer detector is based on temperature measurement by resistance change.</a:t>
                </a:r>
              </a:p>
              <a:p>
                <a:pPr marL="457200" indent="-457200" algn="l">
                  <a:buFont typeface="Arial"/>
                  <a:buChar char="•"/>
                </a:pPr>
                <a:r>
                  <a:rPr lang="en-US" dirty="0"/>
                  <a:t>The temperature-sensitive element can be a metal film (e.g. Bi), a thermistor (ceramic compound), which has an exponential thermal response, or a Si film.</a:t>
                </a:r>
              </a:p>
              <a:p>
                <a:pPr marL="457200" indent="-457200" algn="l">
                  <a:buFont typeface="Arial"/>
                  <a:buChar char="•"/>
                </a:pPr>
                <a:r>
                  <a:rPr lang="en-US" dirty="0"/>
                  <a:t>The resistance change is typically measured by a bridge circuit. In some cases, an AC excitation is used, to reduce 1/</a:t>
                </a:r>
                <a:r>
                  <a:rPr lang="en-US" i="1" dirty="0"/>
                  <a:t>f</a:t>
                </a:r>
                <a:r>
                  <a:rPr lang="en-US" dirty="0"/>
                  <a:t> noise (use a lock-in amplifier) and improve performance.</a:t>
                </a:r>
              </a:p>
              <a:p>
                <a:pPr marL="457200" indent="-457200" algn="l">
                  <a:buFont typeface="Arial"/>
                  <a:buChar char="•"/>
                </a:pPr>
                <a:r>
                  <a:rPr lang="en-US" dirty="0"/>
                  <a:t>Typical performance (IR Labs, at 4.2K):</a:t>
                </a:r>
              </a:p>
              <a:p>
                <a:pPr marL="914400" lvl="1" indent="-457200" algn="l">
                  <a:buFont typeface="Arial"/>
                  <a:buChar char="•"/>
                </a:pPr>
                <a:r>
                  <a:rPr lang="en-US" dirty="0"/>
                  <a:t>Sensitivity: 2.5</a:t>
                </a:r>
                <a:r>
                  <a:rPr lang="en-US" baseline="30000" dirty="0"/>
                  <a:t>.</a:t>
                </a:r>
                <a:r>
                  <a:rPr lang="en-US" dirty="0"/>
                  <a:t>10</a:t>
                </a:r>
                <a:r>
                  <a:rPr lang="en-US" baseline="30000" dirty="0"/>
                  <a:t>5</a:t>
                </a:r>
                <a:r>
                  <a:rPr lang="en-US" dirty="0"/>
                  <a:t> V/W</a:t>
                </a:r>
              </a:p>
              <a:p>
                <a:pPr marL="914400" lvl="1" indent="-457200" algn="l">
                  <a:buFont typeface="Arial"/>
                  <a:buChar char="•"/>
                </a:pPr>
                <a:r>
                  <a:rPr lang="en-US" dirty="0"/>
                  <a:t>NEP: </a:t>
                </a:r>
                <a14:m>
                  <m:oMath xmlns:m="http://schemas.openxmlformats.org/officeDocument/2006/math">
                    <m:r>
                      <a:rPr lang="fr-CH" b="0" i="1" smtClean="0">
                        <a:latin typeface="Cambria Math" panose="02040503050406030204" pitchFamily="18" charset="0"/>
                      </a:rPr>
                      <m:t>2.5</m:t>
                    </m:r>
                    <m:r>
                      <a:rPr lang="fr-CH" b="0" i="1" smtClean="0">
                        <a:latin typeface="Cambria Math" panose="02040503050406030204" pitchFamily="18" charset="0"/>
                        <a:ea typeface="Cambria Math" panose="02040503050406030204" pitchFamily="18" charset="0"/>
                      </a:rPr>
                      <m:t>∙</m:t>
                    </m:r>
                    <m:sSup>
                      <m:sSupPr>
                        <m:ctrlPr>
                          <a:rPr lang="fr-CH" b="0" i="1" smtClean="0">
                            <a:latin typeface="Cambria Math" panose="02040503050406030204" pitchFamily="18" charset="0"/>
                            <a:ea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10</m:t>
                        </m:r>
                      </m:e>
                      <m:sup>
                        <m:r>
                          <a:rPr lang="fr-CH" b="0" i="1" smtClean="0">
                            <a:latin typeface="Cambria Math" panose="02040503050406030204" pitchFamily="18" charset="0"/>
                            <a:ea typeface="Cambria Math" panose="02040503050406030204" pitchFamily="18" charset="0"/>
                          </a:rPr>
                          <m:t>−13</m:t>
                        </m:r>
                      </m:sup>
                    </m:sSup>
                    <m:r>
                      <a:rPr lang="en-US" b="0" i="1" smtClean="0">
                        <a:latin typeface="Cambria Math" panose="02040503050406030204" pitchFamily="18" charset="0"/>
                      </a:rPr>
                      <m:t> </m:t>
                    </m:r>
                    <m:r>
                      <a:rPr lang="en-US" b="0" i="1" smtClean="0">
                        <a:latin typeface="Cambria Math" panose="02040503050406030204" pitchFamily="18" charset="0"/>
                      </a:rPr>
                      <m:t>𝑊</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𝐻𝑧</m:t>
                        </m:r>
                      </m:e>
                    </m:rad>
                  </m:oMath>
                </a14:m>
                <a:endParaRPr lang="en-US" dirty="0"/>
              </a:p>
              <a:p>
                <a:pPr marL="914400" lvl="1" indent="-457200" algn="l">
                  <a:buFont typeface="Arial"/>
                  <a:buChar char="•"/>
                </a:pPr>
                <a:r>
                  <a:rPr lang="en-US" dirty="0"/>
                  <a:t>Response time: 2 </a:t>
                </a:r>
                <a:r>
                  <a:rPr lang="en-US" dirty="0" err="1"/>
                  <a:t>ms</a:t>
                </a:r>
                <a:endParaRPr lang="en-US" dirty="0"/>
              </a:p>
              <a:p>
                <a:pPr marL="457200" indent="-457200" algn="l">
                  <a:buFont typeface="Arial"/>
                  <a:buChar char="•"/>
                </a:pPr>
                <a:endParaRPr lang="en-US" dirty="0"/>
              </a:p>
              <a:p>
                <a:pPr marL="457200" indent="-457200" algn="l">
                  <a:buFont typeface="Arial"/>
                  <a:buChar char="•"/>
                </a:pPr>
                <a:endParaRPr lang="en-US" dirty="0"/>
              </a:p>
              <a:p>
                <a:pPr marL="457200" indent="-457200" algn="l">
                  <a:buFont typeface="Arial"/>
                  <a:buChar char="•"/>
                </a:pPr>
                <a:r>
                  <a:rPr lang="en-US" dirty="0"/>
                  <a:t>Advantages: Low resistance (low Johnson noise).</a:t>
                </a:r>
              </a:p>
              <a:p>
                <a:pPr marL="457200" indent="-457200" algn="l">
                  <a:buFont typeface="Arial"/>
                  <a:buChar char="•"/>
                </a:pPr>
                <a:r>
                  <a:rPr lang="en-US" dirty="0"/>
                  <a:t>Disadvantages: slow, cryogenic cooling often required.</a:t>
                </a:r>
              </a:p>
              <a:p>
                <a:pPr marL="457200" indent="-457200" algn="l">
                  <a:buFont typeface="Arial"/>
                  <a:buChar char="•"/>
                </a:pPr>
                <a:endParaRPr lang="en-US" dirty="0"/>
              </a:p>
            </p:txBody>
          </p:sp>
        </mc:Choice>
        <mc:Fallback>
          <p:sp>
            <p:nvSpPr>
              <p:cNvPr id="3" name="Subtitle 2"/>
              <p:cNvSpPr>
                <a:spLocks noGrp="1" noRot="1" noChangeAspect="1" noMove="1" noResize="1" noEditPoints="1" noAdjustHandles="1" noChangeArrowheads="1" noChangeShapeType="1" noTextEdit="1"/>
              </p:cNvSpPr>
              <p:nvPr>
                <p:ph type="subTitle" idx="1"/>
              </p:nvPr>
            </p:nvSpPr>
            <p:spPr>
              <a:xfrm>
                <a:off x="-2" y="728870"/>
                <a:ext cx="8515351" cy="6129130"/>
              </a:xfrm>
              <a:blipFill>
                <a:blip r:embed="rId2"/>
                <a:stretch>
                  <a:fillRect l="-1043" t="-1863" r="-1788"/>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4A35EF7D-6CB1-A041-A2DD-8F607DAFBDFF}"/>
              </a:ext>
            </a:extLst>
          </p:cNvPr>
          <p:cNvSpPr/>
          <p:nvPr/>
        </p:nvSpPr>
        <p:spPr>
          <a:xfrm>
            <a:off x="6095997" y="6642556"/>
            <a:ext cx="2092039" cy="215444"/>
          </a:xfrm>
          <a:prstGeom prst="rect">
            <a:avLst/>
          </a:prstGeom>
        </p:spPr>
        <p:txBody>
          <a:bodyPr wrap="square">
            <a:spAutoFit/>
          </a:bodyPr>
          <a:lstStyle/>
          <a:p>
            <a:r>
              <a:rPr lang="fr-CH" sz="800" dirty="0"/>
              <a:t>https://</a:t>
            </a:r>
            <a:r>
              <a:rPr lang="fr-CH" sz="800" dirty="0" err="1"/>
              <a:t>www.irlabs.com</a:t>
            </a:r>
            <a:r>
              <a:rPr lang="fr-CH" sz="800" dirty="0"/>
              <a:t>/</a:t>
            </a:r>
          </a:p>
        </p:txBody>
      </p:sp>
      <p:sp>
        <p:nvSpPr>
          <p:cNvPr id="4" name="Rectangle 3">
            <a:extLst>
              <a:ext uri="{FF2B5EF4-FFF2-40B4-BE49-F238E27FC236}">
                <a16:creationId xmlns:a16="http://schemas.microsoft.com/office/drawing/2014/main" id="{E518AB25-8C17-934C-BB43-06256FE86DE6}"/>
              </a:ext>
            </a:extLst>
          </p:cNvPr>
          <p:cNvSpPr/>
          <p:nvPr/>
        </p:nvSpPr>
        <p:spPr>
          <a:xfrm>
            <a:off x="3627780" y="6642555"/>
            <a:ext cx="2092038" cy="215444"/>
          </a:xfrm>
          <a:prstGeom prst="rect">
            <a:avLst/>
          </a:prstGeom>
        </p:spPr>
        <p:txBody>
          <a:bodyPr wrap="square">
            <a:spAutoFit/>
          </a:bodyPr>
          <a:lstStyle/>
          <a:p>
            <a:r>
              <a:rPr lang="fr-CH" sz="800" dirty="0"/>
              <a:t>https://</a:t>
            </a:r>
            <a:r>
              <a:rPr lang="fr-CH" sz="800" dirty="0" err="1"/>
              <a:t>circuitglobe.com</a:t>
            </a:r>
            <a:r>
              <a:rPr lang="fr-CH" sz="800" dirty="0"/>
              <a:t>/</a:t>
            </a:r>
            <a:r>
              <a:rPr lang="fr-CH" sz="800" dirty="0" err="1"/>
              <a:t>bolometer.html</a:t>
            </a:r>
            <a:endParaRPr lang="fr-CH" sz="800" dirty="0"/>
          </a:p>
        </p:txBody>
      </p:sp>
      <p:grpSp>
        <p:nvGrpSpPr>
          <p:cNvPr id="6" name="Group 5">
            <a:extLst>
              <a:ext uri="{FF2B5EF4-FFF2-40B4-BE49-F238E27FC236}">
                <a16:creationId xmlns:a16="http://schemas.microsoft.com/office/drawing/2014/main" id="{ABFC59BC-F8B7-8D48-9912-500CAA7AE21B}"/>
              </a:ext>
            </a:extLst>
          </p:cNvPr>
          <p:cNvGrpSpPr/>
          <p:nvPr/>
        </p:nvGrpSpPr>
        <p:grpSpPr>
          <a:xfrm>
            <a:off x="7466838" y="3979217"/>
            <a:ext cx="4725162" cy="2878782"/>
            <a:chOff x="6400800" y="799609"/>
            <a:chExt cx="5507181" cy="3240457"/>
          </a:xfrm>
        </p:grpSpPr>
        <p:pic>
          <p:nvPicPr>
            <p:cNvPr id="4098" name="Picture 2">
              <a:extLst>
                <a:ext uri="{FF2B5EF4-FFF2-40B4-BE49-F238E27FC236}">
                  <a16:creationId xmlns:a16="http://schemas.microsoft.com/office/drawing/2014/main" id="{280FB717-0492-4740-BD20-9DB206BB21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69" r="3656" b="15512"/>
            <a:stretch/>
          </p:blipFill>
          <p:spPr bwMode="auto">
            <a:xfrm>
              <a:off x="6431971" y="799609"/>
              <a:ext cx="5476010" cy="32404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3533CFB-5C92-BB44-83EF-2130690FBD9B}"/>
                </a:ext>
              </a:extLst>
            </p:cNvPr>
            <p:cNvSpPr/>
            <p:nvPr/>
          </p:nvSpPr>
          <p:spPr>
            <a:xfrm>
              <a:off x="6400800" y="2327564"/>
              <a:ext cx="997527" cy="61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pic>
        <p:nvPicPr>
          <p:cNvPr id="8" name="Picture 7">
            <a:extLst>
              <a:ext uri="{FF2B5EF4-FFF2-40B4-BE49-F238E27FC236}">
                <a16:creationId xmlns:a16="http://schemas.microsoft.com/office/drawing/2014/main" id="{E3FFEB57-0C72-7243-8C2D-C57B1F654A5C}"/>
              </a:ext>
            </a:extLst>
          </p:cNvPr>
          <p:cNvPicPr>
            <a:picLocks noChangeAspect="1"/>
          </p:cNvPicPr>
          <p:nvPr/>
        </p:nvPicPr>
        <p:blipFill>
          <a:blip r:embed="rId4"/>
          <a:stretch>
            <a:fillRect/>
          </a:stretch>
        </p:blipFill>
        <p:spPr>
          <a:xfrm>
            <a:off x="9715502" y="1"/>
            <a:ext cx="2476498" cy="3470063"/>
          </a:xfrm>
          <a:prstGeom prst="rect">
            <a:avLst/>
          </a:prstGeom>
        </p:spPr>
      </p:pic>
    </p:spTree>
    <p:extLst>
      <p:ext uri="{BB962C8B-B14F-4D97-AF65-F5344CB8AC3E}">
        <p14:creationId xmlns:p14="http://schemas.microsoft.com/office/powerpoint/2010/main" val="3261202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ypical operation of a pyroelectric energy sensor.">
            <a:extLst>
              <a:ext uri="{FF2B5EF4-FFF2-40B4-BE49-F238E27FC236}">
                <a16:creationId xmlns:a16="http://schemas.microsoft.com/office/drawing/2014/main" id="{C2691187-99A7-424B-906C-EBA95CE4AF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2" t="5039" r="2489" b="3682"/>
          <a:stretch/>
        </p:blipFill>
        <p:spPr bwMode="auto">
          <a:xfrm>
            <a:off x="5413425" y="3921369"/>
            <a:ext cx="6778572" cy="25937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idx="4294967295"/>
          </p:nvPr>
        </p:nvSpPr>
        <p:spPr>
          <a:xfrm>
            <a:off x="-1" y="-1"/>
            <a:ext cx="12191999" cy="527539"/>
          </a:xfrm>
        </p:spPr>
        <p:txBody>
          <a:bodyPr>
            <a:normAutofit fontScale="90000"/>
          </a:bodyPr>
          <a:lstStyle/>
          <a:p>
            <a:pPr algn="ctr"/>
            <a:r>
              <a:rPr lang="en-US" sz="4000" dirty="0">
                <a:solidFill>
                  <a:schemeClr val="accent5"/>
                </a:solidFill>
                <a:latin typeface="Times New Roman" panose="02020603050405020304" pitchFamily="18" charset="0"/>
                <a:cs typeface="Times New Roman" panose="02020603050405020304" pitchFamily="18" charset="0"/>
              </a:rPr>
              <a:t>The pyroelectric detector</a:t>
            </a:r>
            <a:endParaRPr lang="en-US" sz="3200" dirty="0">
              <a:solidFill>
                <a:schemeClr val="accent5"/>
              </a:solidFill>
            </a:endParaRPr>
          </a:p>
        </p:txBody>
      </p:sp>
      <mc:AlternateContent xmlns:mc="http://schemas.openxmlformats.org/markup-compatibility/2006">
        <mc:Choice xmlns:a14="http://schemas.microsoft.com/office/drawing/2010/main" Requires="a14">
          <p:sp>
            <p:nvSpPr>
              <p:cNvPr id="3" name="Subtitle 2"/>
              <p:cNvSpPr>
                <a:spLocks noGrp="1"/>
              </p:cNvSpPr>
              <p:nvPr>
                <p:ph type="subTitle" idx="1"/>
              </p:nvPr>
            </p:nvSpPr>
            <p:spPr>
              <a:xfrm>
                <a:off x="-2" y="728869"/>
                <a:ext cx="12191999" cy="5700506"/>
              </a:xfrm>
            </p:spPr>
            <p:txBody>
              <a:bodyPr>
                <a:normAutofit lnSpcReduction="10000"/>
              </a:bodyPr>
              <a:lstStyle/>
              <a:p>
                <a:pPr marL="457200" indent="-457200" algn="l">
                  <a:lnSpc>
                    <a:spcPct val="110000"/>
                  </a:lnSpc>
                  <a:spcBef>
                    <a:spcPts val="0"/>
                  </a:spcBef>
                  <a:buFont typeface="Arial"/>
                  <a:buChar char="•"/>
                </a:pPr>
                <a:r>
                  <a:rPr lang="en-US" sz="2000" dirty="0"/>
                  <a:t>The pyroelectric detector is based on the pyroelectric effect: A crystal with permanent electrical polarization responds to heating by expansion, leading to polarization and electric charge change. This change produces a current: </a:t>
                </a:r>
                <a14:m>
                  <m:oMath xmlns:m="http://schemas.openxmlformats.org/officeDocument/2006/math">
                    <m:r>
                      <a:rPr lang="fr-CH" sz="2000" b="0" i="1" smtClean="0">
                        <a:latin typeface="Cambria Math" panose="02040503050406030204" pitchFamily="18" charset="0"/>
                      </a:rPr>
                      <m:t>𝐼</m:t>
                    </m:r>
                    <m:r>
                      <a:rPr lang="fr-CH" sz="2000" b="0" i="1" smtClean="0">
                        <a:latin typeface="Cambria Math" panose="02040503050406030204" pitchFamily="18" charset="0"/>
                      </a:rPr>
                      <m:t>=</m:t>
                    </m:r>
                    <m:f>
                      <m:fPr>
                        <m:ctrlPr>
                          <a:rPr lang="fr-CH" sz="2000" b="0" i="1" smtClean="0">
                            <a:latin typeface="Cambria Math" panose="02040503050406030204" pitchFamily="18" charset="0"/>
                          </a:rPr>
                        </m:ctrlPr>
                      </m:fPr>
                      <m:num>
                        <m:r>
                          <a:rPr lang="fr-CH" sz="2000" b="0" i="1" smtClean="0">
                            <a:latin typeface="Cambria Math" panose="02040503050406030204" pitchFamily="18" charset="0"/>
                          </a:rPr>
                          <m:t>𝑑𝑄</m:t>
                        </m:r>
                      </m:num>
                      <m:den>
                        <m:r>
                          <a:rPr lang="fr-CH" sz="2000" b="0" i="1" smtClean="0">
                            <a:latin typeface="Cambria Math" panose="02040503050406030204" pitchFamily="18" charset="0"/>
                          </a:rPr>
                          <m:t>𝑑𝑡</m:t>
                        </m:r>
                      </m:den>
                    </m:f>
                    <m:r>
                      <a:rPr lang="fr-CH" sz="2000" b="0" i="1" smtClean="0">
                        <a:latin typeface="Cambria Math" panose="02040503050406030204" pitchFamily="18" charset="0"/>
                      </a:rPr>
                      <m:t>=</m:t>
                    </m:r>
                    <m:r>
                      <a:rPr lang="fr-CH" sz="2000" b="0" i="1" smtClean="0">
                        <a:latin typeface="Cambria Math" panose="02040503050406030204" pitchFamily="18" charset="0"/>
                      </a:rPr>
                      <m:t>𝐴𝑝</m:t>
                    </m:r>
                    <m:f>
                      <m:fPr>
                        <m:ctrlPr>
                          <a:rPr lang="fr-CH" sz="2000" i="1">
                            <a:latin typeface="Cambria Math" panose="02040503050406030204" pitchFamily="18" charset="0"/>
                          </a:rPr>
                        </m:ctrlPr>
                      </m:fPr>
                      <m:num>
                        <m:r>
                          <a:rPr lang="fr-CH" sz="2000" i="1">
                            <a:latin typeface="Cambria Math" panose="02040503050406030204" pitchFamily="18" charset="0"/>
                          </a:rPr>
                          <m:t>𝑑</m:t>
                        </m:r>
                        <m:r>
                          <a:rPr lang="fr-CH" sz="2000" b="0" i="1" smtClean="0">
                            <a:latin typeface="Cambria Math" panose="02040503050406030204" pitchFamily="18" charset="0"/>
                          </a:rPr>
                          <m:t>𝑇</m:t>
                        </m:r>
                      </m:num>
                      <m:den>
                        <m:r>
                          <a:rPr lang="fr-CH" sz="2000" i="1">
                            <a:latin typeface="Cambria Math" panose="02040503050406030204" pitchFamily="18" charset="0"/>
                          </a:rPr>
                          <m:t>𝑑𝑡</m:t>
                        </m:r>
                      </m:den>
                    </m:f>
                  </m:oMath>
                </a14:m>
                <a:r>
                  <a:rPr lang="en-US" sz="2000" dirty="0"/>
                  <a:t> , where A is the surface area and </a:t>
                </a:r>
                <a:r>
                  <a:rPr lang="en-US" sz="2000" i="1" dirty="0"/>
                  <a:t>p</a:t>
                </a:r>
                <a:r>
                  <a:rPr lang="en-US" sz="2000" dirty="0"/>
                  <a:t> is the pyroelectric coefficient of the material: </a:t>
                </a:r>
                <a14:m>
                  <m:oMath xmlns:m="http://schemas.openxmlformats.org/officeDocument/2006/math">
                    <m:r>
                      <a:rPr lang="fr-CH" sz="2000" b="0" i="1" smtClean="0">
                        <a:latin typeface="Cambria Math" panose="02040503050406030204" pitchFamily="18" charset="0"/>
                      </a:rPr>
                      <m:t>𝑝</m:t>
                    </m:r>
                    <m:r>
                      <a:rPr lang="fr-CH" sz="2000" i="1">
                        <a:latin typeface="Cambria Math" panose="02040503050406030204" pitchFamily="18" charset="0"/>
                      </a:rPr>
                      <m:t>=</m:t>
                    </m:r>
                    <m:r>
                      <a:rPr lang="fr-CH" sz="2000" b="0" i="1" smtClean="0">
                        <a:latin typeface="Cambria Math" panose="02040503050406030204" pitchFamily="18" charset="0"/>
                      </a:rPr>
                      <m:t>−</m:t>
                    </m:r>
                    <m:f>
                      <m:fPr>
                        <m:ctrlPr>
                          <a:rPr lang="fr-CH" sz="2000" i="1">
                            <a:latin typeface="Cambria Math" panose="02040503050406030204" pitchFamily="18" charset="0"/>
                          </a:rPr>
                        </m:ctrlPr>
                      </m:fPr>
                      <m:num>
                        <m:r>
                          <a:rPr lang="fr-CH" sz="2000" i="1">
                            <a:latin typeface="Cambria Math" panose="02040503050406030204" pitchFamily="18" charset="0"/>
                          </a:rPr>
                          <m:t>𝑑</m:t>
                        </m:r>
                        <m:r>
                          <a:rPr lang="fr-CH" sz="2000" b="0" i="1" smtClean="0">
                            <a:latin typeface="Cambria Math" panose="02040503050406030204" pitchFamily="18" charset="0"/>
                          </a:rPr>
                          <m:t>𝑃</m:t>
                        </m:r>
                      </m:num>
                      <m:den>
                        <m:r>
                          <a:rPr lang="fr-CH" sz="2000" i="1">
                            <a:latin typeface="Cambria Math" panose="02040503050406030204" pitchFamily="18" charset="0"/>
                          </a:rPr>
                          <m:t>𝑑</m:t>
                        </m:r>
                        <m:r>
                          <a:rPr lang="fr-CH" sz="2000" b="0" i="1" smtClean="0">
                            <a:latin typeface="Cambria Math" panose="02040503050406030204" pitchFamily="18" charset="0"/>
                          </a:rPr>
                          <m:t>𝑇</m:t>
                        </m:r>
                      </m:den>
                    </m:f>
                  </m:oMath>
                </a14:m>
                <a:r>
                  <a:rPr lang="en-US" sz="2000" dirty="0"/>
                  <a:t> (</a:t>
                </a:r>
                <a:r>
                  <a:rPr lang="en-US" sz="2000" i="1" dirty="0"/>
                  <a:t>P</a:t>
                </a:r>
                <a:r>
                  <a:rPr lang="en-US" sz="2000" dirty="0"/>
                  <a:t> = polarization).</a:t>
                </a:r>
              </a:p>
              <a:p>
                <a:pPr marL="457200" indent="-457200" algn="l">
                  <a:lnSpc>
                    <a:spcPct val="110000"/>
                  </a:lnSpc>
                  <a:spcBef>
                    <a:spcPts val="0"/>
                  </a:spcBef>
                  <a:buFont typeface="Arial"/>
                  <a:buChar char="•"/>
                </a:pPr>
                <a:r>
                  <a:rPr lang="en-US" sz="2000" dirty="0"/>
                  <a:t>The current is produced only for a temperature </a:t>
                </a:r>
                <a:r>
                  <a:rPr lang="en-US" sz="2000" i="1" dirty="0"/>
                  <a:t>change</a:t>
                </a:r>
                <a:r>
                  <a:rPr lang="en-US" sz="2000" dirty="0"/>
                  <a:t>,</a:t>
                </a:r>
              </a:p>
              <a:p>
                <a:pPr algn="l">
                  <a:lnSpc>
                    <a:spcPct val="110000"/>
                  </a:lnSpc>
                  <a:spcBef>
                    <a:spcPts val="0"/>
                  </a:spcBef>
                </a:pPr>
                <a:r>
                  <a:rPr lang="en-US" sz="2000" dirty="0"/>
                  <a:t>        so only </a:t>
                </a:r>
                <a:r>
                  <a:rPr lang="en-US" sz="2000" i="1" dirty="0"/>
                  <a:t>changes</a:t>
                </a:r>
                <a:r>
                  <a:rPr lang="en-US" sz="2000" dirty="0"/>
                  <a:t> in radiation power are measured.</a:t>
                </a:r>
              </a:p>
              <a:p>
                <a:pPr marL="457200" indent="-457200" algn="l">
                  <a:lnSpc>
                    <a:spcPct val="110000"/>
                  </a:lnSpc>
                  <a:spcBef>
                    <a:spcPts val="0"/>
                  </a:spcBef>
                  <a:buFont typeface="Arial"/>
                  <a:buChar char="•"/>
                </a:pPr>
                <a:r>
                  <a:rPr lang="en-US" sz="2000" dirty="0"/>
                  <a:t>Typical performance (</a:t>
                </a:r>
                <a:r>
                  <a:rPr lang="en-US" sz="2000" dirty="0" err="1"/>
                  <a:t>InfraTec</a:t>
                </a:r>
                <a:r>
                  <a:rPr lang="en-US" sz="2000" dirty="0"/>
                  <a:t> LME-335):</a:t>
                </a:r>
              </a:p>
              <a:p>
                <a:pPr marL="914400" lvl="1" indent="-457200" algn="l">
                  <a:lnSpc>
                    <a:spcPct val="110000"/>
                  </a:lnSpc>
                  <a:spcBef>
                    <a:spcPts val="0"/>
                  </a:spcBef>
                  <a:buFont typeface="Arial"/>
                  <a:buChar char="•"/>
                </a:pPr>
                <a:r>
                  <a:rPr lang="en-US" dirty="0"/>
                  <a:t>Sensitivity: 9</a:t>
                </a:r>
                <a:r>
                  <a:rPr lang="en-US" baseline="30000" dirty="0"/>
                  <a:t>.</a:t>
                </a:r>
                <a:r>
                  <a:rPr lang="en-US" dirty="0"/>
                  <a:t>10</a:t>
                </a:r>
                <a:r>
                  <a:rPr lang="en-US" baseline="30000" dirty="0"/>
                  <a:t>4</a:t>
                </a:r>
                <a:r>
                  <a:rPr lang="en-US" dirty="0"/>
                  <a:t> V/W</a:t>
                </a:r>
              </a:p>
              <a:p>
                <a:pPr marL="914400" lvl="1" indent="-457200" algn="l">
                  <a:lnSpc>
                    <a:spcPct val="110000"/>
                  </a:lnSpc>
                  <a:spcBef>
                    <a:spcPts val="0"/>
                  </a:spcBef>
                  <a:buFont typeface="Arial"/>
                  <a:buChar char="•"/>
                </a:pPr>
                <a:r>
                  <a:rPr lang="en-US" dirty="0"/>
                  <a:t>NEP: </a:t>
                </a:r>
                <a14:m>
                  <m:oMath xmlns:m="http://schemas.openxmlformats.org/officeDocument/2006/math">
                    <m:r>
                      <a:rPr lang="fr-CH" b="0" i="1" smtClean="0">
                        <a:latin typeface="Cambria Math" panose="02040503050406030204" pitchFamily="18" charset="0"/>
                      </a:rPr>
                      <m:t>5</m:t>
                    </m:r>
                    <m:r>
                      <a:rPr lang="fr-CH" b="0" i="1" smtClean="0">
                        <a:latin typeface="Cambria Math" panose="02040503050406030204" pitchFamily="18" charset="0"/>
                        <a:ea typeface="Cambria Math" panose="02040503050406030204" pitchFamily="18" charset="0"/>
                      </a:rPr>
                      <m:t>∙</m:t>
                    </m:r>
                    <m:sSup>
                      <m:sSupPr>
                        <m:ctrlPr>
                          <a:rPr lang="fr-CH" b="0" i="1" smtClean="0">
                            <a:latin typeface="Cambria Math" panose="02040503050406030204" pitchFamily="18" charset="0"/>
                            <a:ea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10</m:t>
                        </m:r>
                      </m:e>
                      <m:sup>
                        <m:r>
                          <a:rPr lang="fr-CH" b="0" i="1" smtClean="0">
                            <a:latin typeface="Cambria Math" panose="02040503050406030204" pitchFamily="18" charset="0"/>
                            <a:ea typeface="Cambria Math" panose="02040503050406030204" pitchFamily="18" charset="0"/>
                          </a:rPr>
                          <m:t>−10</m:t>
                        </m:r>
                      </m:sup>
                    </m:sSup>
                    <m:r>
                      <a:rPr lang="en-US" b="0" i="1" smtClean="0">
                        <a:latin typeface="Cambria Math" panose="02040503050406030204" pitchFamily="18" charset="0"/>
                      </a:rPr>
                      <m:t> </m:t>
                    </m:r>
                    <m:r>
                      <a:rPr lang="en-US" b="0" i="1" smtClean="0">
                        <a:latin typeface="Cambria Math" panose="02040503050406030204" pitchFamily="18" charset="0"/>
                      </a:rPr>
                      <m:t>𝑊</m:t>
                    </m:r>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𝐻𝑧</m:t>
                        </m:r>
                      </m:e>
                    </m:rad>
                  </m:oMath>
                </a14:m>
                <a:endParaRPr lang="en-US" dirty="0"/>
              </a:p>
              <a:p>
                <a:pPr marL="914400" lvl="1" indent="-457200" algn="l">
                  <a:lnSpc>
                    <a:spcPct val="110000"/>
                  </a:lnSpc>
                  <a:spcBef>
                    <a:spcPts val="0"/>
                  </a:spcBef>
                  <a:buFont typeface="Arial"/>
                  <a:buChar char="•"/>
                </a:pPr>
                <a:r>
                  <a:rPr lang="en-US" dirty="0"/>
                  <a:t>Response time: 150 </a:t>
                </a:r>
                <a:r>
                  <a:rPr lang="en-US" dirty="0" err="1"/>
                  <a:t>ms</a:t>
                </a:r>
                <a:endParaRPr lang="en-US" dirty="0"/>
              </a:p>
              <a:p>
                <a:pPr marL="457200" indent="-457200" algn="l">
                  <a:lnSpc>
                    <a:spcPct val="110000"/>
                  </a:lnSpc>
                  <a:spcBef>
                    <a:spcPts val="0"/>
                  </a:spcBef>
                  <a:buFont typeface="Arial"/>
                  <a:buChar char="•"/>
                </a:pPr>
                <a:endParaRPr lang="en-US" sz="2000" dirty="0"/>
              </a:p>
              <a:p>
                <a:pPr marL="457200" indent="-457200" algn="l">
                  <a:lnSpc>
                    <a:spcPct val="110000"/>
                  </a:lnSpc>
                  <a:spcBef>
                    <a:spcPts val="0"/>
                  </a:spcBef>
                  <a:buFont typeface="Arial"/>
                  <a:buChar char="•"/>
                </a:pPr>
                <a:endParaRPr lang="en-US" sz="2000" dirty="0"/>
              </a:p>
              <a:p>
                <a:pPr marL="457200" indent="-457200" algn="l">
                  <a:lnSpc>
                    <a:spcPct val="110000"/>
                  </a:lnSpc>
                  <a:spcBef>
                    <a:spcPts val="0"/>
                  </a:spcBef>
                  <a:buFont typeface="Arial"/>
                  <a:buChar char="•"/>
                </a:pPr>
                <a:r>
                  <a:rPr lang="en-US" sz="2000" dirty="0"/>
                  <a:t>Advantages: Room temperature operation, </a:t>
                </a:r>
              </a:p>
              <a:p>
                <a:pPr algn="l">
                  <a:lnSpc>
                    <a:spcPct val="110000"/>
                  </a:lnSpc>
                  <a:spcBef>
                    <a:spcPts val="0"/>
                  </a:spcBef>
                </a:pPr>
                <a:r>
                  <a:rPr lang="en-US" sz="2000" dirty="0"/>
                  <a:t>                             cheap, small (arrays possible).</a:t>
                </a:r>
              </a:p>
              <a:p>
                <a:pPr marL="457200" indent="-457200" algn="l">
                  <a:lnSpc>
                    <a:spcPct val="110000"/>
                  </a:lnSpc>
                  <a:spcBef>
                    <a:spcPts val="0"/>
                  </a:spcBef>
                  <a:buFont typeface="Arial"/>
                  <a:buChar char="•"/>
                </a:pPr>
                <a:r>
                  <a:rPr lang="en-US" sz="2000" dirty="0"/>
                  <a:t>Disadvantages: AC only, medium sensitivity.</a:t>
                </a:r>
              </a:p>
              <a:p>
                <a:pPr marL="457200" indent="-457200" algn="l">
                  <a:lnSpc>
                    <a:spcPct val="110000"/>
                  </a:lnSpc>
                  <a:spcBef>
                    <a:spcPts val="0"/>
                  </a:spcBef>
                  <a:buFont typeface="Arial"/>
                  <a:buChar char="•"/>
                </a:pPr>
                <a:endParaRPr lang="en-US" sz="2000" dirty="0"/>
              </a:p>
              <a:p>
                <a:pPr marL="457200" indent="-457200" algn="l">
                  <a:lnSpc>
                    <a:spcPct val="110000"/>
                  </a:lnSpc>
                  <a:spcBef>
                    <a:spcPts val="0"/>
                  </a:spcBef>
                  <a:buFont typeface="Arial"/>
                  <a:buChar char="•"/>
                </a:pPr>
                <a:r>
                  <a:rPr lang="en-US" sz="2000" dirty="0"/>
                  <a:t>Main uses: Motion detectors, alarms.</a:t>
                </a:r>
              </a:p>
            </p:txBody>
          </p:sp>
        </mc:Choice>
        <mc:Fallback>
          <p:sp>
            <p:nvSpPr>
              <p:cNvPr id="3" name="Subtitle 2"/>
              <p:cNvSpPr>
                <a:spLocks noGrp="1" noRot="1" noChangeAspect="1" noMove="1" noResize="1" noEditPoints="1" noAdjustHandles="1" noChangeArrowheads="1" noChangeShapeType="1" noTextEdit="1"/>
              </p:cNvSpPr>
              <p:nvPr>
                <p:ph type="subTitle" idx="1"/>
              </p:nvPr>
            </p:nvSpPr>
            <p:spPr>
              <a:xfrm>
                <a:off x="-2" y="728869"/>
                <a:ext cx="12191999" cy="5700506"/>
              </a:xfrm>
              <a:blipFill>
                <a:blip r:embed="rId3"/>
                <a:stretch>
                  <a:fillRect l="-416" t="-667"/>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E518AB25-8C17-934C-BB43-06256FE86DE6}"/>
              </a:ext>
            </a:extLst>
          </p:cNvPr>
          <p:cNvSpPr/>
          <p:nvPr/>
        </p:nvSpPr>
        <p:spPr>
          <a:xfrm>
            <a:off x="9925050" y="6640922"/>
            <a:ext cx="2266950" cy="215444"/>
          </a:xfrm>
          <a:prstGeom prst="rect">
            <a:avLst/>
          </a:prstGeom>
        </p:spPr>
        <p:txBody>
          <a:bodyPr wrap="square">
            <a:spAutoFit/>
          </a:bodyPr>
          <a:lstStyle/>
          <a:p>
            <a:r>
              <a:rPr lang="fr-CH" sz="800" dirty="0"/>
              <a:t>https://</a:t>
            </a:r>
            <a:r>
              <a:rPr lang="fr-CH" sz="800" dirty="0" err="1"/>
              <a:t>www.newport.com</a:t>
            </a:r>
            <a:r>
              <a:rPr lang="fr-CH" sz="800" dirty="0"/>
              <a:t>/n/</a:t>
            </a:r>
            <a:r>
              <a:rPr lang="fr-CH" sz="800" dirty="0" err="1"/>
              <a:t>pyroelectric-physics</a:t>
            </a:r>
            <a:endParaRPr lang="fr-CH" sz="800" dirty="0"/>
          </a:p>
        </p:txBody>
      </p:sp>
      <p:pic>
        <p:nvPicPr>
          <p:cNvPr id="2052" name="Picture 4" descr="Pyroelectric detector | Sensor division knowledge">
            <a:extLst>
              <a:ext uri="{FF2B5EF4-FFF2-40B4-BE49-F238E27FC236}">
                <a16:creationId xmlns:a16="http://schemas.microsoft.com/office/drawing/2014/main" id="{4B03E87C-E32A-7AEA-EBEE-F78307A6F3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789" r="26322" b="11288"/>
          <a:stretch/>
        </p:blipFill>
        <p:spPr bwMode="auto">
          <a:xfrm>
            <a:off x="10363199" y="2135051"/>
            <a:ext cx="1828801" cy="189460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2BD7011D-D09D-1A74-EAAB-E226A8FB7042}"/>
              </a:ext>
            </a:extLst>
          </p:cNvPr>
          <p:cNvSpPr txBox="1"/>
          <p:nvPr/>
        </p:nvSpPr>
        <p:spPr>
          <a:xfrm>
            <a:off x="0" y="6519446"/>
            <a:ext cx="7839077" cy="338554"/>
          </a:xfrm>
          <a:prstGeom prst="rect">
            <a:avLst/>
          </a:prstGeom>
          <a:noFill/>
        </p:spPr>
        <p:txBody>
          <a:bodyPr wrap="square">
            <a:spAutoFit/>
          </a:bodyPr>
          <a:lstStyle/>
          <a:p>
            <a:r>
              <a:rPr lang="en-US" sz="800" dirty="0"/>
              <a:t>https://</a:t>
            </a:r>
            <a:r>
              <a:rPr lang="en-US" sz="800" dirty="0" err="1"/>
              <a:t>www.google.com</a:t>
            </a:r>
            <a:r>
              <a:rPr lang="en-US" sz="800" dirty="0"/>
              <a:t>/</a:t>
            </a:r>
            <a:r>
              <a:rPr lang="en-US" sz="800" dirty="0" err="1"/>
              <a:t>url?sa</a:t>
            </a:r>
            <a:r>
              <a:rPr lang="en-US" sz="800" dirty="0"/>
              <a:t>=</a:t>
            </a:r>
            <a:r>
              <a:rPr lang="en-US" sz="800" dirty="0" err="1"/>
              <a:t>i&amp;url</a:t>
            </a:r>
            <a:r>
              <a:rPr lang="en-US" sz="800" dirty="0"/>
              <a:t>=https%3A%2F%2Fwww.infratec.eu%2Fsensor-division%2Fservice-support%2Fglossary%2Fpyroelectric-detector%2F&amp;psig=AOvVaw2djeC2dsW0B7AF2N0Xx7tJ&amp;ust=1731511602137000&amp;source=</a:t>
            </a:r>
            <a:r>
              <a:rPr lang="en-US" sz="800" dirty="0" err="1"/>
              <a:t>images&amp;cd</a:t>
            </a:r>
            <a:r>
              <a:rPr lang="en-US" sz="800" dirty="0"/>
              <a:t>=</a:t>
            </a:r>
            <a:r>
              <a:rPr lang="en-US" sz="800" dirty="0" err="1"/>
              <a:t>vfe&amp;opi</a:t>
            </a:r>
            <a:r>
              <a:rPr lang="en-US" sz="800" dirty="0"/>
              <a:t>=89978449&amp;ved=0CBQQjRxqGAoTCJDLj-iN14kDFQAAAAAdAAAAABCDAg</a:t>
            </a:r>
          </a:p>
        </p:txBody>
      </p:sp>
    </p:spTree>
    <p:extLst>
      <p:ext uri="{BB962C8B-B14F-4D97-AF65-F5344CB8AC3E}">
        <p14:creationId xmlns:p14="http://schemas.microsoft.com/office/powerpoint/2010/main" val="2703697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2" name="Picture 16" descr="PMA Hybrid Series | PicoQuant">
            <a:extLst>
              <a:ext uri="{FF2B5EF4-FFF2-40B4-BE49-F238E27FC236}">
                <a16:creationId xmlns:a16="http://schemas.microsoft.com/office/drawing/2014/main" id="{A07A45C2-5E34-5E45-890C-D93C91A6F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1827" y="4188823"/>
            <a:ext cx="3767742" cy="26691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idx="4294967295"/>
          </p:nvPr>
        </p:nvSpPr>
        <p:spPr>
          <a:xfrm>
            <a:off x="-2" y="-1"/>
            <a:ext cx="12191999" cy="632221"/>
          </a:xfrm>
        </p:spPr>
        <p:txBody>
          <a:bodyPr>
            <a:normAutofit fontScale="90000"/>
          </a:bodyPr>
          <a:lstStyle/>
          <a:p>
            <a:pPr algn="ctr"/>
            <a:r>
              <a:rPr lang="en-US" sz="4000" dirty="0">
                <a:solidFill>
                  <a:srgbClr val="FF0000"/>
                </a:solidFill>
                <a:latin typeface="Times New Roman" panose="02020603050405020304" pitchFamily="18" charset="0"/>
                <a:cs typeface="Times New Roman" panose="02020603050405020304" pitchFamily="18" charset="0"/>
              </a:rPr>
              <a:t>Photon detectors: the photomultiplier</a:t>
            </a:r>
            <a:endParaRPr lang="en-US" sz="3200" dirty="0">
              <a:solidFill>
                <a:srgbClr val="FF0000"/>
              </a:solidFill>
            </a:endParaRPr>
          </a:p>
        </p:txBody>
      </p:sp>
      <p:sp>
        <p:nvSpPr>
          <p:cNvPr id="12" name="Rectangle 11">
            <a:extLst>
              <a:ext uri="{FF2B5EF4-FFF2-40B4-BE49-F238E27FC236}">
                <a16:creationId xmlns:a16="http://schemas.microsoft.com/office/drawing/2014/main" id="{4A35EF7D-6CB1-A041-A2DD-8F607DAFBDFF}"/>
              </a:ext>
            </a:extLst>
          </p:cNvPr>
          <p:cNvSpPr/>
          <p:nvPr/>
        </p:nvSpPr>
        <p:spPr>
          <a:xfrm>
            <a:off x="0" y="6463944"/>
            <a:ext cx="4981306" cy="215444"/>
          </a:xfrm>
          <a:prstGeom prst="rect">
            <a:avLst/>
          </a:prstGeom>
        </p:spPr>
        <p:txBody>
          <a:bodyPr wrap="square">
            <a:spAutoFit/>
          </a:bodyPr>
          <a:lstStyle/>
          <a:p>
            <a:r>
              <a:rPr lang="fr-CH" sz="800" dirty="0"/>
              <a:t>https://</a:t>
            </a:r>
            <a:r>
              <a:rPr lang="fr-CH" sz="800" dirty="0" err="1"/>
              <a:t>www.olympus-lifescience.com</a:t>
            </a:r>
            <a:r>
              <a:rPr lang="fr-CH" sz="800" dirty="0"/>
              <a:t>/</a:t>
            </a:r>
            <a:r>
              <a:rPr lang="fr-CH" sz="800" dirty="0" err="1"/>
              <a:t>fr</a:t>
            </a:r>
            <a:r>
              <a:rPr lang="fr-CH" sz="800" dirty="0"/>
              <a:t>/microscope-</a:t>
            </a:r>
            <a:r>
              <a:rPr lang="fr-CH" sz="800" dirty="0" err="1"/>
              <a:t>resource</a:t>
            </a:r>
            <a:r>
              <a:rPr lang="fr-CH" sz="800" dirty="0"/>
              <a:t>/primer/</a:t>
            </a:r>
            <a:r>
              <a:rPr lang="fr-CH" sz="800" dirty="0" err="1"/>
              <a:t>digitalimaging</a:t>
            </a:r>
            <a:r>
              <a:rPr lang="fr-CH" sz="800" dirty="0"/>
              <a:t>/concepts/</a:t>
            </a:r>
            <a:r>
              <a:rPr lang="fr-CH" sz="800" dirty="0" err="1"/>
              <a:t>photomultipliers</a:t>
            </a:r>
            <a:r>
              <a:rPr lang="fr-CH" sz="800" dirty="0"/>
              <a:t>/</a:t>
            </a:r>
          </a:p>
        </p:txBody>
      </p:sp>
      <p:sp>
        <p:nvSpPr>
          <p:cNvPr id="3" name="Subtitle 2"/>
          <p:cNvSpPr>
            <a:spLocks noGrp="1"/>
          </p:cNvSpPr>
          <p:nvPr>
            <p:ph type="subTitle" idx="1"/>
          </p:nvPr>
        </p:nvSpPr>
        <p:spPr>
          <a:xfrm>
            <a:off x="-2" y="728869"/>
            <a:ext cx="8299271" cy="5722247"/>
          </a:xfrm>
        </p:spPr>
        <p:txBody>
          <a:bodyPr>
            <a:normAutofit lnSpcReduction="10000"/>
          </a:bodyPr>
          <a:lstStyle/>
          <a:p>
            <a:pPr marL="457200" indent="-457200" algn="l">
              <a:lnSpc>
                <a:spcPct val="120000"/>
              </a:lnSpc>
              <a:spcBef>
                <a:spcPts val="0"/>
              </a:spcBef>
              <a:buFont typeface="Arial"/>
              <a:buChar char="•"/>
            </a:pPr>
            <a:r>
              <a:rPr lang="en-US" dirty="0"/>
              <a:t>The photomultiplier is composed of a photocathode, which emits electrons when illuminated, and a set of dynodes, that multiply the electron flux. This setup is contained in a vacuum tube, with an external voltage maintaining the potential difference (100-300V) between successive dynodes, to accelerate the electrons and increase the electron yield.</a:t>
            </a:r>
          </a:p>
          <a:p>
            <a:pPr marL="457200" indent="-457200" algn="l">
              <a:lnSpc>
                <a:spcPct val="120000"/>
              </a:lnSpc>
              <a:spcBef>
                <a:spcPts val="0"/>
              </a:spcBef>
              <a:buFont typeface="Arial"/>
              <a:buChar char="•"/>
            </a:pPr>
            <a:r>
              <a:rPr lang="en-US" dirty="0"/>
              <a:t>A typical photomultiplier has up to 14 dynodes, yielding a total gain of 10</a:t>
            </a:r>
            <a:r>
              <a:rPr lang="en-US" baseline="30000" dirty="0"/>
              <a:t>5</a:t>
            </a:r>
            <a:r>
              <a:rPr lang="en-US" dirty="0"/>
              <a:t>-10</a:t>
            </a:r>
            <a:r>
              <a:rPr lang="en-US" baseline="30000" dirty="0"/>
              <a:t>7</a:t>
            </a:r>
            <a:r>
              <a:rPr lang="en-US" dirty="0"/>
              <a:t> electrons/photon.</a:t>
            </a:r>
          </a:p>
          <a:p>
            <a:pPr marL="457200" indent="-457200" algn="l">
              <a:lnSpc>
                <a:spcPct val="120000"/>
              </a:lnSpc>
              <a:spcBef>
                <a:spcPts val="0"/>
              </a:spcBef>
              <a:buFont typeface="Arial"/>
              <a:buChar char="•"/>
            </a:pPr>
            <a:r>
              <a:rPr lang="en-US" dirty="0"/>
              <a:t>The photocathode is made of alkali metals, with low work function, giving the wavelength response</a:t>
            </a:r>
          </a:p>
          <a:p>
            <a:pPr algn="l">
              <a:lnSpc>
                <a:spcPct val="120000"/>
              </a:lnSpc>
              <a:spcBef>
                <a:spcPts val="0"/>
              </a:spcBef>
            </a:pPr>
            <a:r>
              <a:rPr lang="en-US" dirty="0"/>
              <a:t>       of the tube: the photon energy must be</a:t>
            </a:r>
          </a:p>
          <a:p>
            <a:pPr algn="l">
              <a:lnSpc>
                <a:spcPct val="120000"/>
              </a:lnSpc>
              <a:spcBef>
                <a:spcPts val="0"/>
              </a:spcBef>
            </a:pPr>
            <a:r>
              <a:rPr lang="en-US" dirty="0"/>
              <a:t>       higher than the work function – this defines</a:t>
            </a:r>
          </a:p>
          <a:p>
            <a:pPr algn="l">
              <a:lnSpc>
                <a:spcPct val="120000"/>
              </a:lnSpc>
              <a:spcBef>
                <a:spcPts val="0"/>
              </a:spcBef>
            </a:pPr>
            <a:r>
              <a:rPr lang="en-US" dirty="0"/>
              <a:t>       the long-wavelength cutoff of the tube.</a:t>
            </a:r>
          </a:p>
          <a:p>
            <a:pPr marL="342900" indent="-342900" algn="l">
              <a:lnSpc>
                <a:spcPct val="120000"/>
              </a:lnSpc>
              <a:spcBef>
                <a:spcPts val="0"/>
              </a:spcBef>
              <a:buFont typeface="Arial" panose="020B0604020202020204" pitchFamily="34" charset="0"/>
              <a:buChar char="•"/>
            </a:pPr>
            <a:r>
              <a:rPr lang="en-US" dirty="0"/>
              <a:t>Maximum wavelength: 900 nm.</a:t>
            </a:r>
          </a:p>
        </p:txBody>
      </p:sp>
      <p:pic>
        <p:nvPicPr>
          <p:cNvPr id="9228" name="Picture 12">
            <a:extLst>
              <a:ext uri="{FF2B5EF4-FFF2-40B4-BE49-F238E27FC236}">
                <a16:creationId xmlns:a16="http://schemas.microsoft.com/office/drawing/2014/main" id="{FFFBCCEC-7314-764C-83FC-056A1B63B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270" y="704984"/>
            <a:ext cx="3892730" cy="2473029"/>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a:extLst>
              <a:ext uri="{FF2B5EF4-FFF2-40B4-BE49-F238E27FC236}">
                <a16:creationId xmlns:a16="http://schemas.microsoft.com/office/drawing/2014/main" id="{CF054EB4-4612-9A4A-BA45-3B8C9934EC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9569" y="3318103"/>
            <a:ext cx="2652429" cy="353989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68446C1-E56E-F54F-9EC8-08CA6A042355}"/>
              </a:ext>
            </a:extLst>
          </p:cNvPr>
          <p:cNvSpPr/>
          <p:nvPr/>
        </p:nvSpPr>
        <p:spPr>
          <a:xfrm>
            <a:off x="0" y="6631763"/>
            <a:ext cx="6096000" cy="215444"/>
          </a:xfrm>
          <a:prstGeom prst="rect">
            <a:avLst/>
          </a:prstGeom>
        </p:spPr>
        <p:txBody>
          <a:bodyPr>
            <a:spAutoFit/>
          </a:bodyPr>
          <a:lstStyle/>
          <a:p>
            <a:r>
              <a:rPr lang="fr-CH" sz="800" dirty="0"/>
              <a:t>https://</a:t>
            </a:r>
            <a:r>
              <a:rPr lang="fr-CH" sz="800" dirty="0" err="1"/>
              <a:t>www.picoquant.com</a:t>
            </a:r>
            <a:r>
              <a:rPr lang="fr-CH" sz="800" dirty="0"/>
              <a:t>/</a:t>
            </a:r>
            <a:r>
              <a:rPr lang="fr-CH" sz="800" dirty="0" err="1"/>
              <a:t>products</a:t>
            </a:r>
            <a:r>
              <a:rPr lang="fr-CH" sz="800" dirty="0"/>
              <a:t>/</a:t>
            </a:r>
            <a:r>
              <a:rPr lang="fr-CH" sz="800" dirty="0" err="1"/>
              <a:t>category</a:t>
            </a:r>
            <a:r>
              <a:rPr lang="fr-CH" sz="800" dirty="0"/>
              <a:t>/photon-</a:t>
            </a:r>
            <a:r>
              <a:rPr lang="fr-CH" sz="800" dirty="0" err="1"/>
              <a:t>counting</a:t>
            </a:r>
            <a:r>
              <a:rPr lang="fr-CH" sz="800" dirty="0"/>
              <a:t>-detectors/</a:t>
            </a:r>
            <a:r>
              <a:rPr lang="fr-CH" sz="800" dirty="0" err="1"/>
              <a:t>pma</a:t>
            </a:r>
            <a:r>
              <a:rPr lang="fr-CH" sz="800" dirty="0"/>
              <a:t>-</a:t>
            </a:r>
            <a:r>
              <a:rPr lang="fr-CH" sz="800" dirty="0" err="1"/>
              <a:t>hybrid</a:t>
            </a:r>
            <a:r>
              <a:rPr lang="fr-CH" sz="800" dirty="0"/>
              <a:t>-</a:t>
            </a:r>
            <a:r>
              <a:rPr lang="fr-CH" sz="800" dirty="0" err="1"/>
              <a:t>series</a:t>
            </a:r>
            <a:r>
              <a:rPr lang="fr-CH" sz="800" dirty="0"/>
              <a:t>-</a:t>
            </a:r>
            <a:r>
              <a:rPr lang="fr-CH" sz="800" dirty="0" err="1"/>
              <a:t>hybrid</a:t>
            </a:r>
            <a:r>
              <a:rPr lang="fr-CH" sz="800" dirty="0"/>
              <a:t>-</a:t>
            </a:r>
            <a:r>
              <a:rPr lang="fr-CH" sz="800" dirty="0" err="1"/>
              <a:t>photomultiplier</a:t>
            </a:r>
            <a:r>
              <a:rPr lang="fr-CH" sz="800" dirty="0"/>
              <a:t>-detector-</a:t>
            </a:r>
            <a:r>
              <a:rPr lang="fr-CH" sz="800" dirty="0" err="1"/>
              <a:t>assembly</a:t>
            </a:r>
            <a:endParaRPr lang="fr-CH" sz="800" dirty="0"/>
          </a:p>
        </p:txBody>
      </p:sp>
    </p:spTree>
    <p:extLst>
      <p:ext uri="{BB962C8B-B14F-4D97-AF65-F5344CB8AC3E}">
        <p14:creationId xmlns:p14="http://schemas.microsoft.com/office/powerpoint/2010/main" val="267236055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302560</TotalTime>
  <Words>6152</Words>
  <Application>Microsoft Macintosh PowerPoint</Application>
  <PresentationFormat>Grand écran</PresentationFormat>
  <Paragraphs>498</Paragraphs>
  <Slides>44</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44</vt:i4>
      </vt:variant>
    </vt:vector>
  </HeadingPairs>
  <TitlesOfParts>
    <vt:vector size="51" baseType="lpstr">
      <vt:lpstr>Arial</vt:lpstr>
      <vt:lpstr>Calibri</vt:lpstr>
      <vt:lpstr>Calibri Light</vt:lpstr>
      <vt:lpstr>Cambria Math</vt:lpstr>
      <vt:lpstr>Symbol</vt:lpstr>
      <vt:lpstr>Times New Roman</vt:lpstr>
      <vt:lpstr>Thème Office</vt:lpstr>
      <vt:lpstr>The detector</vt:lpstr>
      <vt:lpstr>Definition of detector parameters (1)</vt:lpstr>
      <vt:lpstr>Definition of detector parameters (2)</vt:lpstr>
      <vt:lpstr>Thermal detectors - General</vt:lpstr>
      <vt:lpstr>Photon detectors - General</vt:lpstr>
      <vt:lpstr>Thermocouple/thermopile detectors</vt:lpstr>
      <vt:lpstr>Bolometer detectors</vt:lpstr>
      <vt:lpstr>The pyroelectric detector</vt:lpstr>
      <vt:lpstr>Photon detectors: the photomultiplier</vt:lpstr>
      <vt:lpstr>Continuous and pulse-response photomultipliers</vt:lpstr>
      <vt:lpstr>Photon detectors: the linear photodiode</vt:lpstr>
      <vt:lpstr>Photon detectors: the linear photodiode</vt:lpstr>
      <vt:lpstr>The linear photodiode equation</vt:lpstr>
      <vt:lpstr>Electrical model of the photodiode</vt:lpstr>
      <vt:lpstr>Photon detectors: typical circuits and noise</vt:lpstr>
      <vt:lpstr>Photon detectors: the avalanche photodiode</vt:lpstr>
      <vt:lpstr>Photon detectors: narrow-bandgap materials</vt:lpstr>
      <vt:lpstr>Array detectors: CCD and CMOS</vt:lpstr>
      <vt:lpstr>Array detectors: Comparing CCD and CMOS</vt:lpstr>
      <vt:lpstr>Typical properties of the "scientific" CCD camera</vt:lpstr>
      <vt:lpstr>Reminder: The grating monochromator</vt:lpstr>
      <vt:lpstr>Camera vs. single detector for spectroscopy</vt:lpstr>
      <vt:lpstr>Compact spectrometers</vt:lpstr>
      <vt:lpstr>Raman spectroscopy</vt:lpstr>
      <vt:lpstr>Raman spectroscopy - principles</vt:lpstr>
      <vt:lpstr>Raman spectroscopy - setup</vt:lpstr>
      <vt:lpstr>Imaging (hyperspectral) Raman spectroscopy</vt:lpstr>
      <vt:lpstr>Raman spectroscopy vs. FTIR spectroscopy</vt:lpstr>
      <vt:lpstr>Applications of Raman spectroscopy: organic molecules</vt:lpstr>
      <vt:lpstr>Cathodoluminescence</vt:lpstr>
      <vt:lpstr>Main parts of a CL system</vt:lpstr>
      <vt:lpstr>Electron beam sources</vt:lpstr>
      <vt:lpstr>Generation of the CL signal</vt:lpstr>
      <vt:lpstr>Distribution of scattered electrons</vt:lpstr>
      <vt:lpstr>Distribution of scattered electrons – high energy</vt:lpstr>
      <vt:lpstr>Distribution of scattered electrons – low energy</vt:lpstr>
      <vt:lpstr>Electron beam current</vt:lpstr>
      <vt:lpstr>CL standard optics</vt:lpstr>
      <vt:lpstr>Advanced CL – developed at EPFL (1)</vt:lpstr>
      <vt:lpstr>Advanced CL – developed at EPFL (2)</vt:lpstr>
      <vt:lpstr>CL data analysis</vt:lpstr>
      <vt:lpstr>Examples of sample analysis: 1. GaP microdisk with GaPN QWs</vt:lpstr>
      <vt:lpstr>Examples of sample analysis: 1. GaP microdisk with GaPN QWs</vt:lpstr>
      <vt:lpstr>Examples of sample analysis: 2. ZnO Nanowires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Cathodoluminescence</dc:title>
  <dc:creator>burmilla1@gmail.com</dc:creator>
  <cp:lastModifiedBy>B</cp:lastModifiedBy>
  <cp:revision>416</cp:revision>
  <dcterms:created xsi:type="dcterms:W3CDTF">2019-09-01T16:41:56Z</dcterms:created>
  <dcterms:modified xsi:type="dcterms:W3CDTF">2024-11-13T10:20:13Z</dcterms:modified>
</cp:coreProperties>
</file>