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8" r:id="rId1"/>
  </p:sldMasterIdLst>
  <p:notesMasterIdLst>
    <p:notesMasterId r:id="rId58"/>
  </p:notesMasterIdLst>
  <p:handoutMasterIdLst>
    <p:handoutMasterId r:id="rId59"/>
  </p:handoutMasterIdLst>
  <p:sldIdLst>
    <p:sldId id="548" r:id="rId2"/>
    <p:sldId id="566" r:id="rId3"/>
    <p:sldId id="570" r:id="rId4"/>
    <p:sldId id="571" r:id="rId5"/>
    <p:sldId id="587" r:id="rId6"/>
    <p:sldId id="602" r:id="rId7"/>
    <p:sldId id="576" r:id="rId8"/>
    <p:sldId id="569" r:id="rId9"/>
    <p:sldId id="567" r:id="rId10"/>
    <p:sldId id="599" r:id="rId11"/>
    <p:sldId id="608" r:id="rId12"/>
    <p:sldId id="609" r:id="rId13"/>
    <p:sldId id="575" r:id="rId14"/>
    <p:sldId id="596" r:id="rId15"/>
    <p:sldId id="597" r:id="rId16"/>
    <p:sldId id="612" r:id="rId17"/>
    <p:sldId id="614" r:id="rId18"/>
    <p:sldId id="615" r:id="rId19"/>
    <p:sldId id="616" r:id="rId20"/>
    <p:sldId id="573" r:id="rId21"/>
    <p:sldId id="606" r:id="rId22"/>
    <p:sldId id="563" r:id="rId23"/>
    <p:sldId id="607" r:id="rId24"/>
    <p:sldId id="598" r:id="rId25"/>
    <p:sldId id="591" r:id="rId26"/>
    <p:sldId id="568" r:id="rId27"/>
    <p:sldId id="549" r:id="rId28"/>
    <p:sldId id="590" r:id="rId29"/>
    <p:sldId id="601" r:id="rId30"/>
    <p:sldId id="603" r:id="rId31"/>
    <p:sldId id="604" r:id="rId32"/>
    <p:sldId id="617" r:id="rId33"/>
    <p:sldId id="605" r:id="rId34"/>
    <p:sldId id="610" r:id="rId35"/>
    <p:sldId id="611" r:id="rId36"/>
    <p:sldId id="592" r:id="rId37"/>
    <p:sldId id="613" r:id="rId38"/>
    <p:sldId id="589" r:id="rId39"/>
    <p:sldId id="550" r:id="rId40"/>
    <p:sldId id="553" r:id="rId41"/>
    <p:sldId id="551" r:id="rId42"/>
    <p:sldId id="554" r:id="rId43"/>
    <p:sldId id="555" r:id="rId44"/>
    <p:sldId id="556" r:id="rId45"/>
    <p:sldId id="584" r:id="rId46"/>
    <p:sldId id="557" r:id="rId47"/>
    <p:sldId id="558" r:id="rId48"/>
    <p:sldId id="559" r:id="rId49"/>
    <p:sldId id="577" r:id="rId50"/>
    <p:sldId id="562" r:id="rId51"/>
    <p:sldId id="600" r:id="rId52"/>
    <p:sldId id="579" r:id="rId53"/>
    <p:sldId id="585" r:id="rId54"/>
    <p:sldId id="580" r:id="rId55"/>
    <p:sldId id="578" r:id="rId56"/>
    <p:sldId id="560" r:id="rId57"/>
  </p:sldIdLst>
  <p:sldSz cx="9144000" cy="6858000" type="letter"/>
  <p:notesSz cx="6854825" cy="97488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0">
          <p15:clr>
            <a:srgbClr val="A4A3A4"/>
          </p15:clr>
        </p15:guide>
        <p15:guide id="2" pos="215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56"/>
    <p:restoredTop sz="94795"/>
  </p:normalViewPr>
  <p:slideViewPr>
    <p:cSldViewPr snapToGrid="0">
      <p:cViewPr varScale="1">
        <p:scale>
          <a:sx n="116" d="100"/>
          <a:sy n="116" d="100"/>
        </p:scale>
        <p:origin x="23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40" d="100"/>
          <a:sy n="40" d="100"/>
        </p:scale>
        <p:origin x="-1410" y="-72"/>
      </p:cViewPr>
      <p:guideLst>
        <p:guide orient="horz" pos="3070"/>
        <p:guide pos="215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EEDAFCA8-766E-CFC4-1EBE-9C105786718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924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7" tIns="45578" rIns="91157" bIns="45578" numCol="1" anchor="t" anchorCtr="0" compatLnSpc="1">
            <a:prstTxWarp prst="textNoShape">
              <a:avLst/>
            </a:prstTxWarp>
          </a:bodyPr>
          <a:lstStyle>
            <a:lvl1pPr defTabSz="911225">
              <a:buFontTx/>
              <a:buNone/>
              <a:defRPr sz="1200">
                <a:solidFill>
                  <a:schemeClr val="tx1"/>
                </a:solidFill>
                <a:latin typeface="Helvetica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11D7C678-95EF-3DD9-B780-54C86512339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7788" y="0"/>
            <a:ext cx="29924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7" tIns="45578" rIns="91157" bIns="45578" numCol="1" anchor="t" anchorCtr="0" compatLnSpc="1">
            <a:prstTxWarp prst="textNoShape">
              <a:avLst/>
            </a:prstTxWarp>
          </a:bodyPr>
          <a:lstStyle>
            <a:lvl1pPr algn="r" defTabSz="911225">
              <a:buFontTx/>
              <a:buNone/>
              <a:defRPr sz="1200">
                <a:solidFill>
                  <a:schemeClr val="tx1"/>
                </a:solidFill>
                <a:latin typeface="Helvetica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3492" name="Rectangle 4">
            <a:extLst>
              <a:ext uri="{FF2B5EF4-FFF2-40B4-BE49-F238E27FC236}">
                <a16:creationId xmlns:a16="http://schemas.microsoft.com/office/drawing/2014/main" id="{7C044B89-62AC-0CED-57B2-106CCA61E8C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83700"/>
            <a:ext cx="29924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7" tIns="45578" rIns="91157" bIns="45578" numCol="1" anchor="b" anchorCtr="0" compatLnSpc="1">
            <a:prstTxWarp prst="textNoShape">
              <a:avLst/>
            </a:prstTxWarp>
          </a:bodyPr>
          <a:lstStyle>
            <a:lvl1pPr defTabSz="911225">
              <a:buFontTx/>
              <a:buNone/>
              <a:defRPr sz="1200">
                <a:solidFill>
                  <a:schemeClr val="tx1"/>
                </a:solidFill>
                <a:latin typeface="Helvetica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3493" name="Rectangle 5">
            <a:extLst>
              <a:ext uri="{FF2B5EF4-FFF2-40B4-BE49-F238E27FC236}">
                <a16:creationId xmlns:a16="http://schemas.microsoft.com/office/drawing/2014/main" id="{158687F3-65BD-EF69-0FCA-5C508AA5CAA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7788" y="9283700"/>
            <a:ext cx="29924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7" tIns="45578" rIns="91157" bIns="45578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153BEA5-4E80-584E-9E74-1D08C1DA2DCD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69724A77-C52D-6028-4247-217CDF82B6E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924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7" tIns="45578" rIns="91157" bIns="45578" numCol="1" anchor="t" anchorCtr="0" compatLnSpc="1">
            <a:prstTxWarp prst="textNoShape">
              <a:avLst/>
            </a:prstTxWarp>
          </a:bodyPr>
          <a:lstStyle>
            <a:lvl1pPr defTabSz="911225">
              <a:buFontTx/>
              <a:buNone/>
              <a:defRPr sz="1200">
                <a:solidFill>
                  <a:schemeClr val="tx1"/>
                </a:solidFill>
                <a:latin typeface="Helvetica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81BFADD7-393F-F6D6-9254-50AED80A22C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7788" y="0"/>
            <a:ext cx="29924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7" tIns="45578" rIns="91157" bIns="45578" numCol="1" anchor="t" anchorCtr="0" compatLnSpc="1">
            <a:prstTxWarp prst="textNoShape">
              <a:avLst/>
            </a:prstTxWarp>
          </a:bodyPr>
          <a:lstStyle>
            <a:lvl1pPr algn="r" defTabSz="911225">
              <a:buFontTx/>
              <a:buNone/>
              <a:defRPr sz="1200">
                <a:solidFill>
                  <a:schemeClr val="tx1"/>
                </a:solidFill>
                <a:latin typeface="Helvetica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F7027614-D256-E8BD-2FC0-535E889E215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9325" y="720725"/>
            <a:ext cx="4906963" cy="3679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9636C6FC-0FA8-6BB0-BA3D-E20803C0B4D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41850"/>
            <a:ext cx="5010150" cy="440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7" tIns="45578" rIns="91157" bIns="455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fr-FR" noProof="0"/>
              <a:t>Haga clic para modificar el estilo de texto del patrón</a:t>
            </a:r>
          </a:p>
          <a:p>
            <a:pPr lvl="1"/>
            <a:r>
              <a:rPr lang="es-ES_tradnl" altLang="fr-FR" noProof="0"/>
              <a:t>Segundo nivel</a:t>
            </a:r>
          </a:p>
          <a:p>
            <a:pPr lvl="2"/>
            <a:r>
              <a:rPr lang="es-ES_tradnl" altLang="fr-FR" noProof="0"/>
              <a:t>Tercer nivel</a:t>
            </a:r>
          </a:p>
          <a:p>
            <a:pPr lvl="3"/>
            <a:r>
              <a:rPr lang="es-ES_tradnl" altLang="fr-FR" noProof="0"/>
              <a:t>Cuarto nivel</a:t>
            </a:r>
          </a:p>
          <a:p>
            <a:pPr lvl="4"/>
            <a:r>
              <a:rPr lang="es-ES_tradnl" altLang="fr-FR" noProof="0"/>
              <a:t>Quinto nivel</a:t>
            </a:r>
          </a:p>
        </p:txBody>
      </p:sp>
      <p:sp>
        <p:nvSpPr>
          <p:cNvPr id="47110" name="Rectangle 6">
            <a:extLst>
              <a:ext uri="{FF2B5EF4-FFF2-40B4-BE49-F238E27FC236}">
                <a16:creationId xmlns:a16="http://schemas.microsoft.com/office/drawing/2014/main" id="{92703458-56FA-9D58-202C-44295E83E5F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83700"/>
            <a:ext cx="29924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7" tIns="45578" rIns="91157" bIns="45578" numCol="1" anchor="b" anchorCtr="0" compatLnSpc="1">
            <a:prstTxWarp prst="textNoShape">
              <a:avLst/>
            </a:prstTxWarp>
          </a:bodyPr>
          <a:lstStyle>
            <a:lvl1pPr defTabSz="911225">
              <a:buFontTx/>
              <a:buNone/>
              <a:defRPr sz="1200">
                <a:solidFill>
                  <a:schemeClr val="tx1"/>
                </a:solidFill>
                <a:latin typeface="Helvetica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7111" name="Rectangle 7">
            <a:extLst>
              <a:ext uri="{FF2B5EF4-FFF2-40B4-BE49-F238E27FC236}">
                <a16:creationId xmlns:a16="http://schemas.microsoft.com/office/drawing/2014/main" id="{4B729084-2ED6-0E75-E713-AFDDD7A75E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7788" y="9283700"/>
            <a:ext cx="29924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7" tIns="45578" rIns="91157" bIns="45578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AB92A91-C0FC-FF42-ADE4-52FDF629BD08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B75BEC41-2EEE-3688-F0E9-A0224AD8E4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0D99F1E3-1AC6-F847-B8FA-12514DBE4E4F}" type="slidenum">
              <a:rPr lang="fr-FR" altLang="fr-FR" sz="1200" smtClean="0">
                <a:solidFill>
                  <a:schemeClr val="tx1"/>
                </a:solidFill>
              </a:rPr>
              <a:pPr/>
              <a:t>1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63F74247-E308-DB8B-FC0D-6A43B550EE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CEF5E09F-435F-6263-90AB-77D0B8A83E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7C4C356C-82C7-726B-5779-E54D45244E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398E0B8C-F899-E04F-921B-EE223D929759}" type="slidenum">
              <a:rPr lang="en-GB" altLang="fr-FR" sz="1200" smtClean="0">
                <a:solidFill>
                  <a:schemeClr val="tx1"/>
                </a:solidFill>
              </a:rPr>
              <a:pPr/>
              <a:t>10</a:t>
            </a:fld>
            <a:endParaRPr lang="en-GB" altLang="fr-FR" sz="1200">
              <a:solidFill>
                <a:schemeClr val="tx1"/>
              </a:solidFill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9B401313-3451-66CA-58F5-A77C1EA84B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9584F0C2-87D4-A1B3-BC77-018DF92DB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AE5866D4-94D7-5E9C-6700-BFA70198EC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DF869F55-4308-8B40-ABBF-9CCF16386F4F}" type="slidenum">
              <a:rPr lang="fr-FR" altLang="fr-FR" sz="1200" smtClean="0">
                <a:solidFill>
                  <a:schemeClr val="tx1"/>
                </a:solidFill>
              </a:rPr>
              <a:pPr/>
              <a:t>13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36866" name="Rectangle 1026">
            <a:extLst>
              <a:ext uri="{FF2B5EF4-FFF2-40B4-BE49-F238E27FC236}">
                <a16:creationId xmlns:a16="http://schemas.microsoft.com/office/drawing/2014/main" id="{A911DC5E-CF28-CC99-3D17-B8CBD5A025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1027">
            <a:extLst>
              <a:ext uri="{FF2B5EF4-FFF2-40B4-BE49-F238E27FC236}">
                <a16:creationId xmlns:a16="http://schemas.microsoft.com/office/drawing/2014/main" id="{E4A4FB24-2ACF-7DCE-31FC-B527A07788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C2DC7FAB-BC08-6D0E-81B8-8230126B7D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97566F7A-029B-BB4C-B3DB-861C52ABFDB1}" type="slidenum">
              <a:rPr lang="fr-FR" altLang="fr-FR" sz="1200" smtClean="0">
                <a:solidFill>
                  <a:schemeClr val="tx1"/>
                </a:solidFill>
              </a:rPr>
              <a:pPr/>
              <a:t>14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53127C92-474B-D293-FBB6-9D082126CE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0C9AC46F-708C-7BB0-ACFC-A19B9DFBE9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27014895-323F-5451-36FC-F063F0AA9D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2AA92338-5DAB-BE40-BA90-2DFD258FA44A}" type="slidenum">
              <a:rPr lang="fr-FR" altLang="fr-FR" sz="1200" smtClean="0">
                <a:solidFill>
                  <a:schemeClr val="tx1"/>
                </a:solidFill>
              </a:rPr>
              <a:pPr/>
              <a:t>15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88BA3936-EF9C-27B7-AB34-1CBAE7D2EB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58BC9724-8413-F46F-56E4-18246B0794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910D6396-A571-7797-8EAD-F991FE4C04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E48B826A-50D2-CD4F-96A3-FFC57C326651}" type="slidenum">
              <a:rPr lang="fr-FR" altLang="fr-FR" sz="1200" smtClean="0">
                <a:solidFill>
                  <a:schemeClr val="tx1"/>
                </a:solidFill>
              </a:rPr>
              <a:pPr/>
              <a:t>20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43010" name="Rectangle 1026">
            <a:extLst>
              <a:ext uri="{FF2B5EF4-FFF2-40B4-BE49-F238E27FC236}">
                <a16:creationId xmlns:a16="http://schemas.microsoft.com/office/drawing/2014/main" id="{87AC4BCB-F763-1532-72AC-77185D69EB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20725"/>
            <a:ext cx="4908550" cy="3681413"/>
          </a:xfrm>
          <a:solidFill>
            <a:srgbClr val="FFFFFF"/>
          </a:solidFill>
          <a:ln/>
        </p:spPr>
      </p:sp>
      <p:sp>
        <p:nvSpPr>
          <p:cNvPr id="43011" name="Rectangle 1027">
            <a:extLst>
              <a:ext uri="{FF2B5EF4-FFF2-40B4-BE49-F238E27FC236}">
                <a16:creationId xmlns:a16="http://schemas.microsoft.com/office/drawing/2014/main" id="{4F419F11-3A9E-075D-8F82-48D6AEE940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6938" y="4641850"/>
            <a:ext cx="5011737" cy="44021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B0109155-FA19-5826-CDC7-E9146B7C18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4D2830B5-725B-9040-BFCE-B6E78B31AE26}" type="slidenum">
              <a:rPr lang="fr-FR" altLang="fr-FR" sz="1200" smtClean="0">
                <a:solidFill>
                  <a:schemeClr val="tx1"/>
                </a:solidFill>
              </a:rPr>
              <a:pPr/>
              <a:t>21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45058" name="Rectangle 1026">
            <a:extLst>
              <a:ext uri="{FF2B5EF4-FFF2-40B4-BE49-F238E27FC236}">
                <a16:creationId xmlns:a16="http://schemas.microsoft.com/office/drawing/2014/main" id="{701511CE-7366-5121-72B5-BE3D7BA793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20725"/>
            <a:ext cx="4908550" cy="3681413"/>
          </a:xfrm>
          <a:solidFill>
            <a:srgbClr val="FFFFFF"/>
          </a:solidFill>
          <a:ln/>
        </p:spPr>
      </p:sp>
      <p:sp>
        <p:nvSpPr>
          <p:cNvPr id="45059" name="Rectangle 1027">
            <a:extLst>
              <a:ext uri="{FF2B5EF4-FFF2-40B4-BE49-F238E27FC236}">
                <a16:creationId xmlns:a16="http://schemas.microsoft.com/office/drawing/2014/main" id="{6ADC6B0F-3C3B-368D-8C9D-4F6131CA53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6938" y="4641850"/>
            <a:ext cx="5011737" cy="44021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34FA4C54-222D-F125-A1D2-2E3E835CE7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5B617416-37DC-3F46-846A-94B4B2F46FA3}" type="slidenum">
              <a:rPr lang="fr-FR" altLang="fr-FR" sz="1200" smtClean="0">
                <a:solidFill>
                  <a:schemeClr val="tx1"/>
                </a:solidFill>
              </a:rPr>
              <a:pPr/>
              <a:t>22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91D203D3-883D-4CCF-A038-FFE935BAF7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20725"/>
            <a:ext cx="4908550" cy="3681413"/>
          </a:xfrm>
          <a:solidFill>
            <a:srgbClr val="FFFFFF"/>
          </a:solidFill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86F52E0A-08B7-3186-2DFB-72BB16F243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6938" y="4641850"/>
            <a:ext cx="5011737" cy="44021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EBC6F613-0991-E4CA-F229-5BCFEC0FA4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4332CCD8-2AFC-EB44-BB0F-8486915203D2}" type="slidenum">
              <a:rPr lang="fr-FR" altLang="fr-FR" sz="1200" smtClean="0">
                <a:solidFill>
                  <a:schemeClr val="tx1"/>
                </a:solidFill>
              </a:rPr>
              <a:pPr/>
              <a:t>24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32CCD926-C650-1181-A61F-967FE49C9D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94B950ED-ECD8-8FF3-B41C-C8681E04DD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B514362F-D79D-CEBE-1C0A-CB7836E063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BCC643AD-11EF-6842-813B-63C3BB940D36}" type="slidenum">
              <a:rPr lang="fr-FR" altLang="fr-FR" sz="1200" smtClean="0">
                <a:solidFill>
                  <a:schemeClr val="tx1"/>
                </a:solidFill>
              </a:rPr>
              <a:pPr/>
              <a:t>25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7EF85319-A98A-F27C-798B-F9C78A8406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13BC19A7-5A24-1636-D585-8A5EBDEAA2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F3459DDA-A446-797C-E41E-0CDE53B9FD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B9ECCCAD-155E-DA4A-BB87-F1D653AD0D22}" type="slidenum">
              <a:rPr lang="fr-FR" altLang="fr-FR" sz="1200" smtClean="0">
                <a:solidFill>
                  <a:schemeClr val="tx1"/>
                </a:solidFill>
              </a:rPr>
              <a:pPr/>
              <a:t>26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BFADFF3D-09A4-2DEA-4DF9-BF33C70EA5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DA3DA06C-48EC-92B0-8BEF-2FE170D02E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8D7BB87A-D585-6EFE-AEB4-DED12640FD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E2116A45-DF59-A245-ADC6-7609BF7AC84B}" type="slidenum">
              <a:rPr lang="fr-FR" altLang="fr-FR" sz="1200" smtClean="0">
                <a:solidFill>
                  <a:schemeClr val="tx1"/>
                </a:solidFill>
              </a:rPr>
              <a:pPr/>
              <a:t>2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A505E3A6-B9C6-0380-F8D0-1BF2237971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81159A76-4F65-E497-FD0B-85DB1B5519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18E6E6BC-11A7-1F82-CAAC-C2EE4B29E0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6B4E2D6C-0C11-0C4C-BC9A-226FE4583108}" type="slidenum">
              <a:rPr lang="fr-FR" altLang="fr-FR" sz="1200" smtClean="0">
                <a:solidFill>
                  <a:schemeClr val="tx1"/>
                </a:solidFill>
              </a:rPr>
              <a:pPr/>
              <a:t>27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19FB4B65-272D-C450-A1B5-D25DC65CFE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DFAA603C-BB01-6BC7-6BF7-46FED4AAE6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194D4931-37BB-7FAF-BE23-183E7E7BC4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E4CA3A16-540E-2E4F-9BD1-69582ECF44B4}" type="slidenum">
              <a:rPr lang="fr-FR" altLang="fr-FR" sz="1200" smtClean="0">
                <a:solidFill>
                  <a:schemeClr val="tx1"/>
                </a:solidFill>
              </a:rPr>
              <a:pPr/>
              <a:t>28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1C645839-0D17-5A82-3F07-3BF1E4D8CD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48E08F19-C89D-170B-D340-0728713D8F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0D0691F2-0D41-8394-8205-3BD3DDC428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ACB96871-2731-944F-BC33-E7A013C11D8D}" type="slidenum">
              <a:rPr lang="fr-FR" altLang="fr-FR" sz="1200" smtClean="0">
                <a:solidFill>
                  <a:schemeClr val="tx1"/>
                </a:solidFill>
              </a:rPr>
              <a:pPr/>
              <a:t>30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B5DEB228-83E3-6C56-B2E1-C767933443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20416A75-3FFE-2EBD-D982-B942A0A733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652EA807-14C7-281C-8C9E-424D869907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C4B11E9B-7398-CA4A-BE37-0C8C3536A1E6}" type="slidenum">
              <a:rPr lang="fr-FR" altLang="fr-FR" sz="1200" smtClean="0">
                <a:solidFill>
                  <a:schemeClr val="tx1"/>
                </a:solidFill>
              </a:rPr>
              <a:pPr/>
              <a:t>31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C2067F1B-9BB5-F55C-411A-F8CD856F0B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DE48F572-B43C-3FB4-ACCC-679755D1B8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3D804105-DADF-8EAD-35A4-50D9370D02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D7CBC740-0280-3D48-895C-2DE9E16D7D99}" type="slidenum">
              <a:rPr lang="fr-FR" altLang="fr-FR" sz="1200" smtClean="0">
                <a:solidFill>
                  <a:schemeClr val="tx1"/>
                </a:solidFill>
              </a:rPr>
              <a:pPr/>
              <a:t>33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966B5E16-53EE-D961-BBAF-6A2ACCBADF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2C9122A9-5E31-B584-ABAF-9869151771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D8182D59-77F1-F3B4-A281-7CCCE2B6E6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D2A7679D-4835-4A48-B654-65E737C7B18F}" type="slidenum">
              <a:rPr lang="fr-FR" altLang="fr-FR" sz="1200" smtClean="0">
                <a:solidFill>
                  <a:schemeClr val="tx1"/>
                </a:solidFill>
              </a:rPr>
              <a:pPr/>
              <a:t>36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28602DDE-41CB-CC2C-5DA7-727E48ADBE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C23078C5-F56B-B6CF-D26C-36C51EF216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EAEF1217-76EE-28A1-F1D7-2F1F5FC38C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D2942862-1E75-A440-B754-F9869F343D29}" type="slidenum">
              <a:rPr lang="fr-FR" altLang="fr-FR" sz="1200" smtClean="0">
                <a:solidFill>
                  <a:schemeClr val="tx1"/>
                </a:solidFill>
              </a:rPr>
              <a:pPr/>
              <a:t>38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03583049-F5E8-7693-6573-7C59CEC013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8F9CFCEE-A8A4-AD57-D470-98E79FC3E3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054F3D8D-26EB-D884-4D81-83A0F2232A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F325FA92-FF36-014F-A0DF-6D33EEB03DB7}" type="slidenum">
              <a:rPr lang="fr-FR" altLang="fr-FR" sz="1200" smtClean="0">
                <a:solidFill>
                  <a:schemeClr val="tx1"/>
                </a:solidFill>
              </a:rPr>
              <a:pPr/>
              <a:t>39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85AD4041-1F3A-1135-414D-5A8952414F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668FE24D-E8D2-C45E-C7EE-4C34154209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43CA18E9-6DA0-23DF-BB81-9513621FDC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B5AEAAD3-6091-7848-81DB-29DD0E96B7CA}" type="slidenum">
              <a:rPr lang="fr-FR" altLang="fr-FR" sz="1200" smtClean="0">
                <a:solidFill>
                  <a:schemeClr val="tx1"/>
                </a:solidFill>
              </a:rPr>
              <a:pPr/>
              <a:t>40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6FB07A75-0F2D-B8BF-192E-33B4D4F4D5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6974D774-0E55-2D96-DB37-087C020D09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017E1063-9BA3-6744-C526-36BE119AC1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502ABBE1-71CE-0143-ACBC-DBCB5E62C737}" type="slidenum">
              <a:rPr lang="fr-FR" altLang="fr-FR" sz="1200" smtClean="0">
                <a:solidFill>
                  <a:schemeClr val="tx1"/>
                </a:solidFill>
              </a:rPr>
              <a:pPr/>
              <a:t>41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FD374E9B-BC34-BA71-756F-515E307960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60D45552-4155-3AA3-9059-EB1CA83A9A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C35D07F0-A943-94E0-001A-30CE1F1153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0A4C7AA5-C70E-2443-BC9C-A4C44F3710F4}" type="slidenum">
              <a:rPr lang="fr-FR" altLang="fr-FR" sz="1200" smtClean="0">
                <a:solidFill>
                  <a:schemeClr val="tx1"/>
                </a:solidFill>
              </a:rPr>
              <a:pPr/>
              <a:t>3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20482" name="Rectangle 1026">
            <a:extLst>
              <a:ext uri="{FF2B5EF4-FFF2-40B4-BE49-F238E27FC236}">
                <a16:creationId xmlns:a16="http://schemas.microsoft.com/office/drawing/2014/main" id="{A27F47AA-88D4-B2A5-8738-D9841A8E15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3" name="Rectangle 1027">
            <a:extLst>
              <a:ext uri="{FF2B5EF4-FFF2-40B4-BE49-F238E27FC236}">
                <a16:creationId xmlns:a16="http://schemas.microsoft.com/office/drawing/2014/main" id="{AF840866-88CF-440D-0950-CE4E1F51E7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3FD7E070-B988-3E6F-F9B8-6EC2A8760F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7ADC04FF-E11F-F14E-AB23-A839C31E37E0}" type="slidenum">
              <a:rPr lang="fr-FR" altLang="fr-FR" sz="1200" smtClean="0">
                <a:solidFill>
                  <a:schemeClr val="tx1"/>
                </a:solidFill>
              </a:rPr>
              <a:pPr/>
              <a:t>42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72321B4F-4903-4500-E935-8F6EEEBA03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576DC7A2-DE4A-D14D-3B90-15DAF094E5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F5141D13-A6A5-E3B9-042D-F90A25B5A7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D8B3842E-38C2-724D-8313-DC1BF2867DF6}" type="slidenum">
              <a:rPr lang="fr-FR" altLang="fr-FR" sz="1200" smtClean="0">
                <a:solidFill>
                  <a:schemeClr val="tx1"/>
                </a:solidFill>
              </a:rPr>
              <a:pPr/>
              <a:t>43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C5B6CB82-EF03-8E47-F7FA-217592B2D6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9232F32C-7C63-2E37-D58B-977D884BA3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>
            <a:extLst>
              <a:ext uri="{FF2B5EF4-FFF2-40B4-BE49-F238E27FC236}">
                <a16:creationId xmlns:a16="http://schemas.microsoft.com/office/drawing/2014/main" id="{975BAE45-A293-29AF-9402-5F051FB51B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34409060-3D9E-514B-A9DA-2ADE7BDA6467}" type="slidenum">
              <a:rPr lang="fr-FR" altLang="fr-FR" sz="1200" smtClean="0">
                <a:solidFill>
                  <a:schemeClr val="tx1"/>
                </a:solidFill>
              </a:rPr>
              <a:pPr/>
              <a:t>44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6F042FA1-8455-05AC-602B-3A58C65C86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976C33CF-D645-21DC-DD02-30CE84833D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58A9F29F-3059-6886-9760-CF4D2A4F4E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C3F39BD7-6581-4349-8B1E-2090E7C176B7}" type="slidenum">
              <a:rPr lang="fr-FR" altLang="fr-FR" sz="1200" smtClean="0">
                <a:solidFill>
                  <a:schemeClr val="tx1"/>
                </a:solidFill>
              </a:rPr>
              <a:pPr/>
              <a:t>45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87042" name="Rectangle 1026">
            <a:extLst>
              <a:ext uri="{FF2B5EF4-FFF2-40B4-BE49-F238E27FC236}">
                <a16:creationId xmlns:a16="http://schemas.microsoft.com/office/drawing/2014/main" id="{53392129-95E1-0797-0481-6AA9230DCA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1027">
            <a:extLst>
              <a:ext uri="{FF2B5EF4-FFF2-40B4-BE49-F238E27FC236}">
                <a16:creationId xmlns:a16="http://schemas.microsoft.com/office/drawing/2014/main" id="{E5EF2344-E7B7-83BE-9AB2-7FDD0667EE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CEC2298F-7AEF-16FA-0B63-01F476E446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38C456E8-7061-3240-AA29-F8E8AFF4C2D7}" type="slidenum">
              <a:rPr lang="fr-FR" altLang="fr-FR" sz="1200" smtClean="0">
                <a:solidFill>
                  <a:schemeClr val="tx1"/>
                </a:solidFill>
              </a:rPr>
              <a:pPr/>
              <a:t>46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10B0625F-8BE9-32E9-C52A-1583BF4248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4AA9BFE0-74FB-9F3E-B018-399229B9B4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7377D012-CB8F-EFE4-518D-745CC24040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9BC359E7-66D5-F84A-B587-D05C529CB9E3}" type="slidenum">
              <a:rPr lang="fr-FR" altLang="fr-FR" sz="1200" smtClean="0">
                <a:solidFill>
                  <a:schemeClr val="tx1"/>
                </a:solidFill>
              </a:rPr>
              <a:pPr/>
              <a:t>47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7781DE92-E52D-4879-92F1-C5D5FE45C8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A427B169-24FF-1575-54CB-DECB4E9A3A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>
            <a:extLst>
              <a:ext uri="{FF2B5EF4-FFF2-40B4-BE49-F238E27FC236}">
                <a16:creationId xmlns:a16="http://schemas.microsoft.com/office/drawing/2014/main" id="{8F6A4561-B6AB-AD8A-98C5-D86B9686E5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5F653A77-948B-0A4F-8457-9CF48A389FB9}" type="slidenum">
              <a:rPr lang="fr-FR" altLang="fr-FR" sz="1200" smtClean="0">
                <a:solidFill>
                  <a:schemeClr val="tx1"/>
                </a:solidFill>
              </a:rPr>
              <a:pPr/>
              <a:t>48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28612B17-5772-82FB-C8DC-1176825EF6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E514B233-F3D2-F301-C752-CC7DB87D1B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>
            <a:extLst>
              <a:ext uri="{FF2B5EF4-FFF2-40B4-BE49-F238E27FC236}">
                <a16:creationId xmlns:a16="http://schemas.microsoft.com/office/drawing/2014/main" id="{50018E00-BCF3-BDFA-6F67-B5BA1C7321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9A6114AB-3DFF-E447-A2C9-A4AB7F08B16D}" type="slidenum">
              <a:rPr lang="fr-FR" altLang="fr-FR" sz="1200" smtClean="0">
                <a:solidFill>
                  <a:schemeClr val="tx1"/>
                </a:solidFill>
              </a:rPr>
              <a:pPr/>
              <a:t>49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F3E31E3E-BEA3-037B-CDB0-1F331514C8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BD6A63B0-EA6B-4A6B-3AA1-427C6FBFE2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>
            <a:extLst>
              <a:ext uri="{FF2B5EF4-FFF2-40B4-BE49-F238E27FC236}">
                <a16:creationId xmlns:a16="http://schemas.microsoft.com/office/drawing/2014/main" id="{D11A8768-5B05-3F5E-D1D0-97FE45E5D5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D282BA76-432D-8A48-907E-B6E1E853ABDC}" type="slidenum">
              <a:rPr lang="fr-FR" altLang="fr-FR" sz="1200" smtClean="0">
                <a:solidFill>
                  <a:schemeClr val="tx1"/>
                </a:solidFill>
              </a:rPr>
              <a:pPr/>
              <a:t>50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48BA48D9-A86A-B129-7735-C30A0FC39C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84E70185-0709-0E39-EDFA-F13A577FD7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>
            <a:extLst>
              <a:ext uri="{FF2B5EF4-FFF2-40B4-BE49-F238E27FC236}">
                <a16:creationId xmlns:a16="http://schemas.microsoft.com/office/drawing/2014/main" id="{58EFA892-631D-B7AC-E743-7455251BB7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EDE768C6-0E87-CC42-A12C-8BE3070C5593}" type="slidenum">
              <a:rPr lang="fr-FR" altLang="fr-FR" sz="1200" smtClean="0">
                <a:solidFill>
                  <a:schemeClr val="tx1"/>
                </a:solidFill>
              </a:rPr>
              <a:pPr/>
              <a:t>51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22626A0B-12E7-F2D0-F6D4-CF474DF786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7E5790C5-CE72-72E3-0604-380226BDEA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ACA3F0A6-1151-C69B-67B9-440DF63076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51CECF4F-87C5-F943-B349-478DEA3113BF}" type="slidenum">
              <a:rPr lang="fr-FR" altLang="fr-FR" sz="1200" smtClean="0">
                <a:solidFill>
                  <a:schemeClr val="tx1"/>
                </a:solidFill>
              </a:rPr>
              <a:pPr/>
              <a:t>4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BC412307-8AA9-6CAD-DF7A-A6C1E70C91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D42D3412-2CB8-EABE-D9C8-7CDC4E12E4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>
            <a:extLst>
              <a:ext uri="{FF2B5EF4-FFF2-40B4-BE49-F238E27FC236}">
                <a16:creationId xmlns:a16="http://schemas.microsoft.com/office/drawing/2014/main" id="{840A0075-E670-6208-E50B-6BA81ADD0B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55C220CB-217D-AC4C-A7D7-116C7836802D}" type="slidenum">
              <a:rPr lang="fr-FR" altLang="fr-FR" sz="1200" smtClean="0">
                <a:solidFill>
                  <a:schemeClr val="tx1"/>
                </a:solidFill>
              </a:rPr>
              <a:pPr/>
              <a:t>52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F670DA6F-80E4-66FD-03CC-22AAF2EB50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0E252C1C-FC12-3E83-036B-E9D53BEBCE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>
            <a:extLst>
              <a:ext uri="{FF2B5EF4-FFF2-40B4-BE49-F238E27FC236}">
                <a16:creationId xmlns:a16="http://schemas.microsoft.com/office/drawing/2014/main" id="{8A6693EB-1969-D24D-591F-2C80319E5A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07973ECF-92A9-2841-A03E-2F7EDB62B81F}" type="slidenum">
              <a:rPr lang="fr-FR" altLang="fr-FR" sz="1200" smtClean="0">
                <a:solidFill>
                  <a:schemeClr val="tx1"/>
                </a:solidFill>
              </a:rPr>
              <a:pPr/>
              <a:t>53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103426" name="Rectangle 1026">
            <a:extLst>
              <a:ext uri="{FF2B5EF4-FFF2-40B4-BE49-F238E27FC236}">
                <a16:creationId xmlns:a16="http://schemas.microsoft.com/office/drawing/2014/main" id="{D86FAE02-79EA-2D2E-3DDB-25CF1AC432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1027">
            <a:extLst>
              <a:ext uri="{FF2B5EF4-FFF2-40B4-BE49-F238E27FC236}">
                <a16:creationId xmlns:a16="http://schemas.microsoft.com/office/drawing/2014/main" id="{40C9E92A-CA8D-64E2-9BB5-5E6F231090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>
            <a:extLst>
              <a:ext uri="{FF2B5EF4-FFF2-40B4-BE49-F238E27FC236}">
                <a16:creationId xmlns:a16="http://schemas.microsoft.com/office/drawing/2014/main" id="{FBE849F7-2ED4-7099-0BDA-DB1B4074F7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B75F57D4-66BE-3D43-B46D-9A9AB0D18C51}" type="slidenum">
              <a:rPr lang="fr-FR" altLang="fr-FR" sz="1200" smtClean="0">
                <a:solidFill>
                  <a:schemeClr val="tx1"/>
                </a:solidFill>
              </a:rPr>
              <a:pPr/>
              <a:t>54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06557764-2636-458E-61C1-54D7BBC873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602CAB6A-3742-45A4-B45C-799BBFB728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>
            <a:extLst>
              <a:ext uri="{FF2B5EF4-FFF2-40B4-BE49-F238E27FC236}">
                <a16:creationId xmlns:a16="http://schemas.microsoft.com/office/drawing/2014/main" id="{C78E4C4C-871E-223D-92CC-FC7C2E322D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8A6FB707-FEF5-7240-BD86-53864FD0B8F6}" type="slidenum">
              <a:rPr lang="fr-FR" altLang="fr-FR" sz="1200" smtClean="0">
                <a:solidFill>
                  <a:schemeClr val="tx1"/>
                </a:solidFill>
              </a:rPr>
              <a:pPr/>
              <a:t>55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050D75F3-546D-4A89-3931-EDA0E863EC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C37E5609-CF57-8BF7-FEA5-C5452DE511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>
            <a:extLst>
              <a:ext uri="{FF2B5EF4-FFF2-40B4-BE49-F238E27FC236}">
                <a16:creationId xmlns:a16="http://schemas.microsoft.com/office/drawing/2014/main" id="{CAB1CC71-2948-5700-90BC-6117707E4C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72551D98-C122-7342-B7C2-7C02A0600446}" type="slidenum">
              <a:rPr lang="fr-FR" altLang="fr-FR" sz="1200" smtClean="0">
                <a:solidFill>
                  <a:schemeClr val="tx1"/>
                </a:solidFill>
              </a:rPr>
              <a:pPr/>
              <a:t>56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1FF5051C-58D7-65B7-C959-19BDE3E841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34325620-395D-2FE9-091C-6412F7ECC4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68A9577E-8CC9-7BD1-20FF-F1BCBAECCC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DDC37489-51E2-0247-92C6-50E91FDDC10A}" type="slidenum">
              <a:rPr lang="fr-FR" altLang="fr-FR" sz="1200" smtClean="0">
                <a:solidFill>
                  <a:schemeClr val="tx1"/>
                </a:solidFill>
              </a:rPr>
              <a:pPr/>
              <a:t>5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C5766B19-6896-C9AA-70D7-D7F71FD574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9CBDF068-E547-F4FB-65B7-7BCE87ADB0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DD3796F8-7DEA-0271-033F-B6B427989E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89D7254A-91A3-1E4B-A8F4-00DD9FAFFDA4}" type="slidenum">
              <a:rPr lang="fr-FR" altLang="fr-FR" sz="1200" smtClean="0">
                <a:solidFill>
                  <a:schemeClr val="tx1"/>
                </a:solidFill>
              </a:rPr>
              <a:pPr/>
              <a:t>6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8C36FD5B-363A-7D46-2D50-38848D5E38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1FCA1AB0-63B4-0742-FBC0-94F93E4EF2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1482D1FA-32AD-8627-DDC0-D7645E69D4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5B7ED136-510F-9543-9422-E46E30985491}" type="slidenum">
              <a:rPr lang="fr-FR" altLang="fr-FR" sz="1200" smtClean="0">
                <a:solidFill>
                  <a:schemeClr val="tx1"/>
                </a:solidFill>
              </a:rPr>
              <a:pPr/>
              <a:t>7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28674" name="Rectangle 1026">
            <a:extLst>
              <a:ext uri="{FF2B5EF4-FFF2-40B4-BE49-F238E27FC236}">
                <a16:creationId xmlns:a16="http://schemas.microsoft.com/office/drawing/2014/main" id="{4E583BFA-0727-55A8-B240-222A5462D1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Rectangle 1027">
            <a:extLst>
              <a:ext uri="{FF2B5EF4-FFF2-40B4-BE49-F238E27FC236}">
                <a16:creationId xmlns:a16="http://schemas.microsoft.com/office/drawing/2014/main" id="{5C9431FF-E807-EDD3-FCFA-930DACADB5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313532D9-0757-A09B-EB9D-83E593268E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0906E5CD-8016-9546-B3BA-34F0D896A683}" type="slidenum">
              <a:rPr lang="fr-FR" altLang="fr-FR" sz="1200" smtClean="0">
                <a:solidFill>
                  <a:schemeClr val="tx1"/>
                </a:solidFill>
              </a:rPr>
              <a:pPr/>
              <a:t>8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23F247EA-1F3E-2469-5F4A-C09B128A33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52ACD66B-D446-0E1F-01CB-AAEBA82D3B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88480026-E1A4-7344-B364-5992FE34DF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11225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fld id="{A2545A01-64CF-AD48-8285-400A2D9EBB64}" type="slidenum">
              <a:rPr lang="fr-FR" altLang="fr-FR" sz="1200" smtClean="0">
                <a:solidFill>
                  <a:schemeClr val="tx1"/>
                </a:solidFill>
              </a:rPr>
              <a:pPr/>
              <a:t>9</a:t>
            </a:fld>
            <a:endParaRPr lang="fr-FR" altLang="fr-FR" sz="1200">
              <a:solidFill>
                <a:schemeClr val="tx1"/>
              </a:solidFill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FF1A3E71-2988-4ECB-5266-DEC3484B90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20725"/>
            <a:ext cx="4908550" cy="3681413"/>
          </a:xfrm>
          <a:solidFill>
            <a:srgbClr val="FFFFFF"/>
          </a:solidFill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875B220E-91EE-BC48-8AEC-C2DA60CD27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6938" y="4641850"/>
            <a:ext cx="5011737" cy="44021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331135-A4EC-8D4B-A362-10E2BA30A022}" type="slidenum">
              <a:rPr lang="fr-FR" altLang="fr-FR" smtClean="0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68571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331135-A4EC-8D4B-A362-10E2BA30A022}" type="slidenum">
              <a:rPr lang="fr-FR" altLang="fr-FR" smtClean="0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85369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331135-A4EC-8D4B-A362-10E2BA30A022}" type="slidenum">
              <a:rPr lang="fr-FR" altLang="fr-FR" smtClean="0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72678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331135-A4EC-8D4B-A362-10E2BA30A022}" type="slidenum">
              <a:rPr lang="fr-FR" altLang="fr-FR" smtClean="0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4203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331135-A4EC-8D4B-A362-10E2BA30A022}" type="slidenum">
              <a:rPr lang="fr-FR" altLang="fr-FR" smtClean="0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09155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331135-A4EC-8D4B-A362-10E2BA30A022}" type="slidenum">
              <a:rPr lang="fr-FR" altLang="fr-FR" smtClean="0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72262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331135-A4EC-8D4B-A362-10E2BA30A022}" type="slidenum">
              <a:rPr lang="fr-FR" altLang="fr-FR" smtClean="0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20136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331135-A4EC-8D4B-A362-10E2BA30A022}" type="slidenum">
              <a:rPr lang="fr-FR" altLang="fr-FR" smtClean="0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53567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331135-A4EC-8D4B-A362-10E2BA30A022}" type="slidenum">
              <a:rPr lang="fr-FR" altLang="fr-FR" smtClean="0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24542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331135-A4EC-8D4B-A362-10E2BA30A022}" type="slidenum">
              <a:rPr lang="fr-FR" altLang="fr-FR" smtClean="0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8492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331135-A4EC-8D4B-A362-10E2BA30A022}" type="slidenum">
              <a:rPr lang="fr-FR" altLang="fr-FR" smtClean="0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17310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3331135-A4EC-8D4B-A362-10E2BA30A022}" type="slidenum">
              <a:rPr lang="fr-FR" altLang="fr-FR" smtClean="0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0482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3.emf"/><Relationship Id="rId3" Type="http://schemas.openxmlformats.org/officeDocument/2006/relationships/image" Target="../media/image8.png"/><Relationship Id="rId7" Type="http://schemas.openxmlformats.org/officeDocument/2006/relationships/image" Target="../media/image10.emf"/><Relationship Id="rId12" Type="http://schemas.openxmlformats.org/officeDocument/2006/relationships/oleObject" Target="../embeddings/oleObject7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2.emf"/><Relationship Id="rId5" Type="http://schemas.openxmlformats.org/officeDocument/2006/relationships/image" Target="../media/image9.e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22.png"/><Relationship Id="rId4" Type="http://schemas.openxmlformats.org/officeDocument/2006/relationships/image" Target="../media/image18.emf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emf"/><Relationship Id="rId4" Type="http://schemas.openxmlformats.org/officeDocument/2006/relationships/oleObject" Target="../embeddings/oleObject14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503C7A01-E7E7-0FB1-02A9-7341D0990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3171825"/>
            <a:ext cx="841216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Comic Sans MS" panose="030F0902030302020204" pitchFamily="66" charset="0"/>
                <a:ea typeface="Apple LiGothic Medium" pitchFamily="2" charset="-120"/>
              </a:rPr>
              <a:t>Chapitre 11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Comic Sans MS" panose="030F0902030302020204" pitchFamily="66" charset="0"/>
                <a:ea typeface="Apple LiGothic Medium" pitchFamily="2" charset="-120"/>
              </a:rPr>
              <a:t>Effet de lentille gravitationnelle 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7">
            <a:extLst>
              <a:ext uri="{FF2B5EF4-FFF2-40B4-BE49-F238E27FC236}">
                <a16:creationId xmlns:a16="http://schemas.microsoft.com/office/drawing/2014/main" id="{5E0CE834-AFCC-9D93-5858-5BFA7A96F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886200"/>
            <a:ext cx="457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fr-FR" altLang="fr-FR" sz="28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3795" name="Rectangle 1028">
            <a:extLst>
              <a:ext uri="{FF2B5EF4-FFF2-40B4-BE49-F238E27FC236}">
                <a16:creationId xmlns:a16="http://schemas.microsoft.com/office/drawing/2014/main" id="{54E3A20B-1E1C-3459-D66E-53A929B58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4038600"/>
            <a:ext cx="533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fr-FR" altLang="fr-FR" sz="28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3796" name="Rectangle 1029">
            <a:extLst>
              <a:ext uri="{FF2B5EF4-FFF2-40B4-BE49-F238E27FC236}">
                <a16:creationId xmlns:a16="http://schemas.microsoft.com/office/drawing/2014/main" id="{18524AC4-1FC4-C0AA-9F2C-831B12F4A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403860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fr-FR" altLang="fr-FR" sz="2800">
              <a:solidFill>
                <a:schemeClr val="bg1"/>
              </a:solidFill>
              <a:latin typeface="Helvetica" pitchFamily="2" charset="0"/>
            </a:endParaRPr>
          </a:p>
        </p:txBody>
      </p:sp>
      <p:grpSp>
        <p:nvGrpSpPr>
          <p:cNvPr id="33797" name="Group 1030">
            <a:extLst>
              <a:ext uri="{FF2B5EF4-FFF2-40B4-BE49-F238E27FC236}">
                <a16:creationId xmlns:a16="http://schemas.microsoft.com/office/drawing/2014/main" id="{98E74101-F720-1705-8C8B-BECD7C312435}"/>
              </a:ext>
            </a:extLst>
          </p:cNvPr>
          <p:cNvGrpSpPr>
            <a:grpSpLocks/>
          </p:cNvGrpSpPr>
          <p:nvPr/>
        </p:nvGrpSpPr>
        <p:grpSpPr bwMode="auto">
          <a:xfrm>
            <a:off x="1657350" y="833438"/>
            <a:ext cx="5954713" cy="4697412"/>
            <a:chOff x="1044" y="525"/>
            <a:chExt cx="3751" cy="2959"/>
          </a:xfrm>
        </p:grpSpPr>
        <p:grpSp>
          <p:nvGrpSpPr>
            <p:cNvPr id="33803" name="Group 1031">
              <a:extLst>
                <a:ext uri="{FF2B5EF4-FFF2-40B4-BE49-F238E27FC236}">
                  <a16:creationId xmlns:a16="http://schemas.microsoft.com/office/drawing/2014/main" id="{6D031605-457F-A142-EFFF-D567627950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4" y="525"/>
              <a:ext cx="3744" cy="2959"/>
              <a:chOff x="1044" y="404"/>
              <a:chExt cx="3744" cy="2959"/>
            </a:xfrm>
          </p:grpSpPr>
          <p:pic>
            <p:nvPicPr>
              <p:cNvPr id="33811" name="Picture 1032" descr="lens_spanish">
                <a:extLst>
                  <a:ext uri="{FF2B5EF4-FFF2-40B4-BE49-F238E27FC236}">
                    <a16:creationId xmlns:a16="http://schemas.microsoft.com/office/drawing/2014/main" id="{11325B90-7CA0-4084-A96C-CFDAE6E895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" y="404"/>
                <a:ext cx="3744" cy="29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12" name="Rectangle 1033">
                <a:extLst>
                  <a:ext uri="{FF2B5EF4-FFF2-40B4-BE49-F238E27FC236}">
                    <a16:creationId xmlns:a16="http://schemas.microsoft.com/office/drawing/2014/main" id="{0AC900E1-BEF3-7312-232D-FC98775B5E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4" y="519"/>
                <a:ext cx="336" cy="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fr-FR" altLang="fr-FR" sz="280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3813" name="Rectangle 1034">
                <a:extLst>
                  <a:ext uri="{FF2B5EF4-FFF2-40B4-BE49-F238E27FC236}">
                    <a16:creationId xmlns:a16="http://schemas.microsoft.com/office/drawing/2014/main" id="{5FE27A64-ED23-4636-1530-73A1FDB66D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4" y="1268"/>
                <a:ext cx="288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fr-FR" altLang="fr-FR" sz="280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3814" name="Rectangle 1035">
                <a:extLst>
                  <a:ext uri="{FF2B5EF4-FFF2-40B4-BE49-F238E27FC236}">
                    <a16:creationId xmlns:a16="http://schemas.microsoft.com/office/drawing/2014/main" id="{DE9E6927-76EC-864B-631D-AD67D5396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3" y="2478"/>
                <a:ext cx="240" cy="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fr-FR" altLang="fr-FR" sz="280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33804" name="Text Box 1036">
              <a:extLst>
                <a:ext uri="{FF2B5EF4-FFF2-40B4-BE49-F238E27FC236}">
                  <a16:creationId xmlns:a16="http://schemas.microsoft.com/office/drawing/2014/main" id="{25CD34A0-2BE2-57B8-4A52-A320CDB9DF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5" y="569"/>
              <a:ext cx="49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fr-FR" sz="1600">
                  <a:latin typeface="Comic Sans MS" panose="030F0902030302020204" pitchFamily="66" charset="0"/>
                </a:rPr>
                <a:t>Image</a:t>
              </a:r>
            </a:p>
          </p:txBody>
        </p:sp>
        <p:sp>
          <p:nvSpPr>
            <p:cNvPr id="33805" name="Text Box 1037">
              <a:extLst>
                <a:ext uri="{FF2B5EF4-FFF2-40B4-BE49-F238E27FC236}">
                  <a16:creationId xmlns:a16="http://schemas.microsoft.com/office/drawing/2014/main" id="{57027BBB-C26D-A5AB-6EF6-D534442EF6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1" y="2563"/>
              <a:ext cx="565" cy="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fr-FR" sz="1600">
                  <a:latin typeface="Comic Sans MS" panose="030F0902030302020204" pitchFamily="66" charset="0"/>
                </a:rPr>
                <a:t>Lentille</a:t>
              </a:r>
            </a:p>
          </p:txBody>
        </p:sp>
        <p:sp>
          <p:nvSpPr>
            <p:cNvPr id="33806" name="Text Box 1038">
              <a:extLst>
                <a:ext uri="{FF2B5EF4-FFF2-40B4-BE49-F238E27FC236}">
                  <a16:creationId xmlns:a16="http://schemas.microsoft.com/office/drawing/2014/main" id="{47EE291A-46D4-307B-A6F9-5E219B4451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4" y="1369"/>
              <a:ext cx="53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fr-FR" sz="1600">
                  <a:latin typeface="Comic Sans MS" panose="030F0902030302020204" pitchFamily="66" charset="0"/>
                </a:rPr>
                <a:t>Source</a:t>
              </a:r>
            </a:p>
          </p:txBody>
        </p:sp>
        <p:sp>
          <p:nvSpPr>
            <p:cNvPr id="33807" name="Text Box 1039">
              <a:extLst>
                <a:ext uri="{FF2B5EF4-FFF2-40B4-BE49-F238E27FC236}">
                  <a16:creationId xmlns:a16="http://schemas.microsoft.com/office/drawing/2014/main" id="{4491A2FB-54B7-A320-FA95-99BDC9A843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2" y="2544"/>
              <a:ext cx="883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fr-FR" sz="1600">
                  <a:latin typeface="Comic Sans MS" panose="030F0902030302020204" pitchFamily="66" charset="0"/>
                </a:rPr>
                <a:t>Observateur</a:t>
              </a:r>
            </a:p>
          </p:txBody>
        </p:sp>
        <p:graphicFrame>
          <p:nvGraphicFramePr>
            <p:cNvPr id="33808" name="Object 4">
              <a:extLst>
                <a:ext uri="{FF2B5EF4-FFF2-40B4-BE49-F238E27FC236}">
                  <a16:creationId xmlns:a16="http://schemas.microsoft.com/office/drawing/2014/main" id="{0A3B7E9E-D15B-F9F6-7080-B44BB5A36A8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717" y="2730"/>
            <a:ext cx="308" cy="2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Équation" r:id="rId4" imgW="292100" imgH="241300" progId="Equation.3">
                    <p:embed/>
                  </p:oleObj>
                </mc:Choice>
                <mc:Fallback>
                  <p:oleObj name="Équation" r:id="rId4" imgW="292100" imgH="24130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17" y="2730"/>
                          <a:ext cx="308" cy="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809" name="Object 5">
              <a:extLst>
                <a:ext uri="{FF2B5EF4-FFF2-40B4-BE49-F238E27FC236}">
                  <a16:creationId xmlns:a16="http://schemas.microsoft.com/office/drawing/2014/main" id="{FBF4B5AE-FB81-0F63-4C30-82B61D4A98D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18" y="3069"/>
            <a:ext cx="308" cy="2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Équation" r:id="rId6" imgW="292100" imgH="241300" progId="Equation.3">
                    <p:embed/>
                  </p:oleObj>
                </mc:Choice>
                <mc:Fallback>
                  <p:oleObj name="Équation" r:id="rId6" imgW="292100" imgH="24130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18" y="3069"/>
                          <a:ext cx="308" cy="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810" name="Object 6">
              <a:extLst>
                <a:ext uri="{FF2B5EF4-FFF2-40B4-BE49-F238E27FC236}">
                  <a16:creationId xmlns:a16="http://schemas.microsoft.com/office/drawing/2014/main" id="{DBA753E0-ED66-B462-14B1-285DB249D9B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790" y="2746"/>
            <a:ext cx="362" cy="2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…quation" r:id="rId8" imgW="342900" imgH="241300" progId="Equation.3">
                    <p:embed/>
                  </p:oleObj>
                </mc:Choice>
                <mc:Fallback>
                  <p:oleObj name="…quation" r:id="rId8" imgW="342900" imgH="241300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0" y="2746"/>
                          <a:ext cx="362" cy="2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61875" name="Text Box 1043">
            <a:extLst>
              <a:ext uri="{FF2B5EF4-FFF2-40B4-BE49-F238E27FC236}">
                <a16:creationId xmlns:a16="http://schemas.microsoft.com/office/drawing/2014/main" id="{10E0197E-CF2E-81A3-3A63-602C65223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184150"/>
            <a:ext cx="8734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GB" altLang="fr-FR" sz="2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Equation de la </a:t>
            </a:r>
            <a:r>
              <a:rPr lang="en-GB" altLang="fr-FR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lentille</a:t>
            </a:r>
            <a:r>
              <a:rPr lang="en-GB" altLang="fr-FR" sz="2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</a:p>
        </p:txBody>
      </p:sp>
      <p:graphicFrame>
        <p:nvGraphicFramePr>
          <p:cNvPr id="33799" name="Object 2">
            <a:extLst>
              <a:ext uri="{FF2B5EF4-FFF2-40B4-BE49-F238E27FC236}">
                <a16:creationId xmlns:a16="http://schemas.microsoft.com/office/drawing/2014/main" id="{5C7C9C52-E41F-A932-4C07-C3D4B9EA62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89688" y="5729288"/>
          <a:ext cx="2208212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10" imgW="1206500" imgH="444500" progId="Equation.3">
                  <p:embed/>
                </p:oleObj>
              </mc:Choice>
              <mc:Fallback>
                <p:oleObj name="…quation" r:id="rId10" imgW="1206500" imgH="4445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9688" y="5729288"/>
                        <a:ext cx="2208212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0" name="Object 3">
            <a:extLst>
              <a:ext uri="{FF2B5EF4-FFF2-40B4-BE49-F238E27FC236}">
                <a16:creationId xmlns:a16="http://schemas.microsoft.com/office/drawing/2014/main" id="{39C3EC72-6B90-F958-590A-0F33F8B5D1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20888" y="6056313"/>
          <a:ext cx="1114425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12" imgW="609600" imgH="177800" progId="Equation.3">
                  <p:embed/>
                </p:oleObj>
              </mc:Choice>
              <mc:Fallback>
                <p:oleObj name="…quation" r:id="rId12" imgW="609600" imgH="177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0888" y="6056313"/>
                        <a:ext cx="1114425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14">
            <a:extLst>
              <a:ext uri="{FF2B5EF4-FFF2-40B4-BE49-F238E27FC236}">
                <a16:creationId xmlns:a16="http://schemas.microsoft.com/office/drawing/2014/main" id="{507B81D9-88C1-0FF2-1D94-F6FFD703B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525" y="5880100"/>
            <a:ext cx="23256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Rayon d’Einstein </a:t>
            </a:r>
          </a:p>
          <a:p>
            <a:pPr>
              <a:defRPr/>
            </a:pPr>
            <a:r>
              <a:rPr lang="fr-FR" altLang="fr-FR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(sans dimension)</a:t>
            </a: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id="{92B706D5-81B0-3FFD-618D-53B060A44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5975350"/>
            <a:ext cx="21129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Equation de </a:t>
            </a:r>
          </a:p>
          <a:p>
            <a:pPr>
              <a:defRPr/>
            </a:pPr>
            <a:r>
              <a:rPr lang="fr-FR" altLang="fr-FR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la lentille: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FF35FB-71EE-8839-4F6D-F90F35341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098944"/>
            <a:ext cx="7772400" cy="4660111"/>
          </a:xfrm>
          <a:prstGeom prst="rect">
            <a:avLst/>
          </a:prstGeom>
        </p:spPr>
      </p:pic>
      <p:sp>
        <p:nvSpPr>
          <p:cNvPr id="4" name="Text Box 1043">
            <a:extLst>
              <a:ext uri="{FF2B5EF4-FFF2-40B4-BE49-F238E27FC236}">
                <a16:creationId xmlns:a16="http://schemas.microsoft.com/office/drawing/2014/main" id="{645E7B64-8849-91A2-BD8B-2F8CED531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184150"/>
            <a:ext cx="8734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GB" altLang="fr-FR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Diagrame</a:t>
            </a:r>
            <a:r>
              <a:rPr lang="en-GB" altLang="fr-FR" sz="2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  <a:r>
              <a:rPr lang="en-GB" altLang="fr-FR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d’une</a:t>
            </a:r>
            <a:r>
              <a:rPr lang="en-GB" altLang="fr-FR" sz="2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  <a:r>
              <a:rPr lang="en-GB" altLang="fr-FR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lentille</a:t>
            </a:r>
            <a:r>
              <a:rPr lang="en-GB" altLang="fr-FR" sz="2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  <a:r>
              <a:rPr lang="en-GB" altLang="fr-FR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gravitationelle</a:t>
            </a:r>
            <a:r>
              <a:rPr lang="en-GB" altLang="fr-FR" sz="2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8505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08A00C-6D25-B272-EECB-F63A7D0C6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635047"/>
            <a:ext cx="7772400" cy="12523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5A2937-6BE9-5CF1-D1C9-39C9442E8670}"/>
              </a:ext>
            </a:extLst>
          </p:cNvPr>
          <p:cNvSpPr txBox="1"/>
          <p:nvPr/>
        </p:nvSpPr>
        <p:spPr>
          <a:xfrm>
            <a:off x="528810" y="575035"/>
            <a:ext cx="792939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chemeClr val="tx1"/>
                </a:solidFill>
                <a:latin typeface="Comic Sans MS" panose="030F0902030302020204" pitchFamily="66" charset="0"/>
              </a:rPr>
              <a:t>Equation des lentilles</a:t>
            </a:r>
          </a:p>
          <a:p>
            <a:endParaRPr lang="fr-FR" sz="24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endParaRPr lang="fr-FR" sz="24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endParaRPr lang="fr-FR" sz="24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endParaRPr lang="fr-FR" sz="24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endParaRPr lang="fr-FR" sz="24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r>
              <a:rPr lang="fr-FR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 potentiel Newtonien, et potentiel normalisé</a:t>
            </a:r>
          </a:p>
          <a:p>
            <a:endParaRPr lang="fr-FR" sz="24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Lien avec la théorie des catastrophes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  <a:r>
              <a:rPr lang="fr-FR" sz="2400" i="1" dirty="0">
                <a:solidFill>
                  <a:schemeClr val="tx1"/>
                </a:solidFill>
                <a:latin typeface="Comic Sans MS" panose="030F0902030302020204" pitchFamily="66" charset="0"/>
              </a:rPr>
              <a:t>Paramètres</a:t>
            </a:r>
            <a:r>
              <a:rPr lang="fr-FR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: Distances et Masse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 Effet purement géométrique: effet Achromatique </a:t>
            </a:r>
            <a:r>
              <a:rPr lang="fr-FR" sz="2400" b="0" dirty="0">
                <a:solidFill>
                  <a:schemeClr val="tx1"/>
                </a:solidFill>
                <a:latin typeface="Comic Sans MS" panose="030F0902030302020204" pitchFamily="66" charset="0"/>
              </a:rPr>
              <a:t>(indépendant de la longueur d’onde/énergie du photon)</a:t>
            </a:r>
          </a:p>
        </p:txBody>
      </p:sp>
    </p:spTree>
    <p:extLst>
      <p:ext uri="{BB962C8B-B14F-4D97-AF65-F5344CB8AC3E}">
        <p14:creationId xmlns:p14="http://schemas.microsoft.com/office/powerpoint/2010/main" val="1892359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instein_spanish">
            <a:extLst>
              <a:ext uri="{FF2B5EF4-FFF2-40B4-BE49-F238E27FC236}">
                <a16:creationId xmlns:a16="http://schemas.microsoft.com/office/drawing/2014/main" id="{3A812A8A-EAB9-C4FA-CDF8-FFA640630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3913" y="995363"/>
            <a:ext cx="6467475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lens_eq_einst_rad">
            <a:extLst>
              <a:ext uri="{FF2B5EF4-FFF2-40B4-BE49-F238E27FC236}">
                <a16:creationId xmlns:a16="http://schemas.microsoft.com/office/drawing/2014/main" id="{EF4D53F7-BFE3-9AC3-5CB1-F6FA9E454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6875" y="4787900"/>
            <a:ext cx="2185988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Line 7">
            <a:extLst>
              <a:ext uri="{FF2B5EF4-FFF2-40B4-BE49-F238E27FC236}">
                <a16:creationId xmlns:a16="http://schemas.microsoft.com/office/drawing/2014/main" id="{BE827727-3A69-59D4-F0CE-0F7B8C006D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16075" y="3729038"/>
            <a:ext cx="0" cy="1493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5845" name="Line 8">
            <a:extLst>
              <a:ext uri="{FF2B5EF4-FFF2-40B4-BE49-F238E27FC236}">
                <a16:creationId xmlns:a16="http://schemas.microsoft.com/office/drawing/2014/main" id="{F6DD06D1-A72B-4693-078D-2275D5D232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16075" y="1717675"/>
            <a:ext cx="0" cy="2011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5846" name="Line 9">
            <a:extLst>
              <a:ext uri="{FF2B5EF4-FFF2-40B4-BE49-F238E27FC236}">
                <a16:creationId xmlns:a16="http://schemas.microsoft.com/office/drawing/2014/main" id="{B4DC3648-DA61-2831-E8B0-42D70F50F5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98563" y="1717675"/>
            <a:ext cx="0" cy="350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892938" name="Text Box 10">
            <a:extLst>
              <a:ext uri="{FF2B5EF4-FFF2-40B4-BE49-F238E27FC236}">
                <a16:creationId xmlns:a16="http://schemas.microsoft.com/office/drawing/2014/main" id="{17345847-D88B-616C-DC61-FDF9A2DC9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850" y="4264025"/>
            <a:ext cx="630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>
              <a:defRPr sz="2800" b="1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>
              <a:defRPr sz="2800" b="1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>
              <a:defRPr sz="2800" b="1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1800" b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D</a:t>
            </a:r>
            <a:r>
              <a:rPr lang="fr-FR" sz="1800" b="0" baseline="-25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od</a:t>
            </a:r>
            <a:endParaRPr lang="fr-FR" sz="1800" b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892939" name="Text Box 11">
            <a:extLst>
              <a:ext uri="{FF2B5EF4-FFF2-40B4-BE49-F238E27FC236}">
                <a16:creationId xmlns:a16="http://schemas.microsoft.com/office/drawing/2014/main" id="{246EC9CA-B560-9A75-E65B-098A2D25D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63" y="3362325"/>
            <a:ext cx="6302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>
              <a:defRPr sz="2800" b="1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>
              <a:defRPr sz="2800" b="1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>
              <a:defRPr sz="2800" b="1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1800" b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D</a:t>
            </a:r>
            <a:r>
              <a:rPr lang="fr-FR" sz="1800" b="0" baseline="-25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os</a:t>
            </a:r>
            <a:endParaRPr lang="fr-FR" sz="1800" b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892940" name="Text Box 12">
            <a:extLst>
              <a:ext uri="{FF2B5EF4-FFF2-40B4-BE49-F238E27FC236}">
                <a16:creationId xmlns:a16="http://schemas.microsoft.com/office/drawing/2014/main" id="{A1932D2F-3CFC-B08B-41B0-1651B5022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850" y="2628900"/>
            <a:ext cx="630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>
              <a:defRPr sz="2800" b="1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>
              <a:defRPr sz="2800" b="1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>
              <a:defRPr sz="2800" b="1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1800" b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D</a:t>
            </a:r>
            <a:r>
              <a:rPr lang="fr-FR" sz="1800" b="0" baseline="-25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ds</a:t>
            </a:r>
            <a:endParaRPr lang="fr-FR" sz="1800" b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35850" name="Rectangle 13">
            <a:extLst>
              <a:ext uri="{FF2B5EF4-FFF2-40B4-BE49-F238E27FC236}">
                <a16:creationId xmlns:a16="http://schemas.microsoft.com/office/drawing/2014/main" id="{F709F143-E931-2A65-266A-663724062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144463"/>
            <a:ext cx="841216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>
                <a:latin typeface="Comic Sans MS" panose="030F0902030302020204" pitchFamily="66" charset="0"/>
                <a:ea typeface="Apple LiGothic Medium" pitchFamily="2" charset="-120"/>
              </a:rPr>
              <a:t>Rayon d’Einstein</a:t>
            </a:r>
          </a:p>
        </p:txBody>
      </p:sp>
      <p:sp>
        <p:nvSpPr>
          <p:cNvPr id="892942" name="Text Box 14">
            <a:extLst>
              <a:ext uri="{FF2B5EF4-FFF2-40B4-BE49-F238E27FC236}">
                <a16:creationId xmlns:a16="http://schemas.microsoft.com/office/drawing/2014/main" id="{7F31B6C8-BC5A-29CB-C0B4-292778D08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963" y="6235700"/>
            <a:ext cx="4389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20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Rayon d’Einstein (sans dimension)</a:t>
            </a:r>
          </a:p>
        </p:txBody>
      </p:sp>
      <p:sp>
        <p:nvSpPr>
          <p:cNvPr id="35852" name="Line 15">
            <a:extLst>
              <a:ext uri="{FF2B5EF4-FFF2-40B4-BE49-F238E27FC236}">
                <a16:creationId xmlns:a16="http://schemas.microsoft.com/office/drawing/2014/main" id="{7875831C-022D-4607-A1A8-5FEBA9A579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2725" y="5426075"/>
            <a:ext cx="184150" cy="66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96397F2-1E63-3789-BF61-1594DF8B2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242888"/>
            <a:ext cx="84121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FR" altLang="fr-FR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Apple LiGothic Medium" pitchFamily="2" charset="-120"/>
              </a:rPr>
              <a:t>Densité critique</a:t>
            </a:r>
          </a:p>
        </p:txBody>
      </p:sp>
      <p:sp>
        <p:nvSpPr>
          <p:cNvPr id="37891" name="Ellipse 3">
            <a:extLst>
              <a:ext uri="{FF2B5EF4-FFF2-40B4-BE49-F238E27FC236}">
                <a16:creationId xmlns:a16="http://schemas.microsoft.com/office/drawing/2014/main" id="{5088D42D-07D7-DD89-C3DF-0FC006B25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0" y="2424113"/>
            <a:ext cx="1630363" cy="1608137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fr-FR" altLang="fr-FR" sz="28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7892" name="Ellipse 5">
            <a:extLst>
              <a:ext uri="{FF2B5EF4-FFF2-40B4-BE49-F238E27FC236}">
                <a16:creationId xmlns:a16="http://schemas.microsoft.com/office/drawing/2014/main" id="{E51B6729-AC9E-8CB9-0C0D-42FFECCBB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2288" y="2424113"/>
            <a:ext cx="1630362" cy="1608137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fr-FR" altLang="fr-FR" sz="28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7893" name="Ellipse 6">
            <a:extLst>
              <a:ext uri="{FF2B5EF4-FFF2-40B4-BE49-F238E27FC236}">
                <a16:creationId xmlns:a16="http://schemas.microsoft.com/office/drawing/2014/main" id="{69C7650A-8106-5BD1-55C2-DBB1A5D64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363" y="2170113"/>
            <a:ext cx="2179637" cy="213677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fr-FR" altLang="fr-FR" sz="28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7894" name="Ellipse 7">
            <a:extLst>
              <a:ext uri="{FF2B5EF4-FFF2-40B4-BE49-F238E27FC236}">
                <a16:creationId xmlns:a16="http://schemas.microsoft.com/office/drawing/2014/main" id="{1E558A4F-09E6-FA48-5DFB-6B5DA8A9B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5013" y="2646363"/>
            <a:ext cx="1212850" cy="117475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fr-FR" altLang="fr-FR" sz="28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7895" name="Rectangle 8">
            <a:extLst>
              <a:ext uri="{FF2B5EF4-FFF2-40B4-BE49-F238E27FC236}">
                <a16:creationId xmlns:a16="http://schemas.microsoft.com/office/drawing/2014/main" id="{2080BE4A-237B-303C-74CC-53B79C799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164" y="982673"/>
            <a:ext cx="687399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Comic Sans MS" panose="030F0902030302020204" pitchFamily="66" charset="0"/>
              </a:rPr>
              <a:t>Les images « multiples » se forment seulement si le rayon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Comic Sans MS" panose="030F0902030302020204" pitchFamily="66" charset="0"/>
              </a:rPr>
              <a:t>physique de la lentille est plus petit que son rayon d’Einstein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chemeClr val="bg2"/>
                </a:solidFill>
                <a:latin typeface="Comic Sans MS" panose="030F0902030302020204" pitchFamily="66" charset="0"/>
              </a:rPr>
              <a:t>(ce n’est pas le cas pour le soleil, mais vrai sinon en général)</a:t>
            </a:r>
            <a:endParaRPr lang="en-US" altLang="fr-FR" sz="1800" dirty="0">
              <a:solidFill>
                <a:schemeClr val="bg2"/>
              </a:solidFill>
              <a:latin typeface="Helvetica" pitchFamily="2" charset="0"/>
            </a:endParaRPr>
          </a:p>
        </p:txBody>
      </p:sp>
      <p:sp>
        <p:nvSpPr>
          <p:cNvPr id="37896" name="Rectangle 9">
            <a:extLst>
              <a:ext uri="{FF2B5EF4-FFF2-40B4-BE49-F238E27FC236}">
                <a16:creationId xmlns:a16="http://schemas.microsoft.com/office/drawing/2014/main" id="{4EEB9CDA-1987-40D9-7201-B3D34C2264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1613" y="2751138"/>
            <a:ext cx="927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latin typeface="Comic Sans MS" panose="030F0902030302020204" pitchFamily="66" charset="0"/>
              </a:rPr>
              <a:t>lentille</a:t>
            </a:r>
            <a:endParaRPr lang="en-US" altLang="fr-FR" sz="1800">
              <a:solidFill>
                <a:schemeClr val="bg1"/>
              </a:solidFill>
              <a:latin typeface="Helvetica" pitchFamily="2" charset="0"/>
            </a:endParaRPr>
          </a:p>
        </p:txBody>
      </p:sp>
      <p:cxnSp>
        <p:nvCxnSpPr>
          <p:cNvPr id="37897" name="Connecteur droit avec flèche 11">
            <a:extLst>
              <a:ext uri="{FF2B5EF4-FFF2-40B4-BE49-F238E27FC236}">
                <a16:creationId xmlns:a16="http://schemas.microsoft.com/office/drawing/2014/main" id="{8972B65D-DE8B-9E3D-2EEC-53410AFB843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49813" y="3079750"/>
            <a:ext cx="700087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898" name="Connecteur droit avec flèche 12">
            <a:extLst>
              <a:ext uri="{FF2B5EF4-FFF2-40B4-BE49-F238E27FC236}">
                <a16:creationId xmlns:a16="http://schemas.microsoft.com/office/drawing/2014/main" id="{4CC0E2DE-CCC0-8673-1DCE-CA05A059F438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3417888" y="3081338"/>
            <a:ext cx="669925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899" name="Connecteur droit avec flèche 15">
            <a:extLst>
              <a:ext uri="{FF2B5EF4-FFF2-40B4-BE49-F238E27FC236}">
                <a16:creationId xmlns:a16="http://schemas.microsoft.com/office/drawing/2014/main" id="{60ED43F7-5025-BD89-1F63-5AAC1BDFCB2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0638" y="3259138"/>
            <a:ext cx="1122362" cy="11112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37900" name="Object 2">
            <a:extLst>
              <a:ext uri="{FF2B5EF4-FFF2-40B4-BE49-F238E27FC236}">
                <a16:creationId xmlns:a16="http://schemas.microsoft.com/office/drawing/2014/main" id="{6D6266AB-DE9D-4034-2263-E6CE21D965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67372"/>
              </p:ext>
            </p:extLst>
          </p:nvPr>
        </p:nvGraphicFramePr>
        <p:xfrm>
          <a:off x="6333331" y="4514601"/>
          <a:ext cx="1798638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3" imgW="939800" imgH="393700" progId="Equation.3">
                  <p:embed/>
                </p:oleObj>
              </mc:Choice>
              <mc:Fallback>
                <p:oleObj name="…quation" r:id="rId3" imgW="939800" imgH="3937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3331" y="4514601"/>
                        <a:ext cx="1798638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01" name="Rectangle 17">
            <a:extLst>
              <a:ext uri="{FF2B5EF4-FFF2-40B4-BE49-F238E27FC236}">
                <a16:creationId xmlns:a16="http://schemas.microsoft.com/office/drawing/2014/main" id="{471AE951-DB2F-A3D7-45BE-92A81D193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4682331"/>
            <a:ext cx="58372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1800">
                <a:solidFill>
                  <a:srgbClr val="000000"/>
                </a:solidFill>
                <a:latin typeface="Comic Sans MS" panose="030F0902030302020204" pitchFamily="66" charset="0"/>
              </a:rPr>
              <a:t>La densité surfacique de masse est souvent appellée </a:t>
            </a:r>
            <a:r>
              <a:rPr lang="ja-JP" altLang="en-US" sz="1800">
                <a:solidFill>
                  <a:srgbClr val="000000"/>
                </a:solidFill>
                <a:latin typeface="Comic Sans MS" panose="030F0902030302020204" pitchFamily="66" charset="0"/>
              </a:rPr>
              <a:t>“</a:t>
            </a:r>
            <a:r>
              <a:rPr lang="en-US" altLang="ja-JP" sz="1800">
                <a:solidFill>
                  <a:srgbClr val="000000"/>
                </a:solidFill>
                <a:latin typeface="Comic Sans MS" panose="030F0902030302020204" pitchFamily="66" charset="0"/>
              </a:rPr>
              <a:t>convergence</a:t>
            </a:r>
            <a:r>
              <a:rPr lang="ja-JP" altLang="en-US" sz="1800">
                <a:solidFill>
                  <a:srgbClr val="000000"/>
                </a:solidFill>
                <a:latin typeface="Comic Sans MS" panose="030F0902030302020204" pitchFamily="66" charset="0"/>
              </a:rPr>
              <a:t>”</a:t>
            </a:r>
            <a:endParaRPr lang="en-US" altLang="fr-FR" sz="180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cxnSp>
        <p:nvCxnSpPr>
          <p:cNvPr id="37902" name="Connecteur droit avec flèche 19">
            <a:extLst>
              <a:ext uri="{FF2B5EF4-FFF2-40B4-BE49-F238E27FC236}">
                <a16:creationId xmlns:a16="http://schemas.microsoft.com/office/drawing/2014/main" id="{891D4BC9-D826-B638-2312-B1230E8D695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16675" y="3249613"/>
            <a:ext cx="631825" cy="9525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37903" name="Object 3">
            <a:extLst>
              <a:ext uri="{FF2B5EF4-FFF2-40B4-BE49-F238E27FC236}">
                <a16:creationId xmlns:a16="http://schemas.microsoft.com/office/drawing/2014/main" id="{4E368295-41D1-DDA8-4633-ADB87EFA4B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32650" y="3270250"/>
          <a:ext cx="341313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5" imgW="177800" imgH="177800" progId="Equation.3">
                  <p:embed/>
                </p:oleObj>
              </mc:Choice>
              <mc:Fallback>
                <p:oleObj name="…quation" r:id="rId5" imgW="177800" imgH="177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0" y="3270250"/>
                        <a:ext cx="341313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904" name="Object 4">
            <a:extLst>
              <a:ext uri="{FF2B5EF4-FFF2-40B4-BE49-F238E27FC236}">
                <a16:creationId xmlns:a16="http://schemas.microsoft.com/office/drawing/2014/main" id="{13913771-427B-72B6-C8C7-A094EA3FA7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83000" y="3246438"/>
          <a:ext cx="341313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7" imgW="177800" imgH="177800" progId="Equation.3">
                  <p:embed/>
                </p:oleObj>
              </mc:Choice>
              <mc:Fallback>
                <p:oleObj name="…quation" r:id="rId7" imgW="177800" imgH="177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0" y="3246438"/>
                        <a:ext cx="341313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7CBE3C4-0766-7587-8FE0-DB21814E7D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9562" y="5562903"/>
            <a:ext cx="2895601" cy="9021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069EB4-790E-4D53-C14B-160E336C0A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8839" y="5537748"/>
            <a:ext cx="3797300" cy="952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9A850246-3861-C45C-3225-59530518B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242888"/>
            <a:ext cx="84121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FR" altLang="fr-FR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Apple LiGothic Medium" pitchFamily="2" charset="-120"/>
              </a:rPr>
              <a:t>Densité critique et régimes de « lensing »</a:t>
            </a:r>
          </a:p>
        </p:txBody>
      </p:sp>
      <p:sp>
        <p:nvSpPr>
          <p:cNvPr id="39939" name="Rectangle 8">
            <a:extLst>
              <a:ext uri="{FF2B5EF4-FFF2-40B4-BE49-F238E27FC236}">
                <a16:creationId xmlns:a16="http://schemas.microsoft.com/office/drawing/2014/main" id="{82B0C352-A810-D181-F5C8-BBC9FDEEF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400" y="1420813"/>
            <a:ext cx="56784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1800" dirty="0">
                <a:solidFill>
                  <a:srgbClr val="000000"/>
                </a:solidFill>
                <a:latin typeface="Comic Sans MS" panose="030F0902030302020204" pitchFamily="66" charset="0"/>
              </a:rPr>
              <a:t>1 </a:t>
            </a:r>
            <a:r>
              <a:rPr lang="en-US" altLang="fr-FR" sz="1800" dirty="0" err="1">
                <a:solidFill>
                  <a:srgbClr val="000000"/>
                </a:solidFill>
                <a:latin typeface="Comic Sans MS" panose="030F0902030302020204" pitchFamily="66" charset="0"/>
              </a:rPr>
              <a:t>seule</a:t>
            </a:r>
            <a:r>
              <a:rPr lang="en-US" altLang="fr-FR" sz="1800" dirty="0">
                <a:solidFill>
                  <a:srgbClr val="000000"/>
                </a:solidFill>
                <a:latin typeface="Comic Sans MS" panose="030F0902030302020204" pitchFamily="66" charset="0"/>
              </a:rPr>
              <a:t> solution à l</a:t>
            </a:r>
            <a:r>
              <a:rPr lang="ja-JP" altLang="en-US" sz="1800">
                <a:solidFill>
                  <a:srgbClr val="000000"/>
                </a:solidFill>
                <a:latin typeface="Comic Sans MS" panose="030F0902030302020204" pitchFamily="66" charset="0"/>
              </a:rPr>
              <a:t>’</a:t>
            </a:r>
            <a:r>
              <a:rPr lang="en-US" altLang="ja-JP" sz="1800" dirty="0" err="1">
                <a:solidFill>
                  <a:srgbClr val="000000"/>
                </a:solidFill>
                <a:latin typeface="Comic Sans MS" panose="030F0902030302020204" pitchFamily="66" charset="0"/>
              </a:rPr>
              <a:t>équation</a:t>
            </a:r>
            <a:r>
              <a:rPr lang="en-US" altLang="ja-JP" sz="1800" dirty="0">
                <a:solidFill>
                  <a:srgbClr val="000000"/>
                </a:solidFill>
                <a:latin typeface="Comic Sans MS" panose="030F0902030302020204" pitchFamily="66" charset="0"/>
              </a:rPr>
              <a:t> de la </a:t>
            </a:r>
            <a:r>
              <a:rPr lang="en-US" altLang="ja-JP" sz="1800" dirty="0" err="1">
                <a:solidFill>
                  <a:srgbClr val="000000"/>
                </a:solidFill>
                <a:latin typeface="Comic Sans MS" panose="030F0902030302020204" pitchFamily="66" charset="0"/>
              </a:rPr>
              <a:t>lentille</a:t>
            </a:r>
            <a:r>
              <a:rPr lang="en-US" altLang="ja-JP" sz="1800" dirty="0">
                <a:solidFill>
                  <a:srgbClr val="000000"/>
                </a:solidFill>
                <a:latin typeface="Comic Sans MS" panose="030F0902030302020204" pitchFamily="66" charset="0"/>
              </a:rPr>
              <a:t>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fr-FR" sz="1800" dirty="0" err="1">
                <a:solidFill>
                  <a:srgbClr val="000000"/>
                </a:solidFill>
                <a:latin typeface="Comic Sans MS" panose="030F0902030302020204" pitchFamily="66" charset="0"/>
              </a:rPr>
              <a:t>Lentille</a:t>
            </a:r>
            <a:r>
              <a:rPr lang="en-US" altLang="fr-FR" sz="1800" dirty="0">
                <a:solidFill>
                  <a:srgbClr val="000000"/>
                </a:solidFill>
                <a:latin typeface="Comic Sans MS" panose="030F0902030302020204" pitchFamily="66" charset="0"/>
              </a:rPr>
              <a:t> </a:t>
            </a:r>
            <a:r>
              <a:rPr lang="ja-JP" altLang="en-US" sz="1800">
                <a:solidFill>
                  <a:srgbClr val="000000"/>
                </a:solidFill>
                <a:latin typeface="Comic Sans MS" panose="030F0902030302020204" pitchFamily="66" charset="0"/>
              </a:rPr>
              <a:t>“</a:t>
            </a:r>
            <a:r>
              <a:rPr lang="en-US" altLang="ja-JP" sz="1800" dirty="0" err="1">
                <a:solidFill>
                  <a:srgbClr val="000000"/>
                </a:solidFill>
                <a:latin typeface="Comic Sans MS" panose="030F0902030302020204" pitchFamily="66" charset="0"/>
              </a:rPr>
              <a:t>faible</a:t>
            </a:r>
            <a:r>
              <a:rPr lang="ja-JP" altLang="en-US" sz="1800">
                <a:solidFill>
                  <a:srgbClr val="000000"/>
                </a:solidFill>
                <a:latin typeface="Comic Sans MS" panose="030F0902030302020204" pitchFamily="66" charset="0"/>
              </a:rPr>
              <a:t>”</a:t>
            </a:r>
            <a:endParaRPr lang="en-US" altLang="ja-JP" sz="1800" dirty="0">
              <a:solidFill>
                <a:srgbClr val="000000"/>
              </a:solidFill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fr-FR" sz="1800" dirty="0">
              <a:solidFill>
                <a:srgbClr val="000000"/>
              </a:solidFill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fr-FR" sz="1800" dirty="0">
              <a:solidFill>
                <a:srgbClr val="000000"/>
              </a:solidFill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fr-FR" sz="1800" dirty="0">
                <a:solidFill>
                  <a:srgbClr val="000000"/>
                </a:solidFill>
                <a:latin typeface="Comic Sans MS" panose="030F0902030302020204" pitchFamily="66" charset="0"/>
              </a:rPr>
              <a:t>Anneau d</a:t>
            </a:r>
            <a:r>
              <a:rPr lang="ja-JP" altLang="en-US" sz="1800">
                <a:solidFill>
                  <a:srgbClr val="000000"/>
                </a:solidFill>
                <a:latin typeface="Comic Sans MS" panose="030F0902030302020204" pitchFamily="66" charset="0"/>
              </a:rPr>
              <a:t>’</a:t>
            </a:r>
            <a:r>
              <a:rPr lang="en-US" altLang="ja-JP" sz="1800" dirty="0">
                <a:solidFill>
                  <a:srgbClr val="000000"/>
                </a:solidFill>
                <a:latin typeface="Comic Sans MS" panose="030F0902030302020204" pitchFamily="66" charset="0"/>
              </a:rPr>
              <a:t>Einstein: </a:t>
            </a:r>
            <a:r>
              <a:rPr lang="en-US" altLang="ja-JP" sz="1800" dirty="0" err="1">
                <a:solidFill>
                  <a:srgbClr val="000000"/>
                </a:solidFill>
                <a:latin typeface="Comic Sans MS" panose="030F0902030302020204" pitchFamily="66" charset="0"/>
              </a:rPr>
              <a:t>lentille</a:t>
            </a:r>
            <a:r>
              <a:rPr lang="en-US" altLang="ja-JP" sz="1800" dirty="0">
                <a:solidFill>
                  <a:srgbClr val="000000"/>
                </a:solidFill>
                <a:latin typeface="Comic Sans MS" panose="030F0902030302020204" pitchFamily="66" charset="0"/>
              </a:rPr>
              <a:t> forte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fr-FR" sz="1800" dirty="0">
              <a:solidFill>
                <a:srgbClr val="000000"/>
              </a:solidFill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fr-FR" sz="1800" dirty="0">
              <a:solidFill>
                <a:srgbClr val="000000"/>
              </a:solidFill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fr-FR" sz="1800" dirty="0">
              <a:solidFill>
                <a:srgbClr val="000000"/>
              </a:solidFill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fr-FR" sz="1800" dirty="0">
                <a:solidFill>
                  <a:srgbClr val="000000"/>
                </a:solidFill>
                <a:latin typeface="Comic Sans MS" panose="030F0902030302020204" pitchFamily="66" charset="0"/>
              </a:rPr>
              <a:t>+ </a:t>
            </a:r>
            <a:r>
              <a:rPr lang="en-US" altLang="fr-FR" sz="1800" dirty="0" err="1">
                <a:solidFill>
                  <a:srgbClr val="000000"/>
                </a:solidFill>
                <a:latin typeface="Comic Sans MS" panose="030F0902030302020204" pitchFamily="66" charset="0"/>
              </a:rPr>
              <a:t>lentille</a:t>
            </a:r>
            <a:r>
              <a:rPr lang="en-US" altLang="fr-FR" sz="1800" dirty="0">
                <a:solidFill>
                  <a:srgbClr val="000000"/>
                </a:solidFill>
                <a:latin typeface="Comic Sans MS" panose="030F0902030302020204" pitchFamily="66" charset="0"/>
              </a:rPr>
              <a:t> </a:t>
            </a:r>
            <a:r>
              <a:rPr lang="en-US" altLang="fr-FR" sz="1800" dirty="0" err="1">
                <a:solidFill>
                  <a:srgbClr val="000000"/>
                </a:solidFill>
                <a:latin typeface="Comic Sans MS" panose="030F0902030302020204" pitchFamily="66" charset="0"/>
              </a:rPr>
              <a:t>sphérique</a:t>
            </a:r>
            <a:r>
              <a:rPr lang="en-US" altLang="fr-FR" sz="1800" dirty="0">
                <a:solidFill>
                  <a:srgbClr val="000000"/>
                </a:solidFill>
                <a:latin typeface="Comic Sans MS" panose="030F0902030302020204" pitchFamily="66" charset="0"/>
              </a:rPr>
              <a:t> </a:t>
            </a:r>
            <a:r>
              <a:rPr lang="en-US" altLang="fr-FR" sz="1800" dirty="0" err="1">
                <a:solidFill>
                  <a:srgbClr val="000000"/>
                </a:solidFill>
                <a:latin typeface="Comic Sans MS" panose="030F0902030302020204" pitchFamily="66" charset="0"/>
              </a:rPr>
              <a:t>singulière</a:t>
            </a:r>
            <a:r>
              <a:rPr lang="en-US" altLang="fr-FR" sz="1800" dirty="0">
                <a:solidFill>
                  <a:srgbClr val="000000"/>
                </a:solidFill>
                <a:latin typeface="Comic Sans MS" panose="030F0902030302020204" pitchFamily="66" charset="0"/>
              </a:rPr>
              <a:t>: 2 images mirages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fr-FR" sz="1800" dirty="0">
              <a:solidFill>
                <a:srgbClr val="000000"/>
              </a:solidFill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fr-FR" sz="1800" dirty="0">
              <a:solidFill>
                <a:srgbClr val="000000"/>
              </a:solidFill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fr-FR" sz="1800" dirty="0">
                <a:solidFill>
                  <a:srgbClr val="000000"/>
                </a:solidFill>
                <a:latin typeface="Comic Sans MS" panose="030F0902030302020204" pitchFamily="66" charset="0"/>
              </a:rPr>
              <a:t>+ </a:t>
            </a:r>
            <a:r>
              <a:rPr lang="en-US" altLang="fr-FR" sz="1800" dirty="0" err="1">
                <a:solidFill>
                  <a:srgbClr val="000000"/>
                </a:solidFill>
                <a:latin typeface="Comic Sans MS" panose="030F0902030302020204" pitchFamily="66" charset="0"/>
              </a:rPr>
              <a:t>lentille</a:t>
            </a:r>
            <a:r>
              <a:rPr lang="en-US" altLang="fr-FR" sz="1800" dirty="0">
                <a:solidFill>
                  <a:srgbClr val="000000"/>
                </a:solidFill>
                <a:latin typeface="Comic Sans MS" panose="030F0902030302020204" pitchFamily="66" charset="0"/>
              </a:rPr>
              <a:t> </a:t>
            </a:r>
            <a:r>
              <a:rPr lang="en-US" altLang="fr-FR" sz="1800" dirty="0" err="1">
                <a:solidFill>
                  <a:srgbClr val="000000"/>
                </a:solidFill>
                <a:latin typeface="Comic Sans MS" panose="030F0902030302020204" pitchFamily="66" charset="0"/>
              </a:rPr>
              <a:t>elliptique</a:t>
            </a:r>
            <a:r>
              <a:rPr lang="en-US" altLang="fr-FR" sz="1800" dirty="0">
                <a:solidFill>
                  <a:srgbClr val="000000"/>
                </a:solidFill>
                <a:latin typeface="Comic Sans MS" panose="030F0902030302020204" pitchFamily="66" charset="0"/>
              </a:rPr>
              <a:t> </a:t>
            </a:r>
            <a:r>
              <a:rPr lang="en-US" altLang="fr-FR" sz="1800" dirty="0" err="1">
                <a:solidFill>
                  <a:srgbClr val="000000"/>
                </a:solidFill>
                <a:latin typeface="Comic Sans MS" panose="030F0902030302020204" pitchFamily="66" charset="0"/>
              </a:rPr>
              <a:t>singulière</a:t>
            </a:r>
            <a:r>
              <a:rPr lang="en-US" altLang="fr-FR" sz="1800" dirty="0">
                <a:solidFill>
                  <a:srgbClr val="000000"/>
                </a:solidFill>
                <a:latin typeface="Comic Sans MS" panose="030F0902030302020204" pitchFamily="66" charset="0"/>
              </a:rPr>
              <a:t>: 4 images mirages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fr-FR" sz="1800" dirty="0">
              <a:solidFill>
                <a:srgbClr val="000000"/>
              </a:solidFill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fr-FR" sz="1800" dirty="0">
              <a:solidFill>
                <a:srgbClr val="000000"/>
              </a:solidFill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fr-FR" sz="1800" dirty="0">
                <a:solidFill>
                  <a:srgbClr val="000000"/>
                </a:solidFill>
                <a:latin typeface="Comic Sans MS" panose="030F0902030302020204" pitchFamily="66" charset="0"/>
              </a:rPr>
              <a:t>+ </a:t>
            </a:r>
            <a:r>
              <a:rPr lang="en-US" altLang="fr-FR" sz="1800" dirty="0" err="1">
                <a:solidFill>
                  <a:srgbClr val="000000"/>
                </a:solidFill>
                <a:latin typeface="Comic Sans MS" panose="030F0902030302020204" pitchFamily="66" charset="0"/>
              </a:rPr>
              <a:t>lentille</a:t>
            </a:r>
            <a:r>
              <a:rPr lang="en-US" altLang="fr-FR" sz="1800" dirty="0">
                <a:solidFill>
                  <a:srgbClr val="000000"/>
                </a:solidFill>
                <a:latin typeface="Comic Sans MS" panose="030F0902030302020204" pitchFamily="66" charset="0"/>
              </a:rPr>
              <a:t> non-</a:t>
            </a:r>
            <a:r>
              <a:rPr lang="en-US" altLang="fr-FR" sz="1800" dirty="0" err="1">
                <a:solidFill>
                  <a:srgbClr val="000000"/>
                </a:solidFill>
                <a:latin typeface="Comic Sans MS" panose="030F0902030302020204" pitchFamily="66" charset="0"/>
              </a:rPr>
              <a:t>singulière</a:t>
            </a:r>
            <a:r>
              <a:rPr lang="en-US" altLang="fr-FR" sz="1800" dirty="0">
                <a:solidFill>
                  <a:srgbClr val="000000"/>
                </a:solidFill>
                <a:latin typeface="Comic Sans MS" panose="030F0902030302020204" pitchFamily="66" charset="0"/>
              </a:rPr>
              <a:t>: 1 image </a:t>
            </a:r>
            <a:r>
              <a:rPr lang="en-US" altLang="fr-FR" sz="1800" dirty="0" err="1">
                <a:solidFill>
                  <a:srgbClr val="000000"/>
                </a:solidFill>
                <a:latin typeface="Comic Sans MS" panose="030F0902030302020204" pitchFamily="66" charset="0"/>
              </a:rPr>
              <a:t>supplémentaire</a:t>
            </a:r>
            <a:r>
              <a:rPr lang="en-US" altLang="fr-FR" sz="1800" dirty="0">
                <a:solidFill>
                  <a:srgbClr val="000000"/>
                </a:solidFill>
                <a:latin typeface="Comic Sans MS" panose="030F0902030302020204" pitchFamily="66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fr-FR" sz="1800" dirty="0">
              <a:solidFill>
                <a:srgbClr val="000000"/>
              </a:solidFill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fr-FR" sz="1800" dirty="0">
                <a:solidFill>
                  <a:srgbClr val="000000"/>
                </a:solidFill>
                <a:latin typeface="Comic Sans MS" panose="030F0902030302020204" pitchFamily="66" charset="0"/>
              </a:rPr>
              <a:t> </a:t>
            </a:r>
          </a:p>
        </p:txBody>
      </p:sp>
      <p:graphicFrame>
        <p:nvGraphicFramePr>
          <p:cNvPr id="39940" name="Object 2">
            <a:extLst>
              <a:ext uri="{FF2B5EF4-FFF2-40B4-BE49-F238E27FC236}">
                <a16:creationId xmlns:a16="http://schemas.microsoft.com/office/drawing/2014/main" id="{A7089EA9-07C1-B363-FE3D-C60A074B48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27113" y="1420813"/>
          <a:ext cx="1120775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3" imgW="444500" imgH="177800" progId="Equation.3">
                  <p:embed/>
                </p:oleObj>
              </mc:Choice>
              <mc:Fallback>
                <p:oleObj name="…quation" r:id="rId3" imgW="444500" imgH="177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7113" y="1420813"/>
                        <a:ext cx="1120775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1" name="Object 3">
            <a:extLst>
              <a:ext uri="{FF2B5EF4-FFF2-40B4-BE49-F238E27FC236}">
                <a16:creationId xmlns:a16="http://schemas.microsoft.com/office/drawing/2014/main" id="{054C4820-58B9-CB72-88BA-AF00D4A6D9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27113" y="2478088"/>
          <a:ext cx="1120775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5" imgW="444500" imgH="177800" progId="Equation.3">
                  <p:embed/>
                </p:oleObj>
              </mc:Choice>
              <mc:Fallback>
                <p:oleObj name="…quation" r:id="rId5" imgW="444500" imgH="177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7113" y="2478088"/>
                        <a:ext cx="1120775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2" name="Object 4">
            <a:extLst>
              <a:ext uri="{FF2B5EF4-FFF2-40B4-BE49-F238E27FC236}">
                <a16:creationId xmlns:a16="http://schemas.microsoft.com/office/drawing/2014/main" id="{EA3CFBC9-C09D-58CA-4B9F-E84676B271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27113" y="3651250"/>
          <a:ext cx="1120775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7" imgW="444500" imgH="177800" progId="Equation.3">
                  <p:embed/>
                </p:oleObj>
              </mc:Choice>
              <mc:Fallback>
                <p:oleObj name="…quation" r:id="rId7" imgW="444500" imgH="177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7113" y="3651250"/>
                        <a:ext cx="1120775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4ECD9C-313B-0208-4239-924F144CB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384729"/>
            <a:ext cx="7772400" cy="14052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42D8BC-B76C-3B33-949C-1B002F4034CA}"/>
              </a:ext>
            </a:extLst>
          </p:cNvPr>
          <p:cNvSpPr txBox="1"/>
          <p:nvPr/>
        </p:nvSpPr>
        <p:spPr>
          <a:xfrm>
            <a:off x="685800" y="514905"/>
            <a:ext cx="76870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600"/>
              </a:spcAft>
            </a:pPr>
            <a:r>
              <a:rPr lang="en-GB" sz="2800" dirty="0">
                <a:solidFill>
                  <a:srgbClr val="1A1A1A"/>
                </a:solidFill>
                <a:latin typeface="Comic Sans MS" panose="030F0902030302020204" pitchFamily="66" charset="0"/>
              </a:rPr>
              <a:t>Equation de la </a:t>
            </a:r>
            <a:r>
              <a:rPr lang="en-GB" sz="2800" dirty="0" err="1">
                <a:solidFill>
                  <a:srgbClr val="1A1A1A"/>
                </a:solidFill>
                <a:latin typeface="Comic Sans MS" panose="030F0902030302020204" pitchFamily="66" charset="0"/>
              </a:rPr>
              <a:t>matrice</a:t>
            </a:r>
            <a:r>
              <a:rPr lang="en-GB" sz="2800" dirty="0">
                <a:solidFill>
                  <a:srgbClr val="1A1A1A"/>
                </a:solidFill>
                <a:latin typeface="Comic Sans MS" panose="030F0902030302020204" pitchFamily="66" charset="0"/>
              </a:rPr>
              <a:t> </a:t>
            </a:r>
            <a:r>
              <a:rPr lang="en-GB" sz="2800" dirty="0" err="1">
                <a:solidFill>
                  <a:srgbClr val="1A1A1A"/>
                </a:solidFill>
                <a:latin typeface="Comic Sans MS" panose="030F0902030302020204" pitchFamily="66" charset="0"/>
              </a:rPr>
              <a:t>d’amplification</a:t>
            </a:r>
            <a:endParaRPr lang="en-GB" sz="2800" dirty="0">
              <a:solidFill>
                <a:srgbClr val="1A1A1A"/>
              </a:solidFill>
              <a:effectLst/>
              <a:latin typeface="Comic Sans MS" panose="030F09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981B27-3FBD-0279-AAFA-E3271C06B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482" y="2647020"/>
            <a:ext cx="5726017" cy="10985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23BD2A-0A2A-3281-1EAA-F04C2A17C6AE}"/>
              </a:ext>
            </a:extLst>
          </p:cNvPr>
          <p:cNvSpPr txBox="1"/>
          <p:nvPr/>
        </p:nvSpPr>
        <p:spPr>
          <a:xfrm>
            <a:off x="556351" y="416148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rgbClr val="1A1A1A"/>
                </a:solidFill>
                <a:effectLst/>
                <a:latin typeface="Symbol" pitchFamily="2" charset="2"/>
              </a:rPr>
              <a:t>κ</a:t>
            </a:r>
            <a:r>
              <a:rPr lang="el-GR" sz="2400" dirty="0">
                <a:solidFill>
                  <a:srgbClr val="1A1A1A"/>
                </a:solidFill>
                <a:effectLst/>
                <a:latin typeface="Helvetica Neue" panose="02000503000000020004" pitchFamily="2" charset="0"/>
              </a:rPr>
              <a:t>: </a:t>
            </a:r>
            <a:r>
              <a:rPr lang="en-GB" sz="2400" dirty="0">
                <a:solidFill>
                  <a:srgbClr val="1A1A1A"/>
                </a:solidFill>
                <a:effectLst/>
                <a:latin typeface="Comic Sans MS" panose="030F0902030302020204" pitchFamily="66" charset="0"/>
              </a:rPr>
              <a:t>convergence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AC81C6-EA24-B259-D361-2C8F095C021E}"/>
              </a:ext>
            </a:extLst>
          </p:cNvPr>
          <p:cNvSpPr txBox="1"/>
          <p:nvPr/>
        </p:nvSpPr>
        <p:spPr>
          <a:xfrm>
            <a:off x="556350" y="4760106"/>
            <a:ext cx="57673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25"/>
              </a:spcAft>
            </a:pPr>
            <a:r>
              <a:rPr lang="el-GR" sz="2400" b="1" dirty="0">
                <a:solidFill>
                  <a:srgbClr val="1A1A1A"/>
                </a:solidFill>
                <a:effectLst/>
                <a:latin typeface="Symbol" pitchFamily="2" charset="2"/>
              </a:rPr>
              <a:t>γ</a:t>
            </a:r>
            <a:r>
              <a:rPr lang="el-GR" sz="2400" dirty="0">
                <a:solidFill>
                  <a:srgbClr val="1A1A1A"/>
                </a:solidFill>
                <a:effectLst/>
                <a:latin typeface="Symbol" pitchFamily="2" charset="2"/>
              </a:rPr>
              <a:t>(γ</a:t>
            </a:r>
            <a:r>
              <a:rPr lang="el-GR" sz="2400" baseline="-25000" dirty="0">
                <a:solidFill>
                  <a:srgbClr val="1A1A1A"/>
                </a:solidFill>
                <a:effectLst/>
                <a:latin typeface="Symbol" pitchFamily="2" charset="2"/>
              </a:rPr>
              <a:t>1</a:t>
            </a:r>
            <a:r>
              <a:rPr lang="el-GR" sz="2400" dirty="0">
                <a:solidFill>
                  <a:srgbClr val="1A1A1A"/>
                </a:solidFill>
                <a:effectLst/>
                <a:latin typeface="Symbol" pitchFamily="2" charset="2"/>
              </a:rPr>
              <a:t>,γ</a:t>
            </a:r>
            <a:r>
              <a:rPr lang="el-GR" sz="2400" baseline="-25000" dirty="0">
                <a:solidFill>
                  <a:srgbClr val="1A1A1A"/>
                </a:solidFill>
                <a:effectLst/>
                <a:latin typeface="Symbol" pitchFamily="2" charset="2"/>
              </a:rPr>
              <a:t>2</a:t>
            </a:r>
            <a:r>
              <a:rPr lang="el-GR" sz="2400" dirty="0">
                <a:solidFill>
                  <a:srgbClr val="1A1A1A"/>
                </a:solidFill>
                <a:effectLst/>
                <a:latin typeface="Symbol" pitchFamily="2" charset="2"/>
              </a:rPr>
              <a:t>)</a:t>
            </a:r>
            <a:r>
              <a:rPr lang="el-GR" sz="2400" dirty="0">
                <a:solidFill>
                  <a:srgbClr val="1A1A1A"/>
                </a:solidFill>
                <a:effectLst/>
                <a:latin typeface="Helvetica Neue" panose="02000503000000020004" pitchFamily="2" charset="0"/>
              </a:rPr>
              <a:t>: </a:t>
            </a:r>
            <a:r>
              <a:rPr lang="en-GB" sz="2400" dirty="0" err="1">
                <a:solidFill>
                  <a:srgbClr val="1A1A1A"/>
                </a:solidFill>
                <a:effectLst/>
                <a:latin typeface="Comic Sans MS" panose="030F0902030302020204" pitchFamily="66" charset="0"/>
              </a:rPr>
              <a:t>vecteur</a:t>
            </a:r>
            <a:r>
              <a:rPr lang="en-GB" sz="2400" dirty="0">
                <a:solidFill>
                  <a:srgbClr val="1A1A1A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en-GB" sz="2400" dirty="0" err="1">
                <a:solidFill>
                  <a:srgbClr val="1A1A1A"/>
                </a:solidFill>
                <a:effectLst/>
                <a:latin typeface="Comic Sans MS" panose="030F0902030302020204" pitchFamily="66" charset="0"/>
              </a:rPr>
              <a:t>cisaillement</a:t>
            </a:r>
            <a:r>
              <a:rPr lang="en-GB" sz="2400" dirty="0">
                <a:solidFill>
                  <a:srgbClr val="1A1A1A"/>
                </a:solidFill>
                <a:effectLst/>
                <a:latin typeface="Comic Sans MS" panose="030F0902030302020204" pitchFamily="66" charset="0"/>
              </a:rPr>
              <a:t> (shear)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76528E-36C0-1130-8F89-6180AA8ECB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246" y="5237805"/>
            <a:ext cx="4976870" cy="4667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BEC21B-9685-2B3B-D112-C45F543286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246" y="4210980"/>
            <a:ext cx="4000499" cy="4121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615F4E-B29F-A4CF-A42B-9EF5DFBF6D14}"/>
              </a:ext>
            </a:extLst>
          </p:cNvPr>
          <p:cNvSpPr txBox="1"/>
          <p:nvPr/>
        </p:nvSpPr>
        <p:spPr>
          <a:xfrm>
            <a:off x="556351" y="579877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>
                <a:solidFill>
                  <a:srgbClr val="1A1A1A"/>
                </a:solidFill>
                <a:latin typeface="Comic Sans MS" panose="030F0902030302020204" pitchFamily="66" charset="0"/>
              </a:rPr>
              <a:t>Cisaillement</a:t>
            </a:r>
            <a:r>
              <a:rPr lang="en-GB" sz="2400" dirty="0">
                <a:solidFill>
                  <a:srgbClr val="1A1A1A"/>
                </a:solidFill>
                <a:latin typeface="Comic Sans MS" panose="030F0902030302020204" pitchFamily="66" charset="0"/>
              </a:rPr>
              <a:t> </a:t>
            </a:r>
            <a:r>
              <a:rPr lang="en-GB" sz="2400" dirty="0" err="1">
                <a:solidFill>
                  <a:srgbClr val="1A1A1A"/>
                </a:solidFill>
                <a:latin typeface="Comic Sans MS" panose="030F0902030302020204" pitchFamily="66" charset="0"/>
              </a:rPr>
              <a:t>réduit</a:t>
            </a:r>
            <a:endParaRPr lang="en-GB" sz="2400" dirty="0">
              <a:solidFill>
                <a:srgbClr val="1A1A1A"/>
              </a:solidFill>
              <a:effectLst/>
              <a:latin typeface="Comic Sans MS" panose="030F09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CDA130-398F-4044-4C61-B1570B4738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246" y="6082745"/>
            <a:ext cx="156845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43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271FB6-C67D-5FF7-A572-D8710AAAA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848467"/>
            <a:ext cx="7772400" cy="10458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7EF837-2674-1796-4055-423402C3F0FC}"/>
              </a:ext>
            </a:extLst>
          </p:cNvPr>
          <p:cNvSpPr txBox="1"/>
          <p:nvPr/>
        </p:nvSpPr>
        <p:spPr>
          <a:xfrm>
            <a:off x="685800" y="133015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u="sng" dirty="0">
                <a:solidFill>
                  <a:srgbClr val="1A1A1A"/>
                </a:solidFill>
                <a:effectLst/>
                <a:latin typeface="Comic Sans MS" panose="030F0902030302020204" pitchFamily="66" charset="0"/>
              </a:rPr>
              <a:t>Magnification</a:t>
            </a:r>
            <a:r>
              <a:rPr lang="en-GB" sz="2400" dirty="0">
                <a:solidFill>
                  <a:srgbClr val="1A1A1A"/>
                </a:solidFill>
                <a:effectLst/>
                <a:latin typeface="Comic Sans MS" panose="030F0902030302020204" pitchFamily="66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B99002-8BCE-2E91-039E-867A50607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1426559"/>
            <a:ext cx="443529" cy="3652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80B44B-2173-9F27-49D4-1ED48EECF5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149" y="3683301"/>
            <a:ext cx="3138889" cy="537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B23291-750D-B1E4-89B7-78D67EE5463A}"/>
              </a:ext>
            </a:extLst>
          </p:cNvPr>
          <p:cNvSpPr txBox="1"/>
          <p:nvPr/>
        </p:nvSpPr>
        <p:spPr>
          <a:xfrm>
            <a:off x="685799" y="3057965"/>
            <a:ext cx="78853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dirty="0" err="1">
                <a:solidFill>
                  <a:srgbClr val="1A1A1A"/>
                </a:solidFill>
                <a:effectLst/>
                <a:latin typeface="Comic Sans MS" panose="030F0902030302020204" pitchFamily="66" charset="0"/>
              </a:rPr>
              <a:t>Définition</a:t>
            </a:r>
            <a:r>
              <a:rPr lang="en-GB" sz="2400" dirty="0">
                <a:solidFill>
                  <a:srgbClr val="1A1A1A"/>
                </a:solidFill>
                <a:effectLst/>
                <a:latin typeface="Comic Sans MS" panose="030F0902030302020204" pitchFamily="66" charset="0"/>
              </a:rPr>
              <a:t> des </a:t>
            </a:r>
            <a:r>
              <a:rPr lang="en-GB" sz="2400" u="sng" dirty="0" err="1">
                <a:solidFill>
                  <a:srgbClr val="1A1A1A"/>
                </a:solidFill>
                <a:effectLst/>
                <a:latin typeface="Comic Sans MS" panose="030F0902030302020204" pitchFamily="66" charset="0"/>
              </a:rPr>
              <a:t>lignes</a:t>
            </a:r>
            <a:r>
              <a:rPr lang="en-GB" sz="2400" u="sng" dirty="0">
                <a:solidFill>
                  <a:srgbClr val="1A1A1A"/>
                </a:solidFill>
                <a:effectLst/>
                <a:latin typeface="Comic Sans MS" panose="030F0902030302020204" pitchFamily="66" charset="0"/>
              </a:rPr>
              <a:t> critiques </a:t>
            </a:r>
            <a:r>
              <a:rPr lang="en-GB" sz="2400" dirty="0">
                <a:solidFill>
                  <a:srgbClr val="1A1A1A"/>
                </a:solidFill>
                <a:effectLst/>
                <a:latin typeface="Comic Sans MS" panose="030F0902030302020204" pitchFamily="66" charset="0"/>
              </a:rPr>
              <a:t>(magnification </a:t>
            </a:r>
            <a:r>
              <a:rPr lang="en-GB" sz="2400" dirty="0" err="1">
                <a:solidFill>
                  <a:srgbClr val="1A1A1A"/>
                </a:solidFill>
                <a:effectLst/>
                <a:latin typeface="Comic Sans MS" panose="030F0902030302020204" pitchFamily="66" charset="0"/>
              </a:rPr>
              <a:t>infinie</a:t>
            </a:r>
            <a:r>
              <a:rPr lang="en-GB" sz="2400" dirty="0">
                <a:solidFill>
                  <a:srgbClr val="1A1A1A"/>
                </a:solidFill>
                <a:effectLst/>
                <a:latin typeface="Comic Sans MS" panose="030F0902030302020204" pitchFamily="66" charset="0"/>
              </a:rPr>
              <a:t>!)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E38BC6-1493-97EA-BC12-01DA2FDC1F5A}"/>
              </a:ext>
            </a:extLst>
          </p:cNvPr>
          <p:cNvSpPr txBox="1"/>
          <p:nvPr/>
        </p:nvSpPr>
        <p:spPr>
          <a:xfrm>
            <a:off x="685800" y="4543868"/>
            <a:ext cx="6805670" cy="1102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75"/>
              </a:spcAft>
              <a:buNone/>
            </a:pPr>
            <a:r>
              <a:rPr lang="en-GB" dirty="0">
                <a:solidFill>
                  <a:srgbClr val="1A1A1A"/>
                </a:solidFill>
                <a:effectLst/>
                <a:latin typeface="Comic Sans MS" panose="030F0902030302020204" pitchFamily="66" charset="0"/>
              </a:rPr>
              <a:t>En </a:t>
            </a:r>
            <a:r>
              <a:rPr lang="en-GB" dirty="0" err="1">
                <a:solidFill>
                  <a:srgbClr val="1A1A1A"/>
                </a:solidFill>
                <a:effectLst/>
                <a:latin typeface="Comic Sans MS" panose="030F0902030302020204" pitchFamily="66" charset="0"/>
              </a:rPr>
              <a:t>général</a:t>
            </a:r>
            <a:r>
              <a:rPr lang="en-GB" dirty="0">
                <a:solidFill>
                  <a:srgbClr val="1A1A1A"/>
                </a:solidFill>
                <a:effectLst/>
                <a:latin typeface="Comic Sans MS" panose="030F0902030302020204" pitchFamily="66" charset="0"/>
              </a:rPr>
              <a:t>: 2 types de </a:t>
            </a:r>
            <a:r>
              <a:rPr lang="en-GB" dirty="0" err="1">
                <a:solidFill>
                  <a:srgbClr val="1A1A1A"/>
                </a:solidFill>
                <a:effectLst/>
                <a:latin typeface="Comic Sans MS" panose="030F0902030302020204" pitchFamily="66" charset="0"/>
              </a:rPr>
              <a:t>lignes</a:t>
            </a:r>
            <a:r>
              <a:rPr lang="en-GB" dirty="0">
                <a:solidFill>
                  <a:srgbClr val="1A1A1A"/>
                </a:solidFill>
                <a:effectLst/>
                <a:latin typeface="Comic Sans MS" panose="030F0902030302020204" pitchFamily="66" charset="0"/>
              </a:rPr>
              <a:t> critiques :</a:t>
            </a:r>
          </a:p>
          <a:p>
            <a:pPr>
              <a:spcAft>
                <a:spcPts val="675"/>
              </a:spcAft>
              <a:buNone/>
            </a:pPr>
            <a:r>
              <a:rPr lang="en-GB" dirty="0">
                <a:solidFill>
                  <a:srgbClr val="1A1A1A"/>
                </a:solidFill>
                <a:effectLst/>
                <a:latin typeface="Comic Sans MS" panose="030F0902030302020204" pitchFamily="66" charset="0"/>
              </a:rPr>
              <a:t>- </a:t>
            </a:r>
            <a:r>
              <a:rPr lang="en-GB" dirty="0" err="1">
                <a:solidFill>
                  <a:srgbClr val="1A1A1A"/>
                </a:solidFill>
                <a:effectLst/>
                <a:latin typeface="Comic Sans MS" panose="030F0902030302020204" pitchFamily="66" charset="0"/>
              </a:rPr>
              <a:t>tangentiele</a:t>
            </a:r>
            <a:r>
              <a:rPr lang="en-GB" dirty="0">
                <a:solidFill>
                  <a:srgbClr val="1A1A1A"/>
                </a:solidFill>
                <a:effectLst/>
                <a:latin typeface="Comic Sans MS" panose="030F0902030302020204" pitchFamily="66" charset="0"/>
              </a:rPr>
              <a:t> (externe)</a:t>
            </a:r>
          </a:p>
          <a:p>
            <a:pPr>
              <a:spcAft>
                <a:spcPts val="675"/>
              </a:spcAft>
            </a:pPr>
            <a:r>
              <a:rPr lang="en-GB" dirty="0">
                <a:solidFill>
                  <a:srgbClr val="1A1A1A"/>
                </a:solidFill>
                <a:effectLst/>
                <a:latin typeface="Comic Sans MS" panose="030F0902030302020204" pitchFamily="66" charset="0"/>
              </a:rPr>
              <a:t>- radiale (interne)</a:t>
            </a:r>
          </a:p>
        </p:txBody>
      </p:sp>
    </p:spTree>
    <p:extLst>
      <p:ext uri="{BB962C8B-B14F-4D97-AF65-F5344CB8AC3E}">
        <p14:creationId xmlns:p14="http://schemas.microsoft.com/office/powerpoint/2010/main" val="2971755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A7D91-0B12-3867-1A81-DF6FF92AB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7349E4A-1BE0-26BB-61F3-831EB62C96FD}"/>
              </a:ext>
            </a:extLst>
          </p:cNvPr>
          <p:cNvSpPr txBox="1"/>
          <p:nvPr/>
        </p:nvSpPr>
        <p:spPr>
          <a:xfrm>
            <a:off x="663766" y="433526"/>
            <a:ext cx="8348032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noProof="0" dirty="0">
                <a:solidFill>
                  <a:srgbClr val="1A1A1A"/>
                </a:solidFill>
                <a:effectLst/>
                <a:latin typeface="Comic Sans MS" panose="030F0902030302020204" pitchFamily="66" charset="0"/>
              </a:rPr>
              <a:t>Définition des </a:t>
            </a:r>
            <a:r>
              <a:rPr lang="fr-FR" sz="2400" u="sng" noProof="0" dirty="0">
                <a:solidFill>
                  <a:srgbClr val="1A1A1A"/>
                </a:solidFill>
                <a:effectLst/>
                <a:latin typeface="Comic Sans MS" panose="030F0902030302020204" pitchFamily="66" charset="0"/>
              </a:rPr>
              <a:t>lignes caustiques </a:t>
            </a:r>
            <a:r>
              <a:rPr lang="fr-FR" sz="2400" noProof="0" dirty="0">
                <a:solidFill>
                  <a:srgbClr val="1A1A1A"/>
                </a:solidFill>
                <a:effectLst/>
                <a:latin typeface="Comic Sans MS" panose="030F0902030302020204" pitchFamily="66" charset="0"/>
              </a:rPr>
              <a:t>:</a:t>
            </a:r>
          </a:p>
          <a:p>
            <a:pPr>
              <a:spcAft>
                <a:spcPts val="600"/>
              </a:spcAft>
            </a:pPr>
            <a:endParaRPr lang="en-GB" sz="2400" dirty="0">
              <a:solidFill>
                <a:srgbClr val="1A1A1A"/>
              </a:solidFill>
              <a:latin typeface="Comic Sans MS" panose="030F0902030302020204" pitchFamily="66" charset="0"/>
            </a:endParaRPr>
          </a:p>
          <a:p>
            <a:pPr>
              <a:spcAft>
                <a:spcPts val="600"/>
              </a:spcAft>
            </a:pPr>
            <a:r>
              <a:rPr lang="fr-FR" sz="2400" noProof="0" dirty="0">
                <a:solidFill>
                  <a:srgbClr val="1A1A1A"/>
                </a:solidFill>
                <a:latin typeface="Comic Sans MS" panose="030F0902030302020204" pitchFamily="66" charset="0"/>
              </a:rPr>
              <a:t>Transformées des lignes critiques dans le plan source</a:t>
            </a:r>
            <a:endParaRPr lang="fr-FR" sz="2400" noProof="0" dirty="0">
              <a:solidFill>
                <a:srgbClr val="1A1A1A"/>
              </a:solidFill>
              <a:effectLst/>
              <a:latin typeface="Comic Sans MS" panose="030F09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595864-5A50-FF61-3DDA-2227C4AB03B2}"/>
              </a:ext>
            </a:extLst>
          </p:cNvPr>
          <p:cNvSpPr txBox="1"/>
          <p:nvPr/>
        </p:nvSpPr>
        <p:spPr>
          <a:xfrm>
            <a:off x="1169165" y="2285411"/>
            <a:ext cx="6805670" cy="2113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75"/>
              </a:spcAft>
              <a:buNone/>
            </a:pPr>
            <a:r>
              <a:rPr lang="fr-FR" noProof="0" dirty="0">
                <a:solidFill>
                  <a:srgbClr val="1A1A1A"/>
                </a:solidFill>
                <a:effectLst/>
                <a:latin typeface="Comic Sans MS" panose="030F0902030302020204" pitchFamily="66" charset="0"/>
              </a:rPr>
              <a:t>En général: 2 types de lignes caustiques :</a:t>
            </a:r>
          </a:p>
          <a:p>
            <a:pPr>
              <a:spcAft>
                <a:spcPts val="675"/>
              </a:spcAft>
              <a:buNone/>
            </a:pPr>
            <a:r>
              <a:rPr lang="fr-FR" noProof="0" dirty="0">
                <a:solidFill>
                  <a:srgbClr val="1A1A1A"/>
                </a:solidFill>
                <a:effectLst/>
                <a:latin typeface="Comic Sans MS" panose="030F0902030302020204" pitchFamily="66" charset="0"/>
              </a:rPr>
              <a:t>- tangentielle</a:t>
            </a:r>
            <a:r>
              <a:rPr lang="fr-FR" noProof="0" dirty="0">
                <a:solidFill>
                  <a:srgbClr val="1A1A1A"/>
                </a:solidFill>
                <a:latin typeface="Comic Sans MS" panose="030F0902030302020204" pitchFamily="66" charset="0"/>
              </a:rPr>
              <a:t>: forme en “étoile” (interne)</a:t>
            </a:r>
            <a:endParaRPr lang="fr-FR" noProof="0" dirty="0">
              <a:solidFill>
                <a:srgbClr val="1A1A1A"/>
              </a:solidFill>
              <a:effectLst/>
              <a:latin typeface="Comic Sans MS" panose="030F0902030302020204" pitchFamily="66" charset="0"/>
            </a:endParaRPr>
          </a:p>
          <a:p>
            <a:pPr marL="285750" indent="-285750">
              <a:spcAft>
                <a:spcPts val="675"/>
              </a:spcAft>
              <a:buFontTx/>
              <a:buChar char="-"/>
            </a:pPr>
            <a:r>
              <a:rPr lang="fr-FR" noProof="0" dirty="0">
                <a:solidFill>
                  <a:srgbClr val="1A1A1A"/>
                </a:solidFill>
                <a:effectLst/>
                <a:latin typeface="Comic Sans MS" panose="030F0902030302020204" pitchFamily="66" charset="0"/>
              </a:rPr>
              <a:t>radiale: forme elliptique (externe)</a:t>
            </a:r>
          </a:p>
          <a:p>
            <a:pPr marL="285750" indent="-285750">
              <a:spcAft>
                <a:spcPts val="675"/>
              </a:spcAft>
              <a:buFontTx/>
              <a:buChar char="-"/>
            </a:pPr>
            <a:endParaRPr lang="fr-FR" noProof="0" dirty="0">
              <a:solidFill>
                <a:srgbClr val="1A1A1A"/>
              </a:solidFill>
              <a:latin typeface="Comic Sans MS" panose="030F0902030302020204" pitchFamily="66" charset="0"/>
            </a:endParaRPr>
          </a:p>
          <a:p>
            <a:pPr>
              <a:spcAft>
                <a:spcPts val="675"/>
              </a:spcAft>
            </a:pPr>
            <a:r>
              <a:rPr lang="fr-FR" noProof="0" dirty="0">
                <a:solidFill>
                  <a:srgbClr val="1A1A1A"/>
                </a:solidFill>
                <a:effectLst/>
                <a:latin typeface="Comic Sans MS" panose="030F0902030302020204" pitchFamily="66" charset="0"/>
              </a:rPr>
              <a:t>Les lignes caustiques définissent le nombre d’images multiples (+2 à chaque fois que l’on traverse une ligne caustique)</a:t>
            </a:r>
          </a:p>
        </p:txBody>
      </p:sp>
      <p:pic>
        <p:nvPicPr>
          <p:cNvPr id="4" name="Picture 3" descr="A black and red text on a white background&#10;&#10;AI-generated content may be incorrect.">
            <a:extLst>
              <a:ext uri="{FF2B5EF4-FFF2-40B4-BE49-F238E27FC236}">
                <a16:creationId xmlns:a16="http://schemas.microsoft.com/office/drawing/2014/main" id="{8D33C041-47D3-16DA-F374-2E27AC9C0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1266" y="4700940"/>
            <a:ext cx="3630670" cy="18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27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images of circles&#10;&#10;AI-generated content may be incorrect.">
            <a:extLst>
              <a:ext uri="{FF2B5EF4-FFF2-40B4-BE49-F238E27FC236}">
                <a16:creationId xmlns:a16="http://schemas.microsoft.com/office/drawing/2014/main" id="{46DB9EAF-7036-A3CF-F392-8887505CE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" y="682460"/>
            <a:ext cx="3968749" cy="5493080"/>
          </a:xfrm>
          <a:prstGeom prst="rect">
            <a:avLst/>
          </a:prstGeom>
        </p:spPr>
      </p:pic>
      <p:pic>
        <p:nvPicPr>
          <p:cNvPr id="2" name="Picture 1" descr="A diagram of a plane and a critical plane&#10;&#10;AI-generated content may be incorrect.">
            <a:extLst>
              <a:ext uri="{FF2B5EF4-FFF2-40B4-BE49-F238E27FC236}">
                <a16:creationId xmlns:a16="http://schemas.microsoft.com/office/drawing/2014/main" id="{6028B1B9-7125-F381-68EA-E34F061126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2648" y="2367359"/>
            <a:ext cx="3968751" cy="21232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BD57B7-2457-B21C-C079-9E751B4F9C62}"/>
              </a:ext>
            </a:extLst>
          </p:cNvPr>
          <p:cNvSpPr txBox="1"/>
          <p:nvPr/>
        </p:nvSpPr>
        <p:spPr>
          <a:xfrm>
            <a:off x="1845326" y="682460"/>
            <a:ext cx="1041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Source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DFF801-CC55-F519-0EA2-F4274C672573}"/>
              </a:ext>
            </a:extLst>
          </p:cNvPr>
          <p:cNvSpPr txBox="1"/>
          <p:nvPr/>
        </p:nvSpPr>
        <p:spPr>
          <a:xfrm>
            <a:off x="1845326" y="2079300"/>
            <a:ext cx="12063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333399"/>
                </a:solidFill>
                <a:effectLst/>
                <a:latin typeface="Helvetica Neue Light" panose="02000403000000020004" pitchFamily="2" charset="0"/>
              </a:rPr>
              <a:t>Radial arc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16E4F6-18C3-7049-0769-41196F31FE94}"/>
              </a:ext>
            </a:extLst>
          </p:cNvPr>
          <p:cNvSpPr txBox="1"/>
          <p:nvPr/>
        </p:nvSpPr>
        <p:spPr>
          <a:xfrm>
            <a:off x="1762699" y="3484269"/>
            <a:ext cx="12063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333399"/>
                </a:solidFill>
                <a:effectLst/>
                <a:latin typeface="Helvetica Neue Light" panose="02000403000000020004" pitchFamily="2" charset="0"/>
              </a:rPr>
              <a:t>Cusp arc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3ECE1C-1FF3-5683-A31B-FC9FCDFDDD0C}"/>
              </a:ext>
            </a:extLst>
          </p:cNvPr>
          <p:cNvSpPr txBox="1"/>
          <p:nvPr/>
        </p:nvSpPr>
        <p:spPr>
          <a:xfrm>
            <a:off x="1680073" y="4889238"/>
            <a:ext cx="12063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333399"/>
                </a:solidFill>
                <a:effectLst/>
                <a:latin typeface="Helvetica Neue Light" panose="02000403000000020004" pitchFamily="2" charset="0"/>
              </a:rPr>
              <a:t>Fold arc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58B06B-F848-7AFD-6F6D-FE3F88B73690}"/>
              </a:ext>
            </a:extLst>
          </p:cNvPr>
          <p:cNvSpPr txBox="1"/>
          <p:nvPr/>
        </p:nvSpPr>
        <p:spPr>
          <a:xfrm>
            <a:off x="241301" y="6109541"/>
            <a:ext cx="16360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333399"/>
                </a:solidFill>
                <a:effectLst/>
                <a:latin typeface="Helvetica Neue Light" panose="02000403000000020004" pitchFamily="2" charset="0"/>
              </a:rPr>
              <a:t>Einstein cross</a:t>
            </a:r>
          </a:p>
        </p:txBody>
      </p:sp>
    </p:spTree>
    <p:extLst>
      <p:ext uri="{BB962C8B-B14F-4D97-AF65-F5344CB8AC3E}">
        <p14:creationId xmlns:p14="http://schemas.microsoft.com/office/powerpoint/2010/main" val="2277011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8FF57F71-B26F-0FC1-D3CA-DD4DDD46F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613" y="363538"/>
            <a:ext cx="59642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>
                <a:latin typeface="Comic Sans MS" panose="030F0902030302020204" pitchFamily="66" charset="0"/>
              </a:rPr>
              <a:t>Effet de lentille gravitationnelle</a:t>
            </a:r>
          </a:p>
        </p:txBody>
      </p:sp>
      <p:sp>
        <p:nvSpPr>
          <p:cNvPr id="872451" name="Text Box 3">
            <a:extLst>
              <a:ext uri="{FF2B5EF4-FFF2-40B4-BE49-F238E27FC236}">
                <a16:creationId xmlns:a16="http://schemas.microsoft.com/office/drawing/2014/main" id="{9FFB64C7-A928-7D45-8CE0-1C62260CD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435100"/>
            <a:ext cx="79883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Effet de déviation de la </a:t>
            </a:r>
            <a:r>
              <a:rPr lang="fr-FR" altLang="fr-FR" sz="1800" b="0" dirty="0">
                <a:solidFill>
                  <a:srgbClr val="F6002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lumière </a:t>
            </a:r>
            <a:r>
              <a:rPr lang="fr-FR" altLang="fr-FR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par la masse.</a:t>
            </a:r>
          </a:p>
          <a:p>
            <a:pPr>
              <a:defRPr/>
            </a:pPr>
            <a:endParaRPr lang="fr-FR" altLang="fr-FR" sz="1800" b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buFontTx/>
              <a:buChar char="•"/>
              <a:defRPr/>
            </a:pPr>
            <a:r>
              <a:rPr lang="fr-FR" altLang="fr-FR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Déjà évoqué par Newton mais problème de la masse du photon</a:t>
            </a:r>
          </a:p>
          <a:p>
            <a:pPr>
              <a:buFontTx/>
              <a:buChar char="•"/>
              <a:defRPr/>
            </a:pPr>
            <a:endParaRPr lang="fr-FR" altLang="fr-FR" sz="1800" b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buFontTx/>
              <a:buChar char="•"/>
              <a:defRPr/>
            </a:pPr>
            <a:r>
              <a:rPr lang="fr-FR" altLang="fr-FR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En relativité générale, la gravité déforme l’espace-temps et </a:t>
            </a:r>
          </a:p>
          <a:p>
            <a:pPr>
              <a:defRPr/>
            </a:pPr>
            <a:r>
              <a:rPr lang="fr-FR" altLang="fr-FR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</a:t>
            </a:r>
            <a:r>
              <a:rPr lang="fr-FR" altLang="fr-FR" sz="1800" b="0" dirty="0">
                <a:solidFill>
                  <a:srgbClr val="CC00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courbe</a:t>
            </a:r>
            <a:r>
              <a:rPr lang="fr-FR" altLang="fr-FR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  <a:r>
              <a:rPr lang="fr-FR" altLang="fr-FR" sz="1800" b="0" dirty="0">
                <a:solidFill>
                  <a:srgbClr val="CC00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les géodésiques</a:t>
            </a:r>
            <a:r>
              <a:rPr lang="fr-FR" altLang="fr-FR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. Les photons se déplacent alors le long </a:t>
            </a:r>
          </a:p>
          <a:p>
            <a:pPr>
              <a:defRPr/>
            </a:pPr>
            <a:r>
              <a:rPr lang="fr-FR" altLang="fr-FR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de lignes courbes.</a:t>
            </a:r>
            <a:r>
              <a:rPr lang="fr-FR" altLang="fr-FR" sz="1800" b="0" dirty="0">
                <a:solidFill>
                  <a:srgbClr val="F6002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</a:p>
          <a:p>
            <a:pPr>
              <a:defRPr/>
            </a:pPr>
            <a:endParaRPr lang="fr-FR" altLang="fr-FR" sz="1800" b="0" dirty="0">
              <a:solidFill>
                <a:srgbClr val="F6002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defRPr/>
            </a:pPr>
            <a:endParaRPr lang="fr-FR" altLang="fr-FR" sz="1800" b="0" dirty="0">
              <a:solidFill>
                <a:srgbClr val="F6002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17412" name="Oval 4">
            <a:extLst>
              <a:ext uri="{FF2B5EF4-FFF2-40B4-BE49-F238E27FC236}">
                <a16:creationId xmlns:a16="http://schemas.microsoft.com/office/drawing/2014/main" id="{53914D62-2839-D0AF-96CC-B341E48E0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3888" y="5629275"/>
            <a:ext cx="274637" cy="284163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fr-FR" altLang="fr-FR" sz="28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7413" name="Freeform 5">
            <a:extLst>
              <a:ext uri="{FF2B5EF4-FFF2-40B4-BE49-F238E27FC236}">
                <a16:creationId xmlns:a16="http://schemas.microsoft.com/office/drawing/2014/main" id="{9FC33A1A-5D23-CA2A-6554-8B5D3B0F7BB9}"/>
              </a:ext>
            </a:extLst>
          </p:cNvPr>
          <p:cNvSpPr>
            <a:spLocks/>
          </p:cNvSpPr>
          <p:nvPr/>
        </p:nvSpPr>
        <p:spPr bwMode="auto">
          <a:xfrm>
            <a:off x="1452563" y="4270375"/>
            <a:ext cx="6735762" cy="1033463"/>
          </a:xfrm>
          <a:custGeom>
            <a:avLst/>
            <a:gdLst>
              <a:gd name="T0" fmla="*/ 0 w 4243"/>
              <a:gd name="T1" fmla="*/ 2147483646 h 651"/>
              <a:gd name="T2" fmla="*/ 2147483646 w 4243"/>
              <a:gd name="T3" fmla="*/ 2147483646 h 651"/>
              <a:gd name="T4" fmla="*/ 2147483646 w 4243"/>
              <a:gd name="T5" fmla="*/ 2147483646 h 651"/>
              <a:gd name="T6" fmla="*/ 0 60000 65536"/>
              <a:gd name="T7" fmla="*/ 0 60000 65536"/>
              <a:gd name="T8" fmla="*/ 0 60000 65536"/>
              <a:gd name="T9" fmla="*/ 0 w 4243"/>
              <a:gd name="T10" fmla="*/ 0 h 651"/>
              <a:gd name="T11" fmla="*/ 4243 w 4243"/>
              <a:gd name="T12" fmla="*/ 651 h 6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43" h="651">
                <a:moveTo>
                  <a:pt x="0" y="88"/>
                </a:moveTo>
                <a:cubicBezTo>
                  <a:pt x="626" y="44"/>
                  <a:pt x="1252" y="0"/>
                  <a:pt x="1959" y="94"/>
                </a:cubicBezTo>
                <a:cubicBezTo>
                  <a:pt x="2666" y="188"/>
                  <a:pt x="3454" y="419"/>
                  <a:pt x="4243" y="65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7414" name="Line 7">
            <a:extLst>
              <a:ext uri="{FF2B5EF4-FFF2-40B4-BE49-F238E27FC236}">
                <a16:creationId xmlns:a16="http://schemas.microsoft.com/office/drawing/2014/main" id="{048BD991-BD73-B240-1181-DD56FCA593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52563" y="4160838"/>
            <a:ext cx="4602162" cy="2492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7415" name="Line 8">
            <a:extLst>
              <a:ext uri="{FF2B5EF4-FFF2-40B4-BE49-F238E27FC236}">
                <a16:creationId xmlns:a16="http://schemas.microsoft.com/office/drawing/2014/main" id="{8F0C1A97-9EC8-0BB3-67F1-F480FD023E5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38563" y="4022725"/>
            <a:ext cx="4449762" cy="128111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17417" name="Line 10">
            <a:extLst>
              <a:ext uri="{FF2B5EF4-FFF2-40B4-BE49-F238E27FC236}">
                <a16:creationId xmlns:a16="http://schemas.microsoft.com/office/drawing/2014/main" id="{DA421190-D2BB-1EED-922B-E8478E3F32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57846" y="4270375"/>
            <a:ext cx="0" cy="1381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7418" name="Freeform 11">
            <a:extLst>
              <a:ext uri="{FF2B5EF4-FFF2-40B4-BE49-F238E27FC236}">
                <a16:creationId xmlns:a16="http://schemas.microsoft.com/office/drawing/2014/main" id="{288E8478-C560-9BDA-8377-01F0A3EAB321}"/>
              </a:ext>
            </a:extLst>
          </p:cNvPr>
          <p:cNvSpPr>
            <a:spLocks/>
          </p:cNvSpPr>
          <p:nvPr/>
        </p:nvSpPr>
        <p:spPr bwMode="auto">
          <a:xfrm>
            <a:off x="5842000" y="4175125"/>
            <a:ext cx="71438" cy="438150"/>
          </a:xfrm>
          <a:custGeom>
            <a:avLst/>
            <a:gdLst>
              <a:gd name="T0" fmla="*/ 2147483646 w 45"/>
              <a:gd name="T1" fmla="*/ 0 h 276"/>
              <a:gd name="T2" fmla="*/ 2147483646 w 45"/>
              <a:gd name="T3" fmla="*/ 2147483646 h 276"/>
              <a:gd name="T4" fmla="*/ 0 w 45"/>
              <a:gd name="T5" fmla="*/ 2147483646 h 276"/>
              <a:gd name="T6" fmla="*/ 0 60000 65536"/>
              <a:gd name="T7" fmla="*/ 0 60000 65536"/>
              <a:gd name="T8" fmla="*/ 0 60000 65536"/>
              <a:gd name="T9" fmla="*/ 0 w 45"/>
              <a:gd name="T10" fmla="*/ 0 h 276"/>
              <a:gd name="T11" fmla="*/ 45 w 45"/>
              <a:gd name="T12" fmla="*/ 276 h 2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" h="276">
                <a:moveTo>
                  <a:pt x="45" y="0"/>
                </a:moveTo>
                <a:cubicBezTo>
                  <a:pt x="45" y="60"/>
                  <a:pt x="45" y="121"/>
                  <a:pt x="38" y="167"/>
                </a:cubicBezTo>
                <a:cubicBezTo>
                  <a:pt x="31" y="213"/>
                  <a:pt x="15" y="244"/>
                  <a:pt x="0" y="2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872460" name="Rectangle 12">
            <a:extLst>
              <a:ext uri="{FF2B5EF4-FFF2-40B4-BE49-F238E27FC236}">
                <a16:creationId xmlns:a16="http://schemas.microsoft.com/office/drawing/2014/main" id="{AFA145AC-FC4F-5E90-1559-A698950C5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0" y="4257675"/>
            <a:ext cx="328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8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</a:t>
            </a:r>
          </a:p>
        </p:txBody>
      </p:sp>
      <p:sp>
        <p:nvSpPr>
          <p:cNvPr id="872461" name="Rectangle 13">
            <a:extLst>
              <a:ext uri="{FF2B5EF4-FFF2-40B4-BE49-F238E27FC236}">
                <a16:creationId xmlns:a16="http://schemas.microsoft.com/office/drawing/2014/main" id="{C761A7E7-057D-EF48-7504-971238D5C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7095" y="4777581"/>
            <a:ext cx="3190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b</a:t>
            </a:r>
          </a:p>
        </p:txBody>
      </p:sp>
      <p:sp>
        <p:nvSpPr>
          <p:cNvPr id="872463" name="Rectangle 15">
            <a:extLst>
              <a:ext uri="{FF2B5EF4-FFF2-40B4-BE49-F238E27FC236}">
                <a16:creationId xmlns:a16="http://schemas.microsoft.com/office/drawing/2014/main" id="{9AF152C0-67F4-E440-0AB9-3B7D243E4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150" y="4546600"/>
            <a:ext cx="903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8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Photon</a:t>
            </a:r>
          </a:p>
        </p:txBody>
      </p:sp>
      <p:sp>
        <p:nvSpPr>
          <p:cNvPr id="872464" name="Rectangle 16">
            <a:extLst>
              <a:ext uri="{FF2B5EF4-FFF2-40B4-BE49-F238E27FC236}">
                <a16:creationId xmlns:a16="http://schemas.microsoft.com/office/drawing/2014/main" id="{AE5E89A0-CFFB-039A-D878-BD1B1B783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9388" y="6040438"/>
            <a:ext cx="1120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8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Masse M</a:t>
            </a:r>
          </a:p>
        </p:txBody>
      </p:sp>
      <p:sp>
        <p:nvSpPr>
          <p:cNvPr id="872465" name="Rectangle 17">
            <a:extLst>
              <a:ext uri="{FF2B5EF4-FFF2-40B4-BE49-F238E27FC236}">
                <a16:creationId xmlns:a16="http://schemas.microsoft.com/office/drawing/2014/main" id="{29F0AEAF-BC2C-932B-2950-11C6BC492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4663" y="5451475"/>
            <a:ext cx="1531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8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Photon dévié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8834" name="Picture 2" descr="tour1">
            <a:extLst>
              <a:ext uri="{FF2B5EF4-FFF2-40B4-BE49-F238E27FC236}">
                <a16:creationId xmlns:a16="http://schemas.microsoft.com/office/drawing/2014/main" id="{A85649DE-CBFC-6825-BBA9-E1B47A000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9863" y="1247775"/>
            <a:ext cx="399415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8835" name="Picture 3" descr="tour2">
            <a:extLst>
              <a:ext uri="{FF2B5EF4-FFF2-40B4-BE49-F238E27FC236}">
                <a16:creationId xmlns:a16="http://schemas.microsoft.com/office/drawing/2014/main" id="{25FCC02B-B352-6B91-2FFF-B514BE520D3F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1219200"/>
            <a:ext cx="41021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8836" name="Picture 4" descr="tour3">
            <a:extLst>
              <a:ext uri="{FF2B5EF4-FFF2-40B4-BE49-F238E27FC236}">
                <a16:creationId xmlns:a16="http://schemas.microsoft.com/office/drawing/2014/main" id="{08255578-580A-6762-8C3B-7C48BC32E8A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1247775"/>
            <a:ext cx="41021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8837" name="Picture 5" descr="tour4">
            <a:extLst>
              <a:ext uri="{FF2B5EF4-FFF2-40B4-BE49-F238E27FC236}">
                <a16:creationId xmlns:a16="http://schemas.microsoft.com/office/drawing/2014/main" id="{A23D8256-2346-BFBF-A971-604CCF2F08FA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1913" y="1247775"/>
            <a:ext cx="41021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8838" name="Picture 6" descr="tour5">
            <a:extLst>
              <a:ext uri="{FF2B5EF4-FFF2-40B4-BE49-F238E27FC236}">
                <a16:creationId xmlns:a16="http://schemas.microsoft.com/office/drawing/2014/main" id="{50F90768-F7E4-63F2-F894-BC4131CE8688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1913" y="1246188"/>
            <a:ext cx="41021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 Box 7">
            <a:extLst>
              <a:ext uri="{FF2B5EF4-FFF2-40B4-BE49-F238E27FC236}">
                <a16:creationId xmlns:a16="http://schemas.microsoft.com/office/drawing/2014/main" id="{F3BA4401-5E12-53CE-A271-4BE8D8113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913" y="363538"/>
            <a:ext cx="7924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>
                <a:solidFill>
                  <a:srgbClr val="FFFFFF"/>
                </a:solidFill>
                <a:latin typeface="Comic Sans MS" panose="030F0902030302020204" pitchFamily="66" charset="0"/>
              </a:rPr>
              <a:t>Effet d’un trou noir de la masse de Jupiter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8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8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7">
            <a:extLst>
              <a:ext uri="{FF2B5EF4-FFF2-40B4-BE49-F238E27FC236}">
                <a16:creationId xmlns:a16="http://schemas.microsoft.com/office/drawing/2014/main" id="{E99470F7-CE78-4CFC-BF42-B3FCD3D1B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5313" y="295275"/>
            <a:ext cx="67087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>
                <a:solidFill>
                  <a:srgbClr val="FFFFFF"/>
                </a:solidFill>
                <a:latin typeface="Comic Sans MS" panose="030F0902030302020204" pitchFamily="66" charset="0"/>
              </a:rPr>
              <a:t>Effet à proximité d’un trou noir </a:t>
            </a:r>
          </a:p>
        </p:txBody>
      </p:sp>
      <p:pic>
        <p:nvPicPr>
          <p:cNvPr id="44035" name="Image 1">
            <a:extLst>
              <a:ext uri="{FF2B5EF4-FFF2-40B4-BE49-F238E27FC236}">
                <a16:creationId xmlns:a16="http://schemas.microsoft.com/office/drawing/2014/main" id="{0F4AAA96-6580-94DD-04DD-E47D717A1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5" y="1981200"/>
            <a:ext cx="4367213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Image 2">
            <a:extLst>
              <a:ext uri="{FF2B5EF4-FFF2-40B4-BE49-F238E27FC236}">
                <a16:creationId xmlns:a16="http://schemas.microsoft.com/office/drawing/2014/main" id="{7A6BF51E-86DD-4A15-CA36-07659A732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5" y="4630738"/>
            <a:ext cx="4367213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Image 3">
            <a:extLst>
              <a:ext uri="{FF2B5EF4-FFF2-40B4-BE49-F238E27FC236}">
                <a16:creationId xmlns:a16="http://schemas.microsoft.com/office/drawing/2014/main" id="{D91C0C4D-51F1-63E4-FC15-33A7EFDF3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5988" y="4913313"/>
            <a:ext cx="2578100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Image 4">
            <a:extLst>
              <a:ext uri="{FF2B5EF4-FFF2-40B4-BE49-F238E27FC236}">
                <a16:creationId xmlns:a16="http://schemas.microsoft.com/office/drawing/2014/main" id="{75B24033-1027-B0C5-0402-2A860BA6A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5988" y="2003425"/>
            <a:ext cx="2455862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ZoneTexte 12">
            <a:extLst>
              <a:ext uri="{FF2B5EF4-FFF2-40B4-BE49-F238E27FC236}">
                <a16:creationId xmlns:a16="http://schemas.microsoft.com/office/drawing/2014/main" id="{4A35FC6C-DE64-41AB-E6F7-378ABD152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9213" y="1255713"/>
            <a:ext cx="2481606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 dirty="0">
                <a:solidFill>
                  <a:srgbClr val="FFFFFF"/>
                </a:solidFill>
                <a:latin typeface="Comic Sans MS" panose="030F0902030302020204" pitchFamily="66" charset="0"/>
              </a:rPr>
              <a:t>Simulations</a:t>
            </a:r>
            <a:endParaRPr lang="fr-FR" altLang="fr-FR" sz="28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44040" name="ZoneTexte 13">
            <a:extLst>
              <a:ext uri="{FF2B5EF4-FFF2-40B4-BE49-F238E27FC236}">
                <a16:creationId xmlns:a16="http://schemas.microsoft.com/office/drawing/2014/main" id="{CA1A1EDD-C90B-8247-BBA9-A10498DCE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8038" y="1276350"/>
            <a:ext cx="2563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>
                <a:solidFill>
                  <a:srgbClr val="FFFFFF"/>
                </a:solidFill>
                <a:latin typeface="Comic Sans MS" panose="030F0902030302020204" pitchFamily="66" charset="0"/>
              </a:rPr>
              <a:t>Observations</a:t>
            </a:r>
            <a:endParaRPr lang="fr-FR" altLang="fr-FR" sz="28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44041" name="ZoneTexte 14">
            <a:extLst>
              <a:ext uri="{FF2B5EF4-FFF2-40B4-BE49-F238E27FC236}">
                <a16:creationId xmlns:a16="http://schemas.microsoft.com/office/drawing/2014/main" id="{6A9B9DF8-B827-ED96-E727-4D00E923B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" y="1954070"/>
            <a:ext cx="2122488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>
                <a:solidFill>
                  <a:srgbClr val="FFFFFF"/>
                </a:solidFill>
                <a:latin typeface="Comic Sans MS" panose="030F0902030302020204" pitchFamily="66" charset="0"/>
              </a:rPr>
              <a:t>Sans rotation</a:t>
            </a:r>
            <a:endParaRPr lang="fr-FR" altLang="fr-FR" sz="20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44042" name="ZoneTexte 15">
            <a:extLst>
              <a:ext uri="{FF2B5EF4-FFF2-40B4-BE49-F238E27FC236}">
                <a16:creationId xmlns:a16="http://schemas.microsoft.com/office/drawing/2014/main" id="{5305D786-9B24-F1A8-BE58-F23CD7149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" y="6173788"/>
            <a:ext cx="2122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FFFFFF"/>
                </a:solidFill>
                <a:latin typeface="Comic Sans MS" panose="030F0902030302020204" pitchFamily="66" charset="0"/>
              </a:rPr>
              <a:t>Avec rotation</a:t>
            </a:r>
            <a:endParaRPr lang="fr-FR" altLang="fr-FR" sz="20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44043" name="ZoneTexte 16">
            <a:extLst>
              <a:ext uri="{FF2B5EF4-FFF2-40B4-BE49-F238E27FC236}">
                <a16:creationId xmlns:a16="http://schemas.microsoft.com/office/drawing/2014/main" id="{F74CE809-87E2-9DF5-D92D-6C226E23D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5988" y="4056063"/>
            <a:ext cx="2124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FFFFFF"/>
                </a:solidFill>
                <a:latin typeface="Comic Sans MS" panose="030F0902030302020204" pitchFamily="66" charset="0"/>
              </a:rPr>
              <a:t>Dans M87</a:t>
            </a:r>
            <a:endParaRPr lang="fr-FR" altLang="fr-FR" sz="20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44044" name="ZoneTexte 17">
            <a:extLst>
              <a:ext uri="{FF2B5EF4-FFF2-40B4-BE49-F238E27FC236}">
                <a16:creationId xmlns:a16="http://schemas.microsoft.com/office/drawing/2014/main" id="{433BA23F-6C04-6574-19F6-029095C4B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5988" y="6308725"/>
            <a:ext cx="2578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FFFFFF"/>
                </a:solidFill>
                <a:latin typeface="Comic Sans MS" panose="030F0902030302020204" pitchFamily="66" charset="0"/>
              </a:rPr>
              <a:t>Dans la Voie Lactée</a:t>
            </a:r>
            <a:endParaRPr lang="fr-FR" altLang="fr-FR" sz="2000">
              <a:solidFill>
                <a:schemeClr val="bg1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Q0957_lens_a">
            <a:extLst>
              <a:ext uri="{FF2B5EF4-FFF2-40B4-BE49-F238E27FC236}">
                <a16:creationId xmlns:a16="http://schemas.microsoft.com/office/drawing/2014/main" id="{CEDFE0AF-45A1-C95A-B604-9113A3215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2043113"/>
            <a:ext cx="358933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spectra_0957">
            <a:extLst>
              <a:ext uri="{FF2B5EF4-FFF2-40B4-BE49-F238E27FC236}">
                <a16:creationId xmlns:a16="http://schemas.microsoft.com/office/drawing/2014/main" id="{AFF8237E-BBE8-9A33-566F-481119931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2020888"/>
            <a:ext cx="3598863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Line 4">
            <a:extLst>
              <a:ext uri="{FF2B5EF4-FFF2-40B4-BE49-F238E27FC236}">
                <a16:creationId xmlns:a16="http://schemas.microsoft.com/office/drawing/2014/main" id="{75EB3A67-E79D-C445-9B2C-6A94AA774E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3200" y="3089275"/>
            <a:ext cx="24384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6085" name="Line 5">
            <a:extLst>
              <a:ext uri="{FF2B5EF4-FFF2-40B4-BE49-F238E27FC236}">
                <a16:creationId xmlns:a16="http://schemas.microsoft.com/office/drawing/2014/main" id="{EA259899-42D6-2364-EF10-87C9014993ED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4419600"/>
            <a:ext cx="26670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866310" name="Picture 6" descr="Q0957_lens_b">
            <a:extLst>
              <a:ext uri="{FF2B5EF4-FFF2-40B4-BE49-F238E27FC236}">
                <a16:creationId xmlns:a16="http://schemas.microsoft.com/office/drawing/2014/main" id="{FFF82499-E34E-30AD-CB0A-64617E9EEBB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288" y="2052638"/>
            <a:ext cx="36004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6311" name="Text Box 7">
            <a:extLst>
              <a:ext uri="{FF2B5EF4-FFF2-40B4-BE49-F238E27FC236}">
                <a16:creationId xmlns:a16="http://schemas.microsoft.com/office/drawing/2014/main" id="{0F5B366A-CADE-58E5-3C23-0A69C3EFC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8" y="363538"/>
            <a:ext cx="81629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FR" altLang="fr-FR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Première lentille gravitationnelle: </a:t>
            </a:r>
          </a:p>
          <a:p>
            <a:pPr algn="ctr">
              <a:defRPr/>
            </a:pPr>
            <a:r>
              <a:rPr lang="fr-FR" altLang="fr-FR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Q0957+561 (en 1979)</a:t>
            </a:r>
          </a:p>
        </p:txBody>
      </p:sp>
      <p:sp>
        <p:nvSpPr>
          <p:cNvPr id="866312" name="Text Box 8">
            <a:extLst>
              <a:ext uri="{FF2B5EF4-FFF2-40B4-BE49-F238E27FC236}">
                <a16:creationId xmlns:a16="http://schemas.microsoft.com/office/drawing/2014/main" id="{EF66C06D-1A1C-1C2F-6183-9BD4B6E6D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363" y="5899150"/>
            <a:ext cx="6284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FR" altLang="fr-FR" sz="20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Deux quasars ou deux images d’un même quasar?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66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pace scene&#10;&#10;AI-generated content may be incorrect.">
            <a:extLst>
              <a:ext uri="{FF2B5EF4-FFF2-40B4-BE49-F238E27FC236}">
                <a16:creationId xmlns:a16="http://schemas.microsoft.com/office/drawing/2014/main" id="{286E3514-932A-13B7-CB0D-63A7C0F2D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20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9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CB5D884-E5C5-6475-E3D1-0173D88F4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323850"/>
            <a:ext cx="84121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FR" altLang="fr-FR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Apple LiGothic Medium" pitchFamily="2" charset="-120"/>
              </a:rPr>
              <a:t>Les 3 régimes de lentille</a:t>
            </a:r>
          </a:p>
        </p:txBody>
      </p:sp>
      <p:pic>
        <p:nvPicPr>
          <p:cNvPr id="48131" name="Picture 3" descr="RXJ1131_ACS">
            <a:extLst>
              <a:ext uri="{FF2B5EF4-FFF2-40B4-BE49-F238E27FC236}">
                <a16:creationId xmlns:a16="http://schemas.microsoft.com/office/drawing/2014/main" id="{3D4B197D-A00C-35CD-82D5-6AC7BF002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29" y="1130300"/>
            <a:ext cx="2344861" cy="220835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3">
            <a:extLst>
              <a:ext uri="{FF2B5EF4-FFF2-40B4-BE49-F238E27FC236}">
                <a16:creationId xmlns:a16="http://schemas.microsoft.com/office/drawing/2014/main" id="{8FE2FA69-BA78-DF48-5577-2D024FF80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46" y="3429000"/>
            <a:ext cx="2359944" cy="220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6C10AE-D08A-A030-6DDD-701D856D7908}"/>
              </a:ext>
            </a:extLst>
          </p:cNvPr>
          <p:cNvSpPr/>
          <p:nvPr/>
        </p:nvSpPr>
        <p:spPr>
          <a:xfrm>
            <a:off x="365125" y="1130300"/>
            <a:ext cx="719138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>
                <a:latin typeface="Comic Sans MS" charset="0"/>
                <a:ea typeface="ＭＳ Ｐゴシック" charset="0"/>
                <a:cs typeface="ＭＳ Ｐゴシック" charset="0"/>
              </a:rPr>
              <a:t>Fort</a:t>
            </a:r>
            <a:endParaRPr lang="fr-FR" sz="2000">
              <a:effectLst>
                <a:outerShdw blurRad="38100" dist="38100" dir="2700000" algn="tl">
                  <a:srgbClr val="DDDDDD"/>
                </a:outerShd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0FF7B7-67DB-A224-3EA1-53DFD006D21F}"/>
              </a:ext>
            </a:extLst>
          </p:cNvPr>
          <p:cNvSpPr/>
          <p:nvPr/>
        </p:nvSpPr>
        <p:spPr>
          <a:xfrm>
            <a:off x="82801" y="5237306"/>
            <a:ext cx="92075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dirty="0">
                <a:latin typeface="Comic Sans MS" charset="0"/>
                <a:ea typeface="ＭＳ Ｐゴシック" charset="0"/>
                <a:cs typeface="ＭＳ Ｐゴシック" charset="0"/>
              </a:rPr>
              <a:t>Faible</a:t>
            </a:r>
            <a:endParaRPr lang="fr-FR" sz="2000" dirty="0">
              <a:effectLst>
                <a:outerShdw blurRad="38100" dist="38100" dir="2700000" algn="tl">
                  <a:srgbClr val="DDDDDD"/>
                </a:outerShd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30A613-1688-27BB-910B-9295D13137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4508" y="1130300"/>
            <a:ext cx="4199942" cy="3548659"/>
          </a:xfrm>
          <a:prstGeom prst="rect">
            <a:avLst/>
          </a:prstGeom>
        </p:spPr>
      </p:pic>
      <p:pic>
        <p:nvPicPr>
          <p:cNvPr id="48133" name="Picture 5">
            <a:extLst>
              <a:ext uri="{FF2B5EF4-FFF2-40B4-BE49-F238E27FC236}">
                <a16:creationId xmlns:a16="http://schemas.microsoft.com/office/drawing/2014/main" id="{5F250EB2-ADE0-3A0B-9271-5309B5603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2714" y="4285456"/>
            <a:ext cx="365760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4CD1C58-F998-9A02-CA47-83E88523C120}"/>
              </a:ext>
            </a:extLst>
          </p:cNvPr>
          <p:cNvSpPr/>
          <p:nvPr/>
        </p:nvSpPr>
        <p:spPr>
          <a:xfrm>
            <a:off x="5548915" y="4533178"/>
            <a:ext cx="87312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Micro</a:t>
            </a:r>
            <a:endParaRPr lang="fr-FR" sz="2000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333C648D-504D-BF92-D096-00E54400B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918" y="2211636"/>
            <a:ext cx="8412163" cy="2434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Comic Sans MS" panose="030F0902030302020204" pitchFamily="66" charset="0"/>
                <a:ea typeface="Apple LiGothic Medium" pitchFamily="2" charset="-120"/>
              </a:rPr>
              <a:t>Effet de lentille forte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800" dirty="0">
              <a:latin typeface="Comic Sans MS" panose="030F0902030302020204" pitchFamily="66" charset="0"/>
              <a:ea typeface="Apple LiGothic Medium" pitchFamily="2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Comic Sans MS" panose="030F0902030302020204" pitchFamily="66" charset="0"/>
                <a:ea typeface="Apple LiGothic Medium" pitchFamily="2" charset="-120"/>
              </a:rPr>
              <a:t>Par les galaxies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800" dirty="0">
              <a:latin typeface="Comic Sans MS" panose="030F0902030302020204" pitchFamily="66" charset="0"/>
              <a:ea typeface="Apple LiGothic Medium" pitchFamily="2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Comic Sans MS" panose="030F0902030302020204" pitchFamily="66" charset="0"/>
                <a:ea typeface="Apple LiGothic Medium" pitchFamily="2" charset="-120"/>
              </a:rPr>
              <a:t>Par les amas de galaxies 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>
            <a:extLst>
              <a:ext uri="{FF2B5EF4-FFF2-40B4-BE49-F238E27FC236}">
                <a16:creationId xmlns:a16="http://schemas.microsoft.com/office/drawing/2014/main" id="{63FAAAA3-389C-F339-AB40-D78561F0D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788" y="227013"/>
            <a:ext cx="5924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_tradnl" altLang="fr-FR" sz="2800" b="0">
                <a:solidFill>
                  <a:srgbClr val="FFFFFF"/>
                </a:solidFill>
                <a:latin typeface="Comic Sans MS" panose="030F0902030302020204" pitchFamily="66" charset="0"/>
              </a:rPr>
              <a:t>Le mirage quadruple RX J1131-123</a:t>
            </a:r>
          </a:p>
        </p:txBody>
      </p:sp>
      <p:pic>
        <p:nvPicPr>
          <p:cNvPr id="52227" name="Picture 3" descr="RXJ1131_ACS">
            <a:extLst>
              <a:ext uri="{FF2B5EF4-FFF2-40B4-BE49-F238E27FC236}">
                <a16:creationId xmlns:a16="http://schemas.microsoft.com/office/drawing/2014/main" id="{B59DB2DA-B8BD-450B-0C15-728E16E3A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9713" y="1074738"/>
            <a:ext cx="5988050" cy="564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 Box 6">
            <a:extLst>
              <a:ext uri="{FF2B5EF4-FFF2-40B4-BE49-F238E27FC236}">
                <a16:creationId xmlns:a16="http://schemas.microsoft.com/office/drawing/2014/main" id="{13792B28-7BF0-C913-D4AC-43AB6877C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9713" y="1074738"/>
            <a:ext cx="9382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BE" altLang="fr-FR" sz="1200">
                <a:solidFill>
                  <a:schemeClr val="bg1"/>
                </a:solidFill>
                <a:latin typeface="Helvetica" pitchFamily="2" charset="0"/>
              </a:rPr>
              <a:t>HST / ACS</a:t>
            </a:r>
            <a:endParaRPr lang="fr-FR" altLang="fr-FR" sz="12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2229" name="Rectangle 10">
            <a:extLst>
              <a:ext uri="{FF2B5EF4-FFF2-40B4-BE49-F238E27FC236}">
                <a16:creationId xmlns:a16="http://schemas.microsoft.com/office/drawing/2014/main" id="{5E535C55-7D9D-342E-E807-1945A448E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8325" y="1489075"/>
            <a:ext cx="28146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0">
                <a:solidFill>
                  <a:schemeClr val="bg1"/>
                </a:solidFill>
                <a:latin typeface="Comic Sans MS" panose="030F0902030302020204" pitchFamily="66" charset="0"/>
                <a:sym typeface="Symbol" pitchFamily="2" charset="2"/>
              </a:rPr>
              <a:t>Images du quasar source</a:t>
            </a:r>
          </a:p>
        </p:txBody>
      </p:sp>
      <p:sp>
        <p:nvSpPr>
          <p:cNvPr id="52230" name="Rectangle 11">
            <a:extLst>
              <a:ext uri="{FF2B5EF4-FFF2-40B4-BE49-F238E27FC236}">
                <a16:creationId xmlns:a16="http://schemas.microsoft.com/office/drawing/2014/main" id="{3F49CD0B-01C6-E461-CE01-901BF7CD5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8" y="6183313"/>
            <a:ext cx="2703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0">
                <a:solidFill>
                  <a:schemeClr val="bg1"/>
                </a:solidFill>
                <a:latin typeface="Comic Sans MS" panose="030F0902030302020204" pitchFamily="66" charset="0"/>
                <a:sym typeface="Symbol" pitchFamily="2" charset="2"/>
              </a:rPr>
              <a:t>Image du quasar source</a:t>
            </a:r>
          </a:p>
        </p:txBody>
      </p:sp>
      <p:sp>
        <p:nvSpPr>
          <p:cNvPr id="52231" name="Rectangle 12">
            <a:extLst>
              <a:ext uri="{FF2B5EF4-FFF2-40B4-BE49-F238E27FC236}">
                <a16:creationId xmlns:a16="http://schemas.microsoft.com/office/drawing/2014/main" id="{EB5CD148-60F8-070E-9A29-39B6CA06D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75" y="5056188"/>
            <a:ext cx="1758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0">
                <a:solidFill>
                  <a:schemeClr val="bg1"/>
                </a:solidFill>
                <a:latin typeface="Comic Sans MS" panose="030F0902030302020204" pitchFamily="66" charset="0"/>
                <a:sym typeface="Symbol" pitchFamily="2" charset="2"/>
              </a:rPr>
              <a:t>Galaxie lentille</a:t>
            </a:r>
          </a:p>
        </p:txBody>
      </p:sp>
      <p:sp>
        <p:nvSpPr>
          <p:cNvPr id="52232" name="Rectangle 13">
            <a:extLst>
              <a:ext uri="{FF2B5EF4-FFF2-40B4-BE49-F238E27FC236}">
                <a16:creationId xmlns:a16="http://schemas.microsoft.com/office/drawing/2014/main" id="{D3CF592B-B4F8-2AF8-9435-71559BB24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2400" y="4872038"/>
            <a:ext cx="20494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0">
                <a:solidFill>
                  <a:schemeClr val="bg1"/>
                </a:solidFill>
                <a:latin typeface="Comic Sans MS" panose="030F0902030302020204" pitchFamily="66" charset="0"/>
                <a:sym typeface="Symbol" pitchFamily="2" charset="2"/>
              </a:rPr>
              <a:t>Anneau d’Einstein</a:t>
            </a:r>
          </a:p>
        </p:txBody>
      </p:sp>
      <p:sp>
        <p:nvSpPr>
          <p:cNvPr id="52233" name="Line 14">
            <a:extLst>
              <a:ext uri="{FF2B5EF4-FFF2-40B4-BE49-F238E27FC236}">
                <a16:creationId xmlns:a16="http://schemas.microsoft.com/office/drawing/2014/main" id="{5FCCECD5-473C-9BDF-AEE2-AB3660C589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2563" y="1855788"/>
            <a:ext cx="579437" cy="9477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2234" name="Line 15">
            <a:extLst>
              <a:ext uri="{FF2B5EF4-FFF2-40B4-BE49-F238E27FC236}">
                <a16:creationId xmlns:a16="http://schemas.microsoft.com/office/drawing/2014/main" id="{258A6E17-4B09-8FB0-4981-B69B26DC69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1855788"/>
            <a:ext cx="0" cy="7254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2235" name="Line 16">
            <a:extLst>
              <a:ext uri="{FF2B5EF4-FFF2-40B4-BE49-F238E27FC236}">
                <a16:creationId xmlns:a16="http://schemas.microsoft.com/office/drawing/2014/main" id="{466B76D5-BED5-5F31-5EE8-E467AD1E8A8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1855788"/>
            <a:ext cx="508000" cy="9477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2236" name="Line 17">
            <a:extLst>
              <a:ext uri="{FF2B5EF4-FFF2-40B4-BE49-F238E27FC236}">
                <a16:creationId xmlns:a16="http://schemas.microsoft.com/office/drawing/2014/main" id="{710973F0-CA4D-ECCA-8F3D-DBD9E35561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08475" y="5056188"/>
            <a:ext cx="0" cy="11271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2237" name="Line 18">
            <a:extLst>
              <a:ext uri="{FF2B5EF4-FFF2-40B4-BE49-F238E27FC236}">
                <a16:creationId xmlns:a16="http://schemas.microsoft.com/office/drawing/2014/main" id="{DA4F7E6C-4D8C-CD56-C740-EC2A5D935FB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2000" y="4368800"/>
            <a:ext cx="1036638" cy="6873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2238" name="Line 19">
            <a:extLst>
              <a:ext uri="{FF2B5EF4-FFF2-40B4-BE49-F238E27FC236}">
                <a16:creationId xmlns:a16="http://schemas.microsoft.com/office/drawing/2014/main" id="{DA435717-B262-2F0C-5ACB-5C027E6C43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08325" y="4156075"/>
            <a:ext cx="234950" cy="7159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LensedArcs">
            <a:extLst>
              <a:ext uri="{FF2B5EF4-FFF2-40B4-BE49-F238E27FC236}">
                <a16:creationId xmlns:a16="http://schemas.microsoft.com/office/drawing/2014/main" id="{B561B475-D154-D24B-BE8F-337EAF2C7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913" y="1208088"/>
            <a:ext cx="8783637" cy="511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7636" name="Text Box 4">
            <a:extLst>
              <a:ext uri="{FF2B5EF4-FFF2-40B4-BE49-F238E27FC236}">
                <a16:creationId xmlns:a16="http://schemas.microsoft.com/office/drawing/2014/main" id="{0C90E5B7-4F85-519C-0858-0A256959C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113" y="211138"/>
            <a:ext cx="71739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2000" b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En cas d’alignement presque parfait on observe un anneau d’Einstein utile pour mesurer la masse de la lentille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Image 3" descr="hs-2008-04-a-web_print.jpg">
            <a:extLst>
              <a:ext uri="{FF2B5EF4-FFF2-40B4-BE49-F238E27FC236}">
                <a16:creationId xmlns:a16="http://schemas.microsoft.com/office/drawing/2014/main" id="{CF5919EB-9419-4EF2-EF34-158AA01FB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80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mage 3">
            <a:extLst>
              <a:ext uri="{FF2B5EF4-FFF2-40B4-BE49-F238E27FC236}">
                <a16:creationId xmlns:a16="http://schemas.microsoft.com/office/drawing/2014/main" id="{46764A54-75A3-F539-1356-ED5DE79D6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43" name="Text Box 3">
            <a:extLst>
              <a:ext uri="{FF2B5EF4-FFF2-40B4-BE49-F238E27FC236}">
                <a16:creationId xmlns:a16="http://schemas.microsoft.com/office/drawing/2014/main" id="{E433C1BE-1B20-8B42-2D08-50243CE7D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13" y="1243013"/>
            <a:ext cx="79644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20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Angle de déflection de la lumière: 2 fois plus grand en relativité</a:t>
            </a:r>
          </a:p>
          <a:p>
            <a:pPr>
              <a:defRPr/>
            </a:pPr>
            <a:r>
              <a:rPr lang="fr-FR" altLang="fr-FR" sz="20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générale qu’en théorie Newtonienne de la gravitation</a:t>
            </a:r>
            <a:endParaRPr lang="fr-FR" altLang="fr-FR" sz="2000" b="0">
              <a:solidFill>
                <a:srgbClr val="F6002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19459" name="Oval 4">
            <a:extLst>
              <a:ext uri="{FF2B5EF4-FFF2-40B4-BE49-F238E27FC236}">
                <a16:creationId xmlns:a16="http://schemas.microsoft.com/office/drawing/2014/main" id="{7AC13683-5BD5-191B-6729-CDD585D93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3888" y="5629275"/>
            <a:ext cx="274637" cy="284163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fr-FR" altLang="fr-FR" sz="28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9460" name="Freeform 5">
            <a:extLst>
              <a:ext uri="{FF2B5EF4-FFF2-40B4-BE49-F238E27FC236}">
                <a16:creationId xmlns:a16="http://schemas.microsoft.com/office/drawing/2014/main" id="{0E620038-7371-B14B-D0FF-C00678E49803}"/>
              </a:ext>
            </a:extLst>
          </p:cNvPr>
          <p:cNvSpPr>
            <a:spLocks/>
          </p:cNvSpPr>
          <p:nvPr/>
        </p:nvSpPr>
        <p:spPr bwMode="auto">
          <a:xfrm>
            <a:off x="1452563" y="4270375"/>
            <a:ext cx="6735762" cy="1033463"/>
          </a:xfrm>
          <a:custGeom>
            <a:avLst/>
            <a:gdLst>
              <a:gd name="T0" fmla="*/ 0 w 4243"/>
              <a:gd name="T1" fmla="*/ 2147483646 h 651"/>
              <a:gd name="T2" fmla="*/ 2147483646 w 4243"/>
              <a:gd name="T3" fmla="*/ 2147483646 h 651"/>
              <a:gd name="T4" fmla="*/ 2147483646 w 4243"/>
              <a:gd name="T5" fmla="*/ 2147483646 h 651"/>
              <a:gd name="T6" fmla="*/ 0 60000 65536"/>
              <a:gd name="T7" fmla="*/ 0 60000 65536"/>
              <a:gd name="T8" fmla="*/ 0 60000 65536"/>
              <a:gd name="T9" fmla="*/ 0 w 4243"/>
              <a:gd name="T10" fmla="*/ 0 h 651"/>
              <a:gd name="T11" fmla="*/ 4243 w 4243"/>
              <a:gd name="T12" fmla="*/ 651 h 6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43" h="651">
                <a:moveTo>
                  <a:pt x="0" y="88"/>
                </a:moveTo>
                <a:cubicBezTo>
                  <a:pt x="626" y="44"/>
                  <a:pt x="1252" y="0"/>
                  <a:pt x="1959" y="94"/>
                </a:cubicBezTo>
                <a:cubicBezTo>
                  <a:pt x="2666" y="188"/>
                  <a:pt x="3454" y="419"/>
                  <a:pt x="4243" y="65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9461" name="Line 6">
            <a:extLst>
              <a:ext uri="{FF2B5EF4-FFF2-40B4-BE49-F238E27FC236}">
                <a16:creationId xmlns:a16="http://schemas.microsoft.com/office/drawing/2014/main" id="{06273D2C-B9D3-D81F-E935-40173BC79A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52563" y="4160838"/>
            <a:ext cx="4602162" cy="2492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9462" name="Line 7">
            <a:extLst>
              <a:ext uri="{FF2B5EF4-FFF2-40B4-BE49-F238E27FC236}">
                <a16:creationId xmlns:a16="http://schemas.microsoft.com/office/drawing/2014/main" id="{C6FD9FDE-2C80-C00A-9460-5C96A6B9E32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38563" y="4022725"/>
            <a:ext cx="4449762" cy="128111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19464" name="Line 9">
            <a:extLst>
              <a:ext uri="{FF2B5EF4-FFF2-40B4-BE49-F238E27FC236}">
                <a16:creationId xmlns:a16="http://schemas.microsoft.com/office/drawing/2014/main" id="{BDEE7B9E-37AC-0CF7-13EA-FEC37AF945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4270375"/>
            <a:ext cx="0" cy="1381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9465" name="Freeform 10">
            <a:extLst>
              <a:ext uri="{FF2B5EF4-FFF2-40B4-BE49-F238E27FC236}">
                <a16:creationId xmlns:a16="http://schemas.microsoft.com/office/drawing/2014/main" id="{DE2F8774-704C-9E7C-5B0D-56FA428790E0}"/>
              </a:ext>
            </a:extLst>
          </p:cNvPr>
          <p:cNvSpPr>
            <a:spLocks/>
          </p:cNvSpPr>
          <p:nvPr/>
        </p:nvSpPr>
        <p:spPr bwMode="auto">
          <a:xfrm>
            <a:off x="5842000" y="4175125"/>
            <a:ext cx="71438" cy="438150"/>
          </a:xfrm>
          <a:custGeom>
            <a:avLst/>
            <a:gdLst>
              <a:gd name="T0" fmla="*/ 2147483646 w 45"/>
              <a:gd name="T1" fmla="*/ 0 h 276"/>
              <a:gd name="T2" fmla="*/ 2147483646 w 45"/>
              <a:gd name="T3" fmla="*/ 2147483646 h 276"/>
              <a:gd name="T4" fmla="*/ 0 w 45"/>
              <a:gd name="T5" fmla="*/ 2147483646 h 276"/>
              <a:gd name="T6" fmla="*/ 0 60000 65536"/>
              <a:gd name="T7" fmla="*/ 0 60000 65536"/>
              <a:gd name="T8" fmla="*/ 0 60000 65536"/>
              <a:gd name="T9" fmla="*/ 0 w 45"/>
              <a:gd name="T10" fmla="*/ 0 h 276"/>
              <a:gd name="T11" fmla="*/ 45 w 45"/>
              <a:gd name="T12" fmla="*/ 276 h 2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" h="276">
                <a:moveTo>
                  <a:pt x="45" y="0"/>
                </a:moveTo>
                <a:cubicBezTo>
                  <a:pt x="45" y="60"/>
                  <a:pt x="45" y="121"/>
                  <a:pt x="38" y="167"/>
                </a:cubicBezTo>
                <a:cubicBezTo>
                  <a:pt x="31" y="213"/>
                  <a:pt x="15" y="244"/>
                  <a:pt x="0" y="2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880651" name="Rectangle 11">
            <a:extLst>
              <a:ext uri="{FF2B5EF4-FFF2-40B4-BE49-F238E27FC236}">
                <a16:creationId xmlns:a16="http://schemas.microsoft.com/office/drawing/2014/main" id="{42E7023C-B2FB-9854-C6E8-6C753B623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0" y="4257675"/>
            <a:ext cx="328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8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</a:t>
            </a:r>
          </a:p>
        </p:txBody>
      </p:sp>
      <p:sp>
        <p:nvSpPr>
          <p:cNvPr id="880652" name="Rectangle 12">
            <a:extLst>
              <a:ext uri="{FF2B5EF4-FFF2-40B4-BE49-F238E27FC236}">
                <a16:creationId xmlns:a16="http://schemas.microsoft.com/office/drawing/2014/main" id="{4DB375EC-D8FB-B85B-408B-AB4F11E86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7" y="4764882"/>
            <a:ext cx="3190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b</a:t>
            </a:r>
          </a:p>
        </p:txBody>
      </p:sp>
      <p:sp>
        <p:nvSpPr>
          <p:cNvPr id="880654" name="Rectangle 14">
            <a:extLst>
              <a:ext uri="{FF2B5EF4-FFF2-40B4-BE49-F238E27FC236}">
                <a16:creationId xmlns:a16="http://schemas.microsoft.com/office/drawing/2014/main" id="{B9F80A7B-49F5-7D65-CE68-776484206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038" y="4546600"/>
            <a:ext cx="903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8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Photon</a:t>
            </a:r>
          </a:p>
        </p:txBody>
      </p:sp>
      <p:sp>
        <p:nvSpPr>
          <p:cNvPr id="880655" name="Rectangle 15">
            <a:extLst>
              <a:ext uri="{FF2B5EF4-FFF2-40B4-BE49-F238E27FC236}">
                <a16:creationId xmlns:a16="http://schemas.microsoft.com/office/drawing/2014/main" id="{A2638308-6A8F-44B1-D47B-DD4E68B10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9388" y="6040438"/>
            <a:ext cx="1120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8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Masse M</a:t>
            </a:r>
          </a:p>
        </p:txBody>
      </p:sp>
      <p:sp>
        <p:nvSpPr>
          <p:cNvPr id="880656" name="Rectangle 16">
            <a:extLst>
              <a:ext uri="{FF2B5EF4-FFF2-40B4-BE49-F238E27FC236}">
                <a16:creationId xmlns:a16="http://schemas.microsoft.com/office/drawing/2014/main" id="{88358DCD-0C54-1DC1-3261-FCE3E2EE1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4663" y="5451475"/>
            <a:ext cx="1531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8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Photon dévié</a:t>
            </a:r>
          </a:p>
        </p:txBody>
      </p:sp>
      <p:graphicFrame>
        <p:nvGraphicFramePr>
          <p:cNvPr id="19472" name="Object 2">
            <a:extLst>
              <a:ext uri="{FF2B5EF4-FFF2-40B4-BE49-F238E27FC236}">
                <a16:creationId xmlns:a16="http://schemas.microsoft.com/office/drawing/2014/main" id="{15BDD791-E503-B3EA-8A7F-29062E9B85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22888" y="2882900"/>
          <a:ext cx="1358900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3" imgW="647700" imgH="368300" progId="Equation.3">
                  <p:embed/>
                </p:oleObj>
              </mc:Choice>
              <mc:Fallback>
                <p:oleObj name="Équation" r:id="rId3" imgW="647700" imgH="3683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2888" y="2882900"/>
                        <a:ext cx="1358900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73" name="Object 3">
            <a:extLst>
              <a:ext uri="{FF2B5EF4-FFF2-40B4-BE49-F238E27FC236}">
                <a16:creationId xmlns:a16="http://schemas.microsoft.com/office/drawing/2014/main" id="{61A84494-E804-1381-7E63-5EB0DD8F1F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71725" y="2914650"/>
          <a:ext cx="1290638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5" imgW="635000" imgH="368300" progId="Equation.3">
                  <p:embed/>
                </p:oleObj>
              </mc:Choice>
              <mc:Fallback>
                <p:oleObj name="Équation" r:id="rId5" imgW="635000" imgH="3683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1725" y="2914650"/>
                        <a:ext cx="1290638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659" name="Rectangle 19">
            <a:extLst>
              <a:ext uri="{FF2B5EF4-FFF2-40B4-BE49-F238E27FC236}">
                <a16:creationId xmlns:a16="http://schemas.microsoft.com/office/drawing/2014/main" id="{622B5A13-CDCB-7811-8747-2FE7396EC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4350" y="2343150"/>
            <a:ext cx="12303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Relativité</a:t>
            </a:r>
            <a:endParaRPr lang="fr-FR" altLang="fr-FR" sz="1800" b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  <a:sym typeface="Symbol" pitchFamily="2" charset="2"/>
            </a:endParaRPr>
          </a:p>
        </p:txBody>
      </p:sp>
      <p:sp>
        <p:nvSpPr>
          <p:cNvPr id="880660" name="Rectangle 20">
            <a:extLst>
              <a:ext uri="{FF2B5EF4-FFF2-40B4-BE49-F238E27FC236}">
                <a16:creationId xmlns:a16="http://schemas.microsoft.com/office/drawing/2014/main" id="{1C6A9FBE-E721-83ED-C24E-A15D67089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349500"/>
            <a:ext cx="10017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8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Newton</a:t>
            </a:r>
            <a:endParaRPr lang="fr-FR" sz="1800" b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19476" name="Text Box 22">
            <a:extLst>
              <a:ext uri="{FF2B5EF4-FFF2-40B4-BE49-F238E27FC236}">
                <a16:creationId xmlns:a16="http://schemas.microsoft.com/office/drawing/2014/main" id="{F4511640-B14C-8D94-DC94-FFD61F943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613" y="363538"/>
            <a:ext cx="59642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>
                <a:latin typeface="Comic Sans MS" panose="030F0902030302020204" pitchFamily="66" charset="0"/>
              </a:rPr>
              <a:t>Effet de lentille gravitationnelle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age 1">
            <a:extLst>
              <a:ext uri="{FF2B5EF4-FFF2-40B4-BE49-F238E27FC236}">
                <a16:creationId xmlns:a16="http://schemas.microsoft.com/office/drawing/2014/main" id="{506ADD58-1F9E-C9D9-0625-B3A56DB04D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5900" y="0"/>
            <a:ext cx="6162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2">
            <a:extLst>
              <a:ext uri="{FF2B5EF4-FFF2-40B4-BE49-F238E27FC236}">
                <a16:creationId xmlns:a16="http://schemas.microsoft.com/office/drawing/2014/main" id="{A1811836-B70A-3259-A90F-03344B899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0600" y="204788"/>
            <a:ext cx="48402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 b="0">
                <a:solidFill>
                  <a:schemeClr val="bg1"/>
                </a:solidFill>
                <a:latin typeface="Comic Sans MS" panose="030F0902030302020204" pitchFamily="66" charset="0"/>
              </a:rPr>
              <a:t>Amas Abell 370 vu par HST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Image 3" descr="Capture d’écran 2017-05-24 à 09.56.22.png">
            <a:extLst>
              <a:ext uri="{FF2B5EF4-FFF2-40B4-BE49-F238E27FC236}">
                <a16:creationId xmlns:a16="http://schemas.microsoft.com/office/drawing/2014/main" id="{83115726-9A81-07FD-7D56-E1DEEA5773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>
            <a:fillRect/>
          </a:stretch>
        </p:blipFill>
        <p:spPr bwMode="auto">
          <a:xfrm>
            <a:off x="-269875" y="0"/>
            <a:ext cx="9413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2">
            <a:extLst>
              <a:ext uri="{FF2B5EF4-FFF2-40B4-BE49-F238E27FC236}">
                <a16:creationId xmlns:a16="http://schemas.microsoft.com/office/drawing/2014/main" id="{ACD22F18-F336-A572-6186-4853EB910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0600" y="17463"/>
            <a:ext cx="48402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 b="0">
                <a:solidFill>
                  <a:schemeClr val="bg1"/>
                </a:solidFill>
                <a:latin typeface="Comic Sans MS" panose="030F0902030302020204" pitchFamily="66" charset="0"/>
              </a:rPr>
              <a:t>Amas Abell 370 vu par HST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B1952A-ADFE-0F8B-5A84-049F3B3FB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06" y="356214"/>
            <a:ext cx="6916150" cy="38412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7D2A26-18C3-71D5-7D88-791C90620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4141" y="3429000"/>
            <a:ext cx="3289753" cy="315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920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Image 1" descr="Capture d’écran 2017-05-24 à 09.59.14.png">
            <a:extLst>
              <a:ext uri="{FF2B5EF4-FFF2-40B4-BE49-F238E27FC236}">
                <a16:creationId xmlns:a16="http://schemas.microsoft.com/office/drawing/2014/main" id="{75200375-DA12-D22D-25A3-F3E0673EF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Rectangle 2">
            <a:extLst>
              <a:ext uri="{FF2B5EF4-FFF2-40B4-BE49-F238E27FC236}">
                <a16:creationId xmlns:a16="http://schemas.microsoft.com/office/drawing/2014/main" id="{1305A94A-BFAE-023A-BA78-F36C792F0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0600" y="17463"/>
            <a:ext cx="48402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 b="0">
                <a:solidFill>
                  <a:schemeClr val="bg1"/>
                </a:solidFill>
                <a:latin typeface="Comic Sans MS" panose="030F0902030302020204" pitchFamily="66" charset="0"/>
              </a:rPr>
              <a:t>Amas Abell 370 vu par HST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galaxy with bright stars and a square in the middle&#10;&#10;AI-generated content may be incorrect.">
            <a:extLst>
              <a:ext uri="{FF2B5EF4-FFF2-40B4-BE49-F238E27FC236}">
                <a16:creationId xmlns:a16="http://schemas.microsoft.com/office/drawing/2014/main" id="{E4125E77-3092-BD89-BAFB-99CF96E823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A0BBA-EED9-3B74-6981-AD9E1EDC8CDC}"/>
              </a:ext>
            </a:extLst>
          </p:cNvPr>
          <p:cNvSpPr txBox="1"/>
          <p:nvPr/>
        </p:nvSpPr>
        <p:spPr>
          <a:xfrm>
            <a:off x="104661" y="167086"/>
            <a:ext cx="90381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u="sng" dirty="0">
                <a:solidFill>
                  <a:srgbClr val="FFEFCB"/>
                </a:solidFill>
                <a:effectLst/>
                <a:latin typeface="Helvetica Neue" panose="02000503000000020004" pitchFamily="2" charset="0"/>
              </a:rPr>
              <a:t>2015</a:t>
            </a:r>
            <a:r>
              <a:rPr lang="en-GB" sz="2400" b="1" dirty="0">
                <a:solidFill>
                  <a:srgbClr val="FFEFCB"/>
                </a:solidFill>
                <a:effectLst/>
                <a:latin typeface="Helvetica Neue" panose="02000503000000020004" pitchFamily="2" charset="0"/>
              </a:rPr>
              <a:t> : Refsdal Supernovae in Frontier Field MACSJ1149</a:t>
            </a:r>
            <a:endParaRPr lang="en-GB" sz="2400" dirty="0">
              <a:solidFill>
                <a:srgbClr val="FFEFCB"/>
              </a:solidFill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884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group of stars in space&#10;&#10;AI-generated content may be incorrect.">
            <a:extLst>
              <a:ext uri="{FF2B5EF4-FFF2-40B4-BE49-F238E27FC236}">
                <a16:creationId xmlns:a16="http://schemas.microsoft.com/office/drawing/2014/main" id="{E66A3FA4-5589-E9AA-855E-2C261AB043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F4F7CF-1F60-11CF-1F11-85A1DF4BA1FB}"/>
              </a:ext>
            </a:extLst>
          </p:cNvPr>
          <p:cNvSpPr txBox="1"/>
          <p:nvPr/>
        </p:nvSpPr>
        <p:spPr>
          <a:xfrm>
            <a:off x="126695" y="220653"/>
            <a:ext cx="9016162" cy="374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50"/>
              </a:lnSpc>
            </a:pPr>
            <a:r>
              <a:rPr lang="en-GB" sz="28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2022: Galaxy Cluster SMACSJ0723 seen by JWST</a:t>
            </a:r>
          </a:p>
        </p:txBody>
      </p:sp>
    </p:spTree>
    <p:extLst>
      <p:ext uri="{BB962C8B-B14F-4D97-AF65-F5344CB8AC3E}">
        <p14:creationId xmlns:p14="http://schemas.microsoft.com/office/powerpoint/2010/main" val="7985503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ED9E44D7-995E-9673-6568-496B6F45C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918" y="1232856"/>
            <a:ext cx="841216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Comic Sans MS" panose="030F0902030302020204" pitchFamily="66" charset="0"/>
                <a:ea typeface="Apple LiGothic Medium" pitchFamily="2" charset="-120"/>
              </a:rPr>
              <a:t>Effet de lentille faible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4EFC05-B295-663B-C39E-1BFDB113EA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420" y="2556780"/>
            <a:ext cx="7125160" cy="354249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B74855-F6AD-152C-98FE-69D740BC6D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56" y="1628736"/>
            <a:ext cx="4066744" cy="25356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A52BFC-91CD-CBE5-DD32-F69BE43A3A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77" y="4521569"/>
            <a:ext cx="4227723" cy="17494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2823C3-7BF0-FDC5-6757-F404DBE96F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3410" y="2896554"/>
            <a:ext cx="3565334" cy="3565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9DAEB5-C25C-180E-414C-3D4BCBA3A6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2714" y="2090482"/>
            <a:ext cx="2126725" cy="706038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CE708E0D-C6C0-2CAC-4256-EE585B49B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81" y="587029"/>
            <a:ext cx="841216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Comic Sans MS" panose="030F0902030302020204" pitchFamily="66" charset="0"/>
                <a:ea typeface="Apple LiGothic Medium" pitchFamily="2" charset="-120"/>
              </a:rPr>
              <a:t>Déformations faibles</a:t>
            </a:r>
          </a:p>
        </p:txBody>
      </p:sp>
    </p:spTree>
    <p:extLst>
      <p:ext uri="{BB962C8B-B14F-4D97-AF65-F5344CB8AC3E}">
        <p14:creationId xmlns:p14="http://schemas.microsoft.com/office/powerpoint/2010/main" val="41084709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Image 2" descr="hs-2008-03-a-web_print.jpg">
            <a:extLst>
              <a:ext uri="{FF2B5EF4-FFF2-40B4-BE49-F238E27FC236}">
                <a16:creationId xmlns:a16="http://schemas.microsoft.com/office/drawing/2014/main" id="{A8745C69-5687-343E-8B62-B64135295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3" descr="Bullet_opt">
            <a:extLst>
              <a:ext uri="{FF2B5EF4-FFF2-40B4-BE49-F238E27FC236}">
                <a16:creationId xmlns:a16="http://schemas.microsoft.com/office/drawing/2014/main" id="{FDD2BC58-35B9-817D-3CC5-2E93E4931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Rectangle 2">
            <a:extLst>
              <a:ext uri="{FF2B5EF4-FFF2-40B4-BE49-F238E27FC236}">
                <a16:creationId xmlns:a16="http://schemas.microsoft.com/office/drawing/2014/main" id="{B022B760-3105-9DB7-FB00-C2AEE8AA5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144463"/>
            <a:ext cx="841216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>
                <a:solidFill>
                  <a:schemeClr val="bg1"/>
                </a:solidFill>
                <a:latin typeface="Comic Sans MS" panose="030F0902030302020204" pitchFamily="66" charset="0"/>
                <a:ea typeface="Apple LiGothic Medium" pitchFamily="2" charset="-120"/>
              </a:rPr>
              <a:t>Choc entre deux amas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>
                <a:solidFill>
                  <a:schemeClr val="bg1"/>
                </a:solidFill>
                <a:latin typeface="Comic Sans MS" panose="030F0902030302020204" pitchFamily="66" charset="0"/>
                <a:ea typeface="Apple LiGothic Medium" pitchFamily="2" charset="-120"/>
              </a:rPr>
              <a:t>(« Bullet cluster ») 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1">
            <a:extLst>
              <a:ext uri="{FF2B5EF4-FFF2-40B4-BE49-F238E27FC236}">
                <a16:creationId xmlns:a16="http://schemas.microsoft.com/office/drawing/2014/main" id="{A14D2E33-A1C6-7CA8-CB15-D32EE794C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AutoShape 22">
            <a:extLst>
              <a:ext uri="{FF2B5EF4-FFF2-40B4-BE49-F238E27FC236}">
                <a16:creationId xmlns:a16="http://schemas.microsoft.com/office/drawing/2014/main" id="{0EE2D0E1-02C9-D6F2-D652-2A9B9A1D7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1688" y="4891088"/>
            <a:ext cx="315912" cy="349250"/>
          </a:xfrm>
          <a:prstGeom prst="star4">
            <a:avLst>
              <a:gd name="adj" fmla="val 12500"/>
            </a:avLst>
          </a:prstGeom>
          <a:solidFill>
            <a:srgbClr val="FFFC0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fr-FR" altLang="fr-FR" sz="28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1507" name="AutoShape 23">
            <a:extLst>
              <a:ext uri="{FF2B5EF4-FFF2-40B4-BE49-F238E27FC236}">
                <a16:creationId xmlns:a16="http://schemas.microsoft.com/office/drawing/2014/main" id="{D69CCB37-FF15-E6DA-4A36-6D6F67C40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6163" y="3800475"/>
            <a:ext cx="163512" cy="192088"/>
          </a:xfrm>
          <a:prstGeom prst="star4">
            <a:avLst>
              <a:gd name="adj" fmla="val 0"/>
            </a:avLst>
          </a:prstGeom>
          <a:solidFill>
            <a:srgbClr val="FFFC0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fr-FR" altLang="fr-FR" sz="28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1508" name="AutoShape 26">
            <a:extLst>
              <a:ext uri="{FF2B5EF4-FFF2-40B4-BE49-F238E27FC236}">
                <a16:creationId xmlns:a16="http://schemas.microsoft.com/office/drawing/2014/main" id="{97C21C9B-4CB6-0D41-FE4D-F82FEF3C6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4938" y="1600200"/>
            <a:ext cx="315912" cy="349250"/>
          </a:xfrm>
          <a:prstGeom prst="star4">
            <a:avLst>
              <a:gd name="adj" fmla="val 12500"/>
            </a:avLst>
          </a:prstGeom>
          <a:solidFill>
            <a:srgbClr val="FFFC0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fr-FR" altLang="fr-FR" sz="28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1509" name="AutoShape 27">
            <a:extLst>
              <a:ext uri="{FF2B5EF4-FFF2-40B4-BE49-F238E27FC236}">
                <a16:creationId xmlns:a16="http://schemas.microsoft.com/office/drawing/2014/main" id="{170E3BF3-50EA-9BC9-7884-E8C5BA40A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213" y="5502275"/>
            <a:ext cx="315912" cy="349250"/>
          </a:xfrm>
          <a:prstGeom prst="star4">
            <a:avLst>
              <a:gd name="adj" fmla="val 12310"/>
            </a:avLst>
          </a:prstGeom>
          <a:solidFill>
            <a:srgbClr val="FFFC0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fr-FR" altLang="fr-FR" sz="28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1510" name="Text Box 30">
            <a:extLst>
              <a:ext uri="{FF2B5EF4-FFF2-40B4-BE49-F238E27FC236}">
                <a16:creationId xmlns:a16="http://schemas.microsoft.com/office/drawing/2014/main" id="{64FB1224-6785-9858-A009-8048B88D4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" y="160338"/>
            <a:ext cx="8882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0">
                <a:solidFill>
                  <a:srgbClr val="FFFFFF"/>
                </a:solidFill>
                <a:latin typeface="Comic Sans MS" panose="030F0902030302020204" pitchFamily="66" charset="0"/>
              </a:rPr>
              <a:t>Splendide confirmation de la relativité générale gr</a:t>
            </a:r>
            <a:r>
              <a:rPr lang="fr-FR" altLang="ja-JP" sz="1800" b="0">
                <a:solidFill>
                  <a:srgbClr val="FFFFFF"/>
                </a:solidFill>
                <a:latin typeface="Comic Sans MS" panose="030F0902030302020204" pitchFamily="66" charset="0"/>
              </a:rPr>
              <a:t>âce à l’éclipse solaire de 1919. </a:t>
            </a:r>
            <a:endParaRPr lang="fr-FR" altLang="fr-FR" sz="1800" b="0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3" descr="Bullet_opt_lens">
            <a:extLst>
              <a:ext uri="{FF2B5EF4-FFF2-40B4-BE49-F238E27FC236}">
                <a16:creationId xmlns:a16="http://schemas.microsoft.com/office/drawing/2014/main" id="{6E185CB3-1B71-F7F9-4328-A09391267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Text Box 5">
            <a:extLst>
              <a:ext uri="{FF2B5EF4-FFF2-40B4-BE49-F238E27FC236}">
                <a16:creationId xmlns:a16="http://schemas.microsoft.com/office/drawing/2014/main" id="{97D66ECC-4195-97AA-5AEA-AA58160A4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169863"/>
            <a:ext cx="9018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FFFFFF"/>
                </a:solidFill>
                <a:latin typeface="Comic Sans MS" panose="030F0902030302020204" pitchFamily="66" charset="0"/>
              </a:rPr>
              <a:t>Carte de masse en utilisant l’effet de lentille sur des milliers de galaxies d’arrière-plan.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FFFFFF"/>
                </a:solidFill>
                <a:latin typeface="Comic Sans MS" panose="030F0902030302020204" pitchFamily="66" charset="0"/>
              </a:rPr>
              <a:t>Masse TOTALE (en bleu)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3" descr="Bullet_xray_opt">
            <a:extLst>
              <a:ext uri="{FF2B5EF4-FFF2-40B4-BE49-F238E27FC236}">
                <a16:creationId xmlns:a16="http://schemas.microsoft.com/office/drawing/2014/main" id="{CBD87FCA-F902-27C4-C71A-D1DFF98F6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Text Box 5">
            <a:extLst>
              <a:ext uri="{FF2B5EF4-FFF2-40B4-BE49-F238E27FC236}">
                <a16:creationId xmlns:a16="http://schemas.microsoft.com/office/drawing/2014/main" id="{B816E492-4108-3041-2F4C-A4211D595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738" y="153988"/>
            <a:ext cx="711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FFFFFF"/>
                </a:solidFill>
                <a:latin typeface="Comic Sans MS" panose="030F0902030302020204" pitchFamily="66" charset="0"/>
              </a:rPr>
              <a:t>Image X montrant le GAZ chaud (satellites Chandra et XMM)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3" descr="Bullet_cluster">
            <a:extLst>
              <a:ext uri="{FF2B5EF4-FFF2-40B4-BE49-F238E27FC236}">
                <a16:creationId xmlns:a16="http://schemas.microsoft.com/office/drawing/2014/main" id="{A95C0C1C-15C1-6419-9C34-207C5FE79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 descr="Bullet_artist">
            <a:extLst>
              <a:ext uri="{FF2B5EF4-FFF2-40B4-BE49-F238E27FC236}">
                <a16:creationId xmlns:a16="http://schemas.microsoft.com/office/drawing/2014/main" id="{2D744410-BD7C-80C7-A29B-DE7090138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346200"/>
            <a:ext cx="6399213" cy="494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Rectangle 4">
            <a:extLst>
              <a:ext uri="{FF2B5EF4-FFF2-40B4-BE49-F238E27FC236}">
                <a16:creationId xmlns:a16="http://schemas.microsoft.com/office/drawing/2014/main" id="{6085A8B0-DF5B-61BD-00C4-3F8F6E5F9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144463"/>
            <a:ext cx="841216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>
                <a:solidFill>
                  <a:srgbClr val="FFFFFF"/>
                </a:solidFill>
                <a:latin typeface="Comic Sans MS" panose="030F0902030302020204" pitchFamily="66" charset="0"/>
                <a:ea typeface="Apple LiGothic Medium" pitchFamily="2" charset="-120"/>
              </a:rPr>
              <a:t>Choc entre deux amas </a:t>
            </a:r>
          </a:p>
        </p:txBody>
      </p:sp>
      <p:sp>
        <p:nvSpPr>
          <p:cNvPr id="81924" name="Text Box 5">
            <a:extLst>
              <a:ext uri="{FF2B5EF4-FFF2-40B4-BE49-F238E27FC236}">
                <a16:creationId xmlns:a16="http://schemas.microsoft.com/office/drawing/2014/main" id="{31996C1F-A8DF-D430-B69F-B25489BC4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887413"/>
            <a:ext cx="6818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0">
                <a:solidFill>
                  <a:srgbClr val="FFFFFF"/>
                </a:solidFill>
                <a:latin typeface="Comic Sans MS" panose="030F0902030302020204" pitchFamily="66" charset="0"/>
              </a:rPr>
              <a:t>Simulation numérique: matière sombre en bleu, gaz en rouge.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3">
            <a:extLst>
              <a:ext uri="{FF2B5EF4-FFF2-40B4-BE49-F238E27FC236}">
                <a16:creationId xmlns:a16="http://schemas.microsoft.com/office/drawing/2014/main" id="{5C61D380-5119-35A9-EBCC-C63611054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144463"/>
            <a:ext cx="841216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>
                <a:latin typeface="Comic Sans MS" panose="030F0902030302020204" pitchFamily="66" charset="0"/>
                <a:ea typeface="Apple LiGothic Medium" pitchFamily="2" charset="-120"/>
              </a:rPr>
              <a:t>Choc entre deux amas </a:t>
            </a:r>
          </a:p>
        </p:txBody>
      </p:sp>
      <p:sp>
        <p:nvSpPr>
          <p:cNvPr id="83971" name="Text Box 4">
            <a:extLst>
              <a:ext uri="{FF2B5EF4-FFF2-40B4-BE49-F238E27FC236}">
                <a16:creationId xmlns:a16="http://schemas.microsoft.com/office/drawing/2014/main" id="{DEDD8F38-14F7-FF36-831E-F1B993095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1628775"/>
            <a:ext cx="7589838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0">
                <a:latin typeface="Comic Sans MS" panose="030F0902030302020204" pitchFamily="66" charset="0"/>
              </a:rPr>
              <a:t>Dans les observations et la simulation les distributions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0">
                <a:latin typeface="Comic Sans MS" panose="030F0902030302020204" pitchFamily="66" charset="0"/>
              </a:rPr>
              <a:t>de gaz et de matière sombre sont différentes: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b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fr-FR" altLang="fr-FR" sz="1800" b="0">
                <a:latin typeface="Comic Sans MS" panose="030F0902030302020204" pitchFamily="66" charset="0"/>
              </a:rPr>
              <a:t>Le gaz est un fluide -&gt; subit des turbulences -&gt; il est ralenti lors de l’interaction entre les amas.</a:t>
            </a:r>
          </a:p>
          <a:p>
            <a:pPr>
              <a:spcBef>
                <a:spcPct val="0"/>
              </a:spcBef>
              <a:buFontTx/>
              <a:buAutoNum type="arabicPeriod"/>
            </a:pPr>
            <a:endParaRPr lang="fr-FR" altLang="fr-FR" sz="1800" b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fr-FR" altLang="fr-FR" sz="1800" b="0">
                <a:latin typeface="Comic Sans MS" panose="030F0902030302020204" pitchFamily="66" charset="0"/>
              </a:rPr>
              <a:t>La matière sombre n’interagit pas avec elle-m</a:t>
            </a:r>
            <a:r>
              <a:rPr lang="fr-FR" altLang="ja-JP" sz="1800" b="0">
                <a:latin typeface="Comic Sans MS" panose="030F0902030302020204" pitchFamily="66" charset="0"/>
              </a:rPr>
              <a:t>ême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sz="1800" b="0">
                <a:latin typeface="Comic Sans MS" panose="030F0902030302020204" pitchFamily="66" charset="0"/>
              </a:rPr>
              <a:t>       (pas de collisions), elle n’est pas ralentie par l’interaction entre les amas.</a:t>
            </a:r>
          </a:p>
          <a:p>
            <a:pPr>
              <a:spcBef>
                <a:spcPct val="0"/>
              </a:spcBef>
              <a:buFontTx/>
              <a:buAutoNum type="arabicPeriod"/>
            </a:pPr>
            <a:endParaRPr lang="fr-FR" altLang="ja-JP" sz="1800" b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0">
                <a:latin typeface="Comic Sans MS" panose="030F0902030302020204" pitchFamily="66" charset="0"/>
              </a:rPr>
              <a:t>-&gt;   </a:t>
            </a:r>
            <a:r>
              <a:rPr lang="fr-FR" altLang="fr-FR" sz="1800">
                <a:latin typeface="Comic Sans MS" panose="030F0902030302020204" pitchFamily="66" charset="0"/>
              </a:rPr>
              <a:t>preuve de l’existence de matière sombre qui ne se comporte pas comme la matière « ordinaire »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b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b="0"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4">
            <a:extLst>
              <a:ext uri="{FF2B5EF4-FFF2-40B4-BE49-F238E27FC236}">
                <a16:creationId xmlns:a16="http://schemas.microsoft.com/office/drawing/2014/main" id="{E968611A-7A5B-1BF7-A0DB-D8C95B13A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918" y="859775"/>
            <a:ext cx="841216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 dirty="0" err="1">
                <a:latin typeface="Comic Sans MS" panose="030F0902030302020204" pitchFamily="66" charset="0"/>
                <a:ea typeface="Apple LiGothic Medium" pitchFamily="2" charset="-120"/>
              </a:rPr>
              <a:t>Micro-lentilles</a:t>
            </a:r>
            <a:r>
              <a:rPr lang="fr-FR" altLang="fr-FR" sz="2800" dirty="0">
                <a:latin typeface="Comic Sans MS" panose="030F0902030302020204" pitchFamily="66" charset="0"/>
                <a:ea typeface="Apple LiGothic Medium" pitchFamily="2" charset="-120"/>
              </a:rPr>
              <a:t> gravitationnelles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224413-5B43-EDC2-542B-DAD8A54EF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99" y="1807225"/>
            <a:ext cx="7188200" cy="4191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01FBB811-EAC0-317E-4A31-B6CF89E1F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144463"/>
            <a:ext cx="841216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>
                <a:latin typeface="Comic Sans MS" panose="030F0902030302020204" pitchFamily="66" charset="0"/>
                <a:ea typeface="Apple LiGothic Medium" pitchFamily="2" charset="-120"/>
              </a:rPr>
              <a:t>Micro-lentilles gravitationnelles </a:t>
            </a:r>
          </a:p>
        </p:txBody>
      </p:sp>
      <p:sp>
        <p:nvSpPr>
          <p:cNvPr id="854019" name="Text Box 3">
            <a:extLst>
              <a:ext uri="{FF2B5EF4-FFF2-40B4-BE49-F238E27FC236}">
                <a16:creationId xmlns:a16="http://schemas.microsoft.com/office/drawing/2014/main" id="{72FABD09-52A5-3009-DA3B-4F5428986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329" y="1017588"/>
            <a:ext cx="7437437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fr-FR" sz="18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L’effet de lentille entre étoiles dans notre Voie Lactée est en fait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fr-FR" sz="18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observable, contrairement aux craintes d’Einstein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fr-FR" altLang="fr-FR" sz="1800" b="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fr-FR" sz="18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On cherche à observer non pas des images multiples d’étoiles mais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fr-FR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l’amplification apparente de leur luminosité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fr-FR" altLang="fr-FR" sz="1800" b="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fr-FR" sz="18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Si la matière sombre dans la Voie Lactée est composée d’étoiles peu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fr-FR" sz="18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lumineuses, mais nombreuses, on devrait voir les étoiles d’arrière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fr-FR" sz="18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plan changer d’éclat.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fr-FR" altLang="fr-FR" sz="1800" b="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E16A21-7BC6-FCE8-52FB-B5270D9FA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47" y="3879850"/>
            <a:ext cx="7772400" cy="278696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>
            <a:extLst>
              <a:ext uri="{FF2B5EF4-FFF2-40B4-BE49-F238E27FC236}">
                <a16:creationId xmlns:a16="http://schemas.microsoft.com/office/drawing/2014/main" id="{30726A4C-17E7-50F2-6D59-857124DEE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2388" y="1335088"/>
            <a:ext cx="4902200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ctangle 5">
            <a:extLst>
              <a:ext uri="{FF2B5EF4-FFF2-40B4-BE49-F238E27FC236}">
                <a16:creationId xmlns:a16="http://schemas.microsoft.com/office/drawing/2014/main" id="{8F49A4E7-644E-C983-DB4A-A03035529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144463"/>
            <a:ext cx="841216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>
                <a:latin typeface="Comic Sans MS" panose="030F0902030302020204" pitchFamily="66" charset="0"/>
                <a:ea typeface="Apple LiGothic Medium" pitchFamily="2" charset="-120"/>
              </a:rPr>
              <a:t>Micro-lentilles gravitationnelles </a:t>
            </a:r>
          </a:p>
        </p:txBody>
      </p:sp>
      <p:sp>
        <p:nvSpPr>
          <p:cNvPr id="856070" name="Text Box 6">
            <a:extLst>
              <a:ext uri="{FF2B5EF4-FFF2-40B4-BE49-F238E27FC236}">
                <a16:creationId xmlns:a16="http://schemas.microsoft.com/office/drawing/2014/main" id="{5C24D471-3058-2384-7304-F38137D93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013" y="3810000"/>
            <a:ext cx="22272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20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Etoile (sombre) d’avant-plan</a:t>
            </a:r>
          </a:p>
        </p:txBody>
      </p:sp>
      <p:sp>
        <p:nvSpPr>
          <p:cNvPr id="856071" name="Text Box 7">
            <a:extLst>
              <a:ext uri="{FF2B5EF4-FFF2-40B4-BE49-F238E27FC236}">
                <a16:creationId xmlns:a16="http://schemas.microsoft.com/office/drawing/2014/main" id="{B3A6E7BF-54DC-7C58-4665-8AB5A1AB1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1503363"/>
            <a:ext cx="2227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20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Etoile (brillante) d’arrière-plan</a:t>
            </a:r>
          </a:p>
        </p:txBody>
      </p:sp>
      <p:sp>
        <p:nvSpPr>
          <p:cNvPr id="90118" name="Line 8">
            <a:extLst>
              <a:ext uri="{FF2B5EF4-FFF2-40B4-BE49-F238E27FC236}">
                <a16:creationId xmlns:a16="http://schemas.microsoft.com/office/drawing/2014/main" id="{CB8662FF-DDA8-5BA3-C9F7-8F13B80F99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05275" y="2768600"/>
            <a:ext cx="1300163" cy="1041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856073" name="Text Box 9">
            <a:extLst>
              <a:ext uri="{FF2B5EF4-FFF2-40B4-BE49-F238E27FC236}">
                <a16:creationId xmlns:a16="http://schemas.microsoft.com/office/drawing/2014/main" id="{D76F098C-1ACA-309F-8F54-46B8D3819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963" y="4835525"/>
            <a:ext cx="6354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20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Si u = b/</a:t>
            </a:r>
            <a:r>
              <a:rPr lang="fr-FR" altLang="fr-FR" sz="20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</a:t>
            </a:r>
            <a:r>
              <a:rPr lang="fr-FR" altLang="fr-FR" sz="2000" b="0" baseline="-25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E </a:t>
            </a:r>
            <a:r>
              <a:rPr lang="fr-FR" altLang="fr-FR" sz="20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l’amplification maximum est donnée par:</a:t>
            </a:r>
            <a:endParaRPr lang="fr-FR" altLang="fr-FR" sz="2000" b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</p:txBody>
      </p:sp>
      <p:graphicFrame>
        <p:nvGraphicFramePr>
          <p:cNvPr id="90120" name="Object 2">
            <a:extLst>
              <a:ext uri="{FF2B5EF4-FFF2-40B4-BE49-F238E27FC236}">
                <a16:creationId xmlns:a16="http://schemas.microsoft.com/office/drawing/2014/main" id="{6C88B03B-7581-8E61-351D-2DEBACE5CD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86150" y="5386388"/>
          <a:ext cx="1919288" cy="93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4" imgW="889000" imgH="431800" progId="Equation.3">
                  <p:embed/>
                </p:oleObj>
              </mc:Choice>
              <mc:Fallback>
                <p:oleObj name="Équation" r:id="rId4" imgW="889000" imgH="431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6150" y="5386388"/>
                        <a:ext cx="1919288" cy="931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5">
            <a:extLst>
              <a:ext uri="{FF2B5EF4-FFF2-40B4-BE49-F238E27FC236}">
                <a16:creationId xmlns:a16="http://schemas.microsoft.com/office/drawing/2014/main" id="{4296E066-E152-26AE-C881-113538722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6088" y="1246188"/>
            <a:ext cx="5710237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8115" name="Text Box 3">
            <a:extLst>
              <a:ext uri="{FF2B5EF4-FFF2-40B4-BE49-F238E27FC236}">
                <a16:creationId xmlns:a16="http://schemas.microsoft.com/office/drawing/2014/main" id="{CB995884-A739-7F0F-7A64-E0EAEE84C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5480050"/>
            <a:ext cx="84121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20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Amplification en fonction de la distance angulaire à la lentille. L’échelle de temps dépend des vitesses relatives de la lentille et de l’étoile source.</a:t>
            </a:r>
          </a:p>
        </p:txBody>
      </p:sp>
      <p:sp>
        <p:nvSpPr>
          <p:cNvPr id="92164" name="Rectangle 4">
            <a:extLst>
              <a:ext uri="{FF2B5EF4-FFF2-40B4-BE49-F238E27FC236}">
                <a16:creationId xmlns:a16="http://schemas.microsoft.com/office/drawing/2014/main" id="{254B427C-15E6-59D9-37A7-34D33A0DE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144463"/>
            <a:ext cx="841216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>
                <a:latin typeface="Comic Sans MS" panose="030F0902030302020204" pitchFamily="66" charset="0"/>
                <a:ea typeface="Apple LiGothic Medium" pitchFamily="2" charset="-120"/>
              </a:rPr>
              <a:t>Micro-lentilles gravitationnelles 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ext Box 4">
            <a:extLst>
              <a:ext uri="{FF2B5EF4-FFF2-40B4-BE49-F238E27FC236}">
                <a16:creationId xmlns:a16="http://schemas.microsoft.com/office/drawing/2014/main" id="{5D5FB4C3-DD76-0F1B-80C2-01BD932D7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638" y="528638"/>
            <a:ext cx="55927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0">
                <a:solidFill>
                  <a:srgbClr val="FFFFFF"/>
                </a:solidFill>
                <a:latin typeface="Comic Sans MS" panose="030F0902030302020204" pitchFamily="66" charset="0"/>
              </a:rPr>
              <a:t>Exemple d’observation au sol et avec le HST</a:t>
            </a:r>
          </a:p>
        </p:txBody>
      </p:sp>
      <p:pic>
        <p:nvPicPr>
          <p:cNvPr id="94210" name="Image 3" descr="hs-2004-24-a-web_print.jpg">
            <a:extLst>
              <a:ext uri="{FF2B5EF4-FFF2-40B4-BE49-F238E27FC236}">
                <a16:creationId xmlns:a16="http://schemas.microsoft.com/office/drawing/2014/main" id="{78716DFB-4ECA-BEFC-58AD-60AADE391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1">
            <a:extLst>
              <a:ext uri="{FF2B5EF4-FFF2-40B4-BE49-F238E27FC236}">
                <a16:creationId xmlns:a16="http://schemas.microsoft.com/office/drawing/2014/main" id="{8B2A2F09-A362-30A0-8C8C-7D992B45D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AutoShape 22">
            <a:extLst>
              <a:ext uri="{FF2B5EF4-FFF2-40B4-BE49-F238E27FC236}">
                <a16:creationId xmlns:a16="http://schemas.microsoft.com/office/drawing/2014/main" id="{3013D569-EC15-D0BF-D00C-DC5ABC730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1688" y="4891088"/>
            <a:ext cx="315912" cy="349250"/>
          </a:xfrm>
          <a:prstGeom prst="star4">
            <a:avLst>
              <a:gd name="adj" fmla="val 12500"/>
            </a:avLst>
          </a:prstGeom>
          <a:solidFill>
            <a:srgbClr val="FFFC0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fr-FR" altLang="fr-FR" sz="28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3555" name="AutoShape 23">
            <a:extLst>
              <a:ext uri="{FF2B5EF4-FFF2-40B4-BE49-F238E27FC236}">
                <a16:creationId xmlns:a16="http://schemas.microsoft.com/office/drawing/2014/main" id="{8F1D590C-FAF9-21BE-8A6B-6D4A711B6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6163" y="3800475"/>
            <a:ext cx="163512" cy="192088"/>
          </a:xfrm>
          <a:prstGeom prst="star4">
            <a:avLst>
              <a:gd name="adj" fmla="val 0"/>
            </a:avLst>
          </a:prstGeom>
          <a:solidFill>
            <a:srgbClr val="FFFC0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fr-FR" altLang="fr-FR" sz="28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3556" name="AutoShape 26">
            <a:extLst>
              <a:ext uri="{FF2B5EF4-FFF2-40B4-BE49-F238E27FC236}">
                <a16:creationId xmlns:a16="http://schemas.microsoft.com/office/drawing/2014/main" id="{F8B7EBCF-F109-F3A5-12F4-B991D06AD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4938" y="1600200"/>
            <a:ext cx="315912" cy="349250"/>
          </a:xfrm>
          <a:prstGeom prst="star4">
            <a:avLst>
              <a:gd name="adj" fmla="val 12500"/>
            </a:avLst>
          </a:prstGeom>
          <a:solidFill>
            <a:srgbClr val="FFFC0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fr-FR" altLang="fr-FR" sz="28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3557" name="AutoShape 27">
            <a:extLst>
              <a:ext uri="{FF2B5EF4-FFF2-40B4-BE49-F238E27FC236}">
                <a16:creationId xmlns:a16="http://schemas.microsoft.com/office/drawing/2014/main" id="{2D7283BC-6E9C-720A-4429-CA4907425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213" y="5502275"/>
            <a:ext cx="315912" cy="349250"/>
          </a:xfrm>
          <a:prstGeom prst="star4">
            <a:avLst>
              <a:gd name="adj" fmla="val 12310"/>
            </a:avLst>
          </a:prstGeom>
          <a:solidFill>
            <a:srgbClr val="FFFC0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fr-FR" altLang="fr-FR" sz="28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3558" name="Text Box 30">
            <a:extLst>
              <a:ext uri="{FF2B5EF4-FFF2-40B4-BE49-F238E27FC236}">
                <a16:creationId xmlns:a16="http://schemas.microsoft.com/office/drawing/2014/main" id="{6F27ECA6-1141-5EB4-063F-2EDF6656A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" y="160338"/>
            <a:ext cx="8882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0">
                <a:solidFill>
                  <a:srgbClr val="FFFFFF"/>
                </a:solidFill>
                <a:latin typeface="Comic Sans MS" panose="030F0902030302020204" pitchFamily="66" charset="0"/>
              </a:rPr>
              <a:t>Splendide confirmation de la relativité générale gr</a:t>
            </a:r>
            <a:r>
              <a:rPr lang="fr-FR" altLang="ja-JP" sz="1800" b="0">
                <a:solidFill>
                  <a:srgbClr val="FFFFFF"/>
                </a:solidFill>
                <a:latin typeface="Comic Sans MS" panose="030F0902030302020204" pitchFamily="66" charset="0"/>
              </a:rPr>
              <a:t>âce à l’éclipse solaire de 1919. </a:t>
            </a:r>
            <a:endParaRPr lang="fr-FR" altLang="fr-FR" sz="1800" b="0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sp>
        <p:nvSpPr>
          <p:cNvPr id="23559" name="AutoShape 26">
            <a:extLst>
              <a:ext uri="{FF2B5EF4-FFF2-40B4-BE49-F238E27FC236}">
                <a16:creationId xmlns:a16="http://schemas.microsoft.com/office/drawing/2014/main" id="{079BED35-B7F5-1338-4385-47480FFF6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1252538"/>
            <a:ext cx="315912" cy="349250"/>
          </a:xfrm>
          <a:prstGeom prst="star4">
            <a:avLst>
              <a:gd name="adj" fmla="val 12500"/>
            </a:avLst>
          </a:prstGeom>
          <a:solidFill>
            <a:srgbClr val="FFFC0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fr-FR" altLang="fr-FR" sz="28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3560" name="AutoShape 22">
            <a:extLst>
              <a:ext uri="{FF2B5EF4-FFF2-40B4-BE49-F238E27FC236}">
                <a16:creationId xmlns:a16="http://schemas.microsoft.com/office/drawing/2014/main" id="{4123A4B2-DD8B-A895-C866-406984CB3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2225" y="5229225"/>
            <a:ext cx="315913" cy="349250"/>
          </a:xfrm>
          <a:prstGeom prst="star4">
            <a:avLst>
              <a:gd name="adj" fmla="val 14926"/>
            </a:avLst>
          </a:prstGeom>
          <a:solidFill>
            <a:srgbClr val="FFFC0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fr-FR" altLang="fr-FR" sz="28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3561" name="AutoShape 27">
            <a:extLst>
              <a:ext uri="{FF2B5EF4-FFF2-40B4-BE49-F238E27FC236}">
                <a16:creationId xmlns:a16="http://schemas.microsoft.com/office/drawing/2014/main" id="{3BC3EC35-AD92-0884-61CF-BAABF6777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613" y="5875338"/>
            <a:ext cx="315912" cy="349250"/>
          </a:xfrm>
          <a:prstGeom prst="star4">
            <a:avLst>
              <a:gd name="adj" fmla="val 12310"/>
            </a:avLst>
          </a:prstGeom>
          <a:solidFill>
            <a:srgbClr val="FFFC0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fr-FR" altLang="fr-FR" sz="2800">
              <a:solidFill>
                <a:schemeClr val="bg1"/>
              </a:solidFill>
              <a:latin typeface="Helvetica" pitchFamily="2" charset="0"/>
            </a:endParaRPr>
          </a:p>
        </p:txBody>
      </p:sp>
      <p:cxnSp>
        <p:nvCxnSpPr>
          <p:cNvPr id="23562" name="Connecteur droit avec flèche 13">
            <a:extLst>
              <a:ext uri="{FF2B5EF4-FFF2-40B4-BE49-F238E27FC236}">
                <a16:creationId xmlns:a16="http://schemas.microsoft.com/office/drawing/2014/main" id="{C4B6B9FF-59D2-C934-A4A4-8B3CB8370A6A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2506663" y="1516063"/>
            <a:ext cx="228600" cy="193675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3" name="Connecteur droit avec flèche 15">
            <a:extLst>
              <a:ext uri="{FF2B5EF4-FFF2-40B4-BE49-F238E27FC236}">
                <a16:creationId xmlns:a16="http://schemas.microsoft.com/office/drawing/2014/main" id="{F600D77D-5A33-A0C8-B92A-1654B7A6D12F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1643063" y="5765800"/>
            <a:ext cx="228600" cy="185738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4" name="Connecteur droit avec flèche 17">
            <a:extLst>
              <a:ext uri="{FF2B5EF4-FFF2-40B4-BE49-F238E27FC236}">
                <a16:creationId xmlns:a16="http://schemas.microsoft.com/office/drawing/2014/main" id="{7821CBE3-7DA9-1289-EB5B-000E224E1A3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42200" y="5173663"/>
            <a:ext cx="220663" cy="160337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14084F8-721E-1685-3045-205433E1ED1F}"/>
              </a:ext>
            </a:extLst>
          </p:cNvPr>
          <p:cNvSpPr txBox="1"/>
          <p:nvPr/>
        </p:nvSpPr>
        <p:spPr>
          <a:xfrm>
            <a:off x="2832894" y="5882090"/>
            <a:ext cx="3236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Déflection de 1.75 </a:t>
            </a:r>
            <a:r>
              <a:rPr lang="fr-FR" sz="2000" dirty="0" err="1"/>
              <a:t>arcsec</a:t>
            </a:r>
            <a:endParaRPr lang="fr-FR" sz="2000" dirty="0"/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3">
            <a:extLst>
              <a:ext uri="{FF2B5EF4-FFF2-40B4-BE49-F238E27FC236}">
                <a16:creationId xmlns:a16="http://schemas.microsoft.com/office/drawing/2014/main" id="{D6FD8E10-87C8-18C8-D998-A4F81AF8A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144463"/>
            <a:ext cx="841216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>
                <a:latin typeface="Comic Sans MS" panose="030F0902030302020204" pitchFamily="66" charset="0"/>
                <a:ea typeface="Apple LiGothic Medium" pitchFamily="2" charset="-120"/>
              </a:rPr>
              <a:t>Micro-lentilles gravitationnelles </a:t>
            </a:r>
          </a:p>
        </p:txBody>
      </p:sp>
      <p:pic>
        <p:nvPicPr>
          <p:cNvPr id="96259" name="Picture 4">
            <a:extLst>
              <a:ext uri="{FF2B5EF4-FFF2-40B4-BE49-F238E27FC236}">
                <a16:creationId xmlns:a16="http://schemas.microsoft.com/office/drawing/2014/main" id="{AEAA6182-89CF-C109-A21F-FB6D58848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5" y="2057400"/>
            <a:ext cx="5827713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4261" name="Text Box 5">
            <a:extLst>
              <a:ext uri="{FF2B5EF4-FFF2-40B4-BE49-F238E27FC236}">
                <a16:creationId xmlns:a16="http://schemas.microsoft.com/office/drawing/2014/main" id="{2F15076B-67ED-EDFE-C33F-6B24D710D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293" y="1362075"/>
            <a:ext cx="4481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20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Découverte d’une planète, en prime !</a:t>
            </a:r>
          </a:p>
        </p:txBody>
      </p:sp>
      <p:sp>
        <p:nvSpPr>
          <p:cNvPr id="864262" name="Rectangle 6">
            <a:extLst>
              <a:ext uri="{FF2B5EF4-FFF2-40B4-BE49-F238E27FC236}">
                <a16:creationId xmlns:a16="http://schemas.microsoft.com/office/drawing/2014/main" id="{DABF52AC-708F-0B78-39E5-829B14BFE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0450" y="5822950"/>
            <a:ext cx="2997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20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Date (jours Juliens)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D32E85-BDE7-FC6A-5568-FE60E3282A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304" y="2057400"/>
            <a:ext cx="2161984" cy="311146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297D16B5-3719-2D47-F294-BA54FE96D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323850"/>
            <a:ext cx="84121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 b="1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FR" altLang="fr-FR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Apple LiGothic Medium" pitchFamily="2" charset="-120"/>
              </a:rPr>
              <a:t>Résultats</a:t>
            </a:r>
          </a:p>
        </p:txBody>
      </p:sp>
      <p:sp>
        <p:nvSpPr>
          <p:cNvPr id="98307" name="Text Box 3">
            <a:extLst>
              <a:ext uri="{FF2B5EF4-FFF2-40B4-BE49-F238E27FC236}">
                <a16:creationId xmlns:a16="http://schemas.microsoft.com/office/drawing/2014/main" id="{155A643E-607B-439E-B45B-94644C107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1263650"/>
            <a:ext cx="8543925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AutoNum type="arabicPeriod"/>
            </a:pPr>
            <a:r>
              <a:rPr lang="fr-FR" altLang="fr-FR" sz="1800" b="0" dirty="0">
                <a:latin typeface="Comic Sans MS" panose="030F0902030302020204" pitchFamily="66" charset="0"/>
              </a:rPr>
              <a:t> Environ 20 évènements confirmés dans la direction du LMC et SMC</a:t>
            </a:r>
          </a:p>
          <a:p>
            <a:pPr>
              <a:spcBef>
                <a:spcPct val="0"/>
              </a:spcBef>
              <a:buFont typeface="Times New Roman" panose="02020603050405020304" pitchFamily="18" charset="0"/>
              <a:buAutoNum type="arabicPeriod"/>
            </a:pPr>
            <a:endParaRPr lang="fr-FR" altLang="fr-FR" sz="1800" b="0" dirty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 typeface="Times New Roman" panose="02020603050405020304" pitchFamily="18" charset="0"/>
              <a:buAutoNum type="arabicPeriod"/>
            </a:pPr>
            <a:r>
              <a:rPr lang="fr-FR" altLang="fr-FR" sz="1800" b="0" dirty="0">
                <a:latin typeface="Comic Sans MS" panose="030F0902030302020204" pitchFamily="66" charset="0"/>
              </a:rPr>
              <a:t> &gt; 4000 évènements dans le bulbe galactique: plus qu’attendu</a:t>
            </a:r>
          </a:p>
          <a:p>
            <a:pPr>
              <a:spcBef>
                <a:spcPct val="0"/>
              </a:spcBef>
              <a:buFont typeface="Times New Roman" panose="02020603050405020304" pitchFamily="18" charset="0"/>
              <a:buAutoNum type="arabicPeriod"/>
            </a:pPr>
            <a:endParaRPr lang="fr-FR" altLang="fr-FR" sz="1800" b="0" dirty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 typeface="Times New Roman" panose="02020603050405020304" pitchFamily="18" charset="0"/>
              <a:buAutoNum type="arabicPeriod"/>
            </a:pPr>
            <a:r>
              <a:rPr lang="fr-FR" altLang="fr-FR" sz="1800" b="0" dirty="0">
                <a:latin typeface="Comic Sans MS" panose="030F0902030302020204" pitchFamily="66" charset="0"/>
              </a:rPr>
              <a:t> Durée: 30 à 239 jours (MACHO: </a:t>
            </a:r>
            <a:r>
              <a:rPr lang="fr-FR" altLang="fr-FR" sz="1800" b="0" dirty="0" err="1">
                <a:latin typeface="Comic Sans MS" panose="030F0902030302020204" pitchFamily="66" charset="0"/>
              </a:rPr>
              <a:t>MAssive</a:t>
            </a:r>
            <a:r>
              <a:rPr lang="fr-FR" altLang="fr-FR" sz="1800" b="0" dirty="0">
                <a:latin typeface="Comic Sans MS" panose="030F0902030302020204" pitchFamily="66" charset="0"/>
              </a:rPr>
              <a:t> Compact Halo </a:t>
            </a:r>
            <a:r>
              <a:rPr lang="fr-FR" altLang="fr-FR" sz="1800" b="0" dirty="0" err="1">
                <a:latin typeface="Comic Sans MS" panose="030F0902030302020204" pitchFamily="66" charset="0"/>
              </a:rPr>
              <a:t>Objects</a:t>
            </a:r>
            <a:r>
              <a:rPr lang="fr-FR" altLang="fr-FR" sz="1800" b="0" dirty="0">
                <a:latin typeface="Comic Sans MS" panose="030F0902030302020204" pitchFamily="66" charset="0"/>
              </a:rPr>
              <a:t>)</a:t>
            </a:r>
          </a:p>
          <a:p>
            <a:pPr>
              <a:spcBef>
                <a:spcPct val="0"/>
              </a:spcBef>
              <a:buFont typeface="Times New Roman" panose="02020603050405020304" pitchFamily="18" charset="0"/>
              <a:buAutoNum type="arabicPeriod"/>
            </a:pPr>
            <a:endParaRPr lang="fr-FR" altLang="fr-FR" sz="1800" b="0" dirty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 typeface="Times New Roman" panose="02020603050405020304" pitchFamily="18" charset="0"/>
              <a:buAutoNum type="arabicPeriod"/>
            </a:pPr>
            <a:r>
              <a:rPr lang="fr-FR" altLang="fr-FR" sz="1800" b="0" dirty="0">
                <a:latin typeface="Comic Sans MS" panose="030F0902030302020204" pitchFamily="66" charset="0"/>
              </a:rPr>
              <a:t> MACHO: seulement 20% de la masse sombre dans le halo de la Voie Lactée est composée d’étoiles de masse 0.15 &lt; M &lt; 0.9 masses solaires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b="0" dirty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AutoNum type="arabicPeriod" startAt="5"/>
            </a:pPr>
            <a:r>
              <a:rPr lang="fr-FR" altLang="fr-FR" sz="1800" b="0" dirty="0">
                <a:latin typeface="Comic Sans MS" panose="030F0902030302020204" pitchFamily="66" charset="0"/>
              </a:rPr>
              <a:t> EROS (Expérience pour la Recherche d’Objets Sombres): moins de 25% de la masse du halo est sous forme d’objet dont la masse 10</a:t>
            </a:r>
            <a:r>
              <a:rPr lang="fr-FR" altLang="fr-FR" sz="1800" b="0" baseline="30000" dirty="0">
                <a:latin typeface="Comic Sans MS" panose="030F0902030302020204" pitchFamily="66" charset="0"/>
              </a:rPr>
              <a:t>-7 </a:t>
            </a:r>
            <a:r>
              <a:rPr lang="fr-FR" altLang="fr-FR" sz="1800" b="0" dirty="0">
                <a:latin typeface="Comic Sans MS" panose="030F0902030302020204" pitchFamily="66" charset="0"/>
              </a:rPr>
              <a:t>&lt; M &lt; 1 masses solaires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b="0" dirty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 typeface="Times New Roman" panose="02020603050405020304" pitchFamily="18" charset="0"/>
              <a:buAutoNum type="arabicPeriod" startAt="6"/>
            </a:pPr>
            <a:r>
              <a:rPr lang="fr-FR" altLang="fr-FR" sz="1800" b="0" dirty="0">
                <a:latin typeface="Comic Sans MS" panose="030F0902030302020204" pitchFamily="66" charset="0"/>
              </a:rPr>
              <a:t> Pas d’événements très longs, ce qui élimine l’hypothèse de trous noirs « errants » de masse 0.3 &lt; M &lt; 30 masses solaires (ou du moins limite la densité en nombre de ses trous noirs)</a:t>
            </a:r>
          </a:p>
          <a:p>
            <a:pPr>
              <a:spcBef>
                <a:spcPct val="0"/>
              </a:spcBef>
              <a:buFont typeface="Times New Roman" panose="02020603050405020304" pitchFamily="18" charset="0"/>
              <a:buAutoNum type="arabicPeriod" startAt="6"/>
            </a:pPr>
            <a:endParaRPr lang="fr-FR" altLang="fr-FR" sz="1800" b="0" dirty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b="0" dirty="0"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6">
            <a:extLst>
              <a:ext uri="{FF2B5EF4-FFF2-40B4-BE49-F238E27FC236}">
                <a16:creationId xmlns:a16="http://schemas.microsoft.com/office/drawing/2014/main" id="{7D91AED9-026A-A14E-6E79-F4F52A403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63" y="3014663"/>
            <a:ext cx="841216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>
                <a:latin typeface="Comic Sans MS" panose="030F0902030302020204" pitchFamily="66" charset="0"/>
                <a:ea typeface="Apple LiGothic Medium" pitchFamily="2" charset="-120"/>
              </a:rPr>
              <a:t>Effet de lentille par les grandes structures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026">
            <a:extLst>
              <a:ext uri="{FF2B5EF4-FFF2-40B4-BE49-F238E27FC236}">
                <a16:creationId xmlns:a16="http://schemas.microsoft.com/office/drawing/2014/main" id="{E9BAAB9D-0F9B-BEBB-37D8-8E53F8A51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144463"/>
            <a:ext cx="841216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>
                <a:solidFill>
                  <a:srgbClr val="FFFFFF"/>
                </a:solidFill>
                <a:latin typeface="Comic Sans MS" panose="030F0902030302020204" pitchFamily="66" charset="0"/>
                <a:ea typeface="Apple LiGothic Medium" pitchFamily="2" charset="-120"/>
              </a:rPr>
              <a:t>Effet de lentille par les grandes structures</a:t>
            </a:r>
          </a:p>
        </p:txBody>
      </p:sp>
      <p:pic>
        <p:nvPicPr>
          <p:cNvPr id="102403" name="Picture 1027">
            <a:extLst>
              <a:ext uri="{FF2B5EF4-FFF2-40B4-BE49-F238E27FC236}">
                <a16:creationId xmlns:a16="http://schemas.microsoft.com/office/drawing/2014/main" id="{B938D5C4-E253-1A0C-3BAA-4EEF81118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238" y="1585913"/>
            <a:ext cx="4727575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4" name="Picture 1028">
            <a:extLst>
              <a:ext uri="{FF2B5EF4-FFF2-40B4-BE49-F238E27FC236}">
                <a16:creationId xmlns:a16="http://schemas.microsoft.com/office/drawing/2014/main" id="{A15F20B5-B4E6-983E-31C6-FE85D6CA6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9813" y="1585913"/>
            <a:ext cx="4144962" cy="414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5" name="Text Box 1029">
            <a:extLst>
              <a:ext uri="{FF2B5EF4-FFF2-40B4-BE49-F238E27FC236}">
                <a16:creationId xmlns:a16="http://schemas.microsoft.com/office/drawing/2014/main" id="{A322B6EE-8E3B-5D04-6B71-2D85417F7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363" y="809625"/>
            <a:ext cx="660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0">
                <a:solidFill>
                  <a:srgbClr val="FFFFFF"/>
                </a:solidFill>
                <a:latin typeface="Comic Sans MS" panose="030F0902030302020204" pitchFamily="66" charset="0"/>
              </a:rPr>
              <a:t>Déformations statistiques des galaxies d’arrière-plan</a:t>
            </a: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DM_vs_light">
            <a:extLst>
              <a:ext uri="{FF2B5EF4-FFF2-40B4-BE49-F238E27FC236}">
                <a16:creationId xmlns:a16="http://schemas.microsoft.com/office/drawing/2014/main" id="{CFCD8F9B-247B-177C-EFC5-65952AC49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2963" y="1481138"/>
            <a:ext cx="5186362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Rectangle 3">
            <a:extLst>
              <a:ext uri="{FF2B5EF4-FFF2-40B4-BE49-F238E27FC236}">
                <a16:creationId xmlns:a16="http://schemas.microsoft.com/office/drawing/2014/main" id="{8E077E87-FB9D-C431-C1BF-6B391E4A9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144463"/>
            <a:ext cx="841216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>
                <a:solidFill>
                  <a:srgbClr val="FFFFFF"/>
                </a:solidFill>
                <a:latin typeface="Comic Sans MS" panose="030F0902030302020204" pitchFamily="66" charset="0"/>
                <a:ea typeface="Apple LiGothic Medium" pitchFamily="2" charset="-120"/>
              </a:rPr>
              <a:t>Effet de lentille par les grandes structures</a:t>
            </a:r>
          </a:p>
        </p:txBody>
      </p:sp>
      <p:sp>
        <p:nvSpPr>
          <p:cNvPr id="104452" name="Text Box 4">
            <a:extLst>
              <a:ext uri="{FF2B5EF4-FFF2-40B4-BE49-F238E27FC236}">
                <a16:creationId xmlns:a16="http://schemas.microsoft.com/office/drawing/2014/main" id="{2655F649-8D50-9641-A97E-24B282A9A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809625"/>
            <a:ext cx="8636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0">
                <a:solidFill>
                  <a:srgbClr val="FFFFFF"/>
                </a:solidFill>
                <a:latin typeface="Comic Sans MS" panose="030F0902030302020204" pitchFamily="66" charset="0"/>
              </a:rPr>
              <a:t>Matière visible (rouge) vs. sombre (bleu) dans les filaments cosmiques 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AEDD4989-F85A-AFDD-E85A-89BDE96D9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144463"/>
            <a:ext cx="841216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>
                <a:solidFill>
                  <a:srgbClr val="FFFFFF"/>
                </a:solidFill>
                <a:latin typeface="Comic Sans MS" panose="030F0902030302020204" pitchFamily="66" charset="0"/>
                <a:ea typeface="Apple LiGothic Medium" pitchFamily="2" charset="-120"/>
              </a:rPr>
              <a:t>Effet de lentille par les grandes structures</a:t>
            </a:r>
          </a:p>
        </p:txBody>
      </p:sp>
      <p:sp>
        <p:nvSpPr>
          <p:cNvPr id="106499" name="Text Box 4">
            <a:extLst>
              <a:ext uri="{FF2B5EF4-FFF2-40B4-BE49-F238E27FC236}">
                <a16:creationId xmlns:a16="http://schemas.microsoft.com/office/drawing/2014/main" id="{10C37EF8-8ADD-5F89-A30D-9C51E431C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25" y="679450"/>
            <a:ext cx="6062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0">
                <a:solidFill>
                  <a:srgbClr val="FFFFFF"/>
                </a:solidFill>
                <a:latin typeface="Comic Sans MS" panose="030F0902030302020204" pitchFamily="66" charset="0"/>
              </a:rPr>
              <a:t>Première carte 3D de la matière sombre (2007)</a:t>
            </a:r>
          </a:p>
        </p:txBody>
      </p:sp>
      <p:pic>
        <p:nvPicPr>
          <p:cNvPr id="106500" name="Picture 7">
            <a:extLst>
              <a:ext uri="{FF2B5EF4-FFF2-40B4-BE49-F238E27FC236}">
                <a16:creationId xmlns:a16="http://schemas.microsoft.com/office/drawing/2014/main" id="{7564E475-75D2-FEBB-B2F3-DE2112594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5438" y="1163638"/>
            <a:ext cx="5951537" cy="562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4AA39629-4A72-C850-0702-607F1A1B9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144463"/>
            <a:ext cx="841216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Comic Sans MS" panose="030F0902030302020204" pitchFamily="66" charset="0"/>
                <a:ea typeface="Apple LiGothic Medium" pitchFamily="2" charset="-120"/>
              </a:rPr>
              <a:t>La matière sombre existe ! </a:t>
            </a:r>
          </a:p>
        </p:txBody>
      </p:sp>
      <p:sp>
        <p:nvSpPr>
          <p:cNvPr id="860163" name="Text Box 3">
            <a:extLst>
              <a:ext uri="{FF2B5EF4-FFF2-40B4-BE49-F238E27FC236}">
                <a16:creationId xmlns:a16="http://schemas.microsoft.com/office/drawing/2014/main" id="{7FEDE470-684E-8A1D-8274-F81EEFC02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1169988"/>
            <a:ext cx="8412162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fr-FR" altLang="fr-FR" sz="18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Courbes de rotation des galaxies spirales</a:t>
            </a:r>
          </a:p>
          <a:p>
            <a:pPr>
              <a:spcBef>
                <a:spcPct val="0"/>
              </a:spcBef>
              <a:defRPr/>
            </a:pPr>
            <a:endParaRPr lang="fr-FR" altLang="fr-FR" sz="1800" b="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defRPr/>
            </a:pPr>
            <a:r>
              <a:rPr lang="fr-FR" altLang="fr-FR" sz="18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Milieu intergalactique dans les amas</a:t>
            </a:r>
          </a:p>
          <a:p>
            <a:pPr>
              <a:spcBef>
                <a:spcPct val="0"/>
              </a:spcBef>
              <a:defRPr/>
            </a:pPr>
            <a:endParaRPr lang="fr-FR" altLang="fr-FR" sz="1800" b="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defRPr/>
            </a:pPr>
            <a:r>
              <a:rPr lang="fr-FR" altLang="fr-FR" sz="18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M/L(spirales) &lt; M/L(elliptiques) &lt; M/L(amas de galaxies)</a:t>
            </a:r>
          </a:p>
          <a:p>
            <a:pPr>
              <a:spcBef>
                <a:spcPct val="0"/>
              </a:spcBef>
              <a:defRPr/>
            </a:pPr>
            <a:endParaRPr lang="fr-FR" altLang="fr-FR" sz="1800" b="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defRPr/>
            </a:pPr>
            <a:r>
              <a:rPr lang="fr-FR" altLang="fr-FR" sz="18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Amas double en interaction (« </a:t>
            </a:r>
            <a:r>
              <a:rPr lang="fr-FR" altLang="fr-FR" sz="1800" b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bullet</a:t>
            </a:r>
            <a:r>
              <a:rPr lang="fr-FR" altLang="fr-FR" sz="18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cluster »)</a:t>
            </a:r>
          </a:p>
          <a:p>
            <a:pPr>
              <a:spcBef>
                <a:spcPct val="0"/>
              </a:spcBef>
              <a:defRPr/>
            </a:pPr>
            <a:endParaRPr lang="fr-FR" altLang="fr-FR" sz="1800" b="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defRPr/>
            </a:pPr>
            <a:r>
              <a:rPr lang="fr-FR" altLang="fr-FR" sz="18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Microlentilles dans notre Voie Lactée: </a:t>
            </a:r>
            <a:r>
              <a:rPr lang="fr-FR" altLang="fr-FR" sz="1800" b="0" dirty="0">
                <a:solidFill>
                  <a:srgbClr val="CC00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une partie</a:t>
            </a:r>
            <a:r>
              <a:rPr lang="fr-FR" altLang="fr-FR" sz="18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(max 20%) de la matière sombre est sous forme d’étoiles peu lumineuses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fr-FR" altLang="fr-FR" sz="1800" b="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defRPr/>
            </a:pPr>
            <a:r>
              <a:rPr lang="fr-FR" altLang="fr-FR" sz="18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Filaments cosmiques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fr-FR" altLang="fr-FR" sz="1800" b="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fr-FR" sz="18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-&gt; on arrive à identifier une petite partie de la matière sombre dans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fr-FR" sz="18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   notre Voie Lactée (</a:t>
            </a:r>
            <a:r>
              <a:rPr lang="fr-FR" altLang="fr-FR" sz="1800" b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micro-lentille</a:t>
            </a:r>
            <a:r>
              <a:rPr lang="fr-FR" altLang="fr-FR" sz="18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), et on cartographie la matière sombre dans les galaxies spirales, dans les elliptiques, et dans les amas!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fr-FR" altLang="fr-FR" sz="1800" b="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3">
            <a:extLst>
              <a:ext uri="{FF2B5EF4-FFF2-40B4-BE49-F238E27FC236}">
                <a16:creationId xmlns:a16="http://schemas.microsoft.com/office/drawing/2014/main" id="{954D9971-766F-45FD-DF6E-F4D0C0F1A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6163" y="3800475"/>
            <a:ext cx="163512" cy="192088"/>
          </a:xfrm>
          <a:prstGeom prst="star4">
            <a:avLst>
              <a:gd name="adj" fmla="val 0"/>
            </a:avLst>
          </a:prstGeom>
          <a:solidFill>
            <a:srgbClr val="FFFC0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fr-FR" altLang="fr-FR" sz="28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5603" name="Text Box 30">
            <a:extLst>
              <a:ext uri="{FF2B5EF4-FFF2-40B4-BE49-F238E27FC236}">
                <a16:creationId xmlns:a16="http://schemas.microsoft.com/office/drawing/2014/main" id="{58DCD40E-8DF8-EE96-9EED-579E162FD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" y="160338"/>
            <a:ext cx="8882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0">
                <a:latin typeface="Comic Sans MS" panose="030F0902030302020204" pitchFamily="66" charset="0"/>
              </a:rPr>
              <a:t>Splendide confirmation de la relativité générale gr</a:t>
            </a:r>
            <a:r>
              <a:rPr lang="fr-FR" altLang="ja-JP" sz="1800" b="0">
                <a:latin typeface="Comic Sans MS" panose="030F0902030302020204" pitchFamily="66" charset="0"/>
              </a:rPr>
              <a:t>âce à l’éclipse solaire de 1919. </a:t>
            </a:r>
            <a:endParaRPr lang="fr-FR" altLang="fr-FR" sz="1800" b="0">
              <a:latin typeface="Comic Sans MS" panose="030F0902030302020204" pitchFamily="66" charset="0"/>
            </a:endParaRPr>
          </a:p>
        </p:txBody>
      </p:sp>
      <p:pic>
        <p:nvPicPr>
          <p:cNvPr id="25604" name="Image 1">
            <a:extLst>
              <a:ext uri="{FF2B5EF4-FFF2-40B4-BE49-F238E27FC236}">
                <a16:creationId xmlns:a16="http://schemas.microsoft.com/office/drawing/2014/main" id="{9C67AE40-3535-0F82-306A-9D1CEE519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7738" y="749300"/>
            <a:ext cx="4378325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>
            <a:extLst>
              <a:ext uri="{FF2B5EF4-FFF2-40B4-BE49-F238E27FC236}">
                <a16:creationId xmlns:a16="http://schemas.microsoft.com/office/drawing/2014/main" id="{847B6980-F259-453E-4B64-80DB0C269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231" y="1161611"/>
            <a:ext cx="7221537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0" dirty="0">
                <a:latin typeface="Comic Sans MS" panose="030F0902030302020204" pitchFamily="66" charset="0"/>
              </a:rPr>
              <a:t>Effet intéressant mais quelle est la probabilité pour l’observer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0" dirty="0">
                <a:latin typeface="Comic Sans MS" panose="030F0902030302020204" pitchFamily="66" charset="0"/>
              </a:rPr>
              <a:t>ailleurs qu’autour du Soleil ?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b="0" dirty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0" dirty="0">
                <a:latin typeface="Comic Sans MS" panose="030F0902030302020204" pitchFamily="66" charset="0"/>
              </a:rPr>
              <a:t>La probabilité d’alignement presque parfait entre deux étoiles est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0" dirty="0">
                <a:latin typeface="Comic Sans MS" panose="030F0902030302020204" pitchFamily="66" charset="0"/>
              </a:rPr>
              <a:t>de l’ordre de 10</a:t>
            </a:r>
            <a:r>
              <a:rPr lang="fr-FR" altLang="fr-FR" sz="1800" b="0" baseline="30000" dirty="0">
                <a:latin typeface="Comic Sans MS" panose="030F0902030302020204" pitchFamily="66" charset="0"/>
              </a:rPr>
              <a:t>-6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b="0" baseline="30000" dirty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0" dirty="0">
                <a:latin typeface="Comic Sans MS" panose="030F0902030302020204" pitchFamily="66" charset="0"/>
              </a:rPr>
              <a:t>En plus, les angles de déflection par les étoiles lointaines sont de </a:t>
            </a:r>
            <a:r>
              <a:rPr lang="fr-FR" altLang="ja-JP" sz="1800" b="0" dirty="0">
                <a:latin typeface="Comic Sans MS" panose="030F0902030302020204" pitchFamily="66" charset="0"/>
              </a:rPr>
              <a:t>~ 10</a:t>
            </a:r>
            <a:r>
              <a:rPr lang="fr-FR" altLang="ja-JP" sz="1800" b="0" baseline="30000" dirty="0">
                <a:latin typeface="Comic Sans MS" panose="030F0902030302020204" pitchFamily="66" charset="0"/>
              </a:rPr>
              <a:t>-3 </a:t>
            </a:r>
            <a:r>
              <a:rPr lang="fr-FR" altLang="ja-JP" sz="1800" b="0" dirty="0">
                <a:latin typeface="Comic Sans MS" panose="030F0902030302020204" pitchFamily="66" charset="0"/>
              </a:rPr>
              <a:t>secondes</a:t>
            </a:r>
            <a:endParaRPr lang="fr-FR" altLang="fr-FR" sz="1800" b="0" baseline="30000" dirty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b="0" baseline="30000" dirty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0" dirty="0">
                <a:latin typeface="Comic Sans MS" panose="030F0902030302020204" pitchFamily="66" charset="0"/>
              </a:rPr>
              <a:t>-&gt; </a:t>
            </a:r>
            <a:r>
              <a:rPr lang="fr-FR" altLang="fr-FR" sz="1800" b="0" dirty="0">
                <a:solidFill>
                  <a:srgbClr val="CC000B"/>
                </a:solidFill>
                <a:latin typeface="Comic Sans MS" panose="030F0902030302020204" pitchFamily="66" charset="0"/>
              </a:rPr>
              <a:t>Einstein</a:t>
            </a:r>
            <a:r>
              <a:rPr lang="fr-FR" altLang="fr-FR" sz="1800" b="0" dirty="0">
                <a:latin typeface="Comic Sans MS" panose="030F0902030302020204" pitchFamily="66" charset="0"/>
              </a:rPr>
              <a:t> lui-m</a:t>
            </a:r>
            <a:r>
              <a:rPr lang="fr-FR" altLang="ja-JP" sz="1800" b="0" dirty="0">
                <a:latin typeface="Comic Sans MS" panose="030F0902030302020204" pitchFamily="66" charset="0"/>
              </a:rPr>
              <a:t>ême pense qu’on ne pourra jamais </a:t>
            </a:r>
            <a:r>
              <a:rPr lang="fr-FR" altLang="ja-JP" sz="1800" b="0" dirty="0">
                <a:solidFill>
                  <a:srgbClr val="CC000B"/>
                </a:solidFill>
                <a:latin typeface="Comic Sans MS" panose="030F0902030302020204" pitchFamily="66" charset="0"/>
              </a:rPr>
              <a:t>rien observer</a:t>
            </a:r>
            <a:endParaRPr lang="fr-FR" altLang="ja-JP" sz="1800" b="0" dirty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ja-JP" sz="1800" b="0" dirty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ja-JP" sz="1800" b="0" dirty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sz="1800" b="0" dirty="0">
                <a:latin typeface="Comic Sans MS" panose="030F0902030302020204" pitchFamily="66" charset="0"/>
              </a:rPr>
              <a:t>C’est la découverte des galaxies (années 1920) qui relance l’intérêt des lentilles </a:t>
            </a:r>
            <a:r>
              <a:rPr lang="fr-FR" altLang="ja-JP" sz="1800" b="0" dirty="0" err="1">
                <a:latin typeface="Comic Sans MS" panose="030F0902030302020204" pitchFamily="66" charset="0"/>
              </a:rPr>
              <a:t>gravitationellles</a:t>
            </a:r>
            <a:r>
              <a:rPr lang="fr-FR" altLang="ja-JP" sz="1800" b="0" dirty="0">
                <a:latin typeface="Comic Sans MS" panose="030F0902030302020204" pitchFamily="66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 sz="1800" b="0" dirty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sz="1800" b="0" dirty="0">
                <a:latin typeface="Comic Sans MS" panose="030F0902030302020204" pitchFamily="66" charset="0"/>
              </a:rPr>
              <a:t>Zwicky calcule que la probabilité d’alignement entre deux galaxies est de l’ordre de 10</a:t>
            </a:r>
            <a:r>
              <a:rPr lang="fr-FR" altLang="ja-JP" sz="1800" b="0" baseline="30000" dirty="0">
                <a:latin typeface="Comic Sans MS" panose="030F0902030302020204" pitchFamily="66" charset="0"/>
              </a:rPr>
              <a:t>-3</a:t>
            </a:r>
            <a:r>
              <a:rPr lang="fr-FR" altLang="ja-JP" sz="1800" b="0" dirty="0">
                <a:latin typeface="Comic Sans MS" panose="030F0902030302020204" pitchFamily="66" charset="0"/>
              </a:rPr>
              <a:t>. Les angles mis en jeux sont plus grands: quelques secondes d’arc.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 sz="1800" b="0" dirty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sz="1800" b="0" dirty="0">
                <a:latin typeface="Comic Sans MS" panose="030F0902030302020204" pitchFamily="66" charset="0"/>
              </a:rPr>
              <a:t>-&gt; </a:t>
            </a:r>
            <a:r>
              <a:rPr lang="fr-FR" altLang="ja-JP" sz="1800" b="0" dirty="0">
                <a:solidFill>
                  <a:srgbClr val="CC000B"/>
                </a:solidFill>
                <a:latin typeface="Comic Sans MS" panose="030F0902030302020204" pitchFamily="66" charset="0"/>
              </a:rPr>
              <a:t>L’effet est peut-être utile finalement !</a:t>
            </a:r>
            <a:endParaRPr lang="fr-FR" altLang="fr-FR" sz="1800" b="0" dirty="0">
              <a:latin typeface="Comic Sans MS" panose="030F0902030302020204" pitchFamily="66" charset="0"/>
            </a:endParaRPr>
          </a:p>
        </p:txBody>
      </p:sp>
      <p:sp>
        <p:nvSpPr>
          <p:cNvPr id="27651" name="Text Box 21">
            <a:extLst>
              <a:ext uri="{FF2B5EF4-FFF2-40B4-BE49-F238E27FC236}">
                <a16:creationId xmlns:a16="http://schemas.microsoft.com/office/drawing/2014/main" id="{C515AA38-142B-C68B-4EB6-3534C7BE4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613" y="363538"/>
            <a:ext cx="59642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>
                <a:latin typeface="Comic Sans MS" panose="030F0902030302020204" pitchFamily="66" charset="0"/>
              </a:rPr>
              <a:t>Effet de lentille gravitationnelle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">
            <a:extLst>
              <a:ext uri="{FF2B5EF4-FFF2-40B4-BE49-F238E27FC236}">
                <a16:creationId xmlns:a16="http://schemas.microsoft.com/office/drawing/2014/main" id="{D3560616-E4C8-47FE-3917-0E3DFAD65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538" y="1362075"/>
            <a:ext cx="656272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 b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0">
                <a:latin typeface="Comic Sans MS" panose="030F0902030302020204" pitchFamily="66" charset="0"/>
              </a:rPr>
              <a:t>L’objet affecté par l’effet de lentille subit: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b="0">
              <a:latin typeface="Comic Sans MS" panose="030F0902030302020204" pitchFamily="66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fr-FR" altLang="fr-FR" sz="1800" b="0">
                <a:latin typeface="Comic Sans MS" panose="030F0902030302020204" pitchFamily="66" charset="0"/>
              </a:rPr>
              <a:t> un changement de position</a:t>
            </a:r>
          </a:p>
          <a:p>
            <a:pPr lvl="1">
              <a:spcBef>
                <a:spcPct val="0"/>
              </a:spcBef>
              <a:buFontTx/>
              <a:buNone/>
            </a:pPr>
            <a:endParaRPr lang="fr-FR" altLang="fr-FR" sz="1800" b="0">
              <a:latin typeface="Comic Sans MS" panose="030F0902030302020204" pitchFamily="66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fr-FR" altLang="fr-FR" sz="1800" b="0">
                <a:latin typeface="Comic Sans MS" panose="030F0902030302020204" pitchFamily="66" charset="0"/>
              </a:rPr>
              <a:t> un changement de forme</a:t>
            </a:r>
          </a:p>
          <a:p>
            <a:pPr lvl="1">
              <a:spcBef>
                <a:spcPct val="0"/>
              </a:spcBef>
              <a:buFontTx/>
              <a:buChar char="•"/>
            </a:pPr>
            <a:endParaRPr lang="fr-FR" altLang="fr-FR" sz="1800" b="0">
              <a:latin typeface="Comic Sans MS" panose="030F0902030302020204" pitchFamily="66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fr-FR" altLang="fr-FR" sz="1800" b="0">
                <a:latin typeface="Comic Sans MS" panose="030F0902030302020204" pitchFamily="66" charset="0"/>
              </a:rPr>
              <a:t> conservation de la brillance de surface</a:t>
            </a:r>
          </a:p>
          <a:p>
            <a:pPr lvl="1">
              <a:spcBef>
                <a:spcPct val="0"/>
              </a:spcBef>
              <a:buFontTx/>
              <a:buNone/>
            </a:pPr>
            <a:endParaRPr lang="fr-FR" altLang="fr-FR" sz="1800" b="0">
              <a:latin typeface="Comic Sans MS" panose="030F0902030302020204" pitchFamily="66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fr-FR" altLang="fr-FR" sz="1800" b="0">
                <a:latin typeface="Comic Sans MS" panose="030F0902030302020204" pitchFamily="66" charset="0"/>
              </a:rPr>
              <a:t> une amplification lumineuse</a:t>
            </a:r>
          </a:p>
          <a:p>
            <a:pPr lvl="1">
              <a:spcBef>
                <a:spcPct val="0"/>
              </a:spcBef>
              <a:buFontTx/>
              <a:buChar char="•"/>
            </a:pPr>
            <a:endParaRPr lang="fr-FR" altLang="fr-FR" sz="1800" b="0">
              <a:latin typeface="Comic Sans MS" panose="030F0902030302020204" pitchFamily="66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fr-FR" altLang="fr-FR" sz="1800" b="0">
                <a:latin typeface="Comic Sans MS" panose="030F0902030302020204" pitchFamily="66" charset="0"/>
              </a:rPr>
              <a:t> un éventuel dédoublement (ou plus !)</a:t>
            </a:r>
          </a:p>
          <a:p>
            <a:pPr lvl="1">
              <a:spcBef>
                <a:spcPct val="0"/>
              </a:spcBef>
              <a:buFontTx/>
              <a:buChar char="•"/>
            </a:pPr>
            <a:endParaRPr lang="fr-FR" altLang="fr-FR" sz="1800" b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0">
                <a:latin typeface="Comic Sans MS" panose="030F0902030302020204" pitchFamily="66" charset="0"/>
              </a:rPr>
              <a:t>L’effet est </a:t>
            </a:r>
            <a:r>
              <a:rPr lang="fr-FR" altLang="fr-FR" sz="1800" b="0">
                <a:solidFill>
                  <a:srgbClr val="CC000B"/>
                </a:solidFill>
                <a:latin typeface="Comic Sans MS" panose="030F0902030302020204" pitchFamily="66" charset="0"/>
              </a:rPr>
              <a:t>achromatique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b="0">
              <a:solidFill>
                <a:srgbClr val="CC000B"/>
              </a:solidFill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0">
                <a:latin typeface="Comic Sans MS" panose="030F0902030302020204" pitchFamily="66" charset="0"/>
              </a:rPr>
              <a:t>L’effet existe sous différents régimes: </a:t>
            </a:r>
            <a:r>
              <a:rPr lang="fr-FR" altLang="fr-FR" sz="1800">
                <a:latin typeface="Comic Sans MS" panose="030F0902030302020204" pitchFamily="66" charset="0"/>
              </a:rPr>
              <a:t>fort, faible, micro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b="0">
              <a:latin typeface="Comic Sans MS" panose="030F0902030302020204" pitchFamily="66" charset="0"/>
            </a:endParaRPr>
          </a:p>
          <a:p>
            <a:pPr lvl="1">
              <a:spcBef>
                <a:spcPct val="0"/>
              </a:spcBef>
              <a:buFontTx/>
              <a:buNone/>
            </a:pPr>
            <a:r>
              <a:rPr lang="fr-FR" altLang="fr-FR" sz="1800" b="0">
                <a:solidFill>
                  <a:srgbClr val="F60025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29699" name="Text Box 6">
            <a:extLst>
              <a:ext uri="{FF2B5EF4-FFF2-40B4-BE49-F238E27FC236}">
                <a16:creationId xmlns:a16="http://schemas.microsoft.com/office/drawing/2014/main" id="{437F5DD2-BD66-152E-A136-CD36F95ED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613" y="363538"/>
            <a:ext cx="59642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>
                <a:latin typeface="Comic Sans MS" panose="030F0902030302020204" pitchFamily="66" charset="0"/>
              </a:rPr>
              <a:t>Effet de lentille gravitationnelle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piral2">
            <a:extLst>
              <a:ext uri="{FF2B5EF4-FFF2-40B4-BE49-F238E27FC236}">
                <a16:creationId xmlns:a16="http://schemas.microsoft.com/office/drawing/2014/main" id="{8C44B75A-5390-5E79-E6EC-26EEB7898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0000" contras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8025" y="1876425"/>
            <a:ext cx="2624138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4" descr="observatory">
            <a:extLst>
              <a:ext uri="{FF2B5EF4-FFF2-40B4-BE49-F238E27FC236}">
                <a16:creationId xmlns:a16="http://schemas.microsoft.com/office/drawing/2014/main" id="{4B84D93C-6A23-4475-0D6D-262F802C0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981575"/>
            <a:ext cx="18764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Freeform 5">
            <a:extLst>
              <a:ext uri="{FF2B5EF4-FFF2-40B4-BE49-F238E27FC236}">
                <a16:creationId xmlns:a16="http://schemas.microsoft.com/office/drawing/2014/main" id="{C694669E-6624-C93B-B219-2527064DA90B}"/>
              </a:ext>
            </a:extLst>
          </p:cNvPr>
          <p:cNvSpPr>
            <a:spLocks/>
          </p:cNvSpPr>
          <p:nvPr/>
        </p:nvSpPr>
        <p:spPr bwMode="auto">
          <a:xfrm>
            <a:off x="1371600" y="1752600"/>
            <a:ext cx="6248400" cy="3657600"/>
          </a:xfrm>
          <a:custGeom>
            <a:avLst/>
            <a:gdLst>
              <a:gd name="T0" fmla="*/ 0 w 3936"/>
              <a:gd name="T1" fmla="*/ 2147483646 h 2304"/>
              <a:gd name="T2" fmla="*/ 2147483646 w 3936"/>
              <a:gd name="T3" fmla="*/ 2147483646 h 2304"/>
              <a:gd name="T4" fmla="*/ 2147483646 w 3936"/>
              <a:gd name="T5" fmla="*/ 0 h 2304"/>
              <a:gd name="T6" fmla="*/ 0 60000 65536"/>
              <a:gd name="T7" fmla="*/ 0 60000 65536"/>
              <a:gd name="T8" fmla="*/ 0 60000 65536"/>
              <a:gd name="T9" fmla="*/ 0 w 3936"/>
              <a:gd name="T10" fmla="*/ 0 h 2304"/>
              <a:gd name="T11" fmla="*/ 3936 w 3936"/>
              <a:gd name="T12" fmla="*/ 2304 h 23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36" h="2304">
                <a:moveTo>
                  <a:pt x="0" y="2304"/>
                </a:moveTo>
                <a:cubicBezTo>
                  <a:pt x="315" y="2036"/>
                  <a:pt x="1236" y="1080"/>
                  <a:pt x="1892" y="696"/>
                </a:cubicBezTo>
                <a:cubicBezTo>
                  <a:pt x="2548" y="312"/>
                  <a:pt x="3510" y="145"/>
                  <a:pt x="3936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1749" name="Line 6">
            <a:extLst>
              <a:ext uri="{FF2B5EF4-FFF2-40B4-BE49-F238E27FC236}">
                <a16:creationId xmlns:a16="http://schemas.microsoft.com/office/drawing/2014/main" id="{E71AA286-4F38-8D12-F80B-BF7DE8DA85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71600" y="1752600"/>
            <a:ext cx="6248400" cy="3657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31750" name="Picture 7" descr="spiral">
            <a:extLst>
              <a:ext uri="{FF2B5EF4-FFF2-40B4-BE49-F238E27FC236}">
                <a16:creationId xmlns:a16="http://schemas.microsoft.com/office/drawing/2014/main" id="{58B28CDC-2BE4-B8FD-1408-D5E9A7035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8500" y="1322388"/>
            <a:ext cx="1143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0">
            <a:extLst>
              <a:ext uri="{FF2B5EF4-FFF2-40B4-BE49-F238E27FC236}">
                <a16:creationId xmlns:a16="http://schemas.microsoft.com/office/drawing/2014/main" id="{37C6106B-3EB7-44B7-654E-D4FC413DC5FA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280988"/>
            <a:ext cx="6251575" cy="5053012"/>
            <a:chOff x="912" y="177"/>
            <a:chExt cx="3938" cy="3183"/>
          </a:xfrm>
        </p:grpSpPr>
        <p:sp>
          <p:nvSpPr>
            <p:cNvPr id="31752" name="Line 3">
              <a:extLst>
                <a:ext uri="{FF2B5EF4-FFF2-40B4-BE49-F238E27FC236}">
                  <a16:creationId xmlns:a16="http://schemas.microsoft.com/office/drawing/2014/main" id="{772EB2BB-FD7A-5BF1-2DC4-A92309052E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12" y="384"/>
              <a:ext cx="3264" cy="29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31753" name="Picture 8" descr="spiral">
              <a:extLst>
                <a:ext uri="{FF2B5EF4-FFF2-40B4-BE49-F238E27FC236}">
                  <a16:creationId xmlns:a16="http://schemas.microsoft.com/office/drawing/2014/main" id="{B151CC03-9966-F1F7-9DEF-07464B070E08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600000">
              <a:off x="3502" y="177"/>
              <a:ext cx="1348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8058</TotalTime>
  <Words>1379</Words>
  <Application>Microsoft Macintosh PowerPoint</Application>
  <PresentationFormat>Letter Paper (8.5x11 in)</PresentationFormat>
  <Paragraphs>288</Paragraphs>
  <Slides>56</Slides>
  <Notes>44</Notes>
  <HiddenSlides>1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8" baseType="lpstr">
      <vt:lpstr>Arial</vt:lpstr>
      <vt:lpstr>Calibri</vt:lpstr>
      <vt:lpstr>Calibri Light</vt:lpstr>
      <vt:lpstr>Comic Sans MS</vt:lpstr>
      <vt:lpstr>Helvetica</vt:lpstr>
      <vt:lpstr>Helvetica Neue</vt:lpstr>
      <vt:lpstr>Helvetica Neue Light</vt:lpstr>
      <vt:lpstr>Symbol</vt:lpstr>
      <vt:lpstr>Times New Roman</vt:lpstr>
      <vt:lpstr>Office 2013 - 2022 Theme</vt:lpstr>
      <vt:lpstr>Équation</vt:lpstr>
      <vt:lpstr>…quation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Frédéric Courbin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Astrophysique I: introduction à l’astrophysique </dc:title>
  <dc:subject/>
  <dc:creator/>
  <cp:keywords/>
  <dc:description/>
  <cp:lastModifiedBy>Jean-Paul Kneib</cp:lastModifiedBy>
  <cp:revision>522</cp:revision>
  <dcterms:created xsi:type="dcterms:W3CDTF">2013-05-29T07:32:04Z</dcterms:created>
  <dcterms:modified xsi:type="dcterms:W3CDTF">2025-05-04T17:36:52Z</dcterms:modified>
  <cp:category/>
</cp:coreProperties>
</file>