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507" r:id="rId2"/>
    <p:sldId id="501" r:id="rId3"/>
    <p:sldId id="503" r:id="rId4"/>
    <p:sldId id="516" r:id="rId5"/>
    <p:sldId id="497" r:id="rId6"/>
    <p:sldId id="513" r:id="rId7"/>
    <p:sldId id="506" r:id="rId8"/>
    <p:sldId id="512" r:id="rId9"/>
    <p:sldId id="493" r:id="rId10"/>
    <p:sldId id="472" r:id="rId11"/>
    <p:sldId id="515" r:id="rId12"/>
    <p:sldId id="494" r:id="rId13"/>
    <p:sldId id="502" r:id="rId14"/>
    <p:sldId id="504" r:id="rId15"/>
    <p:sldId id="505" r:id="rId16"/>
    <p:sldId id="495" r:id="rId17"/>
    <p:sldId id="514" r:id="rId18"/>
    <p:sldId id="498" r:id="rId19"/>
    <p:sldId id="508" r:id="rId20"/>
    <p:sldId id="509" r:id="rId21"/>
    <p:sldId id="499" r:id="rId22"/>
    <p:sldId id="532" r:id="rId23"/>
    <p:sldId id="500" r:id="rId24"/>
    <p:sldId id="496" r:id="rId25"/>
    <p:sldId id="529" r:id="rId26"/>
    <p:sldId id="511" r:id="rId27"/>
    <p:sldId id="510" r:id="rId28"/>
    <p:sldId id="530" r:id="rId29"/>
    <p:sldId id="527" r:id="rId30"/>
    <p:sldId id="528" r:id="rId31"/>
    <p:sldId id="562" r:id="rId32"/>
    <p:sldId id="563" r:id="rId33"/>
    <p:sldId id="564" r:id="rId34"/>
    <p:sldId id="565" r:id="rId35"/>
    <p:sldId id="566" r:id="rId36"/>
    <p:sldId id="567" r:id="rId37"/>
    <p:sldId id="568" r:id="rId38"/>
    <p:sldId id="536" r:id="rId39"/>
    <p:sldId id="537" r:id="rId40"/>
    <p:sldId id="538" r:id="rId41"/>
    <p:sldId id="539" r:id="rId42"/>
    <p:sldId id="540" r:id="rId43"/>
    <p:sldId id="541" r:id="rId44"/>
    <p:sldId id="542" r:id="rId45"/>
    <p:sldId id="543" r:id="rId46"/>
    <p:sldId id="544" r:id="rId47"/>
    <p:sldId id="545" r:id="rId48"/>
    <p:sldId id="546" r:id="rId49"/>
    <p:sldId id="547" r:id="rId50"/>
    <p:sldId id="548" r:id="rId51"/>
    <p:sldId id="549" r:id="rId52"/>
    <p:sldId id="550" r:id="rId53"/>
    <p:sldId id="561" r:id="rId54"/>
    <p:sldId id="551" r:id="rId55"/>
    <p:sldId id="552" r:id="rId56"/>
    <p:sldId id="553" r:id="rId57"/>
    <p:sldId id="554" r:id="rId58"/>
    <p:sldId id="555" r:id="rId59"/>
    <p:sldId id="556" r:id="rId60"/>
    <p:sldId id="557" r:id="rId61"/>
    <p:sldId id="558" r:id="rId62"/>
    <p:sldId id="572" r:id="rId63"/>
    <p:sldId id="559" r:id="rId64"/>
    <p:sldId id="571" r:id="rId65"/>
    <p:sldId id="569" r:id="rId66"/>
    <p:sldId id="570" r:id="rId67"/>
    <p:sldId id="560" r:id="rId68"/>
  </p:sldIdLst>
  <p:sldSz cx="9144000" cy="6858000" type="letter"/>
  <p:notesSz cx="6854825" cy="9748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bg1"/>
        </a:solidFill>
        <a:latin typeface="Helvetica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bg1"/>
        </a:solidFill>
        <a:latin typeface="Helvetica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bg1"/>
        </a:solidFill>
        <a:latin typeface="Helvetica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bg1"/>
        </a:solidFill>
        <a:latin typeface="Helvetica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bg1"/>
        </a:solidFill>
        <a:latin typeface="Helvetica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bg1"/>
        </a:solidFill>
        <a:latin typeface="Helvetica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bg1"/>
        </a:solidFill>
        <a:latin typeface="Helvetica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bg1"/>
        </a:solidFill>
        <a:latin typeface="Helvetica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bg1"/>
        </a:solidFill>
        <a:latin typeface="Helvetica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0">
          <p15:clr>
            <a:srgbClr val="A4A3A4"/>
          </p15:clr>
        </p15:guide>
        <p15:guide id="2" pos="215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87"/>
    <p:restoredTop sz="94784"/>
  </p:normalViewPr>
  <p:slideViewPr>
    <p:cSldViewPr snapToGrid="0" snapToObjects="1">
      <p:cViewPr varScale="1">
        <p:scale>
          <a:sx n="114" d="100"/>
          <a:sy n="114" d="100"/>
        </p:scale>
        <p:origin x="7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3744"/>
    </p:cViewPr>
  </p:sorterViewPr>
  <p:notesViewPr>
    <p:cSldViewPr snapToGrid="0" snapToObjects="1">
      <p:cViewPr varScale="1">
        <p:scale>
          <a:sx n="40" d="100"/>
          <a:sy n="40" d="100"/>
        </p:scale>
        <p:origin x="-1410" y="-72"/>
      </p:cViewPr>
      <p:guideLst>
        <p:guide orient="horz" pos="3070"/>
        <p:guide pos="215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3E32933-9765-C3C6-235B-CF91624CF2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24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>
            <a:lvl1pPr defTabSz="911225">
              <a:buFontTx/>
              <a:buNone/>
              <a:defRPr sz="1200" b="1">
                <a:solidFill>
                  <a:schemeClr val="tx1"/>
                </a:solidFill>
                <a:effectLst/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59B5C70D-AB98-4F3F-8A4E-6B074C37921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924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>
            <a:lvl1pPr algn="r" defTabSz="911225">
              <a:buFontTx/>
              <a:buNone/>
              <a:defRPr sz="1200" b="1">
                <a:solidFill>
                  <a:schemeClr val="tx1"/>
                </a:solidFill>
                <a:effectLst/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B7B851C6-D185-5AC9-71C2-BE30A3996EA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3700"/>
            <a:ext cx="29924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b" anchorCtr="0" compatLnSpc="1">
            <a:prstTxWarp prst="textNoShape">
              <a:avLst/>
            </a:prstTxWarp>
          </a:bodyPr>
          <a:lstStyle>
            <a:lvl1pPr defTabSz="911225">
              <a:buFontTx/>
              <a:buNone/>
              <a:defRPr sz="1200" b="1">
                <a:solidFill>
                  <a:schemeClr val="tx1"/>
                </a:solidFill>
                <a:effectLst/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617F93D6-8745-C04B-D044-7DC9D399205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9283700"/>
            <a:ext cx="29924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821B0F9-A72F-AF42-8B4A-5603E6D666A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9E3EAF8-2C15-0D63-43DE-7340BACE70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24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>
            <a:lvl1pPr defTabSz="911225">
              <a:buFontTx/>
              <a:buNone/>
              <a:defRPr sz="1200" b="1">
                <a:solidFill>
                  <a:schemeClr val="tx1"/>
                </a:solidFill>
                <a:effectLst/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191CBFF-C224-BD31-CA96-667FC51F5D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924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>
            <a:lvl1pPr algn="r" defTabSz="911225">
              <a:buFontTx/>
              <a:buNone/>
              <a:defRPr sz="1200" b="1">
                <a:solidFill>
                  <a:schemeClr val="tx1"/>
                </a:solidFill>
                <a:effectLst/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F201C9A6-6881-4C89-0CD4-8AD0D8B315B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49325" y="720725"/>
            <a:ext cx="4906963" cy="3679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F043CBD0-F4BC-EFE6-F726-ED4B9555EF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41850"/>
            <a:ext cx="5010150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noProof="0"/>
              <a:t>Haga clic para modificar el estilo de texto del patrón</a:t>
            </a:r>
          </a:p>
          <a:p>
            <a:pPr lvl="1"/>
            <a:r>
              <a:rPr lang="es-ES_tradnl" altLang="fr-FR" noProof="0"/>
              <a:t>Segundo nivel</a:t>
            </a:r>
          </a:p>
          <a:p>
            <a:pPr lvl="2"/>
            <a:r>
              <a:rPr lang="es-ES_tradnl" altLang="fr-FR" noProof="0"/>
              <a:t>Tercer nivel</a:t>
            </a:r>
          </a:p>
          <a:p>
            <a:pPr lvl="3"/>
            <a:r>
              <a:rPr lang="es-ES_tradnl" altLang="fr-FR" noProof="0"/>
              <a:t>Cuarto nivel</a:t>
            </a:r>
          </a:p>
          <a:p>
            <a:pPr lvl="4"/>
            <a:r>
              <a:rPr lang="es-ES_tradnl" altLang="fr-FR" noProof="0"/>
              <a:t>Quinto nivel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485FC496-2F86-A198-14DD-143612B6B3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3700"/>
            <a:ext cx="29924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b" anchorCtr="0" compatLnSpc="1">
            <a:prstTxWarp prst="textNoShape">
              <a:avLst/>
            </a:prstTxWarp>
          </a:bodyPr>
          <a:lstStyle>
            <a:lvl1pPr defTabSz="911225">
              <a:buFontTx/>
              <a:buNone/>
              <a:defRPr sz="1200" b="1">
                <a:solidFill>
                  <a:schemeClr val="tx1"/>
                </a:solidFill>
                <a:effectLst/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BB70F19F-A252-5C91-FA31-C57FCE90A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9283700"/>
            <a:ext cx="29924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AD88576-EAEC-E74A-8720-796DF524D4C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BC001C67-84F2-8F27-DDD7-9AE7EEDE11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699DD457-46C3-4746-A575-F89C8BE523F5}" type="slidenum">
              <a:rPr lang="fr-FR" altLang="fr-FR" sz="1200" smtClean="0">
                <a:solidFill>
                  <a:schemeClr val="tx1"/>
                </a:solidFill>
              </a:rPr>
              <a:pPr/>
              <a:t>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E4517FD1-E7C9-31C2-58E9-4E6A519E43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86842CF-FA16-E910-12FE-DFA4F75DDCF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6A9E495D-B4B9-091D-02F0-5E1334E57A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E6C273F3-5E63-3A48-BD6C-BDCA393244DA}" type="slidenum">
              <a:rPr lang="fr-FR" altLang="fr-FR" sz="1200" smtClean="0">
                <a:solidFill>
                  <a:schemeClr val="tx1"/>
                </a:solidFill>
              </a:rPr>
              <a:pPr/>
              <a:t>10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711DFC5D-7226-9924-7B44-94A69880742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0229E1E-D6A4-7127-526B-AB27582F8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8759AC73-5DF3-9039-726D-CEEC95391C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8C7A0F1C-EA7B-964B-87AE-4D3FFC08F93C}" type="slidenum">
              <a:rPr lang="fr-FR" altLang="fr-FR" sz="1200" smtClean="0">
                <a:solidFill>
                  <a:schemeClr val="tx1"/>
                </a:solidFill>
              </a:rPr>
              <a:pPr/>
              <a:t>11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E7E9B43-4225-CA3B-8EAF-100CC04922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DBBA711-00B7-F80C-091D-770A19636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25016A8A-1BF6-1B1B-8DD7-F83F9C020C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665BD0D7-CF5B-B543-B682-A6BEC5FC7A76}" type="slidenum">
              <a:rPr lang="fr-FR" altLang="fr-FR" sz="1200" smtClean="0">
                <a:solidFill>
                  <a:schemeClr val="tx1"/>
                </a:solidFill>
              </a:rPr>
              <a:pPr/>
              <a:t>12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1CEA644A-69BE-5E92-3E2E-1EA7C0636EE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EB4BCA2-6C51-693D-B190-AD01A98EE9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BEFA79D2-C4AD-0BAF-BD46-8400267ABF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6FEEC537-7AAB-1E41-A67D-027DD59648BB}" type="slidenum">
              <a:rPr lang="fr-FR" altLang="fr-FR" sz="1200" smtClean="0">
                <a:solidFill>
                  <a:schemeClr val="tx1"/>
                </a:solidFill>
              </a:rPr>
              <a:pPr/>
              <a:t>13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477C396-CB60-1B03-9E13-53AE4FA555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150596D-EEC7-63B4-67F8-DD7176ACB5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24046E4B-17BC-0DFB-530C-034E6CB3D9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E32BA28A-B342-C643-A6FF-B45DA5224044}" type="slidenum">
              <a:rPr lang="fr-FR" altLang="fr-FR" sz="1200" smtClean="0">
                <a:solidFill>
                  <a:schemeClr val="tx1"/>
                </a:solidFill>
              </a:rPr>
              <a:pPr/>
              <a:t>14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67503E2-F006-16EA-AF85-DCD354D9385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6995763-3727-7A97-25EE-D5DEC70BD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74634755-845C-F579-9BA2-0BB4D4C8F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A83EB70F-BEED-D343-9948-C592BC1D2FFF}" type="slidenum">
              <a:rPr lang="fr-FR" altLang="fr-FR" sz="1200" smtClean="0">
                <a:solidFill>
                  <a:schemeClr val="tx1"/>
                </a:solidFill>
              </a:rPr>
              <a:pPr/>
              <a:t>15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D42A394-5E30-9EA4-EE7F-60624817A3A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A81FBEEC-1B94-FA8D-3021-D105C7FD2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586E5D87-AA02-8DCD-1094-9CBC5A0CD4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2F280425-382B-4F45-A108-F0E12A69A8E6}" type="slidenum">
              <a:rPr lang="fr-FR" altLang="fr-FR" sz="1200" smtClean="0">
                <a:solidFill>
                  <a:schemeClr val="tx1"/>
                </a:solidFill>
              </a:rPr>
              <a:pPr/>
              <a:t>16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C0B97E7F-B446-9891-879E-732084289F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88B64D2-415B-E5A0-1F3C-782CA8AAE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256E0B4C-8C23-3E45-A7CF-E25BD8EE3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313C3EBC-6A3E-2844-AE14-829DC4554E16}" type="slidenum">
              <a:rPr lang="fr-FR" altLang="fr-FR" sz="1200" smtClean="0">
                <a:solidFill>
                  <a:schemeClr val="tx1"/>
                </a:solidFill>
              </a:rPr>
              <a:pPr/>
              <a:t>17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DD8A49C0-FDED-5A3C-A2F8-08B092E1AF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16C5163-B215-97A8-53FE-A85FE5109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CBCC3CE1-6775-134C-B744-C4294B8DDD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339EDB2A-0D01-1A49-A0C1-8D6D9D6C8E9B}" type="slidenum">
              <a:rPr lang="fr-FR" altLang="fr-FR" sz="1200" smtClean="0">
                <a:solidFill>
                  <a:schemeClr val="tx1"/>
                </a:solidFill>
              </a:rPr>
              <a:pPr/>
              <a:t>18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DB9CE3A0-12D1-4BAF-DF74-8C2620F1EC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F7A940E-F71D-6031-B66E-7507C284B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BBC4C1E6-EE27-E51B-0DF2-E03D9C599B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601717CD-50F9-1842-AA9F-AE6BE275DF96}" type="slidenum">
              <a:rPr lang="fr-FR" altLang="fr-FR" sz="1200" smtClean="0">
                <a:solidFill>
                  <a:schemeClr val="tx1"/>
                </a:solidFill>
              </a:rPr>
              <a:pPr/>
              <a:t>19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69411DBD-64CB-8DE4-F889-B3C6FCFD664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44EF8D6-CB40-3F02-0744-220146C2D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6071767F-C904-6C52-AA17-BF2E73878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365ED4AD-6B6E-D04F-8478-6D94E7199A05}" type="slidenum">
              <a:rPr lang="fr-FR" altLang="fr-FR" sz="1200" smtClean="0">
                <a:solidFill>
                  <a:schemeClr val="tx1"/>
                </a:solidFill>
              </a:rPr>
              <a:pPr/>
              <a:t>2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D0DAD37-1143-74D6-C610-2DEE0D8EC8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CED98FB-8A99-66D4-3E05-E61EF3E51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2081A790-0B53-EEB2-53C5-9348463212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52003B8E-07E6-5C45-AFAF-9607C59E2E1D}" type="slidenum">
              <a:rPr lang="fr-FR" altLang="fr-FR" sz="1200" smtClean="0">
                <a:solidFill>
                  <a:schemeClr val="tx1"/>
                </a:solidFill>
              </a:rPr>
              <a:pPr/>
              <a:t>20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8951ABFA-74D0-3B3D-FB31-169945DF24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B7A92C7-4A08-C7E5-8131-3B49E044C1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50782BAA-F2EC-519E-0662-FFC40CF2F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5494AC32-B533-C246-A450-69F171CAF7B6}" type="slidenum">
              <a:rPr lang="fr-FR" altLang="fr-FR" sz="1200" smtClean="0">
                <a:solidFill>
                  <a:schemeClr val="tx1"/>
                </a:solidFill>
              </a:rPr>
              <a:pPr/>
              <a:t>21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15EBF459-5A49-D5F4-4A06-3E6F3229BE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EE305D1-54B3-7805-F3E8-A2B481B2E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1AF429B2-FE94-5284-1A10-334583023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5950838-DDB9-7744-B8E1-FD21A226DD61}" type="slidenum">
              <a:rPr lang="fr-FR" altLang="fr-FR" sz="1200" smtClean="0">
                <a:solidFill>
                  <a:schemeClr val="tx1"/>
                </a:solidFill>
              </a:rPr>
              <a:pPr/>
              <a:t>22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A0E62B14-CB84-A5A0-1221-152BDB7BA77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FB92E9E-8FDC-392B-5111-E4A16520A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D132E881-8E4B-5804-F9F4-FF56F2CE90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9EC0262E-75F8-3B4C-8CF3-B0754FED46D6}" type="slidenum">
              <a:rPr lang="fr-FR" altLang="fr-FR" sz="1200" smtClean="0">
                <a:solidFill>
                  <a:schemeClr val="tx1"/>
                </a:solidFill>
              </a:rPr>
              <a:pPr/>
              <a:t>23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EC3371E2-1531-AA9D-F760-AC0D649124B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32B492A-893D-8CA7-1E5A-4EDB7AE51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CDC7B1C3-264F-6389-DBD0-3A325180ED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CF58014A-68DA-2C47-AE1F-73A497E71B36}" type="slidenum">
              <a:rPr lang="fr-FR" altLang="fr-FR" sz="1200" smtClean="0">
                <a:solidFill>
                  <a:schemeClr val="tx1"/>
                </a:solidFill>
              </a:rPr>
              <a:pPr/>
              <a:t>24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6BB35F4E-90FE-B465-D7F6-DEC5F5DA0F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B3E7A7E-7D38-B952-B8C0-63CCD3CDE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4F766539-945E-A5B1-2533-C7521BF662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E79964D-D64D-2044-8B07-8FDEF6E2FF70}" type="slidenum">
              <a:rPr lang="fr-FR" altLang="fr-FR" sz="1200" smtClean="0">
                <a:solidFill>
                  <a:schemeClr val="tx1"/>
                </a:solidFill>
              </a:rPr>
              <a:pPr/>
              <a:t>25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A6B1C735-51F6-D003-A034-D7680994E9C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C4D3A78-8ADF-EF94-4DF4-4BE6C3ECE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980E8882-1166-38D1-0797-C599215D00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94B9E414-47DA-8149-842D-5D62F44C57BC}" type="slidenum">
              <a:rPr lang="fr-FR" altLang="fr-FR" sz="1200" smtClean="0">
                <a:solidFill>
                  <a:schemeClr val="tx1"/>
                </a:solidFill>
              </a:rPr>
              <a:pPr/>
              <a:t>26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09189EF-10C0-51E1-8186-1168D2AF3B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6234E1F-CAEC-A3CA-96E0-AFA174707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DD886386-B23D-B18F-7D29-18C856756F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7361318E-0F7A-ED47-9BA3-8F60C67308CA}" type="slidenum">
              <a:rPr lang="fr-FR" altLang="fr-FR" sz="1200" smtClean="0">
                <a:solidFill>
                  <a:schemeClr val="tx1"/>
                </a:solidFill>
              </a:rPr>
              <a:pPr/>
              <a:t>27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4DE15FC0-D762-E2B5-89B4-99C115A3E1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FFB6633-4BE4-8080-12CB-2EA9CE950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8B9579BA-CB90-1EC4-6A8E-5D5E4C9D8D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34E3A0B1-7A7D-494D-81B0-C0DA59C85D81}" type="slidenum">
              <a:rPr lang="fr-FR" altLang="fr-FR" sz="1200" smtClean="0">
                <a:solidFill>
                  <a:schemeClr val="tx1"/>
                </a:solidFill>
              </a:rPr>
              <a:pPr/>
              <a:t>28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D0A90BEE-1066-A660-3113-C034724D208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57083E2-C96F-FDD5-365D-3F12F3364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D18E5D22-2AF8-95D6-8B37-E6B2B2F01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AE2893A3-E290-3140-A66F-C04D831BDCAF}" type="slidenum">
              <a:rPr lang="es-ES_tradnl" altLang="fr-FR" sz="1200" smtClean="0">
                <a:solidFill>
                  <a:schemeClr val="tx1"/>
                </a:solidFill>
              </a:rPr>
              <a:pPr/>
              <a:t>29</a:t>
            </a:fld>
            <a:endParaRPr lang="es-ES_tradnl" altLang="fr-FR" sz="1200">
              <a:solidFill>
                <a:schemeClr val="tx1"/>
              </a:solidFill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BAA590DA-917E-B9A6-18FA-F5EADC13C4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100E053E-4E44-DD11-5FA9-803A3DF55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D368AF49-59BD-0423-C40B-9FDBE19825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FB09073C-D5A0-2342-A841-D88CCB93FF4F}" type="slidenum">
              <a:rPr lang="fr-FR" altLang="fr-FR" sz="1200" smtClean="0">
                <a:solidFill>
                  <a:schemeClr val="tx1"/>
                </a:solidFill>
              </a:rPr>
              <a:pPr/>
              <a:t>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F7276E42-58DB-EE78-CB3D-80E651AC974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4384111-F1F1-93C8-2C31-6E1C4E8ABA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5F680C1C-1A19-B228-DAB3-228A7CBCEC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B7FAB095-30CE-984F-83B1-217100EEC170}" type="slidenum">
              <a:rPr lang="es-ES_tradnl" altLang="fr-FR" sz="1200" smtClean="0">
                <a:solidFill>
                  <a:schemeClr val="tx1"/>
                </a:solidFill>
              </a:rPr>
              <a:pPr/>
              <a:t>30</a:t>
            </a:fld>
            <a:endParaRPr lang="es-ES_tradnl" altLang="fr-FR" sz="1200">
              <a:solidFill>
                <a:schemeClr val="tx1"/>
              </a:solidFill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E7B1BDA3-6D51-A357-266C-B9702093CC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763DD24B-DD13-4FD0-AB09-AFDD10648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0A4E4B4C-6399-00C0-83BA-91E7ADCE0F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9C4CC3B7-05A3-D54D-906B-01CAFA4AA710}" type="slidenum">
              <a:rPr lang="es-ES_tradnl" altLang="fr-FR" sz="1200" smtClean="0">
                <a:solidFill>
                  <a:schemeClr val="tx1"/>
                </a:solidFill>
              </a:rPr>
              <a:pPr/>
              <a:t>31</a:t>
            </a:fld>
            <a:endParaRPr lang="es-ES_tradnl" altLang="fr-FR" sz="1200">
              <a:solidFill>
                <a:schemeClr val="tx1"/>
              </a:solidFill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94BED973-77A7-91BE-03E9-73561B6B35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5F7F22A2-3523-B1D0-6F0F-31CAE6193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41691E2C-7D07-C6C3-28BA-8D66AF9CB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E6E4A75-5DDB-1041-835C-EDA09EC7E8E9}" type="slidenum">
              <a:rPr lang="es-ES_tradnl" altLang="fr-FR" sz="1200" smtClean="0">
                <a:solidFill>
                  <a:schemeClr val="tx1"/>
                </a:solidFill>
              </a:rPr>
              <a:pPr/>
              <a:t>32</a:t>
            </a:fld>
            <a:endParaRPr lang="es-ES_tradnl" altLang="fr-FR" sz="1200">
              <a:solidFill>
                <a:schemeClr val="tx1"/>
              </a:solidFill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9BE0D82-7E58-C1B1-4963-AE22BF6A52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8ABA8992-1999-050A-E4AC-48036EE01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8487ED3-C092-1E5E-0CFF-DC374EA0C7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7D332E20-337D-644D-8759-EAB51030E435}" type="slidenum">
              <a:rPr lang="es-ES_tradnl" altLang="fr-FR" sz="1200" smtClean="0">
                <a:solidFill>
                  <a:schemeClr val="tx1"/>
                </a:solidFill>
              </a:rPr>
              <a:pPr/>
              <a:t>33</a:t>
            </a:fld>
            <a:endParaRPr lang="es-ES_tradnl" altLang="fr-FR" sz="1200">
              <a:solidFill>
                <a:schemeClr val="tx1"/>
              </a:solidFill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7D68645C-861D-2928-D9E6-C756CB4AAFC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E7124D5-BE46-CFC8-0D29-FFC2A5E7C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370A8A59-8D52-B4B0-26E0-93D230C150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135702C0-345F-5B4C-9A7A-C5B24AB9C7AE}" type="slidenum">
              <a:rPr lang="fr-FR" altLang="fr-FR" sz="1200" smtClean="0">
                <a:solidFill>
                  <a:schemeClr val="tx1"/>
                </a:solidFill>
              </a:rPr>
              <a:pPr/>
              <a:t>34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C6DBFDC5-588D-06CB-613C-CDA1702068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0A97EA5-F1C2-131C-988F-197D3F3C382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A3F3FD38-B026-D4C3-AD72-5E0AF6F681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F7CA657F-D3B7-7D49-86BC-DECA8315D709}" type="slidenum">
              <a:rPr lang="fr-FR" altLang="fr-FR" sz="1200" smtClean="0">
                <a:solidFill>
                  <a:schemeClr val="tx1"/>
                </a:solidFill>
              </a:rPr>
              <a:pPr/>
              <a:t>38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B6CD15B6-71C2-D6D8-4F12-F45515753F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6EE42F8A-815A-BD00-BE6F-1431535A1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AAC31615-450E-94C1-4A45-1F61B426AC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7831DFBF-AEFA-FA44-BC91-41958C5FA07F}" type="slidenum">
              <a:rPr lang="fr-FR" altLang="fr-FR" sz="1200" smtClean="0">
                <a:solidFill>
                  <a:schemeClr val="tx1"/>
                </a:solidFill>
              </a:rPr>
              <a:pPr/>
              <a:t>39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1A49BA45-2849-11AE-1545-2740B8208E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457064DE-5880-A849-7F3C-1AD7C9A9C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98BDD716-D98C-CD8F-CEF7-4888EE8737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B89A16D5-1AD7-5040-9ADA-EB5AE95EFA17}" type="slidenum">
              <a:rPr lang="fr-FR" altLang="fr-FR" sz="1200" smtClean="0">
                <a:solidFill>
                  <a:schemeClr val="tx1"/>
                </a:solidFill>
              </a:rPr>
              <a:pPr/>
              <a:t>40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6EF13C25-5A02-452D-A6A8-1A36858C88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749A7475-4E2A-865C-120B-4BA871284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BD2FF84-49FD-6BD1-6B2B-F3D4825FB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19F75666-CA64-DF49-BB73-EC1BB750E673}" type="slidenum">
              <a:rPr lang="fr-FR" altLang="fr-FR" sz="1200" smtClean="0">
                <a:solidFill>
                  <a:schemeClr val="tx1"/>
                </a:solidFill>
              </a:rPr>
              <a:pPr/>
              <a:t>41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5CA4AD26-5903-B50F-363C-1D48EC1423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34E6DCE-632A-AA44-6D32-68B432BFC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CDA07661-4A1E-D753-1A91-6DE43AF08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2A13CA81-7138-324F-93FD-C366D361B219}" type="slidenum">
              <a:rPr lang="fr-FR" altLang="fr-FR" sz="1200" smtClean="0">
                <a:solidFill>
                  <a:schemeClr val="tx1"/>
                </a:solidFill>
              </a:rPr>
              <a:pPr/>
              <a:t>42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AD37CE04-88C0-5211-43A6-49A6FE0304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7C98CEFA-6E1B-A586-426A-5CB3FF5A44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4EB8A2C2-B137-ECE6-EF1A-2343EEF23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5A9FF23E-A7D7-094D-A509-BEB766668FB5}" type="slidenum">
              <a:rPr lang="fr-FR" altLang="fr-FR" sz="1200" smtClean="0">
                <a:solidFill>
                  <a:schemeClr val="tx1"/>
                </a:solidFill>
              </a:rPr>
              <a:pPr/>
              <a:t>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D17959A-1BE1-EF3E-3BC4-402E95873FC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29A64E3-99F5-F171-35AB-15A4F34BCF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CE5726A3-E22C-237F-77C3-CBCFF3D1A2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935AE52-0E60-5F47-A458-E06D7AC73F6D}" type="slidenum">
              <a:rPr lang="fr-FR" altLang="fr-FR" sz="1200" smtClean="0">
                <a:solidFill>
                  <a:schemeClr val="tx1"/>
                </a:solidFill>
              </a:rPr>
              <a:pPr/>
              <a:t>43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F8FFDE47-4725-A5C8-36D2-5D9FE09E8E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E249A6E4-DBDF-1662-0963-D0FEB44EEF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8CDE670D-165C-2ABA-5CEC-6B0E08BF99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2241CD1B-39FD-3A43-8E81-5BD22D01ED18}" type="slidenum">
              <a:rPr lang="fr-FR" altLang="fr-FR" sz="1200" smtClean="0">
                <a:solidFill>
                  <a:schemeClr val="tx1"/>
                </a:solidFill>
              </a:rPr>
              <a:pPr/>
              <a:t>44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E7E3533D-D26B-F739-CA26-0CAAAEA533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60383C65-6AF3-469E-E478-1E3C565364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B690C5C1-DB31-F07E-898F-0A6A0CC594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70A7847F-6091-7C4D-8D78-80EA0B5FC9E9}" type="slidenum">
              <a:rPr lang="fr-FR" altLang="fr-FR" sz="1200" smtClean="0">
                <a:solidFill>
                  <a:schemeClr val="tx1"/>
                </a:solidFill>
              </a:rPr>
              <a:pPr/>
              <a:t>45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5ADA82BC-F77B-5A01-5708-17A2ADD266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779AB25-065A-3099-CC20-4A97B968E38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2DD31AAB-894B-F087-AF31-950A5C061D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277F8B36-32E4-DD48-B319-E675A94283F8}" type="slidenum">
              <a:rPr lang="fr-FR" altLang="fr-FR" sz="1200" smtClean="0">
                <a:solidFill>
                  <a:schemeClr val="tx1"/>
                </a:solidFill>
              </a:rPr>
              <a:pPr/>
              <a:t>46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533E1A8A-5CE4-1945-D4DC-043CC1F519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118053D6-7259-E174-2BB0-01EB6C03B0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1FD1E994-BF06-AB10-BF70-B12884756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18E1B9A8-7221-FB49-98CC-D9E68C4EB544}" type="slidenum">
              <a:rPr lang="fr-FR" altLang="fr-FR" sz="1200" smtClean="0">
                <a:solidFill>
                  <a:schemeClr val="tx1"/>
                </a:solidFill>
              </a:rPr>
              <a:pPr/>
              <a:t>47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3C16EE62-81BA-F94F-2B7A-54A75E7E38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1D88B86B-EB63-4DB6-21E9-46FB901CA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B7B880F4-F683-886B-6943-499D750F49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AEB4D78C-0F10-1644-9567-1B5ED73C394D}" type="slidenum">
              <a:rPr lang="fr-FR" altLang="fr-FR" sz="1200" smtClean="0">
                <a:solidFill>
                  <a:schemeClr val="tx1"/>
                </a:solidFill>
              </a:rPr>
              <a:pPr/>
              <a:t>48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F0FC4094-7A41-1B54-8742-E610F2F389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9118180A-18DC-BA9C-061B-BD723FF3A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30B94517-0C40-AB01-0DA6-68720437A6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1CBF2F6D-9110-2F40-BCAA-31288A48B7A6}" type="slidenum">
              <a:rPr lang="fr-FR" altLang="fr-FR" sz="1200" smtClean="0">
                <a:solidFill>
                  <a:schemeClr val="tx1"/>
                </a:solidFill>
              </a:rPr>
              <a:pPr/>
              <a:t>49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9EF93ED5-F7E3-E02A-A2DA-1EA80386B8D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FCF0FFA0-7642-B706-D82B-5C75D6400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89DD18CD-70AB-25FC-13A6-84399562CE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865C7B2A-5DD6-A24A-80C2-3637DCEEB9F0}" type="slidenum">
              <a:rPr lang="fr-FR" altLang="fr-FR" sz="1200" smtClean="0">
                <a:solidFill>
                  <a:schemeClr val="tx1"/>
                </a:solidFill>
              </a:rPr>
              <a:pPr/>
              <a:t>50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6E6B4CC2-2E18-AE69-7011-EA7C59ADE8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1A7535C6-B221-A16B-54F1-861EAF633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DC58C7B4-D293-84DE-54BB-59FE14E06D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B52A9A33-67B2-5842-8E87-030E341D112F}" type="slidenum">
              <a:rPr lang="fr-FR" altLang="fr-FR" sz="1200" smtClean="0">
                <a:solidFill>
                  <a:schemeClr val="tx1"/>
                </a:solidFill>
              </a:rPr>
              <a:pPr/>
              <a:t>51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5BDC4805-2DEB-99FC-2297-5B5356567E2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AFC095F-03D3-0887-BC17-870750591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B8996152-92A2-F5A0-442F-E38E331CFA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C799D221-3141-7348-B8F1-1269E948FC66}" type="slidenum">
              <a:rPr lang="fr-FR" altLang="fr-FR" sz="1200" smtClean="0">
                <a:solidFill>
                  <a:schemeClr val="tx1"/>
                </a:solidFill>
              </a:rPr>
              <a:pPr/>
              <a:t>52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D675C3EA-676C-C749-F6B2-C69B4A8070A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E6FCE813-B05E-122E-DF53-BF66C51B4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6008BF11-FA59-5CE6-C35C-CEFFDACA71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21152A88-68A1-BC4F-82FC-56287F09CA9F}" type="slidenum">
              <a:rPr lang="fr-FR" altLang="fr-FR" sz="1200" smtClean="0">
                <a:solidFill>
                  <a:schemeClr val="tx1"/>
                </a:solidFill>
              </a:rPr>
              <a:pPr/>
              <a:t>5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63D15D8-950A-9D5D-7022-CFB95C8858E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140517E-F238-7C51-EF11-64D773E98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65719A40-50C8-CBE9-A83F-C858FF753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E3E425F8-A964-9749-ACB8-5DB67A69EF6C}" type="slidenum">
              <a:rPr lang="fr-FR" altLang="fr-FR" sz="1200" smtClean="0">
                <a:solidFill>
                  <a:schemeClr val="tx1"/>
                </a:solidFill>
              </a:rPr>
              <a:pPr/>
              <a:t>53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7BE1E041-A299-D2E9-5E97-1318EA9CD9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773131E2-B4AC-E741-B2B9-9DB2D7D92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18DB74B5-8032-E334-82D7-29D2771BAF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88B8A23A-41A1-4D4C-986B-D943645B1553}" type="slidenum">
              <a:rPr lang="fr-FR" altLang="fr-FR" sz="1200" smtClean="0">
                <a:solidFill>
                  <a:schemeClr val="tx1"/>
                </a:solidFill>
              </a:rPr>
              <a:pPr/>
              <a:t>54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95B7452-F779-4076-49D2-0EFFF3F118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DC9D14F1-4FBE-C6CE-46E8-4D791B2162F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FCB2C86F-4C4D-C6D8-9A69-7A6A1FDAD4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98131390-0B2B-D542-B67B-90E14DE1FC12}" type="slidenum">
              <a:rPr lang="fr-FR" altLang="fr-FR" sz="1200" smtClean="0">
                <a:solidFill>
                  <a:schemeClr val="tx1"/>
                </a:solidFill>
              </a:rPr>
              <a:pPr/>
              <a:t>55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6854116E-77C6-70D1-B00D-6AD2F9A0DD1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8C56C3CE-963A-2796-0731-9586EDCE9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ACB3ECB9-F1A3-D33B-1606-F71AFFA27A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C2583A82-A63E-FD4E-926E-59251DFEE9F9}" type="slidenum">
              <a:rPr lang="fr-FR" altLang="fr-FR" sz="1200" smtClean="0">
                <a:solidFill>
                  <a:schemeClr val="tx1"/>
                </a:solidFill>
              </a:rPr>
              <a:pPr/>
              <a:t>56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E06A936-8E88-59D8-3290-34B1850D6E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9D067DF3-B6A6-AB88-E382-9916CEF24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929E5E9F-13E2-ED56-F8C8-6E089049F1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C94927E1-9991-7942-88FB-EE13241EC2DE}" type="slidenum">
              <a:rPr lang="fr-FR" altLang="fr-FR" sz="1200" smtClean="0">
                <a:solidFill>
                  <a:schemeClr val="tx1"/>
                </a:solidFill>
              </a:rPr>
              <a:pPr/>
              <a:t>57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FEC09B4E-D1E5-26C4-9EAF-B02EA29D1D9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C71675E1-DAE8-3FDD-0D15-8D5FD1DBD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6F541790-DDF7-6663-F0DE-9211D42B51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E10318BC-3027-2B41-86B8-D5F67CC50D13}" type="slidenum">
              <a:rPr lang="fr-FR" altLang="fr-FR" sz="1200" smtClean="0">
                <a:solidFill>
                  <a:schemeClr val="tx1"/>
                </a:solidFill>
              </a:rPr>
              <a:pPr/>
              <a:t>58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9077AC06-1C45-1795-56C9-E5EE575D97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01E41A81-72A9-1FF4-38CD-CD8DAD03A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A447390D-0CAD-3A33-573B-6218E85E3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9BF96BDD-86F0-CC4A-B567-903D2C78B9E3}" type="slidenum">
              <a:rPr lang="fr-FR" altLang="fr-FR" sz="1200" smtClean="0">
                <a:solidFill>
                  <a:schemeClr val="tx1"/>
                </a:solidFill>
              </a:rPr>
              <a:pPr/>
              <a:t>59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4C650B3E-64A3-3D42-D0A9-D6BE602361A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1A88C79A-B26C-3E86-8A6B-5293C6DBEA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286AB45B-CBF1-CED8-858E-6A064DB159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01BD623D-2CAD-9D44-B115-EDAE523158C7}" type="slidenum">
              <a:rPr lang="fr-FR" altLang="fr-FR" sz="1200" smtClean="0">
                <a:solidFill>
                  <a:schemeClr val="tx1"/>
                </a:solidFill>
              </a:rPr>
              <a:pPr/>
              <a:t>60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D229CAAD-98A9-7710-7C46-97D9341444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0F0AB924-E4BC-13DC-953C-DCD00F9349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E21369C0-0EF0-1597-3673-416AE7F05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85D40D8A-9B01-9C46-B193-13738EB27E9E}" type="slidenum">
              <a:rPr lang="fr-FR" altLang="fr-FR" sz="1200" smtClean="0">
                <a:solidFill>
                  <a:schemeClr val="tx1"/>
                </a:solidFill>
              </a:rPr>
              <a:pPr/>
              <a:t>61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61334B39-A965-F265-B718-4279F418BB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94A751A3-894A-0971-5E95-29336A696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A6C57-B992-5BE3-9040-7CD48D286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81CE21E1-3019-ADD5-56B7-86810B208E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88B8A23A-41A1-4D4C-986B-D943645B1553}" type="slidenum">
              <a:rPr lang="fr-FR" altLang="fr-FR" sz="1200" smtClean="0">
                <a:solidFill>
                  <a:schemeClr val="tx1"/>
                </a:solidFill>
              </a:rPr>
              <a:pPr/>
              <a:t>62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B77F23F-CE6D-F2E4-0DAC-074E8C3DA71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10800CB0-67E8-7623-FFD6-5EF2B614263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9358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2279338B-9948-5AD1-6EC6-1C8A8BABD2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85216BC4-BA3E-874A-8F5C-9FC01743F7E9}" type="slidenum">
              <a:rPr lang="fr-FR" altLang="fr-FR" sz="1200" smtClean="0">
                <a:solidFill>
                  <a:schemeClr val="tx1"/>
                </a:solidFill>
              </a:rPr>
              <a:pPr/>
              <a:t>6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13666E01-D2C7-B011-DE27-F587876A37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8F3AD23-A763-2AB5-8E2E-19181967D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5E9CDCF4-C5C2-F336-0E22-65EEAC067E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9527C3FC-9EA5-B242-AF76-67A2CB9C5707}" type="slidenum">
              <a:rPr lang="fr-FR" altLang="fr-FR" sz="1200" smtClean="0">
                <a:solidFill>
                  <a:schemeClr val="tx1"/>
                </a:solidFill>
              </a:rPr>
              <a:pPr/>
              <a:t>63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7B632532-09D4-FED8-314C-572C271B58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7A09D8EC-1B6D-F98F-2C08-CF565AE29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9E01C4CD-B29D-CF12-6303-FF8B861B33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8E283EEA-3D66-3543-BAC0-2DA16EBBB50F}" type="slidenum">
              <a:rPr lang="fr-FR" altLang="fr-FR" sz="1200" smtClean="0">
                <a:solidFill>
                  <a:schemeClr val="tx1"/>
                </a:solidFill>
              </a:rPr>
              <a:pPr/>
              <a:t>67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734DBCCD-F06C-D88D-0DEE-F7C62BB947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9DE0B51F-65FC-2A21-8EB4-5AC4851145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E6877953-7006-A856-F2DD-D0B10A4A48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3410E1FC-227D-3243-945A-2A98D86BF231}" type="slidenum">
              <a:rPr lang="fr-FR" altLang="fr-FR" sz="1200" smtClean="0">
                <a:solidFill>
                  <a:schemeClr val="tx1"/>
                </a:solidFill>
              </a:rPr>
              <a:pPr/>
              <a:t>7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66BCF3B-4C4C-0E7F-ADDF-52DAD966EF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4611CE9-25F2-11F3-62B6-B7E7228BB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CB0F6F7B-E1F9-4974-FAEE-925067CE88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58F05A17-BDDB-8342-92CB-9ABB7FF24B19}" type="slidenum">
              <a:rPr lang="fr-FR" altLang="fr-FR" sz="1200" smtClean="0">
                <a:solidFill>
                  <a:schemeClr val="tx1"/>
                </a:solidFill>
              </a:rPr>
              <a:pPr/>
              <a:t>8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7A6340D-5C04-4410-87E0-5905A43F0B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BE54076-0CCE-9888-78FF-D544338E4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56CD9EB1-1D55-17A0-25F9-0192E4AFB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BE4D128D-74DF-F745-ABBF-278C043F8CAD}" type="slidenum">
              <a:rPr lang="fr-FR" altLang="fr-FR" sz="1200" smtClean="0">
                <a:solidFill>
                  <a:schemeClr val="tx1"/>
                </a:solidFill>
              </a:rPr>
              <a:pPr/>
              <a:t>9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33743EB2-9BE1-C578-16B5-2E84C4D6C99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5B8C5B4-20C6-2D84-B5AF-1E9DDCAC1A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D5034D-CA3F-DCCE-3F1F-2FC9F2E3B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2CEFC1-45E5-13D6-BF18-D7C07F214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942395-4497-768C-9D0A-B21C3927D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F36E7-D175-A141-8B14-57CF9A88B9E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385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D28AC5-62F8-3129-7720-CDA3B8C04D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21DA5F-623C-7B0D-F84C-1987562D2E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B9894A-F87B-F8A5-7515-C99CBB6C10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2D6C6-630E-A24D-8702-43C780CF27CD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898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4A06F5-43B1-9CE1-AD39-A22BFC8BF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6C36F5-C711-178D-1203-E345D7F2E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8F589-B9D0-D8A1-7EFF-169BB3D6E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9A7AC-7E80-F341-B73E-E94C09F4656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10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15237D-3FD2-21D8-2B9A-F9267A4D5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D8F719-12C5-9283-8151-E1A9D3DCB4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F935CA-8C88-D549-5812-7F4A8495AE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2BD75-D017-F148-AAEA-9F20535E917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90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C96CCF-C71E-8C8E-E299-1D001C85D3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549F4C-4FFC-1D7E-D8EC-134F31575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1A0813-FE3B-978A-F70E-958CD97F8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2EE62-8D2D-A442-B104-DEB121003B7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007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A0B787-C243-B953-42A7-CDB35F6A0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71E39-EE79-A937-A454-481678A537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5952FB-2ACD-152E-2B1A-8FB24797F4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D94E6-5D8C-3947-9177-73FB540E7FF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5342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1B35A2-86A6-673F-DA15-DA42742D4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11E766-4389-87EB-109A-3081B4AA33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7954831-8D1D-2DF2-DFB2-F76130ACC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1D873-39FE-7348-9475-D241A6FBF9E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623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9F3AE4-A58D-AB0F-498A-C9163CD75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81A33D-5534-B848-3F5C-39653E8EE2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3CE681-2E32-7959-9674-EEE0218497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BF7CF-3106-2643-9B7E-68E41804840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713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05B2D5-D407-AC0F-4724-08A9E22D85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F7B5E5D-E8AD-CC78-535E-D64B6C1291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0B4FE5-3674-367E-47DF-893124163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74F76-95FF-8441-9F2F-423FD682BFE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850ACC-D5DF-7295-9F78-5F7097381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071BC6-CC2B-3817-C35A-7E8C0C477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E5033-85AA-3A00-070A-59049B8E2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6E8EE-2C02-F547-813B-5085BF34B10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15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46FB08-2609-3599-0351-04A5C03219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FD420-FD27-5CBA-D02F-9497ABF871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4076C3-85DE-96CA-7C0B-772F1040A5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1350F-3B21-464D-AB82-1E486E718D0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246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8CF40F2-9587-80CC-6E9C-E29AA38A50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0D8113E-6D54-F7CA-55D2-248AC4070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les styles du texte du masque</a:t>
            </a:r>
          </a:p>
          <a:p>
            <a:pPr lvl="1"/>
            <a:r>
              <a:rPr lang="en-US" altLang="fr-FR"/>
              <a:t>Deuxième niveau</a:t>
            </a:r>
          </a:p>
          <a:p>
            <a:pPr lvl="2"/>
            <a:r>
              <a:rPr lang="en-US" altLang="fr-FR"/>
              <a:t>Troisième niveau</a:t>
            </a:r>
          </a:p>
          <a:p>
            <a:pPr lvl="3"/>
            <a:r>
              <a:rPr lang="en-US" altLang="fr-FR"/>
              <a:t>Quatrième niveau</a:t>
            </a:r>
          </a:p>
          <a:p>
            <a:pPr lvl="4"/>
            <a:r>
              <a:rPr lang="en-US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C48748-E6AD-8DC5-8F78-1C25DC565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solidFill>
                  <a:schemeClr val="tx1"/>
                </a:solidFill>
                <a:effectLst/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B58A78-5436-B69B-C2A1-03AA226433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solidFill>
                  <a:schemeClr val="tx1"/>
                </a:solidFill>
                <a:effectLst/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E4EA15-9F92-DD0E-AB62-735DE3CD61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F64387-A959-C547-8C5E-55D27526C46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jeanpaulkneib/cours/astro1/AstroI_Slides/Week09/galacticcenter.mov.qt" TargetMode="External"/><Relationship Id="rId1" Type="http://schemas.microsoft.com/office/2007/relationships/media" Target="file:////Users/jeanpaulkneib/cours/astro1/AstroI_Slides/Week09/galacticcenter.mov.qt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courbin/Documents/Enseignement/AstroI_Slides/Week09/GenzelMovie.m4v" TargetMode="External"/><Relationship Id="rId1" Type="http://schemas.microsoft.com/office/2007/relationships/media" Target="file:////Users/courbin/Documents/Enseignement/AstroI_Slides/Week09/GenzelMovie.m4v" TargetMode="Externa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>
            <a:extLst>
              <a:ext uri="{FF2B5EF4-FFF2-40B4-BE49-F238E27FC236}">
                <a16:creationId xmlns:a16="http://schemas.microsoft.com/office/drawing/2014/main" id="{76631ED8-AA1F-43E4-AF22-8A5B2C830F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0013" y="2759075"/>
            <a:ext cx="6605587" cy="1130300"/>
          </a:xfrm>
        </p:spPr>
        <p:txBody>
          <a:bodyPr/>
          <a:lstStyle/>
          <a:p>
            <a:pPr>
              <a:defRPr/>
            </a:pPr>
            <a:r>
              <a:rPr lang="fr-FR" alt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Chapitre 9</a:t>
            </a:r>
            <a:br>
              <a:rPr lang="fr-FR" alt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</a:br>
            <a:br>
              <a:rPr lang="fr-FR" alt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</a:br>
            <a:r>
              <a:rPr lang="fr-FR" alt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La Voie Lactée</a:t>
            </a:r>
            <a:br>
              <a:rPr lang="fr-FR" alt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</a:br>
            <a:r>
              <a:rPr lang="fr-FR" alt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et les galaxies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10">
            <a:extLst>
              <a:ext uri="{FF2B5EF4-FFF2-40B4-BE49-F238E27FC236}">
                <a16:creationId xmlns:a16="http://schemas.microsoft.com/office/drawing/2014/main" id="{D3DAB18F-F6F0-0E0C-B013-F1527F5B3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3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Image 11">
            <a:extLst>
              <a:ext uri="{FF2B5EF4-FFF2-40B4-BE49-F238E27FC236}">
                <a16:creationId xmlns:a16="http://schemas.microsoft.com/office/drawing/2014/main" id="{C5946E2F-2959-022E-FE11-B87FF00EC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0"/>
            <a:ext cx="460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12">
            <a:extLst>
              <a:ext uri="{FF2B5EF4-FFF2-40B4-BE49-F238E27FC236}">
                <a16:creationId xmlns:a16="http://schemas.microsoft.com/office/drawing/2014/main" id="{C12EB340-6183-DB03-45E2-5020F2C03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134938"/>
            <a:ext cx="2663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bg1"/>
                </a:solidFill>
                <a:latin typeface="Comic Sans MS" panose="030F0902030302020204" pitchFamily="66" charset="0"/>
              </a:rPr>
              <a:t>NGC 891 (de profile)</a:t>
            </a:r>
            <a:endParaRPr lang="fr-FR" altLang="fr-FR" sz="20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7892" name="Rectangle 13">
            <a:extLst>
              <a:ext uri="{FF2B5EF4-FFF2-40B4-BE49-F238E27FC236}">
                <a16:creationId xmlns:a16="http://schemas.microsoft.com/office/drawing/2014/main" id="{614D9560-CB13-FAD0-5313-F5667E8D6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775" y="134938"/>
            <a:ext cx="254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bg1"/>
                </a:solidFill>
                <a:latin typeface="Comic Sans MS" panose="030F0902030302020204" pitchFamily="66" charset="0"/>
              </a:rPr>
              <a:t>NGC 1232 (de face)</a:t>
            </a:r>
            <a:endParaRPr lang="fr-FR" altLang="fr-FR" sz="2000">
              <a:solidFill>
                <a:schemeClr val="bg1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MilkyWay">
            <a:extLst>
              <a:ext uri="{FF2B5EF4-FFF2-40B4-BE49-F238E27FC236}">
                <a16:creationId xmlns:a16="http://schemas.microsoft.com/office/drawing/2014/main" id="{6804113E-FA71-48F3-8E8F-951C739E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4">
            <a:extLst>
              <a:ext uri="{FF2B5EF4-FFF2-40B4-BE49-F238E27FC236}">
                <a16:creationId xmlns:a16="http://schemas.microsoft.com/office/drawing/2014/main" id="{D2A8D844-B044-41B2-23B1-217A2218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16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</a:rPr>
              <a:t>Voie Lactée (de l’intérieur du disque)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sz="18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</a:rPr>
              <a:t>Vue sur 180 degrés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</a:rPr>
              <a:t>Centre galactique: </a:t>
            </a: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  <a:sym typeface="Symbol" pitchFamily="2" charset="2"/>
              </a:rPr>
              <a:t> ~ -29 degrés</a:t>
            </a:r>
            <a:endParaRPr lang="fr-FR" altLang="fr-FR" sz="180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47174" name="Text Box 6">
            <a:extLst>
              <a:ext uri="{FF2B5EF4-FFF2-40B4-BE49-F238E27FC236}">
                <a16:creationId xmlns:a16="http://schemas.microsoft.com/office/drawing/2014/main" id="{4789C326-8F94-88BC-E174-F6189004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414838"/>
            <a:ext cx="847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Bulbe</a:t>
            </a:r>
          </a:p>
        </p:txBody>
      </p:sp>
      <p:sp>
        <p:nvSpPr>
          <p:cNvPr id="39940" name="Text Box 7">
            <a:extLst>
              <a:ext uri="{FF2B5EF4-FFF2-40B4-BE49-F238E27FC236}">
                <a16:creationId xmlns:a16="http://schemas.microsoft.com/office/drawing/2014/main" id="{B7C68E31-3E92-675C-A7E7-B2C9B640C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3662363"/>
            <a:ext cx="105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Disque</a:t>
            </a:r>
          </a:p>
        </p:txBody>
      </p:sp>
      <p:sp>
        <p:nvSpPr>
          <p:cNvPr id="647176" name="Line 8">
            <a:extLst>
              <a:ext uri="{FF2B5EF4-FFF2-40B4-BE49-F238E27FC236}">
                <a16:creationId xmlns:a16="http://schemas.microsoft.com/office/drawing/2014/main" id="{E95F6451-0074-A77F-76DF-817BB9948E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0238" y="4186238"/>
            <a:ext cx="619125" cy="8524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647177" name="Line 9">
            <a:extLst>
              <a:ext uri="{FF2B5EF4-FFF2-40B4-BE49-F238E27FC236}">
                <a16:creationId xmlns:a16="http://schemas.microsoft.com/office/drawing/2014/main" id="{FD0B7D23-05F5-AD16-8E21-0059304D6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0238" y="4186238"/>
            <a:ext cx="15748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647178" name="Line 10">
            <a:extLst>
              <a:ext uri="{FF2B5EF4-FFF2-40B4-BE49-F238E27FC236}">
                <a16:creationId xmlns:a16="http://schemas.microsoft.com/office/drawing/2014/main" id="{47FA928F-3569-27A1-94C4-EDC99DA3F16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97438" y="4029075"/>
            <a:ext cx="1808162" cy="3857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767C1F33-C566-E5FB-38A2-4D5EFEDF3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Comic Sans MS" panose="030F0902030302020204" pitchFamily="66" charset="0"/>
                <a:ea typeface="Apple LiGothic Medium" pitchFamily="2" charset="-120"/>
              </a:rPr>
              <a:t>La Voie Lactée</a:t>
            </a:r>
          </a:p>
        </p:txBody>
      </p:sp>
      <p:pic>
        <p:nvPicPr>
          <p:cNvPr id="41987" name="Picture 4" descr="MilkyWay2">
            <a:extLst>
              <a:ext uri="{FF2B5EF4-FFF2-40B4-BE49-F238E27FC236}">
                <a16:creationId xmlns:a16="http://schemas.microsoft.com/office/drawing/2014/main" id="{EFC1652B-CDE6-DDC8-7A8C-F23848C9F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91440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3">
            <a:extLst>
              <a:ext uri="{FF2B5EF4-FFF2-40B4-BE49-F238E27FC236}">
                <a16:creationId xmlns:a16="http://schemas.microsoft.com/office/drawing/2014/main" id="{B77143D8-1C38-1FB5-4F4B-5B865A504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8" y="1249363"/>
            <a:ext cx="29114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</a:rPr>
              <a:t>Coordonnées galactiques: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</a:rPr>
              <a:t>l longitude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</a:rPr>
              <a:t>b latitude</a:t>
            </a:r>
            <a:endParaRPr lang="fr-FR" altLang="fr-FR" sz="18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96325" name="Text Box 5">
            <a:extLst>
              <a:ext uri="{FF2B5EF4-FFF2-40B4-BE49-F238E27FC236}">
                <a16:creationId xmlns:a16="http://schemas.microsoft.com/office/drawing/2014/main" id="{2C11FB8F-6C9B-2C0E-9BE9-8F2164B65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88" y="3429000"/>
            <a:ext cx="1139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ja-JP" sz="1800"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b = 0</a:t>
            </a:r>
            <a:r>
              <a:rPr lang="fr-FR" altLang="ja-JP" sz="1800"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</a:t>
            </a:r>
            <a:r>
              <a:rPr lang="fr-FR" altLang="fr-FR" sz="1800"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5AFC1934-2A7A-4BF3-F8BA-10CBA662C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088" y="1397000"/>
            <a:ext cx="1139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</a:rPr>
              <a:t>b = +90</a:t>
            </a: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  <a:sym typeface="Symbol" pitchFamily="2" charset="2"/>
              </a:rPr>
              <a:t></a:t>
            </a: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888EAF4D-EADC-8BC9-B519-42DCE4FB7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088" y="5472113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</a:rPr>
              <a:t>b = -90</a:t>
            </a: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  <a:sym typeface="Symbol" pitchFamily="2" charset="2"/>
              </a:rPr>
              <a:t></a:t>
            </a: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1992" name="Text Box 8">
            <a:extLst>
              <a:ext uri="{FF2B5EF4-FFF2-40B4-BE49-F238E27FC236}">
                <a16:creationId xmlns:a16="http://schemas.microsoft.com/office/drawing/2014/main" id="{2FD0F849-5124-5850-1CBE-61B78236D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4373563"/>
            <a:ext cx="2760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ja-JP" sz="1800">
                <a:solidFill>
                  <a:schemeClr val="bg1"/>
                </a:solidFill>
                <a:latin typeface="Comic Sans MS" panose="030F0902030302020204" pitchFamily="66" charset="0"/>
              </a:rPr>
              <a:t>« nuages » de Magellan</a:t>
            </a: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96329" name="Line 9">
            <a:extLst>
              <a:ext uri="{FF2B5EF4-FFF2-40B4-BE49-F238E27FC236}">
                <a16:creationId xmlns:a16="http://schemas.microsoft.com/office/drawing/2014/main" id="{2FC24F2F-8977-05E6-363B-73DE33147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1913" y="4551363"/>
            <a:ext cx="954087" cy="3016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696330" name="Line 10">
            <a:extLst>
              <a:ext uri="{FF2B5EF4-FFF2-40B4-BE49-F238E27FC236}">
                <a16:creationId xmlns:a16="http://schemas.microsoft.com/office/drawing/2014/main" id="{50EC1E99-3098-47C5-2191-7F44BA2F8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1913" y="4551363"/>
            <a:ext cx="284162" cy="1889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>
            <a:extLst>
              <a:ext uri="{FF2B5EF4-FFF2-40B4-BE49-F238E27FC236}">
                <a16:creationId xmlns:a16="http://schemas.microsoft.com/office/drawing/2014/main" id="{004AAA77-8F9E-ED26-E7E6-1C9159075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La Voie Lactée: le disque</a:t>
            </a:r>
          </a:p>
        </p:txBody>
      </p:sp>
      <p:sp>
        <p:nvSpPr>
          <p:cNvPr id="712707" name="Text Box 3">
            <a:extLst>
              <a:ext uri="{FF2B5EF4-FFF2-40B4-BE49-F238E27FC236}">
                <a16:creationId xmlns:a16="http://schemas.microsoft.com/office/drawing/2014/main" id="{1EC4850E-4314-BA97-5C77-EE1E537DD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1062038"/>
            <a:ext cx="7853363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Forme de la distribution de lumière du disque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      L (r)  = L</a:t>
            </a:r>
            <a:r>
              <a:rPr lang="fr-FR" altLang="fr-FR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0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exp (-r/h)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      o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ù h donne l’échelle de hauteur du disque. </a:t>
            </a:r>
          </a:p>
          <a:p>
            <a:pPr lvl="1">
              <a:defRPr/>
            </a:pP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Etoiles de </a:t>
            </a:r>
            <a:r>
              <a:rPr lang="fr-FR" altLang="ja-JP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population I (jeunes)</a:t>
            </a:r>
            <a:endParaRPr lang="fr-FR" altLang="ja-JP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Existence de 3 composantes du fait des orbites des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étoiles, qui ne sont pas exactement coplanaires -&gt; pression dynamique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Disque mince jeune h = 100 pc,  M 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~ 6 x 10</a:t>
            </a:r>
            <a:r>
              <a:rPr lang="fr-FR" altLang="ja-JP" sz="18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10 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</a:t>
            </a:r>
            <a:r>
              <a:rPr lang="fr-FR" altLang="ja-JP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" pitchFamily="2" charset="2"/>
              </a:rPr>
              <a:t>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Gaz moléculaire, Soleil (R</a:t>
            </a:r>
            <a:r>
              <a:rPr lang="fr-FR" altLang="fr-FR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0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= 8,5 kpc), étoiles jeunes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Disque mince vieux h = 325 pc, </a:t>
            </a:r>
            <a:endParaRPr lang="fr-FR" altLang="ja-JP" sz="1800" baseline="-25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defRPr/>
            </a:pPr>
            <a:r>
              <a:rPr lang="fr-FR" altLang="ja-JP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" pitchFamily="2" charset="2"/>
              </a:rPr>
              <a:t>    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" pitchFamily="2" charset="2"/>
              </a:rPr>
              <a:t>Etoiles plus vieilles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Disque épais h = 1500 pc, M 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~ 3 x 10</a:t>
            </a:r>
            <a:r>
              <a:rPr lang="fr-FR" altLang="ja-JP" sz="18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9 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</a:t>
            </a:r>
            <a:r>
              <a:rPr lang="fr-FR" altLang="ja-JP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" pitchFamily="2" charset="2"/>
              </a:rPr>
              <a:t>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endParaRPr lang="fr-FR" altLang="ja-JP" sz="1800" baseline="-25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defRPr/>
            </a:pPr>
            <a:r>
              <a:rPr lang="fr-FR" altLang="ja-JP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" pitchFamily="2" charset="2"/>
              </a:rPr>
              <a:t>    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" pitchFamily="2" charset="2"/>
              </a:rPr>
              <a:t>2% de la masse du disque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  <a:p>
            <a:pPr>
              <a:defRPr/>
            </a:pPr>
            <a:endParaRPr lang="fr-FR" altLang="ja-JP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Rapport M/L ~ 3 </a:t>
            </a: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>
            <a:extLst>
              <a:ext uri="{FF2B5EF4-FFF2-40B4-BE49-F238E27FC236}">
                <a16:creationId xmlns:a16="http://schemas.microsoft.com/office/drawing/2014/main" id="{60744A12-891C-3461-B4C6-8861FE84D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La Voie Lactée: le bulbe</a:t>
            </a:r>
          </a:p>
        </p:txBody>
      </p:sp>
      <p:sp>
        <p:nvSpPr>
          <p:cNvPr id="716803" name="Text Box 3">
            <a:extLst>
              <a:ext uri="{FF2B5EF4-FFF2-40B4-BE49-F238E27FC236}">
                <a16:creationId xmlns:a16="http://schemas.microsoft.com/office/drawing/2014/main" id="{DF77E44B-89A5-063F-C6EC-2B8504A13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1262063"/>
            <a:ext cx="705167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Forme de la distribution de lumière du bulbe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      L (r)  = L</a:t>
            </a:r>
            <a:r>
              <a:rPr lang="fr-FR" altLang="fr-FR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0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exp [(-r/r</a:t>
            </a:r>
            <a:r>
              <a:rPr lang="fr-FR" altLang="fr-FR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)</a:t>
            </a:r>
            <a:r>
              <a:rPr lang="fr-FR" altLang="fr-FR" sz="18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1/4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- 1]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      o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ù r</a:t>
            </a:r>
            <a:r>
              <a:rPr lang="fr-FR" altLang="ja-JP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donne l’échelle du disque. </a:t>
            </a:r>
          </a:p>
          <a:p>
            <a:pPr>
              <a:defRPr/>
            </a:pP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      Etoiles de </a:t>
            </a:r>
            <a:r>
              <a:rPr lang="fr-FR" altLang="ja-JP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population II (vieilles)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r</a:t>
            </a:r>
            <a:r>
              <a:rPr lang="fr-FR" altLang="fr-FR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: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rayon effectif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(contient la moitié de la lumière)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r</a:t>
            </a:r>
            <a:r>
              <a:rPr lang="fr-FR" altLang="fr-FR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 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~ 700 pc pour la Voie Lactée</a:t>
            </a:r>
          </a:p>
          <a:p>
            <a:pPr>
              <a:buFontTx/>
              <a:buChar char="•"/>
              <a:defRPr/>
            </a:pPr>
            <a:endParaRPr lang="fr-FR" altLang="ja-JP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L</a:t>
            </a:r>
            <a:r>
              <a:rPr lang="fr-FR" altLang="fr-FR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0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est la luminosité centrale du bulbe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M 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~ 10</a:t>
            </a:r>
            <a:r>
              <a:rPr lang="fr-FR" altLang="ja-JP" sz="18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10 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</a:t>
            </a:r>
            <a:r>
              <a:rPr lang="fr-FR" altLang="ja-JP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" pitchFamily="2" charset="2"/>
              </a:rPr>
              <a:t>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&lt; disque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" pitchFamily="2" charset="2"/>
              </a:rPr>
              <a:t> Etoiles plus vieilles que dans le disque. Orbites « aléatoires »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  <a:p>
            <a:pPr>
              <a:defRPr/>
            </a:pPr>
            <a:endParaRPr lang="fr-FR" altLang="ja-JP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Rapport M/L ~ 3  </a:t>
            </a: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>
            <a:extLst>
              <a:ext uri="{FF2B5EF4-FFF2-40B4-BE49-F238E27FC236}">
                <a16:creationId xmlns:a16="http://schemas.microsoft.com/office/drawing/2014/main" id="{71A447F0-3CC2-750A-A236-EBF8CF404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La Voie Lactée: le halo</a:t>
            </a:r>
          </a:p>
        </p:txBody>
      </p:sp>
      <p:sp>
        <p:nvSpPr>
          <p:cNvPr id="718851" name="Text Box 3">
            <a:extLst>
              <a:ext uri="{FF2B5EF4-FFF2-40B4-BE49-F238E27FC236}">
                <a16:creationId xmlns:a16="http://schemas.microsoft.com/office/drawing/2014/main" id="{A2F03B6E-844F-5BBE-8BA4-C62271FD6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312863"/>
            <a:ext cx="72136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Forme de la distribution de lumière du halo: mal connue</a:t>
            </a:r>
          </a:p>
          <a:p>
            <a:pPr>
              <a:defRPr/>
            </a:pPr>
            <a:endParaRPr lang="fr-FR" altLang="fr-FR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      L (r)  = r</a:t>
            </a:r>
            <a:r>
              <a:rPr lang="fr-FR" altLang="fr-FR" sz="18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-</a:t>
            </a:r>
            <a:r>
              <a:rPr lang="fr-FR" altLang="fr-FR" sz="18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  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?</a:t>
            </a:r>
            <a:endParaRPr lang="fr-FR" altLang="fr-FR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endParaRPr lang="fr-FR" altLang="fr-FR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      loi de puissance</a:t>
            </a:r>
            <a:endParaRPr lang="fr-FR" altLang="ja-JP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  <a:p>
            <a:pPr>
              <a:buFontTx/>
              <a:buChar char="•"/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r</a:t>
            </a:r>
            <a:r>
              <a:rPr lang="fr-FR" altLang="fr-FR" sz="18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 </a:t>
            </a:r>
            <a:r>
              <a:rPr lang="fr-FR" altLang="ja-JP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~ 50-60 </a:t>
            </a:r>
            <a:r>
              <a:rPr lang="fr-FR" altLang="ja-JP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kpc</a:t>
            </a:r>
            <a:r>
              <a:rPr lang="fr-FR" altLang="ja-JP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(halo visible)</a:t>
            </a:r>
          </a:p>
          <a:p>
            <a:pPr>
              <a:buFontTx/>
              <a:buChar char="•"/>
              <a:defRPr/>
            </a:pPr>
            <a:endParaRPr lang="fr-FR" altLang="ja-JP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ja-JP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Halo visible composé d’environ 150-200 amas globulaires</a:t>
            </a:r>
          </a:p>
          <a:p>
            <a:pPr>
              <a:buFontTx/>
              <a:buChar char="•"/>
              <a:defRPr/>
            </a:pPr>
            <a:endParaRPr lang="fr-FR" altLang="ja-JP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ja-JP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Halo sombre qui s’étend plus loin que le halo visible</a:t>
            </a:r>
          </a:p>
          <a:p>
            <a:pPr>
              <a:defRPr/>
            </a:pPr>
            <a:endParaRPr lang="fr-FR" altLang="fr-FR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M </a:t>
            </a:r>
            <a:r>
              <a:rPr lang="fr-FR" altLang="ja-JP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~ 5,8 x 10</a:t>
            </a:r>
            <a:r>
              <a:rPr lang="fr-FR" altLang="ja-JP" sz="18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11 </a:t>
            </a:r>
            <a:r>
              <a:rPr lang="fr-FR" altLang="ja-JP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</a:t>
            </a:r>
            <a:r>
              <a:rPr lang="fr-FR" altLang="ja-JP" sz="18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" pitchFamily="2" charset="2"/>
              </a:rPr>
              <a:t>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c’est-à-dire plus de 10 x masse du disque ou du bulbe</a:t>
            </a:r>
          </a:p>
          <a:p>
            <a:pPr>
              <a:defRPr/>
            </a:pPr>
            <a:endParaRPr lang="fr-FR" altLang="ja-JP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>
            <a:extLst>
              <a:ext uri="{FF2B5EF4-FFF2-40B4-BE49-F238E27FC236}">
                <a16:creationId xmlns:a16="http://schemas.microsoft.com/office/drawing/2014/main" id="{0F4C871A-2E41-07D4-18C1-6E3BAF2BE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-190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La Voie Lactée: vue multi-longueurs d’onde</a:t>
            </a:r>
          </a:p>
        </p:txBody>
      </p:sp>
      <p:sp>
        <p:nvSpPr>
          <p:cNvPr id="698371" name="Text Box 3">
            <a:extLst>
              <a:ext uri="{FF2B5EF4-FFF2-40B4-BE49-F238E27FC236}">
                <a16:creationId xmlns:a16="http://schemas.microsoft.com/office/drawing/2014/main" id="{98A278D6-8E2B-F304-782E-F907FCCFB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879475"/>
            <a:ext cx="6867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aaa</a:t>
            </a: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52227" name="Picture 4" descr="MilkyWay_allWaves">
            <a:extLst>
              <a:ext uri="{FF2B5EF4-FFF2-40B4-BE49-F238E27FC236}">
                <a16:creationId xmlns:a16="http://schemas.microsoft.com/office/drawing/2014/main" id="{7C43CAAC-B51B-BC74-7F3C-B0E803EB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r="1968" b="7018"/>
          <a:stretch>
            <a:fillRect/>
          </a:stretch>
        </p:blipFill>
        <p:spPr bwMode="auto">
          <a:xfrm>
            <a:off x="-9525" y="454025"/>
            <a:ext cx="9164638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>
            <a:extLst>
              <a:ext uri="{FF2B5EF4-FFF2-40B4-BE49-F238E27FC236}">
                <a16:creationId xmlns:a16="http://schemas.microsoft.com/office/drawing/2014/main" id="{15B3C05F-4EFE-B30C-E0B1-011BFF04A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3" y="3081338"/>
            <a:ext cx="4813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Comic Sans MS" panose="030F0902030302020204" pitchFamily="66" charset="0"/>
              </a:rPr>
              <a:t>Dynamique de la Voie Lactée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>
            <a:extLst>
              <a:ext uri="{FF2B5EF4-FFF2-40B4-BE49-F238E27FC236}">
                <a16:creationId xmlns:a16="http://schemas.microsoft.com/office/drawing/2014/main" id="{2031B18B-F892-C3FD-3FF8-A42381890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Rotation du disque</a:t>
            </a:r>
          </a:p>
        </p:txBody>
      </p:sp>
      <p:pic>
        <p:nvPicPr>
          <p:cNvPr id="56323" name="Picture 4" descr="MWrotcurve">
            <a:extLst>
              <a:ext uri="{FF2B5EF4-FFF2-40B4-BE49-F238E27FC236}">
                <a16:creationId xmlns:a16="http://schemas.microsoft.com/office/drawing/2014/main" id="{7B0203F0-A84A-5BCC-8CF7-D43EA741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166813"/>
            <a:ext cx="3228975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4517" name="Text Box 5">
            <a:extLst>
              <a:ext uri="{FF2B5EF4-FFF2-40B4-BE49-F238E27FC236}">
                <a16:creationId xmlns:a16="http://schemas.microsoft.com/office/drawing/2014/main" id="{22C5E75C-0334-41FD-60C0-6A00FC9B1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701800"/>
            <a:ext cx="4214813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Disque en rotation:</a:t>
            </a:r>
          </a:p>
          <a:p>
            <a:pPr>
              <a:defRPr/>
            </a:pPr>
            <a:endParaRPr lang="fr-FR" altLang="fr-FR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V</a:t>
            </a:r>
            <a:r>
              <a:rPr lang="fr-FR" altLang="fr-FR" sz="18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0 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= 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</a:t>
            </a:r>
            <a:r>
              <a:rPr lang="fr-FR" altLang="fr-FR" sz="18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0 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R</a:t>
            </a:r>
            <a:r>
              <a:rPr lang="fr-FR" altLang="fr-FR" sz="18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0     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(Soleil)</a:t>
            </a:r>
            <a:endParaRPr lang="fr-FR" altLang="fr-FR" sz="1800" baseline="-25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  <a:p>
            <a:pPr>
              <a:defRPr/>
            </a:pPr>
            <a:endParaRPr lang="fr-FR" altLang="fr-FR" sz="1800" baseline="-25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V</a:t>
            </a:r>
            <a:r>
              <a:rPr lang="fr-FR" altLang="fr-FR" sz="18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= 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</a:t>
            </a:r>
            <a:r>
              <a:rPr lang="fr-FR" altLang="fr-FR" sz="18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R        (Objet)</a:t>
            </a:r>
          </a:p>
          <a:p>
            <a:pPr>
              <a:defRPr/>
            </a:pPr>
            <a:endParaRPr lang="fr-FR" altLang="fr-FR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On cherche les vitesses </a:t>
            </a:r>
            <a:r>
              <a:rPr lang="fr-FR" altLang="fr-FR" sz="1800" dirty="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radiale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et </a:t>
            </a:r>
          </a:p>
          <a:p>
            <a:pPr>
              <a:defRPr/>
            </a:pPr>
            <a:r>
              <a:rPr lang="fr-FR" altLang="fr-FR" sz="1800" dirty="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tangentielle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de l’objet </a:t>
            </a:r>
            <a:r>
              <a:rPr lang="fr-FR" altLang="fr-FR" sz="1800" dirty="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par rapport </a:t>
            </a:r>
          </a:p>
          <a:p>
            <a:pPr>
              <a:defRPr/>
            </a:pPr>
            <a:r>
              <a:rPr lang="fr-FR" altLang="fr-FR" sz="1800" dirty="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au Soleil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en fonction de la longitude</a:t>
            </a: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Galactique, l</a:t>
            </a:r>
          </a:p>
          <a:p>
            <a:pPr>
              <a:defRPr/>
            </a:pPr>
            <a:endParaRPr lang="fr-FR" altLang="fr-FR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Si la rotation est purement rigide </a:t>
            </a: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alors </a:t>
            </a:r>
            <a:r>
              <a:rPr lang="fr-FR" altLang="fr-FR" sz="18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0 </a:t>
            </a: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= </a:t>
            </a:r>
          </a:p>
          <a:p>
            <a:pPr>
              <a:defRPr/>
            </a:pPr>
            <a:endParaRPr lang="fr-FR" altLang="fr-FR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  <a:p>
            <a:pPr>
              <a:defRPr/>
            </a:pPr>
            <a:r>
              <a:rPr lang="fr-FR" altLang="fr-F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Pour le calcul on suppose  = (R)</a:t>
            </a: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F2F840DA-F835-D4DC-660A-43DFA39B8A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93825" y="1027113"/>
            <a:ext cx="455613" cy="528637"/>
          </a:xfrm>
          <a:prstGeom prst="line">
            <a:avLst/>
          </a:prstGeom>
          <a:noFill/>
          <a:ln w="9525">
            <a:solidFill>
              <a:srgbClr val="CC000B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F013EDB9-9BD5-DB40-BD28-2F716F0FE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3825" y="1555750"/>
            <a:ext cx="455613" cy="485775"/>
          </a:xfrm>
          <a:prstGeom prst="line">
            <a:avLst/>
          </a:prstGeom>
          <a:noFill/>
          <a:ln w="9525">
            <a:solidFill>
              <a:srgbClr val="CC000B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id="{01DC1EA5-FE6C-AB7B-73A5-1E4944DE0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Rotation du disque</a:t>
            </a:r>
          </a:p>
        </p:txBody>
      </p:sp>
      <p:pic>
        <p:nvPicPr>
          <p:cNvPr id="58371" name="Picture 3" descr="MWrotcurve">
            <a:extLst>
              <a:ext uri="{FF2B5EF4-FFF2-40B4-BE49-F238E27FC236}">
                <a16:creationId xmlns:a16="http://schemas.microsoft.com/office/drawing/2014/main" id="{77B420DA-110F-4511-909E-494EAC62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166813"/>
            <a:ext cx="3228975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 descr="Image 1">
            <a:extLst>
              <a:ext uri="{FF2B5EF4-FFF2-40B4-BE49-F238E27FC236}">
                <a16:creationId xmlns:a16="http://schemas.microsoft.com/office/drawing/2014/main" id="{560CDFC8-494A-9286-16B6-77B54714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1593850"/>
            <a:ext cx="3895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 descr="Image 2">
            <a:extLst>
              <a:ext uri="{FF2B5EF4-FFF2-40B4-BE49-F238E27FC236}">
                <a16:creationId xmlns:a16="http://schemas.microsoft.com/office/drawing/2014/main" id="{0695B825-BCB9-9793-8B13-B2135975F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2654300"/>
            <a:ext cx="203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 descr="Image 3">
            <a:extLst>
              <a:ext uri="{FF2B5EF4-FFF2-40B4-BE49-F238E27FC236}">
                <a16:creationId xmlns:a16="http://schemas.microsoft.com/office/drawing/2014/main" id="{E3E39E92-2B72-645C-37EC-9D1459F27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4637088"/>
            <a:ext cx="34226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5000" name="Rectangle 8">
            <a:extLst>
              <a:ext uri="{FF2B5EF4-FFF2-40B4-BE49-F238E27FC236}">
                <a16:creationId xmlns:a16="http://schemas.microsoft.com/office/drawing/2014/main" id="{4E2AB59D-971F-A6FA-8FA1-40C536D21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563" y="3948113"/>
            <a:ext cx="1722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En identifiant:</a:t>
            </a:r>
          </a:p>
        </p:txBody>
      </p:sp>
      <p:sp>
        <p:nvSpPr>
          <p:cNvPr id="725001" name="Rectangle 9">
            <a:extLst>
              <a:ext uri="{FF2B5EF4-FFF2-40B4-BE49-F238E27FC236}">
                <a16:creationId xmlns:a16="http://schemas.microsoft.com/office/drawing/2014/main" id="{0BD895A7-402B-1353-E08E-07B6479B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8" y="1227138"/>
            <a:ext cx="3328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En coordonnées cartésiennes:</a:t>
            </a:r>
          </a:p>
        </p:txBody>
      </p:sp>
      <p:cxnSp>
        <p:nvCxnSpPr>
          <p:cNvPr id="58377" name="Connecteur droit avec flèche 9">
            <a:extLst>
              <a:ext uri="{FF2B5EF4-FFF2-40B4-BE49-F238E27FC236}">
                <a16:creationId xmlns:a16="http://schemas.microsoft.com/office/drawing/2014/main" id="{7BE5FD2E-4719-E67F-83FF-3E1AE710D8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60500" y="2941638"/>
            <a:ext cx="1290638" cy="158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DD5AC70-8D36-FAAA-1BE3-26E762334A35}"/>
              </a:ext>
            </a:extLst>
          </p:cNvPr>
          <p:cNvSpPr/>
          <p:nvPr/>
        </p:nvSpPr>
        <p:spPr>
          <a:xfrm>
            <a:off x="1682750" y="2925763"/>
            <a:ext cx="9493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fr-FR" sz="18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D sin l</a:t>
            </a:r>
            <a:endParaRPr lang="fr-FR" sz="180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>
            <a:extLst>
              <a:ext uri="{FF2B5EF4-FFF2-40B4-BE49-F238E27FC236}">
                <a16:creationId xmlns:a16="http://schemas.microsoft.com/office/drawing/2014/main" id="{CFFCA37A-1B11-0451-275F-0602D235C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La Voie Lactée</a:t>
            </a:r>
          </a:p>
        </p:txBody>
      </p:sp>
      <p:sp>
        <p:nvSpPr>
          <p:cNvPr id="710662" name="Text Box 6">
            <a:extLst>
              <a:ext uri="{FF2B5EF4-FFF2-40B4-BE49-F238E27FC236}">
                <a16:creationId xmlns:a16="http://schemas.microsoft.com/office/drawing/2014/main" id="{5F280665-287D-E3DF-D702-C80E919E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963" y="1001713"/>
            <a:ext cx="34893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Galilée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(17</a:t>
            </a:r>
            <a:r>
              <a:rPr lang="fr-FR" altLang="fr-FR" sz="18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ième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siècle) découvre que la Voie Lactée est composée d’étoiles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Herschel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(18</a:t>
            </a:r>
            <a:r>
              <a:rPr lang="fr-FR" altLang="fr-FR" sz="18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ième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siècle) observe le voisinage solaire avec son télescope de 1,25 m à miroir en bronze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Lord Rosse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(19</a:t>
            </a:r>
            <a:r>
              <a:rPr lang="fr-FR" altLang="fr-FR" sz="18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ième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siècle) observe les premières galaxies avec son télescope de 1,8m de diamètre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pic>
        <p:nvPicPr>
          <p:cNvPr id="21508" name="Picture 7">
            <a:extLst>
              <a:ext uri="{FF2B5EF4-FFF2-40B4-BE49-F238E27FC236}">
                <a16:creationId xmlns:a16="http://schemas.microsoft.com/office/drawing/2014/main" id="{ABB216A1-B4DE-6822-5A45-F109D1A0B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001713"/>
            <a:ext cx="521335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6">
            <a:extLst>
              <a:ext uri="{FF2B5EF4-FFF2-40B4-BE49-F238E27FC236}">
                <a16:creationId xmlns:a16="http://schemas.microsoft.com/office/drawing/2014/main" id="{E6CFD998-0BA5-D7F8-313E-EF39265CB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6294438"/>
            <a:ext cx="4689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Comic Sans MS" panose="030F0902030302020204" pitchFamily="66" charset="0"/>
              </a:rPr>
              <a:t>Télescope de Herschel</a:t>
            </a:r>
            <a:endParaRPr lang="fr-FR" altLang="fr-FR" sz="2000">
              <a:solidFill>
                <a:schemeClr val="bg1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>
            <a:extLst>
              <a:ext uri="{FF2B5EF4-FFF2-40B4-BE49-F238E27FC236}">
                <a16:creationId xmlns:a16="http://schemas.microsoft.com/office/drawing/2014/main" id="{707BF580-6462-9CB5-6016-E5DA6A73C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Rotation du disque</a:t>
            </a:r>
          </a:p>
        </p:txBody>
      </p:sp>
      <p:pic>
        <p:nvPicPr>
          <p:cNvPr id="60419" name="Picture 3" descr="MWrotcurve">
            <a:extLst>
              <a:ext uri="{FF2B5EF4-FFF2-40B4-BE49-F238E27FC236}">
                <a16:creationId xmlns:a16="http://schemas.microsoft.com/office/drawing/2014/main" id="{7D6E3CAB-C219-E0C5-9164-1DD36B39F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166813"/>
            <a:ext cx="3228975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45" name="Rectangle 5">
            <a:extLst>
              <a:ext uri="{FF2B5EF4-FFF2-40B4-BE49-F238E27FC236}">
                <a16:creationId xmlns:a16="http://schemas.microsoft.com/office/drawing/2014/main" id="{EAF21B48-6A5C-D011-BDEE-2A7C5EEBB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1227138"/>
            <a:ext cx="3328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En coordonnées cartésiennes:</a:t>
            </a:r>
          </a:p>
        </p:txBody>
      </p:sp>
      <p:pic>
        <p:nvPicPr>
          <p:cNvPr id="60421" name="Picture 6" descr="Image 1">
            <a:extLst>
              <a:ext uri="{FF2B5EF4-FFF2-40B4-BE49-F238E27FC236}">
                <a16:creationId xmlns:a16="http://schemas.microsoft.com/office/drawing/2014/main" id="{321003DD-9985-4813-C427-FC01F2BA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898650"/>
            <a:ext cx="37147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48" name="Line 8">
            <a:extLst>
              <a:ext uri="{FF2B5EF4-FFF2-40B4-BE49-F238E27FC236}">
                <a16:creationId xmlns:a16="http://schemas.microsoft.com/office/drawing/2014/main" id="{B486E12A-F8AD-9337-30A0-2EF4B5408F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93825" y="1036638"/>
            <a:ext cx="455613" cy="519112"/>
          </a:xfrm>
          <a:prstGeom prst="line">
            <a:avLst/>
          </a:prstGeom>
          <a:noFill/>
          <a:ln w="9525">
            <a:solidFill>
              <a:srgbClr val="CC000B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727049" name="Line 9">
            <a:extLst>
              <a:ext uri="{FF2B5EF4-FFF2-40B4-BE49-F238E27FC236}">
                <a16:creationId xmlns:a16="http://schemas.microsoft.com/office/drawing/2014/main" id="{B7B9C932-492C-56DD-E192-7A628D0448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3825" y="1555750"/>
            <a:ext cx="455613" cy="485775"/>
          </a:xfrm>
          <a:prstGeom prst="line">
            <a:avLst/>
          </a:prstGeom>
          <a:noFill/>
          <a:ln w="9525">
            <a:solidFill>
              <a:srgbClr val="CC000B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727050" name="Rectangle 10">
            <a:extLst>
              <a:ext uri="{FF2B5EF4-FFF2-40B4-BE49-F238E27FC236}">
                <a16:creationId xmlns:a16="http://schemas.microsoft.com/office/drawing/2014/main" id="{93EE6E3C-5C45-F88D-491D-3C66DF7C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935288"/>
            <a:ext cx="4202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En projetant sur les vecteur unitaires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liés au soleil:</a:t>
            </a:r>
          </a:p>
        </p:txBody>
      </p:sp>
      <p:pic>
        <p:nvPicPr>
          <p:cNvPr id="60425" name="Picture 11" descr="Image 2">
            <a:extLst>
              <a:ext uri="{FF2B5EF4-FFF2-40B4-BE49-F238E27FC236}">
                <a16:creationId xmlns:a16="http://schemas.microsoft.com/office/drawing/2014/main" id="{5FFCD071-8687-74CC-782C-1B8D40C6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4860925"/>
            <a:ext cx="44799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3" descr="Image 1">
            <a:extLst>
              <a:ext uri="{FF2B5EF4-FFF2-40B4-BE49-F238E27FC236}">
                <a16:creationId xmlns:a16="http://schemas.microsoft.com/office/drawing/2014/main" id="{9D0405A8-757F-F3B3-2FEF-37EA2608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4137025"/>
            <a:ext cx="38290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>
            <a:extLst>
              <a:ext uri="{FF2B5EF4-FFF2-40B4-BE49-F238E27FC236}">
                <a16:creationId xmlns:a16="http://schemas.microsoft.com/office/drawing/2014/main" id="{AC551667-8B0E-5B29-ACC2-1E745D765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Rotation du disque</a:t>
            </a:r>
          </a:p>
        </p:txBody>
      </p:sp>
      <p:sp>
        <p:nvSpPr>
          <p:cNvPr id="706565" name="Text Box 5">
            <a:extLst>
              <a:ext uri="{FF2B5EF4-FFF2-40B4-BE49-F238E27FC236}">
                <a16:creationId xmlns:a16="http://schemas.microsoft.com/office/drawing/2014/main" id="{3D4209F6-EAB4-1327-AC52-3580C0B8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1062038"/>
            <a:ext cx="7405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Dans le voisinage solaire,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</a:t>
            </a:r>
            <a:r>
              <a:rPr lang="fr-FR" altLang="fr-FR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~ </a:t>
            </a:r>
            <a:r>
              <a:rPr lang="fr-FR" altLang="fr-FR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0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et les vitesses s’expriment en fonction des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constantes de Oort, A et B: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62468" name="Image 5" descr="Image 2.png">
            <a:extLst>
              <a:ext uri="{FF2B5EF4-FFF2-40B4-BE49-F238E27FC236}">
                <a16:creationId xmlns:a16="http://schemas.microsoft.com/office/drawing/2014/main" id="{C24269A5-088D-5BC5-F15A-96D53BF08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2273300"/>
            <a:ext cx="40100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Image 6" descr="Image 3.png">
            <a:extLst>
              <a:ext uri="{FF2B5EF4-FFF2-40B4-BE49-F238E27FC236}">
                <a16:creationId xmlns:a16="http://schemas.microsoft.com/office/drawing/2014/main" id="{5E9B515A-0E45-BFB2-3C16-53E32D274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3775075"/>
            <a:ext cx="42672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>
            <a:extLst>
              <a:ext uri="{FF2B5EF4-FFF2-40B4-BE49-F238E27FC236}">
                <a16:creationId xmlns:a16="http://schemas.microsoft.com/office/drawing/2014/main" id="{6A4F3CCF-2DB9-5035-F854-78CC2E268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Rotation du disque</a:t>
            </a:r>
          </a:p>
        </p:txBody>
      </p:sp>
      <p:pic>
        <p:nvPicPr>
          <p:cNvPr id="64515" name="Picture 4" descr="MWrotcurve_measured">
            <a:extLst>
              <a:ext uri="{FF2B5EF4-FFF2-40B4-BE49-F238E27FC236}">
                <a16:creationId xmlns:a16="http://schemas.microsoft.com/office/drawing/2014/main" id="{E50AB9B7-2734-82B7-0A50-106D057FE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914525"/>
            <a:ext cx="55499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65" name="Text Box 5">
            <a:extLst>
              <a:ext uri="{FF2B5EF4-FFF2-40B4-BE49-F238E27FC236}">
                <a16:creationId xmlns:a16="http://schemas.microsoft.com/office/drawing/2014/main" id="{57C4C043-9E76-990D-331F-C0716D287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1062038"/>
            <a:ext cx="7405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Le mouvement observé confirme l’hypothèse de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rotation non-rigide</a:t>
            </a: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>
            <a:extLst>
              <a:ext uri="{FF2B5EF4-FFF2-40B4-BE49-F238E27FC236}">
                <a16:creationId xmlns:a16="http://schemas.microsoft.com/office/drawing/2014/main" id="{C58BF413-7D34-AAF0-19C8-9B37C016D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Rotation du disque</a:t>
            </a:r>
          </a:p>
        </p:txBody>
      </p:sp>
      <p:pic>
        <p:nvPicPr>
          <p:cNvPr id="66563" name="Picture 4" descr="MWrotcurve_tangpoint">
            <a:extLst>
              <a:ext uri="{FF2B5EF4-FFF2-40B4-BE49-F238E27FC236}">
                <a16:creationId xmlns:a16="http://schemas.microsoft.com/office/drawing/2014/main" id="{E6D9CC9E-E7EE-5AD9-3625-E08634E9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428750"/>
            <a:ext cx="4975225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8613" name="Text Box 5">
            <a:extLst>
              <a:ext uri="{FF2B5EF4-FFF2-40B4-BE49-F238E27FC236}">
                <a16:creationId xmlns:a16="http://schemas.microsoft.com/office/drawing/2014/main" id="{3CCEEB9E-C67F-91B5-B7E6-17ACFBC9D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038" y="879475"/>
            <a:ext cx="2955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Méthode du point tangent</a:t>
            </a:r>
          </a:p>
        </p:txBody>
      </p:sp>
      <p:pic>
        <p:nvPicPr>
          <p:cNvPr id="66565" name="Picture 4" descr="MWrotcurve21cm">
            <a:extLst>
              <a:ext uri="{FF2B5EF4-FFF2-40B4-BE49-F238E27FC236}">
                <a16:creationId xmlns:a16="http://schemas.microsoft.com/office/drawing/2014/main" id="{F63B040A-EFBF-BB49-76A8-01C7EEA7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3101975"/>
            <a:ext cx="4622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Text Box 3">
            <a:extLst>
              <a:ext uri="{FF2B5EF4-FFF2-40B4-BE49-F238E27FC236}">
                <a16:creationId xmlns:a16="http://schemas.microsoft.com/office/drawing/2014/main" id="{8BEB40F7-DE02-AE92-34E8-78D8C3A23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879475"/>
            <a:ext cx="261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Courbe de rotation HI</a:t>
            </a:r>
            <a:endParaRPr lang="fr-FR" sz="18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68611" name="Picture 4" descr="MWrotcurve21cm">
            <a:extLst>
              <a:ext uri="{FF2B5EF4-FFF2-40B4-BE49-F238E27FC236}">
                <a16:creationId xmlns:a16="http://schemas.microsoft.com/office/drawing/2014/main" id="{DA453B4D-7250-6FD8-20ED-4ECEE6078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368425"/>
            <a:ext cx="4622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5" descr="MWrotcurve21cm1D">
            <a:extLst>
              <a:ext uri="{FF2B5EF4-FFF2-40B4-BE49-F238E27FC236}">
                <a16:creationId xmlns:a16="http://schemas.microsoft.com/office/drawing/2014/main" id="{7A081441-4C7D-35D4-5A83-D0C8ED02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543300"/>
            <a:ext cx="43846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0422" name="Text Box 6">
            <a:extLst>
              <a:ext uri="{FF2B5EF4-FFF2-40B4-BE49-F238E27FC236}">
                <a16:creationId xmlns:a16="http://schemas.microsoft.com/office/drawing/2014/main" id="{B13F4173-AE33-406C-E93F-3224B4263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3062288"/>
            <a:ext cx="3343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Courbe de rotation HI (1D)</a:t>
            </a:r>
            <a:endParaRPr lang="fr-FR" sz="18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700423" name="Line 7">
            <a:extLst>
              <a:ext uri="{FF2B5EF4-FFF2-40B4-BE49-F238E27FC236}">
                <a16:creationId xmlns:a16="http://schemas.microsoft.com/office/drawing/2014/main" id="{2BA33541-C4CD-FD1A-D69A-01AA192AC1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46400" y="4124325"/>
            <a:ext cx="2041525" cy="336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700424" name="Line 8">
            <a:extLst>
              <a:ext uri="{FF2B5EF4-FFF2-40B4-BE49-F238E27FC236}">
                <a16:creationId xmlns:a16="http://schemas.microsoft.com/office/drawing/2014/main" id="{5DFDA0D3-2042-8A80-03BB-70A329652C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46400" y="3209925"/>
            <a:ext cx="2041525" cy="2805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700425" name="Line 9">
            <a:extLst>
              <a:ext uri="{FF2B5EF4-FFF2-40B4-BE49-F238E27FC236}">
                <a16:creationId xmlns:a16="http://schemas.microsoft.com/office/drawing/2014/main" id="{92D3EAE1-F8F7-CBE6-2A61-85D240EBD9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40075" y="3830638"/>
            <a:ext cx="2590800" cy="147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700426" name="Rectangle 10">
            <a:extLst>
              <a:ext uri="{FF2B5EF4-FFF2-40B4-BE49-F238E27FC236}">
                <a16:creationId xmlns:a16="http://schemas.microsoft.com/office/drawing/2014/main" id="{EF6D31D0-C165-D4D9-5980-99B0BDD00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Rotation du disque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>
            <a:extLst>
              <a:ext uri="{FF2B5EF4-FFF2-40B4-BE49-F238E27FC236}">
                <a16:creationId xmlns:a16="http://schemas.microsoft.com/office/drawing/2014/main" id="{DD1B4599-5472-411F-B3B4-79A959299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3" y="3081338"/>
            <a:ext cx="4813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Comic Sans MS" panose="030F0902030302020204" pitchFamily="66" charset="0"/>
              </a:rPr>
              <a:t>Le trou noir central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Text Box 2">
            <a:extLst>
              <a:ext uri="{FF2B5EF4-FFF2-40B4-BE49-F238E27FC236}">
                <a16:creationId xmlns:a16="http://schemas.microsoft.com/office/drawing/2014/main" id="{B9A6B812-38E0-0262-37B6-238B1A60F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923925"/>
            <a:ext cx="7527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Mise en évidence par détection de flashs lumineux.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1139" name="Rectangle 3">
            <a:extLst>
              <a:ext uri="{FF2B5EF4-FFF2-40B4-BE49-F238E27FC236}">
                <a16:creationId xmlns:a16="http://schemas.microsoft.com/office/drawing/2014/main" id="{80A48299-3225-2B3C-9220-4F64DCE70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Le trou noir central</a:t>
            </a:r>
          </a:p>
        </p:txBody>
      </p:sp>
      <p:pic>
        <p:nvPicPr>
          <p:cNvPr id="72708" name="Picture 5">
            <a:extLst>
              <a:ext uri="{FF2B5EF4-FFF2-40B4-BE49-F238E27FC236}">
                <a16:creationId xmlns:a16="http://schemas.microsoft.com/office/drawing/2014/main" id="{E7544FDC-0C86-8FC0-B689-A67423DB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604963"/>
            <a:ext cx="7966075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Text Box 2">
            <a:extLst>
              <a:ext uri="{FF2B5EF4-FFF2-40B4-BE49-F238E27FC236}">
                <a16:creationId xmlns:a16="http://schemas.microsoft.com/office/drawing/2014/main" id="{ABBBE7A7-2D95-8F3C-AA61-B1C2B4A73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1382713"/>
            <a:ext cx="3535363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Mise en évidence par mesure des paramètres orbitaux d’étoiles orbitant le centre de la Voie Lactée.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Périodes de quelques années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Masse du trou noir: 3 x 10</a:t>
            </a:r>
            <a:r>
              <a:rPr lang="fr-FR" altLang="fr-FR" sz="18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6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</a:t>
            </a:r>
            <a:r>
              <a:rPr lang="fr-FR" altLang="fr-FR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 2" pitchFamily="2" charset="2"/>
              </a:rPr>
              <a:t></a:t>
            </a:r>
          </a:p>
          <a:p>
            <a:pPr>
              <a:defRPr/>
            </a:pPr>
            <a:endParaRPr lang="fr-FR" altLang="fr-FR" sz="1800" baseline="-25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Wingdings 2" pitchFamily="2" charset="2"/>
            </a:endParaRPr>
          </a:p>
          <a:p>
            <a:pPr>
              <a:defRPr/>
            </a:pPr>
            <a:endParaRPr lang="fr-FR" altLang="fr-FR" sz="1800" baseline="-25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Wingdings 2" pitchFamily="2" charset="2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Wingdings 2" pitchFamily="2" charset="2"/>
              </a:rPr>
              <a:t>Les étoiles ont du se former loin du trou noir (limite de Roche)</a:t>
            </a: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29097" name="Rectangle 9">
            <a:extLst>
              <a:ext uri="{FF2B5EF4-FFF2-40B4-BE49-F238E27FC236}">
                <a16:creationId xmlns:a16="http://schemas.microsoft.com/office/drawing/2014/main" id="{35559FD6-D51B-A27E-5C8C-E6915566B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Le trou noir central</a:t>
            </a:r>
          </a:p>
        </p:txBody>
      </p:sp>
      <p:pic>
        <p:nvPicPr>
          <p:cNvPr id="74756" name="Image 4" descr="phot-46-08-normal.jpg">
            <a:extLst>
              <a:ext uri="{FF2B5EF4-FFF2-40B4-BE49-F238E27FC236}">
                <a16:creationId xmlns:a16="http://schemas.microsoft.com/office/drawing/2014/main" id="{6717F458-2194-D8C5-2067-297EF7456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174750"/>
            <a:ext cx="50165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galacticcenter.mov.qt" descr="/Users/courbin/Documents/Cours/Slides_2009/Week10/galacticcenter.mov.qt">
            <a:hlinkClick r:id="" action="ppaction://media"/>
            <a:extLst>
              <a:ext uri="{FF2B5EF4-FFF2-40B4-BE49-F238E27FC236}">
                <a16:creationId xmlns:a16="http://schemas.microsoft.com/office/drawing/2014/main" id="{7D3D88C3-97EB-7F2F-3A8A-B1FAB7B9ABA2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8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68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680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34">
            <a:extLst>
              <a:ext uri="{FF2B5EF4-FFF2-40B4-BE49-F238E27FC236}">
                <a16:creationId xmlns:a16="http://schemas.microsoft.com/office/drawing/2014/main" id="{F2F04740-4976-F057-CC6C-26B07B2A0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8600"/>
            <a:ext cx="672306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fr-FR" sz="2400">
                <a:latin typeface="Comic Sans MS" panose="030F0902030302020204" pitchFamily="66" charset="0"/>
              </a:rPr>
              <a:t>28 orbites stellaires dans le centre grâce à 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Comic Sans MS" panose="030F0902030302020204" pitchFamily="66" charset="0"/>
              </a:rPr>
              <a:t>m</a:t>
            </a:r>
            <a:r>
              <a:rPr lang="en-GB" altLang="fr-FR" sz="2400">
                <a:latin typeface="Comic Sans MS" panose="030F0902030302020204" pitchFamily="66" charset="0"/>
              </a:rPr>
              <a:t>esure de vitesses </a:t>
            </a:r>
            <a:r>
              <a:rPr lang="en-GB" altLang="fr-FR" sz="2400" b="1">
                <a:latin typeface="Comic Sans MS" panose="030F0902030302020204" pitchFamily="66" charset="0"/>
              </a:rPr>
              <a:t>radiales </a:t>
            </a:r>
            <a:r>
              <a:rPr lang="en-GB" altLang="fr-FR" sz="2400">
                <a:latin typeface="Comic Sans MS" panose="030F0902030302020204" pitchFamily="66" charset="0"/>
              </a:rPr>
              <a:t>et </a:t>
            </a:r>
            <a:r>
              <a:rPr lang="en-GB" altLang="fr-FR" sz="2400" b="1">
                <a:latin typeface="Comic Sans MS" panose="030F0902030302020204" pitchFamily="66" charset="0"/>
              </a:rPr>
              <a:t>tangentielles</a:t>
            </a:r>
          </a:p>
        </p:txBody>
      </p:sp>
      <p:pic>
        <p:nvPicPr>
          <p:cNvPr id="78851" name="Picture 36" descr="Image 1">
            <a:extLst>
              <a:ext uri="{FF2B5EF4-FFF2-40B4-BE49-F238E27FC236}">
                <a16:creationId xmlns:a16="http://schemas.microsoft.com/office/drawing/2014/main" id="{A0F31A8A-F4E0-CDF9-BCE7-004FA89C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54864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37">
            <a:extLst>
              <a:ext uri="{FF2B5EF4-FFF2-40B4-BE49-F238E27FC236}">
                <a16:creationId xmlns:a16="http://schemas.microsoft.com/office/drawing/2014/main" id="{D743B002-CA6C-C6DF-3F85-ED5D80E56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24600"/>
            <a:ext cx="51054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fr-FR" sz="2000">
                <a:latin typeface="Comic Sans MS" panose="030F0902030302020204" pitchFamily="66" charset="0"/>
              </a:rPr>
              <a:t>Gillissen et al. Astro-ph/0810.4674</a:t>
            </a:r>
          </a:p>
        </p:txBody>
      </p:sp>
      <p:sp>
        <p:nvSpPr>
          <p:cNvPr id="78853" name="Rectangle 38">
            <a:extLst>
              <a:ext uri="{FF2B5EF4-FFF2-40B4-BE49-F238E27FC236}">
                <a16:creationId xmlns:a16="http://schemas.microsoft.com/office/drawing/2014/main" id="{4C5845F6-EA7F-C047-7896-033F7A3A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752600"/>
            <a:ext cx="31115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fr-FR" sz="2400">
                <a:latin typeface="Comic Sans MS" panose="030F0902030302020204" pitchFamily="66" charset="0"/>
              </a:rPr>
              <a:t>Distance au centre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Comic Sans MS" panose="030F0902030302020204" pitchFamily="66" charset="0"/>
              </a:rPr>
              <a:t>G</a:t>
            </a:r>
            <a:r>
              <a:rPr lang="en-GB" altLang="fr-FR" sz="2400">
                <a:latin typeface="Comic Sans MS" panose="030F0902030302020204" pitchFamily="66" charset="0"/>
              </a:rPr>
              <a:t>alactique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2400">
                <a:latin typeface="Comic Sans MS" panose="030F0902030302020204" pitchFamily="66" charset="0"/>
              </a:rPr>
              <a:t>R</a:t>
            </a:r>
            <a:r>
              <a:rPr lang="en-GB" altLang="fr-FR" sz="2400" baseline="-25000">
                <a:latin typeface="Comic Sans MS" panose="030F0902030302020204" pitchFamily="66" charset="0"/>
              </a:rPr>
              <a:t>0 </a:t>
            </a:r>
            <a:r>
              <a:rPr lang="en-GB" altLang="fr-FR" sz="2400">
                <a:latin typeface="Comic Sans MS" panose="030F0902030302020204" pitchFamily="66" charset="0"/>
              </a:rPr>
              <a:t>= 8.33 </a:t>
            </a:r>
            <a:r>
              <a:rPr lang="en-GB" altLang="fr-FR" sz="2400">
                <a:latin typeface="Comic Sans MS" panose="030F0902030302020204" pitchFamily="66" charset="0"/>
                <a:sym typeface="Symbol" pitchFamily="2" charset="2"/>
              </a:rPr>
              <a:t> 0.35 kpc</a:t>
            </a:r>
            <a:endParaRPr lang="en-GB" altLang="fr-FR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endParaRPr lang="en-GB" altLang="fr-FR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2400">
                <a:latin typeface="Comic Sans MS" panose="030F0902030302020204" pitchFamily="66" charset="0"/>
              </a:rPr>
              <a:t>Masse du trou noir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2400">
                <a:latin typeface="Comic Sans MS" panose="030F0902030302020204" pitchFamily="66" charset="0"/>
              </a:rPr>
              <a:t>central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2400">
                <a:latin typeface="Comic Sans MS" panose="030F0902030302020204" pitchFamily="66" charset="0"/>
              </a:rPr>
              <a:t>M = 3.95 x 10</a:t>
            </a:r>
            <a:r>
              <a:rPr lang="en-GB" altLang="fr-FR" sz="2400" baseline="30000">
                <a:latin typeface="Comic Sans MS" panose="030F0902030302020204" pitchFamily="66" charset="0"/>
              </a:rPr>
              <a:t>6 </a:t>
            </a:r>
            <a:r>
              <a:rPr lang="en-GB" altLang="fr-FR" sz="2400">
                <a:latin typeface="Comic Sans MS" panose="030F0902030302020204" pitchFamily="66" charset="0"/>
                <a:sym typeface="Symbol" pitchFamily="2" charset="2"/>
              </a:rPr>
              <a:t>M</a:t>
            </a:r>
            <a:r>
              <a:rPr lang="en-GB" altLang="fr-FR" sz="2400" baseline="-25000">
                <a:latin typeface="Comic Sans MS" panose="030F0902030302020204" pitchFamily="66" charset="0"/>
                <a:sym typeface="Wingdings" pitchFamily="2" charset="2"/>
              </a:rPr>
              <a:t></a:t>
            </a:r>
            <a:endParaRPr lang="en-GB" altLang="fr-FR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endParaRPr lang="en-GB" altLang="fr-FR" sz="24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>
            <a:extLst>
              <a:ext uri="{FF2B5EF4-FFF2-40B4-BE49-F238E27FC236}">
                <a16:creationId xmlns:a16="http://schemas.microsoft.com/office/drawing/2014/main" id="{E078E7C5-28AD-CFC3-FB71-5EE12FD00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La Voie Lactée</a:t>
            </a:r>
          </a:p>
        </p:txBody>
      </p:sp>
      <p:sp>
        <p:nvSpPr>
          <p:cNvPr id="714755" name="Text Box 3">
            <a:extLst>
              <a:ext uri="{FF2B5EF4-FFF2-40B4-BE49-F238E27FC236}">
                <a16:creationId xmlns:a16="http://schemas.microsoft.com/office/drawing/2014/main" id="{8F68F262-B348-4417-F190-01D870336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227138"/>
            <a:ext cx="8412163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Tentative par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Herschel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de reconstituer la forme de la Voie Lactée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mais est g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ê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né par l’absorption par le milieu interstellaire.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Jacobus Kapteyn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donne une première estimation de la taille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de la Voie Lactée (18</a:t>
            </a:r>
            <a:r>
              <a:rPr lang="fr-FR" altLang="fr-FR" sz="18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ième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)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En 1920,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Harlow Shapley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donne notre position dans le disque galactique en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utilisant des comptages d’étoiles sur des plaques photos et en mesurant 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des parallaxes. Il mesure aussi la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distance au centre galactique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en 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calculant la distance qui nous sépare des amas globulaires du halo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galactique.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Découverte de l’émission radio du centre Galactique par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Karl Jansky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en 1933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GenzelMovie.m4v" descr="/Users/courbin/Documents/Cours/Slides_2009/Week10/GenzelMovie.m4v">
            <a:hlinkClick r:id="" action="ppaction://media"/>
            <a:extLst>
              <a:ext uri="{FF2B5EF4-FFF2-40B4-BE49-F238E27FC236}">
                <a16:creationId xmlns:a16="http://schemas.microsoft.com/office/drawing/2014/main" id="{BC81B7BA-B375-3DDB-D02E-0C11745156A5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08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89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089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age 1">
            <a:extLst>
              <a:ext uri="{FF2B5EF4-FFF2-40B4-BE49-F238E27FC236}">
                <a16:creationId xmlns:a16="http://schemas.microsoft.com/office/drawing/2014/main" id="{FABAA125-58FE-5B14-06EC-BBD3601F8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30188"/>
            <a:ext cx="8128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4">
            <a:extLst>
              <a:ext uri="{FF2B5EF4-FFF2-40B4-BE49-F238E27FC236}">
                <a16:creationId xmlns:a16="http://schemas.microsoft.com/office/drawing/2014/main" id="{A726268E-A3C7-6FF2-64AD-1C973BCAA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230188"/>
            <a:ext cx="6223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2400">
                <a:solidFill>
                  <a:schemeClr val="bg1"/>
                </a:solidFill>
                <a:latin typeface="Comic Sans MS" panose="030F0902030302020204" pitchFamily="66" charset="0"/>
              </a:rPr>
              <a:t>Nouvelles observations VLT jusqu’en 2018</a:t>
            </a:r>
            <a:endParaRPr lang="en-GB" altLang="fr-FR" sz="2400" b="1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82948" name="Image 3">
            <a:extLst>
              <a:ext uri="{FF2B5EF4-FFF2-40B4-BE49-F238E27FC236}">
                <a16:creationId xmlns:a16="http://schemas.microsoft.com/office/drawing/2014/main" id="{54AB6AE6-D1D9-2D61-6BC5-8FF560F6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240338"/>
            <a:ext cx="88169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34">
            <a:extLst>
              <a:ext uri="{FF2B5EF4-FFF2-40B4-BE49-F238E27FC236}">
                <a16:creationId xmlns:a16="http://schemas.microsoft.com/office/drawing/2014/main" id="{E3C55A33-8AFD-AEAC-A208-958390634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230188"/>
            <a:ext cx="6223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2400">
                <a:latin typeface="Comic Sans MS" panose="030F0902030302020204" pitchFamily="66" charset="0"/>
              </a:rPr>
              <a:t>Nouvelles observations VLT jusqu’en 2018</a:t>
            </a:r>
            <a:endParaRPr lang="en-GB" altLang="fr-FR" sz="2400" b="1">
              <a:latin typeface="Comic Sans MS" panose="030F0902030302020204" pitchFamily="66" charset="0"/>
            </a:endParaRPr>
          </a:p>
        </p:txBody>
      </p:sp>
      <p:pic>
        <p:nvPicPr>
          <p:cNvPr id="84995" name="Image 4">
            <a:extLst>
              <a:ext uri="{FF2B5EF4-FFF2-40B4-BE49-F238E27FC236}">
                <a16:creationId xmlns:a16="http://schemas.microsoft.com/office/drawing/2014/main" id="{E7E5D5F3-858B-5758-9885-5709C96DC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93738"/>
            <a:ext cx="416242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34">
            <a:extLst>
              <a:ext uri="{FF2B5EF4-FFF2-40B4-BE49-F238E27FC236}">
                <a16:creationId xmlns:a16="http://schemas.microsoft.com/office/drawing/2014/main" id="{39A3C5D4-776B-7CD9-0D2D-0D81C646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230188"/>
            <a:ext cx="6223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2400">
                <a:latin typeface="Comic Sans MS" panose="030F0902030302020204" pitchFamily="66" charset="0"/>
              </a:rPr>
              <a:t>Nouvelles observations VLT jusqu’en 2018</a:t>
            </a:r>
            <a:endParaRPr lang="en-GB" altLang="fr-FR" sz="2400" b="1">
              <a:latin typeface="Comic Sans MS" panose="030F0902030302020204" pitchFamily="66" charset="0"/>
            </a:endParaRPr>
          </a:p>
        </p:txBody>
      </p:sp>
      <p:pic>
        <p:nvPicPr>
          <p:cNvPr id="87043" name="Image 1">
            <a:extLst>
              <a:ext uri="{FF2B5EF4-FFF2-40B4-BE49-F238E27FC236}">
                <a16:creationId xmlns:a16="http://schemas.microsoft.com/office/drawing/2014/main" id="{2354C886-E777-99D5-516D-71FDDD17A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966788"/>
            <a:ext cx="75882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mage 3">
            <a:extLst>
              <a:ext uri="{FF2B5EF4-FFF2-40B4-BE49-F238E27FC236}">
                <a16:creationId xmlns:a16="http://schemas.microsoft.com/office/drawing/2014/main" id="{F5C36DD3-7B3F-7483-DED7-0434D39B6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936625"/>
            <a:ext cx="4178300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4">
            <a:extLst>
              <a:ext uri="{FF2B5EF4-FFF2-40B4-BE49-F238E27FC236}">
                <a16:creationId xmlns:a16="http://schemas.microsoft.com/office/drawing/2014/main" id="{180C7D3B-1B2D-A739-6D18-80E7578C7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23838"/>
            <a:ext cx="8813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2400">
                <a:latin typeface="Comic Sans MS" panose="030F0902030302020204" pitchFamily="66" charset="0"/>
              </a:rPr>
              <a:t>11 mai 2022: première image par «Event Horizon Telescope»</a:t>
            </a:r>
            <a:endParaRPr lang="en-GB" altLang="fr-FR" sz="24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ow the Event Horizon Telescope Showed Us a Black Hole - Ideas | Institute  for Advanced Study">
            <a:extLst>
              <a:ext uri="{FF2B5EF4-FFF2-40B4-BE49-F238E27FC236}">
                <a16:creationId xmlns:a16="http://schemas.microsoft.com/office/drawing/2014/main" id="{D378A1CF-86A0-8E00-E2DB-2331BEEB2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295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irst direct visual evidence of the supermassive black hole at the heart of  our galaxy – Astronomy Australia Limited">
            <a:extLst>
              <a:ext uri="{FF2B5EF4-FFF2-40B4-BE49-F238E27FC236}">
                <a16:creationId xmlns:a16="http://schemas.microsoft.com/office/drawing/2014/main" id="{04E2AB58-B183-B880-CB7A-96FBE056C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681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Black-hole image reveals details of turmoil around the abyss">
            <a:extLst>
              <a:ext uri="{FF2B5EF4-FFF2-40B4-BE49-F238E27FC236}">
                <a16:creationId xmlns:a16="http://schemas.microsoft.com/office/drawing/2014/main" id="{BECF02B6-62E9-E0D3-97ED-AA6187D6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0"/>
            <a:ext cx="7464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216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>
            <a:extLst>
              <a:ext uri="{FF2B5EF4-FFF2-40B4-BE49-F238E27FC236}">
                <a16:creationId xmlns:a16="http://schemas.microsoft.com/office/drawing/2014/main" id="{78152396-CEDC-BD5D-54BC-EC47579BB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3" y="3081338"/>
            <a:ext cx="4813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Comic Sans MS" panose="030F0902030302020204" pitchFamily="66" charset="0"/>
              </a:rPr>
              <a:t>Les galaxies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>
            <a:extLst>
              <a:ext uri="{FF2B5EF4-FFF2-40B4-BE49-F238E27FC236}">
                <a16:creationId xmlns:a16="http://schemas.microsoft.com/office/drawing/2014/main" id="{D1FF2902-10B7-EDEC-6964-841BACD26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Les galaxies</a:t>
            </a:r>
          </a:p>
        </p:txBody>
      </p:sp>
      <p:sp>
        <p:nvSpPr>
          <p:cNvPr id="731139" name="Text Box 3">
            <a:extLst>
              <a:ext uri="{FF2B5EF4-FFF2-40B4-BE49-F238E27FC236}">
                <a16:creationId xmlns:a16="http://schemas.microsoft.com/office/drawing/2014/main" id="{9AADEB59-9B75-4086-6ED1-799F2C3D7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1241425"/>
            <a:ext cx="71120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Premières idées par Descartes et Wright (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~ 1750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)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Seules galaxies visibles à l’œil nu: la grande galaxie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d’Andromède et les nuages de Magellan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Catalogue de </a:t>
            </a:r>
            <a:r>
              <a:rPr lang="fr-FR" altLang="fr-FR" sz="180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Charles Messier (1730-1817)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: 103 objets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« flous » répertoriés pour ne pas les confondre avec des 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comètes.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New General Catalogue par J. Dreyer (1852-1926), contenant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8000 objets fixes et flous/étendus. Pas de différence entre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nébuleuses, galaxies, amas d’étoiles.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1923: </a:t>
            </a:r>
            <a:r>
              <a:rPr lang="fr-FR" altLang="fr-FR" sz="180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Edwin Hubble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démontre que certaines nébuleuses sont à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des distances plus grandes que le diamètre de la Voie Lactée,  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gr</a:t>
            </a: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âce à la relation « période-luminosité » des Cépheides.</a:t>
            </a: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>
            <a:extLst>
              <a:ext uri="{FF2B5EF4-FFF2-40B4-BE49-F238E27FC236}">
                <a16:creationId xmlns:a16="http://schemas.microsoft.com/office/drawing/2014/main" id="{85B1E1D2-3733-8BF7-B4A3-565322B3A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La Voie Lactée</a:t>
            </a:r>
          </a:p>
        </p:txBody>
      </p:sp>
      <p:sp>
        <p:nvSpPr>
          <p:cNvPr id="714755" name="Text Box 3">
            <a:extLst>
              <a:ext uri="{FF2B5EF4-FFF2-40B4-BE49-F238E27FC236}">
                <a16:creationId xmlns:a16="http://schemas.microsoft.com/office/drawing/2014/main" id="{6C54B7D8-21C3-033D-5B18-C6B4A4553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1047750"/>
            <a:ext cx="8412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Tentative par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Herschel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de reconstituer la forme de la Voie Lactée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par des comptages d’étoiles dans diverses directions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25604" name="Image 3">
            <a:extLst>
              <a:ext uri="{FF2B5EF4-FFF2-40B4-BE49-F238E27FC236}">
                <a16:creationId xmlns:a16="http://schemas.microsoft.com/office/drawing/2014/main" id="{0C0E58F4-5612-0015-8679-FF8CEABAC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433638"/>
            <a:ext cx="78898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7" name="Text Box 3">
            <a:extLst>
              <a:ext uri="{FF2B5EF4-FFF2-40B4-BE49-F238E27FC236}">
                <a16:creationId xmlns:a16="http://schemas.microsoft.com/office/drawing/2014/main" id="{D55E5724-2467-9CD9-06FA-7C2A8113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813" y="192088"/>
            <a:ext cx="4338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Classification de Hubble</a:t>
            </a:r>
          </a:p>
        </p:txBody>
      </p:sp>
      <p:pic>
        <p:nvPicPr>
          <p:cNvPr id="95235" name="Picture 4" descr="Hubble_sequence">
            <a:extLst>
              <a:ext uri="{FF2B5EF4-FFF2-40B4-BE49-F238E27FC236}">
                <a16:creationId xmlns:a16="http://schemas.microsoft.com/office/drawing/2014/main" id="{D8BEF091-C9F3-FE78-6CFB-55A57EE05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52563"/>
            <a:ext cx="6465887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3189" name="Text Box 5">
            <a:extLst>
              <a:ext uri="{FF2B5EF4-FFF2-40B4-BE49-F238E27FC236}">
                <a16:creationId xmlns:a16="http://schemas.microsoft.com/office/drawing/2014/main" id="{EC732A24-1EB6-163F-6114-37EE19E67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872038"/>
            <a:ext cx="2763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Galaxies elliptiques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« type précoce »</a:t>
            </a:r>
          </a:p>
        </p:txBody>
      </p:sp>
      <p:sp>
        <p:nvSpPr>
          <p:cNvPr id="733190" name="Text Box 6">
            <a:extLst>
              <a:ext uri="{FF2B5EF4-FFF2-40B4-BE49-F238E27FC236}">
                <a16:creationId xmlns:a16="http://schemas.microsoft.com/office/drawing/2014/main" id="{383F054C-CC9A-A652-E245-3E10C5AAB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3" y="4872038"/>
            <a:ext cx="2763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Galaxies spirales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« type tardif »</a:t>
            </a:r>
          </a:p>
        </p:txBody>
      </p:sp>
      <p:sp>
        <p:nvSpPr>
          <p:cNvPr id="733191" name="Text Box 7">
            <a:extLst>
              <a:ext uri="{FF2B5EF4-FFF2-40B4-BE49-F238E27FC236}">
                <a16:creationId xmlns:a16="http://schemas.microsoft.com/office/drawing/2014/main" id="{2D703CC9-E937-E02F-E79A-7CF620EC8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1870075"/>
            <a:ext cx="223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Spirales normales</a:t>
            </a:r>
          </a:p>
        </p:txBody>
      </p:sp>
      <p:sp>
        <p:nvSpPr>
          <p:cNvPr id="733192" name="Text Box 8">
            <a:extLst>
              <a:ext uri="{FF2B5EF4-FFF2-40B4-BE49-F238E27FC236}">
                <a16:creationId xmlns:a16="http://schemas.microsoft.com/office/drawing/2014/main" id="{66F1313E-4AD3-5DCF-3BD6-18D2B216E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3352800"/>
            <a:ext cx="223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Spirales barrées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7" name="Text Box 3">
            <a:extLst>
              <a:ext uri="{FF2B5EF4-FFF2-40B4-BE49-F238E27FC236}">
                <a16:creationId xmlns:a16="http://schemas.microsoft.com/office/drawing/2014/main" id="{3FCDEADB-A529-7F4F-7D1B-D69C418EF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813" y="192088"/>
            <a:ext cx="4338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Classification de Hubble</a:t>
            </a:r>
          </a:p>
        </p:txBody>
      </p:sp>
      <p:sp>
        <p:nvSpPr>
          <p:cNvPr id="733189" name="Text Box 5">
            <a:extLst>
              <a:ext uri="{FF2B5EF4-FFF2-40B4-BE49-F238E27FC236}">
                <a16:creationId xmlns:a16="http://schemas.microsoft.com/office/drawing/2014/main" id="{BD59940F-9B0F-B438-BD06-8FEF3E3B8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5786438"/>
            <a:ext cx="2763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Galaxies elliptiques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« type précoce »</a:t>
            </a:r>
          </a:p>
        </p:txBody>
      </p:sp>
      <p:sp>
        <p:nvSpPr>
          <p:cNvPr id="733190" name="Text Box 6">
            <a:extLst>
              <a:ext uri="{FF2B5EF4-FFF2-40B4-BE49-F238E27FC236}">
                <a16:creationId xmlns:a16="http://schemas.microsoft.com/office/drawing/2014/main" id="{E6FF2661-CBCB-3260-3EB6-EAF40F623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950" y="5837238"/>
            <a:ext cx="2763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Galaxies spirales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« type tardif »</a:t>
            </a:r>
          </a:p>
        </p:txBody>
      </p:sp>
      <p:sp>
        <p:nvSpPr>
          <p:cNvPr id="733191" name="Text Box 7">
            <a:extLst>
              <a:ext uri="{FF2B5EF4-FFF2-40B4-BE49-F238E27FC236}">
                <a16:creationId xmlns:a16="http://schemas.microsoft.com/office/drawing/2014/main" id="{1920EE29-3798-5C06-0601-EC9F3F630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1870075"/>
            <a:ext cx="223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Spirales normales</a:t>
            </a:r>
          </a:p>
        </p:txBody>
      </p:sp>
      <p:sp>
        <p:nvSpPr>
          <p:cNvPr id="733192" name="Text Box 8">
            <a:extLst>
              <a:ext uri="{FF2B5EF4-FFF2-40B4-BE49-F238E27FC236}">
                <a16:creationId xmlns:a16="http://schemas.microsoft.com/office/drawing/2014/main" id="{12B542F9-E4C9-B7AB-490F-B2A05D3B4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4257675"/>
            <a:ext cx="223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SSpirales barrées</a:t>
            </a:r>
          </a:p>
        </p:txBody>
      </p:sp>
      <p:pic>
        <p:nvPicPr>
          <p:cNvPr id="97287" name="Image 7" descr="Hubble_sequence.jpg">
            <a:extLst>
              <a:ext uri="{FF2B5EF4-FFF2-40B4-BE49-F238E27FC236}">
                <a16:creationId xmlns:a16="http://schemas.microsoft.com/office/drawing/2014/main" id="{F310CAA1-785A-ED05-4665-B6FEC6C28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055688"/>
            <a:ext cx="6310312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7" name="Text Box 5">
            <a:extLst>
              <a:ext uri="{FF2B5EF4-FFF2-40B4-BE49-F238E27FC236}">
                <a16:creationId xmlns:a16="http://schemas.microsoft.com/office/drawing/2014/main" id="{AC21E08C-D7F6-764E-E736-E76D27B55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38" y="3281363"/>
            <a:ext cx="74803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Sous-classes des Galaxies elliptiques qui dépendent de l’ellipticité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e = 1-b/a (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neva CE" panose="020B0503030404040204" pitchFamily="34" charset="0"/>
                <a:sym typeface="Symbol" pitchFamily="2" charset="2"/>
              </a:rPr>
              <a:t>≠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excentricité)</a:t>
            </a:r>
          </a:p>
          <a:p>
            <a:pPr>
              <a:buFontTx/>
              <a:buChar char="•"/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Classe des « irrégulières », qui résultent en général de chocs et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 d’interactions</a:t>
            </a: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45479" name="Text Box 7">
            <a:extLst>
              <a:ext uri="{FF2B5EF4-FFF2-40B4-BE49-F238E27FC236}">
                <a16:creationId xmlns:a16="http://schemas.microsoft.com/office/drawing/2014/main" id="{0CC8E0B5-6FE4-07C5-3922-D6A0C2CBC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1458913"/>
            <a:ext cx="79121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Sous-classes des spirales qui dépendent de l’importance relative du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bulbe et du disque 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 Sa: bulbe important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 Sc: petit bulbe</a:t>
            </a:r>
          </a:p>
        </p:txBody>
      </p:sp>
      <p:sp>
        <p:nvSpPr>
          <p:cNvPr id="745482" name="Text Box 10">
            <a:extLst>
              <a:ext uri="{FF2B5EF4-FFF2-40B4-BE49-F238E27FC236}">
                <a16:creationId xmlns:a16="http://schemas.microsoft.com/office/drawing/2014/main" id="{7871B646-B893-0AC4-4AFD-C407C955B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813" y="192088"/>
            <a:ext cx="4338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Classification de Hubble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>
            <a:extLst>
              <a:ext uri="{FF2B5EF4-FFF2-40B4-BE49-F238E27FC236}">
                <a16:creationId xmlns:a16="http://schemas.microsoft.com/office/drawing/2014/main" id="{FFD68ABA-F28B-A2B3-A81A-D444E6143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575" y="161925"/>
            <a:ext cx="69992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chemeClr val="bg1"/>
                </a:solidFill>
                <a:latin typeface="Comic Sans MS" panose="030F0902030302020204" pitchFamily="66" charset="0"/>
              </a:rPr>
              <a:t>Classification de Hubble (Univers local)</a:t>
            </a:r>
          </a:p>
        </p:txBody>
      </p:sp>
      <p:pic>
        <p:nvPicPr>
          <p:cNvPr id="101379" name="Image 8" descr="HubbleSequence_Local.jpg">
            <a:extLst>
              <a:ext uri="{FF2B5EF4-FFF2-40B4-BE49-F238E27FC236}">
                <a16:creationId xmlns:a16="http://schemas.microsoft.com/office/drawing/2014/main" id="{56CB3A2F-3C3E-AE6D-B6DE-B66CA4891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3">
            <a:extLst>
              <a:ext uri="{FF2B5EF4-FFF2-40B4-BE49-F238E27FC236}">
                <a16:creationId xmlns:a16="http://schemas.microsoft.com/office/drawing/2014/main" id="{13D83A9D-F977-D25B-FD05-147E2792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38" y="6034088"/>
            <a:ext cx="5145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FFFFFF"/>
                </a:solidFill>
                <a:latin typeface="Comic Sans MS" panose="030F0902030302020204" pitchFamily="66" charset="0"/>
              </a:rPr>
              <a:t>10% de galaxies irrégulières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3">
            <a:extLst>
              <a:ext uri="{FF2B5EF4-FFF2-40B4-BE49-F238E27FC236}">
                <a16:creationId xmlns:a16="http://schemas.microsoft.com/office/drawing/2014/main" id="{01F28B87-8BBA-627D-407E-28E4BB6EF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575" y="161925"/>
            <a:ext cx="74628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chemeClr val="bg1"/>
                </a:solidFill>
                <a:latin typeface="Comic Sans MS" panose="030F0902030302020204" pitchFamily="66" charset="0"/>
              </a:rPr>
              <a:t>Classification de Hubble (Univers lointain)</a:t>
            </a:r>
          </a:p>
        </p:txBody>
      </p:sp>
      <p:sp>
        <p:nvSpPr>
          <p:cNvPr id="103427" name="Text Box 3">
            <a:extLst>
              <a:ext uri="{FF2B5EF4-FFF2-40B4-BE49-F238E27FC236}">
                <a16:creationId xmlns:a16="http://schemas.microsoft.com/office/drawing/2014/main" id="{DB97595F-5EEA-96F3-28CF-047342FF2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75" y="6156325"/>
            <a:ext cx="5145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FFFFFF"/>
                </a:solidFill>
                <a:latin typeface="Comic Sans MS" panose="030F0902030302020204" pitchFamily="66" charset="0"/>
              </a:rPr>
              <a:t>57% de galaxies irrégulières</a:t>
            </a:r>
          </a:p>
        </p:txBody>
      </p:sp>
      <p:pic>
        <p:nvPicPr>
          <p:cNvPr id="103428" name="Image 4" descr="HubbleSequence_highz.jpg">
            <a:extLst>
              <a:ext uri="{FF2B5EF4-FFF2-40B4-BE49-F238E27FC236}">
                <a16:creationId xmlns:a16="http://schemas.microsoft.com/office/drawing/2014/main" id="{0CABAC6F-F33B-F575-D2F9-8E7546AD3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1026">
            <a:extLst>
              <a:ext uri="{FF2B5EF4-FFF2-40B4-BE49-F238E27FC236}">
                <a16:creationId xmlns:a16="http://schemas.microsoft.com/office/drawing/2014/main" id="{BE39966C-A115-33B7-9C15-EDAE3306AC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5125" y="3238500"/>
            <a:ext cx="8412163" cy="434975"/>
          </a:xfrm>
        </p:spPr>
        <p:txBody>
          <a:bodyPr/>
          <a:lstStyle/>
          <a:p>
            <a:pPr>
              <a:defRPr/>
            </a:pPr>
            <a:r>
              <a:rPr lang="fr-FR" alt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Exemples de galaxies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5">
            <a:extLst>
              <a:ext uri="{FF2B5EF4-FFF2-40B4-BE49-F238E27FC236}">
                <a16:creationId xmlns:a16="http://schemas.microsoft.com/office/drawing/2014/main" id="{7CF9FE59-7639-AB9E-DC66-38F8072A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Text Box 6">
            <a:extLst>
              <a:ext uri="{FF2B5EF4-FFF2-40B4-BE49-F238E27FC236}">
                <a16:creationId xmlns:a16="http://schemas.microsoft.com/office/drawing/2014/main" id="{92F40A9A-A79F-D242-2090-CE246BC3F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0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Messier 81, spirale Sb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>
            <a:extLst>
              <a:ext uri="{FF2B5EF4-FFF2-40B4-BE49-F238E27FC236}">
                <a16:creationId xmlns:a16="http://schemas.microsoft.com/office/drawing/2014/main" id="{45D0C56B-20A5-8855-F9D3-3AF378B1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63" y="1072554"/>
            <a:ext cx="6703874" cy="508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Text Box 3">
            <a:extLst>
              <a:ext uri="{FF2B5EF4-FFF2-40B4-BE49-F238E27FC236}">
                <a16:creationId xmlns:a16="http://schemas.microsoft.com/office/drawing/2014/main" id="{DB728768-3E95-80C0-84CE-7DD51E1AD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6156325"/>
            <a:ext cx="5107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omic Sans MS" panose="030F0902030302020204" pitchFamily="66" charset="0"/>
              </a:rPr>
              <a:t>Vision infrarouge, o</a:t>
            </a:r>
            <a:r>
              <a:rPr lang="fr-FR" altLang="ja-JP" sz="1800" dirty="0">
                <a:latin typeface="Comic Sans MS" panose="030F0902030302020204" pitchFamily="66" charset="0"/>
              </a:rPr>
              <a:t>ù les poussières émettent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 dirty="0">
                <a:latin typeface="Comic Sans MS" panose="030F0902030302020204" pitchFamily="66" charset="0"/>
              </a:rPr>
              <a:t>un rayonnement de corps noir</a:t>
            </a:r>
            <a:endParaRPr lang="fr-FR" altLang="fr-FR" sz="1800" dirty="0">
              <a:latin typeface="Comic Sans MS" panose="030F0902030302020204" pitchFamily="66" charset="0"/>
            </a:endParaRPr>
          </a:p>
        </p:txBody>
      </p:sp>
      <p:sp>
        <p:nvSpPr>
          <p:cNvPr id="109571" name="Text Box 6">
            <a:extLst>
              <a:ext uri="{FF2B5EF4-FFF2-40B4-BE49-F238E27FC236}">
                <a16:creationId xmlns:a16="http://schemas.microsoft.com/office/drawing/2014/main" id="{59E4A1FE-4D1B-CB89-339A-1EA873656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0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omic Sans MS" panose="030F0902030302020204" pitchFamily="66" charset="0"/>
              </a:rPr>
              <a:t>Messier 81, spirale Sb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C5CD032A-A272-6187-C616-FA33F3902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80963"/>
            <a:ext cx="84121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  <a:ea typeface="Apple LiGothic Medium" pitchFamily="2" charset="-120"/>
              </a:rPr>
              <a:t>Vues comparées optique/IR</a:t>
            </a:r>
          </a:p>
        </p:txBody>
      </p:sp>
      <p:sp>
        <p:nvSpPr>
          <p:cNvPr id="737283" name="Text Box 3">
            <a:extLst>
              <a:ext uri="{FF2B5EF4-FFF2-40B4-BE49-F238E27FC236}">
                <a16:creationId xmlns:a16="http://schemas.microsoft.com/office/drawing/2014/main" id="{F7705943-74F2-AAA2-CFAA-A2543DEF5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1392238"/>
            <a:ext cx="482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les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E6AF65A6-82D8-B8B2-9AA2-6405822CE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2949575" y="2701925"/>
            <a:ext cx="58277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1099976" rev="0"/>
            </a:camera>
            <a:lightRig rig="threePt" dir="t"/>
          </a:scene3d>
        </p:spPr>
      </p:pic>
      <p:pic>
        <p:nvPicPr>
          <p:cNvPr id="111621" name="Picture 5">
            <a:extLst>
              <a:ext uri="{FF2B5EF4-FFF2-40B4-BE49-F238E27FC236}">
                <a16:creationId xmlns:a16="http://schemas.microsoft.com/office/drawing/2014/main" id="{14C1EB13-8B67-3C04-A793-1C150F376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809625"/>
            <a:ext cx="5111750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Text Box 6">
            <a:extLst>
              <a:ext uri="{FF2B5EF4-FFF2-40B4-BE49-F238E27FC236}">
                <a16:creationId xmlns:a16="http://schemas.microsoft.com/office/drawing/2014/main" id="{F61D66F4-CA08-A59C-48DF-6D77D2D9A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809625"/>
            <a:ext cx="309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NGC 7331 (Sb, optique)</a:t>
            </a:r>
          </a:p>
        </p:txBody>
      </p:sp>
      <p:sp>
        <p:nvSpPr>
          <p:cNvPr id="111623" name="Text Box 7">
            <a:extLst>
              <a:ext uri="{FF2B5EF4-FFF2-40B4-BE49-F238E27FC236}">
                <a16:creationId xmlns:a16="http://schemas.microsoft.com/office/drawing/2014/main" id="{9EE06827-F55D-CA95-7229-FA6BB7565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701925"/>
            <a:ext cx="206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NGC 7331 (IR)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6" descr="M104_HST">
            <a:extLst>
              <a:ext uri="{FF2B5EF4-FFF2-40B4-BE49-F238E27FC236}">
                <a16:creationId xmlns:a16="http://schemas.microsoft.com/office/drawing/2014/main" id="{CC0C274A-2B9B-035E-0786-8F78FF60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" b="132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Text Box 5">
            <a:extLst>
              <a:ext uri="{FF2B5EF4-FFF2-40B4-BE49-F238E27FC236}">
                <a16:creationId xmlns:a16="http://schemas.microsoft.com/office/drawing/2014/main" id="{B95ADDC2-B306-C94F-8C96-0198DD2B3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5" y="0"/>
            <a:ext cx="3140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Comic Sans MS" panose="030F0902030302020204" pitchFamily="66" charset="0"/>
              </a:rPr>
              <a:t>Messier 104, spirale Sa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>
            <a:extLst>
              <a:ext uri="{FF2B5EF4-FFF2-40B4-BE49-F238E27FC236}">
                <a16:creationId xmlns:a16="http://schemas.microsoft.com/office/drawing/2014/main" id="{77067E6B-477F-D606-2808-C9AFF4956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3" y="3081338"/>
            <a:ext cx="4813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Comic Sans MS" panose="030F0902030302020204" pitchFamily="66" charset="0"/>
              </a:rPr>
              <a:t>Distances dans la Voie Lactée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5">
            <a:extLst>
              <a:ext uri="{FF2B5EF4-FFF2-40B4-BE49-F238E27FC236}">
                <a16:creationId xmlns:a16="http://schemas.microsoft.com/office/drawing/2014/main" id="{FD8121FC-6188-BC02-DA2C-FF915C87F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14174" r="2835" b="20079"/>
          <a:stretch>
            <a:fillRect/>
          </a:stretch>
        </p:blipFill>
        <p:spPr bwMode="auto">
          <a:xfrm>
            <a:off x="0" y="1382713"/>
            <a:ext cx="914400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 Box 4">
            <a:extLst>
              <a:ext uri="{FF2B5EF4-FFF2-40B4-BE49-F238E27FC236}">
                <a16:creationId xmlns:a16="http://schemas.microsoft.com/office/drawing/2014/main" id="{5D72B019-085C-9CF7-F24C-928B7DBFF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400" y="1382713"/>
            <a:ext cx="314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Comic Sans MS" panose="030F0902030302020204" pitchFamily="66" charset="0"/>
              </a:rPr>
              <a:t>NGC 1300, spirale SBb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Comic Sans MS" panose="030F0902030302020204" pitchFamily="66" charset="0"/>
              </a:rPr>
              <a:t>Distance </a:t>
            </a:r>
            <a:r>
              <a:rPr lang="fr-FR" altLang="ja-JP" sz="1800" b="1">
                <a:solidFill>
                  <a:schemeClr val="bg1"/>
                </a:solidFill>
                <a:latin typeface="Comic Sans MS" panose="030F0902030302020204" pitchFamily="66" charset="0"/>
              </a:rPr>
              <a:t>~ 21 Mpc</a:t>
            </a:r>
            <a:endParaRPr lang="fr-FR" altLang="fr-FR" sz="1800" b="1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15716" name="Text Box 7">
            <a:extLst>
              <a:ext uri="{FF2B5EF4-FFF2-40B4-BE49-F238E27FC236}">
                <a16:creationId xmlns:a16="http://schemas.microsoft.com/office/drawing/2014/main" id="{F112BACB-0A92-089A-8808-FE49E67D2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0" y="133350"/>
            <a:ext cx="591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chemeClr val="bg1"/>
                </a:solidFill>
                <a:latin typeface="Comic Sans MS" panose="030F0902030302020204" pitchFamily="66" charset="0"/>
              </a:rPr>
              <a:t>Spirales barrée (image optique)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Image 4">
            <a:extLst>
              <a:ext uri="{FF2B5EF4-FFF2-40B4-BE49-F238E27FC236}">
                <a16:creationId xmlns:a16="http://schemas.microsoft.com/office/drawing/2014/main" id="{A515D7E9-54CC-8710-DC0B-1D6E03A97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0"/>
            <a:ext cx="755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 Box 4">
            <a:extLst>
              <a:ext uri="{FF2B5EF4-FFF2-40B4-BE49-F238E27FC236}">
                <a16:creationId xmlns:a16="http://schemas.microsoft.com/office/drawing/2014/main" id="{489FC463-426D-C9C6-E2EA-23270FEBE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963" y="5943600"/>
            <a:ext cx="314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Abell 0740 (galaxie centrale d’amas)</a:t>
            </a:r>
          </a:p>
        </p:txBody>
      </p:sp>
      <p:sp>
        <p:nvSpPr>
          <p:cNvPr id="117764" name="Text Box 7">
            <a:extLst>
              <a:ext uri="{FF2B5EF4-FFF2-40B4-BE49-F238E27FC236}">
                <a16:creationId xmlns:a16="http://schemas.microsoft.com/office/drawing/2014/main" id="{917BC162-A74C-AB43-184B-36210AA7C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0" y="133350"/>
            <a:ext cx="591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</a:rPr>
              <a:t>Galaxie elliptique (10</a:t>
            </a:r>
            <a:r>
              <a:rPr lang="fr-FR" altLang="fr-FR" sz="2800" baseline="30000">
                <a:solidFill>
                  <a:srgbClr val="FFFFFF"/>
                </a:solidFill>
                <a:latin typeface="Comic Sans MS" panose="030F0902030302020204" pitchFamily="66" charset="0"/>
              </a:rPr>
              <a:t>11 </a:t>
            </a: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</a:rPr>
              <a:t>M</a:t>
            </a:r>
            <a:r>
              <a:rPr lang="en-US" altLang="zh-TW" sz="2800" baseline="-25000">
                <a:solidFill>
                  <a:srgbClr val="FFFFFF"/>
                </a:solidFill>
                <a:latin typeface="Comic Sans MS" panose="030F0902030302020204" pitchFamily="66" charset="0"/>
              </a:rPr>
              <a:t>☉</a:t>
            </a: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9" name="Text Box 3">
            <a:extLst>
              <a:ext uri="{FF2B5EF4-FFF2-40B4-BE49-F238E27FC236}">
                <a16:creationId xmlns:a16="http://schemas.microsoft.com/office/drawing/2014/main" id="{1AE80C15-70E5-1B5F-7B41-8B90D6DE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1392238"/>
            <a:ext cx="482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les</a:t>
            </a:r>
          </a:p>
        </p:txBody>
      </p:sp>
      <p:pic>
        <p:nvPicPr>
          <p:cNvPr id="119810" name="Picture 4" descr="M82">
            <a:extLst>
              <a:ext uri="{FF2B5EF4-FFF2-40B4-BE49-F238E27FC236}">
                <a16:creationId xmlns:a16="http://schemas.microsoft.com/office/drawing/2014/main" id="{556B9942-E385-B786-F9B8-A9B3B303D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5">
            <a:extLst>
              <a:ext uri="{FF2B5EF4-FFF2-40B4-BE49-F238E27FC236}">
                <a16:creationId xmlns:a16="http://schemas.microsoft.com/office/drawing/2014/main" id="{058675E6-ED2C-651D-745E-6E05E3D45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338" y="109538"/>
            <a:ext cx="1857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Messier 82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Type irrégulier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1" name="Text Box 3">
            <a:extLst>
              <a:ext uri="{FF2B5EF4-FFF2-40B4-BE49-F238E27FC236}">
                <a16:creationId xmlns:a16="http://schemas.microsoft.com/office/drawing/2014/main" id="{EB5FAEFF-9F74-BBE3-75EF-8B46BB291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303213"/>
            <a:ext cx="8474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Distribution des galaxies en magnitude: fonction de luminosité de Schechter</a:t>
            </a:r>
          </a:p>
        </p:txBody>
      </p:sp>
      <p:pic>
        <p:nvPicPr>
          <p:cNvPr id="121859" name="Picture 4" descr="Schechter">
            <a:extLst>
              <a:ext uri="{FF2B5EF4-FFF2-40B4-BE49-F238E27FC236}">
                <a16:creationId xmlns:a16="http://schemas.microsoft.com/office/drawing/2014/main" id="{164AA995-0FAC-3115-A474-869CD46CC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524000"/>
            <a:ext cx="7529513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5" descr="Image 1">
            <a:extLst>
              <a:ext uri="{FF2B5EF4-FFF2-40B4-BE49-F238E27FC236}">
                <a16:creationId xmlns:a16="http://schemas.microsoft.com/office/drawing/2014/main" id="{B6316F25-DB09-98F2-D61D-4D377F00A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54525"/>
            <a:ext cx="37433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1026">
            <a:extLst>
              <a:ext uri="{FF2B5EF4-FFF2-40B4-BE49-F238E27FC236}">
                <a16:creationId xmlns:a16="http://schemas.microsoft.com/office/drawing/2014/main" id="{982C41D3-17F3-34CF-9482-E6E66BC908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5125" y="3238500"/>
            <a:ext cx="8412163" cy="434975"/>
          </a:xfrm>
        </p:spPr>
        <p:txBody>
          <a:bodyPr/>
          <a:lstStyle/>
          <a:p>
            <a:pPr>
              <a:defRPr/>
            </a:pPr>
            <a:r>
              <a:rPr lang="fr-FR" alt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Les galaxies les plus lointaines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Image 3" descr="hudf_full.jpg">
            <a:extLst>
              <a:ext uri="{FF2B5EF4-FFF2-40B4-BE49-F238E27FC236}">
                <a16:creationId xmlns:a16="http://schemas.microsoft.com/office/drawing/2014/main" id="{75E3547E-68DA-D3CE-24DE-0DA586A2A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3" b="11249"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Text Box 3">
            <a:extLst>
              <a:ext uri="{FF2B5EF4-FFF2-40B4-BE49-F238E27FC236}">
                <a16:creationId xmlns:a16="http://schemas.microsoft.com/office/drawing/2014/main" id="{611145AD-5D49-1F75-A200-D0822F0F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03188"/>
            <a:ext cx="5421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</a:rPr>
              <a:t>Hubble Ultra Deep Field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3">
            <a:extLst>
              <a:ext uri="{FF2B5EF4-FFF2-40B4-BE49-F238E27FC236}">
                <a16:creationId xmlns:a16="http://schemas.microsoft.com/office/drawing/2014/main" id="{C517C653-AA95-415A-D92D-EA74DFF28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03188"/>
            <a:ext cx="5421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1">
                <a:latin typeface="Comic Sans MS" panose="030F0902030302020204" pitchFamily="66" charset="0"/>
              </a:rPr>
              <a:t>Hubble Ultra Deep Field</a:t>
            </a:r>
          </a:p>
        </p:txBody>
      </p:sp>
      <p:pic>
        <p:nvPicPr>
          <p:cNvPr id="128003" name="Image 4" descr="hudf.jpg">
            <a:extLst>
              <a:ext uri="{FF2B5EF4-FFF2-40B4-BE49-F238E27FC236}">
                <a16:creationId xmlns:a16="http://schemas.microsoft.com/office/drawing/2014/main" id="{C2DE73BB-E2D1-0008-DF35-09B17173A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955675"/>
            <a:ext cx="61976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E4E529F9-F373-73F1-F1EC-327F607A8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4751388"/>
            <a:ext cx="77438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Recherche des galaxies lointaines par l’observations: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1- de la cassure « Lyman alpha » (lyman break à 912 A, ou 13.6 eV)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2- de la raie Lyman alpha en émission (1216 A, hydrogène neutre)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3">
            <a:extLst>
              <a:ext uri="{FF2B5EF4-FFF2-40B4-BE49-F238E27FC236}">
                <a16:creationId xmlns:a16="http://schemas.microsoft.com/office/drawing/2014/main" id="{782112ED-A69F-B32E-6D7D-89315A313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103188"/>
            <a:ext cx="6557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1">
                <a:latin typeface="Comic Sans MS" panose="030F0902030302020204" pitchFamily="66" charset="0"/>
              </a:rPr>
              <a:t>Recherche par cassure Lyman alpha</a:t>
            </a:r>
          </a:p>
        </p:txBody>
      </p:sp>
      <p:pic>
        <p:nvPicPr>
          <p:cNvPr id="130051" name="Image 7">
            <a:extLst>
              <a:ext uri="{FF2B5EF4-FFF2-40B4-BE49-F238E27FC236}">
                <a16:creationId xmlns:a16="http://schemas.microsoft.com/office/drawing/2014/main" id="{D42D4C66-4AF6-4EE9-8020-1AC8D12AE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024063"/>
            <a:ext cx="845185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3">
            <a:extLst>
              <a:ext uri="{FF2B5EF4-FFF2-40B4-BE49-F238E27FC236}">
                <a16:creationId xmlns:a16="http://schemas.microsoft.com/office/drawing/2014/main" id="{6C56C303-2244-AF90-5AB8-99872E66E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103188"/>
            <a:ext cx="6557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1">
                <a:latin typeface="Comic Sans MS" panose="030F0902030302020204" pitchFamily="66" charset="0"/>
              </a:rPr>
              <a:t>Recherche par cassure Lyman alpha</a:t>
            </a:r>
          </a:p>
        </p:txBody>
      </p:sp>
      <p:pic>
        <p:nvPicPr>
          <p:cNvPr id="132099" name="Image 3">
            <a:extLst>
              <a:ext uri="{FF2B5EF4-FFF2-40B4-BE49-F238E27FC236}">
                <a16:creationId xmlns:a16="http://schemas.microsoft.com/office/drawing/2014/main" id="{C1EBA7F8-318E-6499-0EF4-3517E9D5B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998538"/>
            <a:ext cx="3849688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Image 4">
            <a:extLst>
              <a:ext uri="{FF2B5EF4-FFF2-40B4-BE49-F238E27FC236}">
                <a16:creationId xmlns:a16="http://schemas.microsoft.com/office/drawing/2014/main" id="{7DCDE94B-8313-A598-3578-0A1508222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228975"/>
            <a:ext cx="43529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101FF7-8FBC-76D8-3AAB-CAED509A612E}"/>
              </a:ext>
            </a:extLst>
          </p:cNvPr>
          <p:cNvSpPr/>
          <p:nvPr/>
        </p:nvSpPr>
        <p:spPr>
          <a:xfrm>
            <a:off x="4514850" y="998538"/>
            <a:ext cx="4352925" cy="1939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Technique utilisée pour la recherche de quasars lointains ou de galaxies en formation</a:t>
            </a:r>
          </a:p>
          <a:p>
            <a:pPr>
              <a:defRPr/>
            </a:pPr>
            <a:endParaRPr lang="fr-FR" altLang="fr-FR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r>
              <a:rPr lang="fr-FR" altLang="fr-FR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Tire parti de l’extinction par le milieu intergalactique</a:t>
            </a:r>
            <a:endParaRPr lang="fr-FR" altLang="fr-FR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>
            <a:extLst>
              <a:ext uri="{FF2B5EF4-FFF2-40B4-BE49-F238E27FC236}">
                <a16:creationId xmlns:a16="http://schemas.microsoft.com/office/drawing/2014/main" id="{F66DBD6F-B722-3A42-0825-66E998613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103188"/>
            <a:ext cx="65579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1">
                <a:latin typeface="Comic Sans MS" panose="030F0902030302020204" pitchFamily="66" charset="0"/>
              </a:rPr>
              <a:t>Recherche par cassure Lyman alpha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1">
                <a:latin typeface="Comic Sans MS" panose="030F0902030302020204" pitchFamily="66" charset="0"/>
              </a:rPr>
              <a:t>et par émission Lyman alpha</a:t>
            </a:r>
          </a:p>
        </p:txBody>
      </p:sp>
      <p:pic>
        <p:nvPicPr>
          <p:cNvPr id="134147" name="Image 3" descr="img114.gif">
            <a:extLst>
              <a:ext uri="{FF2B5EF4-FFF2-40B4-BE49-F238E27FC236}">
                <a16:creationId xmlns:a16="http://schemas.microsoft.com/office/drawing/2014/main" id="{2F76687D-2570-7A77-0E97-99484BDD0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339850"/>
            <a:ext cx="6656388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>
            <a:extLst>
              <a:ext uri="{FF2B5EF4-FFF2-40B4-BE49-F238E27FC236}">
                <a16:creationId xmlns:a16="http://schemas.microsoft.com/office/drawing/2014/main" id="{9299A34C-4678-E952-CFE6-2EFBFF5BC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Mesure des distances </a:t>
            </a:r>
          </a:p>
        </p:txBody>
      </p:sp>
      <p:sp>
        <p:nvSpPr>
          <p:cNvPr id="702467" name="Text Box 3">
            <a:extLst>
              <a:ext uri="{FF2B5EF4-FFF2-40B4-BE49-F238E27FC236}">
                <a16:creationId xmlns:a16="http://schemas.microsoft.com/office/drawing/2014/main" id="{B224009E-2D41-DD4E-5A22-E62E17A7D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879475"/>
            <a:ext cx="7942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Méthode des « courants d’étoiles » (uniquement pour des amas)</a:t>
            </a: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pic>
        <p:nvPicPr>
          <p:cNvPr id="29700" name="Picture 4" descr="Image 1">
            <a:extLst>
              <a:ext uri="{FF2B5EF4-FFF2-40B4-BE49-F238E27FC236}">
                <a16:creationId xmlns:a16="http://schemas.microsoft.com/office/drawing/2014/main" id="{B593FE71-14A9-41A2-E9C9-F96F4F465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597025"/>
            <a:ext cx="589121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3">
            <a:extLst>
              <a:ext uri="{FF2B5EF4-FFF2-40B4-BE49-F238E27FC236}">
                <a16:creationId xmlns:a16="http://schemas.microsoft.com/office/drawing/2014/main" id="{F78BD57E-4F01-5E25-3730-B1FB81608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357188"/>
            <a:ext cx="6557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FFFFFF"/>
                </a:solidFill>
                <a:latin typeface="Comic Sans MS" panose="030F0902030302020204" pitchFamily="66" charset="0"/>
              </a:rPr>
              <a:t>Recherche par cassure Lyman alpha</a:t>
            </a:r>
          </a:p>
        </p:txBody>
      </p:sp>
      <p:pic>
        <p:nvPicPr>
          <p:cNvPr id="136195" name="Image 3" descr="zdrops.jpg">
            <a:extLst>
              <a:ext uri="{FF2B5EF4-FFF2-40B4-BE49-F238E27FC236}">
                <a16:creationId xmlns:a16="http://schemas.microsoft.com/office/drawing/2014/main" id="{7F9F2433-D3C3-AC1C-D9EA-5E352C9B3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362075"/>
            <a:ext cx="4906962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B3BF1A-EEDF-DA7F-A41B-42543E564DC2}"/>
              </a:ext>
            </a:extLst>
          </p:cNvPr>
          <p:cNvSpPr/>
          <p:nvPr/>
        </p:nvSpPr>
        <p:spPr>
          <a:xfrm>
            <a:off x="854075" y="1592263"/>
            <a:ext cx="105568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optique</a:t>
            </a:r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853AD2-1D72-131B-686C-CC03105375DB}"/>
              </a:ext>
            </a:extLst>
          </p:cNvPr>
          <p:cNvSpPr/>
          <p:nvPr/>
        </p:nvSpPr>
        <p:spPr>
          <a:xfrm>
            <a:off x="7192963" y="1582738"/>
            <a:ext cx="14446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infrarouge</a:t>
            </a:r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 descr="Galaxies_highz_HST_big">
            <a:extLst>
              <a:ext uri="{FF2B5EF4-FFF2-40B4-BE49-F238E27FC236}">
                <a16:creationId xmlns:a16="http://schemas.microsoft.com/office/drawing/2014/main" id="{B5B09749-FFB1-BF77-03F1-3F2F5CD23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b="11810"/>
          <a:stretch>
            <a:fillRect/>
          </a:stretch>
        </p:blipFill>
        <p:spPr bwMode="auto">
          <a:xfrm>
            <a:off x="0" y="1154113"/>
            <a:ext cx="9153525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 Box 3">
            <a:extLst>
              <a:ext uri="{FF2B5EF4-FFF2-40B4-BE49-F238E27FC236}">
                <a16:creationId xmlns:a16="http://schemas.microsoft.com/office/drawing/2014/main" id="{ABE02A7B-D7A1-A222-3BB2-CFA874A3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03188"/>
            <a:ext cx="5421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</a:rPr>
              <a:t>Exemples de galaxies lointaines en formation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707F7-67B2-A1C8-2DA1-62F384F81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1026">
            <a:extLst>
              <a:ext uri="{FF2B5EF4-FFF2-40B4-BE49-F238E27FC236}">
                <a16:creationId xmlns:a16="http://schemas.microsoft.com/office/drawing/2014/main" id="{1DC59BAB-F828-2D69-F780-693426AA7F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5125" y="3238500"/>
            <a:ext cx="8412163" cy="434975"/>
          </a:xfrm>
        </p:spPr>
        <p:txBody>
          <a:bodyPr/>
          <a:lstStyle/>
          <a:p>
            <a:pPr>
              <a:defRPr/>
            </a:pPr>
            <a:r>
              <a:rPr lang="fr-FR" altLang="fr-F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Les galaxies en interactions</a:t>
            </a:r>
          </a:p>
        </p:txBody>
      </p:sp>
    </p:spTree>
    <p:extLst>
      <p:ext uri="{BB962C8B-B14F-4D97-AF65-F5344CB8AC3E}">
        <p14:creationId xmlns:p14="http://schemas.microsoft.com/office/powerpoint/2010/main" val="146161097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Image 3" descr="tadpole_hst_big.jpg">
            <a:extLst>
              <a:ext uri="{FF2B5EF4-FFF2-40B4-BE49-F238E27FC236}">
                <a16:creationId xmlns:a16="http://schemas.microsoft.com/office/drawing/2014/main" id="{63B7737D-2CA7-9966-F749-F51D1F789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9"/>
          <a:stretch>
            <a:fillRect/>
          </a:stretch>
        </p:blipFill>
        <p:spPr bwMode="auto">
          <a:xfrm rot="-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>
            <a:extLst>
              <a:ext uri="{FF2B5EF4-FFF2-40B4-BE49-F238E27FC236}">
                <a16:creationId xmlns:a16="http://schemas.microsoft.com/office/drawing/2014/main" id="{940AD78B-BBA6-66A4-5DC3-E4E25F8A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543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2DF2ED8F-FE52-5186-7F1D-51198A003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463"/>
            <a:ext cx="9144000" cy="42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988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0" name="Picture 6" descr="Galaxies Gone Wild! | ESA/Hubble">
            <a:extLst>
              <a:ext uri="{FF2B5EF4-FFF2-40B4-BE49-F238E27FC236}">
                <a16:creationId xmlns:a16="http://schemas.microsoft.com/office/drawing/2014/main" id="{B617074B-07CA-3166-31E8-9B29BDAAD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0"/>
            <a:ext cx="8821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864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Galaxies_highz_HST_big">
            <a:extLst>
              <a:ext uri="{FF2B5EF4-FFF2-40B4-BE49-F238E27FC236}">
                <a16:creationId xmlns:a16="http://schemas.microsoft.com/office/drawing/2014/main" id="{9E962B22-6DAA-282A-DEAD-841E9BFF2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t="30708" r="23622" b="30118"/>
          <a:stretch>
            <a:fillRect/>
          </a:stretch>
        </p:blipFill>
        <p:spPr bwMode="auto">
          <a:xfrm>
            <a:off x="157163" y="1150938"/>
            <a:ext cx="8777287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5">
            <a:extLst>
              <a:ext uri="{FF2B5EF4-FFF2-40B4-BE49-F238E27FC236}">
                <a16:creationId xmlns:a16="http://schemas.microsoft.com/office/drawing/2014/main" id="{DD63207F-2D25-0E95-3747-12BDDE92A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03188"/>
            <a:ext cx="5421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</a:rPr>
              <a:t>Exemples de galaxies lointaines en formation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>
            <a:extLst>
              <a:ext uri="{FF2B5EF4-FFF2-40B4-BE49-F238E27FC236}">
                <a16:creationId xmlns:a16="http://schemas.microsoft.com/office/drawing/2014/main" id="{41B95BC4-BF51-CFD2-A332-320FD1CFD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Mesure des distances </a:t>
            </a:r>
          </a:p>
        </p:txBody>
      </p:sp>
      <p:sp>
        <p:nvSpPr>
          <p:cNvPr id="720899" name="Text Box 3">
            <a:extLst>
              <a:ext uri="{FF2B5EF4-FFF2-40B4-BE49-F238E27FC236}">
                <a16:creationId xmlns:a16="http://schemas.microsoft.com/office/drawing/2014/main" id="{4E022610-4903-84F9-961F-157F70AA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025" y="879475"/>
            <a:ext cx="4214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Méthode des « courants d’étoiles »</a:t>
            </a: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pic>
        <p:nvPicPr>
          <p:cNvPr id="31748" name="Picture 5" descr="Image 1">
            <a:extLst>
              <a:ext uri="{FF2B5EF4-FFF2-40B4-BE49-F238E27FC236}">
                <a16:creationId xmlns:a16="http://schemas.microsoft.com/office/drawing/2014/main" id="{4ACAD888-1F32-DDC7-9BF6-F2C7E81D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90663"/>
            <a:ext cx="614997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age 4" descr="Image 2.png">
            <a:extLst>
              <a:ext uri="{FF2B5EF4-FFF2-40B4-BE49-F238E27FC236}">
                <a16:creationId xmlns:a16="http://schemas.microsoft.com/office/drawing/2014/main" id="{AFD343CB-1745-0B38-2026-90A026885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122988"/>
            <a:ext cx="1546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age 5" descr="Image 3.png">
            <a:extLst>
              <a:ext uri="{FF2B5EF4-FFF2-40B4-BE49-F238E27FC236}">
                <a16:creationId xmlns:a16="http://schemas.microsoft.com/office/drawing/2014/main" id="{CE74F6F0-9802-2059-DB78-01FA64741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3656013"/>
            <a:ext cx="19859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578C8C-59D3-8040-3B2E-CD24ED63383E}"/>
              </a:ext>
            </a:extLst>
          </p:cNvPr>
          <p:cNvSpPr/>
          <p:nvPr/>
        </p:nvSpPr>
        <p:spPr>
          <a:xfrm>
            <a:off x="2662238" y="6122988"/>
            <a:ext cx="5962650" cy="4000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Vitesse angulaire des étoiles sur le plan du ciel</a:t>
            </a:r>
            <a:endParaRPr lang="fr-FR" altLang="fr-FR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>
            <a:extLst>
              <a:ext uri="{FF2B5EF4-FFF2-40B4-BE49-F238E27FC236}">
                <a16:creationId xmlns:a16="http://schemas.microsoft.com/office/drawing/2014/main" id="{DC49D1F7-7841-897E-04F2-5CC310896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La Voie Lactée</a:t>
            </a:r>
          </a:p>
        </p:txBody>
      </p:sp>
      <p:sp>
        <p:nvSpPr>
          <p:cNvPr id="710662" name="Text Box 6">
            <a:extLst>
              <a:ext uri="{FF2B5EF4-FFF2-40B4-BE49-F238E27FC236}">
                <a16:creationId xmlns:a16="http://schemas.microsoft.com/office/drawing/2014/main" id="{456C1E92-A11E-92A9-781F-359128656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963" y="1001713"/>
            <a:ext cx="34893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fr-FR" altLang="fr-FR" sz="1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Lord Rosse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(19</a:t>
            </a:r>
            <a:r>
              <a:rPr lang="fr-FR" altLang="fr-FR" sz="18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ième 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siècle) observe les premières galaxies avec son télescope de 1,8m de diamètre</a:t>
            </a:r>
          </a:p>
          <a:p>
            <a:pPr>
              <a:defRPr/>
            </a:pPr>
            <a:endParaRPr lang="fr-FR" altLang="fr-FR" sz="1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33795" name="Rectangle 6">
            <a:extLst>
              <a:ext uri="{FF2B5EF4-FFF2-40B4-BE49-F238E27FC236}">
                <a16:creationId xmlns:a16="http://schemas.microsoft.com/office/drawing/2014/main" id="{E81AA0C3-9345-4DFB-6543-8BD1395D8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6294438"/>
            <a:ext cx="4689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Comic Sans MS" panose="030F0902030302020204" pitchFamily="66" charset="0"/>
              </a:rPr>
              <a:t>Télescope de Lord Rosse</a:t>
            </a:r>
            <a:endParaRPr lang="fr-FR" altLang="fr-FR" sz="20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3796" name="Image 5">
            <a:extLst>
              <a:ext uri="{FF2B5EF4-FFF2-40B4-BE49-F238E27FC236}">
                <a16:creationId xmlns:a16="http://schemas.microsoft.com/office/drawing/2014/main" id="{726020A9-B305-7310-F131-4E9A3C801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001713"/>
            <a:ext cx="3697288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age 8">
            <a:extLst>
              <a:ext uri="{FF2B5EF4-FFF2-40B4-BE49-F238E27FC236}">
                <a16:creationId xmlns:a16="http://schemas.microsoft.com/office/drawing/2014/main" id="{E6249071-13BE-A3F5-B0FF-395DC215E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649538"/>
            <a:ext cx="33178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9">
            <a:extLst>
              <a:ext uri="{FF2B5EF4-FFF2-40B4-BE49-F238E27FC236}">
                <a16:creationId xmlns:a16="http://schemas.microsoft.com/office/drawing/2014/main" id="{922AB226-97B1-EADD-8FA2-CAA5E0055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963" y="5710238"/>
            <a:ext cx="3609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Comic Sans MS" panose="030F0902030302020204" pitchFamily="66" charset="0"/>
              </a:rPr>
              <a:t>Dessin de la galaxie M51 observée par Rosse, décrite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Comic Sans MS" panose="030F0902030302020204" pitchFamily="66" charset="0"/>
              </a:rPr>
              <a:t>comme « nébuleuse spirale » </a:t>
            </a:r>
            <a:endParaRPr lang="fr-FR" altLang="fr-FR" sz="2000">
              <a:solidFill>
                <a:schemeClr val="bg1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>
            <a:extLst>
              <a:ext uri="{FF2B5EF4-FFF2-40B4-BE49-F238E27FC236}">
                <a16:creationId xmlns:a16="http://schemas.microsoft.com/office/drawing/2014/main" id="{9D59EF4B-7A3C-2531-D900-700708ED1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La Voie Lactée</a:t>
            </a:r>
          </a:p>
        </p:txBody>
      </p:sp>
      <p:sp>
        <p:nvSpPr>
          <p:cNvPr id="694275" name="Text Box 3">
            <a:extLst>
              <a:ext uri="{FF2B5EF4-FFF2-40B4-BE49-F238E27FC236}">
                <a16:creationId xmlns:a16="http://schemas.microsoft.com/office/drawing/2014/main" id="{3D4263D9-CEB0-A0B8-3B94-F0EDE2E63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363" y="4441262"/>
            <a:ext cx="349726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fr-FR" altLang="fr-FR" sz="180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Disque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en rotation avec 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formation d’étoiles</a:t>
            </a: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fr-FR" altLang="fr-FR" sz="180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Bulbe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d’étoiles vieilles</a:t>
            </a: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fr-FR" altLang="fr-FR" sz="180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Halo</a:t>
            </a: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composé d’amas </a:t>
            </a:r>
          </a:p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globulaires vieux</a:t>
            </a: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Halo de matière sombre</a:t>
            </a:r>
          </a:p>
          <a:p>
            <a:pPr>
              <a:buFontTx/>
              <a:buChar char="•"/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Quelques galaxies satellites</a:t>
            </a:r>
          </a:p>
        </p:txBody>
      </p:sp>
      <p:pic>
        <p:nvPicPr>
          <p:cNvPr id="35843" name="Picture 5">
            <a:extLst>
              <a:ext uri="{FF2B5EF4-FFF2-40B4-BE49-F238E27FC236}">
                <a16:creationId xmlns:a16="http://schemas.microsoft.com/office/drawing/2014/main" id="{F0726A35-519B-44C8-031D-59E5AB19C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79" y="852488"/>
            <a:ext cx="3114221" cy="32571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44" name="Group 16">
            <a:extLst>
              <a:ext uri="{FF2B5EF4-FFF2-40B4-BE49-F238E27FC236}">
                <a16:creationId xmlns:a16="http://schemas.microsoft.com/office/drawing/2014/main" id="{142F970D-5D30-25F9-0978-90C84DB80096}"/>
              </a:ext>
            </a:extLst>
          </p:cNvPr>
          <p:cNvGrpSpPr>
            <a:grpSpLocks/>
          </p:cNvGrpSpPr>
          <p:nvPr/>
        </p:nvGrpSpPr>
        <p:grpSpPr bwMode="auto">
          <a:xfrm>
            <a:off x="79375" y="849313"/>
            <a:ext cx="5995988" cy="5449887"/>
            <a:chOff x="988" y="1483"/>
            <a:chExt cx="2792" cy="2504"/>
          </a:xfrm>
        </p:grpSpPr>
        <p:grpSp>
          <p:nvGrpSpPr>
            <p:cNvPr id="35847" name="Group 15">
              <a:extLst>
                <a:ext uri="{FF2B5EF4-FFF2-40B4-BE49-F238E27FC236}">
                  <a16:creationId xmlns:a16="http://schemas.microsoft.com/office/drawing/2014/main" id="{1E8AADD7-C954-CF07-956D-B794A18F3F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8" y="1483"/>
              <a:ext cx="2792" cy="2504"/>
              <a:chOff x="988" y="1477"/>
              <a:chExt cx="2792" cy="2504"/>
            </a:xfrm>
          </p:grpSpPr>
          <p:pic>
            <p:nvPicPr>
              <p:cNvPr id="35849" name="Picture 4" descr="MW_halo">
                <a:extLst>
                  <a:ext uri="{FF2B5EF4-FFF2-40B4-BE49-F238E27FC236}">
                    <a16:creationId xmlns:a16="http://schemas.microsoft.com/office/drawing/2014/main" id="{C7E33E9C-73A0-4EBB-CF43-37A56C482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9" t="5669" r="5669" b="5669"/>
              <a:stretch>
                <a:fillRect/>
              </a:stretch>
            </p:blipFill>
            <p:spPr bwMode="auto">
              <a:xfrm>
                <a:off x="988" y="1477"/>
                <a:ext cx="2504" cy="2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4282" name="Line 10">
                <a:extLst>
                  <a:ext uri="{FF2B5EF4-FFF2-40B4-BE49-F238E27FC236}">
                    <a16:creationId xmlns:a16="http://schemas.microsoft.com/office/drawing/2014/main" id="{B0E24889-3A46-CB5F-AF00-4734387F8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0" y="1477"/>
                <a:ext cx="900" cy="918"/>
              </a:xfrm>
              <a:prstGeom prst="line">
                <a:avLst/>
              </a:prstGeom>
              <a:noFill/>
              <a:ln w="9525">
                <a:solidFill>
                  <a:srgbClr val="CC000B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buFontTx/>
                  <a:buChar char="•"/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694284" name="Line 12">
                <a:extLst>
                  <a:ext uri="{FF2B5EF4-FFF2-40B4-BE49-F238E27FC236}">
                    <a16:creationId xmlns:a16="http://schemas.microsoft.com/office/drawing/2014/main" id="{9AB06EEC-40B7-07AF-D377-ABF3DD752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5" y="2530"/>
                <a:ext cx="785" cy="445"/>
              </a:xfrm>
              <a:prstGeom prst="line">
                <a:avLst/>
              </a:prstGeom>
              <a:noFill/>
              <a:ln w="9525">
                <a:solidFill>
                  <a:srgbClr val="CC000B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buFontTx/>
                  <a:buChar char="•"/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+mn-ea"/>
                </a:endParaRPr>
              </a:p>
            </p:txBody>
          </p:sp>
        </p:grpSp>
        <p:sp>
          <p:nvSpPr>
            <p:cNvPr id="694281" name="Oval 9">
              <a:extLst>
                <a:ext uri="{FF2B5EF4-FFF2-40B4-BE49-F238E27FC236}">
                  <a16:creationId xmlns:a16="http://schemas.microsoft.com/office/drawing/2014/main" id="{86DAB9FD-F7D6-BAFF-8A29-C69B2D687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2395"/>
              <a:ext cx="121" cy="135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buFontTx/>
                <a:buChar char="•"/>
                <a:defRPr/>
              </a:pPr>
              <a:endParaRPr lang="fr-FR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-105" charset="0"/>
                <a:ea typeface="+mn-ea"/>
              </a:endParaRPr>
            </a:p>
          </p:txBody>
        </p:sp>
      </p:grpSp>
      <p:sp>
        <p:nvSpPr>
          <p:cNvPr id="694285" name="Line 13">
            <a:extLst>
              <a:ext uri="{FF2B5EF4-FFF2-40B4-BE49-F238E27FC236}">
                <a16:creationId xmlns:a16="http://schemas.microsoft.com/office/drawing/2014/main" id="{52A0667E-6FCA-49AE-CE01-CFF8B1267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" y="5832475"/>
            <a:ext cx="4424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35846" name="Text Box 14">
            <a:extLst>
              <a:ext uri="{FF2B5EF4-FFF2-40B4-BE49-F238E27FC236}">
                <a16:creationId xmlns:a16="http://schemas.microsoft.com/office/drawing/2014/main" id="{3BE97915-3DF2-3579-4A12-18DACB749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5448300"/>
            <a:ext cx="896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902030302020204" pitchFamily="66" charset="0"/>
              </a:rPr>
              <a:t>40 kpc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ción en bl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10103</TotalTime>
  <Words>1534</Words>
  <Application>Microsoft Macintosh PowerPoint</Application>
  <PresentationFormat>Letter Paper (8.5x11 in)</PresentationFormat>
  <Paragraphs>334</Paragraphs>
  <Slides>67</Slides>
  <Notes>61</Notes>
  <HiddenSlides>1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Helvetica</vt:lpstr>
      <vt:lpstr>ＭＳ Ｐゴシック</vt:lpstr>
      <vt:lpstr>Arial</vt:lpstr>
      <vt:lpstr>Times New Roman</vt:lpstr>
      <vt:lpstr>Comic Sans MS</vt:lpstr>
      <vt:lpstr>Apple LiGothic Medium</vt:lpstr>
      <vt:lpstr>Symbol</vt:lpstr>
      <vt:lpstr>Wingdings</vt:lpstr>
      <vt:lpstr>Wingdings 2</vt:lpstr>
      <vt:lpstr>Geneva CE</vt:lpstr>
      <vt:lpstr>Presentación en blanco</vt:lpstr>
      <vt:lpstr>Chapitre 9  La Voie Lactée et les galaxies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Exemples de galaxies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galaxies les plus lointaines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galaxies en interactions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Frédéric Courbin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Astrophysique I: introduction à l’astrophysique </dc:title>
  <dc:subject/>
  <dc:creator/>
  <cp:keywords/>
  <dc:description/>
  <cp:lastModifiedBy>Jean-Paul Kneib</cp:lastModifiedBy>
  <cp:revision>338</cp:revision>
  <dcterms:created xsi:type="dcterms:W3CDTF">2014-04-29T14:27:32Z</dcterms:created>
  <dcterms:modified xsi:type="dcterms:W3CDTF">2025-04-14T08:01:26Z</dcterms:modified>
  <cp:category/>
</cp:coreProperties>
</file>