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333" r:id="rId2"/>
    <p:sldId id="315" r:id="rId3"/>
    <p:sldId id="316" r:id="rId4"/>
    <p:sldId id="317" r:id="rId5"/>
    <p:sldId id="318" r:id="rId6"/>
    <p:sldId id="319" r:id="rId7"/>
    <p:sldId id="322" r:id="rId8"/>
    <p:sldId id="323" r:id="rId9"/>
    <p:sldId id="324" r:id="rId10"/>
    <p:sldId id="325" r:id="rId11"/>
    <p:sldId id="331" r:id="rId12"/>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3542"/>
    <p:restoredTop sz="94660"/>
  </p:normalViewPr>
  <p:slideViewPr>
    <p:cSldViewPr>
      <p:cViewPr varScale="1">
        <p:scale>
          <a:sx n="143" d="100"/>
          <a:sy n="143" d="100"/>
        </p:scale>
        <p:origin x="248" y="320"/>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81013"/>
          </a:xfrm>
          <a:prstGeom prst="rect">
            <a:avLst/>
          </a:prstGeom>
        </p:spPr>
        <p:txBody>
          <a:bodyPr vert="horz" lIns="91440" tIns="45720" rIns="91440" bIns="45720" rtlCol="0"/>
          <a:lstStyle>
            <a:lvl1pPr algn="l">
              <a:defRPr sz="1200"/>
            </a:lvl1pPr>
          </a:lstStyle>
          <a:p>
            <a:endParaRPr lang="fr-CH"/>
          </a:p>
        </p:txBody>
      </p:sp>
      <p:sp>
        <p:nvSpPr>
          <p:cNvPr id="3" name="Date Placeholder 2"/>
          <p:cNvSpPr>
            <a:spLocks noGrp="1"/>
          </p:cNvSpPr>
          <p:nvPr>
            <p:ph type="dt" idx="1"/>
          </p:nvPr>
        </p:nvSpPr>
        <p:spPr>
          <a:xfrm>
            <a:off x="4143375" y="0"/>
            <a:ext cx="3170238" cy="481013"/>
          </a:xfrm>
          <a:prstGeom prst="rect">
            <a:avLst/>
          </a:prstGeom>
        </p:spPr>
        <p:txBody>
          <a:bodyPr vert="horz" lIns="91440" tIns="45720" rIns="91440" bIns="45720" rtlCol="0"/>
          <a:lstStyle>
            <a:lvl1pPr algn="r">
              <a:defRPr sz="1200"/>
            </a:lvl1pPr>
          </a:lstStyle>
          <a:p>
            <a:fld id="{726D4518-2593-8641-AE08-5D5EF99D7C22}" type="datetimeFigureOut">
              <a:rPr lang="fr-CH" smtClean="0"/>
              <a:t>25.11.24</a:t>
            </a:fld>
            <a:endParaRPr lang="fr-CH"/>
          </a:p>
        </p:txBody>
      </p:sp>
      <p:sp>
        <p:nvSpPr>
          <p:cNvPr id="4" name="Slide Image Placeholder 3"/>
          <p:cNvSpPr>
            <a:spLocks noGrp="1" noRot="1" noChangeAspect="1"/>
          </p:cNvSpPr>
          <p:nvPr>
            <p:ph type="sldImg" idx="2"/>
          </p:nvPr>
        </p:nvSpPr>
        <p:spPr>
          <a:xfrm>
            <a:off x="777875" y="1200150"/>
            <a:ext cx="5759450" cy="3240088"/>
          </a:xfrm>
          <a:prstGeom prst="rect">
            <a:avLst/>
          </a:prstGeom>
          <a:noFill/>
          <a:ln w="12700">
            <a:solidFill>
              <a:prstClr val="black"/>
            </a:solidFill>
          </a:ln>
        </p:spPr>
        <p:txBody>
          <a:bodyPr vert="horz" lIns="91440" tIns="45720" rIns="91440" bIns="45720" rtlCol="0" anchor="ctr"/>
          <a:lstStyle/>
          <a:p>
            <a:endParaRPr lang="fr-CH"/>
          </a:p>
        </p:txBody>
      </p:sp>
      <p:sp>
        <p:nvSpPr>
          <p:cNvPr id="5" name="Notes Placeholder 4"/>
          <p:cNvSpPr>
            <a:spLocks noGrp="1"/>
          </p:cNvSpPr>
          <p:nvPr>
            <p:ph type="body" sz="quarter" idx="3"/>
          </p:nvPr>
        </p:nvSpPr>
        <p:spPr>
          <a:xfrm>
            <a:off x="731838" y="4621213"/>
            <a:ext cx="5851525" cy="3779837"/>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fr-CH"/>
          </a:p>
        </p:txBody>
      </p:sp>
      <p:sp>
        <p:nvSpPr>
          <p:cNvPr id="6" name="Footer Placeholder 5"/>
          <p:cNvSpPr>
            <a:spLocks noGrp="1"/>
          </p:cNvSpPr>
          <p:nvPr>
            <p:ph type="ftr" sz="quarter" idx="4"/>
          </p:nvPr>
        </p:nvSpPr>
        <p:spPr>
          <a:xfrm>
            <a:off x="0" y="9120188"/>
            <a:ext cx="3170238" cy="481012"/>
          </a:xfrm>
          <a:prstGeom prst="rect">
            <a:avLst/>
          </a:prstGeom>
        </p:spPr>
        <p:txBody>
          <a:bodyPr vert="horz" lIns="91440" tIns="45720" rIns="91440" bIns="45720" rtlCol="0" anchor="b"/>
          <a:lstStyle>
            <a:lvl1pPr algn="l">
              <a:defRPr sz="1200"/>
            </a:lvl1pPr>
          </a:lstStyle>
          <a:p>
            <a:endParaRPr lang="fr-CH"/>
          </a:p>
        </p:txBody>
      </p:sp>
      <p:sp>
        <p:nvSpPr>
          <p:cNvPr id="7" name="Slide Number Placeholder 6"/>
          <p:cNvSpPr>
            <a:spLocks noGrp="1"/>
          </p:cNvSpPr>
          <p:nvPr>
            <p:ph type="sldNum" sz="quarter" idx="5"/>
          </p:nvPr>
        </p:nvSpPr>
        <p:spPr>
          <a:xfrm>
            <a:off x="4143375" y="9120188"/>
            <a:ext cx="3170238" cy="481012"/>
          </a:xfrm>
          <a:prstGeom prst="rect">
            <a:avLst/>
          </a:prstGeom>
        </p:spPr>
        <p:txBody>
          <a:bodyPr vert="horz" lIns="91440" tIns="45720" rIns="91440" bIns="45720" rtlCol="0" anchor="b"/>
          <a:lstStyle>
            <a:lvl1pPr algn="r">
              <a:defRPr sz="1200"/>
            </a:lvl1pPr>
          </a:lstStyle>
          <a:p>
            <a:fld id="{AE0E839E-E0B2-154C-835D-628E62FAC134}" type="slidenum">
              <a:rPr lang="fr-CH" smtClean="0"/>
              <a:t>‹N°›</a:t>
            </a:fld>
            <a:endParaRPr lang="fr-CH"/>
          </a:p>
        </p:txBody>
      </p:sp>
    </p:spTree>
    <p:extLst>
      <p:ext uri="{BB962C8B-B14F-4D97-AF65-F5344CB8AC3E}">
        <p14:creationId xmlns:p14="http://schemas.microsoft.com/office/powerpoint/2010/main" val="33472356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1</a:t>
            </a:fld>
            <a:endParaRPr lang="de-DE"/>
          </a:p>
        </p:txBody>
      </p:sp>
    </p:spTree>
    <p:extLst>
      <p:ext uri="{BB962C8B-B14F-4D97-AF65-F5344CB8AC3E}">
        <p14:creationId xmlns:p14="http://schemas.microsoft.com/office/powerpoint/2010/main" val="213800770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10</a:t>
            </a:fld>
            <a:endParaRPr lang="de-DE"/>
          </a:p>
        </p:txBody>
      </p:sp>
    </p:spTree>
    <p:extLst>
      <p:ext uri="{BB962C8B-B14F-4D97-AF65-F5344CB8AC3E}">
        <p14:creationId xmlns:p14="http://schemas.microsoft.com/office/powerpoint/2010/main" val="322733521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11</a:t>
            </a:fld>
            <a:endParaRPr lang="de-DE"/>
          </a:p>
        </p:txBody>
      </p:sp>
    </p:spTree>
    <p:extLst>
      <p:ext uri="{BB962C8B-B14F-4D97-AF65-F5344CB8AC3E}">
        <p14:creationId xmlns:p14="http://schemas.microsoft.com/office/powerpoint/2010/main" val="11298600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2</a:t>
            </a:fld>
            <a:endParaRPr lang="de-DE"/>
          </a:p>
        </p:txBody>
      </p:sp>
    </p:spTree>
    <p:extLst>
      <p:ext uri="{BB962C8B-B14F-4D97-AF65-F5344CB8AC3E}">
        <p14:creationId xmlns:p14="http://schemas.microsoft.com/office/powerpoint/2010/main" val="10755982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3</a:t>
            </a:fld>
            <a:endParaRPr lang="de-DE"/>
          </a:p>
        </p:txBody>
      </p:sp>
    </p:spTree>
    <p:extLst>
      <p:ext uri="{BB962C8B-B14F-4D97-AF65-F5344CB8AC3E}">
        <p14:creationId xmlns:p14="http://schemas.microsoft.com/office/powerpoint/2010/main" val="1288521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4</a:t>
            </a:fld>
            <a:endParaRPr lang="de-DE"/>
          </a:p>
        </p:txBody>
      </p:sp>
    </p:spTree>
    <p:extLst>
      <p:ext uri="{BB962C8B-B14F-4D97-AF65-F5344CB8AC3E}">
        <p14:creationId xmlns:p14="http://schemas.microsoft.com/office/powerpoint/2010/main" val="1942599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5</a:t>
            </a:fld>
            <a:endParaRPr lang="de-DE"/>
          </a:p>
        </p:txBody>
      </p:sp>
    </p:spTree>
    <p:extLst>
      <p:ext uri="{BB962C8B-B14F-4D97-AF65-F5344CB8AC3E}">
        <p14:creationId xmlns:p14="http://schemas.microsoft.com/office/powerpoint/2010/main" val="181188798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6</a:t>
            </a:fld>
            <a:endParaRPr lang="de-DE"/>
          </a:p>
        </p:txBody>
      </p:sp>
    </p:spTree>
    <p:extLst>
      <p:ext uri="{BB962C8B-B14F-4D97-AF65-F5344CB8AC3E}">
        <p14:creationId xmlns:p14="http://schemas.microsoft.com/office/powerpoint/2010/main" val="1149899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7</a:t>
            </a:fld>
            <a:endParaRPr lang="de-DE"/>
          </a:p>
        </p:txBody>
      </p:sp>
    </p:spTree>
    <p:extLst>
      <p:ext uri="{BB962C8B-B14F-4D97-AF65-F5344CB8AC3E}">
        <p14:creationId xmlns:p14="http://schemas.microsoft.com/office/powerpoint/2010/main" val="366491689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8</a:t>
            </a:fld>
            <a:endParaRPr lang="de-DE"/>
          </a:p>
        </p:txBody>
      </p:sp>
    </p:spTree>
    <p:extLst>
      <p:ext uri="{BB962C8B-B14F-4D97-AF65-F5344CB8AC3E}">
        <p14:creationId xmlns:p14="http://schemas.microsoft.com/office/powerpoint/2010/main" val="123777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777875" y="1200150"/>
            <a:ext cx="5759450" cy="3240088"/>
          </a:xfrm>
        </p:spPr>
      </p:sp>
      <p:sp>
        <p:nvSpPr>
          <p:cNvPr id="3" name="Notes Placeholder 2"/>
          <p:cNvSpPr>
            <a:spLocks noGrp="1"/>
          </p:cNvSpPr>
          <p:nvPr>
            <p:ph type="body" idx="1"/>
          </p:nvPr>
        </p:nvSpPr>
        <p:spPr/>
        <p:txBody>
          <a:bodyPr/>
          <a:lstStyle/>
          <a:p>
            <a:endParaRPr lang="de-DE"/>
          </a:p>
        </p:txBody>
      </p:sp>
      <p:sp>
        <p:nvSpPr>
          <p:cNvPr id="4" name="Slide Number Placeholder 3"/>
          <p:cNvSpPr>
            <a:spLocks noGrp="1"/>
          </p:cNvSpPr>
          <p:nvPr>
            <p:ph type="sldNum" sz="quarter" idx="5"/>
          </p:nvPr>
        </p:nvSpPr>
        <p:spPr/>
        <p:txBody>
          <a:bodyPr/>
          <a:lstStyle/>
          <a:p>
            <a:fld id="{8F6F165C-CC33-F347-B9D8-9AAA3133A839}" type="slidenum">
              <a:rPr lang="de-DE" smtClean="0"/>
              <a:t>9</a:t>
            </a:fld>
            <a:endParaRPr lang="de-DE"/>
          </a:p>
        </p:txBody>
      </p:sp>
    </p:spTree>
    <p:extLst>
      <p:ext uri="{BB962C8B-B14F-4D97-AF65-F5344CB8AC3E}">
        <p14:creationId xmlns:p14="http://schemas.microsoft.com/office/powerpoint/2010/main" val="224248361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CF4FD0-E3F3-41EF-BE0D-825E61347E5B}" type="slidenum">
              <a:rPr lang="en-US"/>
              <a:pPr/>
              <a:t>‹N°›</a:t>
            </a:fld>
            <a:endParaRPr lang="en-US"/>
          </a:p>
        </p:txBody>
      </p:sp>
    </p:spTree>
    <p:extLst>
      <p:ext uri="{BB962C8B-B14F-4D97-AF65-F5344CB8AC3E}">
        <p14:creationId xmlns:p14="http://schemas.microsoft.com/office/powerpoint/2010/main" val="9965507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0653236-7773-4683-A748-6D47A85ACEE9}" type="slidenum">
              <a:rPr lang="en-US"/>
              <a:pPr/>
              <a:t>‹N°›</a:t>
            </a:fld>
            <a:endParaRPr lang="en-US"/>
          </a:p>
        </p:txBody>
      </p:sp>
    </p:spTree>
    <p:extLst>
      <p:ext uri="{BB962C8B-B14F-4D97-AF65-F5344CB8AC3E}">
        <p14:creationId xmlns:p14="http://schemas.microsoft.com/office/powerpoint/2010/main" val="15697198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9D72AEF4-8607-498D-BE5C-7D399349F5CE}" type="slidenum">
              <a:rPr lang="en-US"/>
              <a:pPr/>
              <a:t>‹N°›</a:t>
            </a:fld>
            <a:endParaRPr lang="en-US"/>
          </a:p>
        </p:txBody>
      </p:sp>
    </p:spTree>
    <p:extLst>
      <p:ext uri="{BB962C8B-B14F-4D97-AF65-F5344CB8AC3E}">
        <p14:creationId xmlns:p14="http://schemas.microsoft.com/office/powerpoint/2010/main" val="42716274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328CB78E-CAC6-43ED-9AAE-8BE235746A4B}" type="slidenum">
              <a:rPr lang="en-US"/>
              <a:pPr/>
              <a:t>‹N°›</a:t>
            </a:fld>
            <a:endParaRPr lang="en-US"/>
          </a:p>
        </p:txBody>
      </p:sp>
    </p:spTree>
    <p:extLst>
      <p:ext uri="{BB962C8B-B14F-4D97-AF65-F5344CB8AC3E}">
        <p14:creationId xmlns:p14="http://schemas.microsoft.com/office/powerpoint/2010/main" val="17435884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A80A7F42-5D3A-4A8B-8679-61123666AD7C}" type="slidenum">
              <a:rPr lang="en-US"/>
              <a:pPr/>
              <a:t>‹N°›</a:t>
            </a:fld>
            <a:endParaRPr lang="en-US"/>
          </a:p>
        </p:txBody>
      </p:sp>
    </p:spTree>
    <p:extLst>
      <p:ext uri="{BB962C8B-B14F-4D97-AF65-F5344CB8AC3E}">
        <p14:creationId xmlns:p14="http://schemas.microsoft.com/office/powerpoint/2010/main" val="39529462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88423F0-845D-471A-921B-5AB2DD04D601}" type="slidenum">
              <a:rPr lang="en-US"/>
              <a:pPr/>
              <a:t>‹N°›</a:t>
            </a:fld>
            <a:endParaRPr lang="en-US"/>
          </a:p>
        </p:txBody>
      </p:sp>
    </p:spTree>
    <p:extLst>
      <p:ext uri="{BB962C8B-B14F-4D97-AF65-F5344CB8AC3E}">
        <p14:creationId xmlns:p14="http://schemas.microsoft.com/office/powerpoint/2010/main" val="20882541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E56B7289-B06E-4052-8783-535248B128D0}" type="slidenum">
              <a:rPr lang="en-US"/>
              <a:pPr/>
              <a:t>‹N°›</a:t>
            </a:fld>
            <a:endParaRPr lang="en-US"/>
          </a:p>
        </p:txBody>
      </p:sp>
    </p:spTree>
    <p:extLst>
      <p:ext uri="{BB962C8B-B14F-4D97-AF65-F5344CB8AC3E}">
        <p14:creationId xmlns:p14="http://schemas.microsoft.com/office/powerpoint/2010/main" val="1180418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FAA94751-44D5-4E82-BA22-8BD3FA855BF3}" type="slidenum">
              <a:rPr lang="en-US"/>
              <a:pPr/>
              <a:t>‹N°›</a:t>
            </a:fld>
            <a:endParaRPr lang="en-US"/>
          </a:p>
        </p:txBody>
      </p:sp>
    </p:spTree>
    <p:extLst>
      <p:ext uri="{BB962C8B-B14F-4D97-AF65-F5344CB8AC3E}">
        <p14:creationId xmlns:p14="http://schemas.microsoft.com/office/powerpoint/2010/main" val="218880513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1AA3471A-40C9-4FBC-9F52-C139907134DE}" type="slidenum">
              <a:rPr lang="en-US"/>
              <a:pPr/>
              <a:t>‹N°›</a:t>
            </a:fld>
            <a:endParaRPr lang="en-US"/>
          </a:p>
        </p:txBody>
      </p:sp>
    </p:spTree>
    <p:extLst>
      <p:ext uri="{BB962C8B-B14F-4D97-AF65-F5344CB8AC3E}">
        <p14:creationId xmlns:p14="http://schemas.microsoft.com/office/powerpoint/2010/main" val="25455346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28F34C-C91F-4062-9CC8-6F1EE2B7AD56}" type="slidenum">
              <a:rPr lang="en-US"/>
              <a:pPr/>
              <a:t>‹N°›</a:t>
            </a:fld>
            <a:endParaRPr lang="en-US"/>
          </a:p>
        </p:txBody>
      </p:sp>
    </p:spTree>
    <p:extLst>
      <p:ext uri="{BB962C8B-B14F-4D97-AF65-F5344CB8AC3E}">
        <p14:creationId xmlns:p14="http://schemas.microsoft.com/office/powerpoint/2010/main" val="297488211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229AA7AB-5171-4D6C-A490-784203592B41}" type="slidenum">
              <a:rPr lang="en-US"/>
              <a:pPr/>
              <a:t>‹N°›</a:t>
            </a:fld>
            <a:endParaRPr lang="en-US"/>
          </a:p>
        </p:txBody>
      </p:sp>
    </p:spTree>
    <p:extLst>
      <p:ext uri="{BB962C8B-B14F-4D97-AF65-F5344CB8AC3E}">
        <p14:creationId xmlns:p14="http://schemas.microsoft.com/office/powerpoint/2010/main" val="32949473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BDBB60EA-F510-4680-A494-20AA6B49A64D}" type="slidenum">
              <a:rPr lang="en-US"/>
              <a:pPr/>
              <a:t>‹N°›</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cs typeface="Arial" charset="0"/>
        </a:defRPr>
      </a:lvl2pPr>
      <a:lvl3pPr algn="ctr" rtl="0" fontAlgn="base">
        <a:spcBef>
          <a:spcPct val="0"/>
        </a:spcBef>
        <a:spcAft>
          <a:spcPct val="0"/>
        </a:spcAft>
        <a:defRPr sz="4400">
          <a:solidFill>
            <a:schemeClr val="tx2"/>
          </a:solidFill>
          <a:latin typeface="Arial" charset="0"/>
          <a:cs typeface="Arial" charset="0"/>
        </a:defRPr>
      </a:lvl3pPr>
      <a:lvl4pPr algn="ctr" rtl="0" fontAlgn="base">
        <a:spcBef>
          <a:spcPct val="0"/>
        </a:spcBef>
        <a:spcAft>
          <a:spcPct val="0"/>
        </a:spcAft>
        <a:defRPr sz="4400">
          <a:solidFill>
            <a:schemeClr val="tx2"/>
          </a:solidFill>
          <a:latin typeface="Arial" charset="0"/>
          <a:cs typeface="Arial" charset="0"/>
        </a:defRPr>
      </a:lvl4pPr>
      <a:lvl5pPr algn="ctr" rtl="0" fontAlgn="base">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cs typeface="+mn-cs"/>
        </a:defRPr>
      </a:lvl2pPr>
      <a:lvl3pPr marL="1143000" indent="-228600" algn="l" rtl="0" fontAlgn="base">
        <a:spcBef>
          <a:spcPct val="20000"/>
        </a:spcBef>
        <a:spcAft>
          <a:spcPct val="0"/>
        </a:spcAft>
        <a:buChar char="•"/>
        <a:defRPr sz="2400">
          <a:solidFill>
            <a:schemeClr val="tx1"/>
          </a:solidFill>
          <a:latin typeface="+mn-lt"/>
          <a:cs typeface="+mn-cs"/>
        </a:defRPr>
      </a:lvl3pPr>
      <a:lvl4pPr marL="1600200" indent="-228600" algn="l" rtl="0" fontAlgn="base">
        <a:spcBef>
          <a:spcPct val="20000"/>
        </a:spcBef>
        <a:spcAft>
          <a:spcPct val="0"/>
        </a:spcAft>
        <a:buChar char="–"/>
        <a:defRPr sz="2000">
          <a:solidFill>
            <a:schemeClr val="tx1"/>
          </a:solidFill>
          <a:latin typeface="+mn-lt"/>
          <a:cs typeface="+mn-cs"/>
        </a:defRPr>
      </a:lvl4pPr>
      <a:lvl5pPr marL="2057400" indent="-228600" algn="l" rtl="0" fontAlgn="base">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image" Target="../media/image19.tiff"/><Relationship Id="rId4" Type="http://schemas.openxmlformats.org/officeDocument/2006/relationships/image" Target="../media/image18.tiff"/></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104.png"/><Relationship Id="rId7"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22.gif"/><Relationship Id="rId5" Type="http://schemas.openxmlformats.org/officeDocument/2006/relationships/image" Target="../media/image21.gif"/><Relationship Id="rId4" Type="http://schemas.openxmlformats.org/officeDocument/2006/relationships/image" Target="../media/image20.gif"/></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3.jpeg"/><Relationship Id="rId5" Type="http://schemas.openxmlformats.org/officeDocument/2006/relationships/image" Target="../media/image2.jpeg"/><Relationship Id="rId4" Type="http://schemas.openxmlformats.org/officeDocument/2006/relationships/image" Target="../media/image72.png"/></Relationships>
</file>

<file path=ppt/slides/_rels/slide3.xml.rels><?xml version="1.0" encoding="UTF-8" standalone="yes"?>
<Relationships xmlns="http://schemas.openxmlformats.org/package/2006/relationships"><Relationship Id="rId3" Type="http://schemas.openxmlformats.org/officeDocument/2006/relationships/image" Target="../media/image74.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77.png"/></Relationships>
</file>

<file path=ppt/slides/_rels/slide5.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7"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110.png"/></Relationships>
</file>

<file path=ppt/slides/_rels/slide7.xml.rels><?xml version="1.0" encoding="UTF-8" standalone="yes"?>
<Relationships xmlns="http://schemas.openxmlformats.org/package/2006/relationships"><Relationship Id="rId3" Type="http://schemas.openxmlformats.org/officeDocument/2006/relationships/image" Target="../media/image78.png"/><Relationship Id="rId7"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png"/><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5" name="Text Box 9"/>
              <p:cNvSpPr txBox="1">
                <a:spLocks noChangeArrowheads="1"/>
              </p:cNvSpPr>
              <p:nvPr/>
            </p:nvSpPr>
            <p:spPr bwMode="auto">
              <a:xfrm>
                <a:off x="0" y="532091"/>
                <a:ext cx="12192000" cy="3611501"/>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Dans la théorie des systèmes de traitement des signaux et des systèmes de contrôle, il y a deux concepts de base:</a:t>
                </a:r>
              </a:p>
              <a:p>
                <a:pPr marL="800100" lvl="1" indent="-342900">
                  <a:lnSpc>
                    <a:spcPct val="120000"/>
                  </a:lnSpc>
                  <a:buFont typeface="Arial" panose="020B0604020202020204" pitchFamily="34" charset="0"/>
                  <a:buChar char="•"/>
                </a:pPr>
                <a:r>
                  <a:rPr lang="fr-CH" dirty="0"/>
                  <a:t>La réponse à l'impulsion.</a:t>
                </a:r>
              </a:p>
              <a:p>
                <a:pPr marL="800100" lvl="1" indent="-342900">
                  <a:lnSpc>
                    <a:spcPct val="120000"/>
                  </a:lnSpc>
                  <a:buFont typeface="Arial" panose="020B0604020202020204" pitchFamily="34" charset="0"/>
                  <a:buChar char="•"/>
                </a:pPr>
                <a:r>
                  <a:rPr lang="fr-CH" dirty="0"/>
                  <a:t>Le fonction de réponse fréquentielle.</a:t>
                </a:r>
              </a:p>
              <a:p>
                <a:pPr marL="342900" indent="-342900">
                  <a:lnSpc>
                    <a:spcPct val="120000"/>
                  </a:lnSpc>
                  <a:buFont typeface="Arial" panose="020B0604020202020204" pitchFamily="34" charset="0"/>
                  <a:buChar char="•"/>
                </a:pPr>
                <a:r>
                  <a:rPr lang="fr-CH" dirty="0"/>
                  <a:t>Un signal d'entrée </a:t>
                </a:r>
                <a:r>
                  <a:rPr lang="fr-CH" i="1" dirty="0"/>
                  <a:t>f</a:t>
                </a:r>
                <a:r>
                  <a:rPr lang="fr-CH" dirty="0"/>
                  <a:t>(</a:t>
                </a:r>
                <a:r>
                  <a:rPr lang="fr-CH" i="1" dirty="0" err="1"/>
                  <a:t>t</a:t>
                </a:r>
                <a:r>
                  <a:rPr lang="fr-CH" dirty="0"/>
                  <a:t>) qui passe par ce système (linéaire) change en </a:t>
                </a:r>
                <a:r>
                  <a:rPr lang="fr-CH" i="1" dirty="0"/>
                  <a:t>g</a:t>
                </a:r>
                <a:r>
                  <a:rPr lang="fr-CH" dirty="0"/>
                  <a:t>(</a:t>
                </a:r>
                <a:r>
                  <a:rPr lang="fr-CH" i="1" dirty="0" err="1"/>
                  <a:t>t</a:t>
                </a:r>
                <a:r>
                  <a:rPr lang="fr-CH" dirty="0"/>
                  <a:t>) à la sortie: </a:t>
                </a:r>
                <a14:m>
                  <m:oMath xmlns:m="http://schemas.openxmlformats.org/officeDocument/2006/math">
                    <m:r>
                      <a:rPr lang="fr-CH" b="0" i="1" smtClean="0">
                        <a:latin typeface="Cambria Math" panose="02040503050406030204" pitchFamily="18" charset="0"/>
                      </a:rPr>
                      <m:t>𝑔</m:t>
                    </m:r>
                    <m:d>
                      <m:dPr>
                        <m:ctrlPr>
                          <a:rPr lang="fr-CH" b="0" i="1" smtClean="0">
                            <a:latin typeface="Cambria Math" panose="02040503050406030204" pitchFamily="18" charset="0"/>
                          </a:rPr>
                        </m:ctrlPr>
                      </m:dPr>
                      <m:e>
                        <m:r>
                          <a:rPr lang="fr-CH" b="0" i="1" smtClean="0">
                            <a:latin typeface="Cambria Math" panose="02040503050406030204" pitchFamily="18" charset="0"/>
                          </a:rPr>
                          <m:t>𝑡</m:t>
                        </m:r>
                      </m:e>
                    </m:d>
                    <m:r>
                      <a:rPr lang="fr-CH" b="0" i="1" smtClean="0">
                        <a:latin typeface="Cambria Math" panose="02040503050406030204" pitchFamily="18" charset="0"/>
                      </a:rPr>
                      <m:t>=</m:t>
                    </m:r>
                    <m:nary>
                      <m:naryPr>
                        <m:limLoc m:val="undOvr"/>
                        <m:ctrlPr>
                          <a:rPr lang="fr-CH" b="0" i="1" smtClean="0">
                            <a:latin typeface="Cambria Math" panose="02040503050406030204" pitchFamily="18" charset="0"/>
                          </a:rPr>
                        </m:ctrlPr>
                      </m:naryPr>
                      <m:sub>
                        <m:r>
                          <m:rPr>
                            <m:brk m:alnAt="24"/>
                          </m:rPr>
                          <a:rPr lang="fr-CH" b="0" i="1" smtClean="0">
                            <a:latin typeface="Cambria Math" panose="02040503050406030204" pitchFamily="18" charset="0"/>
                          </a:rPr>
                          <m:t>−</m:t>
                        </m:r>
                        <m:r>
                          <a:rPr lang="fr-CH" b="0" i="1" smtClean="0">
                            <a:latin typeface="Cambria Math" panose="02040503050406030204" pitchFamily="18" charset="0"/>
                            <a:ea typeface="Cambria Math" panose="02040503050406030204" pitchFamily="18" charset="0"/>
                          </a:rPr>
                          <m:t>∞</m:t>
                        </m:r>
                      </m:sub>
                      <m:sup>
                        <m:r>
                          <a:rPr lang="fr-CH" b="0" i="1" smtClean="0">
                            <a:latin typeface="Cambria Math" panose="02040503050406030204" pitchFamily="18" charset="0"/>
                          </a:rPr>
                          <m:t>𝑡</m:t>
                        </m:r>
                      </m:sup>
                      <m:e>
                        <m:r>
                          <a:rPr lang="fr-CH" b="0" i="1" smtClean="0">
                            <a:latin typeface="Cambria Math" panose="02040503050406030204" pitchFamily="18" charset="0"/>
                          </a:rPr>
                          <m:t>h</m:t>
                        </m:r>
                        <m:d>
                          <m:dPr>
                            <m:ctrlPr>
                              <a:rPr lang="fr-CH" b="0" i="1" smtClean="0">
                                <a:latin typeface="Cambria Math" panose="02040503050406030204" pitchFamily="18" charset="0"/>
                              </a:rPr>
                            </m:ctrlPr>
                          </m:dPr>
                          <m:e>
                            <m:r>
                              <a:rPr lang="fr-CH" b="0" i="1" smtClean="0">
                                <a:latin typeface="Cambria Math" panose="02040503050406030204" pitchFamily="18" charset="0"/>
                              </a:rPr>
                              <m:t>𝑡</m:t>
                            </m:r>
                            <m:r>
                              <a:rPr lang="fr-CH" b="0" i="1" smtClean="0">
                                <a:latin typeface="Cambria Math" panose="02040503050406030204" pitchFamily="18" charset="0"/>
                              </a:rPr>
                              <m:t>−</m:t>
                            </m:r>
                            <m:sSup>
                              <m:sSupPr>
                                <m:ctrlPr>
                                  <a:rPr lang="fr-CH" b="0" i="1" smtClean="0">
                                    <a:latin typeface="Cambria Math" panose="02040503050406030204" pitchFamily="18" charset="0"/>
                                  </a:rPr>
                                </m:ctrlPr>
                              </m:sSupPr>
                              <m:e>
                                <m:r>
                                  <a:rPr lang="fr-CH" b="0" i="1" smtClean="0">
                                    <a:latin typeface="Cambria Math" panose="02040503050406030204" pitchFamily="18" charset="0"/>
                                  </a:rPr>
                                  <m:t>𝑡</m:t>
                                </m:r>
                              </m:e>
                              <m:sup>
                                <m:r>
                                  <a:rPr lang="fr-CH" b="0" i="1" smtClean="0">
                                    <a:latin typeface="Cambria Math" panose="02040503050406030204" pitchFamily="18" charset="0"/>
                                  </a:rPr>
                                  <m:t>′</m:t>
                                </m:r>
                              </m:sup>
                            </m:sSup>
                          </m:e>
                        </m:d>
                        <m:r>
                          <a:rPr lang="fr-CH" b="0" i="1" smtClean="0">
                            <a:latin typeface="Cambria Math" panose="02040503050406030204" pitchFamily="18" charset="0"/>
                          </a:rPr>
                          <m:t>𝑥</m:t>
                        </m:r>
                        <m:d>
                          <m:dPr>
                            <m:ctrlPr>
                              <a:rPr lang="fr-CH" b="0" i="1" smtClean="0">
                                <a:latin typeface="Cambria Math" panose="02040503050406030204" pitchFamily="18" charset="0"/>
                              </a:rPr>
                            </m:ctrlPr>
                          </m:dPr>
                          <m:e>
                            <m:sSup>
                              <m:sSupPr>
                                <m:ctrlPr>
                                  <a:rPr lang="fr-CH" b="0" i="1" smtClean="0">
                                    <a:latin typeface="Cambria Math" panose="02040503050406030204" pitchFamily="18" charset="0"/>
                                  </a:rPr>
                                </m:ctrlPr>
                              </m:sSupPr>
                              <m:e>
                                <m:r>
                                  <a:rPr lang="fr-CH" b="0" i="1" smtClean="0">
                                    <a:latin typeface="Cambria Math" panose="02040503050406030204" pitchFamily="18" charset="0"/>
                                  </a:rPr>
                                  <m:t>𝑡</m:t>
                                </m:r>
                              </m:e>
                              <m:sup>
                                <m:r>
                                  <a:rPr lang="fr-CH" b="0" i="1" smtClean="0">
                                    <a:latin typeface="Cambria Math" panose="02040503050406030204" pitchFamily="18" charset="0"/>
                                  </a:rPr>
                                  <m:t>′</m:t>
                                </m:r>
                              </m:sup>
                            </m:sSup>
                          </m:e>
                        </m:d>
                        <m:r>
                          <a:rPr lang="fr-CH" b="0" i="1" smtClean="0">
                            <a:latin typeface="Cambria Math" panose="02040503050406030204" pitchFamily="18" charset="0"/>
                          </a:rPr>
                          <m:t>𝑑𝑡</m:t>
                        </m:r>
                        <m:r>
                          <a:rPr lang="fr-CH" b="0" i="1" smtClean="0">
                            <a:latin typeface="Cambria Math" panose="02040503050406030204" pitchFamily="18" charset="0"/>
                          </a:rPr>
                          <m:t>′</m:t>
                        </m:r>
                      </m:e>
                    </m:nary>
                  </m:oMath>
                </a14:m>
                <a:r>
                  <a:rPr lang="fr-CH" dirty="0"/>
                  <a:t> .</a:t>
                </a:r>
              </a:p>
              <a:p>
                <a:pPr marL="342900" indent="-342900">
                  <a:lnSpc>
                    <a:spcPct val="120000"/>
                  </a:lnSpc>
                  <a:buFont typeface="Arial" panose="020B0604020202020204" pitchFamily="34" charset="0"/>
                  <a:buChar char="•"/>
                </a:pPr>
                <a:r>
                  <a:rPr lang="fr-CH" dirty="0"/>
                  <a:t>La réponse à une impulsion </a:t>
                </a:r>
                <a14:m>
                  <m:oMath xmlns:m="http://schemas.openxmlformats.org/officeDocument/2006/math">
                    <m:r>
                      <a:rPr lang="fr-CH" b="0" i="1" smtClean="0">
                        <a:latin typeface="Cambria Math" panose="02040503050406030204" pitchFamily="18" charset="0"/>
                      </a:rPr>
                      <m:t>𝑓</m:t>
                    </m:r>
                    <m:d>
                      <m:dPr>
                        <m:ctrlPr>
                          <a:rPr lang="fr-CH" b="0" i="1" smtClean="0">
                            <a:latin typeface="Cambria Math" panose="02040503050406030204" pitchFamily="18" charset="0"/>
                          </a:rPr>
                        </m:ctrlPr>
                      </m:dPr>
                      <m:e>
                        <m:r>
                          <a:rPr lang="fr-CH" b="0" i="1" smtClean="0">
                            <a:latin typeface="Cambria Math" panose="02040503050406030204" pitchFamily="18" charset="0"/>
                          </a:rPr>
                          <m:t>𝑡</m:t>
                        </m:r>
                      </m:e>
                    </m:d>
                    <m:r>
                      <a:rPr lang="fr-CH" b="0" i="1" smtClean="0">
                        <a:latin typeface="Cambria Math" panose="02040503050406030204" pitchFamily="18" charset="0"/>
                      </a:rPr>
                      <m:t>=</m:t>
                    </m:r>
                    <m:r>
                      <a:rPr lang="fr-CH" i="1" smtClean="0">
                        <a:latin typeface="Cambria Math" panose="02040503050406030204" pitchFamily="18" charset="0"/>
                        <a:ea typeface="Cambria Math" panose="02040503050406030204" pitchFamily="18" charset="0"/>
                      </a:rPr>
                      <m:t>𝛿</m:t>
                    </m:r>
                    <m:d>
                      <m:dPr>
                        <m:ctrlPr>
                          <a:rPr lang="fr-CH" i="1">
                            <a:latin typeface="Cambria Math" panose="02040503050406030204" pitchFamily="18" charset="0"/>
                          </a:rPr>
                        </m:ctrlPr>
                      </m:dPr>
                      <m:e>
                        <m:r>
                          <a:rPr lang="fr-CH" b="0" i="1" smtClean="0">
                            <a:latin typeface="Cambria Math" panose="02040503050406030204" pitchFamily="18" charset="0"/>
                          </a:rPr>
                          <m:t>𝑡</m:t>
                        </m:r>
                      </m:e>
                    </m:d>
                  </m:oMath>
                </a14:m>
                <a:r>
                  <a:rPr lang="fr-CH" dirty="0"/>
                  <a:t> est: </a:t>
                </a:r>
                <a14:m>
                  <m:oMath xmlns:m="http://schemas.openxmlformats.org/officeDocument/2006/math">
                    <m:r>
                      <a:rPr lang="fr-CH" i="1">
                        <a:latin typeface="Cambria Math" panose="02040503050406030204" pitchFamily="18" charset="0"/>
                      </a:rPr>
                      <m:t>𝑔</m:t>
                    </m:r>
                    <m:d>
                      <m:dPr>
                        <m:ctrlPr>
                          <a:rPr lang="fr-CH" i="1">
                            <a:latin typeface="Cambria Math" panose="02040503050406030204" pitchFamily="18" charset="0"/>
                          </a:rPr>
                        </m:ctrlPr>
                      </m:dPr>
                      <m:e>
                        <m:r>
                          <a:rPr lang="fr-CH" i="1">
                            <a:latin typeface="Cambria Math" panose="02040503050406030204" pitchFamily="18" charset="0"/>
                          </a:rPr>
                          <m:t>𝑡</m:t>
                        </m:r>
                      </m:e>
                    </m:d>
                    <m:r>
                      <a:rPr lang="fr-CH" i="1">
                        <a:latin typeface="Cambria Math" panose="02040503050406030204" pitchFamily="18" charset="0"/>
                      </a:rPr>
                      <m:t>=</m:t>
                    </m:r>
                    <m:nary>
                      <m:naryPr>
                        <m:limLoc m:val="undOvr"/>
                        <m:ctrlPr>
                          <a:rPr lang="fr-CH" i="1">
                            <a:latin typeface="Cambria Math" panose="02040503050406030204" pitchFamily="18" charset="0"/>
                          </a:rPr>
                        </m:ctrlPr>
                      </m:naryPr>
                      <m:sub>
                        <m:r>
                          <m:rPr>
                            <m:brk m:alnAt="24"/>
                          </m:rPr>
                          <a:rPr lang="fr-CH" i="1">
                            <a:latin typeface="Cambria Math" panose="02040503050406030204" pitchFamily="18" charset="0"/>
                          </a:rPr>
                          <m:t>−</m:t>
                        </m:r>
                        <m:r>
                          <a:rPr lang="fr-CH" i="1">
                            <a:latin typeface="Cambria Math" panose="02040503050406030204" pitchFamily="18" charset="0"/>
                            <a:ea typeface="Cambria Math" panose="02040503050406030204" pitchFamily="18" charset="0"/>
                          </a:rPr>
                          <m:t>∞</m:t>
                        </m:r>
                      </m:sub>
                      <m:sup>
                        <m:r>
                          <a:rPr lang="fr-CH" i="1">
                            <a:latin typeface="Cambria Math" panose="02040503050406030204" pitchFamily="18" charset="0"/>
                          </a:rPr>
                          <m:t>𝑡</m:t>
                        </m:r>
                      </m:sup>
                      <m:e>
                        <m:r>
                          <a:rPr lang="fr-CH" i="1">
                            <a:latin typeface="Cambria Math" panose="02040503050406030204" pitchFamily="18" charset="0"/>
                          </a:rPr>
                          <m:t>h</m:t>
                        </m:r>
                        <m:d>
                          <m:dPr>
                            <m:ctrlPr>
                              <a:rPr lang="fr-CH" i="1">
                                <a:latin typeface="Cambria Math" panose="02040503050406030204" pitchFamily="18" charset="0"/>
                              </a:rPr>
                            </m:ctrlPr>
                          </m:dPr>
                          <m:e>
                            <m:r>
                              <a:rPr lang="fr-CH" i="1">
                                <a:latin typeface="Cambria Math" panose="02040503050406030204" pitchFamily="18" charset="0"/>
                              </a:rPr>
                              <m:t>𝑡</m:t>
                            </m:r>
                            <m:r>
                              <a:rPr lang="fr-CH" i="1">
                                <a:latin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𝑡</m:t>
                                </m:r>
                              </m:e>
                              <m:sup>
                                <m:r>
                                  <a:rPr lang="fr-CH" i="1">
                                    <a:latin typeface="Cambria Math" panose="02040503050406030204" pitchFamily="18" charset="0"/>
                                  </a:rPr>
                                  <m:t>′</m:t>
                                </m:r>
                              </m:sup>
                            </m:sSup>
                          </m:e>
                        </m:d>
                        <m:r>
                          <a:rPr lang="fr-CH" i="1">
                            <a:latin typeface="Cambria Math" panose="02040503050406030204" pitchFamily="18" charset="0"/>
                            <a:ea typeface="Cambria Math" panose="02040503050406030204" pitchFamily="18" charset="0"/>
                          </a:rPr>
                          <m:t>𝛿</m:t>
                        </m:r>
                        <m:d>
                          <m:dPr>
                            <m:ctrlPr>
                              <a:rPr lang="fr-CH" i="1">
                                <a:latin typeface="Cambria Math" panose="02040503050406030204" pitchFamily="18" charset="0"/>
                              </a:rPr>
                            </m:ctrlPr>
                          </m:dPr>
                          <m:e>
                            <m:sSup>
                              <m:sSupPr>
                                <m:ctrlPr>
                                  <a:rPr lang="fr-CH" i="1">
                                    <a:latin typeface="Cambria Math" panose="02040503050406030204" pitchFamily="18" charset="0"/>
                                  </a:rPr>
                                </m:ctrlPr>
                              </m:sSupPr>
                              <m:e>
                                <m:r>
                                  <a:rPr lang="fr-CH" i="1">
                                    <a:latin typeface="Cambria Math" panose="02040503050406030204" pitchFamily="18" charset="0"/>
                                  </a:rPr>
                                  <m:t>𝑡</m:t>
                                </m:r>
                              </m:e>
                              <m:sup>
                                <m:r>
                                  <a:rPr lang="fr-CH" i="1">
                                    <a:latin typeface="Cambria Math" panose="02040503050406030204" pitchFamily="18" charset="0"/>
                                  </a:rPr>
                                  <m:t>′</m:t>
                                </m:r>
                              </m:sup>
                            </m:sSup>
                          </m:e>
                        </m:d>
                        <m:r>
                          <a:rPr lang="fr-CH" i="1">
                            <a:latin typeface="Cambria Math" panose="02040503050406030204" pitchFamily="18" charset="0"/>
                          </a:rPr>
                          <m:t>𝑑𝑡</m:t>
                        </m:r>
                        <m:r>
                          <a:rPr lang="fr-CH" i="1">
                            <a:latin typeface="Cambria Math" panose="02040503050406030204" pitchFamily="18" charset="0"/>
                          </a:rPr>
                          <m:t>′</m:t>
                        </m:r>
                      </m:e>
                    </m:nary>
                    <m:r>
                      <a:rPr lang="fr-CH" b="0" i="1" smtClean="0">
                        <a:latin typeface="Cambria Math" panose="02040503050406030204" pitchFamily="18" charset="0"/>
                      </a:rPr>
                      <m:t>=</m:t>
                    </m:r>
                    <m:r>
                      <a:rPr lang="fr-CH" i="1">
                        <a:latin typeface="Cambria Math" panose="02040503050406030204" pitchFamily="18" charset="0"/>
                      </a:rPr>
                      <m:t>h</m:t>
                    </m:r>
                    <m:d>
                      <m:dPr>
                        <m:ctrlPr>
                          <a:rPr lang="fr-CH" i="1">
                            <a:latin typeface="Cambria Math" panose="02040503050406030204" pitchFamily="18" charset="0"/>
                          </a:rPr>
                        </m:ctrlPr>
                      </m:dPr>
                      <m:e>
                        <m:r>
                          <a:rPr lang="fr-CH" i="1">
                            <a:latin typeface="Cambria Math" panose="02040503050406030204" pitchFamily="18" charset="0"/>
                          </a:rPr>
                          <m:t>𝑡</m:t>
                        </m:r>
                      </m:e>
                    </m:d>
                  </m:oMath>
                </a14:m>
                <a:r>
                  <a:rPr lang="fr-CH" dirty="0"/>
                  <a:t> . </a:t>
                </a:r>
              </a:p>
              <a:p>
                <a:pPr marL="342900" indent="-342900">
                  <a:lnSpc>
                    <a:spcPct val="120000"/>
                  </a:lnSpc>
                  <a:buFont typeface="Arial" panose="020B0604020202020204" pitchFamily="34" charset="0"/>
                  <a:buChar char="•"/>
                </a:pPr>
                <a:r>
                  <a:rPr lang="fr-CH" dirty="0"/>
                  <a:t>Si on calcule la transformé de Fourier </a:t>
                </a:r>
                <a14:m>
                  <m:oMath xmlns:m="http://schemas.openxmlformats.org/officeDocument/2006/math">
                    <m:r>
                      <a:rPr lang="fr-CH" i="1">
                        <a:latin typeface="Cambria Math" panose="02040503050406030204" pitchFamily="18" charset="0"/>
                        <a:ea typeface="Cambria Math" panose="02040503050406030204" pitchFamily="18" charset="0"/>
                      </a:rPr>
                      <m:t>ℱ</m:t>
                    </m:r>
                    <m:d>
                      <m:dPr>
                        <m:ctrlPr>
                          <a:rPr lang="fr-CH" i="1">
                            <a:latin typeface="Cambria Math" panose="02040503050406030204" pitchFamily="18" charset="0"/>
                            <a:ea typeface="Cambria Math" panose="02040503050406030204" pitchFamily="18" charset="0"/>
                          </a:rPr>
                        </m:ctrlPr>
                      </m:dPr>
                      <m:e>
                        <m:r>
                          <m:rPr>
                            <m:nor/>
                          </m:rPr>
                          <a:rPr lang="fr-CH" i="1" dirty="0">
                            <a:latin typeface="Symbol" pitchFamily="2" charset="2"/>
                          </a:rPr>
                          <m:t>w</m:t>
                        </m:r>
                      </m:e>
                    </m:d>
                  </m:oMath>
                </a14:m>
                <a:r>
                  <a:rPr lang="fr-CH" dirty="0"/>
                  <a:t> du signal d'entrée </a:t>
                </a:r>
                <a:r>
                  <a:rPr lang="fr-CH" i="1" dirty="0"/>
                  <a:t>f</a:t>
                </a:r>
                <a:r>
                  <a:rPr lang="fr-CH" dirty="0"/>
                  <a:t>(</a:t>
                </a:r>
                <a:r>
                  <a:rPr lang="fr-CH" i="1" dirty="0" err="1"/>
                  <a:t>t</a:t>
                </a:r>
                <a:r>
                  <a:rPr lang="fr-CH" dirty="0"/>
                  <a:t>), et celle de la réponse à l'impulsion du système (appelé la fonction de transfert </a:t>
                </a:r>
                <a14:m>
                  <m:oMath xmlns:m="http://schemas.openxmlformats.org/officeDocument/2006/math">
                    <m:r>
                      <a:rPr lang="fr-CH" i="1" smtClean="0">
                        <a:latin typeface="Cambria Math" panose="02040503050406030204" pitchFamily="18" charset="0"/>
                        <a:ea typeface="Cambria Math" panose="02040503050406030204" pitchFamily="18" charset="0"/>
                      </a:rPr>
                      <m:t>ℋ</m:t>
                    </m:r>
                    <m:d>
                      <m:dPr>
                        <m:ctrlPr>
                          <a:rPr lang="fr-CH" i="1">
                            <a:latin typeface="Cambria Math" panose="02040503050406030204" pitchFamily="18" charset="0"/>
                            <a:ea typeface="Cambria Math" panose="02040503050406030204" pitchFamily="18" charset="0"/>
                          </a:rPr>
                        </m:ctrlPr>
                      </m:dPr>
                      <m:e>
                        <m:r>
                          <m:rPr>
                            <m:nor/>
                          </m:rPr>
                          <a:rPr lang="fr-CH" i="1" dirty="0">
                            <a:latin typeface="Symbol" pitchFamily="2" charset="2"/>
                          </a:rPr>
                          <m:t>w</m:t>
                        </m:r>
                      </m:e>
                    </m:d>
                  </m:oMath>
                </a14:m>
                <a:r>
                  <a:rPr lang="fr-CH" dirty="0"/>
                  <a:t>), on peut trouver la transformée du signal de la sortie: </a:t>
                </a:r>
                <a14:m>
                  <m:oMath xmlns:m="http://schemas.openxmlformats.org/officeDocument/2006/math">
                    <m:r>
                      <a:rPr lang="fr-CH" b="0" i="1" smtClean="0">
                        <a:latin typeface="Cambria Math" panose="02040503050406030204" pitchFamily="18" charset="0"/>
                        <a:ea typeface="Cambria Math" panose="02040503050406030204" pitchFamily="18" charset="0"/>
                      </a:rPr>
                      <m:t>𝒢</m:t>
                    </m:r>
                    <m:d>
                      <m:dPr>
                        <m:ctrlPr>
                          <a:rPr lang="fr-CH" i="1">
                            <a:latin typeface="Cambria Math" panose="02040503050406030204" pitchFamily="18" charset="0"/>
                            <a:ea typeface="Cambria Math" panose="02040503050406030204" pitchFamily="18" charset="0"/>
                          </a:rPr>
                        </m:ctrlPr>
                      </m:dPr>
                      <m:e>
                        <m:r>
                          <m:rPr>
                            <m:nor/>
                          </m:rPr>
                          <a:rPr lang="fr-CH" i="1" dirty="0">
                            <a:latin typeface="Symbol" pitchFamily="2" charset="2"/>
                          </a:rPr>
                          <m:t>w</m:t>
                        </m:r>
                      </m:e>
                    </m:d>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ℋ</m:t>
                    </m:r>
                    <m:d>
                      <m:dPr>
                        <m:ctrlPr>
                          <a:rPr lang="fr-CH" i="1">
                            <a:latin typeface="Cambria Math" panose="02040503050406030204" pitchFamily="18" charset="0"/>
                            <a:ea typeface="Cambria Math" panose="02040503050406030204" pitchFamily="18" charset="0"/>
                          </a:rPr>
                        </m:ctrlPr>
                      </m:dPr>
                      <m:e>
                        <m:r>
                          <m:rPr>
                            <m:nor/>
                          </m:rPr>
                          <a:rPr lang="fr-CH" i="1" dirty="0">
                            <a:latin typeface="Symbol" pitchFamily="2" charset="2"/>
                          </a:rPr>
                          <m:t>w</m:t>
                        </m:r>
                      </m:e>
                    </m:d>
                    <m:r>
                      <a:rPr lang="fr-CH" i="1">
                        <a:latin typeface="Cambria Math" panose="02040503050406030204" pitchFamily="18" charset="0"/>
                        <a:ea typeface="Cambria Math" panose="02040503050406030204" pitchFamily="18" charset="0"/>
                      </a:rPr>
                      <m:t>ℱ</m:t>
                    </m:r>
                    <m:d>
                      <m:dPr>
                        <m:ctrlPr>
                          <a:rPr lang="fr-CH" i="1">
                            <a:latin typeface="Cambria Math" panose="02040503050406030204" pitchFamily="18" charset="0"/>
                            <a:ea typeface="Cambria Math" panose="02040503050406030204" pitchFamily="18" charset="0"/>
                          </a:rPr>
                        </m:ctrlPr>
                      </m:dPr>
                      <m:e>
                        <m:r>
                          <m:rPr>
                            <m:nor/>
                          </m:rPr>
                          <a:rPr lang="fr-CH" i="1" dirty="0">
                            <a:latin typeface="Symbol" pitchFamily="2" charset="2"/>
                          </a:rPr>
                          <m:t>w</m:t>
                        </m:r>
                      </m:e>
                    </m:d>
                  </m:oMath>
                </a14:m>
                <a:r>
                  <a:rPr lang="fr-CH" dirty="0"/>
                  <a:t> . La transformée inverse nous donnera le signal </a:t>
                </a:r>
                <a:r>
                  <a:rPr lang="fr-CH" i="1" dirty="0"/>
                  <a:t>g</a:t>
                </a:r>
                <a:r>
                  <a:rPr lang="fr-CH" dirty="0"/>
                  <a:t>(</a:t>
                </a:r>
                <a:r>
                  <a:rPr lang="fr-CH" i="1" dirty="0" err="1"/>
                  <a:t>t</a:t>
                </a:r>
                <a:r>
                  <a:rPr lang="fr-CH" dirty="0"/>
                  <a:t>) .</a:t>
                </a:r>
              </a:p>
              <a:p>
                <a:pPr marL="342900" indent="-342900">
                  <a:lnSpc>
                    <a:spcPct val="120000"/>
                  </a:lnSpc>
                  <a:buFont typeface="Arial" panose="020B0604020202020204" pitchFamily="34" charset="0"/>
                  <a:buChar char="•"/>
                </a:pPr>
                <a:r>
                  <a:rPr lang="fr-CH" dirty="0"/>
                  <a:t>C'est la propriété de la transformé de Fourier, qui transforme la convolution à une multiplication.</a:t>
                </a:r>
              </a:p>
              <a:p>
                <a:pPr marL="342900" indent="-342900">
                  <a:lnSpc>
                    <a:spcPct val="120000"/>
                  </a:lnSpc>
                  <a:buFont typeface="Arial" panose="020B0604020202020204" pitchFamily="34" charset="0"/>
                  <a:buChar char="•"/>
                </a:pPr>
                <a:r>
                  <a:rPr lang="fr-CH" dirty="0"/>
                  <a:t>Cette méthode est beaucoup utilisé en génie électrique (traitement des signaux).</a:t>
                </a:r>
              </a:p>
            </p:txBody>
          </p:sp>
        </mc:Choice>
        <mc:Fallback xmlns="">
          <p:sp>
            <p:nvSpPr>
              <p:cNvPr id="19465" name="Text Box 9"/>
              <p:cNvSpPr txBox="1">
                <a:spLocks noRot="1" noChangeAspect="1" noMove="1" noResize="1" noEditPoints="1" noAdjustHandles="1" noChangeArrowheads="1" noChangeShapeType="1" noTextEdit="1"/>
              </p:cNvSpPr>
              <p:nvPr/>
            </p:nvSpPr>
            <p:spPr bwMode="auto">
              <a:xfrm>
                <a:off x="0" y="532091"/>
                <a:ext cx="12192000" cy="3611501"/>
              </a:xfrm>
              <a:prstGeom prst="rect">
                <a:avLst/>
              </a:prstGeom>
              <a:blipFill>
                <a:blip r:embed="rId3"/>
                <a:stretch>
                  <a:fillRect l="-312" t="-350" r="-312" b="-1399"/>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12192000"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La fonction de transfert et la réponse à une impulsion</a:t>
            </a:r>
            <a:endParaRPr lang="en-US" sz="2800" dirty="0"/>
          </a:p>
        </p:txBody>
      </p:sp>
      <p:grpSp>
        <p:nvGrpSpPr>
          <p:cNvPr id="38" name="Groupe 37">
            <a:extLst>
              <a:ext uri="{FF2B5EF4-FFF2-40B4-BE49-F238E27FC236}">
                <a16:creationId xmlns:a16="http://schemas.microsoft.com/office/drawing/2014/main" id="{53FB023B-862C-26B0-8960-7D39276A372A}"/>
              </a:ext>
            </a:extLst>
          </p:cNvPr>
          <p:cNvGrpSpPr/>
          <p:nvPr/>
        </p:nvGrpSpPr>
        <p:grpSpPr>
          <a:xfrm>
            <a:off x="-60684" y="4769115"/>
            <a:ext cx="4754676" cy="2074459"/>
            <a:chOff x="-60684" y="4769115"/>
            <a:chExt cx="4754676" cy="2074459"/>
          </a:xfrm>
        </p:grpSpPr>
        <p:grpSp>
          <p:nvGrpSpPr>
            <p:cNvPr id="21" name="Groupe 20">
              <a:extLst>
                <a:ext uri="{FF2B5EF4-FFF2-40B4-BE49-F238E27FC236}">
                  <a16:creationId xmlns:a16="http://schemas.microsoft.com/office/drawing/2014/main" id="{B1B03435-7822-7AF8-0796-913C3EE51CF0}"/>
                </a:ext>
              </a:extLst>
            </p:cNvPr>
            <p:cNvGrpSpPr/>
            <p:nvPr/>
          </p:nvGrpSpPr>
          <p:grpSpPr>
            <a:xfrm>
              <a:off x="22105" y="4790700"/>
              <a:ext cx="4392488" cy="2052874"/>
              <a:chOff x="4907868" y="4728806"/>
              <a:chExt cx="4392488" cy="2052874"/>
            </a:xfrm>
          </p:grpSpPr>
          <p:sp>
            <p:nvSpPr>
              <p:cNvPr id="17" name="Forme libre 16">
                <a:extLst>
                  <a:ext uri="{FF2B5EF4-FFF2-40B4-BE49-F238E27FC236}">
                    <a16:creationId xmlns:a16="http://schemas.microsoft.com/office/drawing/2014/main" id="{0B857599-0209-FDD5-7FA9-23D098C3E259}"/>
                  </a:ext>
                </a:extLst>
              </p:cNvPr>
              <p:cNvSpPr/>
              <p:nvPr/>
            </p:nvSpPr>
            <p:spPr>
              <a:xfrm>
                <a:off x="4907868" y="5107184"/>
                <a:ext cx="1548172" cy="1296119"/>
              </a:xfrm>
              <a:custGeom>
                <a:avLst/>
                <a:gdLst>
                  <a:gd name="connsiteX0" fmla="*/ 0 w 1298448"/>
                  <a:gd name="connsiteY0" fmla="*/ 683757 h 1296119"/>
                  <a:gd name="connsiteX1" fmla="*/ 219456 w 1298448"/>
                  <a:gd name="connsiteY1" fmla="*/ 16245 h 1296119"/>
                  <a:gd name="connsiteX2" fmla="*/ 448056 w 1298448"/>
                  <a:gd name="connsiteY2" fmla="*/ 1287261 h 1296119"/>
                  <a:gd name="connsiteX3" fmla="*/ 667512 w 1298448"/>
                  <a:gd name="connsiteY3" fmla="*/ 601461 h 1296119"/>
                  <a:gd name="connsiteX4" fmla="*/ 841248 w 1298448"/>
                  <a:gd name="connsiteY4" fmla="*/ 1022085 h 1296119"/>
                  <a:gd name="connsiteX5" fmla="*/ 923544 w 1298448"/>
                  <a:gd name="connsiteY5" fmla="*/ 25389 h 1296119"/>
                  <a:gd name="connsiteX6" fmla="*/ 1005840 w 1298448"/>
                  <a:gd name="connsiteY6" fmla="*/ 638037 h 1296119"/>
                  <a:gd name="connsiteX7" fmla="*/ 1078992 w 1298448"/>
                  <a:gd name="connsiteY7" fmla="*/ 436869 h 1296119"/>
                  <a:gd name="connsiteX8" fmla="*/ 1161288 w 1298448"/>
                  <a:gd name="connsiteY8" fmla="*/ 1022085 h 1296119"/>
                  <a:gd name="connsiteX9" fmla="*/ 1298448 w 1298448"/>
                  <a:gd name="connsiteY9" fmla="*/ 619749 h 129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448" h="1296119">
                    <a:moveTo>
                      <a:pt x="0" y="683757"/>
                    </a:moveTo>
                    <a:cubicBezTo>
                      <a:pt x="72390" y="299709"/>
                      <a:pt x="144780" y="-84339"/>
                      <a:pt x="219456" y="16245"/>
                    </a:cubicBezTo>
                    <a:cubicBezTo>
                      <a:pt x="294132" y="116829"/>
                      <a:pt x="373380" y="1189725"/>
                      <a:pt x="448056" y="1287261"/>
                    </a:cubicBezTo>
                    <a:cubicBezTo>
                      <a:pt x="522732" y="1384797"/>
                      <a:pt x="601980" y="645657"/>
                      <a:pt x="667512" y="601461"/>
                    </a:cubicBezTo>
                    <a:cubicBezTo>
                      <a:pt x="733044" y="557265"/>
                      <a:pt x="798576" y="1118097"/>
                      <a:pt x="841248" y="1022085"/>
                    </a:cubicBezTo>
                    <a:cubicBezTo>
                      <a:pt x="883920" y="926073"/>
                      <a:pt x="896112" y="89397"/>
                      <a:pt x="923544" y="25389"/>
                    </a:cubicBezTo>
                    <a:cubicBezTo>
                      <a:pt x="950976" y="-38619"/>
                      <a:pt x="979932" y="569457"/>
                      <a:pt x="1005840" y="638037"/>
                    </a:cubicBezTo>
                    <a:cubicBezTo>
                      <a:pt x="1031748" y="706617"/>
                      <a:pt x="1053084" y="372861"/>
                      <a:pt x="1078992" y="436869"/>
                    </a:cubicBezTo>
                    <a:cubicBezTo>
                      <a:pt x="1104900" y="500877"/>
                      <a:pt x="1124712" y="991605"/>
                      <a:pt x="1161288" y="1022085"/>
                    </a:cubicBezTo>
                    <a:cubicBezTo>
                      <a:pt x="1197864" y="1052565"/>
                      <a:pt x="1248156" y="836157"/>
                      <a:pt x="1298448" y="61974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orme libre 17">
                <a:extLst>
                  <a:ext uri="{FF2B5EF4-FFF2-40B4-BE49-F238E27FC236}">
                    <a16:creationId xmlns:a16="http://schemas.microsoft.com/office/drawing/2014/main" id="{3A865896-9858-A917-C7DB-526E2E1FF4AB}"/>
                  </a:ext>
                </a:extLst>
              </p:cNvPr>
              <p:cNvSpPr/>
              <p:nvPr/>
            </p:nvSpPr>
            <p:spPr>
              <a:xfrm>
                <a:off x="8544272" y="4728806"/>
                <a:ext cx="756084" cy="2052874"/>
              </a:xfrm>
              <a:custGeom>
                <a:avLst/>
                <a:gdLst>
                  <a:gd name="connsiteX0" fmla="*/ 0 w 1298448"/>
                  <a:gd name="connsiteY0" fmla="*/ 683757 h 1296119"/>
                  <a:gd name="connsiteX1" fmla="*/ 219456 w 1298448"/>
                  <a:gd name="connsiteY1" fmla="*/ 16245 h 1296119"/>
                  <a:gd name="connsiteX2" fmla="*/ 448056 w 1298448"/>
                  <a:gd name="connsiteY2" fmla="*/ 1287261 h 1296119"/>
                  <a:gd name="connsiteX3" fmla="*/ 667512 w 1298448"/>
                  <a:gd name="connsiteY3" fmla="*/ 601461 h 1296119"/>
                  <a:gd name="connsiteX4" fmla="*/ 841248 w 1298448"/>
                  <a:gd name="connsiteY4" fmla="*/ 1022085 h 1296119"/>
                  <a:gd name="connsiteX5" fmla="*/ 923544 w 1298448"/>
                  <a:gd name="connsiteY5" fmla="*/ 25389 h 1296119"/>
                  <a:gd name="connsiteX6" fmla="*/ 1005840 w 1298448"/>
                  <a:gd name="connsiteY6" fmla="*/ 638037 h 1296119"/>
                  <a:gd name="connsiteX7" fmla="*/ 1078992 w 1298448"/>
                  <a:gd name="connsiteY7" fmla="*/ 436869 h 1296119"/>
                  <a:gd name="connsiteX8" fmla="*/ 1161288 w 1298448"/>
                  <a:gd name="connsiteY8" fmla="*/ 1022085 h 1296119"/>
                  <a:gd name="connsiteX9" fmla="*/ 1298448 w 1298448"/>
                  <a:gd name="connsiteY9" fmla="*/ 619749 h 12961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8448" h="1296119">
                    <a:moveTo>
                      <a:pt x="0" y="683757"/>
                    </a:moveTo>
                    <a:cubicBezTo>
                      <a:pt x="72390" y="299709"/>
                      <a:pt x="144780" y="-84339"/>
                      <a:pt x="219456" y="16245"/>
                    </a:cubicBezTo>
                    <a:cubicBezTo>
                      <a:pt x="294132" y="116829"/>
                      <a:pt x="373380" y="1189725"/>
                      <a:pt x="448056" y="1287261"/>
                    </a:cubicBezTo>
                    <a:cubicBezTo>
                      <a:pt x="522732" y="1384797"/>
                      <a:pt x="601980" y="645657"/>
                      <a:pt x="667512" y="601461"/>
                    </a:cubicBezTo>
                    <a:cubicBezTo>
                      <a:pt x="733044" y="557265"/>
                      <a:pt x="798576" y="1118097"/>
                      <a:pt x="841248" y="1022085"/>
                    </a:cubicBezTo>
                    <a:cubicBezTo>
                      <a:pt x="883920" y="926073"/>
                      <a:pt x="896112" y="89397"/>
                      <a:pt x="923544" y="25389"/>
                    </a:cubicBezTo>
                    <a:cubicBezTo>
                      <a:pt x="950976" y="-38619"/>
                      <a:pt x="979932" y="569457"/>
                      <a:pt x="1005840" y="638037"/>
                    </a:cubicBezTo>
                    <a:cubicBezTo>
                      <a:pt x="1031748" y="706617"/>
                      <a:pt x="1053084" y="372861"/>
                      <a:pt x="1078992" y="436869"/>
                    </a:cubicBezTo>
                    <a:cubicBezTo>
                      <a:pt x="1104900" y="500877"/>
                      <a:pt x="1124712" y="991605"/>
                      <a:pt x="1161288" y="1022085"/>
                    </a:cubicBezTo>
                    <a:cubicBezTo>
                      <a:pt x="1197864" y="1052565"/>
                      <a:pt x="1248156" y="836157"/>
                      <a:pt x="1298448" y="619749"/>
                    </a:cubicBezTo>
                  </a:path>
                </a:pathLst>
              </a:cu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Signalisation droite 18">
                <a:extLst>
                  <a:ext uri="{FF2B5EF4-FFF2-40B4-BE49-F238E27FC236}">
                    <a16:creationId xmlns:a16="http://schemas.microsoft.com/office/drawing/2014/main" id="{7939C6A3-1BAA-4CC1-F2EC-471FD0E558CE}"/>
                  </a:ext>
                </a:extLst>
              </p:cNvPr>
              <p:cNvSpPr/>
              <p:nvPr/>
            </p:nvSpPr>
            <p:spPr>
              <a:xfrm>
                <a:off x="6528048" y="4837141"/>
                <a:ext cx="1944216" cy="1836204"/>
              </a:xfrm>
              <a:prstGeom prst="homePlate">
                <a:avLst>
                  <a:gd name="adj" fmla="val 35558"/>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ZoneTexte 19">
                <a:extLst>
                  <a:ext uri="{FF2B5EF4-FFF2-40B4-BE49-F238E27FC236}">
                    <a16:creationId xmlns:a16="http://schemas.microsoft.com/office/drawing/2014/main" id="{9F868D4F-299B-FFB1-52C6-9260A61CCB41}"/>
                  </a:ext>
                </a:extLst>
              </p:cNvPr>
              <p:cNvSpPr txBox="1"/>
              <p:nvPr/>
            </p:nvSpPr>
            <p:spPr>
              <a:xfrm>
                <a:off x="6636060" y="5155078"/>
                <a:ext cx="1432116" cy="1200329"/>
              </a:xfrm>
              <a:prstGeom prst="rect">
                <a:avLst/>
              </a:prstGeom>
              <a:noFill/>
            </p:spPr>
            <p:txBody>
              <a:bodyPr wrap="square" rtlCol="0">
                <a:spAutoFit/>
              </a:bodyPr>
              <a:lstStyle/>
              <a:p>
                <a:r>
                  <a:rPr lang="fr-CH"/>
                  <a:t>Traitement par un système linéaire</a:t>
                </a:r>
              </a:p>
            </p:txBody>
          </p:sp>
        </p:grpSp>
        <p:cxnSp>
          <p:nvCxnSpPr>
            <p:cNvPr id="8" name="Connecteur droit avec flèche 7">
              <a:extLst>
                <a:ext uri="{FF2B5EF4-FFF2-40B4-BE49-F238E27FC236}">
                  <a16:creationId xmlns:a16="http://schemas.microsoft.com/office/drawing/2014/main" id="{4F41278C-9090-43E7-8463-F129EEC2D793}"/>
                </a:ext>
              </a:extLst>
            </p:cNvPr>
            <p:cNvCxnSpPr>
              <a:cxnSpLocks/>
              <a:stCxn id="17" idx="0"/>
              <a:endCxn id="11" idx="0"/>
            </p:cNvCxnSpPr>
            <p:nvPr/>
          </p:nvCxnSpPr>
          <p:spPr>
            <a:xfrm>
              <a:off x="22105" y="5852835"/>
              <a:ext cx="1532912" cy="11116"/>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1" name="ZoneTexte 10">
              <a:extLst>
                <a:ext uri="{FF2B5EF4-FFF2-40B4-BE49-F238E27FC236}">
                  <a16:creationId xmlns:a16="http://schemas.microsoft.com/office/drawing/2014/main" id="{19B2BF69-5AA6-0320-FC53-D5276D513B76}"/>
                </a:ext>
              </a:extLst>
            </p:cNvPr>
            <p:cNvSpPr txBox="1"/>
            <p:nvPr/>
          </p:nvSpPr>
          <p:spPr>
            <a:xfrm>
              <a:off x="1430624" y="5863951"/>
              <a:ext cx="248786" cy="369332"/>
            </a:xfrm>
            <a:prstGeom prst="rect">
              <a:avLst/>
            </a:prstGeom>
            <a:noFill/>
          </p:spPr>
          <p:txBody>
            <a:bodyPr wrap="none" rtlCol="0">
              <a:spAutoFit/>
            </a:bodyPr>
            <a:lstStyle/>
            <a:p>
              <a:r>
                <a:rPr lang="en-US" i="1" dirty="0"/>
                <a:t>t</a:t>
              </a:r>
            </a:p>
          </p:txBody>
        </p:sp>
        <p:cxnSp>
          <p:nvCxnSpPr>
            <p:cNvPr id="12" name="Connecteur droit avec flèche 11">
              <a:extLst>
                <a:ext uri="{FF2B5EF4-FFF2-40B4-BE49-F238E27FC236}">
                  <a16:creationId xmlns:a16="http://schemas.microsoft.com/office/drawing/2014/main" id="{F73D5972-BF53-0D04-4617-890DFFD69E57}"/>
                </a:ext>
              </a:extLst>
            </p:cNvPr>
            <p:cNvCxnSpPr>
              <a:cxnSpLocks/>
              <a:stCxn id="18" idx="0"/>
              <a:endCxn id="13" idx="0"/>
            </p:cNvCxnSpPr>
            <p:nvPr/>
          </p:nvCxnSpPr>
          <p:spPr>
            <a:xfrm flipV="1">
              <a:off x="3658509" y="5867287"/>
              <a:ext cx="911090" cy="6390"/>
            </a:xfrm>
            <a:prstGeom prst="straightConnector1">
              <a:avLst/>
            </a:prstGeom>
            <a:ln>
              <a:solidFill>
                <a:schemeClr val="tx1"/>
              </a:solidFill>
              <a:tailEnd type="stealth" w="lg" len="lg"/>
            </a:ln>
          </p:spPr>
          <p:style>
            <a:lnRef idx="1">
              <a:schemeClr val="accent1"/>
            </a:lnRef>
            <a:fillRef idx="0">
              <a:schemeClr val="accent1"/>
            </a:fillRef>
            <a:effectRef idx="0">
              <a:schemeClr val="accent1"/>
            </a:effectRef>
            <a:fontRef idx="minor">
              <a:schemeClr val="tx1"/>
            </a:fontRef>
          </p:style>
        </p:cxnSp>
        <p:sp>
          <p:nvSpPr>
            <p:cNvPr id="13" name="ZoneTexte 12">
              <a:extLst>
                <a:ext uri="{FF2B5EF4-FFF2-40B4-BE49-F238E27FC236}">
                  <a16:creationId xmlns:a16="http://schemas.microsoft.com/office/drawing/2014/main" id="{18625E55-D85C-DC1C-9354-F43649E575CC}"/>
                </a:ext>
              </a:extLst>
            </p:cNvPr>
            <p:cNvSpPr txBox="1"/>
            <p:nvPr/>
          </p:nvSpPr>
          <p:spPr>
            <a:xfrm>
              <a:off x="4445206" y="5867287"/>
              <a:ext cx="248786" cy="369332"/>
            </a:xfrm>
            <a:prstGeom prst="rect">
              <a:avLst/>
            </a:prstGeom>
            <a:noFill/>
          </p:spPr>
          <p:txBody>
            <a:bodyPr wrap="square" rtlCol="0">
              <a:spAutoFit/>
            </a:bodyPr>
            <a:lstStyle/>
            <a:p>
              <a:r>
                <a:rPr lang="en-US" i="1" dirty="0"/>
                <a:t>t</a:t>
              </a:r>
            </a:p>
          </p:txBody>
        </p:sp>
        <p:sp>
          <p:nvSpPr>
            <p:cNvPr id="42" name="ZoneTexte 41">
              <a:extLst>
                <a:ext uri="{FF2B5EF4-FFF2-40B4-BE49-F238E27FC236}">
                  <a16:creationId xmlns:a16="http://schemas.microsoft.com/office/drawing/2014/main" id="{53B4FA69-143F-626D-3055-2D859A1791A4}"/>
                </a:ext>
              </a:extLst>
            </p:cNvPr>
            <p:cNvSpPr txBox="1"/>
            <p:nvPr/>
          </p:nvSpPr>
          <p:spPr>
            <a:xfrm>
              <a:off x="-60684" y="4785142"/>
              <a:ext cx="466794" cy="369332"/>
            </a:xfrm>
            <a:prstGeom prst="rect">
              <a:avLst/>
            </a:prstGeom>
            <a:noFill/>
          </p:spPr>
          <p:txBody>
            <a:bodyPr wrap="none" rtlCol="0">
              <a:spAutoFit/>
            </a:bodyPr>
            <a:lstStyle/>
            <a:p>
              <a:r>
                <a:rPr lang="en-US" i="1" dirty="0"/>
                <a:t>f(t)</a:t>
              </a:r>
            </a:p>
          </p:txBody>
        </p:sp>
        <p:sp>
          <p:nvSpPr>
            <p:cNvPr id="43" name="ZoneTexte 42">
              <a:extLst>
                <a:ext uri="{FF2B5EF4-FFF2-40B4-BE49-F238E27FC236}">
                  <a16:creationId xmlns:a16="http://schemas.microsoft.com/office/drawing/2014/main" id="{B38CC28D-10F2-DF44-D9CD-0AB24900C5BB}"/>
                </a:ext>
              </a:extLst>
            </p:cNvPr>
            <p:cNvSpPr txBox="1"/>
            <p:nvPr/>
          </p:nvSpPr>
          <p:spPr>
            <a:xfrm>
              <a:off x="3215680" y="4769115"/>
              <a:ext cx="530915" cy="369332"/>
            </a:xfrm>
            <a:prstGeom prst="rect">
              <a:avLst/>
            </a:prstGeom>
            <a:noFill/>
          </p:spPr>
          <p:txBody>
            <a:bodyPr wrap="none" rtlCol="0">
              <a:spAutoFit/>
            </a:bodyPr>
            <a:lstStyle/>
            <a:p>
              <a:r>
                <a:rPr lang="en-US" i="1" dirty="0"/>
                <a:t>g(t)</a:t>
              </a:r>
            </a:p>
          </p:txBody>
        </p:sp>
      </p:grpSp>
      <p:grpSp>
        <p:nvGrpSpPr>
          <p:cNvPr id="39" name="Groupe 38">
            <a:extLst>
              <a:ext uri="{FF2B5EF4-FFF2-40B4-BE49-F238E27FC236}">
                <a16:creationId xmlns:a16="http://schemas.microsoft.com/office/drawing/2014/main" id="{FE66A917-A46A-AD23-6321-B75203F5C4A1}"/>
              </a:ext>
            </a:extLst>
          </p:cNvPr>
          <p:cNvGrpSpPr/>
          <p:nvPr/>
        </p:nvGrpSpPr>
        <p:grpSpPr>
          <a:xfrm>
            <a:off x="6516588" y="4617132"/>
            <a:ext cx="5277745" cy="2196567"/>
            <a:chOff x="6516588" y="4617132"/>
            <a:chExt cx="5277745" cy="2196567"/>
          </a:xfrm>
        </p:grpSpPr>
        <p:grpSp>
          <p:nvGrpSpPr>
            <p:cNvPr id="2" name="Groupe 1">
              <a:extLst>
                <a:ext uri="{FF2B5EF4-FFF2-40B4-BE49-F238E27FC236}">
                  <a16:creationId xmlns:a16="http://schemas.microsoft.com/office/drawing/2014/main" id="{0BA2C2FF-A6D5-AC89-8FFD-BA01E8F9DDB6}"/>
                </a:ext>
              </a:extLst>
            </p:cNvPr>
            <p:cNvGrpSpPr/>
            <p:nvPr/>
          </p:nvGrpSpPr>
          <p:grpSpPr>
            <a:xfrm>
              <a:off x="6584492" y="4939158"/>
              <a:ext cx="5090231" cy="1874541"/>
              <a:chOff x="4964312" y="4798804"/>
              <a:chExt cx="5090231" cy="1874541"/>
            </a:xfrm>
          </p:grpSpPr>
          <p:sp>
            <p:nvSpPr>
              <p:cNvPr id="3" name="Forme libre 2">
                <a:extLst>
                  <a:ext uri="{FF2B5EF4-FFF2-40B4-BE49-F238E27FC236}">
                    <a16:creationId xmlns:a16="http://schemas.microsoft.com/office/drawing/2014/main" id="{55DF63B1-ED54-8565-4CF2-2DF3B5BEF391}"/>
                  </a:ext>
                </a:extLst>
              </p:cNvPr>
              <p:cNvSpPr/>
              <p:nvPr/>
            </p:nvSpPr>
            <p:spPr>
              <a:xfrm>
                <a:off x="4964312" y="5107159"/>
                <a:ext cx="1460166" cy="602048"/>
              </a:xfrm>
              <a:custGeom>
                <a:avLst/>
                <a:gdLst>
                  <a:gd name="connsiteX0" fmla="*/ 0 w 1298448"/>
                  <a:gd name="connsiteY0" fmla="*/ 683757 h 1296119"/>
                  <a:gd name="connsiteX1" fmla="*/ 219456 w 1298448"/>
                  <a:gd name="connsiteY1" fmla="*/ 16245 h 1296119"/>
                  <a:gd name="connsiteX2" fmla="*/ 448056 w 1298448"/>
                  <a:gd name="connsiteY2" fmla="*/ 1287261 h 1296119"/>
                  <a:gd name="connsiteX3" fmla="*/ 667512 w 1298448"/>
                  <a:gd name="connsiteY3" fmla="*/ 601461 h 1296119"/>
                  <a:gd name="connsiteX4" fmla="*/ 841248 w 1298448"/>
                  <a:gd name="connsiteY4" fmla="*/ 1022085 h 1296119"/>
                  <a:gd name="connsiteX5" fmla="*/ 923544 w 1298448"/>
                  <a:gd name="connsiteY5" fmla="*/ 25389 h 1296119"/>
                  <a:gd name="connsiteX6" fmla="*/ 1005840 w 1298448"/>
                  <a:gd name="connsiteY6" fmla="*/ 638037 h 1296119"/>
                  <a:gd name="connsiteX7" fmla="*/ 1078992 w 1298448"/>
                  <a:gd name="connsiteY7" fmla="*/ 436869 h 1296119"/>
                  <a:gd name="connsiteX8" fmla="*/ 1161288 w 1298448"/>
                  <a:gd name="connsiteY8" fmla="*/ 1022085 h 1296119"/>
                  <a:gd name="connsiteX9" fmla="*/ 1298448 w 1298448"/>
                  <a:gd name="connsiteY9" fmla="*/ 619749 h 1296119"/>
                  <a:gd name="connsiteX0" fmla="*/ 0 w 1298448"/>
                  <a:gd name="connsiteY0" fmla="*/ 667716 h 1019462"/>
                  <a:gd name="connsiteX1" fmla="*/ 219456 w 1298448"/>
                  <a:gd name="connsiteY1" fmla="*/ 204 h 1019462"/>
                  <a:gd name="connsiteX2" fmla="*/ 358840 w 1298448"/>
                  <a:gd name="connsiteY2" fmla="*/ 596517 h 1019462"/>
                  <a:gd name="connsiteX3" fmla="*/ 667512 w 1298448"/>
                  <a:gd name="connsiteY3" fmla="*/ 585420 h 1019462"/>
                  <a:gd name="connsiteX4" fmla="*/ 841248 w 1298448"/>
                  <a:gd name="connsiteY4" fmla="*/ 1006044 h 1019462"/>
                  <a:gd name="connsiteX5" fmla="*/ 923544 w 1298448"/>
                  <a:gd name="connsiteY5" fmla="*/ 9348 h 1019462"/>
                  <a:gd name="connsiteX6" fmla="*/ 1005840 w 1298448"/>
                  <a:gd name="connsiteY6" fmla="*/ 621996 h 1019462"/>
                  <a:gd name="connsiteX7" fmla="*/ 1078992 w 1298448"/>
                  <a:gd name="connsiteY7" fmla="*/ 420828 h 1019462"/>
                  <a:gd name="connsiteX8" fmla="*/ 1161288 w 1298448"/>
                  <a:gd name="connsiteY8" fmla="*/ 1006044 h 1019462"/>
                  <a:gd name="connsiteX9" fmla="*/ 1298448 w 1298448"/>
                  <a:gd name="connsiteY9" fmla="*/ 603708 h 1019462"/>
                  <a:gd name="connsiteX0" fmla="*/ 0 w 1298448"/>
                  <a:gd name="connsiteY0" fmla="*/ 667686 h 1008897"/>
                  <a:gd name="connsiteX1" fmla="*/ 219456 w 1298448"/>
                  <a:gd name="connsiteY1" fmla="*/ 174 h 1008897"/>
                  <a:gd name="connsiteX2" fmla="*/ 358840 w 1298448"/>
                  <a:gd name="connsiteY2" fmla="*/ 596487 h 1008897"/>
                  <a:gd name="connsiteX3" fmla="*/ 526254 w 1298448"/>
                  <a:gd name="connsiteY3" fmla="*/ 52730 h 1008897"/>
                  <a:gd name="connsiteX4" fmla="*/ 841248 w 1298448"/>
                  <a:gd name="connsiteY4" fmla="*/ 1006014 h 1008897"/>
                  <a:gd name="connsiteX5" fmla="*/ 923544 w 1298448"/>
                  <a:gd name="connsiteY5" fmla="*/ 9318 h 1008897"/>
                  <a:gd name="connsiteX6" fmla="*/ 1005840 w 1298448"/>
                  <a:gd name="connsiteY6" fmla="*/ 621966 h 1008897"/>
                  <a:gd name="connsiteX7" fmla="*/ 1078992 w 1298448"/>
                  <a:gd name="connsiteY7" fmla="*/ 420798 h 1008897"/>
                  <a:gd name="connsiteX8" fmla="*/ 1161288 w 1298448"/>
                  <a:gd name="connsiteY8" fmla="*/ 1006014 h 1008897"/>
                  <a:gd name="connsiteX9" fmla="*/ 1298448 w 1298448"/>
                  <a:gd name="connsiteY9" fmla="*/ 603678 h 1008897"/>
                  <a:gd name="connsiteX0" fmla="*/ 0 w 1298448"/>
                  <a:gd name="connsiteY0" fmla="*/ 667686 h 1008897"/>
                  <a:gd name="connsiteX1" fmla="*/ 219456 w 1298448"/>
                  <a:gd name="connsiteY1" fmla="*/ 174 h 1008897"/>
                  <a:gd name="connsiteX2" fmla="*/ 358840 w 1298448"/>
                  <a:gd name="connsiteY2" fmla="*/ 596487 h 1008897"/>
                  <a:gd name="connsiteX3" fmla="*/ 526254 w 1298448"/>
                  <a:gd name="connsiteY3" fmla="*/ 52730 h 1008897"/>
                  <a:gd name="connsiteX4" fmla="*/ 774337 w 1298448"/>
                  <a:gd name="connsiteY4" fmla="*/ 375699 h 1008897"/>
                  <a:gd name="connsiteX5" fmla="*/ 923544 w 1298448"/>
                  <a:gd name="connsiteY5" fmla="*/ 9318 h 1008897"/>
                  <a:gd name="connsiteX6" fmla="*/ 1005840 w 1298448"/>
                  <a:gd name="connsiteY6" fmla="*/ 621966 h 1008897"/>
                  <a:gd name="connsiteX7" fmla="*/ 1078992 w 1298448"/>
                  <a:gd name="connsiteY7" fmla="*/ 420798 h 1008897"/>
                  <a:gd name="connsiteX8" fmla="*/ 1161288 w 1298448"/>
                  <a:gd name="connsiteY8" fmla="*/ 1006014 h 1008897"/>
                  <a:gd name="connsiteX9" fmla="*/ 1298448 w 1298448"/>
                  <a:gd name="connsiteY9" fmla="*/ 603678 h 1008897"/>
                  <a:gd name="connsiteX0" fmla="*/ 0 w 1298448"/>
                  <a:gd name="connsiteY0" fmla="*/ 667686 h 667686"/>
                  <a:gd name="connsiteX1" fmla="*/ 219456 w 1298448"/>
                  <a:gd name="connsiteY1" fmla="*/ 174 h 667686"/>
                  <a:gd name="connsiteX2" fmla="*/ 358840 w 1298448"/>
                  <a:gd name="connsiteY2" fmla="*/ 596487 h 667686"/>
                  <a:gd name="connsiteX3" fmla="*/ 526254 w 1298448"/>
                  <a:gd name="connsiteY3" fmla="*/ 52730 h 667686"/>
                  <a:gd name="connsiteX4" fmla="*/ 774337 w 1298448"/>
                  <a:gd name="connsiteY4" fmla="*/ 375699 h 667686"/>
                  <a:gd name="connsiteX5" fmla="*/ 923544 w 1298448"/>
                  <a:gd name="connsiteY5" fmla="*/ 9318 h 667686"/>
                  <a:gd name="connsiteX6" fmla="*/ 1005840 w 1298448"/>
                  <a:gd name="connsiteY6" fmla="*/ 621966 h 667686"/>
                  <a:gd name="connsiteX7" fmla="*/ 1078992 w 1298448"/>
                  <a:gd name="connsiteY7" fmla="*/ 420798 h 667686"/>
                  <a:gd name="connsiteX8" fmla="*/ 1168723 w 1298448"/>
                  <a:gd name="connsiteY8" fmla="*/ 2838 h 667686"/>
                  <a:gd name="connsiteX9" fmla="*/ 1298448 w 1298448"/>
                  <a:gd name="connsiteY9" fmla="*/ 603678 h 667686"/>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774337 w 1298448"/>
                  <a:gd name="connsiteY4" fmla="*/ 375558 h 641147"/>
                  <a:gd name="connsiteX5" fmla="*/ 923544 w 1298448"/>
                  <a:gd name="connsiteY5" fmla="*/ 9177 h 641147"/>
                  <a:gd name="connsiteX6" fmla="*/ 1005840 w 1298448"/>
                  <a:gd name="connsiteY6" fmla="*/ 621825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670252 w 1298448"/>
                  <a:gd name="connsiteY4" fmla="*/ 553111 h 641147"/>
                  <a:gd name="connsiteX5" fmla="*/ 923544 w 1298448"/>
                  <a:gd name="connsiteY5" fmla="*/ 9177 h 641147"/>
                  <a:gd name="connsiteX6" fmla="*/ 1005840 w 1298448"/>
                  <a:gd name="connsiteY6" fmla="*/ 621825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670252 w 1298448"/>
                  <a:gd name="connsiteY4" fmla="*/ 553111 h 641147"/>
                  <a:gd name="connsiteX5" fmla="*/ 923544 w 1298448"/>
                  <a:gd name="connsiteY5" fmla="*/ 9177 h 641147"/>
                  <a:gd name="connsiteX6" fmla="*/ 1013274 w 1298448"/>
                  <a:gd name="connsiteY6" fmla="*/ 568559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670252 w 1298448"/>
                  <a:gd name="connsiteY4" fmla="*/ 553111 h 641147"/>
                  <a:gd name="connsiteX5" fmla="*/ 737679 w 1298448"/>
                  <a:gd name="connsiteY5" fmla="*/ 275507 h 641147"/>
                  <a:gd name="connsiteX6" fmla="*/ 1013274 w 1298448"/>
                  <a:gd name="connsiteY6" fmla="*/ 568559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670252 w 1298448"/>
                  <a:gd name="connsiteY4" fmla="*/ 553111 h 641147"/>
                  <a:gd name="connsiteX5" fmla="*/ 737679 w 1298448"/>
                  <a:gd name="connsiteY5" fmla="*/ 275507 h 641147"/>
                  <a:gd name="connsiteX6" fmla="*/ 842278 w 1298448"/>
                  <a:gd name="connsiteY6" fmla="*/ 541926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635466 h 697845"/>
                  <a:gd name="connsiteX1" fmla="*/ 219456 w 1298448"/>
                  <a:gd name="connsiteY1" fmla="*/ 56731 h 697845"/>
                  <a:gd name="connsiteX2" fmla="*/ 358840 w 1298448"/>
                  <a:gd name="connsiteY2" fmla="*/ 653044 h 697845"/>
                  <a:gd name="connsiteX3" fmla="*/ 526254 w 1298448"/>
                  <a:gd name="connsiteY3" fmla="*/ 109287 h 697845"/>
                  <a:gd name="connsiteX4" fmla="*/ 670252 w 1298448"/>
                  <a:gd name="connsiteY4" fmla="*/ 609809 h 697845"/>
                  <a:gd name="connsiteX5" fmla="*/ 737679 w 1298448"/>
                  <a:gd name="connsiteY5" fmla="*/ 332205 h 697845"/>
                  <a:gd name="connsiteX6" fmla="*/ 842278 w 1298448"/>
                  <a:gd name="connsiteY6" fmla="*/ 598624 h 697845"/>
                  <a:gd name="connsiteX7" fmla="*/ 982342 w 1298448"/>
                  <a:gd name="connsiteY7" fmla="*/ 42349 h 697845"/>
                  <a:gd name="connsiteX8" fmla="*/ 1168723 w 1298448"/>
                  <a:gd name="connsiteY8" fmla="*/ 59395 h 697845"/>
                  <a:gd name="connsiteX9" fmla="*/ 1298448 w 1298448"/>
                  <a:gd name="connsiteY9" fmla="*/ 660235 h 697845"/>
                  <a:gd name="connsiteX0" fmla="*/ 0 w 1298448"/>
                  <a:gd name="connsiteY0" fmla="*/ 593454 h 690734"/>
                  <a:gd name="connsiteX1" fmla="*/ 219456 w 1298448"/>
                  <a:gd name="connsiteY1" fmla="*/ 14719 h 690734"/>
                  <a:gd name="connsiteX2" fmla="*/ 358840 w 1298448"/>
                  <a:gd name="connsiteY2" fmla="*/ 611032 h 690734"/>
                  <a:gd name="connsiteX3" fmla="*/ 526254 w 1298448"/>
                  <a:gd name="connsiteY3" fmla="*/ 67275 h 690734"/>
                  <a:gd name="connsiteX4" fmla="*/ 670252 w 1298448"/>
                  <a:gd name="connsiteY4" fmla="*/ 567797 h 690734"/>
                  <a:gd name="connsiteX5" fmla="*/ 737679 w 1298448"/>
                  <a:gd name="connsiteY5" fmla="*/ 290193 h 690734"/>
                  <a:gd name="connsiteX6" fmla="*/ 842278 w 1298448"/>
                  <a:gd name="connsiteY6" fmla="*/ 556612 h 690734"/>
                  <a:gd name="connsiteX7" fmla="*/ 982342 w 1298448"/>
                  <a:gd name="connsiteY7" fmla="*/ 337 h 690734"/>
                  <a:gd name="connsiteX8" fmla="*/ 1086943 w 1298448"/>
                  <a:gd name="connsiteY8" fmla="*/ 470144 h 690734"/>
                  <a:gd name="connsiteX9" fmla="*/ 1298448 w 1298448"/>
                  <a:gd name="connsiteY9" fmla="*/ 618223 h 690734"/>
                  <a:gd name="connsiteX0" fmla="*/ 0 w 1298448"/>
                  <a:gd name="connsiteY0" fmla="*/ 618730 h 683780"/>
                  <a:gd name="connsiteX1" fmla="*/ 219456 w 1298448"/>
                  <a:gd name="connsiteY1" fmla="*/ 39995 h 683780"/>
                  <a:gd name="connsiteX2" fmla="*/ 358840 w 1298448"/>
                  <a:gd name="connsiteY2" fmla="*/ 636308 h 683780"/>
                  <a:gd name="connsiteX3" fmla="*/ 526254 w 1298448"/>
                  <a:gd name="connsiteY3" fmla="*/ 92551 h 683780"/>
                  <a:gd name="connsiteX4" fmla="*/ 670252 w 1298448"/>
                  <a:gd name="connsiteY4" fmla="*/ 593073 h 683780"/>
                  <a:gd name="connsiteX5" fmla="*/ 737679 w 1298448"/>
                  <a:gd name="connsiteY5" fmla="*/ 315469 h 683780"/>
                  <a:gd name="connsiteX6" fmla="*/ 842278 w 1298448"/>
                  <a:gd name="connsiteY6" fmla="*/ 581888 h 683780"/>
                  <a:gd name="connsiteX7" fmla="*/ 982342 w 1298448"/>
                  <a:gd name="connsiteY7" fmla="*/ 25613 h 683780"/>
                  <a:gd name="connsiteX8" fmla="*/ 1161289 w 1298448"/>
                  <a:gd name="connsiteY8" fmla="*/ 104803 h 683780"/>
                  <a:gd name="connsiteX9" fmla="*/ 1298448 w 1298448"/>
                  <a:gd name="connsiteY9" fmla="*/ 643499 h 683780"/>
                  <a:gd name="connsiteX0" fmla="*/ 0 w 1298448"/>
                  <a:gd name="connsiteY0" fmla="*/ 578768 h 643818"/>
                  <a:gd name="connsiteX1" fmla="*/ 219456 w 1298448"/>
                  <a:gd name="connsiteY1" fmla="*/ 33 h 643818"/>
                  <a:gd name="connsiteX2" fmla="*/ 358840 w 1298448"/>
                  <a:gd name="connsiteY2" fmla="*/ 596346 h 643818"/>
                  <a:gd name="connsiteX3" fmla="*/ 526254 w 1298448"/>
                  <a:gd name="connsiteY3" fmla="*/ 52589 h 643818"/>
                  <a:gd name="connsiteX4" fmla="*/ 670252 w 1298448"/>
                  <a:gd name="connsiteY4" fmla="*/ 553111 h 643818"/>
                  <a:gd name="connsiteX5" fmla="*/ 737679 w 1298448"/>
                  <a:gd name="connsiteY5" fmla="*/ 275507 h 643818"/>
                  <a:gd name="connsiteX6" fmla="*/ 842278 w 1298448"/>
                  <a:gd name="connsiteY6" fmla="*/ 541926 h 643818"/>
                  <a:gd name="connsiteX7" fmla="*/ 960038 w 1298448"/>
                  <a:gd name="connsiteY7" fmla="*/ 536066 h 643818"/>
                  <a:gd name="connsiteX8" fmla="*/ 1161289 w 1298448"/>
                  <a:gd name="connsiteY8" fmla="*/ 64841 h 643818"/>
                  <a:gd name="connsiteX9" fmla="*/ 1298448 w 1298448"/>
                  <a:gd name="connsiteY9" fmla="*/ 603537 h 643818"/>
                  <a:gd name="connsiteX0" fmla="*/ 0 w 1298448"/>
                  <a:gd name="connsiteY0" fmla="*/ 595191 h 656871"/>
                  <a:gd name="connsiteX1" fmla="*/ 219456 w 1298448"/>
                  <a:gd name="connsiteY1" fmla="*/ 16456 h 656871"/>
                  <a:gd name="connsiteX2" fmla="*/ 358840 w 1298448"/>
                  <a:gd name="connsiteY2" fmla="*/ 612769 h 656871"/>
                  <a:gd name="connsiteX3" fmla="*/ 526254 w 1298448"/>
                  <a:gd name="connsiteY3" fmla="*/ 69012 h 656871"/>
                  <a:gd name="connsiteX4" fmla="*/ 670252 w 1298448"/>
                  <a:gd name="connsiteY4" fmla="*/ 569534 h 656871"/>
                  <a:gd name="connsiteX5" fmla="*/ 737679 w 1298448"/>
                  <a:gd name="connsiteY5" fmla="*/ 291930 h 656871"/>
                  <a:gd name="connsiteX6" fmla="*/ 842278 w 1298448"/>
                  <a:gd name="connsiteY6" fmla="*/ 558349 h 656871"/>
                  <a:gd name="connsiteX7" fmla="*/ 960038 w 1298448"/>
                  <a:gd name="connsiteY7" fmla="*/ 552489 h 656871"/>
                  <a:gd name="connsiteX8" fmla="*/ 1101813 w 1298448"/>
                  <a:gd name="connsiteY8" fmla="*/ 1365 h 656871"/>
                  <a:gd name="connsiteX9" fmla="*/ 1298448 w 1298448"/>
                  <a:gd name="connsiteY9" fmla="*/ 619960 h 656871"/>
                  <a:gd name="connsiteX0" fmla="*/ 0 w 1298448"/>
                  <a:gd name="connsiteY0" fmla="*/ 595191 h 619960"/>
                  <a:gd name="connsiteX1" fmla="*/ 219456 w 1298448"/>
                  <a:gd name="connsiteY1" fmla="*/ 16456 h 619960"/>
                  <a:gd name="connsiteX2" fmla="*/ 358840 w 1298448"/>
                  <a:gd name="connsiteY2" fmla="*/ 612769 h 619960"/>
                  <a:gd name="connsiteX3" fmla="*/ 526254 w 1298448"/>
                  <a:gd name="connsiteY3" fmla="*/ 69012 h 619960"/>
                  <a:gd name="connsiteX4" fmla="*/ 670252 w 1298448"/>
                  <a:gd name="connsiteY4" fmla="*/ 569534 h 619960"/>
                  <a:gd name="connsiteX5" fmla="*/ 737679 w 1298448"/>
                  <a:gd name="connsiteY5" fmla="*/ 291930 h 619960"/>
                  <a:gd name="connsiteX6" fmla="*/ 842278 w 1298448"/>
                  <a:gd name="connsiteY6" fmla="*/ 558349 h 619960"/>
                  <a:gd name="connsiteX7" fmla="*/ 960038 w 1298448"/>
                  <a:gd name="connsiteY7" fmla="*/ 552489 h 619960"/>
                  <a:gd name="connsiteX8" fmla="*/ 1101813 w 1298448"/>
                  <a:gd name="connsiteY8" fmla="*/ 1365 h 619960"/>
                  <a:gd name="connsiteX9" fmla="*/ 1298448 w 1298448"/>
                  <a:gd name="connsiteY9" fmla="*/ 619960 h 619960"/>
                  <a:gd name="connsiteX0" fmla="*/ 0 w 1298448"/>
                  <a:gd name="connsiteY0" fmla="*/ 595191 h 619960"/>
                  <a:gd name="connsiteX1" fmla="*/ 219456 w 1298448"/>
                  <a:gd name="connsiteY1" fmla="*/ 16456 h 619960"/>
                  <a:gd name="connsiteX2" fmla="*/ 358840 w 1298448"/>
                  <a:gd name="connsiteY2" fmla="*/ 612769 h 619960"/>
                  <a:gd name="connsiteX3" fmla="*/ 526254 w 1298448"/>
                  <a:gd name="connsiteY3" fmla="*/ 69012 h 619960"/>
                  <a:gd name="connsiteX4" fmla="*/ 670252 w 1298448"/>
                  <a:gd name="connsiteY4" fmla="*/ 569534 h 619960"/>
                  <a:gd name="connsiteX5" fmla="*/ 737679 w 1298448"/>
                  <a:gd name="connsiteY5" fmla="*/ 291930 h 619960"/>
                  <a:gd name="connsiteX6" fmla="*/ 842278 w 1298448"/>
                  <a:gd name="connsiteY6" fmla="*/ 558349 h 619960"/>
                  <a:gd name="connsiteX7" fmla="*/ 960038 w 1298448"/>
                  <a:gd name="connsiteY7" fmla="*/ 552489 h 619960"/>
                  <a:gd name="connsiteX8" fmla="*/ 1101813 w 1298448"/>
                  <a:gd name="connsiteY8" fmla="*/ 1365 h 619960"/>
                  <a:gd name="connsiteX9" fmla="*/ 1298448 w 1298448"/>
                  <a:gd name="connsiteY9" fmla="*/ 619960 h 619960"/>
                  <a:gd name="connsiteX0" fmla="*/ 0 w 1298448"/>
                  <a:gd name="connsiteY0" fmla="*/ 595012 h 619781"/>
                  <a:gd name="connsiteX1" fmla="*/ 219456 w 1298448"/>
                  <a:gd name="connsiteY1" fmla="*/ 16277 h 619781"/>
                  <a:gd name="connsiteX2" fmla="*/ 358840 w 1298448"/>
                  <a:gd name="connsiteY2" fmla="*/ 612590 h 619781"/>
                  <a:gd name="connsiteX3" fmla="*/ 526254 w 1298448"/>
                  <a:gd name="connsiteY3" fmla="*/ 68833 h 619781"/>
                  <a:gd name="connsiteX4" fmla="*/ 670252 w 1298448"/>
                  <a:gd name="connsiteY4" fmla="*/ 569355 h 619781"/>
                  <a:gd name="connsiteX5" fmla="*/ 737679 w 1298448"/>
                  <a:gd name="connsiteY5" fmla="*/ 291751 h 619781"/>
                  <a:gd name="connsiteX6" fmla="*/ 849713 w 1298448"/>
                  <a:gd name="connsiteY6" fmla="*/ 87653 h 619781"/>
                  <a:gd name="connsiteX7" fmla="*/ 960038 w 1298448"/>
                  <a:gd name="connsiteY7" fmla="*/ 552310 h 619781"/>
                  <a:gd name="connsiteX8" fmla="*/ 1101813 w 1298448"/>
                  <a:gd name="connsiteY8" fmla="*/ 1186 h 619781"/>
                  <a:gd name="connsiteX9" fmla="*/ 1298448 w 1298448"/>
                  <a:gd name="connsiteY9" fmla="*/ 619781 h 619781"/>
                  <a:gd name="connsiteX0" fmla="*/ 0 w 1298448"/>
                  <a:gd name="connsiteY0" fmla="*/ 595012 h 619781"/>
                  <a:gd name="connsiteX1" fmla="*/ 219456 w 1298448"/>
                  <a:gd name="connsiteY1" fmla="*/ 16277 h 619781"/>
                  <a:gd name="connsiteX2" fmla="*/ 358840 w 1298448"/>
                  <a:gd name="connsiteY2" fmla="*/ 612590 h 619781"/>
                  <a:gd name="connsiteX3" fmla="*/ 526254 w 1298448"/>
                  <a:gd name="connsiteY3" fmla="*/ 68833 h 619781"/>
                  <a:gd name="connsiteX4" fmla="*/ 670252 w 1298448"/>
                  <a:gd name="connsiteY4" fmla="*/ 569355 h 619781"/>
                  <a:gd name="connsiteX5" fmla="*/ 767418 w 1298448"/>
                  <a:gd name="connsiteY5" fmla="*/ 469304 h 619781"/>
                  <a:gd name="connsiteX6" fmla="*/ 849713 w 1298448"/>
                  <a:gd name="connsiteY6" fmla="*/ 87653 h 619781"/>
                  <a:gd name="connsiteX7" fmla="*/ 960038 w 1298448"/>
                  <a:gd name="connsiteY7" fmla="*/ 552310 h 619781"/>
                  <a:gd name="connsiteX8" fmla="*/ 1101813 w 1298448"/>
                  <a:gd name="connsiteY8" fmla="*/ 1186 h 619781"/>
                  <a:gd name="connsiteX9" fmla="*/ 1298448 w 1298448"/>
                  <a:gd name="connsiteY9" fmla="*/ 619781 h 619781"/>
                  <a:gd name="connsiteX0" fmla="*/ 0 w 1298448"/>
                  <a:gd name="connsiteY0" fmla="*/ 595012 h 619781"/>
                  <a:gd name="connsiteX1" fmla="*/ 219456 w 1298448"/>
                  <a:gd name="connsiteY1" fmla="*/ 16277 h 619781"/>
                  <a:gd name="connsiteX2" fmla="*/ 358840 w 1298448"/>
                  <a:gd name="connsiteY2" fmla="*/ 612590 h 619781"/>
                  <a:gd name="connsiteX3" fmla="*/ 526254 w 1298448"/>
                  <a:gd name="connsiteY3" fmla="*/ 68833 h 619781"/>
                  <a:gd name="connsiteX4" fmla="*/ 670252 w 1298448"/>
                  <a:gd name="connsiteY4" fmla="*/ 471701 h 619781"/>
                  <a:gd name="connsiteX5" fmla="*/ 767418 w 1298448"/>
                  <a:gd name="connsiteY5" fmla="*/ 469304 h 619781"/>
                  <a:gd name="connsiteX6" fmla="*/ 849713 w 1298448"/>
                  <a:gd name="connsiteY6" fmla="*/ 87653 h 619781"/>
                  <a:gd name="connsiteX7" fmla="*/ 960038 w 1298448"/>
                  <a:gd name="connsiteY7" fmla="*/ 552310 h 619781"/>
                  <a:gd name="connsiteX8" fmla="*/ 1101813 w 1298448"/>
                  <a:gd name="connsiteY8" fmla="*/ 1186 h 619781"/>
                  <a:gd name="connsiteX9" fmla="*/ 1298448 w 1298448"/>
                  <a:gd name="connsiteY9" fmla="*/ 619781 h 619781"/>
                  <a:gd name="connsiteX0" fmla="*/ 0 w 1288995"/>
                  <a:gd name="connsiteY0" fmla="*/ 595012 h 619781"/>
                  <a:gd name="connsiteX1" fmla="*/ 219456 w 1288995"/>
                  <a:gd name="connsiteY1" fmla="*/ 16277 h 619781"/>
                  <a:gd name="connsiteX2" fmla="*/ 358840 w 1288995"/>
                  <a:gd name="connsiteY2" fmla="*/ 612590 h 619781"/>
                  <a:gd name="connsiteX3" fmla="*/ 526254 w 1288995"/>
                  <a:gd name="connsiteY3" fmla="*/ 68833 h 619781"/>
                  <a:gd name="connsiteX4" fmla="*/ 670252 w 1288995"/>
                  <a:gd name="connsiteY4" fmla="*/ 471701 h 619781"/>
                  <a:gd name="connsiteX5" fmla="*/ 767418 w 1288995"/>
                  <a:gd name="connsiteY5" fmla="*/ 469304 h 619781"/>
                  <a:gd name="connsiteX6" fmla="*/ 849713 w 1288995"/>
                  <a:gd name="connsiteY6" fmla="*/ 87653 h 619781"/>
                  <a:gd name="connsiteX7" fmla="*/ 960038 w 1288995"/>
                  <a:gd name="connsiteY7" fmla="*/ 552310 h 619781"/>
                  <a:gd name="connsiteX8" fmla="*/ 1101813 w 1288995"/>
                  <a:gd name="connsiteY8" fmla="*/ 1186 h 619781"/>
                  <a:gd name="connsiteX9" fmla="*/ 1288995 w 1288995"/>
                  <a:gd name="connsiteY9" fmla="*/ 619781 h 619781"/>
                  <a:gd name="connsiteX0" fmla="*/ 0 w 1270087"/>
                  <a:gd name="connsiteY0" fmla="*/ 595012 h 612697"/>
                  <a:gd name="connsiteX1" fmla="*/ 219456 w 1270087"/>
                  <a:gd name="connsiteY1" fmla="*/ 16277 h 612697"/>
                  <a:gd name="connsiteX2" fmla="*/ 358840 w 1270087"/>
                  <a:gd name="connsiteY2" fmla="*/ 612590 h 612697"/>
                  <a:gd name="connsiteX3" fmla="*/ 526254 w 1270087"/>
                  <a:gd name="connsiteY3" fmla="*/ 68833 h 612697"/>
                  <a:gd name="connsiteX4" fmla="*/ 670252 w 1270087"/>
                  <a:gd name="connsiteY4" fmla="*/ 471701 h 612697"/>
                  <a:gd name="connsiteX5" fmla="*/ 767418 w 1270087"/>
                  <a:gd name="connsiteY5" fmla="*/ 469304 h 612697"/>
                  <a:gd name="connsiteX6" fmla="*/ 849713 w 1270087"/>
                  <a:gd name="connsiteY6" fmla="*/ 87653 h 612697"/>
                  <a:gd name="connsiteX7" fmla="*/ 960038 w 1270087"/>
                  <a:gd name="connsiteY7" fmla="*/ 552310 h 612697"/>
                  <a:gd name="connsiteX8" fmla="*/ 1101813 w 1270087"/>
                  <a:gd name="connsiteY8" fmla="*/ 1186 h 612697"/>
                  <a:gd name="connsiteX9" fmla="*/ 1270087 w 1270087"/>
                  <a:gd name="connsiteY9" fmla="*/ 518181 h 612697"/>
                  <a:gd name="connsiteX0" fmla="*/ 0 w 1270087"/>
                  <a:gd name="connsiteY0" fmla="*/ 595012 h 612697"/>
                  <a:gd name="connsiteX1" fmla="*/ 219456 w 1270087"/>
                  <a:gd name="connsiteY1" fmla="*/ 16277 h 612697"/>
                  <a:gd name="connsiteX2" fmla="*/ 358840 w 1270087"/>
                  <a:gd name="connsiteY2" fmla="*/ 612590 h 612697"/>
                  <a:gd name="connsiteX3" fmla="*/ 526254 w 1270087"/>
                  <a:gd name="connsiteY3" fmla="*/ 68833 h 612697"/>
                  <a:gd name="connsiteX4" fmla="*/ 670252 w 1270087"/>
                  <a:gd name="connsiteY4" fmla="*/ 471701 h 612697"/>
                  <a:gd name="connsiteX5" fmla="*/ 767418 w 1270087"/>
                  <a:gd name="connsiteY5" fmla="*/ 469304 h 612697"/>
                  <a:gd name="connsiteX6" fmla="*/ 849713 w 1270087"/>
                  <a:gd name="connsiteY6" fmla="*/ 87653 h 612697"/>
                  <a:gd name="connsiteX7" fmla="*/ 960038 w 1270087"/>
                  <a:gd name="connsiteY7" fmla="*/ 552310 h 612697"/>
                  <a:gd name="connsiteX8" fmla="*/ 1101813 w 1270087"/>
                  <a:gd name="connsiteY8" fmla="*/ 1186 h 612697"/>
                  <a:gd name="connsiteX9" fmla="*/ 1270087 w 1270087"/>
                  <a:gd name="connsiteY9" fmla="*/ 574626 h 612697"/>
                  <a:gd name="connsiteX0" fmla="*/ 0 w 1222818"/>
                  <a:gd name="connsiteY0" fmla="*/ 561146 h 612697"/>
                  <a:gd name="connsiteX1" fmla="*/ 172187 w 1222818"/>
                  <a:gd name="connsiteY1" fmla="*/ 16277 h 612697"/>
                  <a:gd name="connsiteX2" fmla="*/ 311571 w 1222818"/>
                  <a:gd name="connsiteY2" fmla="*/ 612590 h 612697"/>
                  <a:gd name="connsiteX3" fmla="*/ 478985 w 1222818"/>
                  <a:gd name="connsiteY3" fmla="*/ 68833 h 612697"/>
                  <a:gd name="connsiteX4" fmla="*/ 622983 w 1222818"/>
                  <a:gd name="connsiteY4" fmla="*/ 471701 h 612697"/>
                  <a:gd name="connsiteX5" fmla="*/ 720149 w 1222818"/>
                  <a:gd name="connsiteY5" fmla="*/ 469304 h 612697"/>
                  <a:gd name="connsiteX6" fmla="*/ 802444 w 1222818"/>
                  <a:gd name="connsiteY6" fmla="*/ 87653 h 612697"/>
                  <a:gd name="connsiteX7" fmla="*/ 912769 w 1222818"/>
                  <a:gd name="connsiteY7" fmla="*/ 552310 h 612697"/>
                  <a:gd name="connsiteX8" fmla="*/ 1054544 w 1222818"/>
                  <a:gd name="connsiteY8" fmla="*/ 1186 h 612697"/>
                  <a:gd name="connsiteX9" fmla="*/ 1222818 w 1222818"/>
                  <a:gd name="connsiteY9" fmla="*/ 574626 h 612697"/>
                  <a:gd name="connsiteX0" fmla="*/ 0 w 1222818"/>
                  <a:gd name="connsiteY0" fmla="*/ 561146 h 612694"/>
                  <a:gd name="connsiteX1" fmla="*/ 172187 w 1222818"/>
                  <a:gd name="connsiteY1" fmla="*/ 16277 h 612694"/>
                  <a:gd name="connsiteX2" fmla="*/ 311571 w 1222818"/>
                  <a:gd name="connsiteY2" fmla="*/ 612590 h 612694"/>
                  <a:gd name="connsiteX3" fmla="*/ 478985 w 1222818"/>
                  <a:gd name="connsiteY3" fmla="*/ 68833 h 612694"/>
                  <a:gd name="connsiteX4" fmla="*/ 594621 w 1222818"/>
                  <a:gd name="connsiteY4" fmla="*/ 550723 h 612694"/>
                  <a:gd name="connsiteX5" fmla="*/ 720149 w 1222818"/>
                  <a:gd name="connsiteY5" fmla="*/ 469304 h 612694"/>
                  <a:gd name="connsiteX6" fmla="*/ 802444 w 1222818"/>
                  <a:gd name="connsiteY6" fmla="*/ 87653 h 612694"/>
                  <a:gd name="connsiteX7" fmla="*/ 912769 w 1222818"/>
                  <a:gd name="connsiteY7" fmla="*/ 552310 h 612694"/>
                  <a:gd name="connsiteX8" fmla="*/ 1054544 w 1222818"/>
                  <a:gd name="connsiteY8" fmla="*/ 1186 h 612694"/>
                  <a:gd name="connsiteX9" fmla="*/ 1222818 w 1222818"/>
                  <a:gd name="connsiteY9" fmla="*/ 574626 h 612694"/>
                  <a:gd name="connsiteX0" fmla="*/ 0 w 1222818"/>
                  <a:gd name="connsiteY0" fmla="*/ 561146 h 614886"/>
                  <a:gd name="connsiteX1" fmla="*/ 172187 w 1222818"/>
                  <a:gd name="connsiteY1" fmla="*/ 16277 h 614886"/>
                  <a:gd name="connsiteX2" fmla="*/ 311571 w 1222818"/>
                  <a:gd name="connsiteY2" fmla="*/ 612590 h 614886"/>
                  <a:gd name="connsiteX3" fmla="*/ 478985 w 1222818"/>
                  <a:gd name="connsiteY3" fmla="*/ 68833 h 614886"/>
                  <a:gd name="connsiteX4" fmla="*/ 594621 w 1222818"/>
                  <a:gd name="connsiteY4" fmla="*/ 550723 h 614886"/>
                  <a:gd name="connsiteX5" fmla="*/ 720149 w 1222818"/>
                  <a:gd name="connsiteY5" fmla="*/ 559615 h 614886"/>
                  <a:gd name="connsiteX6" fmla="*/ 802444 w 1222818"/>
                  <a:gd name="connsiteY6" fmla="*/ 87653 h 614886"/>
                  <a:gd name="connsiteX7" fmla="*/ 912769 w 1222818"/>
                  <a:gd name="connsiteY7" fmla="*/ 552310 h 614886"/>
                  <a:gd name="connsiteX8" fmla="*/ 1054544 w 1222818"/>
                  <a:gd name="connsiteY8" fmla="*/ 1186 h 614886"/>
                  <a:gd name="connsiteX9" fmla="*/ 1222818 w 1222818"/>
                  <a:gd name="connsiteY9" fmla="*/ 574626 h 614886"/>
                  <a:gd name="connsiteX0" fmla="*/ 0 w 1222818"/>
                  <a:gd name="connsiteY0" fmla="*/ 561146 h 614886"/>
                  <a:gd name="connsiteX1" fmla="*/ 172187 w 1222818"/>
                  <a:gd name="connsiteY1" fmla="*/ 16277 h 614886"/>
                  <a:gd name="connsiteX2" fmla="*/ 311571 w 1222818"/>
                  <a:gd name="connsiteY2" fmla="*/ 544857 h 614886"/>
                  <a:gd name="connsiteX3" fmla="*/ 478985 w 1222818"/>
                  <a:gd name="connsiteY3" fmla="*/ 68833 h 614886"/>
                  <a:gd name="connsiteX4" fmla="*/ 594621 w 1222818"/>
                  <a:gd name="connsiteY4" fmla="*/ 550723 h 614886"/>
                  <a:gd name="connsiteX5" fmla="*/ 720149 w 1222818"/>
                  <a:gd name="connsiteY5" fmla="*/ 559615 h 614886"/>
                  <a:gd name="connsiteX6" fmla="*/ 802444 w 1222818"/>
                  <a:gd name="connsiteY6" fmla="*/ 87653 h 614886"/>
                  <a:gd name="connsiteX7" fmla="*/ 912769 w 1222818"/>
                  <a:gd name="connsiteY7" fmla="*/ 552310 h 614886"/>
                  <a:gd name="connsiteX8" fmla="*/ 1054544 w 1222818"/>
                  <a:gd name="connsiteY8" fmla="*/ 1186 h 614886"/>
                  <a:gd name="connsiteX9" fmla="*/ 1222818 w 1222818"/>
                  <a:gd name="connsiteY9" fmla="*/ 574626 h 614886"/>
                  <a:gd name="connsiteX0" fmla="*/ 0 w 1222818"/>
                  <a:gd name="connsiteY0" fmla="*/ 561146 h 595173"/>
                  <a:gd name="connsiteX1" fmla="*/ 172187 w 1222818"/>
                  <a:gd name="connsiteY1" fmla="*/ 16277 h 595173"/>
                  <a:gd name="connsiteX2" fmla="*/ 311571 w 1222818"/>
                  <a:gd name="connsiteY2" fmla="*/ 544857 h 595173"/>
                  <a:gd name="connsiteX3" fmla="*/ 478985 w 1222818"/>
                  <a:gd name="connsiteY3" fmla="*/ 68833 h 595173"/>
                  <a:gd name="connsiteX4" fmla="*/ 594621 w 1222818"/>
                  <a:gd name="connsiteY4" fmla="*/ 550723 h 595173"/>
                  <a:gd name="connsiteX5" fmla="*/ 720149 w 1222818"/>
                  <a:gd name="connsiteY5" fmla="*/ 559615 h 595173"/>
                  <a:gd name="connsiteX6" fmla="*/ 802444 w 1222818"/>
                  <a:gd name="connsiteY6" fmla="*/ 87653 h 595173"/>
                  <a:gd name="connsiteX7" fmla="*/ 912769 w 1222818"/>
                  <a:gd name="connsiteY7" fmla="*/ 552310 h 595173"/>
                  <a:gd name="connsiteX8" fmla="*/ 1054544 w 1222818"/>
                  <a:gd name="connsiteY8" fmla="*/ 1186 h 595173"/>
                  <a:gd name="connsiteX9" fmla="*/ 1222818 w 1222818"/>
                  <a:gd name="connsiteY9" fmla="*/ 574626 h 595173"/>
                  <a:gd name="connsiteX0" fmla="*/ 0 w 1222818"/>
                  <a:gd name="connsiteY0" fmla="*/ 561146 h 576690"/>
                  <a:gd name="connsiteX1" fmla="*/ 172187 w 1222818"/>
                  <a:gd name="connsiteY1" fmla="*/ 16277 h 576690"/>
                  <a:gd name="connsiteX2" fmla="*/ 311571 w 1222818"/>
                  <a:gd name="connsiteY2" fmla="*/ 544857 h 576690"/>
                  <a:gd name="connsiteX3" fmla="*/ 478985 w 1222818"/>
                  <a:gd name="connsiteY3" fmla="*/ 68833 h 576690"/>
                  <a:gd name="connsiteX4" fmla="*/ 594621 w 1222818"/>
                  <a:gd name="connsiteY4" fmla="*/ 550723 h 576690"/>
                  <a:gd name="connsiteX5" fmla="*/ 720149 w 1222818"/>
                  <a:gd name="connsiteY5" fmla="*/ 559615 h 576690"/>
                  <a:gd name="connsiteX6" fmla="*/ 802444 w 1222818"/>
                  <a:gd name="connsiteY6" fmla="*/ 87653 h 576690"/>
                  <a:gd name="connsiteX7" fmla="*/ 912769 w 1222818"/>
                  <a:gd name="connsiteY7" fmla="*/ 552310 h 576690"/>
                  <a:gd name="connsiteX8" fmla="*/ 1054544 w 1222818"/>
                  <a:gd name="connsiteY8" fmla="*/ 1186 h 576690"/>
                  <a:gd name="connsiteX9" fmla="*/ 1222818 w 1222818"/>
                  <a:gd name="connsiteY9" fmla="*/ 574626 h 576690"/>
                  <a:gd name="connsiteX0" fmla="*/ 0 w 1222818"/>
                  <a:gd name="connsiteY0" fmla="*/ 561139 h 602048"/>
                  <a:gd name="connsiteX1" fmla="*/ 172187 w 1222818"/>
                  <a:gd name="connsiteY1" fmla="*/ 16270 h 602048"/>
                  <a:gd name="connsiteX2" fmla="*/ 311571 w 1222818"/>
                  <a:gd name="connsiteY2" fmla="*/ 544850 h 602048"/>
                  <a:gd name="connsiteX3" fmla="*/ 478985 w 1222818"/>
                  <a:gd name="connsiteY3" fmla="*/ 68826 h 602048"/>
                  <a:gd name="connsiteX4" fmla="*/ 594621 w 1222818"/>
                  <a:gd name="connsiteY4" fmla="*/ 550716 h 602048"/>
                  <a:gd name="connsiteX5" fmla="*/ 720149 w 1222818"/>
                  <a:gd name="connsiteY5" fmla="*/ 559608 h 602048"/>
                  <a:gd name="connsiteX6" fmla="*/ 849713 w 1222818"/>
                  <a:gd name="connsiteY6" fmla="*/ 65068 h 602048"/>
                  <a:gd name="connsiteX7" fmla="*/ 912769 w 1222818"/>
                  <a:gd name="connsiteY7" fmla="*/ 552303 h 602048"/>
                  <a:gd name="connsiteX8" fmla="*/ 1054544 w 1222818"/>
                  <a:gd name="connsiteY8" fmla="*/ 1179 h 602048"/>
                  <a:gd name="connsiteX9" fmla="*/ 1222818 w 1222818"/>
                  <a:gd name="connsiteY9" fmla="*/ 574619 h 602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818" h="602048">
                    <a:moveTo>
                      <a:pt x="0" y="561139"/>
                    </a:moveTo>
                    <a:cubicBezTo>
                      <a:pt x="72390" y="177091"/>
                      <a:pt x="120259" y="18985"/>
                      <a:pt x="172187" y="16270"/>
                    </a:cubicBezTo>
                    <a:cubicBezTo>
                      <a:pt x="224116" y="13555"/>
                      <a:pt x="260438" y="536091"/>
                      <a:pt x="311571" y="544850"/>
                    </a:cubicBezTo>
                    <a:cubicBezTo>
                      <a:pt x="362704" y="553609"/>
                      <a:pt x="431810" y="67848"/>
                      <a:pt x="478985" y="68826"/>
                    </a:cubicBezTo>
                    <a:cubicBezTo>
                      <a:pt x="526160" y="69804"/>
                      <a:pt x="478796" y="514074"/>
                      <a:pt x="594621" y="550716"/>
                    </a:cubicBezTo>
                    <a:cubicBezTo>
                      <a:pt x="710446" y="587358"/>
                      <a:pt x="677634" y="640549"/>
                      <a:pt x="720149" y="559608"/>
                    </a:cubicBezTo>
                    <a:cubicBezTo>
                      <a:pt x="762664" y="478667"/>
                      <a:pt x="817610" y="66286"/>
                      <a:pt x="849713" y="65068"/>
                    </a:cubicBezTo>
                    <a:cubicBezTo>
                      <a:pt x="881816" y="63851"/>
                      <a:pt x="878631" y="562951"/>
                      <a:pt x="912769" y="552303"/>
                    </a:cubicBezTo>
                    <a:cubicBezTo>
                      <a:pt x="946908" y="541655"/>
                      <a:pt x="1017968" y="-29301"/>
                      <a:pt x="1054544" y="1179"/>
                    </a:cubicBezTo>
                    <a:cubicBezTo>
                      <a:pt x="1091120" y="31659"/>
                      <a:pt x="1194830" y="276122"/>
                      <a:pt x="1222818" y="574619"/>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Signalisation droite 4">
                <a:extLst>
                  <a:ext uri="{FF2B5EF4-FFF2-40B4-BE49-F238E27FC236}">
                    <a16:creationId xmlns:a16="http://schemas.microsoft.com/office/drawing/2014/main" id="{F1304792-67D9-0A28-2E96-77A2ADDAC2A8}"/>
                  </a:ext>
                </a:extLst>
              </p:cNvPr>
              <p:cNvSpPr/>
              <p:nvPr/>
            </p:nvSpPr>
            <p:spPr>
              <a:xfrm>
                <a:off x="6528048" y="4837141"/>
                <a:ext cx="1944216" cy="1836204"/>
              </a:xfrm>
              <a:prstGeom prst="homePlate">
                <a:avLst>
                  <a:gd name="adj" fmla="val 35558"/>
                </a:avLst>
              </a:prstGeom>
              <a:noFill/>
              <a:ln w="3810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ZoneTexte 5">
                <a:extLst>
                  <a:ext uri="{FF2B5EF4-FFF2-40B4-BE49-F238E27FC236}">
                    <a16:creationId xmlns:a16="http://schemas.microsoft.com/office/drawing/2014/main" id="{13D5316B-C21B-73BA-358A-99B48909208B}"/>
                  </a:ext>
                </a:extLst>
              </p:cNvPr>
              <p:cNvSpPr txBox="1"/>
              <p:nvPr/>
            </p:nvSpPr>
            <p:spPr>
              <a:xfrm>
                <a:off x="6636060" y="5155078"/>
                <a:ext cx="1432116" cy="1200329"/>
              </a:xfrm>
              <a:prstGeom prst="rect">
                <a:avLst/>
              </a:prstGeom>
              <a:noFill/>
            </p:spPr>
            <p:txBody>
              <a:bodyPr wrap="square" rtlCol="0">
                <a:spAutoFit/>
              </a:bodyPr>
              <a:lstStyle/>
              <a:p>
                <a:r>
                  <a:rPr lang="fr-CH"/>
                  <a:t>Traitement par un système linéaire</a:t>
                </a:r>
              </a:p>
            </p:txBody>
          </p:sp>
          <p:sp>
            <p:nvSpPr>
              <p:cNvPr id="29" name="Forme libre 28">
                <a:extLst>
                  <a:ext uri="{FF2B5EF4-FFF2-40B4-BE49-F238E27FC236}">
                    <a16:creationId xmlns:a16="http://schemas.microsoft.com/office/drawing/2014/main" id="{A4FD66EB-92E9-27EA-F57B-1D4E472A299E}"/>
                  </a:ext>
                </a:extLst>
              </p:cNvPr>
              <p:cNvSpPr/>
              <p:nvPr/>
            </p:nvSpPr>
            <p:spPr>
              <a:xfrm>
                <a:off x="8594377" y="4798804"/>
                <a:ext cx="1460166" cy="955757"/>
              </a:xfrm>
              <a:custGeom>
                <a:avLst/>
                <a:gdLst>
                  <a:gd name="connsiteX0" fmla="*/ 0 w 1298448"/>
                  <a:gd name="connsiteY0" fmla="*/ 683757 h 1296119"/>
                  <a:gd name="connsiteX1" fmla="*/ 219456 w 1298448"/>
                  <a:gd name="connsiteY1" fmla="*/ 16245 h 1296119"/>
                  <a:gd name="connsiteX2" fmla="*/ 448056 w 1298448"/>
                  <a:gd name="connsiteY2" fmla="*/ 1287261 h 1296119"/>
                  <a:gd name="connsiteX3" fmla="*/ 667512 w 1298448"/>
                  <a:gd name="connsiteY3" fmla="*/ 601461 h 1296119"/>
                  <a:gd name="connsiteX4" fmla="*/ 841248 w 1298448"/>
                  <a:gd name="connsiteY4" fmla="*/ 1022085 h 1296119"/>
                  <a:gd name="connsiteX5" fmla="*/ 923544 w 1298448"/>
                  <a:gd name="connsiteY5" fmla="*/ 25389 h 1296119"/>
                  <a:gd name="connsiteX6" fmla="*/ 1005840 w 1298448"/>
                  <a:gd name="connsiteY6" fmla="*/ 638037 h 1296119"/>
                  <a:gd name="connsiteX7" fmla="*/ 1078992 w 1298448"/>
                  <a:gd name="connsiteY7" fmla="*/ 436869 h 1296119"/>
                  <a:gd name="connsiteX8" fmla="*/ 1161288 w 1298448"/>
                  <a:gd name="connsiteY8" fmla="*/ 1022085 h 1296119"/>
                  <a:gd name="connsiteX9" fmla="*/ 1298448 w 1298448"/>
                  <a:gd name="connsiteY9" fmla="*/ 619749 h 1296119"/>
                  <a:gd name="connsiteX0" fmla="*/ 0 w 1298448"/>
                  <a:gd name="connsiteY0" fmla="*/ 667716 h 1019462"/>
                  <a:gd name="connsiteX1" fmla="*/ 219456 w 1298448"/>
                  <a:gd name="connsiteY1" fmla="*/ 204 h 1019462"/>
                  <a:gd name="connsiteX2" fmla="*/ 358840 w 1298448"/>
                  <a:gd name="connsiteY2" fmla="*/ 596517 h 1019462"/>
                  <a:gd name="connsiteX3" fmla="*/ 667512 w 1298448"/>
                  <a:gd name="connsiteY3" fmla="*/ 585420 h 1019462"/>
                  <a:gd name="connsiteX4" fmla="*/ 841248 w 1298448"/>
                  <a:gd name="connsiteY4" fmla="*/ 1006044 h 1019462"/>
                  <a:gd name="connsiteX5" fmla="*/ 923544 w 1298448"/>
                  <a:gd name="connsiteY5" fmla="*/ 9348 h 1019462"/>
                  <a:gd name="connsiteX6" fmla="*/ 1005840 w 1298448"/>
                  <a:gd name="connsiteY6" fmla="*/ 621996 h 1019462"/>
                  <a:gd name="connsiteX7" fmla="*/ 1078992 w 1298448"/>
                  <a:gd name="connsiteY7" fmla="*/ 420828 h 1019462"/>
                  <a:gd name="connsiteX8" fmla="*/ 1161288 w 1298448"/>
                  <a:gd name="connsiteY8" fmla="*/ 1006044 h 1019462"/>
                  <a:gd name="connsiteX9" fmla="*/ 1298448 w 1298448"/>
                  <a:gd name="connsiteY9" fmla="*/ 603708 h 1019462"/>
                  <a:gd name="connsiteX0" fmla="*/ 0 w 1298448"/>
                  <a:gd name="connsiteY0" fmla="*/ 667686 h 1008897"/>
                  <a:gd name="connsiteX1" fmla="*/ 219456 w 1298448"/>
                  <a:gd name="connsiteY1" fmla="*/ 174 h 1008897"/>
                  <a:gd name="connsiteX2" fmla="*/ 358840 w 1298448"/>
                  <a:gd name="connsiteY2" fmla="*/ 596487 h 1008897"/>
                  <a:gd name="connsiteX3" fmla="*/ 526254 w 1298448"/>
                  <a:gd name="connsiteY3" fmla="*/ 52730 h 1008897"/>
                  <a:gd name="connsiteX4" fmla="*/ 841248 w 1298448"/>
                  <a:gd name="connsiteY4" fmla="*/ 1006014 h 1008897"/>
                  <a:gd name="connsiteX5" fmla="*/ 923544 w 1298448"/>
                  <a:gd name="connsiteY5" fmla="*/ 9318 h 1008897"/>
                  <a:gd name="connsiteX6" fmla="*/ 1005840 w 1298448"/>
                  <a:gd name="connsiteY6" fmla="*/ 621966 h 1008897"/>
                  <a:gd name="connsiteX7" fmla="*/ 1078992 w 1298448"/>
                  <a:gd name="connsiteY7" fmla="*/ 420798 h 1008897"/>
                  <a:gd name="connsiteX8" fmla="*/ 1161288 w 1298448"/>
                  <a:gd name="connsiteY8" fmla="*/ 1006014 h 1008897"/>
                  <a:gd name="connsiteX9" fmla="*/ 1298448 w 1298448"/>
                  <a:gd name="connsiteY9" fmla="*/ 603678 h 1008897"/>
                  <a:gd name="connsiteX0" fmla="*/ 0 w 1298448"/>
                  <a:gd name="connsiteY0" fmla="*/ 667686 h 1008897"/>
                  <a:gd name="connsiteX1" fmla="*/ 219456 w 1298448"/>
                  <a:gd name="connsiteY1" fmla="*/ 174 h 1008897"/>
                  <a:gd name="connsiteX2" fmla="*/ 358840 w 1298448"/>
                  <a:gd name="connsiteY2" fmla="*/ 596487 h 1008897"/>
                  <a:gd name="connsiteX3" fmla="*/ 526254 w 1298448"/>
                  <a:gd name="connsiteY3" fmla="*/ 52730 h 1008897"/>
                  <a:gd name="connsiteX4" fmla="*/ 774337 w 1298448"/>
                  <a:gd name="connsiteY4" fmla="*/ 375699 h 1008897"/>
                  <a:gd name="connsiteX5" fmla="*/ 923544 w 1298448"/>
                  <a:gd name="connsiteY5" fmla="*/ 9318 h 1008897"/>
                  <a:gd name="connsiteX6" fmla="*/ 1005840 w 1298448"/>
                  <a:gd name="connsiteY6" fmla="*/ 621966 h 1008897"/>
                  <a:gd name="connsiteX7" fmla="*/ 1078992 w 1298448"/>
                  <a:gd name="connsiteY7" fmla="*/ 420798 h 1008897"/>
                  <a:gd name="connsiteX8" fmla="*/ 1161288 w 1298448"/>
                  <a:gd name="connsiteY8" fmla="*/ 1006014 h 1008897"/>
                  <a:gd name="connsiteX9" fmla="*/ 1298448 w 1298448"/>
                  <a:gd name="connsiteY9" fmla="*/ 603678 h 1008897"/>
                  <a:gd name="connsiteX0" fmla="*/ 0 w 1298448"/>
                  <a:gd name="connsiteY0" fmla="*/ 667686 h 667686"/>
                  <a:gd name="connsiteX1" fmla="*/ 219456 w 1298448"/>
                  <a:gd name="connsiteY1" fmla="*/ 174 h 667686"/>
                  <a:gd name="connsiteX2" fmla="*/ 358840 w 1298448"/>
                  <a:gd name="connsiteY2" fmla="*/ 596487 h 667686"/>
                  <a:gd name="connsiteX3" fmla="*/ 526254 w 1298448"/>
                  <a:gd name="connsiteY3" fmla="*/ 52730 h 667686"/>
                  <a:gd name="connsiteX4" fmla="*/ 774337 w 1298448"/>
                  <a:gd name="connsiteY4" fmla="*/ 375699 h 667686"/>
                  <a:gd name="connsiteX5" fmla="*/ 923544 w 1298448"/>
                  <a:gd name="connsiteY5" fmla="*/ 9318 h 667686"/>
                  <a:gd name="connsiteX6" fmla="*/ 1005840 w 1298448"/>
                  <a:gd name="connsiteY6" fmla="*/ 621966 h 667686"/>
                  <a:gd name="connsiteX7" fmla="*/ 1078992 w 1298448"/>
                  <a:gd name="connsiteY7" fmla="*/ 420798 h 667686"/>
                  <a:gd name="connsiteX8" fmla="*/ 1168723 w 1298448"/>
                  <a:gd name="connsiteY8" fmla="*/ 2838 h 667686"/>
                  <a:gd name="connsiteX9" fmla="*/ 1298448 w 1298448"/>
                  <a:gd name="connsiteY9" fmla="*/ 603678 h 667686"/>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774337 w 1298448"/>
                  <a:gd name="connsiteY4" fmla="*/ 375558 h 641147"/>
                  <a:gd name="connsiteX5" fmla="*/ 923544 w 1298448"/>
                  <a:gd name="connsiteY5" fmla="*/ 9177 h 641147"/>
                  <a:gd name="connsiteX6" fmla="*/ 1005840 w 1298448"/>
                  <a:gd name="connsiteY6" fmla="*/ 621825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670252 w 1298448"/>
                  <a:gd name="connsiteY4" fmla="*/ 553111 h 641147"/>
                  <a:gd name="connsiteX5" fmla="*/ 923544 w 1298448"/>
                  <a:gd name="connsiteY5" fmla="*/ 9177 h 641147"/>
                  <a:gd name="connsiteX6" fmla="*/ 1005840 w 1298448"/>
                  <a:gd name="connsiteY6" fmla="*/ 621825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670252 w 1298448"/>
                  <a:gd name="connsiteY4" fmla="*/ 553111 h 641147"/>
                  <a:gd name="connsiteX5" fmla="*/ 923544 w 1298448"/>
                  <a:gd name="connsiteY5" fmla="*/ 9177 h 641147"/>
                  <a:gd name="connsiteX6" fmla="*/ 1013274 w 1298448"/>
                  <a:gd name="connsiteY6" fmla="*/ 568559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670252 w 1298448"/>
                  <a:gd name="connsiteY4" fmla="*/ 553111 h 641147"/>
                  <a:gd name="connsiteX5" fmla="*/ 737679 w 1298448"/>
                  <a:gd name="connsiteY5" fmla="*/ 275507 h 641147"/>
                  <a:gd name="connsiteX6" fmla="*/ 1013274 w 1298448"/>
                  <a:gd name="connsiteY6" fmla="*/ 568559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578768 h 641147"/>
                  <a:gd name="connsiteX1" fmla="*/ 219456 w 1298448"/>
                  <a:gd name="connsiteY1" fmla="*/ 33 h 641147"/>
                  <a:gd name="connsiteX2" fmla="*/ 358840 w 1298448"/>
                  <a:gd name="connsiteY2" fmla="*/ 596346 h 641147"/>
                  <a:gd name="connsiteX3" fmla="*/ 526254 w 1298448"/>
                  <a:gd name="connsiteY3" fmla="*/ 52589 h 641147"/>
                  <a:gd name="connsiteX4" fmla="*/ 670252 w 1298448"/>
                  <a:gd name="connsiteY4" fmla="*/ 553111 h 641147"/>
                  <a:gd name="connsiteX5" fmla="*/ 737679 w 1298448"/>
                  <a:gd name="connsiteY5" fmla="*/ 275507 h 641147"/>
                  <a:gd name="connsiteX6" fmla="*/ 842278 w 1298448"/>
                  <a:gd name="connsiteY6" fmla="*/ 541926 h 641147"/>
                  <a:gd name="connsiteX7" fmla="*/ 1078992 w 1298448"/>
                  <a:gd name="connsiteY7" fmla="*/ 420657 h 641147"/>
                  <a:gd name="connsiteX8" fmla="*/ 1168723 w 1298448"/>
                  <a:gd name="connsiteY8" fmla="*/ 2697 h 641147"/>
                  <a:gd name="connsiteX9" fmla="*/ 1298448 w 1298448"/>
                  <a:gd name="connsiteY9" fmla="*/ 603537 h 641147"/>
                  <a:gd name="connsiteX0" fmla="*/ 0 w 1298448"/>
                  <a:gd name="connsiteY0" fmla="*/ 635466 h 697845"/>
                  <a:gd name="connsiteX1" fmla="*/ 219456 w 1298448"/>
                  <a:gd name="connsiteY1" fmla="*/ 56731 h 697845"/>
                  <a:gd name="connsiteX2" fmla="*/ 358840 w 1298448"/>
                  <a:gd name="connsiteY2" fmla="*/ 653044 h 697845"/>
                  <a:gd name="connsiteX3" fmla="*/ 526254 w 1298448"/>
                  <a:gd name="connsiteY3" fmla="*/ 109287 h 697845"/>
                  <a:gd name="connsiteX4" fmla="*/ 670252 w 1298448"/>
                  <a:gd name="connsiteY4" fmla="*/ 609809 h 697845"/>
                  <a:gd name="connsiteX5" fmla="*/ 737679 w 1298448"/>
                  <a:gd name="connsiteY5" fmla="*/ 332205 h 697845"/>
                  <a:gd name="connsiteX6" fmla="*/ 842278 w 1298448"/>
                  <a:gd name="connsiteY6" fmla="*/ 598624 h 697845"/>
                  <a:gd name="connsiteX7" fmla="*/ 982342 w 1298448"/>
                  <a:gd name="connsiteY7" fmla="*/ 42349 h 697845"/>
                  <a:gd name="connsiteX8" fmla="*/ 1168723 w 1298448"/>
                  <a:gd name="connsiteY8" fmla="*/ 59395 h 697845"/>
                  <a:gd name="connsiteX9" fmla="*/ 1298448 w 1298448"/>
                  <a:gd name="connsiteY9" fmla="*/ 660235 h 697845"/>
                  <a:gd name="connsiteX0" fmla="*/ 0 w 1298448"/>
                  <a:gd name="connsiteY0" fmla="*/ 593454 h 690734"/>
                  <a:gd name="connsiteX1" fmla="*/ 219456 w 1298448"/>
                  <a:gd name="connsiteY1" fmla="*/ 14719 h 690734"/>
                  <a:gd name="connsiteX2" fmla="*/ 358840 w 1298448"/>
                  <a:gd name="connsiteY2" fmla="*/ 611032 h 690734"/>
                  <a:gd name="connsiteX3" fmla="*/ 526254 w 1298448"/>
                  <a:gd name="connsiteY3" fmla="*/ 67275 h 690734"/>
                  <a:gd name="connsiteX4" fmla="*/ 670252 w 1298448"/>
                  <a:gd name="connsiteY4" fmla="*/ 567797 h 690734"/>
                  <a:gd name="connsiteX5" fmla="*/ 737679 w 1298448"/>
                  <a:gd name="connsiteY5" fmla="*/ 290193 h 690734"/>
                  <a:gd name="connsiteX6" fmla="*/ 842278 w 1298448"/>
                  <a:gd name="connsiteY6" fmla="*/ 556612 h 690734"/>
                  <a:gd name="connsiteX7" fmla="*/ 982342 w 1298448"/>
                  <a:gd name="connsiteY7" fmla="*/ 337 h 690734"/>
                  <a:gd name="connsiteX8" fmla="*/ 1086943 w 1298448"/>
                  <a:gd name="connsiteY8" fmla="*/ 470144 h 690734"/>
                  <a:gd name="connsiteX9" fmla="*/ 1298448 w 1298448"/>
                  <a:gd name="connsiteY9" fmla="*/ 618223 h 690734"/>
                  <a:gd name="connsiteX0" fmla="*/ 0 w 1298448"/>
                  <a:gd name="connsiteY0" fmla="*/ 618730 h 683780"/>
                  <a:gd name="connsiteX1" fmla="*/ 219456 w 1298448"/>
                  <a:gd name="connsiteY1" fmla="*/ 39995 h 683780"/>
                  <a:gd name="connsiteX2" fmla="*/ 358840 w 1298448"/>
                  <a:gd name="connsiteY2" fmla="*/ 636308 h 683780"/>
                  <a:gd name="connsiteX3" fmla="*/ 526254 w 1298448"/>
                  <a:gd name="connsiteY3" fmla="*/ 92551 h 683780"/>
                  <a:gd name="connsiteX4" fmla="*/ 670252 w 1298448"/>
                  <a:gd name="connsiteY4" fmla="*/ 593073 h 683780"/>
                  <a:gd name="connsiteX5" fmla="*/ 737679 w 1298448"/>
                  <a:gd name="connsiteY5" fmla="*/ 315469 h 683780"/>
                  <a:gd name="connsiteX6" fmla="*/ 842278 w 1298448"/>
                  <a:gd name="connsiteY6" fmla="*/ 581888 h 683780"/>
                  <a:gd name="connsiteX7" fmla="*/ 982342 w 1298448"/>
                  <a:gd name="connsiteY7" fmla="*/ 25613 h 683780"/>
                  <a:gd name="connsiteX8" fmla="*/ 1161289 w 1298448"/>
                  <a:gd name="connsiteY8" fmla="*/ 104803 h 683780"/>
                  <a:gd name="connsiteX9" fmla="*/ 1298448 w 1298448"/>
                  <a:gd name="connsiteY9" fmla="*/ 643499 h 683780"/>
                  <a:gd name="connsiteX0" fmla="*/ 0 w 1298448"/>
                  <a:gd name="connsiteY0" fmla="*/ 578768 h 643818"/>
                  <a:gd name="connsiteX1" fmla="*/ 219456 w 1298448"/>
                  <a:gd name="connsiteY1" fmla="*/ 33 h 643818"/>
                  <a:gd name="connsiteX2" fmla="*/ 358840 w 1298448"/>
                  <a:gd name="connsiteY2" fmla="*/ 596346 h 643818"/>
                  <a:gd name="connsiteX3" fmla="*/ 526254 w 1298448"/>
                  <a:gd name="connsiteY3" fmla="*/ 52589 h 643818"/>
                  <a:gd name="connsiteX4" fmla="*/ 670252 w 1298448"/>
                  <a:gd name="connsiteY4" fmla="*/ 553111 h 643818"/>
                  <a:gd name="connsiteX5" fmla="*/ 737679 w 1298448"/>
                  <a:gd name="connsiteY5" fmla="*/ 275507 h 643818"/>
                  <a:gd name="connsiteX6" fmla="*/ 842278 w 1298448"/>
                  <a:gd name="connsiteY6" fmla="*/ 541926 h 643818"/>
                  <a:gd name="connsiteX7" fmla="*/ 960038 w 1298448"/>
                  <a:gd name="connsiteY7" fmla="*/ 536066 h 643818"/>
                  <a:gd name="connsiteX8" fmla="*/ 1161289 w 1298448"/>
                  <a:gd name="connsiteY8" fmla="*/ 64841 h 643818"/>
                  <a:gd name="connsiteX9" fmla="*/ 1298448 w 1298448"/>
                  <a:gd name="connsiteY9" fmla="*/ 603537 h 643818"/>
                  <a:gd name="connsiteX0" fmla="*/ 0 w 1298448"/>
                  <a:gd name="connsiteY0" fmla="*/ 595191 h 656871"/>
                  <a:gd name="connsiteX1" fmla="*/ 219456 w 1298448"/>
                  <a:gd name="connsiteY1" fmla="*/ 16456 h 656871"/>
                  <a:gd name="connsiteX2" fmla="*/ 358840 w 1298448"/>
                  <a:gd name="connsiteY2" fmla="*/ 612769 h 656871"/>
                  <a:gd name="connsiteX3" fmla="*/ 526254 w 1298448"/>
                  <a:gd name="connsiteY3" fmla="*/ 69012 h 656871"/>
                  <a:gd name="connsiteX4" fmla="*/ 670252 w 1298448"/>
                  <a:gd name="connsiteY4" fmla="*/ 569534 h 656871"/>
                  <a:gd name="connsiteX5" fmla="*/ 737679 w 1298448"/>
                  <a:gd name="connsiteY5" fmla="*/ 291930 h 656871"/>
                  <a:gd name="connsiteX6" fmla="*/ 842278 w 1298448"/>
                  <a:gd name="connsiteY6" fmla="*/ 558349 h 656871"/>
                  <a:gd name="connsiteX7" fmla="*/ 960038 w 1298448"/>
                  <a:gd name="connsiteY7" fmla="*/ 552489 h 656871"/>
                  <a:gd name="connsiteX8" fmla="*/ 1101813 w 1298448"/>
                  <a:gd name="connsiteY8" fmla="*/ 1365 h 656871"/>
                  <a:gd name="connsiteX9" fmla="*/ 1298448 w 1298448"/>
                  <a:gd name="connsiteY9" fmla="*/ 619960 h 656871"/>
                  <a:gd name="connsiteX0" fmla="*/ 0 w 1298448"/>
                  <a:gd name="connsiteY0" fmla="*/ 595191 h 619960"/>
                  <a:gd name="connsiteX1" fmla="*/ 219456 w 1298448"/>
                  <a:gd name="connsiteY1" fmla="*/ 16456 h 619960"/>
                  <a:gd name="connsiteX2" fmla="*/ 358840 w 1298448"/>
                  <a:gd name="connsiteY2" fmla="*/ 612769 h 619960"/>
                  <a:gd name="connsiteX3" fmla="*/ 526254 w 1298448"/>
                  <a:gd name="connsiteY3" fmla="*/ 69012 h 619960"/>
                  <a:gd name="connsiteX4" fmla="*/ 670252 w 1298448"/>
                  <a:gd name="connsiteY4" fmla="*/ 569534 h 619960"/>
                  <a:gd name="connsiteX5" fmla="*/ 737679 w 1298448"/>
                  <a:gd name="connsiteY5" fmla="*/ 291930 h 619960"/>
                  <a:gd name="connsiteX6" fmla="*/ 842278 w 1298448"/>
                  <a:gd name="connsiteY6" fmla="*/ 558349 h 619960"/>
                  <a:gd name="connsiteX7" fmla="*/ 960038 w 1298448"/>
                  <a:gd name="connsiteY7" fmla="*/ 552489 h 619960"/>
                  <a:gd name="connsiteX8" fmla="*/ 1101813 w 1298448"/>
                  <a:gd name="connsiteY8" fmla="*/ 1365 h 619960"/>
                  <a:gd name="connsiteX9" fmla="*/ 1298448 w 1298448"/>
                  <a:gd name="connsiteY9" fmla="*/ 619960 h 619960"/>
                  <a:gd name="connsiteX0" fmla="*/ 0 w 1298448"/>
                  <a:gd name="connsiteY0" fmla="*/ 595191 h 619960"/>
                  <a:gd name="connsiteX1" fmla="*/ 219456 w 1298448"/>
                  <a:gd name="connsiteY1" fmla="*/ 16456 h 619960"/>
                  <a:gd name="connsiteX2" fmla="*/ 358840 w 1298448"/>
                  <a:gd name="connsiteY2" fmla="*/ 612769 h 619960"/>
                  <a:gd name="connsiteX3" fmla="*/ 526254 w 1298448"/>
                  <a:gd name="connsiteY3" fmla="*/ 69012 h 619960"/>
                  <a:gd name="connsiteX4" fmla="*/ 670252 w 1298448"/>
                  <a:gd name="connsiteY4" fmla="*/ 569534 h 619960"/>
                  <a:gd name="connsiteX5" fmla="*/ 737679 w 1298448"/>
                  <a:gd name="connsiteY5" fmla="*/ 291930 h 619960"/>
                  <a:gd name="connsiteX6" fmla="*/ 842278 w 1298448"/>
                  <a:gd name="connsiteY6" fmla="*/ 558349 h 619960"/>
                  <a:gd name="connsiteX7" fmla="*/ 960038 w 1298448"/>
                  <a:gd name="connsiteY7" fmla="*/ 552489 h 619960"/>
                  <a:gd name="connsiteX8" fmla="*/ 1101813 w 1298448"/>
                  <a:gd name="connsiteY8" fmla="*/ 1365 h 619960"/>
                  <a:gd name="connsiteX9" fmla="*/ 1298448 w 1298448"/>
                  <a:gd name="connsiteY9" fmla="*/ 619960 h 619960"/>
                  <a:gd name="connsiteX0" fmla="*/ 0 w 1298448"/>
                  <a:gd name="connsiteY0" fmla="*/ 595012 h 619781"/>
                  <a:gd name="connsiteX1" fmla="*/ 219456 w 1298448"/>
                  <a:gd name="connsiteY1" fmla="*/ 16277 h 619781"/>
                  <a:gd name="connsiteX2" fmla="*/ 358840 w 1298448"/>
                  <a:gd name="connsiteY2" fmla="*/ 612590 h 619781"/>
                  <a:gd name="connsiteX3" fmla="*/ 526254 w 1298448"/>
                  <a:gd name="connsiteY3" fmla="*/ 68833 h 619781"/>
                  <a:gd name="connsiteX4" fmla="*/ 670252 w 1298448"/>
                  <a:gd name="connsiteY4" fmla="*/ 569355 h 619781"/>
                  <a:gd name="connsiteX5" fmla="*/ 737679 w 1298448"/>
                  <a:gd name="connsiteY5" fmla="*/ 291751 h 619781"/>
                  <a:gd name="connsiteX6" fmla="*/ 849713 w 1298448"/>
                  <a:gd name="connsiteY6" fmla="*/ 87653 h 619781"/>
                  <a:gd name="connsiteX7" fmla="*/ 960038 w 1298448"/>
                  <a:gd name="connsiteY7" fmla="*/ 552310 h 619781"/>
                  <a:gd name="connsiteX8" fmla="*/ 1101813 w 1298448"/>
                  <a:gd name="connsiteY8" fmla="*/ 1186 h 619781"/>
                  <a:gd name="connsiteX9" fmla="*/ 1298448 w 1298448"/>
                  <a:gd name="connsiteY9" fmla="*/ 619781 h 619781"/>
                  <a:gd name="connsiteX0" fmla="*/ 0 w 1298448"/>
                  <a:gd name="connsiteY0" fmla="*/ 595012 h 619781"/>
                  <a:gd name="connsiteX1" fmla="*/ 219456 w 1298448"/>
                  <a:gd name="connsiteY1" fmla="*/ 16277 h 619781"/>
                  <a:gd name="connsiteX2" fmla="*/ 358840 w 1298448"/>
                  <a:gd name="connsiteY2" fmla="*/ 612590 h 619781"/>
                  <a:gd name="connsiteX3" fmla="*/ 526254 w 1298448"/>
                  <a:gd name="connsiteY3" fmla="*/ 68833 h 619781"/>
                  <a:gd name="connsiteX4" fmla="*/ 670252 w 1298448"/>
                  <a:gd name="connsiteY4" fmla="*/ 569355 h 619781"/>
                  <a:gd name="connsiteX5" fmla="*/ 767418 w 1298448"/>
                  <a:gd name="connsiteY5" fmla="*/ 469304 h 619781"/>
                  <a:gd name="connsiteX6" fmla="*/ 849713 w 1298448"/>
                  <a:gd name="connsiteY6" fmla="*/ 87653 h 619781"/>
                  <a:gd name="connsiteX7" fmla="*/ 960038 w 1298448"/>
                  <a:gd name="connsiteY7" fmla="*/ 552310 h 619781"/>
                  <a:gd name="connsiteX8" fmla="*/ 1101813 w 1298448"/>
                  <a:gd name="connsiteY8" fmla="*/ 1186 h 619781"/>
                  <a:gd name="connsiteX9" fmla="*/ 1298448 w 1298448"/>
                  <a:gd name="connsiteY9" fmla="*/ 619781 h 619781"/>
                  <a:gd name="connsiteX0" fmla="*/ 0 w 1298448"/>
                  <a:gd name="connsiteY0" fmla="*/ 595012 h 619781"/>
                  <a:gd name="connsiteX1" fmla="*/ 219456 w 1298448"/>
                  <a:gd name="connsiteY1" fmla="*/ 16277 h 619781"/>
                  <a:gd name="connsiteX2" fmla="*/ 358840 w 1298448"/>
                  <a:gd name="connsiteY2" fmla="*/ 612590 h 619781"/>
                  <a:gd name="connsiteX3" fmla="*/ 526254 w 1298448"/>
                  <a:gd name="connsiteY3" fmla="*/ 68833 h 619781"/>
                  <a:gd name="connsiteX4" fmla="*/ 670252 w 1298448"/>
                  <a:gd name="connsiteY4" fmla="*/ 471701 h 619781"/>
                  <a:gd name="connsiteX5" fmla="*/ 767418 w 1298448"/>
                  <a:gd name="connsiteY5" fmla="*/ 469304 h 619781"/>
                  <a:gd name="connsiteX6" fmla="*/ 849713 w 1298448"/>
                  <a:gd name="connsiteY6" fmla="*/ 87653 h 619781"/>
                  <a:gd name="connsiteX7" fmla="*/ 960038 w 1298448"/>
                  <a:gd name="connsiteY7" fmla="*/ 552310 h 619781"/>
                  <a:gd name="connsiteX8" fmla="*/ 1101813 w 1298448"/>
                  <a:gd name="connsiteY8" fmla="*/ 1186 h 619781"/>
                  <a:gd name="connsiteX9" fmla="*/ 1298448 w 1298448"/>
                  <a:gd name="connsiteY9" fmla="*/ 619781 h 619781"/>
                  <a:gd name="connsiteX0" fmla="*/ 0 w 1288995"/>
                  <a:gd name="connsiteY0" fmla="*/ 595012 h 619781"/>
                  <a:gd name="connsiteX1" fmla="*/ 219456 w 1288995"/>
                  <a:gd name="connsiteY1" fmla="*/ 16277 h 619781"/>
                  <a:gd name="connsiteX2" fmla="*/ 358840 w 1288995"/>
                  <a:gd name="connsiteY2" fmla="*/ 612590 h 619781"/>
                  <a:gd name="connsiteX3" fmla="*/ 526254 w 1288995"/>
                  <a:gd name="connsiteY3" fmla="*/ 68833 h 619781"/>
                  <a:gd name="connsiteX4" fmla="*/ 670252 w 1288995"/>
                  <a:gd name="connsiteY4" fmla="*/ 471701 h 619781"/>
                  <a:gd name="connsiteX5" fmla="*/ 767418 w 1288995"/>
                  <a:gd name="connsiteY5" fmla="*/ 469304 h 619781"/>
                  <a:gd name="connsiteX6" fmla="*/ 849713 w 1288995"/>
                  <a:gd name="connsiteY6" fmla="*/ 87653 h 619781"/>
                  <a:gd name="connsiteX7" fmla="*/ 960038 w 1288995"/>
                  <a:gd name="connsiteY7" fmla="*/ 552310 h 619781"/>
                  <a:gd name="connsiteX8" fmla="*/ 1101813 w 1288995"/>
                  <a:gd name="connsiteY8" fmla="*/ 1186 h 619781"/>
                  <a:gd name="connsiteX9" fmla="*/ 1288995 w 1288995"/>
                  <a:gd name="connsiteY9" fmla="*/ 619781 h 619781"/>
                  <a:gd name="connsiteX0" fmla="*/ 0 w 1270087"/>
                  <a:gd name="connsiteY0" fmla="*/ 595012 h 612697"/>
                  <a:gd name="connsiteX1" fmla="*/ 219456 w 1270087"/>
                  <a:gd name="connsiteY1" fmla="*/ 16277 h 612697"/>
                  <a:gd name="connsiteX2" fmla="*/ 358840 w 1270087"/>
                  <a:gd name="connsiteY2" fmla="*/ 612590 h 612697"/>
                  <a:gd name="connsiteX3" fmla="*/ 526254 w 1270087"/>
                  <a:gd name="connsiteY3" fmla="*/ 68833 h 612697"/>
                  <a:gd name="connsiteX4" fmla="*/ 670252 w 1270087"/>
                  <a:gd name="connsiteY4" fmla="*/ 471701 h 612697"/>
                  <a:gd name="connsiteX5" fmla="*/ 767418 w 1270087"/>
                  <a:gd name="connsiteY5" fmla="*/ 469304 h 612697"/>
                  <a:gd name="connsiteX6" fmla="*/ 849713 w 1270087"/>
                  <a:gd name="connsiteY6" fmla="*/ 87653 h 612697"/>
                  <a:gd name="connsiteX7" fmla="*/ 960038 w 1270087"/>
                  <a:gd name="connsiteY7" fmla="*/ 552310 h 612697"/>
                  <a:gd name="connsiteX8" fmla="*/ 1101813 w 1270087"/>
                  <a:gd name="connsiteY8" fmla="*/ 1186 h 612697"/>
                  <a:gd name="connsiteX9" fmla="*/ 1270087 w 1270087"/>
                  <a:gd name="connsiteY9" fmla="*/ 518181 h 612697"/>
                  <a:gd name="connsiteX0" fmla="*/ 0 w 1270087"/>
                  <a:gd name="connsiteY0" fmla="*/ 595012 h 612697"/>
                  <a:gd name="connsiteX1" fmla="*/ 219456 w 1270087"/>
                  <a:gd name="connsiteY1" fmla="*/ 16277 h 612697"/>
                  <a:gd name="connsiteX2" fmla="*/ 358840 w 1270087"/>
                  <a:gd name="connsiteY2" fmla="*/ 612590 h 612697"/>
                  <a:gd name="connsiteX3" fmla="*/ 526254 w 1270087"/>
                  <a:gd name="connsiteY3" fmla="*/ 68833 h 612697"/>
                  <a:gd name="connsiteX4" fmla="*/ 670252 w 1270087"/>
                  <a:gd name="connsiteY4" fmla="*/ 471701 h 612697"/>
                  <a:gd name="connsiteX5" fmla="*/ 767418 w 1270087"/>
                  <a:gd name="connsiteY5" fmla="*/ 469304 h 612697"/>
                  <a:gd name="connsiteX6" fmla="*/ 849713 w 1270087"/>
                  <a:gd name="connsiteY6" fmla="*/ 87653 h 612697"/>
                  <a:gd name="connsiteX7" fmla="*/ 960038 w 1270087"/>
                  <a:gd name="connsiteY7" fmla="*/ 552310 h 612697"/>
                  <a:gd name="connsiteX8" fmla="*/ 1101813 w 1270087"/>
                  <a:gd name="connsiteY8" fmla="*/ 1186 h 612697"/>
                  <a:gd name="connsiteX9" fmla="*/ 1270087 w 1270087"/>
                  <a:gd name="connsiteY9" fmla="*/ 574626 h 612697"/>
                  <a:gd name="connsiteX0" fmla="*/ 0 w 1222818"/>
                  <a:gd name="connsiteY0" fmla="*/ 561146 h 612697"/>
                  <a:gd name="connsiteX1" fmla="*/ 172187 w 1222818"/>
                  <a:gd name="connsiteY1" fmla="*/ 16277 h 612697"/>
                  <a:gd name="connsiteX2" fmla="*/ 311571 w 1222818"/>
                  <a:gd name="connsiteY2" fmla="*/ 612590 h 612697"/>
                  <a:gd name="connsiteX3" fmla="*/ 478985 w 1222818"/>
                  <a:gd name="connsiteY3" fmla="*/ 68833 h 612697"/>
                  <a:gd name="connsiteX4" fmla="*/ 622983 w 1222818"/>
                  <a:gd name="connsiteY4" fmla="*/ 471701 h 612697"/>
                  <a:gd name="connsiteX5" fmla="*/ 720149 w 1222818"/>
                  <a:gd name="connsiteY5" fmla="*/ 469304 h 612697"/>
                  <a:gd name="connsiteX6" fmla="*/ 802444 w 1222818"/>
                  <a:gd name="connsiteY6" fmla="*/ 87653 h 612697"/>
                  <a:gd name="connsiteX7" fmla="*/ 912769 w 1222818"/>
                  <a:gd name="connsiteY7" fmla="*/ 552310 h 612697"/>
                  <a:gd name="connsiteX8" fmla="*/ 1054544 w 1222818"/>
                  <a:gd name="connsiteY8" fmla="*/ 1186 h 612697"/>
                  <a:gd name="connsiteX9" fmla="*/ 1222818 w 1222818"/>
                  <a:gd name="connsiteY9" fmla="*/ 574626 h 612697"/>
                  <a:gd name="connsiteX0" fmla="*/ 0 w 1222818"/>
                  <a:gd name="connsiteY0" fmla="*/ 561146 h 612694"/>
                  <a:gd name="connsiteX1" fmla="*/ 172187 w 1222818"/>
                  <a:gd name="connsiteY1" fmla="*/ 16277 h 612694"/>
                  <a:gd name="connsiteX2" fmla="*/ 311571 w 1222818"/>
                  <a:gd name="connsiteY2" fmla="*/ 612590 h 612694"/>
                  <a:gd name="connsiteX3" fmla="*/ 478985 w 1222818"/>
                  <a:gd name="connsiteY3" fmla="*/ 68833 h 612694"/>
                  <a:gd name="connsiteX4" fmla="*/ 594621 w 1222818"/>
                  <a:gd name="connsiteY4" fmla="*/ 550723 h 612694"/>
                  <a:gd name="connsiteX5" fmla="*/ 720149 w 1222818"/>
                  <a:gd name="connsiteY5" fmla="*/ 469304 h 612694"/>
                  <a:gd name="connsiteX6" fmla="*/ 802444 w 1222818"/>
                  <a:gd name="connsiteY6" fmla="*/ 87653 h 612694"/>
                  <a:gd name="connsiteX7" fmla="*/ 912769 w 1222818"/>
                  <a:gd name="connsiteY7" fmla="*/ 552310 h 612694"/>
                  <a:gd name="connsiteX8" fmla="*/ 1054544 w 1222818"/>
                  <a:gd name="connsiteY8" fmla="*/ 1186 h 612694"/>
                  <a:gd name="connsiteX9" fmla="*/ 1222818 w 1222818"/>
                  <a:gd name="connsiteY9" fmla="*/ 574626 h 612694"/>
                  <a:gd name="connsiteX0" fmla="*/ 0 w 1222818"/>
                  <a:gd name="connsiteY0" fmla="*/ 561146 h 614886"/>
                  <a:gd name="connsiteX1" fmla="*/ 172187 w 1222818"/>
                  <a:gd name="connsiteY1" fmla="*/ 16277 h 614886"/>
                  <a:gd name="connsiteX2" fmla="*/ 311571 w 1222818"/>
                  <a:gd name="connsiteY2" fmla="*/ 612590 h 614886"/>
                  <a:gd name="connsiteX3" fmla="*/ 478985 w 1222818"/>
                  <a:gd name="connsiteY3" fmla="*/ 68833 h 614886"/>
                  <a:gd name="connsiteX4" fmla="*/ 594621 w 1222818"/>
                  <a:gd name="connsiteY4" fmla="*/ 550723 h 614886"/>
                  <a:gd name="connsiteX5" fmla="*/ 720149 w 1222818"/>
                  <a:gd name="connsiteY5" fmla="*/ 559615 h 614886"/>
                  <a:gd name="connsiteX6" fmla="*/ 802444 w 1222818"/>
                  <a:gd name="connsiteY6" fmla="*/ 87653 h 614886"/>
                  <a:gd name="connsiteX7" fmla="*/ 912769 w 1222818"/>
                  <a:gd name="connsiteY7" fmla="*/ 552310 h 614886"/>
                  <a:gd name="connsiteX8" fmla="*/ 1054544 w 1222818"/>
                  <a:gd name="connsiteY8" fmla="*/ 1186 h 614886"/>
                  <a:gd name="connsiteX9" fmla="*/ 1222818 w 1222818"/>
                  <a:gd name="connsiteY9" fmla="*/ 574626 h 614886"/>
                  <a:gd name="connsiteX0" fmla="*/ 0 w 1222818"/>
                  <a:gd name="connsiteY0" fmla="*/ 561146 h 614886"/>
                  <a:gd name="connsiteX1" fmla="*/ 172187 w 1222818"/>
                  <a:gd name="connsiteY1" fmla="*/ 16277 h 614886"/>
                  <a:gd name="connsiteX2" fmla="*/ 311571 w 1222818"/>
                  <a:gd name="connsiteY2" fmla="*/ 544857 h 614886"/>
                  <a:gd name="connsiteX3" fmla="*/ 478985 w 1222818"/>
                  <a:gd name="connsiteY3" fmla="*/ 68833 h 614886"/>
                  <a:gd name="connsiteX4" fmla="*/ 594621 w 1222818"/>
                  <a:gd name="connsiteY4" fmla="*/ 550723 h 614886"/>
                  <a:gd name="connsiteX5" fmla="*/ 720149 w 1222818"/>
                  <a:gd name="connsiteY5" fmla="*/ 559615 h 614886"/>
                  <a:gd name="connsiteX6" fmla="*/ 802444 w 1222818"/>
                  <a:gd name="connsiteY6" fmla="*/ 87653 h 614886"/>
                  <a:gd name="connsiteX7" fmla="*/ 912769 w 1222818"/>
                  <a:gd name="connsiteY7" fmla="*/ 552310 h 614886"/>
                  <a:gd name="connsiteX8" fmla="*/ 1054544 w 1222818"/>
                  <a:gd name="connsiteY8" fmla="*/ 1186 h 614886"/>
                  <a:gd name="connsiteX9" fmla="*/ 1222818 w 1222818"/>
                  <a:gd name="connsiteY9" fmla="*/ 574626 h 614886"/>
                  <a:gd name="connsiteX0" fmla="*/ 0 w 1222818"/>
                  <a:gd name="connsiteY0" fmla="*/ 561146 h 595173"/>
                  <a:gd name="connsiteX1" fmla="*/ 172187 w 1222818"/>
                  <a:gd name="connsiteY1" fmla="*/ 16277 h 595173"/>
                  <a:gd name="connsiteX2" fmla="*/ 311571 w 1222818"/>
                  <a:gd name="connsiteY2" fmla="*/ 544857 h 595173"/>
                  <a:gd name="connsiteX3" fmla="*/ 478985 w 1222818"/>
                  <a:gd name="connsiteY3" fmla="*/ 68833 h 595173"/>
                  <a:gd name="connsiteX4" fmla="*/ 594621 w 1222818"/>
                  <a:gd name="connsiteY4" fmla="*/ 550723 h 595173"/>
                  <a:gd name="connsiteX5" fmla="*/ 720149 w 1222818"/>
                  <a:gd name="connsiteY5" fmla="*/ 559615 h 595173"/>
                  <a:gd name="connsiteX6" fmla="*/ 802444 w 1222818"/>
                  <a:gd name="connsiteY6" fmla="*/ 87653 h 595173"/>
                  <a:gd name="connsiteX7" fmla="*/ 912769 w 1222818"/>
                  <a:gd name="connsiteY7" fmla="*/ 552310 h 595173"/>
                  <a:gd name="connsiteX8" fmla="*/ 1054544 w 1222818"/>
                  <a:gd name="connsiteY8" fmla="*/ 1186 h 595173"/>
                  <a:gd name="connsiteX9" fmla="*/ 1222818 w 1222818"/>
                  <a:gd name="connsiteY9" fmla="*/ 574626 h 595173"/>
                  <a:gd name="connsiteX0" fmla="*/ 0 w 1222818"/>
                  <a:gd name="connsiteY0" fmla="*/ 561146 h 576690"/>
                  <a:gd name="connsiteX1" fmla="*/ 172187 w 1222818"/>
                  <a:gd name="connsiteY1" fmla="*/ 16277 h 576690"/>
                  <a:gd name="connsiteX2" fmla="*/ 311571 w 1222818"/>
                  <a:gd name="connsiteY2" fmla="*/ 544857 h 576690"/>
                  <a:gd name="connsiteX3" fmla="*/ 478985 w 1222818"/>
                  <a:gd name="connsiteY3" fmla="*/ 68833 h 576690"/>
                  <a:gd name="connsiteX4" fmla="*/ 594621 w 1222818"/>
                  <a:gd name="connsiteY4" fmla="*/ 550723 h 576690"/>
                  <a:gd name="connsiteX5" fmla="*/ 720149 w 1222818"/>
                  <a:gd name="connsiteY5" fmla="*/ 559615 h 576690"/>
                  <a:gd name="connsiteX6" fmla="*/ 802444 w 1222818"/>
                  <a:gd name="connsiteY6" fmla="*/ 87653 h 576690"/>
                  <a:gd name="connsiteX7" fmla="*/ 912769 w 1222818"/>
                  <a:gd name="connsiteY7" fmla="*/ 552310 h 576690"/>
                  <a:gd name="connsiteX8" fmla="*/ 1054544 w 1222818"/>
                  <a:gd name="connsiteY8" fmla="*/ 1186 h 576690"/>
                  <a:gd name="connsiteX9" fmla="*/ 1222818 w 1222818"/>
                  <a:gd name="connsiteY9" fmla="*/ 574626 h 576690"/>
                  <a:gd name="connsiteX0" fmla="*/ 0 w 1222818"/>
                  <a:gd name="connsiteY0" fmla="*/ 561139 h 602048"/>
                  <a:gd name="connsiteX1" fmla="*/ 172187 w 1222818"/>
                  <a:gd name="connsiteY1" fmla="*/ 16270 h 602048"/>
                  <a:gd name="connsiteX2" fmla="*/ 311571 w 1222818"/>
                  <a:gd name="connsiteY2" fmla="*/ 544850 h 602048"/>
                  <a:gd name="connsiteX3" fmla="*/ 478985 w 1222818"/>
                  <a:gd name="connsiteY3" fmla="*/ 68826 h 602048"/>
                  <a:gd name="connsiteX4" fmla="*/ 594621 w 1222818"/>
                  <a:gd name="connsiteY4" fmla="*/ 550716 h 602048"/>
                  <a:gd name="connsiteX5" fmla="*/ 720149 w 1222818"/>
                  <a:gd name="connsiteY5" fmla="*/ 559608 h 602048"/>
                  <a:gd name="connsiteX6" fmla="*/ 849713 w 1222818"/>
                  <a:gd name="connsiteY6" fmla="*/ 65068 h 602048"/>
                  <a:gd name="connsiteX7" fmla="*/ 912769 w 1222818"/>
                  <a:gd name="connsiteY7" fmla="*/ 552303 h 602048"/>
                  <a:gd name="connsiteX8" fmla="*/ 1054544 w 1222818"/>
                  <a:gd name="connsiteY8" fmla="*/ 1179 h 602048"/>
                  <a:gd name="connsiteX9" fmla="*/ 1222818 w 1222818"/>
                  <a:gd name="connsiteY9" fmla="*/ 574619 h 602048"/>
                  <a:gd name="connsiteX0" fmla="*/ 0 w 1222818"/>
                  <a:gd name="connsiteY0" fmla="*/ 888143 h 929052"/>
                  <a:gd name="connsiteX1" fmla="*/ 172187 w 1222818"/>
                  <a:gd name="connsiteY1" fmla="*/ 343274 h 929052"/>
                  <a:gd name="connsiteX2" fmla="*/ 311571 w 1222818"/>
                  <a:gd name="connsiteY2" fmla="*/ 871854 h 929052"/>
                  <a:gd name="connsiteX3" fmla="*/ 478985 w 1222818"/>
                  <a:gd name="connsiteY3" fmla="*/ 395830 h 929052"/>
                  <a:gd name="connsiteX4" fmla="*/ 594621 w 1222818"/>
                  <a:gd name="connsiteY4" fmla="*/ 877720 h 929052"/>
                  <a:gd name="connsiteX5" fmla="*/ 720149 w 1222818"/>
                  <a:gd name="connsiteY5" fmla="*/ 886612 h 929052"/>
                  <a:gd name="connsiteX6" fmla="*/ 849713 w 1222818"/>
                  <a:gd name="connsiteY6" fmla="*/ 392072 h 929052"/>
                  <a:gd name="connsiteX7" fmla="*/ 912769 w 1222818"/>
                  <a:gd name="connsiteY7" fmla="*/ 879307 h 929052"/>
                  <a:gd name="connsiteX8" fmla="*/ 1073452 w 1222818"/>
                  <a:gd name="connsiteY8" fmla="*/ 805 h 929052"/>
                  <a:gd name="connsiteX9" fmla="*/ 1222818 w 1222818"/>
                  <a:gd name="connsiteY9" fmla="*/ 901623 h 929052"/>
                  <a:gd name="connsiteX0" fmla="*/ 0 w 1222818"/>
                  <a:gd name="connsiteY0" fmla="*/ 888165 h 919272"/>
                  <a:gd name="connsiteX1" fmla="*/ 172187 w 1222818"/>
                  <a:gd name="connsiteY1" fmla="*/ 343296 h 919272"/>
                  <a:gd name="connsiteX2" fmla="*/ 311571 w 1222818"/>
                  <a:gd name="connsiteY2" fmla="*/ 871876 h 919272"/>
                  <a:gd name="connsiteX3" fmla="*/ 478985 w 1222818"/>
                  <a:gd name="connsiteY3" fmla="*/ 395852 h 919272"/>
                  <a:gd name="connsiteX4" fmla="*/ 594621 w 1222818"/>
                  <a:gd name="connsiteY4" fmla="*/ 877742 h 919272"/>
                  <a:gd name="connsiteX5" fmla="*/ 720149 w 1222818"/>
                  <a:gd name="connsiteY5" fmla="*/ 886634 h 919272"/>
                  <a:gd name="connsiteX6" fmla="*/ 840259 w 1222818"/>
                  <a:gd name="connsiteY6" fmla="*/ 527560 h 919272"/>
                  <a:gd name="connsiteX7" fmla="*/ 912769 w 1222818"/>
                  <a:gd name="connsiteY7" fmla="*/ 879329 h 919272"/>
                  <a:gd name="connsiteX8" fmla="*/ 1073452 w 1222818"/>
                  <a:gd name="connsiteY8" fmla="*/ 827 h 919272"/>
                  <a:gd name="connsiteX9" fmla="*/ 1222818 w 1222818"/>
                  <a:gd name="connsiteY9" fmla="*/ 901645 h 919272"/>
                  <a:gd name="connsiteX0" fmla="*/ 0 w 1222818"/>
                  <a:gd name="connsiteY0" fmla="*/ 888165 h 926509"/>
                  <a:gd name="connsiteX1" fmla="*/ 172187 w 1222818"/>
                  <a:gd name="connsiteY1" fmla="*/ 343296 h 926509"/>
                  <a:gd name="connsiteX2" fmla="*/ 311571 w 1222818"/>
                  <a:gd name="connsiteY2" fmla="*/ 871876 h 926509"/>
                  <a:gd name="connsiteX3" fmla="*/ 478985 w 1222818"/>
                  <a:gd name="connsiteY3" fmla="*/ 531319 h 926509"/>
                  <a:gd name="connsiteX4" fmla="*/ 594621 w 1222818"/>
                  <a:gd name="connsiteY4" fmla="*/ 877742 h 926509"/>
                  <a:gd name="connsiteX5" fmla="*/ 720149 w 1222818"/>
                  <a:gd name="connsiteY5" fmla="*/ 886634 h 926509"/>
                  <a:gd name="connsiteX6" fmla="*/ 840259 w 1222818"/>
                  <a:gd name="connsiteY6" fmla="*/ 527560 h 926509"/>
                  <a:gd name="connsiteX7" fmla="*/ 912769 w 1222818"/>
                  <a:gd name="connsiteY7" fmla="*/ 879329 h 926509"/>
                  <a:gd name="connsiteX8" fmla="*/ 1073452 w 1222818"/>
                  <a:gd name="connsiteY8" fmla="*/ 827 h 926509"/>
                  <a:gd name="connsiteX9" fmla="*/ 1222818 w 1222818"/>
                  <a:gd name="connsiteY9" fmla="*/ 901645 h 926509"/>
                  <a:gd name="connsiteX0" fmla="*/ 0 w 1222818"/>
                  <a:gd name="connsiteY0" fmla="*/ 888165 h 926509"/>
                  <a:gd name="connsiteX1" fmla="*/ 172187 w 1222818"/>
                  <a:gd name="connsiteY1" fmla="*/ 343296 h 926509"/>
                  <a:gd name="connsiteX2" fmla="*/ 358840 w 1222818"/>
                  <a:gd name="connsiteY2" fmla="*/ 905742 h 926509"/>
                  <a:gd name="connsiteX3" fmla="*/ 478985 w 1222818"/>
                  <a:gd name="connsiteY3" fmla="*/ 531319 h 926509"/>
                  <a:gd name="connsiteX4" fmla="*/ 594621 w 1222818"/>
                  <a:gd name="connsiteY4" fmla="*/ 877742 h 926509"/>
                  <a:gd name="connsiteX5" fmla="*/ 720149 w 1222818"/>
                  <a:gd name="connsiteY5" fmla="*/ 886634 h 926509"/>
                  <a:gd name="connsiteX6" fmla="*/ 840259 w 1222818"/>
                  <a:gd name="connsiteY6" fmla="*/ 527560 h 926509"/>
                  <a:gd name="connsiteX7" fmla="*/ 912769 w 1222818"/>
                  <a:gd name="connsiteY7" fmla="*/ 879329 h 926509"/>
                  <a:gd name="connsiteX8" fmla="*/ 1073452 w 1222818"/>
                  <a:gd name="connsiteY8" fmla="*/ 827 h 926509"/>
                  <a:gd name="connsiteX9" fmla="*/ 1222818 w 1222818"/>
                  <a:gd name="connsiteY9" fmla="*/ 901645 h 926509"/>
                  <a:gd name="connsiteX0" fmla="*/ 0 w 1222818"/>
                  <a:gd name="connsiteY0" fmla="*/ 917413 h 955757"/>
                  <a:gd name="connsiteX1" fmla="*/ 172187 w 1222818"/>
                  <a:gd name="connsiteY1" fmla="*/ 11 h 955757"/>
                  <a:gd name="connsiteX2" fmla="*/ 358840 w 1222818"/>
                  <a:gd name="connsiteY2" fmla="*/ 934990 h 955757"/>
                  <a:gd name="connsiteX3" fmla="*/ 478985 w 1222818"/>
                  <a:gd name="connsiteY3" fmla="*/ 560567 h 955757"/>
                  <a:gd name="connsiteX4" fmla="*/ 594621 w 1222818"/>
                  <a:gd name="connsiteY4" fmla="*/ 906990 h 955757"/>
                  <a:gd name="connsiteX5" fmla="*/ 720149 w 1222818"/>
                  <a:gd name="connsiteY5" fmla="*/ 915882 h 955757"/>
                  <a:gd name="connsiteX6" fmla="*/ 840259 w 1222818"/>
                  <a:gd name="connsiteY6" fmla="*/ 556808 h 955757"/>
                  <a:gd name="connsiteX7" fmla="*/ 912769 w 1222818"/>
                  <a:gd name="connsiteY7" fmla="*/ 908577 h 955757"/>
                  <a:gd name="connsiteX8" fmla="*/ 1073452 w 1222818"/>
                  <a:gd name="connsiteY8" fmla="*/ 30075 h 955757"/>
                  <a:gd name="connsiteX9" fmla="*/ 1222818 w 1222818"/>
                  <a:gd name="connsiteY9" fmla="*/ 930893 h 955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22818" h="955757">
                    <a:moveTo>
                      <a:pt x="0" y="917413"/>
                    </a:moveTo>
                    <a:cubicBezTo>
                      <a:pt x="72390" y="533365"/>
                      <a:pt x="112380" y="-2918"/>
                      <a:pt x="172187" y="11"/>
                    </a:cubicBezTo>
                    <a:cubicBezTo>
                      <a:pt x="231994" y="2941"/>
                      <a:pt x="307707" y="841564"/>
                      <a:pt x="358840" y="934990"/>
                    </a:cubicBezTo>
                    <a:cubicBezTo>
                      <a:pt x="409973" y="1028416"/>
                      <a:pt x="439688" y="565234"/>
                      <a:pt x="478985" y="560567"/>
                    </a:cubicBezTo>
                    <a:cubicBezTo>
                      <a:pt x="518282" y="555900"/>
                      <a:pt x="554427" y="847771"/>
                      <a:pt x="594621" y="906990"/>
                    </a:cubicBezTo>
                    <a:cubicBezTo>
                      <a:pt x="634815" y="966209"/>
                      <a:pt x="679209" y="974246"/>
                      <a:pt x="720149" y="915882"/>
                    </a:cubicBezTo>
                    <a:cubicBezTo>
                      <a:pt x="761089" y="857518"/>
                      <a:pt x="808156" y="558026"/>
                      <a:pt x="840259" y="556808"/>
                    </a:cubicBezTo>
                    <a:cubicBezTo>
                      <a:pt x="872362" y="555591"/>
                      <a:pt x="873904" y="996366"/>
                      <a:pt x="912769" y="908577"/>
                    </a:cubicBezTo>
                    <a:cubicBezTo>
                      <a:pt x="951634" y="820788"/>
                      <a:pt x="1036876" y="-405"/>
                      <a:pt x="1073452" y="30075"/>
                    </a:cubicBezTo>
                    <a:cubicBezTo>
                      <a:pt x="1110028" y="60555"/>
                      <a:pt x="1194830" y="632396"/>
                      <a:pt x="1222818" y="930893"/>
                    </a:cubicBezTo>
                  </a:path>
                </a:pathLst>
              </a:cu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cxnSp>
          <p:nvCxnSpPr>
            <p:cNvPr id="28" name="Connecteur droit avec flèche 27">
              <a:extLst>
                <a:ext uri="{FF2B5EF4-FFF2-40B4-BE49-F238E27FC236}">
                  <a16:creationId xmlns:a16="http://schemas.microsoft.com/office/drawing/2014/main" id="{BF4DEDDD-489D-B335-48C3-0AF4F919AE77}"/>
                </a:ext>
              </a:extLst>
            </p:cNvPr>
            <p:cNvCxnSpPr/>
            <p:nvPr/>
          </p:nvCxnSpPr>
          <p:spPr>
            <a:xfrm>
              <a:off x="6516588" y="5817136"/>
              <a:ext cx="1561936" cy="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30" name="Connecteur droit avec flèche 29">
              <a:extLst>
                <a:ext uri="{FF2B5EF4-FFF2-40B4-BE49-F238E27FC236}">
                  <a16:creationId xmlns:a16="http://schemas.microsoft.com/office/drawing/2014/main" id="{44B4A41F-150C-596B-76F9-D9AFF9B13C5D}"/>
                </a:ext>
              </a:extLst>
            </p:cNvPr>
            <p:cNvCxnSpPr/>
            <p:nvPr/>
          </p:nvCxnSpPr>
          <p:spPr>
            <a:xfrm>
              <a:off x="10163672" y="5895596"/>
              <a:ext cx="1561936" cy="0"/>
            </a:xfrm>
            <a:prstGeom prst="straightConnector1">
              <a:avLst/>
            </a:prstGeom>
            <a:ln>
              <a:solidFill>
                <a:schemeClr val="tx1"/>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31" name="ZoneTexte 30">
              <a:extLst>
                <a:ext uri="{FF2B5EF4-FFF2-40B4-BE49-F238E27FC236}">
                  <a16:creationId xmlns:a16="http://schemas.microsoft.com/office/drawing/2014/main" id="{9603965C-42B5-7CA5-68A3-6175949BA61B}"/>
                </a:ext>
              </a:extLst>
            </p:cNvPr>
            <p:cNvSpPr txBox="1"/>
            <p:nvPr/>
          </p:nvSpPr>
          <p:spPr>
            <a:xfrm>
              <a:off x="7788660" y="5817136"/>
              <a:ext cx="343364" cy="369332"/>
            </a:xfrm>
            <a:prstGeom prst="rect">
              <a:avLst/>
            </a:prstGeom>
            <a:noFill/>
          </p:spPr>
          <p:txBody>
            <a:bodyPr wrap="none" rtlCol="0">
              <a:spAutoFit/>
            </a:bodyPr>
            <a:lstStyle/>
            <a:p>
              <a:r>
                <a:rPr lang="fr-CH" i="1" dirty="0">
                  <a:latin typeface="Symbol" pitchFamily="2" charset="2"/>
                </a:rPr>
                <a:t>w</a:t>
              </a:r>
              <a:endParaRPr lang="en-US" i="1" dirty="0"/>
            </a:p>
          </p:txBody>
        </p:sp>
        <p:sp>
          <p:nvSpPr>
            <p:cNvPr id="32" name="ZoneTexte 31">
              <a:extLst>
                <a:ext uri="{FF2B5EF4-FFF2-40B4-BE49-F238E27FC236}">
                  <a16:creationId xmlns:a16="http://schemas.microsoft.com/office/drawing/2014/main" id="{D2E0CE49-2123-8E0E-6211-D703CCE3A5BC}"/>
                </a:ext>
              </a:extLst>
            </p:cNvPr>
            <p:cNvSpPr txBox="1"/>
            <p:nvPr/>
          </p:nvSpPr>
          <p:spPr>
            <a:xfrm>
              <a:off x="11450969" y="5858393"/>
              <a:ext cx="343364" cy="369332"/>
            </a:xfrm>
            <a:prstGeom prst="rect">
              <a:avLst/>
            </a:prstGeom>
            <a:noFill/>
          </p:spPr>
          <p:txBody>
            <a:bodyPr wrap="none" rtlCol="0">
              <a:spAutoFit/>
            </a:bodyPr>
            <a:lstStyle/>
            <a:p>
              <a:r>
                <a:rPr lang="fr-CH" i="1" dirty="0">
                  <a:latin typeface="Symbol" pitchFamily="2" charset="2"/>
                </a:rPr>
                <a:t>w</a:t>
              </a:r>
              <a:endParaRPr lang="en-US" i="1" dirty="0"/>
            </a:p>
          </p:txBody>
        </p:sp>
        <p:cxnSp>
          <p:nvCxnSpPr>
            <p:cNvPr id="33" name="Connecteur droit avec flèche 32">
              <a:extLst>
                <a:ext uri="{FF2B5EF4-FFF2-40B4-BE49-F238E27FC236}">
                  <a16:creationId xmlns:a16="http://schemas.microsoft.com/office/drawing/2014/main" id="{53CBB901-8D39-566C-0A56-E28FB72F06FC}"/>
                </a:ext>
              </a:extLst>
            </p:cNvPr>
            <p:cNvCxnSpPr>
              <a:cxnSpLocks/>
            </p:cNvCxnSpPr>
            <p:nvPr/>
          </p:nvCxnSpPr>
          <p:spPr>
            <a:xfrm flipH="1">
              <a:off x="7365460" y="5017814"/>
              <a:ext cx="19112" cy="797036"/>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cxnSp>
          <p:nvCxnSpPr>
            <p:cNvPr id="36" name="Connecteur droit avec flèche 35">
              <a:extLst>
                <a:ext uri="{FF2B5EF4-FFF2-40B4-BE49-F238E27FC236}">
                  <a16:creationId xmlns:a16="http://schemas.microsoft.com/office/drawing/2014/main" id="{954857A6-68E1-FF23-BEEE-C21DB7D53B8C}"/>
                </a:ext>
              </a:extLst>
            </p:cNvPr>
            <p:cNvCxnSpPr>
              <a:cxnSpLocks/>
            </p:cNvCxnSpPr>
            <p:nvPr/>
          </p:nvCxnSpPr>
          <p:spPr>
            <a:xfrm flipH="1">
              <a:off x="10999198" y="4790700"/>
              <a:ext cx="30193" cy="1104556"/>
            </a:xfrm>
            <a:prstGeom prst="straightConnector1">
              <a:avLst/>
            </a:prstGeom>
            <a:ln>
              <a:solidFill>
                <a:schemeClr val="tx1"/>
              </a:solidFill>
              <a:headEnd type="stealth" w="lg" len="lg"/>
              <a:tailEnd type="none" w="lg" len="lg"/>
            </a:ln>
          </p:spPr>
          <p:style>
            <a:lnRef idx="1">
              <a:schemeClr val="accent1"/>
            </a:lnRef>
            <a:fillRef idx="0">
              <a:schemeClr val="accent1"/>
            </a:fillRef>
            <a:effectRef idx="0">
              <a:schemeClr val="accent1"/>
            </a:effectRef>
            <a:fontRef idx="minor">
              <a:schemeClr val="tx1"/>
            </a:fontRef>
          </p:style>
        </p:cxnSp>
        <p:sp>
          <p:nvSpPr>
            <p:cNvPr id="44" name="ZoneTexte 43">
              <a:extLst>
                <a:ext uri="{FF2B5EF4-FFF2-40B4-BE49-F238E27FC236}">
                  <a16:creationId xmlns:a16="http://schemas.microsoft.com/office/drawing/2014/main" id="{841FFCF8-B87E-07E5-B82E-E88DF92141E0}"/>
                </a:ext>
              </a:extLst>
            </p:cNvPr>
            <p:cNvSpPr txBox="1"/>
            <p:nvPr/>
          </p:nvSpPr>
          <p:spPr>
            <a:xfrm>
              <a:off x="6816080" y="4785142"/>
              <a:ext cx="638316" cy="369332"/>
            </a:xfrm>
            <a:prstGeom prst="rect">
              <a:avLst/>
            </a:prstGeom>
            <a:noFill/>
          </p:spPr>
          <p:txBody>
            <a:bodyPr wrap="none" rtlCol="0">
              <a:spAutoFit/>
            </a:bodyPr>
            <a:lstStyle/>
            <a:p>
              <a:r>
                <a:rPr lang="en-US" i="1" dirty="0"/>
                <a:t>F(</a:t>
              </a:r>
              <a:r>
                <a:rPr lang="fr-CH" i="1" dirty="0">
                  <a:latin typeface="Symbol" pitchFamily="2" charset="2"/>
                </a:rPr>
                <a:t>w</a:t>
              </a:r>
              <a:r>
                <a:rPr lang="en-US" i="1" dirty="0"/>
                <a:t>)</a:t>
              </a:r>
            </a:p>
          </p:txBody>
        </p:sp>
        <p:sp>
          <p:nvSpPr>
            <p:cNvPr id="45" name="ZoneTexte 44">
              <a:extLst>
                <a:ext uri="{FF2B5EF4-FFF2-40B4-BE49-F238E27FC236}">
                  <a16:creationId xmlns:a16="http://schemas.microsoft.com/office/drawing/2014/main" id="{1BE68DDA-D006-5F5D-4BC7-8B1F95A4F927}"/>
                </a:ext>
              </a:extLst>
            </p:cNvPr>
            <p:cNvSpPr txBox="1"/>
            <p:nvPr/>
          </p:nvSpPr>
          <p:spPr>
            <a:xfrm>
              <a:off x="10416480" y="4617132"/>
              <a:ext cx="676788" cy="369332"/>
            </a:xfrm>
            <a:prstGeom prst="rect">
              <a:avLst/>
            </a:prstGeom>
            <a:noFill/>
          </p:spPr>
          <p:txBody>
            <a:bodyPr wrap="none" rtlCol="0">
              <a:spAutoFit/>
            </a:bodyPr>
            <a:lstStyle/>
            <a:p>
              <a:r>
                <a:rPr lang="en-US" i="1" dirty="0"/>
                <a:t>G(</a:t>
              </a:r>
              <a:r>
                <a:rPr lang="fr-CH" i="1" dirty="0">
                  <a:latin typeface="Symbol" pitchFamily="2" charset="2"/>
                </a:rPr>
                <a:t>w</a:t>
              </a:r>
              <a:r>
                <a:rPr lang="en-US" i="1" dirty="0"/>
                <a:t>)</a:t>
              </a:r>
            </a:p>
          </p:txBody>
        </p:sp>
      </p:grpSp>
      <p:sp>
        <p:nvSpPr>
          <p:cNvPr id="40" name="ZoneTexte 39">
            <a:extLst>
              <a:ext uri="{FF2B5EF4-FFF2-40B4-BE49-F238E27FC236}">
                <a16:creationId xmlns:a16="http://schemas.microsoft.com/office/drawing/2014/main" id="{9F48564E-EC9A-4482-8EBF-A1A3CEEE0E35}"/>
              </a:ext>
            </a:extLst>
          </p:cNvPr>
          <p:cNvSpPr txBox="1"/>
          <p:nvPr/>
        </p:nvSpPr>
        <p:spPr>
          <a:xfrm>
            <a:off x="931959" y="4456112"/>
            <a:ext cx="2793590" cy="369332"/>
          </a:xfrm>
          <a:prstGeom prst="rect">
            <a:avLst/>
          </a:prstGeom>
          <a:noFill/>
        </p:spPr>
        <p:txBody>
          <a:bodyPr wrap="square" rtlCol="0">
            <a:spAutoFit/>
          </a:bodyPr>
          <a:lstStyle/>
          <a:p>
            <a:r>
              <a:rPr lang="fr-CH" dirty="0"/>
              <a:t>Réponse en fonction de </a:t>
            </a:r>
            <a:r>
              <a:rPr lang="fr-CH" i="1" dirty="0" err="1"/>
              <a:t>t</a:t>
            </a:r>
            <a:endParaRPr lang="fr-CH" i="1" dirty="0"/>
          </a:p>
        </p:txBody>
      </p:sp>
      <p:sp>
        <p:nvSpPr>
          <p:cNvPr id="41" name="ZoneTexte 40">
            <a:extLst>
              <a:ext uri="{FF2B5EF4-FFF2-40B4-BE49-F238E27FC236}">
                <a16:creationId xmlns:a16="http://schemas.microsoft.com/office/drawing/2014/main" id="{C36962F1-AA79-2547-1A7C-A0D0B9400BCB}"/>
              </a:ext>
            </a:extLst>
          </p:cNvPr>
          <p:cNvSpPr txBox="1"/>
          <p:nvPr/>
        </p:nvSpPr>
        <p:spPr>
          <a:xfrm>
            <a:off x="7560275" y="4456112"/>
            <a:ext cx="2830445" cy="369332"/>
          </a:xfrm>
          <a:prstGeom prst="rect">
            <a:avLst/>
          </a:prstGeom>
          <a:noFill/>
        </p:spPr>
        <p:txBody>
          <a:bodyPr wrap="square" rtlCol="0">
            <a:spAutoFit/>
          </a:bodyPr>
          <a:lstStyle/>
          <a:p>
            <a:r>
              <a:rPr lang="fr-CH" dirty="0"/>
              <a:t>Réponse en fonction de </a:t>
            </a:r>
            <a:r>
              <a:rPr lang="fr-CH" i="1" dirty="0">
                <a:latin typeface="Symbol" pitchFamily="2" charset="2"/>
              </a:rPr>
              <a:t>w</a:t>
            </a:r>
          </a:p>
        </p:txBody>
      </p:sp>
    </p:spTree>
    <p:extLst>
      <p:ext uri="{BB962C8B-B14F-4D97-AF65-F5344CB8AC3E}">
        <p14:creationId xmlns:p14="http://schemas.microsoft.com/office/powerpoint/2010/main" val="70951702"/>
      </p:ext>
    </p:extLst>
  </p:cSld>
  <p:clrMapOvr>
    <a:masterClrMapping/>
  </p:clrMapOvr>
  <mc:AlternateContent xmlns:mc="http://schemas.openxmlformats.org/markup-compatibility/2006" xmlns:p14="http://schemas.microsoft.com/office/powerpoint/2010/main">
    <mc:Choice Requires="p14">
      <p:transition spd="slow" p14:dur="2000" advTm="179632"/>
    </mc:Choice>
    <mc:Fallback xmlns="">
      <p:transition spd="slow" advTm="179632"/>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Text Box 9"/>
          <p:cNvSpPr txBox="1">
            <a:spLocks noChangeArrowheads="1"/>
          </p:cNvSpPr>
          <p:nvPr/>
        </p:nvSpPr>
        <p:spPr bwMode="auto">
          <a:xfrm>
            <a:off x="-1" y="532090"/>
            <a:ext cx="8760297" cy="3718134"/>
          </a:xfrm>
          <a:prstGeom prst="rect">
            <a:avLst/>
          </a:prstGeom>
          <a:noFill/>
          <a:ln>
            <a:noFill/>
          </a:ln>
          <a:effectLst/>
          <a:extLst>
            <a:ext uri="{909E8E84-426E-40dd-AFC4-6F175D3DCCD1}">
              <a14:hiddenFill xmlns:mc="http://schemas.openxmlformats.org/markup-compatibility/2006" xmlns:a14="http://schemas.microsoft.com/office/drawing/2010/main" xmlns="">
                <a:solidFill>
                  <a:schemeClr val="accent1"/>
                </a:solidFill>
              </a14:hiddenFill>
            </a:ext>
            <a:ext uri="{91240B29-F687-4f45-9708-019B960494DF}">
              <a14:hiddenLine xmlns:mc="http://schemas.openxmlformats.org/markup-compatibility/2006" xmlns:a14="http://schemas.microsoft.com/office/drawing/2010/main" xmlns="" w="9525">
                <a:solidFill>
                  <a:schemeClr val="tx1"/>
                </a:solidFill>
                <a:miter lim="800000"/>
                <a:headEnd/>
                <a:tailEnd/>
              </a14:hiddenLine>
            </a:ext>
            <a:ext uri="{AF507438-7753-43e0-B8FC-AC1667EBCBE1}">
              <a14:hiddenEffects xmlns:mc="http://schemas.openxmlformats.org/markup-compatibility/2006" xmlns:a14="http://schemas.microsoft.com/office/drawing/2010/main" xmlns="">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Un faisceau laser (profil Gaussien) qui passe dans un environnement "sale" (poussière, turbulence) accumule du bruit dû aux diffusions.</a:t>
            </a:r>
          </a:p>
          <a:p>
            <a:pPr marL="342900" indent="-342900">
              <a:lnSpc>
                <a:spcPct val="120000"/>
              </a:lnSpc>
              <a:buFont typeface="Arial" panose="020B0604020202020204" pitchFamily="34" charset="0"/>
              <a:buChar char="•"/>
            </a:pPr>
            <a:r>
              <a:rPr lang="fr-CH" dirty="0"/>
              <a:t>La transformée de Fourier contient le composant initial (Gaussien) plus des fréquences spatiales plus grandes du bruit.</a:t>
            </a:r>
          </a:p>
          <a:p>
            <a:pPr marL="342900" indent="-342900">
              <a:lnSpc>
                <a:spcPct val="120000"/>
              </a:lnSpc>
              <a:buFont typeface="Arial" panose="020B0604020202020204" pitchFamily="34" charset="0"/>
              <a:buChar char="•"/>
            </a:pPr>
            <a:r>
              <a:rPr lang="fr-CH" dirty="0"/>
              <a:t>Si on passe le faisceau par un filtre spatial avec un trou de diamètre D=</a:t>
            </a:r>
            <a:r>
              <a:rPr lang="fr-CH" dirty="0" err="1">
                <a:latin typeface="Symbol" pitchFamily="2" charset="2"/>
              </a:rPr>
              <a:t>l</a:t>
            </a:r>
            <a:r>
              <a:rPr lang="fr-CH" i="1" dirty="0" err="1"/>
              <a:t>f</a:t>
            </a:r>
            <a:r>
              <a:rPr lang="fr-CH" dirty="0"/>
              <a:t>/</a:t>
            </a:r>
            <a:r>
              <a:rPr lang="fr-CH" i="1" dirty="0"/>
              <a:t>a</a:t>
            </a:r>
            <a:r>
              <a:rPr lang="fr-CH" dirty="0"/>
              <a:t> (</a:t>
            </a:r>
            <a:r>
              <a:rPr lang="fr-CH" i="1" dirty="0"/>
              <a:t>a</a:t>
            </a:r>
            <a:r>
              <a:rPr lang="fr-CH" dirty="0"/>
              <a:t>=rayon du Gaussien, où I=I</a:t>
            </a:r>
            <a:r>
              <a:rPr lang="fr-CH" baseline="-25000" dirty="0"/>
              <a:t>0</a:t>
            </a:r>
            <a:r>
              <a:rPr lang="fr-CH" dirty="0"/>
              <a:t>e</a:t>
            </a:r>
            <a:r>
              <a:rPr lang="fr-CH" baseline="30000" dirty="0"/>
              <a:t>-2</a:t>
            </a:r>
            <a:r>
              <a:rPr lang="fr-CH" dirty="0"/>
              <a:t>), le faisceau ne perdra que 1% de son intensité.</a:t>
            </a:r>
          </a:p>
          <a:p>
            <a:pPr marL="342900" indent="-342900">
              <a:lnSpc>
                <a:spcPct val="120000"/>
              </a:lnSpc>
              <a:buFont typeface="Arial" panose="020B0604020202020204" pitchFamily="34" charset="0"/>
              <a:buChar char="•"/>
            </a:pPr>
            <a:r>
              <a:rPr lang="fr-CH" dirty="0"/>
              <a:t>Par contre, les fréquences du bruit ne passent pas.</a:t>
            </a:r>
          </a:p>
          <a:p>
            <a:pPr marL="342900" indent="-342900">
              <a:lnSpc>
                <a:spcPct val="120000"/>
              </a:lnSpc>
              <a:buFont typeface="Arial" panose="020B0604020202020204" pitchFamily="34" charset="0"/>
              <a:buChar char="•"/>
            </a:pPr>
            <a:r>
              <a:rPr lang="fr-CH" dirty="0"/>
              <a:t>Le résultat: On récupère le profil Gaussien sans le bruit.</a:t>
            </a:r>
          </a:p>
          <a:p>
            <a:pPr marL="342900" indent="-342900">
              <a:lnSpc>
                <a:spcPct val="120000"/>
              </a:lnSpc>
              <a:buFont typeface="Arial" panose="020B0604020202020204" pitchFamily="34" charset="0"/>
              <a:buChar char="•"/>
            </a:pPr>
            <a:r>
              <a:rPr lang="fr-CH" dirty="0"/>
              <a:t>C'est le </a:t>
            </a:r>
            <a:r>
              <a:rPr lang="fr-CH" b="1" dirty="0"/>
              <a:t>filtrage spatial</a:t>
            </a:r>
            <a:r>
              <a:rPr lang="fr-CH" dirty="0"/>
              <a:t> du faisceau. Il peut aussi servir à éliminer d'autres modes du laser (du type Gauss-Hermite) qui coexistent parfois avec le mode Gaussien TEM</a:t>
            </a:r>
            <a:r>
              <a:rPr lang="fr-CH" baseline="-25000" dirty="0"/>
              <a:t>00</a:t>
            </a:r>
            <a:r>
              <a:rPr lang="fr-CH" dirty="0"/>
              <a:t>.</a:t>
            </a:r>
          </a:p>
        </p:txBody>
      </p:sp>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12192000"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Application: filtre spatial</a:t>
            </a:r>
            <a:endParaRPr lang="en-US" sz="2800" dirty="0"/>
          </a:p>
        </p:txBody>
      </p:sp>
      <p:pic>
        <p:nvPicPr>
          <p:cNvPr id="8" name="Picture 7">
            <a:extLst>
              <a:ext uri="{FF2B5EF4-FFF2-40B4-BE49-F238E27FC236}">
                <a16:creationId xmlns:a16="http://schemas.microsoft.com/office/drawing/2014/main" id="{717908B8-D584-354E-80C1-7407DCF3A1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232" y="4365104"/>
            <a:ext cx="6601551" cy="2276872"/>
          </a:xfrm>
          <a:prstGeom prst="rect">
            <a:avLst/>
          </a:prstGeom>
          <a:noFill/>
          <a:ln>
            <a:noFill/>
          </a:ln>
        </p:spPr>
      </p:pic>
      <p:pic>
        <p:nvPicPr>
          <p:cNvPr id="3" name="Picture 2">
            <a:extLst>
              <a:ext uri="{FF2B5EF4-FFF2-40B4-BE49-F238E27FC236}">
                <a16:creationId xmlns:a16="http://schemas.microsoft.com/office/drawing/2014/main" id="{B07FABE8-8BD9-EB42-A009-A1BFF1A6E3EF}"/>
              </a:ext>
            </a:extLst>
          </p:cNvPr>
          <p:cNvPicPr>
            <a:picLocks noChangeAspect="1"/>
          </p:cNvPicPr>
          <p:nvPr/>
        </p:nvPicPr>
        <p:blipFill>
          <a:blip r:embed="rId4"/>
          <a:stretch>
            <a:fillRect/>
          </a:stretch>
        </p:blipFill>
        <p:spPr>
          <a:xfrm>
            <a:off x="8561176" y="16768"/>
            <a:ext cx="3619500" cy="3124200"/>
          </a:xfrm>
          <a:prstGeom prst="rect">
            <a:avLst/>
          </a:prstGeom>
        </p:spPr>
      </p:pic>
      <p:pic>
        <p:nvPicPr>
          <p:cNvPr id="4" name="Picture 3">
            <a:extLst>
              <a:ext uri="{FF2B5EF4-FFF2-40B4-BE49-F238E27FC236}">
                <a16:creationId xmlns:a16="http://schemas.microsoft.com/office/drawing/2014/main" id="{315EBC19-959C-9843-88B1-CD7B0145C0A8}"/>
              </a:ext>
            </a:extLst>
          </p:cNvPr>
          <p:cNvPicPr>
            <a:picLocks noChangeAspect="1"/>
          </p:cNvPicPr>
          <p:nvPr/>
        </p:nvPicPr>
        <p:blipFill>
          <a:blip r:embed="rId5"/>
          <a:stretch>
            <a:fillRect/>
          </a:stretch>
        </p:blipFill>
        <p:spPr>
          <a:xfrm>
            <a:off x="8564691" y="3467100"/>
            <a:ext cx="3619500" cy="3390900"/>
          </a:xfrm>
          <a:prstGeom prst="rect">
            <a:avLst/>
          </a:prstGeom>
        </p:spPr>
      </p:pic>
      <p:sp>
        <p:nvSpPr>
          <p:cNvPr id="5" name="Rectangle 4">
            <a:extLst>
              <a:ext uri="{FF2B5EF4-FFF2-40B4-BE49-F238E27FC236}">
                <a16:creationId xmlns:a16="http://schemas.microsoft.com/office/drawing/2014/main" id="{4172BFAF-2A03-0C44-831D-09A7645DFDE5}"/>
              </a:ext>
            </a:extLst>
          </p:cNvPr>
          <p:cNvSpPr/>
          <p:nvPr/>
        </p:nvSpPr>
        <p:spPr>
          <a:xfrm>
            <a:off x="6564052" y="6625788"/>
            <a:ext cx="2028119" cy="215444"/>
          </a:xfrm>
          <a:prstGeom prst="rect">
            <a:avLst/>
          </a:prstGeom>
        </p:spPr>
        <p:txBody>
          <a:bodyPr wrap="none">
            <a:spAutoFit/>
          </a:bodyPr>
          <a:lstStyle/>
          <a:p>
            <a:r>
              <a:rPr lang="fr-CH" sz="800" dirty="0"/>
              <a:t>https://</a:t>
            </a:r>
            <a:r>
              <a:rPr lang="fr-CH" sz="800" dirty="0" err="1"/>
              <a:t>www.newport.com</a:t>
            </a:r>
            <a:r>
              <a:rPr lang="fr-CH" sz="800" dirty="0"/>
              <a:t>/n/spatial-</a:t>
            </a:r>
            <a:r>
              <a:rPr lang="fr-CH" sz="800" dirty="0" err="1"/>
              <a:t>filters</a:t>
            </a:r>
            <a:endParaRPr lang="fr-CH" sz="800" dirty="0"/>
          </a:p>
        </p:txBody>
      </p:sp>
    </p:spTree>
    <p:extLst>
      <p:ext uri="{BB962C8B-B14F-4D97-AF65-F5344CB8AC3E}">
        <p14:creationId xmlns:p14="http://schemas.microsoft.com/office/powerpoint/2010/main" val="2191591665"/>
      </p:ext>
    </p:extLst>
  </p:cSld>
  <p:clrMapOvr>
    <a:masterClrMapping/>
  </p:clrMapOvr>
  <mc:AlternateContent xmlns:mc="http://schemas.openxmlformats.org/markup-compatibility/2006" xmlns:p14="http://schemas.microsoft.com/office/powerpoint/2010/main">
    <mc:Choice Requires="p14">
      <p:transition spd="slow" p14:dur="2000" advTm="105624"/>
    </mc:Choice>
    <mc:Fallback xmlns="">
      <p:transition spd="slow" advTm="105624"/>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5" name="Text Box 9"/>
              <p:cNvSpPr txBox="1">
                <a:spLocks noChangeArrowheads="1"/>
              </p:cNvSpPr>
              <p:nvPr/>
            </p:nvSpPr>
            <p:spPr bwMode="auto">
              <a:xfrm>
                <a:off x="0" y="532090"/>
                <a:ext cx="8508268" cy="3601242"/>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Lors du passage dans un système optique, les fréquences spatiales élevées (mêmes si: </a:t>
                </a:r>
                <a14:m>
                  <m:oMath xmlns:m="http://schemas.openxmlformats.org/officeDocument/2006/math">
                    <m:sSubSup>
                      <m:sSubSupPr>
                        <m:ctrlPr>
                          <a:rPr lang="fr-CH" i="1" smtClean="0">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𝑥</m:t>
                        </m:r>
                      </m:sub>
                      <m:sup>
                        <m:r>
                          <a:rPr lang="fr-CH" b="0" i="1" smtClean="0">
                            <a:latin typeface="Cambria Math" panose="02040503050406030204" pitchFamily="18" charset="0"/>
                            <a:ea typeface="Cambria Math" panose="02040503050406030204" pitchFamily="18" charset="0"/>
                          </a:rPr>
                          <m:t>2</m:t>
                        </m:r>
                      </m:sup>
                    </m:sSubSup>
                    <m:r>
                      <a:rPr lang="fr-CH" i="1" smtClean="0">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r>
                      <a:rPr lang="fr-CH" b="0" i="1" smtClean="0">
                        <a:latin typeface="Cambria Math" panose="02040503050406030204" pitchFamily="18" charset="0"/>
                        <a:ea typeface="Cambria Math" panose="02040503050406030204" pitchFamily="18" charset="0"/>
                      </a:rPr>
                      <m:t>&lt;1/</m:t>
                    </m:r>
                    <m:sSup>
                      <m:sSupPr>
                        <m:ctrlPr>
                          <a:rPr lang="fr-CH" b="0" i="1" smtClean="0">
                            <a:latin typeface="Cambria Math" panose="02040503050406030204" pitchFamily="18" charset="0"/>
                            <a:ea typeface="Cambria Math" panose="02040503050406030204" pitchFamily="18" charset="0"/>
                          </a:rPr>
                        </m:ctrlPr>
                      </m:sSupPr>
                      <m:e>
                        <m:r>
                          <a:rPr lang="fr-CH" i="1">
                            <a:latin typeface="Cambria Math" panose="02040503050406030204" pitchFamily="18" charset="0"/>
                            <a:ea typeface="Cambria Math" panose="02040503050406030204" pitchFamily="18" charset="0"/>
                          </a:rPr>
                          <m:t>𝜆</m:t>
                        </m:r>
                      </m:e>
                      <m:sup>
                        <m:r>
                          <a:rPr lang="fr-CH" b="0" i="1" smtClean="0">
                            <a:latin typeface="Cambria Math" panose="02040503050406030204" pitchFamily="18" charset="0"/>
                            <a:ea typeface="Cambria Math" panose="02040503050406030204" pitchFamily="18" charset="0"/>
                          </a:rPr>
                          <m:t>2</m:t>
                        </m:r>
                      </m:sup>
                    </m:sSup>
                  </m:oMath>
                </a14:m>
                <a:r>
                  <a:rPr lang="fr-CH" dirty="0"/>
                  <a:t>) sont atténuées. Raison principale: elles correspondent à des angles plus grandes, hors approximation paraxiale.</a:t>
                </a:r>
              </a:p>
              <a:p>
                <a:pPr marL="342900" indent="-342900">
                  <a:lnSpc>
                    <a:spcPct val="120000"/>
                  </a:lnSpc>
                  <a:buFont typeface="Arial" panose="020B0604020202020204" pitchFamily="34" charset="0"/>
                  <a:buChar char="•"/>
                </a:pPr>
                <a:r>
                  <a:rPr lang="fr-CH" dirty="0"/>
                  <a:t>Résultat: L'image d'un réseau des lignes de contraste maximal (noir/blanc) subit une diminution du contraste, défini comme: </a:t>
                </a:r>
                <a14:m>
                  <m:oMath xmlns:m="http://schemas.openxmlformats.org/officeDocument/2006/math">
                    <m:r>
                      <a:rPr lang="fr-CH" b="0" i="1" smtClean="0">
                        <a:latin typeface="Cambria Math" panose="02040503050406030204" pitchFamily="18" charset="0"/>
                      </a:rPr>
                      <m:t>𝐶</m:t>
                    </m:r>
                    <m:r>
                      <a:rPr lang="fr-CH" b="0" i="1" smtClean="0">
                        <a:latin typeface="Cambria Math" panose="02040503050406030204" pitchFamily="18" charset="0"/>
                      </a:rPr>
                      <m:t>=</m:t>
                    </m:r>
                    <m:f>
                      <m:fPr>
                        <m:ctrlPr>
                          <a:rPr lang="fr-CH" b="0" i="1" smtClean="0">
                            <a:latin typeface="Cambria Math" panose="02040503050406030204" pitchFamily="18" charset="0"/>
                          </a:rPr>
                        </m:ctrlPr>
                      </m:fPr>
                      <m:num>
                        <m:sSub>
                          <m:sSubPr>
                            <m:ctrlPr>
                              <a:rPr lang="fr-CH" b="0" i="1" smtClean="0">
                                <a:latin typeface="Cambria Math" panose="02040503050406030204" pitchFamily="18" charset="0"/>
                              </a:rPr>
                            </m:ctrlPr>
                          </m:sSubPr>
                          <m:e>
                            <m:r>
                              <a:rPr lang="fr-CH" b="0" i="1" smtClean="0">
                                <a:latin typeface="Cambria Math" panose="02040503050406030204" pitchFamily="18" charset="0"/>
                              </a:rPr>
                              <m:t>𝐼</m:t>
                            </m:r>
                          </m:e>
                          <m:sub>
                            <m:r>
                              <a:rPr lang="fr-CH" b="0" i="1" smtClean="0">
                                <a:latin typeface="Cambria Math" panose="02040503050406030204" pitchFamily="18" charset="0"/>
                              </a:rPr>
                              <m:t>𝑚𝑎𝑥</m:t>
                            </m:r>
                          </m:sub>
                        </m:sSub>
                        <m:r>
                          <a:rPr lang="fr-CH" b="0" i="1" smtClean="0">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rPr>
                              <m:t>𝐼</m:t>
                            </m:r>
                          </m:e>
                          <m:sub>
                            <m:r>
                              <a:rPr lang="fr-CH" i="1">
                                <a:latin typeface="Cambria Math" panose="02040503050406030204" pitchFamily="18" charset="0"/>
                              </a:rPr>
                              <m:t>𝑚</m:t>
                            </m:r>
                            <m:r>
                              <a:rPr lang="fr-CH" b="0" i="1" smtClean="0">
                                <a:latin typeface="Cambria Math" panose="02040503050406030204" pitchFamily="18" charset="0"/>
                              </a:rPr>
                              <m:t>𝑖𝑛</m:t>
                            </m:r>
                          </m:sub>
                        </m:sSub>
                      </m:num>
                      <m:den>
                        <m:sSub>
                          <m:sSubPr>
                            <m:ctrlPr>
                              <a:rPr lang="fr-CH" i="1">
                                <a:latin typeface="Cambria Math" panose="02040503050406030204" pitchFamily="18" charset="0"/>
                              </a:rPr>
                            </m:ctrlPr>
                          </m:sSubPr>
                          <m:e>
                            <m:r>
                              <a:rPr lang="fr-CH" i="1">
                                <a:latin typeface="Cambria Math" panose="02040503050406030204" pitchFamily="18" charset="0"/>
                              </a:rPr>
                              <m:t>𝐼</m:t>
                            </m:r>
                          </m:e>
                          <m:sub>
                            <m:r>
                              <a:rPr lang="fr-CH" i="1">
                                <a:latin typeface="Cambria Math" panose="02040503050406030204" pitchFamily="18" charset="0"/>
                              </a:rPr>
                              <m:t>𝑚𝑎𝑥</m:t>
                            </m:r>
                          </m:sub>
                        </m:sSub>
                        <m:r>
                          <a:rPr lang="fr-CH" b="0" i="1" smtClean="0">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rPr>
                              <m:t>𝐼</m:t>
                            </m:r>
                          </m:e>
                          <m:sub>
                            <m:r>
                              <a:rPr lang="fr-CH" i="1">
                                <a:latin typeface="Cambria Math" panose="02040503050406030204" pitchFamily="18" charset="0"/>
                              </a:rPr>
                              <m:t>𝑚</m:t>
                            </m:r>
                            <m:r>
                              <a:rPr lang="fr-CH" b="0" i="1" smtClean="0">
                                <a:latin typeface="Cambria Math" panose="02040503050406030204" pitchFamily="18" charset="0"/>
                              </a:rPr>
                              <m:t>𝑖𝑛</m:t>
                            </m:r>
                          </m:sub>
                        </m:sSub>
                      </m:den>
                    </m:f>
                  </m:oMath>
                </a14:m>
                <a:r>
                  <a:rPr lang="fr-CH" dirty="0"/>
                  <a:t> ..</a:t>
                </a:r>
              </a:p>
              <a:p>
                <a:pPr marL="342900" indent="-342900">
                  <a:lnSpc>
                    <a:spcPct val="120000"/>
                  </a:lnSpc>
                  <a:buFont typeface="Arial" panose="020B0604020202020204" pitchFamily="34" charset="0"/>
                  <a:buChar char="•"/>
                </a:pPr>
                <a:r>
                  <a:rPr lang="fr-CH" dirty="0"/>
                  <a:t>Plus la fréquence spatiale est élevée (lignes plus minces et plus proches l'un à l'autre), plus le contraste diminue. La fréquence est mesuré en nombre des paires des lignes par mm.</a:t>
                </a:r>
              </a:p>
              <a:p>
                <a:pPr marL="342900" indent="-342900">
                  <a:lnSpc>
                    <a:spcPct val="120000"/>
                  </a:lnSpc>
                  <a:buFont typeface="Arial" panose="020B0604020202020204" pitchFamily="34" charset="0"/>
                  <a:buChar char="•"/>
                </a:pPr>
                <a:r>
                  <a:rPr lang="fr-CH" dirty="0"/>
                  <a:t>La </a:t>
                </a:r>
                <a:r>
                  <a:rPr lang="fr-CH" b="1" dirty="0"/>
                  <a:t>fonction de transfert de modulation</a:t>
                </a:r>
                <a:r>
                  <a:rPr lang="fr-CH" dirty="0"/>
                  <a:t> (MTF): le contraste de l'image en fonction de la fréquence spatiale </a:t>
                </a:r>
                <a:r>
                  <a:rPr lang="fr-CH" dirty="0">
                    <a:latin typeface="Symbol" pitchFamily="2" charset="2"/>
                  </a:rPr>
                  <a:t>x </a:t>
                </a:r>
                <a:r>
                  <a:rPr lang="fr-CH" dirty="0"/>
                  <a:t>.</a:t>
                </a:r>
              </a:p>
            </p:txBody>
          </p:sp>
        </mc:Choice>
        <mc:Fallback xmlns="">
          <p:sp>
            <p:nvSpPr>
              <p:cNvPr id="19465" name="Text Box 9"/>
              <p:cNvSpPr txBox="1">
                <a:spLocks noRot="1" noChangeAspect="1" noMove="1" noResize="1" noEditPoints="1" noAdjustHandles="1" noChangeArrowheads="1" noChangeShapeType="1" noTextEdit="1"/>
              </p:cNvSpPr>
              <p:nvPr/>
            </p:nvSpPr>
            <p:spPr bwMode="auto">
              <a:xfrm>
                <a:off x="0" y="532090"/>
                <a:ext cx="8508268" cy="3601242"/>
              </a:xfrm>
              <a:prstGeom prst="rect">
                <a:avLst/>
              </a:prstGeom>
              <a:blipFill>
                <a:blip r:embed="rId3"/>
                <a:stretch>
                  <a:fillRect l="-447" t="-351" r="-745" b="-1754"/>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12192000"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La fonction de transfert de modulation (MTF)</a:t>
            </a:r>
            <a:endParaRPr lang="en-US" sz="2800" dirty="0"/>
          </a:p>
        </p:txBody>
      </p:sp>
      <p:sp>
        <p:nvSpPr>
          <p:cNvPr id="5" name="Rectangle 4">
            <a:extLst>
              <a:ext uri="{FF2B5EF4-FFF2-40B4-BE49-F238E27FC236}">
                <a16:creationId xmlns:a16="http://schemas.microsoft.com/office/drawing/2014/main" id="{3F36835A-816C-DC43-8E4D-D89964E6CF7B}"/>
              </a:ext>
            </a:extLst>
          </p:cNvPr>
          <p:cNvSpPr/>
          <p:nvPr/>
        </p:nvSpPr>
        <p:spPr>
          <a:xfrm>
            <a:off x="9192344" y="6509921"/>
            <a:ext cx="2999656" cy="338554"/>
          </a:xfrm>
          <a:prstGeom prst="rect">
            <a:avLst/>
          </a:prstGeom>
        </p:spPr>
        <p:txBody>
          <a:bodyPr wrap="square">
            <a:spAutoFit/>
          </a:bodyPr>
          <a:lstStyle/>
          <a:p>
            <a:r>
              <a:rPr lang="fr-CH" sz="800" dirty="0"/>
              <a:t>https://</a:t>
            </a:r>
            <a:r>
              <a:rPr lang="fr-CH" sz="800" dirty="0" err="1"/>
              <a:t>www.edmundoptics.com</a:t>
            </a:r>
            <a:r>
              <a:rPr lang="fr-CH" sz="800" dirty="0"/>
              <a:t>/</a:t>
            </a:r>
            <a:r>
              <a:rPr lang="fr-CH" sz="800" dirty="0" err="1"/>
              <a:t>knowledge</a:t>
            </a:r>
            <a:r>
              <a:rPr lang="fr-CH" sz="800" dirty="0"/>
              <a:t>-center/application-notes/</a:t>
            </a:r>
            <a:r>
              <a:rPr lang="fr-CH" sz="800" dirty="0" err="1"/>
              <a:t>optics</a:t>
            </a:r>
            <a:r>
              <a:rPr lang="fr-CH" sz="800" dirty="0"/>
              <a:t>/introduction-to-modulation-</a:t>
            </a:r>
            <a:r>
              <a:rPr lang="fr-CH" sz="800" dirty="0" err="1"/>
              <a:t>transfer</a:t>
            </a:r>
            <a:r>
              <a:rPr lang="fr-CH" sz="800" dirty="0"/>
              <a:t>-</a:t>
            </a:r>
            <a:r>
              <a:rPr lang="fr-CH" sz="800" dirty="0" err="1"/>
              <a:t>function</a:t>
            </a:r>
            <a:r>
              <a:rPr lang="fr-CH" sz="800" dirty="0"/>
              <a:t>/</a:t>
            </a:r>
          </a:p>
        </p:txBody>
      </p:sp>
      <p:pic>
        <p:nvPicPr>
          <p:cNvPr id="1028" name="Picture 4" descr="Contrast Expressed as a Square Wave">
            <a:extLst>
              <a:ext uri="{FF2B5EF4-FFF2-40B4-BE49-F238E27FC236}">
                <a16:creationId xmlns:a16="http://schemas.microsoft.com/office/drawing/2014/main" id="{8E94F1EE-61F9-084A-938C-B86AFCF1D1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568577" y="4113076"/>
            <a:ext cx="3623424" cy="2305815"/>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upe 11">
            <a:extLst>
              <a:ext uri="{FF2B5EF4-FFF2-40B4-BE49-F238E27FC236}">
                <a16:creationId xmlns:a16="http://schemas.microsoft.com/office/drawing/2014/main" id="{A9175A47-A78F-57C1-66C4-8B81674E2E04}"/>
              </a:ext>
            </a:extLst>
          </p:cNvPr>
          <p:cNvGrpSpPr/>
          <p:nvPr/>
        </p:nvGrpSpPr>
        <p:grpSpPr>
          <a:xfrm>
            <a:off x="8313189" y="532090"/>
            <a:ext cx="3878811" cy="3539381"/>
            <a:chOff x="4071522" y="3420661"/>
            <a:chExt cx="3760924" cy="3431810"/>
          </a:xfrm>
        </p:grpSpPr>
        <p:pic>
          <p:nvPicPr>
            <p:cNvPr id="1030" name="Picture 6" descr="Contrast of a Bar Target and Its Image">
              <a:extLst>
                <a:ext uri="{FF2B5EF4-FFF2-40B4-BE49-F238E27FC236}">
                  <a16:creationId xmlns:a16="http://schemas.microsoft.com/office/drawing/2014/main" id="{6B2CE428-20F2-4896-B2A5-461E9938377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071522" y="3420661"/>
              <a:ext cx="3760924" cy="1660179"/>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ontrast Comparison at Object and Image Planes">
              <a:extLst>
                <a:ext uri="{FF2B5EF4-FFF2-40B4-BE49-F238E27FC236}">
                  <a16:creationId xmlns:a16="http://schemas.microsoft.com/office/drawing/2014/main" id="{E0AB0321-7F50-2CC5-A784-42A317D92DB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071522" y="5084837"/>
              <a:ext cx="3760924" cy="1767634"/>
            </a:xfrm>
            <a:prstGeom prst="rect">
              <a:avLst/>
            </a:prstGeom>
            <a:noFill/>
            <a:extLst>
              <a:ext uri="{909E8E84-426E-40DD-AFC4-6F175D3DCCD1}">
                <a14:hiddenFill xmlns:a14="http://schemas.microsoft.com/office/drawing/2010/main">
                  <a:solidFill>
                    <a:srgbClr val="FFFFFF"/>
                  </a:solidFill>
                </a14:hiddenFill>
              </a:ext>
            </a:extLst>
          </p:spPr>
        </p:pic>
      </p:grpSp>
      <p:sp>
        <p:nvSpPr>
          <p:cNvPr id="15" name="ZoneTexte 14">
            <a:extLst>
              <a:ext uri="{FF2B5EF4-FFF2-40B4-BE49-F238E27FC236}">
                <a16:creationId xmlns:a16="http://schemas.microsoft.com/office/drawing/2014/main" id="{8D271121-70F4-9A5E-268D-C988CA1F4015}"/>
              </a:ext>
            </a:extLst>
          </p:cNvPr>
          <p:cNvSpPr txBox="1"/>
          <p:nvPr/>
        </p:nvSpPr>
        <p:spPr>
          <a:xfrm>
            <a:off x="9192344" y="6381328"/>
            <a:ext cx="1717137" cy="215444"/>
          </a:xfrm>
          <a:prstGeom prst="rect">
            <a:avLst/>
          </a:prstGeom>
          <a:noFill/>
        </p:spPr>
        <p:txBody>
          <a:bodyPr wrap="none" rtlCol="0">
            <a:spAutoFit/>
          </a:bodyPr>
          <a:lstStyle/>
          <a:p>
            <a:r>
              <a:rPr lang="en-US" sz="800" dirty="0"/>
              <a:t>https://</a:t>
            </a:r>
            <a:r>
              <a:rPr lang="en-US" sz="800" dirty="0" err="1"/>
              <a:t>spie.org</a:t>
            </a:r>
            <a:r>
              <a:rPr lang="en-US" sz="800" dirty="0"/>
              <a:t>/samples/TT52.pdf</a:t>
            </a:r>
          </a:p>
        </p:txBody>
      </p:sp>
      <p:grpSp>
        <p:nvGrpSpPr>
          <p:cNvPr id="20" name="Groupe 19">
            <a:extLst>
              <a:ext uri="{FF2B5EF4-FFF2-40B4-BE49-F238E27FC236}">
                <a16:creationId xmlns:a16="http://schemas.microsoft.com/office/drawing/2014/main" id="{92D1DD0C-4E69-E879-0461-D3821C2D6B68}"/>
              </a:ext>
            </a:extLst>
          </p:cNvPr>
          <p:cNvGrpSpPr/>
          <p:nvPr/>
        </p:nvGrpSpPr>
        <p:grpSpPr>
          <a:xfrm>
            <a:off x="-1" y="4113076"/>
            <a:ext cx="4595525" cy="2757321"/>
            <a:chOff x="2250768" y="4466244"/>
            <a:chExt cx="3989248" cy="2391756"/>
          </a:xfrm>
        </p:grpSpPr>
        <p:pic>
          <p:nvPicPr>
            <p:cNvPr id="16" name="Image 15">
              <a:extLst>
                <a:ext uri="{FF2B5EF4-FFF2-40B4-BE49-F238E27FC236}">
                  <a16:creationId xmlns:a16="http://schemas.microsoft.com/office/drawing/2014/main" id="{497A06F7-E2D4-5891-F156-0E91769DF985}"/>
                </a:ext>
              </a:extLst>
            </p:cNvPr>
            <p:cNvPicPr>
              <a:picLocks noChangeAspect="1"/>
            </p:cNvPicPr>
            <p:nvPr/>
          </p:nvPicPr>
          <p:blipFill>
            <a:blip r:embed="rId7"/>
            <a:stretch>
              <a:fillRect/>
            </a:stretch>
          </p:blipFill>
          <p:spPr>
            <a:xfrm>
              <a:off x="2250768" y="4466244"/>
              <a:ext cx="3521196" cy="2391756"/>
            </a:xfrm>
            <a:prstGeom prst="rect">
              <a:avLst/>
            </a:prstGeom>
          </p:spPr>
        </p:pic>
        <p:sp>
          <p:nvSpPr>
            <p:cNvPr id="19" name="ZoneTexte 18">
              <a:extLst>
                <a:ext uri="{FF2B5EF4-FFF2-40B4-BE49-F238E27FC236}">
                  <a16:creationId xmlns:a16="http://schemas.microsoft.com/office/drawing/2014/main" id="{EA98D107-008D-E580-93C7-CBC8F7588047}"/>
                </a:ext>
              </a:extLst>
            </p:cNvPr>
            <p:cNvSpPr txBox="1"/>
            <p:nvPr/>
          </p:nvSpPr>
          <p:spPr>
            <a:xfrm>
              <a:off x="5615510" y="6432976"/>
              <a:ext cx="624506" cy="369332"/>
            </a:xfrm>
            <a:prstGeom prst="rect">
              <a:avLst/>
            </a:prstGeom>
            <a:solidFill>
              <a:schemeClr val="bg1"/>
            </a:solidFill>
          </p:spPr>
          <p:txBody>
            <a:bodyPr wrap="square" rtlCol="0">
              <a:spAutoFit/>
            </a:bodyPr>
            <a:lstStyle/>
            <a:p>
              <a:r>
                <a:rPr lang="en-US" dirty="0">
                  <a:latin typeface="Symbol" pitchFamily="2" charset="2"/>
                </a:rPr>
                <a:t>n/</a:t>
              </a:r>
              <a:r>
                <a:rPr lang="en-US" dirty="0" err="1">
                  <a:latin typeface="Symbol" pitchFamily="2" charset="2"/>
                </a:rPr>
                <a:t>n</a:t>
              </a:r>
              <a:r>
                <a:rPr lang="en-US" baseline="-25000" dirty="0" err="1">
                  <a:latin typeface="+mn-lt"/>
                  <a:cs typeface="+mn-cs"/>
                </a:rPr>
                <a:t>c</a:t>
              </a:r>
              <a:endParaRPr lang="en-US" baseline="-25000" dirty="0">
                <a:latin typeface="+mn-lt"/>
                <a:cs typeface="+mn-cs"/>
              </a:endParaRPr>
            </a:p>
          </p:txBody>
        </p:sp>
      </p:grpSp>
      <p:pic>
        <p:nvPicPr>
          <p:cNvPr id="1026" name="Picture 2">
            <a:extLst>
              <a:ext uri="{FF2B5EF4-FFF2-40B4-BE49-F238E27FC236}">
                <a16:creationId xmlns:a16="http://schemas.microsoft.com/office/drawing/2014/main" id="{84398ADA-D91A-6B97-01F7-4E7507AEA9A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35961" y="4120812"/>
            <a:ext cx="2700300" cy="273448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066914C-D8B0-AD39-E4E8-F829B94E5663}"/>
              </a:ext>
            </a:extLst>
          </p:cNvPr>
          <p:cNvSpPr txBox="1"/>
          <p:nvPr/>
        </p:nvSpPr>
        <p:spPr>
          <a:xfrm>
            <a:off x="3899755" y="4329100"/>
            <a:ext cx="1908213" cy="1477328"/>
          </a:xfrm>
          <a:prstGeom prst="rect">
            <a:avLst/>
          </a:prstGeom>
          <a:noFill/>
        </p:spPr>
        <p:txBody>
          <a:bodyPr wrap="square" rtlCol="0">
            <a:spAutoFit/>
          </a:bodyPr>
          <a:lstStyle/>
          <a:p>
            <a:r>
              <a:rPr lang="fr-CH" dirty="0"/>
              <a:t>Image standard pour caractériser le MTF des systèmes optiques</a:t>
            </a:r>
          </a:p>
        </p:txBody>
      </p:sp>
    </p:spTree>
    <p:extLst>
      <p:ext uri="{BB962C8B-B14F-4D97-AF65-F5344CB8AC3E}">
        <p14:creationId xmlns:p14="http://schemas.microsoft.com/office/powerpoint/2010/main" val="4255927277"/>
      </p:ext>
    </p:extLst>
  </p:cSld>
  <p:clrMapOvr>
    <a:masterClrMapping/>
  </p:clrMapOvr>
  <mc:AlternateContent xmlns:mc="http://schemas.openxmlformats.org/markup-compatibility/2006" xmlns:p14="http://schemas.microsoft.com/office/powerpoint/2010/main">
    <mc:Choice Requires="p14">
      <p:transition spd="slow" p14:dur="2000" advTm="150233"/>
    </mc:Choice>
    <mc:Fallback xmlns="">
      <p:transition spd="slow" advTm="150233"/>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ig 6-10">
            <a:extLst>
              <a:ext uri="{FF2B5EF4-FFF2-40B4-BE49-F238E27FC236}">
                <a16:creationId xmlns:a16="http://schemas.microsoft.com/office/drawing/2014/main" id="{8F713E90-DCA2-0E4A-B85E-C9FD311C8641}"/>
              </a:ext>
            </a:extLst>
          </p:cNvPr>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41005" y="4511750"/>
            <a:ext cx="2799833" cy="2195254"/>
          </a:xfrm>
          <a:prstGeom prst="rect">
            <a:avLst/>
          </a:prstGeom>
          <a:noFill/>
          <a:ln>
            <a:noFill/>
          </a:ln>
        </p:spPr>
      </p:pic>
      <mc:AlternateContent xmlns:mc="http://schemas.openxmlformats.org/markup-compatibility/2006" xmlns:a14="http://schemas.microsoft.com/office/drawing/2010/main">
        <mc:Choice Requires="a14">
          <p:sp>
            <p:nvSpPr>
              <p:cNvPr id="19465" name="Text Box 9"/>
              <p:cNvSpPr txBox="1">
                <a:spLocks noChangeArrowheads="1"/>
              </p:cNvSpPr>
              <p:nvPr/>
            </p:nvSpPr>
            <p:spPr bwMode="auto">
              <a:xfrm>
                <a:off x="0" y="532091"/>
                <a:ext cx="12192000" cy="4055084"/>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La diffraction de Fraunhofer, ou du champ lointain, donne une intégrale de diffraction:</a:t>
                </a:r>
              </a:p>
              <a:p>
                <a:pPr>
                  <a:lnSpc>
                    <a:spcPct val="120000"/>
                  </a:lnSpc>
                </a:pPr>
                <a:r>
                  <a:rPr lang="fr-CH" dirty="0">
                    <a:ea typeface="Cambria Math" panose="02040503050406030204" pitchFamily="18" charset="0"/>
                  </a:rPr>
                  <a:t>      </a:t>
                </a:r>
                <a14:m>
                  <m:oMath xmlns:m="http://schemas.openxmlformats.org/officeDocument/2006/math">
                    <m:r>
                      <a:rPr lang="fr-CH" b="0" i="1" smtClean="0">
                        <a:latin typeface="Cambria Math" panose="02040503050406030204" pitchFamily="18" charset="0"/>
                        <a:ea typeface="Cambria Math" panose="02040503050406030204" pitchFamily="18" charset="0"/>
                      </a:rPr>
                      <m:t>𝑈</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𝑦</m:t>
                            </m:r>
                          </m:sub>
                        </m:sSub>
                      </m:e>
                    </m:d>
                    <m:r>
                      <a:rPr lang="fr-CH" i="1">
                        <a:latin typeface="Cambria Math" panose="02040503050406030204" pitchFamily="18" charset="0"/>
                        <a:ea typeface="Cambria Math" panose="02040503050406030204" pitchFamily="18" charset="0"/>
                      </a:rPr>
                      <m:t>=</m:t>
                    </m:r>
                    <m:r>
                      <a:rPr lang="fr-CH" i="1" smtClean="0">
                        <a:latin typeface="Cambria Math" panose="02040503050406030204" pitchFamily="18" charset="0"/>
                        <a:ea typeface="Cambria Math" panose="02040503050406030204" pitchFamily="18" charset="0"/>
                      </a:rPr>
                      <m:t>𝒰</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Sub>
                      </m:e>
                    </m:d>
                    <m:r>
                      <a:rPr lang="fr-CH" i="1">
                        <a:latin typeface="Cambria Math" panose="02040503050406030204" pitchFamily="18" charset="0"/>
                        <a:ea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𝑖𝑘𝑧</m:t>
                        </m:r>
                      </m:sup>
                    </m:sSup>
                    <m:nary>
                      <m:naryPr>
                        <m:limLoc m:val="undOvr"/>
                        <m:ctrlPr>
                          <a:rPr lang="fr-CH" i="1">
                            <a:latin typeface="Cambria Math" panose="02040503050406030204" pitchFamily="18" charset="0"/>
                          </a:rPr>
                        </m:ctrlPr>
                      </m:naryPr>
                      <m:sub>
                        <m:r>
                          <m:rPr>
                            <m:sty m:val="p"/>
                          </m:rPr>
                          <a:rPr lang="fr-CH" i="1" smtClean="0">
                            <a:latin typeface="Cambria Math" panose="02040503050406030204" pitchFamily="18" charset="0"/>
                            <a:ea typeface="Cambria Math" panose="02040503050406030204" pitchFamily="18" charset="0"/>
                          </a:rPr>
                          <m:t>Σ</m:t>
                        </m:r>
                      </m:sub>
                      <m:sup>
                        <m:r>
                          <a:rPr lang="fr-CH" i="1">
                            <a:latin typeface="Cambria Math" panose="02040503050406030204" pitchFamily="18" charset="0"/>
                          </a:rPr>
                          <m:t> </m:t>
                        </m:r>
                      </m:sup>
                      <m:e>
                        <m:r>
                          <a:rPr lang="fr-CH" b="0" i="1" smtClean="0">
                            <a:latin typeface="Cambria Math" panose="02040503050406030204" pitchFamily="18" charset="0"/>
                          </a:rPr>
                          <m:t>𝑈</m:t>
                        </m:r>
                        <m:r>
                          <a:rPr lang="fr-CH" i="1">
                            <a:latin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𝑥</m:t>
                            </m:r>
                          </m:e>
                          <m:sup>
                            <m:r>
                              <a:rPr lang="fr-CH" i="1">
                                <a:latin typeface="Cambria Math" panose="02040503050406030204" pitchFamily="18" charset="0"/>
                              </a:rPr>
                              <m:t>′</m:t>
                            </m:r>
                          </m:sup>
                        </m:sSup>
                        <m:r>
                          <a:rPr lang="fr-CH" i="1">
                            <a:latin typeface="Cambria Math" panose="02040503050406030204" pitchFamily="18" charset="0"/>
                          </a:rPr>
                          <m:t>,</m:t>
                        </m:r>
                        <m:r>
                          <a:rPr lang="fr-CH" i="1">
                            <a:latin typeface="Cambria Math" panose="02040503050406030204" pitchFamily="18" charset="0"/>
                          </a:rPr>
                          <m:t>𝑦</m:t>
                        </m:r>
                        <m:r>
                          <a:rPr lang="fr-CH" i="1">
                            <a:latin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𝑖</m:t>
                            </m:r>
                            <m:d>
                              <m:dPr>
                                <m:ctrlPr>
                                  <a:rPr lang="fr-CH" i="1">
                                    <a:latin typeface="Cambria Math" panose="02040503050406030204" pitchFamily="18" charset="0"/>
                                  </a:rPr>
                                </m:ctrlPr>
                              </m:dPr>
                              <m:e>
                                <m:sSup>
                                  <m:sSupPr>
                                    <m:ctrlPr>
                                      <a:rPr lang="fr-CH" i="1">
                                        <a:latin typeface="Cambria Math" panose="02040503050406030204" pitchFamily="18" charset="0"/>
                                        <a:ea typeface="Cambria Math" panose="02040503050406030204" pitchFamily="18" charset="0"/>
                                      </a:rPr>
                                    </m:ctrlPr>
                                  </m:sSup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𝑥</m:t>
                                    </m:r>
                                  </m:e>
                                  <m:sup>
                                    <m:r>
                                      <a:rPr lang="fr-CH" i="1">
                                        <a:latin typeface="Cambria Math" panose="02040503050406030204" pitchFamily="18" charset="0"/>
                                        <a:ea typeface="Cambria Math" panose="02040503050406030204" pitchFamily="18" charset="0"/>
                                      </a:rPr>
                                      <m:t>′</m:t>
                                    </m:r>
                                  </m:sup>
                                </m:sSup>
                                <m:r>
                                  <a:rPr lang="fr-CH" i="1">
                                    <a:latin typeface="Cambria Math" panose="02040503050406030204" pitchFamily="18" charset="0"/>
                                    <a:ea typeface="Cambria Math" panose="02040503050406030204" pitchFamily="18" charset="0"/>
                                  </a:rPr>
                                  <m:t>+</m:t>
                                </m:r>
                                <m:sSup>
                                  <m:sSupPr>
                                    <m:ctrlPr>
                                      <a:rPr lang="fr-CH" i="1">
                                        <a:latin typeface="Cambria Math" panose="02040503050406030204" pitchFamily="18" charset="0"/>
                                        <a:ea typeface="Cambria Math" panose="02040503050406030204" pitchFamily="18" charset="0"/>
                                      </a:rPr>
                                    </m:ctrlPr>
                                  </m:sSup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b="0" i="1" smtClean="0">
                                            <a:latin typeface="Cambria Math" panose="02040503050406030204" pitchFamily="18" charset="0"/>
                                            <a:ea typeface="Cambria Math" panose="02040503050406030204" pitchFamily="18" charset="0"/>
                                          </a:rPr>
                                          <m:t>𝑦</m:t>
                                        </m:r>
                                      </m:sub>
                                    </m:sSub>
                                    <m:r>
                                      <a:rPr lang="fr-CH" b="0" i="1" smtClean="0">
                                        <a:latin typeface="Cambria Math" panose="02040503050406030204" pitchFamily="18" charset="0"/>
                                        <a:ea typeface="Cambria Math" panose="02040503050406030204" pitchFamily="18" charset="0"/>
                                      </a:rPr>
                                      <m:t>𝑦</m:t>
                                    </m:r>
                                  </m:e>
                                  <m:sup>
                                    <m:r>
                                      <a:rPr lang="fr-CH" i="1">
                                        <a:latin typeface="Cambria Math" panose="02040503050406030204" pitchFamily="18" charset="0"/>
                                        <a:ea typeface="Cambria Math" panose="02040503050406030204" pitchFamily="18" charset="0"/>
                                      </a:rPr>
                                      <m:t>′</m:t>
                                    </m:r>
                                  </m:sup>
                                </m:sSup>
                              </m:e>
                            </m:d>
                          </m:sup>
                        </m:sSup>
                        <m:r>
                          <a:rPr lang="fr-CH" i="1">
                            <a:latin typeface="Cambria Math" panose="02040503050406030204" pitchFamily="18" charset="0"/>
                            <a:ea typeface="Cambria Math" panose="02040503050406030204" pitchFamily="18" charset="0"/>
                          </a:rPr>
                          <m:t>𝑑𝑥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𝑑𝑦</m:t>
                        </m:r>
                        <m:r>
                          <a:rPr lang="fr-CH" i="1">
                            <a:latin typeface="Cambria Math" panose="02040503050406030204" pitchFamily="18" charset="0"/>
                            <a:ea typeface="Cambria Math" panose="02040503050406030204" pitchFamily="18" charset="0"/>
                          </a:rPr>
                          <m:t>′</m:t>
                        </m:r>
                      </m:e>
                    </m:nary>
                  </m:oMath>
                </a14:m>
                <a:r>
                  <a:rPr lang="fr-CH" dirty="0"/>
                  <a:t> , avec les définitions: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𝑘</m:t>
                    </m:r>
                    <m:func>
                      <m:funcPr>
                        <m:ctrlPr>
                          <a:rPr lang="fr-CH" i="1">
                            <a:latin typeface="Cambria Math" panose="02040503050406030204" pitchFamily="18" charset="0"/>
                            <a:ea typeface="Cambria Math" panose="02040503050406030204" pitchFamily="18" charset="0"/>
                          </a:rPr>
                        </m:ctrlPr>
                      </m:funcPr>
                      <m:fName>
                        <m:r>
                          <m:rPr>
                            <m:sty m:val="p"/>
                          </m:rPr>
                          <a:rPr lang="fr-CH">
                            <a:latin typeface="Cambria Math" panose="02040503050406030204" pitchFamily="18" charset="0"/>
                            <a:ea typeface="Cambria Math" panose="02040503050406030204" pitchFamily="18" charset="0"/>
                          </a:rPr>
                          <m:t>sin</m:t>
                        </m:r>
                      </m:fName>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𝑥</m:t>
                            </m:r>
                          </m:sub>
                        </m:sSub>
                      </m:e>
                    </m:func>
                  </m:oMath>
                </a14:m>
                <a:r>
                  <a:rPr lang="fr-CH" dirty="0"/>
                  <a:t> ,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b="0" i="1" smtClean="0">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𝑘</m:t>
                    </m:r>
                    <m:func>
                      <m:funcPr>
                        <m:ctrlPr>
                          <a:rPr lang="fr-CH" i="1">
                            <a:latin typeface="Cambria Math" panose="02040503050406030204" pitchFamily="18" charset="0"/>
                            <a:ea typeface="Cambria Math" panose="02040503050406030204" pitchFamily="18" charset="0"/>
                          </a:rPr>
                        </m:ctrlPr>
                      </m:funcPr>
                      <m:fName>
                        <m:r>
                          <m:rPr>
                            <m:sty m:val="p"/>
                          </m:rPr>
                          <a:rPr lang="fr-CH">
                            <a:latin typeface="Cambria Math" panose="02040503050406030204" pitchFamily="18" charset="0"/>
                            <a:ea typeface="Cambria Math" panose="02040503050406030204" pitchFamily="18" charset="0"/>
                          </a:rPr>
                          <m:t>sin</m:t>
                        </m:r>
                      </m:fName>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b="0" i="1" smtClean="0">
                                <a:latin typeface="Cambria Math" panose="02040503050406030204" pitchFamily="18" charset="0"/>
                                <a:ea typeface="Cambria Math" panose="02040503050406030204" pitchFamily="18" charset="0"/>
                              </a:rPr>
                              <m:t>𝑦</m:t>
                            </m:r>
                          </m:sub>
                        </m:sSub>
                      </m:e>
                    </m:func>
                  </m:oMath>
                </a14:m>
                <a:r>
                  <a:rPr lang="fr-CH" dirty="0"/>
                  <a:t>. </a:t>
                </a:r>
              </a:p>
              <a:p>
                <a:pPr marL="342900" indent="-342900">
                  <a:lnSpc>
                    <a:spcPct val="120000"/>
                  </a:lnSpc>
                  <a:buFont typeface="Arial" panose="020B0604020202020204" pitchFamily="34" charset="0"/>
                  <a:buChar char="•"/>
                </a:pPr>
                <a14:m>
                  <m:oMath xmlns:m="http://schemas.openxmlformats.org/officeDocument/2006/math">
                    <m:r>
                      <a:rPr lang="fr-CH" i="1">
                        <a:latin typeface="Cambria Math" panose="02040503050406030204" pitchFamily="18" charset="0"/>
                        <a:ea typeface="Cambria Math" panose="02040503050406030204" pitchFamily="18" charset="0"/>
                      </a:rPr>
                      <m:t>𝒰</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Sub>
                      </m:e>
                    </m:d>
                  </m:oMath>
                </a14:m>
                <a:r>
                  <a:rPr lang="fr-CH" dirty="0"/>
                  <a:t> est la transformée de Fourier de </a:t>
                </a:r>
                <a:r>
                  <a:rPr lang="fr-CH" i="1" dirty="0"/>
                  <a:t>U</a:t>
                </a:r>
                <a:r>
                  <a:rPr lang="fr-CH" dirty="0"/>
                  <a:t>(</a:t>
                </a:r>
                <a:r>
                  <a:rPr lang="fr-CH" i="1" dirty="0" err="1"/>
                  <a:t>x</a:t>
                </a:r>
                <a:r>
                  <a:rPr lang="fr-CH" dirty="0" err="1"/>
                  <a:t>',</a:t>
                </a:r>
                <a:r>
                  <a:rPr lang="fr-CH" i="1" dirty="0" err="1"/>
                  <a:t>y</a:t>
                </a:r>
                <a:r>
                  <a:rPr lang="fr-CH" dirty="0"/>
                  <a:t>') ! En effet, la diffraction transforme la dépendance spatiale de </a:t>
                </a:r>
                <a:r>
                  <a:rPr lang="fr-CH" i="1" dirty="0"/>
                  <a:t>U</a:t>
                </a:r>
                <a:r>
                  <a:rPr lang="fr-CH" dirty="0"/>
                  <a:t> en dépendance fréquentielle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Sub>
                    <m:r>
                      <a:rPr lang="fr-CH" b="0" i="1" smtClean="0">
                        <a:latin typeface="Cambria Math" panose="02040503050406030204" pitchFamily="18" charset="0"/>
                        <a:ea typeface="Cambria Math" panose="02040503050406030204" pitchFamily="18" charset="0"/>
                      </a:rPr>
                      <m:t>=</m:t>
                    </m:r>
                  </m:oMath>
                </a14:m>
                <a:r>
                  <a:rPr lang="fr-CH" dirty="0"/>
                  <a:t> fréquences spatiales!) de </a:t>
                </a:r>
                <a14:m>
                  <m:oMath xmlns:m="http://schemas.openxmlformats.org/officeDocument/2006/math">
                    <m:r>
                      <a:rPr lang="fr-CH" i="1">
                        <a:latin typeface="Cambria Math" panose="02040503050406030204" pitchFamily="18" charset="0"/>
                        <a:ea typeface="Cambria Math" panose="02040503050406030204" pitchFamily="18" charset="0"/>
                      </a:rPr>
                      <m:t>𝒰</m:t>
                    </m:r>
                  </m:oMath>
                </a14:m>
                <a:r>
                  <a:rPr lang="fr-CH" dirty="0"/>
                  <a:t>.</a:t>
                </a:r>
              </a:p>
              <a:p>
                <a:pPr marL="342900" indent="-342900">
                  <a:lnSpc>
                    <a:spcPct val="120000"/>
                  </a:lnSpc>
                  <a:buFont typeface="Arial" panose="020B0604020202020204" pitchFamily="34" charset="0"/>
                  <a:buChar char="•"/>
                </a:pPr>
                <a:r>
                  <a:rPr lang="fr-CH" dirty="0"/>
                  <a:t>Nous aimerions généraliser cet approche, pour analyser le comportement d'un système optique en utilisant la transformée de Fourier. Nous supposons que le système transporte la lumière venante d'un objet </a:t>
                </a:r>
                <a:r>
                  <a:rPr lang="fr-CH" i="1" dirty="0"/>
                  <a:t>f</a:t>
                </a:r>
                <a:r>
                  <a:rPr lang="fr-CH" dirty="0"/>
                  <a:t>(</a:t>
                </a:r>
                <a:r>
                  <a:rPr lang="fr-CH" i="1" dirty="0" err="1"/>
                  <a:t>x</a:t>
                </a:r>
                <a:r>
                  <a:rPr lang="fr-CH" dirty="0" err="1"/>
                  <a:t>,</a:t>
                </a:r>
                <a:r>
                  <a:rPr lang="fr-CH" i="1" dirty="0" err="1"/>
                  <a:t>y</a:t>
                </a:r>
                <a:r>
                  <a:rPr lang="fr-CH" dirty="0"/>
                  <a:t>) par une </a:t>
                </a:r>
                <a:r>
                  <a:rPr lang="fr-CH" b="1" dirty="0"/>
                  <a:t>fonction de transfert</a:t>
                </a:r>
                <a:r>
                  <a:rPr lang="fr-CH" dirty="0"/>
                  <a:t> </a:t>
                </a:r>
                <a:r>
                  <a:rPr lang="fr-CH" i="1" dirty="0"/>
                  <a:t>H</a:t>
                </a:r>
                <a:r>
                  <a:rPr lang="fr-CH" dirty="0"/>
                  <a:t>(</a:t>
                </a:r>
                <a:r>
                  <a:rPr lang="fr-CH" i="1" dirty="0" err="1"/>
                  <a:t>x</a:t>
                </a:r>
                <a:r>
                  <a:rPr lang="fr-CH" dirty="0" err="1"/>
                  <a:t>,</a:t>
                </a:r>
                <a:r>
                  <a:rPr lang="fr-CH" i="1" dirty="0" err="1"/>
                  <a:t>y</a:t>
                </a:r>
                <a:r>
                  <a:rPr lang="fr-CH" dirty="0" err="1"/>
                  <a:t>,</a:t>
                </a:r>
                <a:r>
                  <a:rPr lang="fr-CH" i="1" dirty="0" err="1"/>
                  <a:t>z</a:t>
                </a:r>
                <a:r>
                  <a:rPr lang="fr-CH" dirty="0"/>
                  <a:t>) pour obtenir l'image </a:t>
                </a:r>
                <a:r>
                  <a:rPr lang="fr-CH" i="1" dirty="0"/>
                  <a:t>g</a:t>
                </a:r>
                <a:r>
                  <a:rPr lang="fr-CH" dirty="0"/>
                  <a:t>(</a:t>
                </a:r>
                <a:r>
                  <a:rPr lang="fr-CH" i="1" dirty="0" err="1"/>
                  <a:t>x</a:t>
                </a:r>
                <a:r>
                  <a:rPr lang="fr-CH" dirty="0" err="1"/>
                  <a:t>,</a:t>
                </a:r>
                <a:r>
                  <a:rPr lang="fr-CH" i="1" dirty="0" err="1"/>
                  <a:t>y</a:t>
                </a:r>
                <a:r>
                  <a:rPr lang="fr-CH" dirty="0"/>
                  <a:t>) .</a:t>
                </a:r>
              </a:p>
              <a:p>
                <a:pPr marL="342900" indent="-342900">
                  <a:lnSpc>
                    <a:spcPct val="120000"/>
                  </a:lnSpc>
                  <a:buFont typeface="Arial" panose="020B0604020202020204" pitchFamily="34" charset="0"/>
                  <a:buChar char="•"/>
                </a:pPr>
                <a:r>
                  <a:rPr lang="fr-CH" dirty="0"/>
                  <a:t>L'idée est de calculer la transformé de Fourier </a:t>
                </a:r>
                <a14:m>
                  <m:oMath xmlns:m="http://schemas.openxmlformats.org/officeDocument/2006/math">
                    <m:r>
                      <a:rPr lang="fr-CH" i="1">
                        <a:latin typeface="Cambria Math" panose="02040503050406030204" pitchFamily="18" charset="0"/>
                        <a:ea typeface="Cambria Math" panose="02040503050406030204" pitchFamily="18" charset="0"/>
                      </a:rPr>
                      <m:t>ℱ</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Sub>
                      </m:e>
                    </m:d>
                  </m:oMath>
                </a14:m>
                <a:r>
                  <a:rPr lang="fr-CH" dirty="0"/>
                  <a:t> de l'objet </a:t>
                </a:r>
                <a:r>
                  <a:rPr lang="fr-CH" i="1" dirty="0"/>
                  <a:t>f</a:t>
                </a:r>
                <a:r>
                  <a:rPr lang="fr-CH" dirty="0"/>
                  <a:t>(</a:t>
                </a:r>
                <a:r>
                  <a:rPr lang="fr-CH" i="1" dirty="0" err="1"/>
                  <a:t>x</a:t>
                </a:r>
                <a:r>
                  <a:rPr lang="fr-CH" dirty="0" err="1"/>
                  <a:t>,</a:t>
                </a:r>
                <a:r>
                  <a:rPr lang="fr-CH" i="1" dirty="0" err="1"/>
                  <a:t>y</a:t>
                </a:r>
                <a:r>
                  <a:rPr lang="fr-CH" dirty="0"/>
                  <a:t>), suivre son évolution à travers le système (caractérisé par une fonction de transfert  </a:t>
                </a:r>
                <a14:m>
                  <m:oMath xmlns:m="http://schemas.openxmlformats.org/officeDocument/2006/math">
                    <m:r>
                      <a:rPr lang="fr-CH" i="1" smtClean="0">
                        <a:latin typeface="Cambria Math" panose="02040503050406030204" pitchFamily="18" charset="0"/>
                        <a:ea typeface="Cambria Math" panose="02040503050406030204" pitchFamily="18" charset="0"/>
                      </a:rPr>
                      <m:t>ℋ</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Sub>
                      </m:e>
                    </m:d>
                  </m:oMath>
                </a14:m>
                <a:r>
                  <a:rPr lang="fr-CH" dirty="0"/>
                  <a:t>, qui est la transformée de la réponse du système à l'impulsion </a:t>
                </a:r>
                <a:r>
                  <a:rPr lang="fr-CH" i="1" dirty="0"/>
                  <a:t>h</a:t>
                </a:r>
                <a:r>
                  <a:rPr lang="fr-CH" dirty="0"/>
                  <a:t>(</a:t>
                </a:r>
                <a:r>
                  <a:rPr lang="fr-CH" i="1" dirty="0" err="1"/>
                  <a:t>x,y</a:t>
                </a:r>
                <a:r>
                  <a:rPr lang="fr-CH" dirty="0"/>
                  <a:t>)), pour arriver à la transformée de l'image: </a:t>
                </a:r>
                <a14:m>
                  <m:oMath xmlns:m="http://schemas.openxmlformats.org/officeDocument/2006/math">
                    <m:r>
                      <a:rPr lang="fr-CH" b="0" i="1" smtClean="0">
                        <a:latin typeface="Cambria Math" panose="02040503050406030204" pitchFamily="18" charset="0"/>
                        <a:ea typeface="Cambria Math" panose="02040503050406030204" pitchFamily="18" charset="0"/>
                      </a:rPr>
                      <m:t>𝒢</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Sub>
                      </m:e>
                    </m:d>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ℋ</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Sub>
                      </m:e>
                    </m:d>
                    <m:r>
                      <a:rPr lang="fr-CH" i="1">
                        <a:latin typeface="Cambria Math" panose="02040503050406030204" pitchFamily="18" charset="0"/>
                        <a:ea typeface="Cambria Math" panose="02040503050406030204" pitchFamily="18" charset="0"/>
                      </a:rPr>
                      <m:t>ℱ</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Sub>
                      </m:e>
                    </m:d>
                  </m:oMath>
                </a14:m>
                <a:r>
                  <a:rPr lang="fr-CH" dirty="0"/>
                  <a:t> . La transformée inverse nous donnera l'image </a:t>
                </a:r>
                <a:r>
                  <a:rPr lang="fr-CH" i="1" dirty="0"/>
                  <a:t>g</a:t>
                </a:r>
                <a:r>
                  <a:rPr lang="fr-CH" dirty="0"/>
                  <a:t>(</a:t>
                </a:r>
                <a:r>
                  <a:rPr lang="fr-CH" i="1" dirty="0" err="1"/>
                  <a:t>x</a:t>
                </a:r>
                <a:r>
                  <a:rPr lang="fr-CH" dirty="0" err="1"/>
                  <a:t>,</a:t>
                </a:r>
                <a:r>
                  <a:rPr lang="fr-CH" i="1" dirty="0" err="1"/>
                  <a:t>y</a:t>
                </a:r>
                <a:r>
                  <a:rPr lang="fr-CH" dirty="0"/>
                  <a:t>) .</a:t>
                </a:r>
              </a:p>
            </p:txBody>
          </p:sp>
        </mc:Choice>
        <mc:Fallback xmlns="">
          <p:sp>
            <p:nvSpPr>
              <p:cNvPr id="19465" name="Text Box 9"/>
              <p:cNvSpPr txBox="1">
                <a:spLocks noRot="1" noChangeAspect="1" noMove="1" noResize="1" noEditPoints="1" noAdjustHandles="1" noChangeArrowheads="1" noChangeShapeType="1" noTextEdit="1"/>
              </p:cNvSpPr>
              <p:nvPr/>
            </p:nvSpPr>
            <p:spPr bwMode="auto">
              <a:xfrm>
                <a:off x="0" y="532091"/>
                <a:ext cx="12192000" cy="4055084"/>
              </a:xfrm>
              <a:prstGeom prst="rect">
                <a:avLst/>
              </a:prstGeom>
              <a:blipFill>
                <a:blip r:embed="rId4"/>
                <a:stretch>
                  <a:fillRect l="-312" t="-1875" b="-1563"/>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12192000"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L'optique de Fourier</a:t>
            </a:r>
            <a:endParaRPr lang="en-US" sz="2800" dirty="0"/>
          </a:p>
        </p:txBody>
      </p:sp>
      <p:pic>
        <p:nvPicPr>
          <p:cNvPr id="7" name="Picture 6">
            <a:extLst>
              <a:ext uri="{FF2B5EF4-FFF2-40B4-BE49-F238E27FC236}">
                <a16:creationId xmlns:a16="http://schemas.microsoft.com/office/drawing/2014/main" id="{D00CF0C0-F4AC-FA46-A4D8-A2D64F6EE325}"/>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0" y="4652489"/>
            <a:ext cx="4655840" cy="2205511"/>
          </a:xfrm>
          <a:prstGeom prst="rect">
            <a:avLst/>
          </a:prstGeom>
          <a:noFill/>
          <a:ln>
            <a:noFill/>
          </a:ln>
          <a:extLst>
            <a:ext uri="{909E8E84-426E-40dd-AFC4-6F175D3DCCD1}">
              <a14:hiddenFill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solidFill>
                  <a:srgbClr val="FFFFFF"/>
                </a:solidFill>
              </a14:hiddenFill>
            </a:ext>
            <a:ext uri="{91240B29-F687-4f45-9708-019B960494DF}">
              <a14:hiddenLine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w="9525">
                <a:solidFill>
                  <a:srgbClr val="000000"/>
                </a:solidFill>
                <a:miter lim="800000"/>
                <a:headEnd/>
                <a:tailEnd/>
              </a14:hiddenLine>
            </a:ext>
          </a:extLst>
        </p:spPr>
      </p:pic>
      <p:grpSp>
        <p:nvGrpSpPr>
          <p:cNvPr id="2" name="Group 14">
            <a:extLst>
              <a:ext uri="{FF2B5EF4-FFF2-40B4-BE49-F238E27FC236}">
                <a16:creationId xmlns:a16="http://schemas.microsoft.com/office/drawing/2014/main" id="{5C5AE57C-7A15-E116-13E1-18FEBB08981B}"/>
              </a:ext>
            </a:extLst>
          </p:cNvPr>
          <p:cNvGrpSpPr/>
          <p:nvPr/>
        </p:nvGrpSpPr>
        <p:grpSpPr>
          <a:xfrm>
            <a:off x="8472264" y="4418615"/>
            <a:ext cx="3719736" cy="2412270"/>
            <a:chOff x="2165007" y="4257091"/>
            <a:chExt cx="3050601" cy="2412270"/>
          </a:xfrm>
        </p:grpSpPr>
        <p:grpSp>
          <p:nvGrpSpPr>
            <p:cNvPr id="3" name="Group 16">
              <a:extLst>
                <a:ext uri="{FF2B5EF4-FFF2-40B4-BE49-F238E27FC236}">
                  <a16:creationId xmlns:a16="http://schemas.microsoft.com/office/drawing/2014/main" id="{621C5B33-22FA-09FC-609D-8AF70B440ECE}"/>
                </a:ext>
              </a:extLst>
            </p:cNvPr>
            <p:cNvGrpSpPr/>
            <p:nvPr/>
          </p:nvGrpSpPr>
          <p:grpSpPr>
            <a:xfrm>
              <a:off x="2165007" y="4257091"/>
              <a:ext cx="3050601" cy="2412270"/>
              <a:chOff x="2165007" y="4257091"/>
              <a:chExt cx="3050601" cy="2412270"/>
            </a:xfrm>
          </p:grpSpPr>
          <p:pic>
            <p:nvPicPr>
              <p:cNvPr id="5" name="Picture 3" descr="page7image3806240">
                <a:extLst>
                  <a:ext uri="{FF2B5EF4-FFF2-40B4-BE49-F238E27FC236}">
                    <a16:creationId xmlns:a16="http://schemas.microsoft.com/office/drawing/2014/main" id="{5C9C2FE7-5C2D-DFAA-1125-09133B63398A}"/>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8473" t="11050" r="41708" b="14933"/>
              <a:stretch/>
            </p:blipFill>
            <p:spPr bwMode="auto">
              <a:xfrm>
                <a:off x="2165007" y="4401108"/>
                <a:ext cx="1950773" cy="2268253"/>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CB747EDF-D49A-56D6-44D7-16787D41613F}"/>
                  </a:ext>
                </a:extLst>
              </p:cNvPr>
              <p:cNvGrpSpPr/>
              <p:nvPr/>
            </p:nvGrpSpPr>
            <p:grpSpPr>
              <a:xfrm>
                <a:off x="4331804" y="4257091"/>
                <a:ext cx="883804" cy="2268253"/>
                <a:chOff x="5737775" y="4185083"/>
                <a:chExt cx="883804" cy="2268253"/>
              </a:xfrm>
            </p:grpSpPr>
            <p:pic>
              <p:nvPicPr>
                <p:cNvPr id="15" name="Picture 3" descr="page7image3806240">
                  <a:extLst>
                    <a:ext uri="{FF2B5EF4-FFF2-40B4-BE49-F238E27FC236}">
                      <a16:creationId xmlns:a16="http://schemas.microsoft.com/office/drawing/2014/main" id="{495753A6-B5DB-941B-A9D9-BF953AEA035B}"/>
                    </a:ext>
                  </a:extLst>
                </p:cNvPr>
                <p:cNvPicPr>
                  <a:picLocks noChangeAspect="1" noChangeArrowheads="1"/>
                </p:cNvPicPr>
                <p:nvPr/>
              </p:nvPicPr>
              <p:blipFill rotWithShape="1">
                <a:blip r:embed="rId6">
                  <a:extLst>
                    <a:ext uri="{28A0092B-C50C-407E-A947-70E740481C1C}">
                      <a14:useLocalDpi xmlns:a14="http://schemas.microsoft.com/office/drawing/2010/main" val="0"/>
                    </a:ext>
                  </a:extLst>
                </a:blip>
                <a:srcRect l="71704" t="6097" r="6015" b="19886"/>
                <a:stretch/>
              </p:blipFill>
              <p:spPr bwMode="auto">
                <a:xfrm>
                  <a:off x="5749099" y="4185083"/>
                  <a:ext cx="872480" cy="2268253"/>
                </a:xfrm>
                <a:prstGeom prst="rect">
                  <a:avLst/>
                </a:prstGeom>
                <a:noFill/>
                <a:extLst>
                  <a:ext uri="{909E8E84-426E-40DD-AFC4-6F175D3DCCD1}">
                    <a14:hiddenFill xmlns:a14="http://schemas.microsoft.com/office/drawing/2010/main">
                      <a:solidFill>
                        <a:srgbClr val="FFFFFF"/>
                      </a:solidFill>
                    </a14:hiddenFill>
                  </a:ext>
                </a:extLst>
              </p:spPr>
            </p:pic>
            <p:sp>
              <p:nvSpPr>
                <p:cNvPr id="16" name="Rectangle 15">
                  <a:extLst>
                    <a:ext uri="{FF2B5EF4-FFF2-40B4-BE49-F238E27FC236}">
                      <a16:creationId xmlns:a16="http://schemas.microsoft.com/office/drawing/2014/main" id="{1674D78D-D3CD-4B3E-6100-E99F840D826C}"/>
                    </a:ext>
                  </a:extLst>
                </p:cNvPr>
                <p:cNvSpPr/>
                <p:nvPr/>
              </p:nvSpPr>
              <p:spPr>
                <a:xfrm>
                  <a:off x="5737775" y="4689140"/>
                  <a:ext cx="682261" cy="36004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grpSp>
          <p:grpSp>
            <p:nvGrpSpPr>
              <p:cNvPr id="9" name="Group 12">
                <a:extLst>
                  <a:ext uri="{FF2B5EF4-FFF2-40B4-BE49-F238E27FC236}">
                    <a16:creationId xmlns:a16="http://schemas.microsoft.com/office/drawing/2014/main" id="{4867788E-3A03-A61F-8C27-D4FBA66D606A}"/>
                  </a:ext>
                </a:extLst>
              </p:cNvPr>
              <p:cNvGrpSpPr/>
              <p:nvPr/>
            </p:nvGrpSpPr>
            <p:grpSpPr>
              <a:xfrm>
                <a:off x="2927648" y="4401108"/>
                <a:ext cx="2088232" cy="2124236"/>
                <a:chOff x="2925833" y="4401108"/>
                <a:chExt cx="2088232" cy="2124236"/>
              </a:xfrm>
            </p:grpSpPr>
            <p:sp>
              <p:nvSpPr>
                <p:cNvPr id="11" name="Oval 1">
                  <a:extLst>
                    <a:ext uri="{FF2B5EF4-FFF2-40B4-BE49-F238E27FC236}">
                      <a16:creationId xmlns:a16="http://schemas.microsoft.com/office/drawing/2014/main" id="{37613F1C-6931-CD53-3661-083EAACD2E68}"/>
                    </a:ext>
                  </a:extLst>
                </p:cNvPr>
                <p:cNvSpPr/>
                <p:nvPr/>
              </p:nvSpPr>
              <p:spPr>
                <a:xfrm>
                  <a:off x="4115780" y="4401108"/>
                  <a:ext cx="216024" cy="2124236"/>
                </a:xfrm>
                <a:prstGeom prst="ellipse">
                  <a:avLst/>
                </a:prstGeom>
                <a:solidFill>
                  <a:schemeClr val="accent5">
                    <a:lumMod val="9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CH"/>
                </a:p>
              </p:txBody>
            </p:sp>
            <p:cxnSp>
              <p:nvCxnSpPr>
                <p:cNvPr id="12" name="Straight Arrow Connector 3">
                  <a:extLst>
                    <a:ext uri="{FF2B5EF4-FFF2-40B4-BE49-F238E27FC236}">
                      <a16:creationId xmlns:a16="http://schemas.microsoft.com/office/drawing/2014/main" id="{17F6BEDD-4A46-45DF-CB1F-FAF46CD9BE91}"/>
                    </a:ext>
                  </a:extLst>
                </p:cNvPr>
                <p:cNvCxnSpPr>
                  <a:cxnSpLocks/>
                </p:cNvCxnSpPr>
                <p:nvPr/>
              </p:nvCxnSpPr>
              <p:spPr>
                <a:xfrm>
                  <a:off x="4331804" y="5049180"/>
                  <a:ext cx="682261" cy="0"/>
                </a:xfrm>
                <a:prstGeom prst="straightConnector1">
                  <a:avLst/>
                </a:prstGeom>
                <a:ln w="127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3" name="Straight Arrow Connector 8">
                  <a:extLst>
                    <a:ext uri="{FF2B5EF4-FFF2-40B4-BE49-F238E27FC236}">
                      <a16:creationId xmlns:a16="http://schemas.microsoft.com/office/drawing/2014/main" id="{432B4E48-8687-3B2C-FB76-372DAE1F30B3}"/>
                    </a:ext>
                  </a:extLst>
                </p:cNvPr>
                <p:cNvCxnSpPr>
                  <a:cxnSpLocks/>
                </p:cNvCxnSpPr>
                <p:nvPr/>
              </p:nvCxnSpPr>
              <p:spPr>
                <a:xfrm>
                  <a:off x="4331804" y="5121188"/>
                  <a:ext cx="682261" cy="0"/>
                </a:xfrm>
                <a:prstGeom prst="straightConnector1">
                  <a:avLst/>
                </a:prstGeom>
                <a:ln w="12700">
                  <a:solidFill>
                    <a:srgbClr val="FF0000"/>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14" name="Straight Arrow Connector 13">
                  <a:extLst>
                    <a:ext uri="{FF2B5EF4-FFF2-40B4-BE49-F238E27FC236}">
                      <a16:creationId xmlns:a16="http://schemas.microsoft.com/office/drawing/2014/main" id="{7DC64643-6352-8D79-CA3F-A7D71F5D6FCD}"/>
                    </a:ext>
                  </a:extLst>
                </p:cNvPr>
                <p:cNvCxnSpPr>
                  <a:cxnSpLocks/>
                </p:cNvCxnSpPr>
                <p:nvPr/>
              </p:nvCxnSpPr>
              <p:spPr>
                <a:xfrm>
                  <a:off x="2925833" y="4401108"/>
                  <a:ext cx="1294329" cy="0"/>
                </a:xfrm>
                <a:prstGeom prst="straightConnector1">
                  <a:avLst/>
                </a:prstGeom>
                <a:ln w="12700">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grpSp>
        </p:grpSp>
        <p:sp>
          <p:nvSpPr>
            <p:cNvPr id="4" name="TextBox 4">
              <a:extLst>
                <a:ext uri="{FF2B5EF4-FFF2-40B4-BE49-F238E27FC236}">
                  <a16:creationId xmlns:a16="http://schemas.microsoft.com/office/drawing/2014/main" id="{FDBDAB53-8626-C99F-0CF5-4562E301E367}"/>
                </a:ext>
              </a:extLst>
            </p:cNvPr>
            <p:cNvSpPr txBox="1"/>
            <p:nvPr/>
          </p:nvSpPr>
          <p:spPr>
            <a:xfrm>
              <a:off x="3450419" y="4350226"/>
              <a:ext cx="248786" cy="369332"/>
            </a:xfrm>
            <a:prstGeom prst="rect">
              <a:avLst/>
            </a:prstGeom>
            <a:noFill/>
          </p:spPr>
          <p:txBody>
            <a:bodyPr wrap="none" rtlCol="0">
              <a:spAutoFit/>
            </a:bodyPr>
            <a:lstStyle/>
            <a:p>
              <a:r>
                <a:rPr lang="en-US" i="1" dirty="0"/>
                <a:t>f</a:t>
              </a:r>
            </a:p>
          </p:txBody>
        </p:sp>
      </p:grpSp>
    </p:spTree>
    <p:extLst>
      <p:ext uri="{BB962C8B-B14F-4D97-AF65-F5344CB8AC3E}">
        <p14:creationId xmlns:p14="http://schemas.microsoft.com/office/powerpoint/2010/main" val="996685880"/>
      </p:ext>
    </p:extLst>
  </p:cSld>
  <p:clrMapOvr>
    <a:masterClrMapping/>
  </p:clrMapOvr>
  <mc:AlternateContent xmlns:mc="http://schemas.openxmlformats.org/markup-compatibility/2006" xmlns:p14="http://schemas.microsoft.com/office/powerpoint/2010/main">
    <mc:Choice Requires="p14">
      <p:transition spd="slow" p14:dur="2000" advTm="179632"/>
    </mc:Choice>
    <mc:Fallback xmlns="">
      <p:transition spd="slow" advTm="17963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5" name="Text Box 9"/>
              <p:cNvSpPr txBox="1">
                <a:spLocks noChangeArrowheads="1"/>
              </p:cNvSpPr>
              <p:nvPr/>
            </p:nvSpPr>
            <p:spPr bwMode="auto">
              <a:xfrm>
                <a:off x="0" y="532091"/>
                <a:ext cx="12192000" cy="4449744"/>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Prenons une onde plane dans la direction </a:t>
                </a:r>
                <a:r>
                  <a:rPr lang="fr-CH" b="1" i="1" dirty="0"/>
                  <a:t>k</a:t>
                </a:r>
                <a:r>
                  <a:rPr lang="fr-CH" dirty="0"/>
                  <a:t>: </a:t>
                </a:r>
                <a14:m>
                  <m:oMath xmlns:m="http://schemas.openxmlformats.org/officeDocument/2006/math">
                    <m:r>
                      <a:rPr lang="fr-CH" i="1">
                        <a:latin typeface="Cambria Math" panose="02040503050406030204" pitchFamily="18" charset="0"/>
                        <a:ea typeface="Cambria Math" panose="02040503050406030204" pitchFamily="18" charset="0"/>
                      </a:rPr>
                      <m:t>𝑈</m:t>
                    </m:r>
                    <m:d>
                      <m:dPr>
                        <m:ctrlPr>
                          <a:rPr lang="fr-CH" i="1">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𝑧</m:t>
                        </m:r>
                      </m:e>
                    </m:d>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𝐴</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𝑖</m:t>
                        </m:r>
                        <m:r>
                          <a:rPr lang="fr-CH" b="1" i="1">
                            <a:latin typeface="Cambria Math" panose="02040503050406030204" pitchFamily="18" charset="0"/>
                          </a:rPr>
                          <m:t>𝒌</m:t>
                        </m:r>
                        <m:r>
                          <a:rPr lang="fr-CH" i="1" smtClean="0">
                            <a:latin typeface="Cambria Math" panose="02040503050406030204" pitchFamily="18" charset="0"/>
                            <a:ea typeface="Cambria Math" panose="02040503050406030204" pitchFamily="18" charset="0"/>
                          </a:rPr>
                          <m:t>∙</m:t>
                        </m:r>
                        <m:r>
                          <a:rPr lang="fr-CH" b="1" i="1" smtClean="0">
                            <a:latin typeface="Cambria Math" panose="02040503050406030204" pitchFamily="18" charset="0"/>
                          </a:rPr>
                          <m:t>𝒓</m:t>
                        </m:r>
                      </m:sup>
                    </m:sSup>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𝐴</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𝑖</m:t>
                        </m:r>
                        <m:d>
                          <m:dPr>
                            <m:ctrlPr>
                              <a:rPr lang="fr-CH" i="1">
                                <a:latin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b="0" i="1" smtClean="0">
                                    <a:latin typeface="Cambria Math" panose="02040503050406030204" pitchFamily="18" charset="0"/>
                                    <a:ea typeface="Cambria Math" panose="02040503050406030204" pitchFamily="18" charset="0"/>
                                  </a:rPr>
                                  <m:t>𝑧</m:t>
                                </m:r>
                              </m:sub>
                            </m:sSub>
                            <m:r>
                              <a:rPr lang="fr-CH" b="0" i="1" smtClean="0">
                                <a:latin typeface="Cambria Math" panose="02040503050406030204" pitchFamily="18" charset="0"/>
                                <a:ea typeface="Cambria Math" panose="02040503050406030204" pitchFamily="18" charset="0"/>
                              </a:rPr>
                              <m:t>𝑧</m:t>
                            </m:r>
                          </m:e>
                        </m:d>
                      </m:sup>
                    </m:sSup>
                  </m:oMath>
                </a14:m>
                <a:r>
                  <a:rPr lang="fr-CH" dirty="0"/>
                  <a:t>. Si </a:t>
                </a:r>
                <a:r>
                  <a:rPr lang="fr-CH" i="1" dirty="0"/>
                  <a:t>z</a:t>
                </a:r>
                <a:r>
                  <a:rPr lang="fr-CH" dirty="0"/>
                  <a:t> est l'axe principal de propagation, les angles </a:t>
                </a:r>
                <a:r>
                  <a:rPr lang="fr-CH" dirty="0" err="1">
                    <a:latin typeface="Symbol" pitchFamily="2" charset="2"/>
                  </a:rPr>
                  <a:t>q</a:t>
                </a:r>
                <a:r>
                  <a:rPr lang="fr-CH" baseline="-25000" dirty="0" err="1"/>
                  <a:t>x</a:t>
                </a:r>
                <a:r>
                  <a:rPr lang="fr-CH" dirty="0"/>
                  <a:t> et </a:t>
                </a:r>
                <a:r>
                  <a:rPr lang="fr-CH" dirty="0" err="1">
                    <a:latin typeface="Symbol" pitchFamily="2" charset="2"/>
                  </a:rPr>
                  <a:t>q</a:t>
                </a:r>
                <a:r>
                  <a:rPr lang="fr-CH" baseline="-25000" dirty="0" err="1"/>
                  <a:t>y</a:t>
                </a:r>
                <a:r>
                  <a:rPr lang="fr-CH" dirty="0"/>
                  <a:t> de cette onde sont données par: </a:t>
                </a:r>
                <a14:m>
                  <m:oMath xmlns:m="http://schemas.openxmlformats.org/officeDocument/2006/math">
                    <m:func>
                      <m:funcPr>
                        <m:ctrlPr>
                          <a:rPr lang="fr-CH" i="1">
                            <a:latin typeface="Cambria Math" panose="02040503050406030204" pitchFamily="18" charset="0"/>
                            <a:ea typeface="Cambria Math" panose="02040503050406030204" pitchFamily="18" charset="0"/>
                          </a:rPr>
                        </m:ctrlPr>
                      </m:funcPr>
                      <m:fName>
                        <m:r>
                          <m:rPr>
                            <m:sty m:val="p"/>
                          </m:rPr>
                          <a:rPr lang="fr-CH">
                            <a:latin typeface="Cambria Math" panose="02040503050406030204" pitchFamily="18" charset="0"/>
                            <a:ea typeface="Cambria Math" panose="02040503050406030204" pitchFamily="18" charset="0"/>
                          </a:rPr>
                          <m:t>sin</m:t>
                        </m:r>
                      </m:fName>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𝑥</m:t>
                            </m:r>
                          </m:sub>
                        </m:sSub>
                      </m:e>
                    </m:func>
                    <m:r>
                      <a:rPr lang="fr-CH" b="0" i="1" smtClean="0">
                        <a:latin typeface="Cambria Math" panose="02040503050406030204" pitchFamily="18" charset="0"/>
                        <a:ea typeface="Cambria Math" panose="02040503050406030204" pitchFamily="18" charset="0"/>
                      </a:rPr>
                      <m:t>=</m:t>
                    </m:r>
                    <m:f>
                      <m:fPr>
                        <m:ctrlPr>
                          <a:rPr lang="fr-CH" b="0" i="1" smtClean="0">
                            <a:latin typeface="Cambria Math" panose="02040503050406030204" pitchFamily="18" charset="0"/>
                            <a:ea typeface="Cambria Math" panose="02040503050406030204" pitchFamily="18" charset="0"/>
                          </a:rPr>
                        </m:ctrlPr>
                      </m:fPr>
                      <m:num>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Sub>
                      </m:num>
                      <m:den>
                        <m:r>
                          <a:rPr lang="fr-CH" b="0" i="1" smtClean="0">
                            <a:latin typeface="Cambria Math" panose="02040503050406030204" pitchFamily="18" charset="0"/>
                            <a:ea typeface="Cambria Math" panose="02040503050406030204" pitchFamily="18" charset="0"/>
                          </a:rPr>
                          <m:t>𝑘</m:t>
                        </m:r>
                      </m:den>
                    </m:f>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𝜆</m:t>
                    </m:r>
                    <m:sSub>
                      <m:sSubPr>
                        <m:ctrlPr>
                          <a:rPr lang="fr-CH" b="0" i="1" smtClean="0">
                            <a:latin typeface="Cambria Math" panose="02040503050406030204" pitchFamily="18" charset="0"/>
                            <a:ea typeface="Cambria Math" panose="02040503050406030204" pitchFamily="18" charset="0"/>
                          </a:rPr>
                        </m:ctrlPr>
                      </m:sSubPr>
                      <m:e>
                        <m:r>
                          <a:rPr lang="fr-CH" b="0" i="1" smtClean="0">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𝑥</m:t>
                        </m:r>
                      </m:sub>
                    </m:sSub>
                  </m:oMath>
                </a14:m>
                <a:r>
                  <a:rPr lang="fr-CH" dirty="0"/>
                  <a:t> , </a:t>
                </a:r>
                <a14:m>
                  <m:oMath xmlns:m="http://schemas.openxmlformats.org/officeDocument/2006/math">
                    <m:func>
                      <m:funcPr>
                        <m:ctrlPr>
                          <a:rPr lang="fr-CH" i="1">
                            <a:latin typeface="Cambria Math" panose="02040503050406030204" pitchFamily="18" charset="0"/>
                            <a:ea typeface="Cambria Math" panose="02040503050406030204" pitchFamily="18" charset="0"/>
                          </a:rPr>
                        </m:ctrlPr>
                      </m:funcPr>
                      <m:fName>
                        <m:r>
                          <m:rPr>
                            <m:sty m:val="p"/>
                          </m:rPr>
                          <a:rPr lang="fr-CH">
                            <a:latin typeface="Cambria Math" panose="02040503050406030204" pitchFamily="18" charset="0"/>
                            <a:ea typeface="Cambria Math" panose="02040503050406030204" pitchFamily="18" charset="0"/>
                          </a:rPr>
                          <m:t>sin</m:t>
                        </m:r>
                      </m:fName>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b="0" i="1" smtClean="0">
                                <a:latin typeface="Cambria Math" panose="02040503050406030204" pitchFamily="18" charset="0"/>
                                <a:ea typeface="Cambria Math" panose="02040503050406030204" pitchFamily="18" charset="0"/>
                              </a:rPr>
                              <m:t>𝑦</m:t>
                            </m:r>
                          </m:sub>
                        </m:sSub>
                      </m:e>
                    </m:func>
                    <m:r>
                      <a:rPr lang="fr-CH" i="1">
                        <a:latin typeface="Cambria Math" panose="02040503050406030204" pitchFamily="18" charset="0"/>
                        <a:ea typeface="Cambria Math" panose="02040503050406030204" pitchFamily="18" charset="0"/>
                      </a:rPr>
                      <m:t>=</m:t>
                    </m:r>
                    <m:f>
                      <m:fPr>
                        <m:ctrlPr>
                          <a:rPr lang="fr-CH" i="1">
                            <a:latin typeface="Cambria Math" panose="02040503050406030204" pitchFamily="18" charset="0"/>
                            <a:ea typeface="Cambria Math" panose="02040503050406030204" pitchFamily="18" charset="0"/>
                          </a:rPr>
                        </m:ctrlPr>
                      </m:fPr>
                      <m:num>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b="0" i="1" smtClean="0">
                                <a:latin typeface="Cambria Math" panose="02040503050406030204" pitchFamily="18" charset="0"/>
                                <a:ea typeface="Cambria Math" panose="02040503050406030204" pitchFamily="18" charset="0"/>
                              </a:rPr>
                              <m:t>𝑦</m:t>
                            </m:r>
                          </m:sub>
                        </m:sSub>
                      </m:num>
                      <m:den>
                        <m:r>
                          <a:rPr lang="fr-CH" i="1">
                            <a:latin typeface="Cambria Math" panose="02040503050406030204" pitchFamily="18" charset="0"/>
                            <a:ea typeface="Cambria Math" panose="02040503050406030204" pitchFamily="18" charset="0"/>
                          </a:rPr>
                          <m:t>𝑘</m:t>
                        </m:r>
                      </m:den>
                    </m:f>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oMath>
                </a14:m>
                <a:r>
                  <a:rPr lang="fr-CH" dirty="0"/>
                  <a:t> . </a:t>
                </a:r>
              </a:p>
              <a:p>
                <a:pPr marL="342900" indent="-342900">
                  <a:lnSpc>
                    <a:spcPct val="120000"/>
                  </a:lnSpc>
                  <a:buFont typeface="Arial" panose="020B0604020202020204" pitchFamily="34" charset="0"/>
                  <a:buChar char="•"/>
                </a:pPr>
                <a:r>
                  <a:rPr lang="fr-CH" dirty="0"/>
                  <a:t>Dans le plan </a:t>
                </a:r>
                <a:r>
                  <a:rPr lang="fr-CH" i="1" dirty="0"/>
                  <a:t>z</a:t>
                </a:r>
                <a:r>
                  <a:rPr lang="fr-CH" dirty="0"/>
                  <a:t>=0, nous avons: </a:t>
                </a:r>
                <a14:m>
                  <m:oMath xmlns:m="http://schemas.openxmlformats.org/officeDocument/2006/math">
                    <m:r>
                      <a:rPr lang="fr-CH" i="1">
                        <a:latin typeface="Cambria Math" panose="02040503050406030204" pitchFamily="18" charset="0"/>
                        <a:ea typeface="Cambria Math" panose="02040503050406030204" pitchFamily="18" charset="0"/>
                      </a:rPr>
                      <m:t>𝑈</m:t>
                    </m:r>
                    <m:d>
                      <m:dPr>
                        <m:ctrlPr>
                          <a:rPr lang="fr-CH" i="1">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,0</m:t>
                        </m:r>
                      </m:e>
                    </m:d>
                    <m:r>
                      <a:rPr lang="fr-CH" i="1">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𝑓</m:t>
                    </m:r>
                    <m:d>
                      <m:dPr>
                        <m:ctrlPr>
                          <a:rPr lang="fr-CH" b="0" i="1" smtClean="0">
                            <a:latin typeface="Cambria Math" panose="02040503050406030204" pitchFamily="18" charset="0"/>
                            <a:ea typeface="Cambria Math" panose="02040503050406030204" pitchFamily="18" charset="0"/>
                          </a:rPr>
                        </m:ctrlPr>
                      </m:dPr>
                      <m:e>
                        <m:r>
                          <a:rPr lang="fr-CH" b="0" i="1" smtClean="0">
                            <a:latin typeface="Cambria Math" panose="02040503050406030204" pitchFamily="18" charset="0"/>
                            <a:ea typeface="Cambria Math" panose="02040503050406030204" pitchFamily="18" charset="0"/>
                          </a:rPr>
                          <m:t>𝑥</m:t>
                        </m:r>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𝑦</m:t>
                        </m:r>
                      </m:e>
                    </m:d>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𝐴</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b="0" i="1" smtClean="0">
                            <a:latin typeface="Cambria Math" panose="02040503050406030204" pitchFamily="18" charset="0"/>
                          </a:rPr>
                          <m:t>2</m:t>
                        </m:r>
                        <m:r>
                          <a:rPr lang="fr-CH" b="0" i="1" smtClean="0">
                            <a:latin typeface="Cambria Math" panose="02040503050406030204" pitchFamily="18" charset="0"/>
                            <a:ea typeface="Cambria Math" panose="02040503050406030204" pitchFamily="18" charset="0"/>
                          </a:rPr>
                          <m:t>𝜋</m:t>
                        </m:r>
                        <m:r>
                          <a:rPr lang="fr-CH" i="1">
                            <a:latin typeface="Cambria Math" panose="02040503050406030204" pitchFamily="18" charset="0"/>
                          </a:rPr>
                          <m:t>𝑖</m:t>
                        </m:r>
                        <m:d>
                          <m:dPr>
                            <m:ctrlPr>
                              <a:rPr lang="fr-CH" i="1">
                                <a:latin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smtClean="0">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smtClean="0">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𝑦</m:t>
                            </m:r>
                          </m:e>
                        </m:d>
                      </m:sup>
                    </m:sSup>
                  </m:oMath>
                </a14:m>
                <a:r>
                  <a:rPr lang="fr-CH" dirty="0"/>
                  <a:t> ,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oMath>
                </a14:m>
                <a:r>
                  <a:rPr lang="fr-CH" dirty="0"/>
                  <a:t> et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oMath>
                </a14:m>
                <a:r>
                  <a:rPr lang="fr-CH" dirty="0"/>
                  <a:t> sont les </a:t>
                </a:r>
                <a:r>
                  <a:rPr lang="fr-CH" b="1" dirty="0"/>
                  <a:t>fréquences spatiales</a:t>
                </a:r>
                <a:r>
                  <a:rPr lang="fr-CH" dirty="0"/>
                  <a:t>. Les </a:t>
                </a:r>
                <a:r>
                  <a:rPr lang="fr-CH" b="1" dirty="0"/>
                  <a:t>périodes spatiales</a:t>
                </a:r>
                <a:r>
                  <a:rPr lang="fr-CH" dirty="0"/>
                  <a:t> correspondantes sont: </a:t>
                </a:r>
                <a14:m>
                  <m:oMath xmlns:m="http://schemas.openxmlformats.org/officeDocument/2006/math">
                    <m:sSub>
                      <m:sSubPr>
                        <m:ctrlPr>
                          <a:rPr lang="fr-CH" i="1" smtClean="0">
                            <a:latin typeface="Cambria Math" panose="02040503050406030204" pitchFamily="18" charset="0"/>
                            <a:ea typeface="Cambria Math" panose="02040503050406030204" pitchFamily="18" charset="0"/>
                          </a:rPr>
                        </m:ctrlPr>
                      </m:sSubPr>
                      <m:e>
                        <m:r>
                          <m:rPr>
                            <m:sty m:val="p"/>
                          </m:rPr>
                          <a:rPr lang="el-GR" i="1" smtClean="0">
                            <a:latin typeface="Cambria Math" panose="02040503050406030204" pitchFamily="18" charset="0"/>
                            <a:ea typeface="Cambria Math" panose="02040503050406030204" pitchFamily="18" charset="0"/>
                          </a:rPr>
                          <m:t>Λ</m:t>
                        </m:r>
                      </m:e>
                      <m:sub>
                        <m:r>
                          <a:rPr lang="fr-CH" b="0" i="1" smtClean="0">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1/</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oMath>
                </a14:m>
                <a:r>
                  <a:rPr lang="fr-CH" dirty="0"/>
                  <a:t> ,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b="0" i="1" smtClean="0">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=1/</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oMath>
                </a14:m>
                <a:r>
                  <a:rPr lang="fr-CH" dirty="0"/>
                  <a:t> , ce qui donne: </a:t>
                </a:r>
                <a14:m>
                  <m:oMath xmlns:m="http://schemas.openxmlformats.org/officeDocument/2006/math">
                    <m:func>
                      <m:funcPr>
                        <m:ctrlPr>
                          <a:rPr lang="fr-CH" i="1">
                            <a:latin typeface="Cambria Math" panose="02040503050406030204" pitchFamily="18" charset="0"/>
                            <a:ea typeface="Cambria Math" panose="02040503050406030204" pitchFamily="18" charset="0"/>
                          </a:rPr>
                        </m:ctrlPr>
                      </m:funcPr>
                      <m:fName>
                        <m:r>
                          <m:rPr>
                            <m:sty m:val="p"/>
                          </m:rPr>
                          <a:rPr lang="fr-CH">
                            <a:latin typeface="Cambria Math" panose="02040503050406030204" pitchFamily="18" charset="0"/>
                            <a:ea typeface="Cambria Math" panose="02040503050406030204" pitchFamily="18" charset="0"/>
                          </a:rPr>
                          <m:t>sin</m:t>
                        </m:r>
                      </m:fName>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𝑥</m:t>
                            </m:r>
                          </m:sub>
                        </m:sSub>
                      </m:e>
                    </m:func>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𝑥</m:t>
                        </m:r>
                      </m:sub>
                    </m:sSub>
                  </m:oMath>
                </a14:m>
                <a:r>
                  <a:rPr lang="fr-CH" dirty="0"/>
                  <a:t>, </a:t>
                </a:r>
                <a14:m>
                  <m:oMath xmlns:m="http://schemas.openxmlformats.org/officeDocument/2006/math">
                    <m:func>
                      <m:funcPr>
                        <m:ctrlPr>
                          <a:rPr lang="fr-CH" i="1">
                            <a:latin typeface="Cambria Math" panose="02040503050406030204" pitchFamily="18" charset="0"/>
                            <a:ea typeface="Cambria Math" panose="02040503050406030204" pitchFamily="18" charset="0"/>
                          </a:rPr>
                        </m:ctrlPr>
                      </m:funcPr>
                      <m:fName>
                        <m:r>
                          <m:rPr>
                            <m:sty m:val="p"/>
                          </m:rPr>
                          <a:rPr lang="fr-CH">
                            <a:latin typeface="Cambria Math" panose="02040503050406030204" pitchFamily="18" charset="0"/>
                            <a:ea typeface="Cambria Math" panose="02040503050406030204" pitchFamily="18" charset="0"/>
                          </a:rPr>
                          <m:t>sin</m:t>
                        </m:r>
                      </m:fName>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𝑦</m:t>
                            </m:r>
                          </m:sub>
                        </m:sSub>
                      </m:e>
                    </m:func>
                    <m:r>
                      <a:rPr lang="fr-CH" i="1">
                        <a:latin typeface="Cambria Math" panose="02040503050406030204" pitchFamily="18" charset="0"/>
                        <a:ea typeface="Cambria Math" panose="02040503050406030204" pitchFamily="18" charset="0"/>
                      </a:rPr>
                      <m:t>=</m:t>
                    </m:r>
                    <m:r>
                      <a:rPr lang="fr-CH" i="1" smtClean="0">
                        <a:latin typeface="Cambria Math" panose="02040503050406030204" pitchFamily="18" charset="0"/>
                        <a:ea typeface="Cambria Math" panose="02040503050406030204" pitchFamily="18" charset="0"/>
                      </a:rPr>
                      <m:t>𝜆</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𝑦</m:t>
                        </m:r>
                      </m:sub>
                    </m:sSub>
                  </m:oMath>
                </a14:m>
                <a:r>
                  <a:rPr lang="fr-CH" dirty="0"/>
                  <a:t> .</a:t>
                </a:r>
              </a:p>
              <a:p>
                <a:pPr marL="342900" indent="-342900">
                  <a:lnSpc>
                    <a:spcPct val="120000"/>
                  </a:lnSpc>
                  <a:buFont typeface="Arial" panose="020B0604020202020204" pitchFamily="34" charset="0"/>
                  <a:buChar char="•"/>
                </a:pPr>
                <a:r>
                  <a:rPr lang="fr-CH" dirty="0"/>
                  <a:t>Une onde plane dans la direction </a:t>
                </a:r>
                <a:r>
                  <a:rPr lang="fr-CH" i="1" dirty="0"/>
                  <a:t>z</a:t>
                </a:r>
                <a:r>
                  <a:rPr lang="fr-CH" dirty="0"/>
                  <a:t> corresponde à: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0</m:t>
                    </m:r>
                  </m:oMath>
                </a14:m>
                <a:r>
                  <a:rPr lang="fr-CH" dirty="0"/>
                  <a:t> ,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𝑦</m:t>
                        </m:r>
                      </m:sub>
                    </m:sSub>
                    <m:r>
                      <a:rPr lang="fr-CH" b="0" i="1" smtClean="0">
                        <a:latin typeface="Cambria Math" panose="02040503050406030204" pitchFamily="18" charset="0"/>
                        <a:ea typeface="Cambria Math" panose="02040503050406030204" pitchFamily="18" charset="0"/>
                      </a:rPr>
                      <m:t>=∞</m:t>
                    </m:r>
                  </m:oMath>
                </a14:m>
                <a:r>
                  <a:rPr lang="fr-CH" dirty="0"/>
                  <a:t>  .</a:t>
                </a:r>
              </a:p>
              <a:p>
                <a:pPr marL="342900" indent="-342900">
                  <a:lnSpc>
                    <a:spcPct val="120000"/>
                  </a:lnSpc>
                  <a:buFont typeface="Arial" panose="020B0604020202020204" pitchFamily="34" charset="0"/>
                  <a:buChar char="•"/>
                </a:pPr>
                <a:r>
                  <a:rPr lang="fr-CH" dirty="0"/>
                  <a:t>Les mêmes équations décrivent le 1</a:t>
                </a:r>
                <a:r>
                  <a:rPr lang="fr-CH" baseline="30000" dirty="0"/>
                  <a:t>er</a:t>
                </a:r>
                <a:r>
                  <a:rPr lang="fr-CH" dirty="0"/>
                  <a:t> ordre de diffraction par un réseau de pas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𝑥</m:t>
                        </m:r>
                      </m:sub>
                    </m:sSub>
                  </m:oMath>
                </a14:m>
                <a:r>
                  <a:rPr lang="fr-CH" dirty="0"/>
                  <a:t> ,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𝑦</m:t>
                        </m:r>
                      </m:sub>
                    </m:sSub>
                  </m:oMath>
                </a14:m>
                <a:r>
                  <a:rPr lang="fr-CH" dirty="0"/>
                  <a:t> ! </a:t>
                </a:r>
              </a:p>
              <a:p>
                <a:pPr marL="342900" indent="-342900">
                  <a:lnSpc>
                    <a:spcPct val="120000"/>
                  </a:lnSpc>
                  <a:buFont typeface="Arial" panose="020B0604020202020204" pitchFamily="34" charset="0"/>
                  <a:buChar char="•"/>
                </a:pPr>
                <a:r>
                  <a:rPr lang="fr-CH" dirty="0"/>
                  <a:t>On peut écrire: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𝑧</m:t>
                        </m:r>
                      </m:sub>
                    </m:sSub>
                    <m:r>
                      <a:rPr lang="fr-CH" b="0" i="1" smtClean="0">
                        <a:latin typeface="Cambria Math" panose="02040503050406030204" pitchFamily="18" charset="0"/>
                        <a:ea typeface="Cambria Math" panose="02040503050406030204" pitchFamily="18" charset="0"/>
                      </a:rPr>
                      <m:t>=</m:t>
                    </m:r>
                    <m:rad>
                      <m:radPr>
                        <m:degHide m:val="on"/>
                        <m:ctrlPr>
                          <a:rPr lang="fr-CH" b="0" i="1" smtClean="0">
                            <a:latin typeface="Cambria Math" panose="02040503050406030204" pitchFamily="18" charset="0"/>
                            <a:ea typeface="Cambria Math" panose="02040503050406030204" pitchFamily="18" charset="0"/>
                          </a:rPr>
                        </m:ctrlPr>
                      </m:radPr>
                      <m:deg/>
                      <m:e>
                        <m:sSubSup>
                          <m:sSubSupPr>
                            <m:ctrlPr>
                              <a:rPr lang="fr-CH" b="0" i="1" smtClean="0">
                                <a:latin typeface="Cambria Math" panose="02040503050406030204" pitchFamily="18" charset="0"/>
                                <a:ea typeface="Cambria Math" panose="02040503050406030204" pitchFamily="18" charset="0"/>
                              </a:rPr>
                            </m:ctrlPr>
                          </m:sSubSupPr>
                          <m:e>
                            <m:r>
                              <a:rPr lang="fr-CH" b="0" i="1" smtClean="0">
                                <a:latin typeface="Cambria Math" panose="02040503050406030204" pitchFamily="18" charset="0"/>
                                <a:ea typeface="Cambria Math" panose="02040503050406030204" pitchFamily="18" charset="0"/>
                              </a:rPr>
                              <m:t>𝑘</m:t>
                            </m:r>
                          </m:e>
                          <m:sub>
                            <m:r>
                              <a:rPr lang="fr-CH" b="0" i="1" smtClean="0">
                                <a:latin typeface="Cambria Math" panose="02040503050406030204" pitchFamily="18" charset="0"/>
                                <a:ea typeface="Cambria Math" panose="02040503050406030204" pitchFamily="18" charset="0"/>
                              </a:rPr>
                              <m:t> </m:t>
                            </m:r>
                          </m:sub>
                          <m:sup>
                            <m:r>
                              <a:rPr lang="fr-CH" b="0" i="1" smtClean="0">
                                <a:latin typeface="Cambria Math" panose="02040503050406030204" pitchFamily="18" charset="0"/>
                                <a:ea typeface="Cambria Math" panose="02040503050406030204" pitchFamily="18" charset="0"/>
                              </a:rPr>
                              <m:t>2</m:t>
                            </m:r>
                          </m:sup>
                        </m:sSubSup>
                        <m:r>
                          <a:rPr lang="fr-CH" b="0" i="1" smtClean="0">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up>
                            <m:r>
                              <a:rPr lang="fr-CH" i="1">
                                <a:latin typeface="Cambria Math" panose="02040503050406030204" pitchFamily="18" charset="0"/>
                                <a:ea typeface="Cambria Math" panose="02040503050406030204" pitchFamily="18" charset="0"/>
                              </a:rPr>
                              <m:t>2</m:t>
                            </m:r>
                          </m:sup>
                        </m:sSubSup>
                        <m:r>
                          <a:rPr lang="fr-CH" b="0" i="1" smtClean="0">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𝑘</m:t>
                            </m:r>
                          </m:e>
                          <m:sub>
                            <m:r>
                              <a:rPr lang="fr-CH" b="0" i="1" smtClean="0">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e>
                    </m:rad>
                    <m:r>
                      <a:rPr lang="fr-CH" i="1">
                        <a:latin typeface="Cambria Math" panose="02040503050406030204" pitchFamily="18" charset="0"/>
                        <a:ea typeface="Cambria Math" panose="02040503050406030204" pitchFamily="18" charset="0"/>
                      </a:rPr>
                      <m:t>=2</m:t>
                    </m:r>
                    <m:r>
                      <a:rPr lang="fr-CH" i="1">
                        <a:latin typeface="Cambria Math" panose="02040503050406030204" pitchFamily="18" charset="0"/>
                        <a:ea typeface="Cambria Math" panose="02040503050406030204" pitchFamily="18" charset="0"/>
                      </a:rPr>
                      <m:t>𝜋</m:t>
                    </m:r>
                    <m:rad>
                      <m:radPr>
                        <m:degHide m:val="on"/>
                        <m:ctrlPr>
                          <a:rPr lang="fr-CH" i="1">
                            <a:latin typeface="Cambria Math" panose="02040503050406030204" pitchFamily="18" charset="0"/>
                            <a:ea typeface="Cambria Math" panose="02040503050406030204" pitchFamily="18" charset="0"/>
                          </a:rPr>
                        </m:ctrlPr>
                      </m:radPr>
                      <m:deg/>
                      <m:e>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𝜆</m:t>
                            </m:r>
                          </m:e>
                          <m:sub>
                            <m:r>
                              <a:rPr lang="fr-CH" i="1">
                                <a:latin typeface="Cambria Math" panose="02040503050406030204" pitchFamily="18" charset="0"/>
                                <a:ea typeface="Cambria Math" panose="02040503050406030204" pitchFamily="18" charset="0"/>
                              </a:rPr>
                              <m:t> </m:t>
                            </m:r>
                          </m:sub>
                          <m:sup>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up>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e>
                    </m:rad>
                    <m:r>
                      <a:rPr lang="fr-CH" i="1">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2</m:t>
                    </m:r>
                    <m:r>
                      <a:rPr lang="fr-CH" b="0" i="1" smtClean="0">
                        <a:latin typeface="Cambria Math" panose="02040503050406030204" pitchFamily="18" charset="0"/>
                        <a:ea typeface="Cambria Math" panose="02040503050406030204" pitchFamily="18" charset="0"/>
                      </a:rPr>
                      <m:t>𝜋</m:t>
                    </m:r>
                    <m:rad>
                      <m:radPr>
                        <m:degHide m:val="on"/>
                        <m:ctrlPr>
                          <a:rPr lang="fr-CH" i="1">
                            <a:latin typeface="Cambria Math" panose="02040503050406030204" pitchFamily="18" charset="0"/>
                            <a:ea typeface="Cambria Math" panose="02040503050406030204" pitchFamily="18" charset="0"/>
                          </a:rPr>
                        </m:ctrlPr>
                      </m:radPr>
                      <m:deg/>
                      <m:e>
                        <m:sSubSup>
                          <m:sSubSupPr>
                            <m:ctrlPr>
                              <a:rPr lang="fr-CH" i="1">
                                <a:latin typeface="Cambria Math" panose="02040503050406030204" pitchFamily="18" charset="0"/>
                                <a:ea typeface="Cambria Math" panose="02040503050406030204" pitchFamily="18" charset="0"/>
                              </a:rPr>
                            </m:ctrlPr>
                          </m:sSubSupPr>
                          <m:e>
                            <m:r>
                              <a:rPr lang="fr-CH" i="1" smtClean="0">
                                <a:latin typeface="Cambria Math" panose="02040503050406030204" pitchFamily="18" charset="0"/>
                                <a:ea typeface="Cambria Math" panose="02040503050406030204" pitchFamily="18" charset="0"/>
                              </a:rPr>
                              <m:t>𝜆</m:t>
                            </m:r>
                          </m:e>
                          <m:sub>
                            <m:r>
                              <a:rPr lang="fr-CH" i="1">
                                <a:latin typeface="Cambria Math" panose="02040503050406030204" pitchFamily="18" charset="0"/>
                                <a:ea typeface="Cambria Math" panose="02040503050406030204" pitchFamily="18" charset="0"/>
                              </a:rPr>
                              <m:t> </m:t>
                            </m:r>
                          </m:sub>
                          <m:sup>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m:rPr>
                                <m:sty m:val="p"/>
                              </m:rPr>
                              <a:rPr lang="el-GR" i="1" smtClean="0">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𝑥</m:t>
                            </m:r>
                          </m:sub>
                          <m:sup>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m:rPr>
                                <m:sty m:val="p"/>
                              </m:rPr>
                              <a:rPr lang="el-GR" i="1" smtClean="0">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𝑦</m:t>
                            </m:r>
                          </m:sub>
                          <m:sup>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2</m:t>
                            </m:r>
                          </m:sup>
                        </m:sSubSup>
                      </m:e>
                    </m:rad>
                  </m:oMath>
                </a14:m>
                <a:r>
                  <a:rPr lang="fr-CH" dirty="0"/>
                  <a:t> . Donc, si </a:t>
                </a:r>
                <a:r>
                  <a:rPr lang="fr-CH" dirty="0" err="1">
                    <a:latin typeface="Symbol" pitchFamily="2" charset="2"/>
                  </a:rPr>
                  <a:t>L</a:t>
                </a:r>
                <a:r>
                  <a:rPr lang="fr-CH" baseline="-25000" dirty="0" err="1">
                    <a:latin typeface="Arial" panose="020B0604020202020204" pitchFamily="34" charset="0"/>
                    <a:cs typeface="Arial" panose="020B0604020202020204" pitchFamily="34" charset="0"/>
                  </a:rPr>
                  <a:t>x,y</a:t>
                </a:r>
                <a:r>
                  <a:rPr lang="fr-CH" dirty="0"/>
                  <a:t>&lt;</a:t>
                </a:r>
                <a:r>
                  <a:rPr lang="fr-CH" dirty="0">
                    <a:latin typeface="Symbol" pitchFamily="2" charset="2"/>
                  </a:rPr>
                  <a:t>l</a:t>
                </a:r>
                <a:r>
                  <a:rPr lang="fr-CH" dirty="0"/>
                  <a:t>, il n'y a plus de propagation, mais une onde évanescente. </a:t>
                </a:r>
                <a:r>
                  <a:rPr lang="fr-CH" dirty="0">
                    <a:latin typeface="Symbol" pitchFamily="2" charset="2"/>
                  </a:rPr>
                  <a:t>l</a:t>
                </a:r>
                <a:r>
                  <a:rPr lang="fr-CH" dirty="0"/>
                  <a:t> est la période spatiale minimale qui peut être véhiculée par l'onde.</a:t>
                </a:r>
              </a:p>
              <a:p>
                <a:pPr marL="342900" indent="-342900">
                  <a:lnSpc>
                    <a:spcPct val="120000"/>
                  </a:lnSpc>
                  <a:buFont typeface="Arial" panose="020B0604020202020204" pitchFamily="34" charset="0"/>
                  <a:buChar char="•"/>
                </a:pPr>
                <a:r>
                  <a:rPr lang="fr-CH" dirty="0"/>
                  <a:t>Dans l'approximation paraxiale, on a: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𝑥</m:t>
                        </m:r>
                      </m:sub>
                    </m:sSub>
                    <m:r>
                      <a:rPr lang="fr-CH"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𝑥</m:t>
                        </m:r>
                      </m:sub>
                    </m:sSub>
                  </m:oMath>
                </a14:m>
                <a:r>
                  <a:rPr lang="fr-CH" dirty="0"/>
                  <a:t> ,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b="0" i="1" smtClean="0">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b="0" i="1" smtClean="0">
                            <a:latin typeface="Cambria Math" panose="02040503050406030204" pitchFamily="18" charset="0"/>
                            <a:ea typeface="Cambria Math" panose="02040503050406030204" pitchFamily="18" charset="0"/>
                          </a:rPr>
                          <m:t>𝑦</m:t>
                        </m:r>
                      </m:sub>
                    </m:sSub>
                  </m:oMath>
                </a14:m>
                <a:r>
                  <a:rPr lang="fr-CH" dirty="0"/>
                  <a:t> .</a:t>
                </a:r>
              </a:p>
              <a:p>
                <a:pPr marL="342900" indent="-342900">
                  <a:lnSpc>
                    <a:spcPct val="120000"/>
                  </a:lnSpc>
                  <a:buFont typeface="Arial" panose="020B0604020202020204" pitchFamily="34" charset="0"/>
                  <a:buChar char="•"/>
                </a:pPr>
                <a:r>
                  <a:rPr lang="fr-CH" dirty="0"/>
                  <a:t>Attention: L'approximation paraxiale</a:t>
                </a:r>
              </a:p>
              <a:p>
                <a:pPr>
                  <a:lnSpc>
                    <a:spcPct val="120000"/>
                  </a:lnSpc>
                  <a:tabLst>
                    <a:tab pos="3148013" algn="l"/>
                  </a:tabLst>
                </a:pPr>
                <a:r>
                  <a:rPr lang="fr-CH" dirty="0"/>
                  <a:t>      n'est valable que pour: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𝑥</m:t>
                        </m:r>
                      </m:sub>
                    </m:sSub>
                    <m:r>
                      <a:rPr lang="fr-CH" b="0" i="1" smtClean="0">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m:rPr>
                            <m:sty m:val="p"/>
                          </m:rPr>
                          <a:rPr lang="el-GR" i="1">
                            <a:latin typeface="Cambria Math" panose="02040503050406030204" pitchFamily="18" charset="0"/>
                            <a:ea typeface="Cambria Math" panose="02040503050406030204" pitchFamily="18" charset="0"/>
                          </a:rPr>
                          <m:t>Λ</m:t>
                        </m:r>
                      </m:e>
                      <m:sub>
                        <m:r>
                          <a:rPr lang="fr-CH" b="0" i="1" smtClean="0">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(5−10)</m:t>
                    </m:r>
                    <m:r>
                      <a:rPr lang="fr-CH" i="1">
                        <a:latin typeface="Cambria Math" panose="02040503050406030204" pitchFamily="18" charset="0"/>
                        <a:ea typeface="Cambria Math" panose="02040503050406030204" pitchFamily="18" charset="0"/>
                      </a:rPr>
                      <m:t>𝜆</m:t>
                    </m:r>
                  </m:oMath>
                </a14:m>
                <a:endParaRPr lang="fr-CH" dirty="0"/>
              </a:p>
            </p:txBody>
          </p:sp>
        </mc:Choice>
        <mc:Fallback xmlns="">
          <p:sp>
            <p:nvSpPr>
              <p:cNvPr id="19465" name="Text Box 9"/>
              <p:cNvSpPr txBox="1">
                <a:spLocks noRot="1" noChangeAspect="1" noMove="1" noResize="1" noEditPoints="1" noAdjustHandles="1" noChangeArrowheads="1" noChangeShapeType="1" noTextEdit="1"/>
              </p:cNvSpPr>
              <p:nvPr/>
            </p:nvSpPr>
            <p:spPr bwMode="auto">
              <a:xfrm>
                <a:off x="0" y="532091"/>
                <a:ext cx="12192000" cy="4449744"/>
              </a:xfrm>
              <a:prstGeom prst="rect">
                <a:avLst/>
              </a:prstGeom>
              <a:blipFill>
                <a:blip r:embed="rId3"/>
                <a:stretch>
                  <a:fillRect l="-312" b="-1420"/>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12192000"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Le lien entre fréquence spatiale et direction de propagation</a:t>
            </a:r>
            <a:endParaRPr lang="en-US" sz="2800" dirty="0"/>
          </a:p>
        </p:txBody>
      </p:sp>
      <p:pic>
        <p:nvPicPr>
          <p:cNvPr id="11" name="Picture 10">
            <a:extLst>
              <a:ext uri="{FF2B5EF4-FFF2-40B4-BE49-F238E27FC236}">
                <a16:creationId xmlns:a16="http://schemas.microsoft.com/office/drawing/2014/main" id="{5319BA1A-2760-0346-8E1C-89C8A86CD83B}"/>
              </a:ext>
            </a:extLst>
          </p:cNvPr>
          <p:cNvPicPr/>
          <p:nvPr/>
        </p:nvPicPr>
        <p:blipFill>
          <a:blip r:embed="rId4">
            <a:extLst>
              <a:ext uri="{28A0092B-C50C-407E-A947-70E740481C1C}">
                <a14:useLocalDpi xmlns:a14="http://schemas.microsoft.com/office/drawing/2010/main" val="0"/>
              </a:ext>
            </a:extLst>
          </a:blip>
          <a:srcRect/>
          <a:stretch>
            <a:fillRect/>
          </a:stretch>
        </p:blipFill>
        <p:spPr bwMode="auto">
          <a:xfrm>
            <a:off x="4865652" y="4277628"/>
            <a:ext cx="7326348" cy="2564904"/>
          </a:xfrm>
          <a:prstGeom prst="rect">
            <a:avLst/>
          </a:prstGeom>
          <a:noFill/>
          <a:ln>
            <a:noFill/>
          </a:ln>
        </p:spPr>
      </p:pic>
    </p:spTree>
    <p:extLst>
      <p:ext uri="{BB962C8B-B14F-4D97-AF65-F5344CB8AC3E}">
        <p14:creationId xmlns:p14="http://schemas.microsoft.com/office/powerpoint/2010/main" val="285224668"/>
      </p:ext>
    </p:extLst>
  </p:cSld>
  <p:clrMapOvr>
    <a:masterClrMapping/>
  </p:clrMapOvr>
  <mc:AlternateContent xmlns:mc="http://schemas.openxmlformats.org/markup-compatibility/2006" xmlns:p14="http://schemas.microsoft.com/office/powerpoint/2010/main">
    <mc:Choice Requires="p14">
      <p:transition spd="slow" p14:dur="2000" advTm="236782"/>
    </mc:Choice>
    <mc:Fallback xmlns="">
      <p:transition spd="slow" advTm="236782"/>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5ACC1444-ABFA-BF45-90D7-1F08B01CDA65}"/>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8246796" y="3226388"/>
            <a:ext cx="3945204" cy="2002812"/>
          </a:xfrm>
          <a:prstGeom prst="rect">
            <a:avLst/>
          </a:prstGeom>
          <a:noFill/>
          <a:ln>
            <a:noFill/>
          </a:ln>
        </p:spPr>
      </p:pic>
      <mc:AlternateContent xmlns:mc="http://schemas.openxmlformats.org/markup-compatibility/2006" xmlns:a14="http://schemas.microsoft.com/office/drawing/2010/main">
        <mc:Choice Requires="a14">
          <p:sp>
            <p:nvSpPr>
              <p:cNvPr id="19465" name="Text Box 9"/>
              <p:cNvSpPr txBox="1">
                <a:spLocks noChangeArrowheads="1"/>
              </p:cNvSpPr>
              <p:nvPr/>
            </p:nvSpPr>
            <p:spPr bwMode="auto">
              <a:xfrm>
                <a:off x="0" y="532091"/>
                <a:ext cx="12192000" cy="414543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a:lnSpc>
                    <a:spcPct val="120000"/>
                  </a:lnSpc>
                </a:pPr>
                <a:r>
                  <a:rPr lang="fr-CH" dirty="0"/>
                  <a:t>En place d'une onde plane dans une direction </a:t>
                </a:r>
                <a:r>
                  <a:rPr lang="fr-CH" b="1" i="1" dirty="0"/>
                  <a:t>k</a:t>
                </a:r>
                <a:r>
                  <a:rPr lang="fr-CH" dirty="0"/>
                  <a:t> , nous pouvons passer une onde plane </a:t>
                </a:r>
                <a14:m>
                  <m:oMath xmlns:m="http://schemas.openxmlformats.org/officeDocument/2006/math">
                    <m:r>
                      <a:rPr lang="fr-CH" i="1">
                        <a:latin typeface="Cambria Math" panose="02040503050406030204" pitchFamily="18" charset="0"/>
                        <a:ea typeface="Cambria Math" panose="02040503050406030204" pitchFamily="18" charset="0"/>
                      </a:rPr>
                      <m:t>𝑈</m:t>
                    </m:r>
                    <m:d>
                      <m:dPr>
                        <m:ctrlPr>
                          <a:rPr lang="fr-CH" i="1">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𝑧</m:t>
                        </m:r>
                      </m:e>
                    </m:d>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𝐴</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𝑖</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𝑧</m:t>
                            </m:r>
                          </m:sub>
                        </m:sSub>
                        <m:r>
                          <a:rPr lang="fr-CH" i="1">
                            <a:latin typeface="Cambria Math" panose="02040503050406030204" pitchFamily="18" charset="0"/>
                            <a:ea typeface="Cambria Math" panose="02040503050406030204" pitchFamily="18" charset="0"/>
                          </a:rPr>
                          <m:t>𝑧</m:t>
                        </m:r>
                      </m:sup>
                    </m:sSup>
                  </m:oMath>
                </a14:m>
                <a:r>
                  <a:rPr lang="fr-CH" dirty="0"/>
                  <a:t> par un transparent (diapositif) avec la transmission: </a:t>
                </a:r>
                <a14:m>
                  <m:oMath xmlns:m="http://schemas.openxmlformats.org/officeDocument/2006/math">
                    <m:r>
                      <a:rPr lang="fr-CH" i="1">
                        <a:latin typeface="Cambria Math" panose="02040503050406030204" pitchFamily="18" charset="0"/>
                        <a:ea typeface="Cambria Math" panose="02040503050406030204" pitchFamily="18" charset="0"/>
                      </a:rPr>
                      <m:t>𝑓</m:t>
                    </m:r>
                    <m:d>
                      <m:dPr>
                        <m:ctrlPr>
                          <a:rPr lang="fr-CH" i="1">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e>
                    </m:d>
                    <m:r>
                      <a:rPr lang="fr-CH" i="1">
                        <a:latin typeface="Cambria Math" panose="02040503050406030204" pitchFamily="18" charset="0"/>
                        <a:ea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𝜋</m:t>
                        </m:r>
                        <m:r>
                          <a:rPr lang="fr-CH" i="1">
                            <a:latin typeface="Cambria Math" panose="02040503050406030204" pitchFamily="18" charset="0"/>
                          </a:rPr>
                          <m:t>𝑖</m:t>
                        </m:r>
                        <m:d>
                          <m:dPr>
                            <m:ctrlPr>
                              <a:rPr lang="fr-CH" i="1">
                                <a:latin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𝑦</m:t>
                            </m:r>
                          </m:e>
                        </m:d>
                      </m:sup>
                    </m:sSup>
                  </m:oMath>
                </a14:m>
                <a:r>
                  <a:rPr lang="fr-CH" dirty="0"/>
                  <a:t> . L'onde serait transformée en une onde aux angles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𝑥</m:t>
                        </m:r>
                      </m:sub>
                    </m:sSub>
                  </m:oMath>
                </a14:m>
                <a:r>
                  <a:rPr lang="fr-CH" dirty="0"/>
                  <a:t>,</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𝑦</m:t>
                        </m:r>
                      </m:sub>
                    </m:sSub>
                  </m:oMath>
                </a14:m>
                <a:r>
                  <a:rPr lang="fr-CH" dirty="0"/>
                  <a:t> : </a:t>
                </a:r>
                <a14:m>
                  <m:oMath xmlns:m="http://schemas.openxmlformats.org/officeDocument/2006/math">
                    <m:r>
                      <a:rPr lang="fr-CH" i="1">
                        <a:latin typeface="Cambria Math" panose="02040503050406030204" pitchFamily="18" charset="0"/>
                        <a:ea typeface="Cambria Math" panose="02040503050406030204" pitchFamily="18" charset="0"/>
                      </a:rPr>
                      <m:t>𝑈</m:t>
                    </m:r>
                    <m:r>
                      <a:rPr lang="fr-CH" b="0" i="1" smtClean="0">
                        <a:latin typeface="Cambria Math" panose="02040503050406030204" pitchFamily="18" charset="0"/>
                        <a:ea typeface="Cambria Math" panose="02040503050406030204" pitchFamily="18" charset="0"/>
                      </a:rPr>
                      <m:t>′</m:t>
                    </m:r>
                    <m:d>
                      <m:dPr>
                        <m:ctrlPr>
                          <a:rPr lang="fr-CH" i="1">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𝑧</m:t>
                        </m:r>
                      </m:e>
                    </m:d>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𝐴</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𝜋</m:t>
                        </m:r>
                        <m:r>
                          <a:rPr lang="fr-CH" i="1">
                            <a:latin typeface="Cambria Math" panose="02040503050406030204" pitchFamily="18" charset="0"/>
                          </a:rPr>
                          <m:t>𝑖</m:t>
                        </m:r>
                        <m:d>
                          <m:dPr>
                            <m:ctrlPr>
                              <a:rPr lang="fr-CH" i="1">
                                <a:latin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𝑦</m:t>
                            </m:r>
                          </m:e>
                        </m:d>
                      </m:sup>
                    </m:sSup>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𝑖</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r>
                              <a:rPr lang="fr-CH" b="0" i="1" smtClean="0">
                                <a:latin typeface="Cambria Math" panose="02040503050406030204" pitchFamily="18" charset="0"/>
                                <a:ea typeface="Cambria Math" panose="02040503050406030204" pitchFamily="18" charset="0"/>
                              </a:rPr>
                              <m:t>′</m:t>
                            </m:r>
                          </m:e>
                          <m:sub>
                            <m:r>
                              <a:rPr lang="fr-CH" i="1">
                                <a:latin typeface="Cambria Math" panose="02040503050406030204" pitchFamily="18" charset="0"/>
                                <a:ea typeface="Cambria Math" panose="02040503050406030204" pitchFamily="18" charset="0"/>
                              </a:rPr>
                              <m:t>𝑧</m:t>
                            </m:r>
                          </m:sub>
                        </m:sSub>
                        <m:r>
                          <a:rPr lang="fr-CH" i="1">
                            <a:latin typeface="Cambria Math" panose="02040503050406030204" pitchFamily="18" charset="0"/>
                            <a:ea typeface="Cambria Math" panose="02040503050406030204" pitchFamily="18" charset="0"/>
                          </a:rPr>
                          <m:t>𝑧</m:t>
                        </m:r>
                      </m:sup>
                    </m:sSup>
                  </m:oMath>
                </a14:m>
                <a:r>
                  <a:rPr lang="fr-CH" dirty="0"/>
                  <a:t> , avec: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r>
                          <a:rPr lang="fr-CH" b="0" i="1" smtClean="0">
                            <a:latin typeface="Cambria Math" panose="02040503050406030204" pitchFamily="18" charset="0"/>
                            <a:ea typeface="Cambria Math" panose="02040503050406030204" pitchFamily="18" charset="0"/>
                          </a:rPr>
                          <m:t>′</m:t>
                        </m:r>
                      </m:e>
                      <m:sub>
                        <m:r>
                          <a:rPr lang="fr-CH" i="1">
                            <a:latin typeface="Cambria Math" panose="02040503050406030204" pitchFamily="18" charset="0"/>
                            <a:ea typeface="Cambria Math" panose="02040503050406030204" pitchFamily="18" charset="0"/>
                          </a:rPr>
                          <m:t>𝑧</m:t>
                        </m:r>
                      </m:sub>
                    </m:sSub>
                    <m:r>
                      <a:rPr lang="fr-CH" i="1">
                        <a:latin typeface="Cambria Math" panose="02040503050406030204" pitchFamily="18" charset="0"/>
                        <a:ea typeface="Cambria Math" panose="02040503050406030204" pitchFamily="18" charset="0"/>
                      </a:rPr>
                      <m:t>=</m:t>
                    </m:r>
                    <m:rad>
                      <m:radPr>
                        <m:degHide m:val="on"/>
                        <m:ctrlPr>
                          <a:rPr lang="fr-CH" i="1">
                            <a:latin typeface="Cambria Math" panose="02040503050406030204" pitchFamily="18" charset="0"/>
                            <a:ea typeface="Cambria Math" panose="02040503050406030204" pitchFamily="18" charset="0"/>
                          </a:rPr>
                        </m:ctrlPr>
                      </m:radPr>
                      <m:deg/>
                      <m:e>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 </m:t>
                            </m:r>
                          </m:sub>
                          <m:sup>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𝑥</m:t>
                            </m:r>
                          </m:sub>
                          <m:sup>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e>
                    </m:rad>
                    <m:r>
                      <a:rPr lang="fr-CH" i="1">
                        <a:latin typeface="Cambria Math" panose="02040503050406030204" pitchFamily="18" charset="0"/>
                        <a:ea typeface="Cambria Math" panose="02040503050406030204" pitchFamily="18" charset="0"/>
                      </a:rPr>
                      <m:t>=2</m:t>
                    </m:r>
                    <m:r>
                      <a:rPr lang="fr-CH" i="1">
                        <a:latin typeface="Cambria Math" panose="02040503050406030204" pitchFamily="18" charset="0"/>
                        <a:ea typeface="Cambria Math" panose="02040503050406030204" pitchFamily="18" charset="0"/>
                      </a:rPr>
                      <m:t>𝜋</m:t>
                    </m:r>
                    <m:rad>
                      <m:radPr>
                        <m:degHide m:val="on"/>
                        <m:ctrlPr>
                          <a:rPr lang="fr-CH" i="1">
                            <a:latin typeface="Cambria Math" panose="02040503050406030204" pitchFamily="18" charset="0"/>
                            <a:ea typeface="Cambria Math" panose="02040503050406030204" pitchFamily="18" charset="0"/>
                          </a:rPr>
                        </m:ctrlPr>
                      </m:radPr>
                      <m:deg/>
                      <m:e>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𝜆</m:t>
                            </m:r>
                          </m:e>
                          <m:sub>
                            <m:r>
                              <a:rPr lang="fr-CH" i="1">
                                <a:latin typeface="Cambria Math" panose="02040503050406030204" pitchFamily="18" charset="0"/>
                                <a:ea typeface="Cambria Math" panose="02040503050406030204" pitchFamily="18" charset="0"/>
                              </a:rPr>
                              <m:t> </m:t>
                            </m:r>
                          </m:sub>
                          <m:sup>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el-GR" i="1">
                                <a:latin typeface="Cambria Math" panose="02040503050406030204" pitchFamily="18" charset="0"/>
                                <a:ea typeface="Cambria Math" panose="02040503050406030204" pitchFamily="18" charset="0"/>
                              </a:rPr>
                              <m:t>𝜐</m:t>
                            </m:r>
                          </m:e>
                          <m:sub>
                            <m:r>
                              <a:rPr lang="fr-CH" i="1">
                                <a:latin typeface="Cambria Math" panose="02040503050406030204" pitchFamily="18" charset="0"/>
                                <a:ea typeface="Cambria Math" panose="02040503050406030204" pitchFamily="18" charset="0"/>
                              </a:rPr>
                              <m:t>𝑥</m:t>
                            </m:r>
                          </m:sub>
                          <m:sup>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el-GR" i="1">
                                <a:latin typeface="Cambria Math" panose="02040503050406030204" pitchFamily="18" charset="0"/>
                                <a:ea typeface="Cambria Math" panose="02040503050406030204" pitchFamily="18" charset="0"/>
                              </a:rPr>
                              <m:t>𝜐</m:t>
                            </m:r>
                          </m:e>
                          <m:sub>
                            <m:r>
                              <a:rPr lang="fr-CH" i="1">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e>
                    </m:rad>
                    <m:r>
                      <a:rPr lang="fr-CH" i="1">
                        <a:latin typeface="Cambria Math" panose="02040503050406030204" pitchFamily="18" charset="0"/>
                        <a:ea typeface="Cambria Math" panose="02040503050406030204" pitchFamily="18" charset="0"/>
                      </a:rPr>
                      <m:t>=2</m:t>
                    </m:r>
                    <m:r>
                      <a:rPr lang="fr-CH" i="1">
                        <a:latin typeface="Cambria Math" panose="02040503050406030204" pitchFamily="18" charset="0"/>
                        <a:ea typeface="Cambria Math" panose="02040503050406030204" pitchFamily="18" charset="0"/>
                      </a:rPr>
                      <m:t>𝜋</m:t>
                    </m:r>
                    <m:rad>
                      <m:radPr>
                        <m:degHide m:val="on"/>
                        <m:ctrlPr>
                          <a:rPr lang="fr-CH" i="1">
                            <a:latin typeface="Cambria Math" panose="02040503050406030204" pitchFamily="18" charset="0"/>
                            <a:ea typeface="Cambria Math" panose="02040503050406030204" pitchFamily="18" charset="0"/>
                          </a:rPr>
                        </m:ctrlPr>
                      </m:radPr>
                      <m:deg/>
                      <m:e>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𝜆</m:t>
                            </m:r>
                          </m:e>
                          <m:sub>
                            <m:r>
                              <a:rPr lang="fr-CH" i="1">
                                <a:latin typeface="Cambria Math" panose="02040503050406030204" pitchFamily="18" charset="0"/>
                                <a:ea typeface="Cambria Math" panose="02040503050406030204" pitchFamily="18" charset="0"/>
                              </a:rPr>
                              <m:t> </m:t>
                            </m:r>
                          </m:sub>
                          <m:sup>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𝑥</m:t>
                            </m:r>
                          </m:sub>
                          <m:sup>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m:rPr>
                                <m:sty m:val="p"/>
                              </m:rPr>
                              <a:rPr lang="el-GR" i="1">
                                <a:latin typeface="Cambria Math" panose="02040503050406030204" pitchFamily="18" charset="0"/>
                                <a:ea typeface="Cambria Math" panose="02040503050406030204" pitchFamily="18" charset="0"/>
                              </a:rPr>
                              <m:t>Λ</m:t>
                            </m:r>
                          </m:e>
                          <m:sub>
                            <m:r>
                              <a:rPr lang="fr-CH" i="1">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e>
                    </m:rad>
                  </m:oMath>
                </a14:m>
                <a:r>
                  <a:rPr lang="fr-CH" dirty="0"/>
                  <a:t>.</a:t>
                </a:r>
              </a:p>
              <a:p>
                <a:pPr marL="342900" indent="-342900">
                  <a:lnSpc>
                    <a:spcPct val="120000"/>
                  </a:lnSpc>
                  <a:buFont typeface="Arial" panose="020B0604020202020204" pitchFamily="34" charset="0"/>
                  <a:buChar char="•"/>
                </a:pPr>
                <a:r>
                  <a:rPr lang="fr-CH" dirty="0"/>
                  <a:t>Pour un transparent général </a:t>
                </a:r>
                <a:r>
                  <a:rPr lang="fr-CH" i="1" dirty="0"/>
                  <a:t>f</a:t>
                </a:r>
                <a:r>
                  <a:rPr lang="fr-CH" dirty="0"/>
                  <a:t>(</a:t>
                </a:r>
                <a:r>
                  <a:rPr lang="fr-CH" i="1" dirty="0" err="1"/>
                  <a:t>x</a:t>
                </a:r>
                <a:r>
                  <a:rPr lang="fr-CH" dirty="0" err="1"/>
                  <a:t>,</a:t>
                </a:r>
                <a:r>
                  <a:rPr lang="fr-CH" i="1" dirty="0" err="1"/>
                  <a:t>y</a:t>
                </a:r>
                <a:r>
                  <a:rPr lang="fr-CH" dirty="0"/>
                  <a:t>) , nous le décomposons en utilisant la transformée de Fourier </a:t>
                </a:r>
                <a14:m>
                  <m:oMath xmlns:m="http://schemas.openxmlformats.org/officeDocument/2006/math">
                    <m:r>
                      <a:rPr lang="fr-CH" i="1">
                        <a:latin typeface="Cambria Math" panose="02040503050406030204" pitchFamily="18" charset="0"/>
                        <a:ea typeface="Cambria Math" panose="02040503050406030204" pitchFamily="18" charset="0"/>
                      </a:rPr>
                      <m:t>ℱ</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e>
                    </m:d>
                  </m:oMath>
                </a14:m>
                <a:r>
                  <a:rPr lang="fr-CH" dirty="0"/>
                  <a:t> : </a:t>
                </a:r>
                <a14:m>
                  <m:oMath xmlns:m="http://schemas.openxmlformats.org/officeDocument/2006/math">
                    <m:r>
                      <a:rPr lang="fr-CH" i="1">
                        <a:latin typeface="Cambria Math" panose="02040503050406030204" pitchFamily="18" charset="0"/>
                        <a:ea typeface="Cambria Math" panose="02040503050406030204" pitchFamily="18" charset="0"/>
                      </a:rPr>
                      <m:t>𝑓</m:t>
                    </m:r>
                    <m:d>
                      <m:dPr>
                        <m:ctrlPr>
                          <a:rPr lang="fr-CH" i="1">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e>
                    </m:d>
                    <m:r>
                      <a:rPr lang="fr-CH" i="1">
                        <a:latin typeface="Cambria Math" panose="02040503050406030204" pitchFamily="18" charset="0"/>
                        <a:ea typeface="Cambria Math" panose="02040503050406030204" pitchFamily="18" charset="0"/>
                      </a:rPr>
                      <m:t>=</m:t>
                    </m:r>
                    <m:nary>
                      <m:naryPr>
                        <m:ctrlPr>
                          <a:rPr lang="fr-CH" i="1">
                            <a:latin typeface="Cambria Math" panose="02040503050406030204" pitchFamily="18" charset="0"/>
                            <a:ea typeface="Cambria Math" panose="02040503050406030204" pitchFamily="18" charset="0"/>
                          </a:rPr>
                        </m:ctrlPr>
                      </m:naryPr>
                      <m:sub>
                        <m:r>
                          <m:rPr>
                            <m:brk m:alnAt="23"/>
                          </m:rPr>
                          <a:rPr lang="fr-CH" i="1">
                            <a:latin typeface="Cambria Math" panose="02040503050406030204" pitchFamily="18" charset="0"/>
                            <a:ea typeface="Cambria Math" panose="02040503050406030204" pitchFamily="18" charset="0"/>
                          </a:rPr>
                          <m:t>−</m:t>
                        </m:r>
                        <m:r>
                          <a:rPr lang="fr-CH" i="1" smtClean="0">
                            <a:latin typeface="Cambria Math" panose="02040503050406030204" pitchFamily="18" charset="0"/>
                            <a:ea typeface="Cambria Math" panose="02040503050406030204" pitchFamily="18" charset="0"/>
                          </a:rPr>
                          <m:t>∞</m:t>
                        </m:r>
                      </m:sub>
                      <m:sup>
                        <m:r>
                          <a:rPr lang="fr-CH" i="1" smtClean="0">
                            <a:latin typeface="Cambria Math" panose="02040503050406030204" pitchFamily="18" charset="0"/>
                            <a:ea typeface="Cambria Math" panose="02040503050406030204" pitchFamily="18" charset="0"/>
                          </a:rPr>
                          <m:t>∞</m:t>
                        </m:r>
                      </m:sup>
                      <m:e>
                        <m:r>
                          <a:rPr lang="fr-CH" i="1">
                            <a:latin typeface="Cambria Math" panose="02040503050406030204" pitchFamily="18" charset="0"/>
                            <a:ea typeface="Cambria Math" panose="02040503050406030204" pitchFamily="18" charset="0"/>
                          </a:rPr>
                          <m:t>ℱ</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e>
                        </m:d>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𝜋</m:t>
                            </m:r>
                            <m:r>
                              <a:rPr lang="fr-CH" i="1">
                                <a:latin typeface="Cambria Math" panose="02040503050406030204" pitchFamily="18" charset="0"/>
                              </a:rPr>
                              <m:t>𝑖</m:t>
                            </m:r>
                            <m:d>
                              <m:dPr>
                                <m:ctrlPr>
                                  <a:rPr lang="fr-CH" i="1">
                                    <a:latin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𝑦</m:t>
                                </m:r>
                              </m:e>
                            </m:d>
                          </m:sup>
                        </m:sSup>
                        <m:r>
                          <a:rPr lang="fr-CH" i="1">
                            <a:latin typeface="Cambria Math" panose="02040503050406030204" pitchFamily="18" charset="0"/>
                            <a:ea typeface="Cambria Math" panose="02040503050406030204" pitchFamily="18" charset="0"/>
                          </a:rPr>
                          <m:t>𝑑</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𝑑</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e>
                    </m:nary>
                  </m:oMath>
                </a14:m>
                <a:r>
                  <a:rPr lang="fr-CH" dirty="0"/>
                  <a:t>. </a:t>
                </a:r>
                <a:endParaRPr lang="fr-CH" i="1" dirty="0">
                  <a:latin typeface="Cambria Math" panose="02040503050406030204" pitchFamily="18" charset="0"/>
                  <a:ea typeface="Cambria Math" panose="02040503050406030204" pitchFamily="18" charset="0"/>
                </a:endParaRPr>
              </a:p>
              <a:p>
                <a:pPr marL="342900" indent="-342900">
                  <a:lnSpc>
                    <a:spcPct val="120000"/>
                  </a:lnSpc>
                  <a:buFont typeface="Arial" panose="020B0604020202020204" pitchFamily="34" charset="0"/>
                  <a:buChar char="•"/>
                </a:pPr>
                <a:r>
                  <a:rPr lang="fr-CH" dirty="0"/>
                  <a:t>L'onde transmise est donc la somme de toutes les ondes planes, chacune à son angle et avec son </a:t>
                </a:r>
                <a:r>
                  <a:rPr lang="fr-CH" i="1" dirty="0" err="1"/>
                  <a:t>k</a:t>
                </a:r>
                <a:r>
                  <a:rPr lang="fr-CH" baseline="-25000" dirty="0" err="1"/>
                  <a:t>z</a:t>
                </a:r>
                <a:r>
                  <a:rPr lang="fr-CH" dirty="0"/>
                  <a:t> :</a:t>
                </a:r>
              </a:p>
              <a:p>
                <a:pPr>
                  <a:lnSpc>
                    <a:spcPct val="120000"/>
                  </a:lnSpc>
                </a:pPr>
                <a:r>
                  <a:rPr lang="fr-CH" dirty="0"/>
                  <a:t>     </a:t>
                </a:r>
                <a14:m>
                  <m:oMath xmlns:m="http://schemas.openxmlformats.org/officeDocument/2006/math">
                    <m:r>
                      <a:rPr lang="fr-CH" b="0" i="1" smtClean="0">
                        <a:latin typeface="Cambria Math" panose="02040503050406030204" pitchFamily="18" charset="0"/>
                        <a:ea typeface="Cambria Math" panose="02040503050406030204" pitchFamily="18" charset="0"/>
                      </a:rPr>
                      <m:t>𝑈</m:t>
                    </m:r>
                    <m:d>
                      <m:dPr>
                        <m:ctrlPr>
                          <a:rPr lang="fr-CH" i="1">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𝑧</m:t>
                        </m:r>
                      </m:e>
                    </m:d>
                    <m:r>
                      <a:rPr lang="fr-CH" i="1">
                        <a:latin typeface="Cambria Math" panose="02040503050406030204" pitchFamily="18" charset="0"/>
                        <a:ea typeface="Cambria Math" panose="02040503050406030204" pitchFamily="18" charset="0"/>
                      </a:rPr>
                      <m:t>=</m:t>
                    </m:r>
                    <m:nary>
                      <m:naryPr>
                        <m:ctrlPr>
                          <a:rPr lang="fr-CH" i="1" smtClean="0">
                            <a:latin typeface="Cambria Math" panose="02040503050406030204" pitchFamily="18" charset="0"/>
                            <a:ea typeface="Cambria Math" panose="02040503050406030204" pitchFamily="18" charset="0"/>
                          </a:rPr>
                        </m:ctrlPr>
                      </m:naryPr>
                      <m:sub>
                        <m:r>
                          <m:rPr>
                            <m:brk m:alnAt="23"/>
                          </m:rPr>
                          <a:rPr lang="fr-CH" b="0" i="1" smtClean="0">
                            <a:latin typeface="Cambria Math" panose="02040503050406030204" pitchFamily="18" charset="0"/>
                            <a:ea typeface="Cambria Math" panose="02040503050406030204" pitchFamily="18" charset="0"/>
                          </a:rPr>
                          <m:t>−</m:t>
                        </m:r>
                        <m:sSub>
                          <m:sSubPr>
                            <m:ctrlPr>
                              <a:rPr lang="fr-CH" b="0" i="1" smtClean="0">
                                <a:latin typeface="Cambria Math" panose="02040503050406030204" pitchFamily="18" charset="0"/>
                                <a:ea typeface="Cambria Math" panose="02040503050406030204" pitchFamily="18" charset="0"/>
                              </a:rPr>
                            </m:ctrlPr>
                          </m:sSubPr>
                          <m:e>
                            <m:r>
                              <a:rPr lang="fr-CH" b="0" i="1" smtClean="0">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𝑚𝑎𝑥</m:t>
                            </m:r>
                          </m:sub>
                        </m:sSub>
                      </m:sub>
                      <m:sup>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𝑚𝑎𝑥</m:t>
                            </m:r>
                          </m:sub>
                        </m:sSub>
                      </m:sup>
                      <m:e>
                        <m:r>
                          <a:rPr lang="fr-CH" i="1">
                            <a:latin typeface="Cambria Math" panose="02040503050406030204" pitchFamily="18" charset="0"/>
                            <a:ea typeface="Cambria Math" panose="02040503050406030204" pitchFamily="18" charset="0"/>
                          </a:rPr>
                          <m:t>ℱ</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e>
                        </m:d>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𝜋</m:t>
                            </m:r>
                            <m:r>
                              <a:rPr lang="fr-CH" i="1">
                                <a:latin typeface="Cambria Math" panose="02040503050406030204" pitchFamily="18" charset="0"/>
                              </a:rPr>
                              <m:t>𝑖</m:t>
                            </m:r>
                            <m:d>
                              <m:dPr>
                                <m:ctrlPr>
                                  <a:rPr lang="fr-CH" i="1">
                                    <a:latin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𝑦</m:t>
                                </m:r>
                              </m:e>
                            </m:d>
                          </m:sup>
                        </m:sSup>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𝑖</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r>
                                  <a:rPr lang="fr-CH" b="0" i="1" smtClean="0">
                                    <a:latin typeface="Cambria Math" panose="02040503050406030204" pitchFamily="18" charset="0"/>
                                    <a:ea typeface="Cambria Math" panose="02040503050406030204" pitchFamily="18" charset="0"/>
                                  </a:rPr>
                                  <m:t>′</m:t>
                                </m:r>
                              </m:e>
                              <m:sub>
                                <m:r>
                                  <a:rPr lang="fr-CH" i="1">
                                    <a:latin typeface="Cambria Math" panose="02040503050406030204" pitchFamily="18" charset="0"/>
                                    <a:ea typeface="Cambria Math" panose="02040503050406030204" pitchFamily="18" charset="0"/>
                                  </a:rPr>
                                  <m:t>𝑧</m:t>
                                </m:r>
                              </m:sub>
                            </m:sSub>
                            <m:r>
                              <a:rPr lang="fr-CH" i="1">
                                <a:latin typeface="Cambria Math" panose="02040503050406030204" pitchFamily="18" charset="0"/>
                              </a:rPr>
                              <m:t>𝑧</m:t>
                            </m:r>
                          </m:sup>
                        </m:sSup>
                        <m:r>
                          <a:rPr lang="fr-CH" i="1">
                            <a:latin typeface="Cambria Math" panose="02040503050406030204" pitchFamily="18" charset="0"/>
                            <a:ea typeface="Cambria Math" panose="02040503050406030204" pitchFamily="18" charset="0"/>
                          </a:rPr>
                          <m:t>𝑑</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𝑑</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e>
                    </m:nary>
                  </m:oMath>
                </a14:m>
                <a:endParaRPr lang="fr-CH" dirty="0"/>
              </a:p>
              <a:p>
                <a:pPr marL="342900" indent="-342900">
                  <a:lnSpc>
                    <a:spcPct val="120000"/>
                  </a:lnSpc>
                  <a:buFont typeface="Arial" panose="020B0604020202020204" pitchFamily="34" charset="0"/>
                  <a:buChar char="•"/>
                </a:pPr>
                <a:r>
                  <a:rPr lang="fr-CH" dirty="0"/>
                  <a:t>Les fréquences maximales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𝑚𝑎𝑥</m:t>
                        </m:r>
                      </m:sub>
                    </m:sSub>
                  </m:oMath>
                </a14:m>
                <a:r>
                  <a:rPr lang="fr-CH" dirty="0"/>
                  <a:t> sont données par la limite: </a:t>
                </a:r>
                <a14:m>
                  <m:oMath xmlns:m="http://schemas.openxmlformats.org/officeDocument/2006/math">
                    <m:sSubSup>
                      <m:sSubSupPr>
                        <m:ctrlPr>
                          <a:rPr lang="fr-CH" i="1" smtClean="0">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𝑥</m:t>
                        </m:r>
                      </m:sub>
                      <m:sup>
                        <m:r>
                          <a:rPr lang="fr-CH" b="0" i="1" smtClean="0">
                            <a:latin typeface="Cambria Math" panose="02040503050406030204" pitchFamily="18" charset="0"/>
                            <a:ea typeface="Cambria Math" panose="02040503050406030204" pitchFamily="18" charset="0"/>
                          </a:rPr>
                          <m:t>2</m:t>
                        </m:r>
                      </m:sup>
                    </m:sSubSup>
                    <m:r>
                      <a:rPr lang="fr-CH" i="1" smtClean="0">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r>
                      <a:rPr lang="fr-CH" b="0" i="1" smtClean="0">
                        <a:latin typeface="Cambria Math" panose="02040503050406030204" pitchFamily="18" charset="0"/>
                        <a:ea typeface="Cambria Math" panose="02040503050406030204" pitchFamily="18" charset="0"/>
                      </a:rPr>
                      <m:t>&lt;1/</m:t>
                    </m:r>
                    <m:sSup>
                      <m:sSupPr>
                        <m:ctrlPr>
                          <a:rPr lang="fr-CH" b="0" i="1" smtClean="0">
                            <a:latin typeface="Cambria Math" panose="02040503050406030204" pitchFamily="18" charset="0"/>
                            <a:ea typeface="Cambria Math" panose="02040503050406030204" pitchFamily="18" charset="0"/>
                          </a:rPr>
                        </m:ctrlPr>
                      </m:sSupPr>
                      <m:e>
                        <m:r>
                          <a:rPr lang="fr-CH" i="1">
                            <a:latin typeface="Cambria Math" panose="02040503050406030204" pitchFamily="18" charset="0"/>
                            <a:ea typeface="Cambria Math" panose="02040503050406030204" pitchFamily="18" charset="0"/>
                          </a:rPr>
                          <m:t>𝜆</m:t>
                        </m:r>
                      </m:e>
                      <m:sup>
                        <m:r>
                          <a:rPr lang="fr-CH" b="0" i="1" smtClean="0">
                            <a:latin typeface="Cambria Math" panose="02040503050406030204" pitchFamily="18" charset="0"/>
                            <a:ea typeface="Cambria Math" panose="02040503050406030204" pitchFamily="18" charset="0"/>
                          </a:rPr>
                          <m:t>2</m:t>
                        </m:r>
                      </m:sup>
                    </m:sSup>
                  </m:oMath>
                </a14:m>
                <a:r>
                  <a:rPr lang="fr-CH" dirty="0"/>
                  <a:t> .</a:t>
                </a:r>
              </a:p>
              <a:p>
                <a:pPr marL="342900" indent="-342900">
                  <a:lnSpc>
                    <a:spcPct val="120000"/>
                  </a:lnSpc>
                  <a:buFont typeface="Arial" panose="020B0604020202020204" pitchFamily="34" charset="0"/>
                  <a:buChar char="•"/>
                </a:pPr>
                <a:r>
                  <a:rPr lang="fr-CH" dirty="0"/>
                  <a:t>Cette limite montre que la transmission n'est pas fidèle à 100%, </a:t>
                </a:r>
              </a:p>
              <a:p>
                <a:pPr>
                  <a:lnSpc>
                    <a:spcPct val="120000"/>
                  </a:lnSpc>
                </a:pPr>
                <a:r>
                  <a:rPr lang="fr-CH" dirty="0"/>
                  <a:t>      car la diffraction élimine les fréquences les plus hautes. </a:t>
                </a:r>
              </a:p>
            </p:txBody>
          </p:sp>
        </mc:Choice>
        <mc:Fallback xmlns="">
          <p:sp>
            <p:nvSpPr>
              <p:cNvPr id="19465" name="Text Box 9"/>
              <p:cNvSpPr txBox="1">
                <a:spLocks noRot="1" noChangeAspect="1" noMove="1" noResize="1" noEditPoints="1" noAdjustHandles="1" noChangeArrowheads="1" noChangeShapeType="1" noTextEdit="1"/>
              </p:cNvSpPr>
              <p:nvPr/>
            </p:nvSpPr>
            <p:spPr bwMode="auto">
              <a:xfrm>
                <a:off x="0" y="532091"/>
                <a:ext cx="12192000" cy="4145430"/>
              </a:xfrm>
              <a:prstGeom prst="rect">
                <a:avLst/>
              </a:prstGeom>
              <a:blipFill>
                <a:blip r:embed="rId4"/>
                <a:stretch>
                  <a:fillRect l="-416" r="-208" b="-1220"/>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12192000"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La décomposition en fréquences spatiales</a:t>
            </a:r>
            <a:endParaRPr lang="en-US" sz="2800" dirty="0"/>
          </a:p>
        </p:txBody>
      </p:sp>
      <p:pic>
        <p:nvPicPr>
          <p:cNvPr id="8" name="Picture 7">
            <a:extLst>
              <a:ext uri="{FF2B5EF4-FFF2-40B4-BE49-F238E27FC236}">
                <a16:creationId xmlns:a16="http://schemas.microsoft.com/office/drawing/2014/main" id="{0D7CD415-A267-6942-9B35-923B33AE703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11323" y="5051656"/>
            <a:ext cx="6899899" cy="1756379"/>
          </a:xfrm>
          <a:prstGeom prst="rect">
            <a:avLst/>
          </a:prstGeom>
          <a:noFill/>
          <a:ln>
            <a:noFill/>
          </a:ln>
        </p:spPr>
      </p:pic>
      <p:pic>
        <p:nvPicPr>
          <p:cNvPr id="9" name="Picture 8">
            <a:extLst>
              <a:ext uri="{FF2B5EF4-FFF2-40B4-BE49-F238E27FC236}">
                <a16:creationId xmlns:a16="http://schemas.microsoft.com/office/drawing/2014/main" id="{91D408F9-3258-2D4E-9D9B-79DA7983D4D3}"/>
              </a:ext>
            </a:extLst>
          </p:cNvPr>
          <p:cNvPicPr/>
          <p:nvPr/>
        </p:nvPicPr>
        <p:blipFill rotWithShape="1">
          <a:blip r:embed="rId6">
            <a:extLst>
              <a:ext uri="{28A0092B-C50C-407E-A947-70E740481C1C}">
                <a14:useLocalDpi xmlns:a14="http://schemas.microsoft.com/office/drawing/2010/main" val="0"/>
              </a:ext>
            </a:extLst>
          </a:blip>
          <a:srcRect l="18388"/>
          <a:stretch/>
        </p:blipFill>
        <p:spPr bwMode="auto">
          <a:xfrm>
            <a:off x="6933029" y="5084896"/>
            <a:ext cx="2727367" cy="1769960"/>
          </a:xfrm>
          <a:prstGeom prst="rect">
            <a:avLst/>
          </a:prstGeom>
          <a:noFill/>
          <a:ln>
            <a:noFill/>
          </a:ln>
          <a:extLst>
            <a:ext uri="{53640926-AAD7-44d8-BBD7-CCE9431645EC}">
              <a14:shadowObscured xmlns:lc="http://schemas.openxmlformats.org/drawingml/2006/lockedCanvas" xmlns:a14="http://schemas.microsoft.com/office/drawing/2010/main" xmlns:w="http://schemas.openxmlformats.org/wordprocessingml/2006/main" xmlns:w10="urn:schemas-microsoft-com:office:word" xmlns:v="urn:schemas-microsoft-com:vml" xmlns:o="urn:schemas-microsoft-com:office:office" xmlns:mv="urn:schemas-microsoft-com:mac:vml" xmlns:mo="http://schemas.microsoft.com/office/mac/office/2008/main" xmlns="" xmlns:pic="http://schemas.openxmlformats.org/drawingml/2006/picture" xmlns:wps="http://schemas.microsoft.com/office/word/2010/wordprocessingShape" xmlns:wne="http://schemas.microsoft.com/office/word/2006/wordml" xmlns:wpi="http://schemas.microsoft.com/office/word/2010/wordprocessingInk" xmlns:wpg="http://schemas.microsoft.com/office/word/2010/wordprocessingGroup" xmlns:w16se="http://schemas.microsoft.com/office/word/2015/wordml/symex" xmlns:w16cid="http://schemas.microsoft.com/office/word/2016/wordml/cid" xmlns:w15="http://schemas.microsoft.com/office/word/2012/wordml" xmlns:w14="http://schemas.microsoft.com/office/word/2010/wordml" xmlns:wp="http://schemas.openxmlformats.org/drawingml/2006/wordprocessingDrawing" xmlns:wp14="http://schemas.microsoft.com/office/word/2010/wordprocessingDrawing" xmlns:m="http://schemas.openxmlformats.org/officeDocument/2006/math" xmlns:am3d="http://schemas.microsoft.com/office/drawing/2017/model3d" xmlns:aink="http://schemas.microsoft.com/office/drawing/2016/ink" xmlns:mc="http://schemas.openxmlformats.org/markup-compatibility/2006" xmlns:cx8="http://schemas.microsoft.com/office/drawing/2016/5/14/chartex" xmlns:cx7="http://schemas.microsoft.com/office/drawing/2016/5/13/chartex" xmlns:cx6="http://schemas.microsoft.com/office/drawing/2016/5/12/chartex" xmlns:cx5="http://schemas.microsoft.com/office/drawing/2016/5/11/chartex" xmlns:cx4="http://schemas.microsoft.com/office/drawing/2016/5/10/chartex" xmlns:cx3="http://schemas.microsoft.com/office/drawing/2016/5/9/chartex" xmlns:cx2="http://schemas.microsoft.com/office/drawing/2015/10/21/chartex" xmlns:cx1="http://schemas.microsoft.com/office/drawing/2015/9/8/chartex" xmlns:cx="http://schemas.microsoft.com/office/drawing/2014/chartex" xmlns:wpc="http://schemas.microsoft.com/office/word/2010/wordprocessingCanvas"/>
            </a:ext>
          </a:extLst>
        </p:spPr>
      </p:pic>
    </p:spTree>
    <p:extLst>
      <p:ext uri="{BB962C8B-B14F-4D97-AF65-F5344CB8AC3E}">
        <p14:creationId xmlns:p14="http://schemas.microsoft.com/office/powerpoint/2010/main" val="733401159"/>
      </p:ext>
    </p:extLst>
  </p:cSld>
  <p:clrMapOvr>
    <a:masterClrMapping/>
  </p:clrMapOvr>
  <mc:AlternateContent xmlns:mc="http://schemas.openxmlformats.org/markup-compatibility/2006" xmlns:p14="http://schemas.microsoft.com/office/powerpoint/2010/main">
    <mc:Choice Requires="p14">
      <p:transition spd="slow" p14:dur="2000" advTm="202804"/>
    </mc:Choice>
    <mc:Fallback xmlns="">
      <p:transition spd="slow" advTm="202804"/>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5" name="Text Box 9"/>
              <p:cNvSpPr txBox="1">
                <a:spLocks noChangeArrowheads="1"/>
              </p:cNvSpPr>
              <p:nvPr/>
            </p:nvSpPr>
            <p:spPr bwMode="auto">
              <a:xfrm>
                <a:off x="0" y="532091"/>
                <a:ext cx="12192000" cy="4464556"/>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Prenons une onde plane </a:t>
                </a:r>
                <a14:m>
                  <m:oMath xmlns:m="http://schemas.openxmlformats.org/officeDocument/2006/math">
                    <m:sSup>
                      <m:sSupPr>
                        <m:ctrlPr>
                          <a:rPr lang="fr-CH" i="1">
                            <a:latin typeface="Cambria Math" panose="02040503050406030204" pitchFamily="18" charset="0"/>
                          </a:rPr>
                        </m:ctrlPr>
                      </m:sSupPr>
                      <m:e>
                        <m:r>
                          <a:rPr lang="fr-CH" b="0" i="1" smtClean="0">
                            <a:latin typeface="Cambria Math" panose="02040503050406030204" pitchFamily="18" charset="0"/>
                          </a:rPr>
                          <m:t>𝑈</m:t>
                        </m:r>
                        <m:r>
                          <a:rPr lang="fr-CH" b="0" i="1" smtClean="0">
                            <a:latin typeface="Cambria Math" panose="02040503050406030204" pitchFamily="18" charset="0"/>
                          </a:rPr>
                          <m:t>=</m:t>
                        </m:r>
                        <m:sSubSup>
                          <m:sSubSupPr>
                            <m:ctrlPr>
                              <a:rPr lang="fr-CH" b="0" i="1" smtClean="0">
                                <a:latin typeface="Cambria Math" panose="02040503050406030204" pitchFamily="18" charset="0"/>
                              </a:rPr>
                            </m:ctrlPr>
                          </m:sSubSupPr>
                          <m:e>
                            <m:r>
                              <a:rPr lang="fr-CH" b="0" i="1" smtClean="0">
                                <a:latin typeface="Cambria Math" panose="02040503050406030204" pitchFamily="18" charset="0"/>
                              </a:rPr>
                              <m:t>𝑈</m:t>
                            </m:r>
                          </m:e>
                          <m:sub>
                            <m:r>
                              <a:rPr lang="fr-CH" b="0" i="1" smtClean="0">
                                <a:latin typeface="Cambria Math" panose="02040503050406030204" pitchFamily="18" charset="0"/>
                              </a:rPr>
                              <m:t>0</m:t>
                            </m:r>
                          </m:sub>
                          <m:sup>
                            <m:r>
                              <a:rPr lang="fr-CH" b="0" i="1" smtClean="0">
                                <a:latin typeface="Cambria Math" panose="02040503050406030204" pitchFamily="18" charset="0"/>
                              </a:rPr>
                              <m:t> </m:t>
                            </m:r>
                          </m:sup>
                        </m:sSubSup>
                        <m:r>
                          <a:rPr lang="fr-CH" i="1">
                            <a:latin typeface="Cambria Math" panose="02040503050406030204" pitchFamily="18" charset="0"/>
                          </a:rPr>
                          <m:t>𝑒</m:t>
                        </m:r>
                      </m:e>
                      <m:sup>
                        <m:r>
                          <a:rPr lang="fr-CH" i="1">
                            <a:latin typeface="Cambria Math" panose="02040503050406030204" pitchFamily="18" charset="0"/>
                          </a:rPr>
                          <m:t>𝑖</m:t>
                        </m:r>
                        <m:r>
                          <a:rPr lang="fr-CH" i="1">
                            <a:latin typeface="Cambria Math" panose="02040503050406030204" pitchFamily="18" charset="0"/>
                            <a:ea typeface="Cambria Math" panose="02040503050406030204" pitchFamily="18" charset="0"/>
                          </a:rPr>
                          <m:t>𝑘</m:t>
                        </m:r>
                        <m:r>
                          <a:rPr lang="fr-CH" b="0" i="1" smtClean="0">
                            <a:latin typeface="Cambria Math" panose="02040503050406030204" pitchFamily="18" charset="0"/>
                            <a:ea typeface="Cambria Math" panose="02040503050406030204" pitchFamily="18" charset="0"/>
                          </a:rPr>
                          <m:t>𝑧</m:t>
                        </m:r>
                      </m:sup>
                    </m:sSup>
                  </m:oMath>
                </a14:m>
                <a:r>
                  <a:rPr lang="fr-CH" dirty="0"/>
                  <a:t> modulé par un transparent </a:t>
                </a:r>
                <a14:m>
                  <m:oMath xmlns:m="http://schemas.openxmlformats.org/officeDocument/2006/math">
                    <m:sSub>
                      <m:sSubPr>
                        <m:ctrlPr>
                          <a:rPr lang="fr-CH" i="1">
                            <a:latin typeface="Cambria Math" panose="02040503050406030204" pitchFamily="18" charset="0"/>
                          </a:rPr>
                        </m:ctrlPr>
                      </m:sSubPr>
                      <m:e>
                        <m:r>
                          <a:rPr lang="fr-CH" i="1">
                            <a:latin typeface="Cambria Math" panose="02040503050406030204" pitchFamily="18" charset="0"/>
                          </a:rPr>
                          <m:t>𝑓</m:t>
                        </m:r>
                      </m:e>
                      <m:sub>
                        <m:r>
                          <a:rPr lang="fr-CH" i="1">
                            <a:latin typeface="Cambria Math" panose="02040503050406030204" pitchFamily="18" charset="0"/>
                          </a:rPr>
                          <m:t>0</m:t>
                        </m:r>
                      </m:sub>
                    </m:sSub>
                    <m:r>
                      <a:rPr lang="fr-CH" i="1">
                        <a:latin typeface="Cambria Math" panose="02040503050406030204" pitchFamily="18" charset="0"/>
                      </a:rPr>
                      <m:t>(</m:t>
                    </m:r>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r>
                      <a:rPr lang="fr-CH" i="1">
                        <a:latin typeface="Cambria Math" panose="02040503050406030204" pitchFamily="18" charset="0"/>
                      </a:rPr>
                      <m:t>)</m:t>
                    </m:r>
                  </m:oMath>
                </a14:m>
                <a:r>
                  <a:rPr lang="fr-CH" dirty="0"/>
                  <a:t>, dont les fréquences spatiales de la transformée </a:t>
                </a:r>
                <a14:m>
                  <m:oMath xmlns:m="http://schemas.openxmlformats.org/officeDocument/2006/math">
                    <m:sSub>
                      <m:sSubPr>
                        <m:ctrlPr>
                          <a:rPr lang="fr-CH" i="1" smtClean="0">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ℱ</m:t>
                        </m:r>
                      </m:e>
                      <m:sub>
                        <m:r>
                          <a:rPr lang="fr-CH" b="0" i="1" smtClean="0">
                            <a:latin typeface="Cambria Math" panose="02040503050406030204" pitchFamily="18" charset="0"/>
                            <a:ea typeface="Cambria Math" panose="02040503050406030204" pitchFamily="18" charset="0"/>
                          </a:rPr>
                          <m:t>0</m:t>
                        </m:r>
                      </m:sub>
                    </m:sSub>
                    <m:r>
                      <a:rPr lang="fr-CH" i="1">
                        <a:latin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rPr>
                      <m:t>)</m:t>
                    </m:r>
                  </m:oMath>
                </a14:m>
                <a:r>
                  <a:rPr lang="fr-CH" dirty="0"/>
                  <a:t> sont petites et limitées à la gamme: </a:t>
                </a:r>
                <a14:m>
                  <m:oMath xmlns:m="http://schemas.openxmlformats.org/officeDocument/2006/math">
                    <m:r>
                      <a:rPr lang="fr-CH" i="1">
                        <a:latin typeface="Cambria Math" panose="02040503050406030204" pitchFamily="18" charset="0"/>
                      </a:rPr>
                      <m:t>(</m:t>
                    </m:r>
                    <m:r>
                      <a:rPr lang="fr-CH" i="1" smtClean="0">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rPr>
                      <m:t>)</m:t>
                    </m:r>
                  </m:oMath>
                </a14:m>
                <a:r>
                  <a:rPr lang="fr-CH" dirty="0"/>
                  <a:t> autour de (0,0). Les ondes sortantes ont une gamme d’angles limitée par: </a:t>
                </a:r>
                <a14:m>
                  <m:oMath xmlns:m="http://schemas.openxmlformats.org/officeDocument/2006/math">
                    <m:d>
                      <m:dPr>
                        <m:ctrlPr>
                          <a:rPr lang="fr-CH" i="1" smtClean="0">
                            <a:latin typeface="Cambria Math" panose="02040503050406030204" pitchFamily="18" charset="0"/>
                          </a:rPr>
                        </m:ctrlPr>
                      </m:dPr>
                      <m:e>
                        <m:r>
                          <a:rPr lang="fr-CH" i="1">
                            <a:latin typeface="Cambria Math" panose="02040503050406030204" pitchFamily="18" charset="0"/>
                            <a:ea typeface="Cambria Math" panose="02040503050406030204" pitchFamily="18" charset="0"/>
                          </a:rPr>
                          <m:t>±</m:t>
                        </m:r>
                        <m:func>
                          <m:funcPr>
                            <m:ctrlPr>
                              <a:rPr lang="fr-CH" i="1">
                                <a:latin typeface="Cambria Math" panose="02040503050406030204" pitchFamily="18" charset="0"/>
                                <a:ea typeface="Cambria Math" panose="02040503050406030204" pitchFamily="18" charset="0"/>
                              </a:rPr>
                            </m:ctrlPr>
                          </m:funcPr>
                          <m:fName>
                            <m:sSup>
                              <m:sSupPr>
                                <m:ctrlPr>
                                  <a:rPr lang="fr-CH" i="1">
                                    <a:latin typeface="Cambria Math" panose="02040503050406030204" pitchFamily="18" charset="0"/>
                                    <a:ea typeface="Cambria Math" panose="02040503050406030204" pitchFamily="18" charset="0"/>
                                  </a:rPr>
                                </m:ctrlPr>
                              </m:sSupPr>
                              <m:e>
                                <m:r>
                                  <m:rPr>
                                    <m:sty m:val="p"/>
                                  </m:rPr>
                                  <a:rPr lang="fr-CH">
                                    <a:latin typeface="Cambria Math" panose="02040503050406030204" pitchFamily="18" charset="0"/>
                                    <a:ea typeface="Cambria Math" panose="02040503050406030204" pitchFamily="18" charset="0"/>
                                  </a:rPr>
                                  <m:t>sin</m:t>
                                </m:r>
                              </m:e>
                              <m:sup>
                                <m:r>
                                  <a:rPr lang="fr-CH" i="1">
                                    <a:latin typeface="Cambria Math" panose="02040503050406030204" pitchFamily="18" charset="0"/>
                                    <a:ea typeface="Cambria Math" panose="02040503050406030204" pitchFamily="18" charset="0"/>
                                  </a:rPr>
                                  <m:t>−1</m:t>
                                </m:r>
                              </m:sup>
                            </m:sSup>
                          </m:fName>
                          <m:e>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e>
                        </m:func>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m:t>
                        </m:r>
                        <m:r>
                          <a:rPr lang="fr-CH" i="1">
                            <a:latin typeface="Cambria Math" panose="02040503050406030204" pitchFamily="18" charset="0"/>
                            <a:ea typeface="Cambria Math" panose="02040503050406030204" pitchFamily="18" charset="0"/>
                          </a:rPr>
                          <m:t>±</m:t>
                        </m:r>
                        <m:func>
                          <m:funcPr>
                            <m:ctrlPr>
                              <a:rPr lang="fr-CH" i="1">
                                <a:latin typeface="Cambria Math" panose="02040503050406030204" pitchFamily="18" charset="0"/>
                                <a:ea typeface="Cambria Math" panose="02040503050406030204" pitchFamily="18" charset="0"/>
                              </a:rPr>
                            </m:ctrlPr>
                          </m:funcPr>
                          <m:fName>
                            <m:sSup>
                              <m:sSupPr>
                                <m:ctrlPr>
                                  <a:rPr lang="fr-CH" i="1">
                                    <a:latin typeface="Cambria Math" panose="02040503050406030204" pitchFamily="18" charset="0"/>
                                    <a:ea typeface="Cambria Math" panose="02040503050406030204" pitchFamily="18" charset="0"/>
                                  </a:rPr>
                                </m:ctrlPr>
                              </m:sSupPr>
                              <m:e>
                                <m:r>
                                  <m:rPr>
                                    <m:sty m:val="p"/>
                                  </m:rPr>
                                  <a:rPr lang="fr-CH">
                                    <a:latin typeface="Cambria Math" panose="02040503050406030204" pitchFamily="18" charset="0"/>
                                    <a:ea typeface="Cambria Math" panose="02040503050406030204" pitchFamily="18" charset="0"/>
                                  </a:rPr>
                                  <m:t>sin</m:t>
                                </m:r>
                              </m:e>
                              <m:sup>
                                <m:r>
                                  <a:rPr lang="fr-CH" i="1">
                                    <a:latin typeface="Cambria Math" panose="02040503050406030204" pitchFamily="18" charset="0"/>
                                    <a:ea typeface="Cambria Math" panose="02040503050406030204" pitchFamily="18" charset="0"/>
                                  </a:rPr>
                                  <m:t>−1</m:t>
                                </m:r>
                              </m:sup>
                            </m:sSup>
                          </m:fName>
                          <m:e>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e>
                        </m:func>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m:t>
                        </m:r>
                      </m:e>
                    </m:d>
                  </m:oMath>
                </a14:m>
                <a:r>
                  <a:rPr lang="fr-CH" dirty="0"/>
                  <a:t>, toujours autour de l'axe </a:t>
                </a:r>
                <a:r>
                  <a:rPr lang="fr-CH" i="1" dirty="0"/>
                  <a:t>z</a:t>
                </a:r>
                <a:r>
                  <a:rPr lang="fr-CH" dirty="0"/>
                  <a:t>.</a:t>
                </a:r>
              </a:p>
              <a:p>
                <a:pPr marL="342900" indent="-342900">
                  <a:lnSpc>
                    <a:spcPct val="120000"/>
                  </a:lnSpc>
                  <a:buFont typeface="Arial" panose="020B0604020202020204" pitchFamily="34" charset="0"/>
                  <a:buChar char="•"/>
                </a:pPr>
                <a:r>
                  <a:rPr lang="fr-CH" dirty="0"/>
                  <a:t>Un transparent </a:t>
                </a:r>
                <a14:m>
                  <m:oMath xmlns:m="http://schemas.openxmlformats.org/officeDocument/2006/math">
                    <m:r>
                      <a:rPr lang="fr-CH" i="1" smtClean="0">
                        <a:latin typeface="Cambria Math" panose="02040503050406030204" pitchFamily="18" charset="0"/>
                      </a:rPr>
                      <m:t>𝑓</m:t>
                    </m:r>
                    <m:d>
                      <m:dPr>
                        <m:ctrlPr>
                          <a:rPr lang="fr-CH" i="1">
                            <a:latin typeface="Cambria Math" panose="02040503050406030204" pitchFamily="18" charset="0"/>
                          </a:rPr>
                        </m:ctrlPr>
                      </m:dPr>
                      <m:e>
                        <m:r>
                          <a:rPr lang="fr-CH" b="0" i="1" smtClean="0">
                            <a:latin typeface="Cambria Math" panose="02040503050406030204" pitchFamily="18" charset="0"/>
                            <a:ea typeface="Cambria Math" panose="02040503050406030204" pitchFamily="18" charset="0"/>
                          </a:rPr>
                          <m:t>𝑥</m:t>
                        </m:r>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𝑦</m:t>
                        </m:r>
                      </m:e>
                    </m:d>
                    <m:r>
                      <a:rPr lang="fr-CH" b="0" i="1" smtClean="0">
                        <a:latin typeface="Cambria Math" panose="02040503050406030204" pitchFamily="18" charset="0"/>
                      </a:rPr>
                      <m:t>=</m:t>
                    </m:r>
                    <m:sSub>
                      <m:sSubPr>
                        <m:ctrlPr>
                          <a:rPr lang="fr-CH" i="1">
                            <a:latin typeface="Cambria Math" panose="02040503050406030204" pitchFamily="18" charset="0"/>
                          </a:rPr>
                        </m:ctrlPr>
                      </m:sSubPr>
                      <m:e>
                        <m:r>
                          <a:rPr lang="fr-CH" i="1">
                            <a:latin typeface="Cambria Math" panose="02040503050406030204" pitchFamily="18" charset="0"/>
                          </a:rPr>
                          <m:t>𝑓</m:t>
                        </m:r>
                      </m:e>
                      <m:sub>
                        <m:r>
                          <a:rPr lang="fr-CH" i="1">
                            <a:latin typeface="Cambria Math" panose="02040503050406030204" pitchFamily="18" charset="0"/>
                          </a:rPr>
                          <m:t>0</m:t>
                        </m:r>
                      </m:sub>
                    </m:sSub>
                    <m:r>
                      <a:rPr lang="fr-CH" i="1">
                        <a:latin typeface="Cambria Math" panose="02040503050406030204" pitchFamily="18" charset="0"/>
                      </a:rPr>
                      <m:t>(</m:t>
                    </m:r>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r>
                      <a:rPr lang="fr-CH" i="1">
                        <a:latin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m:t>
                        </m:r>
                        <m:r>
                          <a:rPr lang="fr-CH" b="0" i="1" smtClean="0">
                            <a:latin typeface="Cambria Math" panose="02040503050406030204" pitchFamily="18" charset="0"/>
                          </a:rPr>
                          <m:t>2</m:t>
                        </m:r>
                        <m:r>
                          <a:rPr lang="fr-CH" b="0" i="1" smtClean="0">
                            <a:latin typeface="Cambria Math" panose="02040503050406030204" pitchFamily="18" charset="0"/>
                            <a:ea typeface="Cambria Math" panose="02040503050406030204" pitchFamily="18" charset="0"/>
                          </a:rPr>
                          <m:t>𝜋</m:t>
                        </m:r>
                        <m:r>
                          <a:rPr lang="fr-CH" i="1">
                            <a:latin typeface="Cambria Math" panose="02040503050406030204" pitchFamily="18" charset="0"/>
                          </a:rPr>
                          <m:t>𝑖</m:t>
                        </m:r>
                        <m:d>
                          <m:dPr>
                            <m:ctrlPr>
                              <a:rPr lang="fr-CH" i="1">
                                <a:latin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𝑦</m:t>
                            </m:r>
                          </m:e>
                        </m:d>
                      </m:sup>
                    </m:sSup>
                  </m:oMath>
                </a14:m>
                <a:r>
                  <a:rPr lang="fr-CH" dirty="0"/>
                  <a:t> , où: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0</m:t>
                        </m:r>
                      </m:sub>
                    </m:sSub>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b="0" i="1" smtClean="0">
                        <a:latin typeface="Cambria Math" panose="02040503050406030204" pitchFamily="18" charset="0"/>
                        <a:ea typeface="Cambria Math" panose="02040503050406030204" pitchFamily="18" charset="0"/>
                      </a:rPr>
                      <m:t>&lt;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b="0" i="1" smtClean="0">
                        <a:latin typeface="Cambria Math" panose="02040503050406030204" pitchFamily="18" charset="0"/>
                        <a:ea typeface="Cambria Math" panose="02040503050406030204" pitchFamily="18" charset="0"/>
                      </a:rPr>
                      <m:t>&lt;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r>
                          <a:rPr lang="fr-CH" b="0" i="1" smtClean="0">
                            <a:latin typeface="Cambria Math" panose="02040503050406030204" pitchFamily="18" charset="0"/>
                            <a:ea typeface="Cambria Math" panose="02040503050406030204" pitchFamily="18" charset="0"/>
                          </a:rPr>
                          <m:t>0</m:t>
                        </m:r>
                      </m:sub>
                    </m:sSub>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oMath>
                </a14:m>
                <a:r>
                  <a:rPr lang="fr-CH" dirty="0"/>
                  <a:t> et: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0</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&lt;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&lt;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0</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oMath>
                </a14:m>
                <a:r>
                  <a:rPr lang="fr-CH" dirty="0"/>
                  <a:t> , donne des ondes sortantes dans une gamme d'angles limitée par: </a:t>
                </a:r>
                <a14:m>
                  <m:oMath xmlns:m="http://schemas.openxmlformats.org/officeDocument/2006/math">
                    <m:d>
                      <m:dPr>
                        <m:ctrlPr>
                          <a:rPr lang="fr-CH" i="1">
                            <a:latin typeface="Cambria Math" panose="02040503050406030204" pitchFamily="18" charset="0"/>
                          </a:rPr>
                        </m:ctrlPr>
                      </m:dPr>
                      <m:e>
                        <m:func>
                          <m:funcPr>
                            <m:ctrlPr>
                              <a:rPr lang="fr-CH" i="1">
                                <a:latin typeface="Cambria Math" panose="02040503050406030204" pitchFamily="18" charset="0"/>
                                <a:ea typeface="Cambria Math" panose="02040503050406030204" pitchFamily="18" charset="0"/>
                              </a:rPr>
                            </m:ctrlPr>
                          </m:funcPr>
                          <m:fName>
                            <m:sSup>
                              <m:sSupPr>
                                <m:ctrlPr>
                                  <a:rPr lang="fr-CH" i="1">
                                    <a:latin typeface="Cambria Math" panose="02040503050406030204" pitchFamily="18" charset="0"/>
                                    <a:ea typeface="Cambria Math" panose="02040503050406030204" pitchFamily="18" charset="0"/>
                                  </a:rPr>
                                </m:ctrlPr>
                              </m:sSupPr>
                              <m:e>
                                <m:r>
                                  <m:rPr>
                                    <m:sty m:val="p"/>
                                  </m:rPr>
                                  <a:rPr lang="fr-CH">
                                    <a:latin typeface="Cambria Math" panose="02040503050406030204" pitchFamily="18" charset="0"/>
                                    <a:ea typeface="Cambria Math" panose="02040503050406030204" pitchFamily="18" charset="0"/>
                                  </a:rPr>
                                  <m:t>sin</m:t>
                                </m:r>
                              </m:e>
                              <m:sup>
                                <m:r>
                                  <a:rPr lang="fr-CH" i="1">
                                    <a:latin typeface="Cambria Math" panose="02040503050406030204" pitchFamily="18" charset="0"/>
                                    <a:ea typeface="Cambria Math" panose="02040503050406030204" pitchFamily="18" charset="0"/>
                                  </a:rPr>
                                  <m:t>−1</m:t>
                                </m:r>
                              </m:sup>
                            </m:sSup>
                          </m:fName>
                          <m:e>
                            <m:d>
                              <m:dPr>
                                <m:ctrlPr>
                                  <a:rPr lang="fr-CH" i="1" smtClean="0">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𝜆</m:t>
                                </m:r>
                                <m:r>
                                  <a:rPr lang="fr-CH" b="0" i="1" smtClean="0">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0</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e>
                            </m:d>
                          </m:e>
                        </m:func>
                        <m:r>
                          <a:rPr lang="fr-CH" i="1">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 </m:t>
                        </m:r>
                        <m:r>
                          <a:rPr lang="fr-CH" i="1">
                            <a:latin typeface="Cambria Math" panose="02040503050406030204" pitchFamily="18" charset="0"/>
                          </a:rPr>
                          <m:t>,</m:t>
                        </m:r>
                        <m:r>
                          <a:rPr lang="fr-CH" i="1" smtClean="0">
                            <a:latin typeface="Cambria Math" panose="02040503050406030204" pitchFamily="18" charset="0"/>
                            <a:ea typeface="Cambria Math" panose="02040503050406030204" pitchFamily="18" charset="0"/>
                          </a:rPr>
                          <m:t> </m:t>
                        </m:r>
                        <m:func>
                          <m:funcPr>
                            <m:ctrlPr>
                              <a:rPr lang="fr-CH" i="1">
                                <a:latin typeface="Cambria Math" panose="02040503050406030204" pitchFamily="18" charset="0"/>
                                <a:ea typeface="Cambria Math" panose="02040503050406030204" pitchFamily="18" charset="0"/>
                              </a:rPr>
                            </m:ctrlPr>
                          </m:funcPr>
                          <m:fName>
                            <m:sSup>
                              <m:sSupPr>
                                <m:ctrlPr>
                                  <a:rPr lang="fr-CH" i="1">
                                    <a:latin typeface="Cambria Math" panose="02040503050406030204" pitchFamily="18" charset="0"/>
                                    <a:ea typeface="Cambria Math" panose="02040503050406030204" pitchFamily="18" charset="0"/>
                                  </a:rPr>
                                </m:ctrlPr>
                              </m:sSupPr>
                              <m:e>
                                <m:r>
                                  <m:rPr>
                                    <m:sty m:val="p"/>
                                  </m:rPr>
                                  <a:rPr lang="fr-CH">
                                    <a:latin typeface="Cambria Math" panose="02040503050406030204" pitchFamily="18" charset="0"/>
                                    <a:ea typeface="Cambria Math" panose="02040503050406030204" pitchFamily="18" charset="0"/>
                                  </a:rPr>
                                  <m:t>sin</m:t>
                                </m:r>
                              </m:e>
                              <m:sup>
                                <m:r>
                                  <a:rPr lang="fr-CH" i="1">
                                    <a:latin typeface="Cambria Math" panose="02040503050406030204" pitchFamily="18" charset="0"/>
                                    <a:ea typeface="Cambria Math" panose="02040503050406030204" pitchFamily="18" charset="0"/>
                                  </a:rPr>
                                  <m:t>−1</m:t>
                                </m:r>
                              </m:sup>
                            </m:sSup>
                          </m:fName>
                          <m:e>
                            <m:d>
                              <m:dPr>
                                <m:ctrlPr>
                                  <a:rPr lang="fr-CH" i="1" smtClean="0">
                                    <a:latin typeface="Cambria Math" panose="02040503050406030204" pitchFamily="18" charset="0"/>
                                    <a:ea typeface="Cambria Math" panose="02040503050406030204" pitchFamily="18" charset="0"/>
                                  </a:rPr>
                                </m:ctrlPr>
                              </m:dPr>
                              <m:e>
                                <m:d>
                                  <m:dPr>
                                    <m:ctrlPr>
                                      <a:rPr lang="fr-CH" i="1">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𝜆</m:t>
                                    </m:r>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0</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e>
                                </m:d>
                              </m:e>
                            </m:d>
                          </m:e>
                        </m:func>
                      </m:e>
                    </m:d>
                  </m:oMath>
                </a14:m>
                <a:r>
                  <a:rPr lang="fr-CH" dirty="0"/>
                  <a:t> , donc autour de l'angle: </a:t>
                </a:r>
                <a14:m>
                  <m:oMath xmlns:m="http://schemas.openxmlformats.org/officeDocument/2006/math">
                    <m:d>
                      <m:dPr>
                        <m:ctrlPr>
                          <a:rPr lang="fr-CH" i="1">
                            <a:latin typeface="Cambria Math" panose="02040503050406030204" pitchFamily="18" charset="0"/>
                          </a:rPr>
                        </m:ctrlPr>
                      </m:dPr>
                      <m:e>
                        <m:func>
                          <m:funcPr>
                            <m:ctrlPr>
                              <a:rPr lang="fr-CH" i="1">
                                <a:latin typeface="Cambria Math" panose="02040503050406030204" pitchFamily="18" charset="0"/>
                                <a:ea typeface="Cambria Math" panose="02040503050406030204" pitchFamily="18" charset="0"/>
                              </a:rPr>
                            </m:ctrlPr>
                          </m:funcPr>
                          <m:fName>
                            <m:sSup>
                              <m:sSupPr>
                                <m:ctrlPr>
                                  <a:rPr lang="fr-CH" i="1">
                                    <a:latin typeface="Cambria Math" panose="02040503050406030204" pitchFamily="18" charset="0"/>
                                    <a:ea typeface="Cambria Math" panose="02040503050406030204" pitchFamily="18" charset="0"/>
                                  </a:rPr>
                                </m:ctrlPr>
                              </m:sSupPr>
                              <m:e>
                                <m:r>
                                  <m:rPr>
                                    <m:sty m:val="p"/>
                                  </m:rPr>
                                  <a:rPr lang="fr-CH">
                                    <a:latin typeface="Cambria Math" panose="02040503050406030204" pitchFamily="18" charset="0"/>
                                    <a:ea typeface="Cambria Math" panose="02040503050406030204" pitchFamily="18" charset="0"/>
                                  </a:rPr>
                                  <m:t>sin</m:t>
                                </m:r>
                              </m:e>
                              <m:sup>
                                <m:r>
                                  <a:rPr lang="fr-CH" i="1">
                                    <a:latin typeface="Cambria Math" panose="02040503050406030204" pitchFamily="18" charset="0"/>
                                    <a:ea typeface="Cambria Math" panose="02040503050406030204" pitchFamily="18" charset="0"/>
                                  </a:rPr>
                                  <m:t>−1</m:t>
                                </m:r>
                              </m:sup>
                            </m:sSup>
                          </m:fName>
                          <m:e>
                            <m:d>
                              <m:dPr>
                                <m:ctrlPr>
                                  <a:rPr lang="fr-CH" i="1">
                                    <a:latin typeface="Cambria Math" panose="02040503050406030204" pitchFamily="18" charset="0"/>
                                    <a:ea typeface="Cambria Math" panose="02040503050406030204" pitchFamily="18" charset="0"/>
                                  </a:rPr>
                                </m:ctrlPr>
                              </m:dPr>
                              <m:e>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0</m:t>
                                    </m:r>
                                  </m:sub>
                                </m:sSub>
                              </m:e>
                            </m:d>
                          </m:e>
                        </m:func>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 </m:t>
                        </m:r>
                        <m:func>
                          <m:funcPr>
                            <m:ctrlPr>
                              <a:rPr lang="fr-CH" i="1">
                                <a:latin typeface="Cambria Math" panose="02040503050406030204" pitchFamily="18" charset="0"/>
                                <a:ea typeface="Cambria Math" panose="02040503050406030204" pitchFamily="18" charset="0"/>
                              </a:rPr>
                            </m:ctrlPr>
                          </m:funcPr>
                          <m:fName>
                            <m:sSup>
                              <m:sSupPr>
                                <m:ctrlPr>
                                  <a:rPr lang="fr-CH" i="1">
                                    <a:latin typeface="Cambria Math" panose="02040503050406030204" pitchFamily="18" charset="0"/>
                                    <a:ea typeface="Cambria Math" panose="02040503050406030204" pitchFamily="18" charset="0"/>
                                  </a:rPr>
                                </m:ctrlPr>
                              </m:sSupPr>
                              <m:e>
                                <m:r>
                                  <m:rPr>
                                    <m:sty m:val="p"/>
                                  </m:rPr>
                                  <a:rPr lang="fr-CH">
                                    <a:latin typeface="Cambria Math" panose="02040503050406030204" pitchFamily="18" charset="0"/>
                                    <a:ea typeface="Cambria Math" panose="02040503050406030204" pitchFamily="18" charset="0"/>
                                  </a:rPr>
                                  <m:t>sin</m:t>
                                </m:r>
                              </m:e>
                              <m:sup>
                                <m:r>
                                  <a:rPr lang="fr-CH" i="1">
                                    <a:latin typeface="Cambria Math" panose="02040503050406030204" pitchFamily="18" charset="0"/>
                                    <a:ea typeface="Cambria Math" panose="02040503050406030204" pitchFamily="18" charset="0"/>
                                  </a:rPr>
                                  <m:t>−1</m:t>
                                </m:r>
                              </m:sup>
                            </m:sSup>
                          </m:fName>
                          <m:e>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0</m:t>
                                </m:r>
                              </m:sub>
                            </m:sSub>
                            <m:r>
                              <a:rPr lang="fr-CH" b="0" i="1" smtClean="0">
                                <a:latin typeface="Cambria Math" panose="02040503050406030204" pitchFamily="18" charset="0"/>
                                <a:ea typeface="Cambria Math" panose="02040503050406030204" pitchFamily="18" charset="0"/>
                              </a:rPr>
                              <m:t>)</m:t>
                            </m:r>
                          </m:e>
                        </m:func>
                      </m:e>
                    </m:d>
                  </m:oMath>
                </a14:m>
                <a:r>
                  <a:rPr lang="fr-CH" dirty="0"/>
                  <a:t>.</a:t>
                </a:r>
              </a:p>
              <a:p>
                <a:pPr marL="342900" indent="-342900">
                  <a:lnSpc>
                    <a:spcPct val="120000"/>
                  </a:lnSpc>
                  <a:buFont typeface="Arial" panose="020B0604020202020204" pitchFamily="34" charset="0"/>
                  <a:buChar char="•"/>
                </a:pPr>
                <a:r>
                  <a:rPr lang="fr-CH" dirty="0"/>
                  <a:t>Finalement, pour une transmission générale: </a:t>
                </a:r>
                <a14:m>
                  <m:oMath xmlns:m="http://schemas.openxmlformats.org/officeDocument/2006/math">
                    <m:r>
                      <a:rPr lang="fr-CH" i="1">
                        <a:latin typeface="Cambria Math" panose="02040503050406030204" pitchFamily="18" charset="0"/>
                      </a:rPr>
                      <m:t>𝑓</m:t>
                    </m:r>
                    <m:d>
                      <m:dPr>
                        <m:ctrlPr>
                          <a:rPr lang="fr-CH" i="1">
                            <a:latin typeface="Cambria Math" panose="02040503050406030204" pitchFamily="18" charset="0"/>
                          </a:rPr>
                        </m:ctrlPr>
                      </m:dPr>
                      <m:e>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e>
                    </m:d>
                    <m:r>
                      <a:rPr lang="fr-CH" i="1">
                        <a:latin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−2</m:t>
                        </m:r>
                        <m:r>
                          <a:rPr lang="fr-CH" i="1">
                            <a:latin typeface="Cambria Math" panose="02040503050406030204" pitchFamily="18" charset="0"/>
                            <a:ea typeface="Cambria Math" panose="02040503050406030204" pitchFamily="18" charset="0"/>
                          </a:rPr>
                          <m:t>𝜋</m:t>
                        </m:r>
                        <m:r>
                          <a:rPr lang="fr-CH" i="1">
                            <a:latin typeface="Cambria Math" panose="02040503050406030204" pitchFamily="18" charset="0"/>
                          </a:rPr>
                          <m:t>𝑖</m:t>
                        </m:r>
                        <m:r>
                          <a:rPr lang="fr-CH" i="1" smtClean="0">
                            <a:latin typeface="Cambria Math" panose="02040503050406030204" pitchFamily="18" charset="0"/>
                            <a:ea typeface="Cambria Math" panose="02040503050406030204" pitchFamily="18" charset="0"/>
                          </a:rPr>
                          <m:t>𝜑</m:t>
                        </m:r>
                        <m:d>
                          <m:dPr>
                            <m:ctrlPr>
                              <a:rPr lang="fr-CH" i="1">
                                <a:latin typeface="Cambria Math" panose="02040503050406030204" pitchFamily="18" charset="0"/>
                              </a:rPr>
                            </m:ctrlPr>
                          </m:dPr>
                          <m:e>
                            <m:r>
                              <a:rPr lang="fr-CH" b="0" i="1" smtClean="0">
                                <a:latin typeface="Cambria Math" panose="02040503050406030204" pitchFamily="18" charset="0"/>
                                <a:ea typeface="Cambria Math" panose="02040503050406030204" pitchFamily="18" charset="0"/>
                              </a:rPr>
                              <m:t>𝑥</m:t>
                            </m:r>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e>
                        </m:d>
                      </m:sup>
                    </m:sSup>
                  </m:oMath>
                </a14:m>
                <a:r>
                  <a:rPr lang="fr-CH" dirty="0"/>
                  <a:t> , si la phase varie lentement en </a:t>
                </a:r>
                <a:r>
                  <a:rPr lang="fr-CH" i="1" dirty="0" err="1"/>
                  <a:t>x,y</a:t>
                </a:r>
                <a:r>
                  <a:rPr lang="fr-CH" dirty="0"/>
                  <a:t>, elle peut être développée en série: </a:t>
                </a:r>
                <a14:m>
                  <m:oMath xmlns:m="http://schemas.openxmlformats.org/officeDocument/2006/math">
                    <m:r>
                      <a:rPr lang="fr-CH" i="1">
                        <a:latin typeface="Cambria Math" panose="02040503050406030204" pitchFamily="18" charset="0"/>
                        <a:ea typeface="Cambria Math" panose="02040503050406030204" pitchFamily="18" charset="0"/>
                      </a:rPr>
                      <m:t>𝜑</m:t>
                    </m:r>
                    <m:d>
                      <m:dPr>
                        <m:ctrlPr>
                          <a:rPr lang="fr-CH" i="1">
                            <a:latin typeface="Cambria Math" panose="02040503050406030204" pitchFamily="18" charset="0"/>
                          </a:rPr>
                        </m:ctrlPr>
                      </m:dPr>
                      <m:e>
                        <m:r>
                          <a:rPr lang="fr-CH" i="1">
                            <a:latin typeface="Cambria Math" panose="02040503050406030204" pitchFamily="18" charset="0"/>
                            <a:ea typeface="Cambria Math" panose="02040503050406030204" pitchFamily="18" charset="0"/>
                          </a:rPr>
                          <m:t>𝑥</m:t>
                        </m:r>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e>
                    </m:d>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𝜑</m:t>
                    </m:r>
                    <m:d>
                      <m:dPr>
                        <m:ctrlPr>
                          <a:rPr lang="fr-CH" i="1">
                            <a:latin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b="0" i="1" smtClean="0">
                                <a:latin typeface="Cambria Math" panose="02040503050406030204" pitchFamily="18" charset="0"/>
                                <a:ea typeface="Cambria Math" panose="02040503050406030204" pitchFamily="18" charset="0"/>
                              </a:rPr>
                              <m:t>𝑥</m:t>
                            </m:r>
                          </m:e>
                          <m:sub>
                            <m:r>
                              <a:rPr lang="fr-CH" b="0" i="1" smtClean="0">
                                <a:latin typeface="Cambria Math" panose="02040503050406030204" pitchFamily="18" charset="0"/>
                                <a:ea typeface="Cambria Math" panose="02040503050406030204" pitchFamily="18" charset="0"/>
                              </a:rPr>
                              <m:t>0</m:t>
                            </m:r>
                          </m:sub>
                        </m:sSub>
                        <m:r>
                          <a:rPr lang="fr-CH" i="1">
                            <a:latin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b="0" i="1" smtClean="0">
                                <a:latin typeface="Cambria Math" panose="02040503050406030204" pitchFamily="18" charset="0"/>
                                <a:ea typeface="Cambria Math" panose="02040503050406030204" pitchFamily="18" charset="0"/>
                              </a:rPr>
                              <m:t>𝑦</m:t>
                            </m:r>
                          </m:e>
                          <m:sub>
                            <m:r>
                              <a:rPr lang="fr-CH" b="0" i="1" smtClean="0">
                                <a:latin typeface="Cambria Math" panose="02040503050406030204" pitchFamily="18" charset="0"/>
                                <a:ea typeface="Cambria Math" panose="02040503050406030204" pitchFamily="18" charset="0"/>
                              </a:rPr>
                              <m:t>0</m:t>
                            </m:r>
                          </m:sub>
                        </m:sSub>
                      </m:e>
                    </m:d>
                    <m:r>
                      <a:rPr lang="fr-CH" b="0" i="1" smtClean="0">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m:t>
                        </m:r>
                        <m:r>
                          <a:rPr lang="fr-CH" i="1" smtClean="0">
                            <a:latin typeface="Cambria Math" panose="02040503050406030204" pitchFamily="18" charset="0"/>
                            <a:ea typeface="Cambria Math" panose="02040503050406030204" pitchFamily="18" charset="0"/>
                          </a:rPr>
                          <m:t>𝑥</m:t>
                        </m:r>
                        <m:r>
                          <a:rPr lang="fr-CH"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𝑥</m:t>
                        </m:r>
                      </m:e>
                      <m:sub>
                        <m:r>
                          <a:rPr lang="fr-CH" i="1">
                            <a:latin typeface="Cambria Math" panose="02040503050406030204" pitchFamily="18" charset="0"/>
                            <a:ea typeface="Cambria Math" panose="02040503050406030204" pitchFamily="18" charset="0"/>
                          </a:rPr>
                          <m:t>0</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𝑦</m:t>
                        </m:r>
                        <m:r>
                          <a:rPr lang="fr-CH" i="1">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𝑦</m:t>
                        </m:r>
                      </m:e>
                      <m:sub>
                        <m:r>
                          <a:rPr lang="fr-CH" i="1">
                            <a:latin typeface="Cambria Math" panose="02040503050406030204" pitchFamily="18" charset="0"/>
                            <a:ea typeface="Cambria Math" panose="02040503050406030204" pitchFamily="18" charset="0"/>
                          </a:rPr>
                          <m:t>0</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oMath>
                </a14:m>
                <a:r>
                  <a:rPr lang="fr-CH" dirty="0"/>
                  <a:t> ,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b="0" i="1" smtClean="0">
                        <a:latin typeface="Cambria Math" panose="02040503050406030204" pitchFamily="18" charset="0"/>
                        <a:ea typeface="Cambria Math" panose="02040503050406030204" pitchFamily="18" charset="0"/>
                      </a:rPr>
                      <m:t>≡</m:t>
                    </m:r>
                    <m:sSub>
                      <m:sSubPr>
                        <m:ctrlPr>
                          <a:rPr lang="fr-CH" b="0" i="1" smtClean="0">
                            <a:latin typeface="Cambria Math" panose="02040503050406030204" pitchFamily="18" charset="0"/>
                            <a:ea typeface="Cambria Math" panose="02040503050406030204" pitchFamily="18" charset="0"/>
                          </a:rPr>
                        </m:ctrlPr>
                      </m:sSubPr>
                      <m:e>
                        <m:d>
                          <m:dPr>
                            <m:begChr m:val=""/>
                            <m:endChr m:val="|"/>
                            <m:ctrlPr>
                              <a:rPr lang="fr-CH" b="0" i="1" smtClean="0">
                                <a:latin typeface="Cambria Math" panose="02040503050406030204" pitchFamily="18" charset="0"/>
                                <a:ea typeface="Cambria Math" panose="02040503050406030204" pitchFamily="18" charset="0"/>
                              </a:rPr>
                            </m:ctrlPr>
                          </m:dPr>
                          <m:e>
                            <m:f>
                              <m:fPr>
                                <m:ctrlPr>
                                  <a:rPr lang="fr-CH" b="0" i="1" smtClean="0">
                                    <a:latin typeface="Cambria Math" panose="02040503050406030204" pitchFamily="18" charset="0"/>
                                    <a:ea typeface="Cambria Math" panose="02040503050406030204" pitchFamily="18" charset="0"/>
                                  </a:rPr>
                                </m:ctrlPr>
                              </m:fPr>
                              <m:num>
                                <m:r>
                                  <a:rPr lang="fr-CH" b="0" i="1" smtClean="0">
                                    <a:latin typeface="Cambria Math" panose="02040503050406030204" pitchFamily="18" charset="0"/>
                                    <a:ea typeface="Cambria Math" panose="02040503050406030204" pitchFamily="18" charset="0"/>
                                  </a:rPr>
                                  <m:t>𝜕𝜑</m:t>
                                </m:r>
                              </m:num>
                              <m:den>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𝑥</m:t>
                                </m:r>
                              </m:den>
                            </m:f>
                          </m:e>
                        </m:d>
                      </m:e>
                      <m:sub>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𝑥</m:t>
                            </m:r>
                          </m:e>
                          <m:sub>
                            <m:r>
                              <a:rPr lang="fr-CH" i="1">
                                <a:latin typeface="Cambria Math" panose="02040503050406030204" pitchFamily="18" charset="0"/>
                                <a:ea typeface="Cambria Math" panose="02040503050406030204" pitchFamily="18" charset="0"/>
                              </a:rPr>
                              <m:t>0</m:t>
                            </m:r>
                          </m:sub>
                        </m:sSub>
                      </m:sub>
                    </m:sSub>
                  </m:oMath>
                </a14:m>
                <a:r>
                  <a:rPr lang="fr-CH" dirty="0"/>
                  <a:t> ,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r>
                      <a:rPr lang="fr-CH" i="1" smtClean="0">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d>
                          <m:dPr>
                            <m:begChr m:val=""/>
                            <m:endChr m:val="|"/>
                            <m:ctrlPr>
                              <a:rPr lang="fr-CH" i="1">
                                <a:latin typeface="Cambria Math" panose="02040503050406030204" pitchFamily="18" charset="0"/>
                                <a:ea typeface="Cambria Math" panose="02040503050406030204" pitchFamily="18" charset="0"/>
                              </a:rPr>
                            </m:ctrlPr>
                          </m:dPr>
                          <m:e>
                            <m:f>
                              <m:fPr>
                                <m:ctrlPr>
                                  <a:rPr lang="fr-CH" i="1">
                                    <a:latin typeface="Cambria Math" panose="02040503050406030204" pitchFamily="18" charset="0"/>
                                    <a:ea typeface="Cambria Math" panose="02040503050406030204" pitchFamily="18" charset="0"/>
                                  </a:rPr>
                                </m:ctrlPr>
                              </m:fPr>
                              <m:num>
                                <m:r>
                                  <a:rPr lang="fr-CH" i="1">
                                    <a:latin typeface="Cambria Math" panose="02040503050406030204" pitchFamily="18" charset="0"/>
                                    <a:ea typeface="Cambria Math" panose="02040503050406030204" pitchFamily="18" charset="0"/>
                                  </a:rPr>
                                  <m:t>𝜕𝜑</m:t>
                                </m:r>
                              </m:num>
                              <m:den>
                                <m:r>
                                  <a:rPr lang="fr-CH" i="1">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𝑦</m:t>
                                </m:r>
                              </m:den>
                            </m:f>
                          </m:e>
                        </m:d>
                      </m:e>
                      <m:sub>
                        <m:sSub>
                          <m:sSubPr>
                            <m:ctrlPr>
                              <a:rPr lang="fr-CH" i="1">
                                <a:latin typeface="Cambria Math" panose="02040503050406030204" pitchFamily="18" charset="0"/>
                                <a:ea typeface="Cambria Math" panose="02040503050406030204" pitchFamily="18" charset="0"/>
                              </a:rPr>
                            </m:ctrlPr>
                          </m:sSubPr>
                          <m:e>
                            <m:r>
                              <a:rPr lang="fr-CH" b="0" i="1" smtClean="0">
                                <a:latin typeface="Cambria Math" panose="02040503050406030204" pitchFamily="18" charset="0"/>
                                <a:ea typeface="Cambria Math" panose="02040503050406030204" pitchFamily="18" charset="0"/>
                              </a:rPr>
                              <m:t>𝑦</m:t>
                            </m:r>
                          </m:e>
                          <m:sub>
                            <m:r>
                              <a:rPr lang="fr-CH" i="1">
                                <a:latin typeface="Cambria Math" panose="02040503050406030204" pitchFamily="18" charset="0"/>
                                <a:ea typeface="Cambria Math" panose="02040503050406030204" pitchFamily="18" charset="0"/>
                              </a:rPr>
                              <m:t>0</m:t>
                            </m:r>
                          </m:sub>
                        </m:sSub>
                      </m:sub>
                    </m:sSub>
                  </m:oMath>
                </a14:m>
                <a:r>
                  <a:rPr lang="fr-CH" dirty="0"/>
                  <a:t> . A chaque position </a:t>
                </a:r>
                <a14:m>
                  <m:oMath xmlns:m="http://schemas.openxmlformats.org/officeDocument/2006/math">
                    <m:d>
                      <m:dPr>
                        <m:ctrlPr>
                          <a:rPr lang="fr-CH" i="1">
                            <a:latin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𝑥</m:t>
                            </m:r>
                          </m:e>
                          <m:sub>
                            <m:r>
                              <a:rPr lang="fr-CH" i="1">
                                <a:latin typeface="Cambria Math" panose="02040503050406030204" pitchFamily="18" charset="0"/>
                                <a:ea typeface="Cambria Math" panose="02040503050406030204" pitchFamily="18" charset="0"/>
                              </a:rPr>
                              <m:t>0</m:t>
                            </m:r>
                          </m:sub>
                        </m:sSub>
                        <m:r>
                          <a:rPr lang="fr-CH" i="1">
                            <a:latin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𝑦</m:t>
                            </m:r>
                          </m:e>
                          <m:sub>
                            <m:r>
                              <a:rPr lang="fr-CH" i="1">
                                <a:latin typeface="Cambria Math" panose="02040503050406030204" pitchFamily="18" charset="0"/>
                                <a:ea typeface="Cambria Math" panose="02040503050406030204" pitchFamily="18" charset="0"/>
                              </a:rPr>
                              <m:t>0</m:t>
                            </m:r>
                          </m:sub>
                        </m:sSub>
                      </m:e>
                    </m:d>
                  </m:oMath>
                </a14:m>
                <a:r>
                  <a:rPr lang="fr-CH" dirty="0"/>
                  <a:t>, l'onde plane sort avec des angles: </a:t>
                </a:r>
                <a14:m>
                  <m:oMath xmlns:m="http://schemas.openxmlformats.org/officeDocument/2006/math">
                    <m:d>
                      <m:dPr>
                        <m:ctrlPr>
                          <a:rPr lang="fr-CH" i="1">
                            <a:latin typeface="Cambria Math" panose="02040503050406030204" pitchFamily="18" charset="0"/>
                          </a:rPr>
                        </m:ctrlPr>
                      </m:dPr>
                      <m:e>
                        <m:func>
                          <m:funcPr>
                            <m:ctrlPr>
                              <a:rPr lang="fr-CH" i="1">
                                <a:latin typeface="Cambria Math" panose="02040503050406030204" pitchFamily="18" charset="0"/>
                                <a:ea typeface="Cambria Math" panose="02040503050406030204" pitchFamily="18" charset="0"/>
                              </a:rPr>
                            </m:ctrlPr>
                          </m:funcPr>
                          <m:fName>
                            <m:sSup>
                              <m:sSupPr>
                                <m:ctrlPr>
                                  <a:rPr lang="fr-CH" i="1">
                                    <a:latin typeface="Cambria Math" panose="02040503050406030204" pitchFamily="18" charset="0"/>
                                    <a:ea typeface="Cambria Math" panose="02040503050406030204" pitchFamily="18" charset="0"/>
                                  </a:rPr>
                                </m:ctrlPr>
                              </m:sSupPr>
                              <m:e>
                                <m:r>
                                  <m:rPr>
                                    <m:sty m:val="p"/>
                                  </m:rPr>
                                  <a:rPr lang="fr-CH">
                                    <a:latin typeface="Cambria Math" panose="02040503050406030204" pitchFamily="18" charset="0"/>
                                    <a:ea typeface="Cambria Math" panose="02040503050406030204" pitchFamily="18" charset="0"/>
                                  </a:rPr>
                                  <m:t>sin</m:t>
                                </m:r>
                              </m:e>
                              <m:sup>
                                <m:r>
                                  <a:rPr lang="fr-CH" i="1">
                                    <a:latin typeface="Cambria Math" panose="02040503050406030204" pitchFamily="18" charset="0"/>
                                    <a:ea typeface="Cambria Math" panose="02040503050406030204" pitchFamily="18" charset="0"/>
                                  </a:rPr>
                                  <m:t>−1</m:t>
                                </m:r>
                              </m:sup>
                            </m:sSup>
                          </m:fName>
                          <m:e>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e>
                        </m:func>
                        <m:sSub>
                          <m:sSubPr>
                            <m:ctrlPr>
                              <a:rPr lang="fr-CH" i="1">
                                <a:latin typeface="Cambria Math" panose="02040503050406030204" pitchFamily="18" charset="0"/>
                                <a:ea typeface="Cambria Math" panose="02040503050406030204" pitchFamily="18" charset="0"/>
                              </a:rPr>
                            </m:ctrlPr>
                          </m:sSubPr>
                          <m:e>
                            <m:d>
                              <m:dPr>
                                <m:begChr m:val=""/>
                                <m:endChr m:val="|"/>
                                <m:ctrlPr>
                                  <a:rPr lang="fr-CH" i="1">
                                    <a:latin typeface="Cambria Math" panose="02040503050406030204" pitchFamily="18" charset="0"/>
                                    <a:ea typeface="Cambria Math" panose="02040503050406030204" pitchFamily="18" charset="0"/>
                                  </a:rPr>
                                </m:ctrlPr>
                              </m:dPr>
                              <m:e>
                                <m:f>
                                  <m:fPr>
                                    <m:ctrlPr>
                                      <a:rPr lang="fr-CH" i="1">
                                        <a:latin typeface="Cambria Math" panose="02040503050406030204" pitchFamily="18" charset="0"/>
                                        <a:ea typeface="Cambria Math" panose="02040503050406030204" pitchFamily="18" charset="0"/>
                                      </a:rPr>
                                    </m:ctrlPr>
                                  </m:fPr>
                                  <m:num>
                                    <m:r>
                                      <a:rPr lang="fr-CH" i="1">
                                        <a:latin typeface="Cambria Math" panose="02040503050406030204" pitchFamily="18" charset="0"/>
                                        <a:ea typeface="Cambria Math" panose="02040503050406030204" pitchFamily="18" charset="0"/>
                                      </a:rPr>
                                      <m:t>𝜕𝜑</m:t>
                                    </m:r>
                                  </m:num>
                                  <m:den>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𝑥</m:t>
                                    </m:r>
                                  </m:den>
                                </m:f>
                              </m:e>
                            </m:d>
                          </m:e>
                          <m:sub>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𝑥</m:t>
                                </m:r>
                              </m:e>
                              <m:sub>
                                <m:r>
                                  <a:rPr lang="fr-CH" i="1">
                                    <a:latin typeface="Cambria Math" panose="02040503050406030204" pitchFamily="18" charset="0"/>
                                    <a:ea typeface="Cambria Math" panose="02040503050406030204" pitchFamily="18" charset="0"/>
                                  </a:rPr>
                                  <m:t>0</m:t>
                                </m:r>
                              </m:sub>
                            </m:sSub>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rPr>
                          <m:t>,</m:t>
                        </m:r>
                        <m:r>
                          <a:rPr lang="fr-CH" i="1" smtClean="0">
                            <a:latin typeface="Cambria Math" panose="02040503050406030204" pitchFamily="18" charset="0"/>
                            <a:ea typeface="Cambria Math" panose="02040503050406030204" pitchFamily="18" charset="0"/>
                          </a:rPr>
                          <m:t> </m:t>
                        </m:r>
                        <m:func>
                          <m:funcPr>
                            <m:ctrlPr>
                              <a:rPr lang="fr-CH" i="1">
                                <a:latin typeface="Cambria Math" panose="02040503050406030204" pitchFamily="18" charset="0"/>
                                <a:ea typeface="Cambria Math" panose="02040503050406030204" pitchFamily="18" charset="0"/>
                              </a:rPr>
                            </m:ctrlPr>
                          </m:funcPr>
                          <m:fName>
                            <m:sSup>
                              <m:sSupPr>
                                <m:ctrlPr>
                                  <a:rPr lang="fr-CH" i="1">
                                    <a:latin typeface="Cambria Math" panose="02040503050406030204" pitchFamily="18" charset="0"/>
                                    <a:ea typeface="Cambria Math" panose="02040503050406030204" pitchFamily="18" charset="0"/>
                                  </a:rPr>
                                </m:ctrlPr>
                              </m:sSupPr>
                              <m:e>
                                <m:r>
                                  <m:rPr>
                                    <m:sty m:val="p"/>
                                  </m:rPr>
                                  <a:rPr lang="fr-CH">
                                    <a:latin typeface="Cambria Math" panose="02040503050406030204" pitchFamily="18" charset="0"/>
                                    <a:ea typeface="Cambria Math" panose="02040503050406030204" pitchFamily="18" charset="0"/>
                                  </a:rPr>
                                  <m:t>sin</m:t>
                                </m:r>
                              </m:e>
                              <m:sup>
                                <m:r>
                                  <a:rPr lang="fr-CH" i="1">
                                    <a:latin typeface="Cambria Math" panose="02040503050406030204" pitchFamily="18" charset="0"/>
                                    <a:ea typeface="Cambria Math" panose="02040503050406030204" pitchFamily="18" charset="0"/>
                                  </a:rPr>
                                  <m:t>−1</m:t>
                                </m:r>
                              </m:sup>
                            </m:sSup>
                          </m:fName>
                          <m:e>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e>
                        </m:func>
                        <m:sSub>
                          <m:sSubPr>
                            <m:ctrlPr>
                              <a:rPr lang="fr-CH" i="1">
                                <a:latin typeface="Cambria Math" panose="02040503050406030204" pitchFamily="18" charset="0"/>
                                <a:ea typeface="Cambria Math" panose="02040503050406030204" pitchFamily="18" charset="0"/>
                              </a:rPr>
                            </m:ctrlPr>
                          </m:sSubPr>
                          <m:e>
                            <m:d>
                              <m:dPr>
                                <m:begChr m:val=""/>
                                <m:endChr m:val="|"/>
                                <m:ctrlPr>
                                  <a:rPr lang="fr-CH" i="1">
                                    <a:latin typeface="Cambria Math" panose="02040503050406030204" pitchFamily="18" charset="0"/>
                                    <a:ea typeface="Cambria Math" panose="02040503050406030204" pitchFamily="18" charset="0"/>
                                  </a:rPr>
                                </m:ctrlPr>
                              </m:dPr>
                              <m:e>
                                <m:f>
                                  <m:fPr>
                                    <m:ctrlPr>
                                      <a:rPr lang="fr-CH" i="1">
                                        <a:latin typeface="Cambria Math" panose="02040503050406030204" pitchFamily="18" charset="0"/>
                                        <a:ea typeface="Cambria Math" panose="02040503050406030204" pitchFamily="18" charset="0"/>
                                      </a:rPr>
                                    </m:ctrlPr>
                                  </m:fPr>
                                  <m:num>
                                    <m:r>
                                      <a:rPr lang="fr-CH" i="1">
                                        <a:latin typeface="Cambria Math" panose="02040503050406030204" pitchFamily="18" charset="0"/>
                                        <a:ea typeface="Cambria Math" panose="02040503050406030204" pitchFamily="18" charset="0"/>
                                      </a:rPr>
                                      <m:t>𝜕𝜑</m:t>
                                    </m:r>
                                  </m:num>
                                  <m:den>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𝑦</m:t>
                                    </m:r>
                                  </m:den>
                                </m:f>
                              </m:e>
                            </m:d>
                          </m:e>
                          <m:sub>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𝑦</m:t>
                                </m:r>
                              </m:e>
                              <m:sub>
                                <m:r>
                                  <a:rPr lang="fr-CH" i="1">
                                    <a:latin typeface="Cambria Math" panose="02040503050406030204" pitchFamily="18" charset="0"/>
                                    <a:ea typeface="Cambria Math" panose="02040503050406030204" pitchFamily="18" charset="0"/>
                                  </a:rPr>
                                  <m:t>0</m:t>
                                </m:r>
                              </m:sub>
                            </m:sSub>
                          </m:sub>
                        </m:sSub>
                        <m:r>
                          <a:rPr lang="fr-CH" i="1">
                            <a:latin typeface="Cambria Math" panose="02040503050406030204" pitchFamily="18" charset="0"/>
                            <a:ea typeface="Cambria Math" panose="02040503050406030204" pitchFamily="18" charset="0"/>
                          </a:rPr>
                          <m:t>)</m:t>
                        </m:r>
                      </m:e>
                    </m:d>
                  </m:oMath>
                </a14:m>
                <a:r>
                  <a:rPr lang="fr-CH" dirty="0"/>
                  <a:t> , liées à la dérivée de la phase à cette position.</a:t>
                </a:r>
              </a:p>
            </p:txBody>
          </p:sp>
        </mc:Choice>
        <mc:Fallback xmlns="">
          <p:sp>
            <p:nvSpPr>
              <p:cNvPr id="19465" name="Text Box 9"/>
              <p:cNvSpPr txBox="1">
                <a:spLocks noRot="1" noChangeAspect="1" noMove="1" noResize="1" noEditPoints="1" noAdjustHandles="1" noChangeArrowheads="1" noChangeShapeType="1" noTextEdit="1"/>
              </p:cNvSpPr>
              <p:nvPr/>
            </p:nvSpPr>
            <p:spPr bwMode="auto">
              <a:xfrm>
                <a:off x="0" y="532091"/>
                <a:ext cx="12192000" cy="4464556"/>
              </a:xfrm>
              <a:prstGeom prst="rect">
                <a:avLst/>
              </a:prstGeom>
              <a:blipFill>
                <a:blip r:embed="rId3"/>
                <a:stretch>
                  <a:fillRect l="-312" r="-520" b="-18980"/>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12192000"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Modulation par un transparent – lien entre fréquence et angle</a:t>
            </a:r>
            <a:endParaRPr lang="en-US" sz="2800" dirty="0"/>
          </a:p>
        </p:txBody>
      </p:sp>
      <p:pic>
        <p:nvPicPr>
          <p:cNvPr id="4" name="Picture 3">
            <a:extLst>
              <a:ext uri="{FF2B5EF4-FFF2-40B4-BE49-F238E27FC236}">
                <a16:creationId xmlns:a16="http://schemas.microsoft.com/office/drawing/2014/main" id="{7E309787-DA39-CB44-B37A-B1CE0DCE546D}"/>
              </a:ext>
            </a:extLst>
          </p:cNvPr>
          <p:cNvPicPr/>
          <p:nvPr/>
        </p:nvPicPr>
        <p:blipFill>
          <a:blip r:embed="rId4">
            <a:lum bright="20000"/>
            <a:extLst>
              <a:ext uri="{28A0092B-C50C-407E-A947-70E740481C1C}">
                <a14:useLocalDpi xmlns:a14="http://schemas.microsoft.com/office/drawing/2010/main" val="0"/>
              </a:ext>
            </a:extLst>
          </a:blip>
          <a:srcRect/>
          <a:stretch>
            <a:fillRect/>
          </a:stretch>
        </p:blipFill>
        <p:spPr bwMode="auto">
          <a:xfrm>
            <a:off x="5267908" y="4823137"/>
            <a:ext cx="6912768" cy="2034865"/>
          </a:xfrm>
          <a:prstGeom prst="rect">
            <a:avLst/>
          </a:prstGeom>
          <a:noFill/>
          <a:ln>
            <a:noFill/>
          </a:ln>
        </p:spPr>
      </p:pic>
    </p:spTree>
    <p:extLst>
      <p:ext uri="{BB962C8B-B14F-4D97-AF65-F5344CB8AC3E}">
        <p14:creationId xmlns:p14="http://schemas.microsoft.com/office/powerpoint/2010/main" val="619621778"/>
      </p:ext>
    </p:extLst>
  </p:cSld>
  <p:clrMapOvr>
    <a:masterClrMapping/>
  </p:clrMapOvr>
  <mc:AlternateContent xmlns:mc="http://schemas.openxmlformats.org/markup-compatibility/2006" xmlns:p14="http://schemas.microsoft.com/office/powerpoint/2010/main">
    <mc:Choice Requires="p14">
      <p:transition spd="slow" p14:dur="2000" advTm="231780"/>
    </mc:Choice>
    <mc:Fallback xmlns="">
      <p:transition spd="slow" advTm="23178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4E876294-21DC-4B4D-9FBD-7211DC5F7A06}"/>
              </a:ext>
            </a:extLst>
          </p:cNvPr>
          <p:cNvGrpSpPr/>
          <p:nvPr/>
        </p:nvGrpSpPr>
        <p:grpSpPr>
          <a:xfrm>
            <a:off x="4871864" y="2950441"/>
            <a:ext cx="7308812" cy="3898034"/>
            <a:chOff x="4542708" y="2780928"/>
            <a:chExt cx="7644511" cy="4077073"/>
          </a:xfrm>
        </p:grpSpPr>
        <p:pic>
          <p:nvPicPr>
            <p:cNvPr id="11" name="Picture 10">
              <a:extLst>
                <a:ext uri="{FF2B5EF4-FFF2-40B4-BE49-F238E27FC236}">
                  <a16:creationId xmlns:a16="http://schemas.microsoft.com/office/drawing/2014/main" id="{DCD1DE9C-9888-8B47-81F1-ED0CCF31088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4542708" y="2780928"/>
              <a:ext cx="7644511" cy="4077073"/>
            </a:xfrm>
            <a:prstGeom prst="rect">
              <a:avLst/>
            </a:prstGeom>
            <a:noFill/>
            <a:ln>
              <a:noFill/>
            </a:ln>
          </p:spPr>
        </p:pic>
        <mc:AlternateContent xmlns:mc="http://schemas.openxmlformats.org/markup-compatibility/2006" xmlns:a14="http://schemas.microsoft.com/office/drawing/2010/main">
          <mc:Choice Requires="a14">
            <p:sp>
              <p:nvSpPr>
                <p:cNvPr id="2" name="TextBox 1">
                  <a:extLst>
                    <a:ext uri="{FF2B5EF4-FFF2-40B4-BE49-F238E27FC236}">
                      <a16:creationId xmlns:a16="http://schemas.microsoft.com/office/drawing/2014/main" id="{23A98EAB-0409-6240-A960-27BBF3C883C3}"/>
                    </a:ext>
                  </a:extLst>
                </p:cNvPr>
                <p:cNvSpPr txBox="1"/>
                <p:nvPr/>
              </p:nvSpPr>
              <p:spPr>
                <a:xfrm>
                  <a:off x="7128453" y="3117329"/>
                  <a:ext cx="2906501" cy="340158"/>
                </a:xfrm>
                <a:prstGeom prst="rect">
                  <a:avLst/>
                </a:prstGeom>
                <a:noFill/>
              </p:spPr>
              <p:txBody>
                <a:bodyPr wrap="none" rtlCol="0">
                  <a:spAutoFit/>
                </a:bodyPr>
                <a:lstStyle/>
                <a:p>
                  <a:r>
                    <a:rPr lang="fr-CH" sz="1400" dirty="0"/>
                    <a:t>La fonction de transfert </a:t>
                  </a:r>
                  <a14:m>
                    <m:oMath xmlns:m="http://schemas.openxmlformats.org/officeDocument/2006/math">
                      <m:r>
                        <a:rPr lang="fr-CH" sz="1400" i="1">
                          <a:latin typeface="Cambria Math" panose="02040503050406030204" pitchFamily="18" charset="0"/>
                          <a:ea typeface="Cambria Math" panose="02040503050406030204" pitchFamily="18" charset="0"/>
                        </a:rPr>
                        <m:t>ℋ</m:t>
                      </m:r>
                      <m:d>
                        <m:dPr>
                          <m:ctrlPr>
                            <a:rPr lang="fr-CH" sz="1400" i="1">
                              <a:latin typeface="Cambria Math" panose="02040503050406030204" pitchFamily="18" charset="0"/>
                              <a:ea typeface="Cambria Math" panose="02040503050406030204" pitchFamily="18" charset="0"/>
                            </a:rPr>
                          </m:ctrlPr>
                        </m:dPr>
                        <m:e>
                          <m:sSub>
                            <m:sSubPr>
                              <m:ctrlPr>
                                <a:rPr lang="fr-CH" sz="1400" i="1">
                                  <a:latin typeface="Cambria Math" panose="02040503050406030204" pitchFamily="18" charset="0"/>
                                  <a:ea typeface="Cambria Math" panose="02040503050406030204" pitchFamily="18" charset="0"/>
                                </a:rPr>
                              </m:ctrlPr>
                            </m:sSubPr>
                            <m:e>
                              <m:r>
                                <a:rPr lang="fr-CH" sz="1400" i="1">
                                  <a:latin typeface="Cambria Math" panose="02040503050406030204" pitchFamily="18" charset="0"/>
                                  <a:ea typeface="Cambria Math" panose="02040503050406030204" pitchFamily="18" charset="0"/>
                                </a:rPr>
                                <m:t>𝜈</m:t>
                              </m:r>
                            </m:e>
                            <m:sub>
                              <m:r>
                                <a:rPr lang="fr-CH" sz="1400" i="1">
                                  <a:latin typeface="Cambria Math" panose="02040503050406030204" pitchFamily="18" charset="0"/>
                                  <a:ea typeface="Cambria Math" panose="02040503050406030204" pitchFamily="18" charset="0"/>
                                </a:rPr>
                                <m:t>𝑥</m:t>
                              </m:r>
                            </m:sub>
                          </m:sSub>
                          <m:r>
                            <a:rPr lang="fr-CH" sz="1400" i="1">
                              <a:latin typeface="Cambria Math" panose="02040503050406030204" pitchFamily="18" charset="0"/>
                              <a:ea typeface="Cambria Math" panose="02040503050406030204" pitchFamily="18" charset="0"/>
                            </a:rPr>
                            <m:t>,</m:t>
                          </m:r>
                          <m:sSub>
                            <m:sSubPr>
                              <m:ctrlPr>
                                <a:rPr lang="fr-CH" sz="1400" i="1">
                                  <a:latin typeface="Cambria Math" panose="02040503050406030204" pitchFamily="18" charset="0"/>
                                  <a:ea typeface="Cambria Math" panose="02040503050406030204" pitchFamily="18" charset="0"/>
                                </a:rPr>
                              </m:ctrlPr>
                            </m:sSubPr>
                            <m:e>
                              <m:r>
                                <a:rPr lang="fr-CH" sz="1400" i="1">
                                  <a:latin typeface="Cambria Math" panose="02040503050406030204" pitchFamily="18" charset="0"/>
                                  <a:ea typeface="Cambria Math" panose="02040503050406030204" pitchFamily="18" charset="0"/>
                                </a:rPr>
                                <m:t>𝜈</m:t>
                              </m:r>
                            </m:e>
                            <m:sub>
                              <m:r>
                                <a:rPr lang="fr-CH" sz="1400" i="1">
                                  <a:latin typeface="Cambria Math" panose="02040503050406030204" pitchFamily="18" charset="0"/>
                                  <a:ea typeface="Cambria Math" panose="02040503050406030204" pitchFamily="18" charset="0"/>
                                </a:rPr>
                                <m:t>𝑦</m:t>
                              </m:r>
                            </m:sub>
                          </m:sSub>
                        </m:e>
                      </m:d>
                      <m:r>
                        <a:rPr lang="fr-CH" sz="1400" i="1">
                          <a:latin typeface="Cambria Math" panose="02040503050406030204" pitchFamily="18" charset="0"/>
                          <a:ea typeface="Cambria Math" panose="02040503050406030204" pitchFamily="18" charset="0"/>
                        </a:rPr>
                        <m:t> </m:t>
                      </m:r>
                    </m:oMath>
                  </a14:m>
                  <a:r>
                    <a:rPr lang="fr-CH" sz="1400" dirty="0"/>
                    <a:t>:</a:t>
                  </a:r>
                </a:p>
              </p:txBody>
            </p:sp>
          </mc:Choice>
          <mc:Fallback xmlns="">
            <p:sp>
              <p:nvSpPr>
                <p:cNvPr id="2" name="TextBox 1">
                  <a:extLst>
                    <a:ext uri="{FF2B5EF4-FFF2-40B4-BE49-F238E27FC236}">
                      <a16:creationId xmlns:a16="http://schemas.microsoft.com/office/drawing/2014/main" id="{23A98EAB-0409-6240-A960-27BBF3C883C3}"/>
                    </a:ext>
                  </a:extLst>
                </p:cNvPr>
                <p:cNvSpPr txBox="1">
                  <a:spLocks noRot="1" noChangeAspect="1" noMove="1" noResize="1" noEditPoints="1" noAdjustHandles="1" noChangeArrowheads="1" noChangeShapeType="1" noTextEdit="1"/>
                </p:cNvSpPr>
                <p:nvPr/>
              </p:nvSpPr>
              <p:spPr>
                <a:xfrm>
                  <a:off x="7128453" y="3117329"/>
                  <a:ext cx="2906501" cy="340158"/>
                </a:xfrm>
                <a:prstGeom prst="rect">
                  <a:avLst/>
                </a:prstGeom>
                <a:blipFill>
                  <a:blip r:embed="rId6"/>
                  <a:stretch>
                    <a:fillRect l="-435" b="-14286"/>
                  </a:stretch>
                </a:blipFill>
              </p:spPr>
              <p:txBody>
                <a:bodyPr/>
                <a:lstStyle/>
                <a:p>
                  <a:r>
                    <a:rPr lang="fr-CH">
                      <a:noFill/>
                    </a:rPr>
                    <a:t> </a:t>
                  </a:r>
                </a:p>
              </p:txBody>
            </p:sp>
          </mc:Fallback>
        </mc:AlternateContent>
      </p:grpSp>
      <mc:AlternateContent xmlns:mc="http://schemas.openxmlformats.org/markup-compatibility/2006" xmlns:a14="http://schemas.microsoft.com/office/drawing/2010/main">
        <mc:Choice Requires="a14">
          <p:sp>
            <p:nvSpPr>
              <p:cNvPr id="19465" name="Text Box 9"/>
              <p:cNvSpPr txBox="1">
                <a:spLocks noChangeArrowheads="1"/>
              </p:cNvSpPr>
              <p:nvPr/>
            </p:nvSpPr>
            <p:spPr bwMode="auto">
              <a:xfrm>
                <a:off x="0" y="532091"/>
                <a:ext cx="12192000" cy="2638736"/>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Nous voulons utiliser la notion de fonction de transfert  </a:t>
                </a:r>
                <a14:m>
                  <m:oMath xmlns:m="http://schemas.openxmlformats.org/officeDocument/2006/math">
                    <m:r>
                      <a:rPr lang="fr-CH" i="1">
                        <a:latin typeface="Cambria Math" panose="02040503050406030204" pitchFamily="18" charset="0"/>
                        <a:ea typeface="Cambria Math" panose="02040503050406030204" pitchFamily="18" charset="0"/>
                      </a:rPr>
                      <m:t>ℋ</m:t>
                    </m:r>
                    <m:d>
                      <m:dPr>
                        <m:ctrlPr>
                          <a:rPr lang="fr-CH" i="1">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e>
                    </m:d>
                  </m:oMath>
                </a14:m>
                <a:r>
                  <a:rPr lang="fr-CH" dirty="0"/>
                  <a:t> discuté précédemment pour la propagation d'une image dans l'espace, à une distance </a:t>
                </a:r>
                <a:r>
                  <a:rPr lang="fr-CH" i="1" dirty="0"/>
                  <a:t>d</a:t>
                </a:r>
                <a:r>
                  <a:rPr lang="fr-CH" dirty="0"/>
                  <a:t>.</a:t>
                </a:r>
              </a:p>
              <a:p>
                <a:pPr marL="342900" indent="-342900">
                  <a:lnSpc>
                    <a:spcPct val="120000"/>
                  </a:lnSpc>
                  <a:buFont typeface="Arial" panose="020B0604020202020204" pitchFamily="34" charset="0"/>
                  <a:buChar char="•"/>
                </a:pPr>
                <a:r>
                  <a:rPr lang="fr-CH" dirty="0"/>
                  <a:t>La propagation ajoute une phase </a:t>
                </a:r>
                <a14:m>
                  <m:oMath xmlns:m="http://schemas.openxmlformats.org/officeDocument/2006/math">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𝑖</m:t>
                        </m:r>
                        <m:sSub>
                          <m:sSubPr>
                            <m:ctrlPr>
                              <a:rPr lang="fr-CH" i="1">
                                <a:latin typeface="Cambria Math" panose="02040503050406030204" pitchFamily="18" charset="0"/>
                                <a:ea typeface="Cambria Math" panose="02040503050406030204" pitchFamily="18" charset="0"/>
                              </a:rPr>
                            </m:ctrlPr>
                          </m:sSubPr>
                          <m:e>
                            <m:r>
                              <a:rPr lang="fr-CH" b="0" i="1" smtClean="0">
                                <a:latin typeface="Cambria Math" panose="02040503050406030204" pitchFamily="18" charset="0"/>
                                <a:ea typeface="Cambria Math" panose="02040503050406030204" pitchFamily="18" charset="0"/>
                              </a:rPr>
                              <m:t>𝑘</m:t>
                            </m:r>
                          </m:e>
                          <m:sub>
                            <m:r>
                              <a:rPr lang="fr-CH" b="0" i="1" smtClean="0">
                                <a:latin typeface="Cambria Math" panose="02040503050406030204" pitchFamily="18" charset="0"/>
                                <a:ea typeface="Cambria Math" panose="02040503050406030204" pitchFamily="18" charset="0"/>
                              </a:rPr>
                              <m:t>𝑧</m:t>
                            </m:r>
                          </m:sub>
                        </m:sSub>
                        <m:r>
                          <a:rPr lang="fr-CH" b="0" i="1" smtClean="0">
                            <a:latin typeface="Cambria Math" panose="02040503050406030204" pitchFamily="18" charset="0"/>
                            <a:ea typeface="Cambria Math" panose="02040503050406030204" pitchFamily="18" charset="0"/>
                          </a:rPr>
                          <m:t>𝑧</m:t>
                        </m:r>
                      </m:sup>
                    </m:sSup>
                  </m:oMath>
                </a14:m>
                <a:r>
                  <a:rPr lang="fr-CH" dirty="0"/>
                  <a:t> , donc notre fonction de transfert est:  </a:t>
                </a:r>
                <a14:m>
                  <m:oMath xmlns:m="http://schemas.openxmlformats.org/officeDocument/2006/math">
                    <m:r>
                      <a:rPr lang="fr-CH" i="1" smtClean="0">
                        <a:latin typeface="Cambria Math" panose="02040503050406030204" pitchFamily="18" charset="0"/>
                        <a:ea typeface="Cambria Math" panose="02040503050406030204" pitchFamily="18" charset="0"/>
                      </a:rPr>
                      <m:t>ℋ</m:t>
                    </m:r>
                    <m:d>
                      <m:dPr>
                        <m:ctrlPr>
                          <a:rPr lang="fr-CH" b="0" i="1" smtClean="0">
                            <a:latin typeface="Cambria Math" panose="02040503050406030204" pitchFamily="18" charset="0"/>
                            <a:ea typeface="Cambria Math" panose="02040503050406030204" pitchFamily="18" charset="0"/>
                          </a:rPr>
                        </m:ctrlPr>
                      </m:dPr>
                      <m:e>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e>
                    </m:d>
                    <m:r>
                      <a:rPr lang="fr-CH" b="0" i="1" smtClean="0">
                        <a:latin typeface="Cambria Math" panose="02040503050406030204" pitchFamily="18" charset="0"/>
                        <a:ea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i="1">
                            <a:latin typeface="Cambria Math" panose="02040503050406030204" pitchFamily="18" charset="0"/>
                          </a:rPr>
                          <m:t>𝑖</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𝑘</m:t>
                            </m:r>
                          </m:e>
                          <m:sub>
                            <m:r>
                              <a:rPr lang="fr-CH" i="1">
                                <a:latin typeface="Cambria Math" panose="02040503050406030204" pitchFamily="18" charset="0"/>
                                <a:ea typeface="Cambria Math" panose="02040503050406030204" pitchFamily="18" charset="0"/>
                              </a:rPr>
                              <m:t>𝑧</m:t>
                            </m:r>
                          </m:sub>
                        </m:sSub>
                        <m:r>
                          <a:rPr lang="fr-CH" b="0" i="1" smtClean="0">
                            <a:latin typeface="Cambria Math" panose="02040503050406030204" pitchFamily="18" charset="0"/>
                            <a:ea typeface="Cambria Math" panose="02040503050406030204" pitchFamily="18" charset="0"/>
                          </a:rPr>
                          <m:t>𝑑</m:t>
                        </m:r>
                      </m:sup>
                    </m:sSup>
                    <m:r>
                      <a:rPr lang="fr-CH" b="0" i="1" smtClean="0">
                        <a:latin typeface="Cambria Math" panose="02040503050406030204" pitchFamily="18" charset="0"/>
                        <a:ea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b="0" i="1" smtClean="0">
                            <a:latin typeface="Cambria Math" panose="02040503050406030204" pitchFamily="18" charset="0"/>
                          </a:rPr>
                          <m:t>2</m:t>
                        </m:r>
                        <m:r>
                          <a:rPr lang="fr-CH" b="0" i="1" smtClean="0">
                            <a:latin typeface="Cambria Math" panose="02040503050406030204" pitchFamily="18" charset="0"/>
                            <a:ea typeface="Cambria Math" panose="02040503050406030204" pitchFamily="18" charset="0"/>
                          </a:rPr>
                          <m:t>𝜋</m:t>
                        </m:r>
                        <m:r>
                          <a:rPr lang="fr-CH" i="1">
                            <a:latin typeface="Cambria Math" panose="02040503050406030204" pitchFamily="18" charset="0"/>
                          </a:rPr>
                          <m:t>𝑖</m:t>
                        </m:r>
                        <m:r>
                          <a:rPr lang="fr-CH" b="0" i="1" smtClean="0">
                            <a:latin typeface="Cambria Math" panose="02040503050406030204" pitchFamily="18" charset="0"/>
                            <a:ea typeface="Cambria Math" panose="02040503050406030204" pitchFamily="18" charset="0"/>
                          </a:rPr>
                          <m:t>𝑑</m:t>
                        </m:r>
                        <m:rad>
                          <m:radPr>
                            <m:degHide m:val="on"/>
                            <m:ctrlPr>
                              <a:rPr lang="fr-CH" i="1">
                                <a:latin typeface="Cambria Math" panose="02040503050406030204" pitchFamily="18" charset="0"/>
                                <a:ea typeface="Cambria Math" panose="02040503050406030204" pitchFamily="18" charset="0"/>
                              </a:rPr>
                            </m:ctrlPr>
                          </m:radPr>
                          <m:deg/>
                          <m:e>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𝜆</m:t>
                                </m:r>
                              </m:e>
                              <m:sub>
                                <m:r>
                                  <a:rPr lang="fr-CH" i="1">
                                    <a:latin typeface="Cambria Math" panose="02040503050406030204" pitchFamily="18" charset="0"/>
                                    <a:ea typeface="Cambria Math" panose="02040503050406030204" pitchFamily="18" charset="0"/>
                                  </a:rPr>
                                  <m:t> </m:t>
                                </m:r>
                              </m:sub>
                              <m:sup>
                                <m:r>
                                  <a:rPr lang="fr-CH" b="0" i="1" smtClean="0">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el-GR" i="1" smtClean="0">
                                    <a:latin typeface="Cambria Math" panose="02040503050406030204" pitchFamily="18" charset="0"/>
                                    <a:ea typeface="Cambria Math" panose="02040503050406030204" pitchFamily="18" charset="0"/>
                                  </a:rPr>
                                  <m:t>𝜐</m:t>
                                </m:r>
                              </m:e>
                              <m:sub>
                                <m:r>
                                  <a:rPr lang="fr-CH" i="1">
                                    <a:latin typeface="Cambria Math" panose="02040503050406030204" pitchFamily="18" charset="0"/>
                                    <a:ea typeface="Cambria Math" panose="02040503050406030204" pitchFamily="18" charset="0"/>
                                  </a:rPr>
                                  <m:t>𝑥</m:t>
                                </m:r>
                              </m:sub>
                              <m:sup>
                                <m:r>
                                  <a:rPr lang="fr-CH" i="1">
                                    <a:latin typeface="Cambria Math" panose="02040503050406030204" pitchFamily="18" charset="0"/>
                                    <a:ea typeface="Cambria Math" panose="02040503050406030204" pitchFamily="18" charset="0"/>
                                  </a:rPr>
                                  <m:t>2</m:t>
                                </m:r>
                              </m:sup>
                            </m:sSubSup>
                            <m:r>
                              <a:rPr lang="fr-CH" i="1">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el-GR" i="1" smtClean="0">
                                    <a:latin typeface="Cambria Math" panose="02040503050406030204" pitchFamily="18" charset="0"/>
                                    <a:ea typeface="Cambria Math" panose="02040503050406030204" pitchFamily="18" charset="0"/>
                                  </a:rPr>
                                  <m:t>𝜐</m:t>
                                </m:r>
                              </m:e>
                              <m:sub>
                                <m:r>
                                  <a:rPr lang="fr-CH" i="1">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e>
                        </m:rad>
                      </m:sup>
                    </m:sSup>
                  </m:oMath>
                </a14:m>
                <a:r>
                  <a:rPr lang="fr-CH" dirty="0"/>
                  <a:t> . </a:t>
                </a:r>
              </a:p>
              <a:p>
                <a:pPr marL="342900" indent="-342900">
                  <a:lnSpc>
                    <a:spcPct val="120000"/>
                  </a:lnSpc>
                  <a:buFont typeface="Arial" panose="020B0604020202020204" pitchFamily="34" charset="0"/>
                  <a:buChar char="•"/>
                </a:pPr>
                <a:r>
                  <a:rPr lang="fr-CH" dirty="0"/>
                  <a:t>C'est une fonction qui change la phase de l'onde, mais l'amplitude reste = 1.   </a:t>
                </a:r>
              </a:p>
              <a:p>
                <a:pPr marL="342900" indent="-342900">
                  <a:lnSpc>
                    <a:spcPct val="120000"/>
                  </a:lnSpc>
                  <a:buFont typeface="Arial" panose="020B0604020202020204" pitchFamily="34" charset="0"/>
                  <a:buChar char="•"/>
                </a:pPr>
                <a:r>
                  <a:rPr lang="fr-CH" dirty="0"/>
                  <a:t>Les fréquences maximales sont données par la limite: </a:t>
                </a:r>
                <a14:m>
                  <m:oMath xmlns:m="http://schemas.openxmlformats.org/officeDocument/2006/math">
                    <m:sSubSup>
                      <m:sSubSupPr>
                        <m:ctrlPr>
                          <a:rPr lang="fr-CH" i="1" smtClean="0">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𝑥</m:t>
                        </m:r>
                      </m:sub>
                      <m:sup>
                        <m:r>
                          <a:rPr lang="fr-CH" b="0" i="1" smtClean="0">
                            <a:latin typeface="Cambria Math" panose="02040503050406030204" pitchFamily="18" charset="0"/>
                            <a:ea typeface="Cambria Math" panose="02040503050406030204" pitchFamily="18" charset="0"/>
                          </a:rPr>
                          <m:t>2</m:t>
                        </m:r>
                      </m:sup>
                    </m:sSubSup>
                    <m:r>
                      <a:rPr lang="fr-CH" i="1" smtClean="0">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r>
                      <a:rPr lang="fr-CH" b="0" i="1" smtClean="0">
                        <a:latin typeface="Cambria Math" panose="02040503050406030204" pitchFamily="18" charset="0"/>
                        <a:ea typeface="Cambria Math" panose="02040503050406030204" pitchFamily="18" charset="0"/>
                      </a:rPr>
                      <m:t>&lt;1/</m:t>
                    </m:r>
                    <m:sSup>
                      <m:sSupPr>
                        <m:ctrlPr>
                          <a:rPr lang="fr-CH" b="0" i="1" smtClean="0">
                            <a:latin typeface="Cambria Math" panose="02040503050406030204" pitchFamily="18" charset="0"/>
                            <a:ea typeface="Cambria Math" panose="02040503050406030204" pitchFamily="18" charset="0"/>
                          </a:rPr>
                        </m:ctrlPr>
                      </m:sSupPr>
                      <m:e>
                        <m:r>
                          <a:rPr lang="fr-CH" i="1">
                            <a:latin typeface="Cambria Math" panose="02040503050406030204" pitchFamily="18" charset="0"/>
                            <a:ea typeface="Cambria Math" panose="02040503050406030204" pitchFamily="18" charset="0"/>
                          </a:rPr>
                          <m:t>𝜆</m:t>
                        </m:r>
                      </m:e>
                      <m:sup>
                        <m:r>
                          <a:rPr lang="fr-CH" b="0" i="1" smtClean="0">
                            <a:latin typeface="Cambria Math" panose="02040503050406030204" pitchFamily="18" charset="0"/>
                            <a:ea typeface="Cambria Math" panose="02040503050406030204" pitchFamily="18" charset="0"/>
                          </a:rPr>
                          <m:t>2</m:t>
                        </m:r>
                      </m:sup>
                    </m:sSup>
                  </m:oMath>
                </a14:m>
                <a:r>
                  <a:rPr lang="fr-CH" dirty="0"/>
                  <a:t> .  Au-delà de cette limite, il y a une atténuation forte (onde évanescente): </a:t>
                </a:r>
                <a14:m>
                  <m:oMath xmlns:m="http://schemas.openxmlformats.org/officeDocument/2006/math">
                    <m:r>
                      <a:rPr lang="fr-CH" i="1">
                        <a:latin typeface="Cambria Math" panose="02040503050406030204" pitchFamily="18" charset="0"/>
                        <a:ea typeface="Cambria Math" panose="02040503050406030204" pitchFamily="18" charset="0"/>
                      </a:rPr>
                      <m:t>ℋ</m:t>
                    </m:r>
                    <m:r>
                      <a:rPr lang="fr-CH" i="1" smtClean="0">
                        <a:latin typeface="Cambria Math" panose="02040503050406030204" pitchFamily="18" charset="0"/>
                        <a:ea typeface="Cambria Math" panose="02040503050406030204" pitchFamily="18" charset="0"/>
                      </a:rPr>
                      <m:t>≈</m:t>
                    </m:r>
                    <m:sSup>
                      <m:sSupPr>
                        <m:ctrlPr>
                          <a:rPr lang="fr-CH" i="1">
                            <a:latin typeface="Cambria Math" panose="02040503050406030204" pitchFamily="18" charset="0"/>
                          </a:rPr>
                        </m:ctrlPr>
                      </m:sSupPr>
                      <m:e>
                        <m:r>
                          <a:rPr lang="fr-CH" i="1">
                            <a:latin typeface="Cambria Math" panose="02040503050406030204" pitchFamily="18" charset="0"/>
                          </a:rPr>
                          <m:t>𝑒</m:t>
                        </m:r>
                      </m:e>
                      <m:sup>
                        <m:r>
                          <a:rPr lang="fr-CH" b="0" i="1" smtClean="0">
                            <a:latin typeface="Cambria Math" panose="02040503050406030204" pitchFamily="18" charset="0"/>
                          </a:rPr>
                          <m:t>−2</m:t>
                        </m:r>
                        <m:r>
                          <a:rPr lang="fr-CH" b="0" i="1" smtClean="0">
                            <a:latin typeface="Cambria Math" panose="02040503050406030204" pitchFamily="18" charset="0"/>
                            <a:ea typeface="Cambria Math" panose="02040503050406030204" pitchFamily="18" charset="0"/>
                          </a:rPr>
                          <m:t>𝜋</m:t>
                        </m:r>
                        <m:r>
                          <a:rPr lang="fr-CH" i="1">
                            <a:latin typeface="Cambria Math" panose="02040503050406030204" pitchFamily="18" charset="0"/>
                            <a:ea typeface="Cambria Math" panose="02040503050406030204" pitchFamily="18" charset="0"/>
                          </a:rPr>
                          <m:t>𝑑</m:t>
                        </m:r>
                        <m:rad>
                          <m:radPr>
                            <m:degHide m:val="on"/>
                            <m:ctrlPr>
                              <a:rPr lang="fr-CH" i="1">
                                <a:latin typeface="Cambria Math" panose="02040503050406030204" pitchFamily="18" charset="0"/>
                                <a:ea typeface="Cambria Math" panose="02040503050406030204" pitchFamily="18" charset="0"/>
                              </a:rPr>
                            </m:ctrlPr>
                          </m:radPr>
                          <m:deg/>
                          <m:e>
                            <m:sSubSup>
                              <m:sSubSupPr>
                                <m:ctrlPr>
                                  <a:rPr lang="fr-CH" i="1">
                                    <a:latin typeface="Cambria Math" panose="02040503050406030204" pitchFamily="18" charset="0"/>
                                    <a:ea typeface="Cambria Math" panose="02040503050406030204" pitchFamily="18" charset="0"/>
                                  </a:rPr>
                                </m:ctrlPr>
                              </m:sSubSupPr>
                              <m:e>
                                <m:r>
                                  <a:rPr lang="el-GR" i="1">
                                    <a:latin typeface="Cambria Math" panose="02040503050406030204" pitchFamily="18" charset="0"/>
                                    <a:ea typeface="Cambria Math" panose="02040503050406030204" pitchFamily="18" charset="0"/>
                                  </a:rPr>
                                  <m:t>𝜐</m:t>
                                </m:r>
                              </m:e>
                              <m:sub>
                                <m:r>
                                  <a:rPr lang="fr-CH" i="1">
                                    <a:latin typeface="Cambria Math" panose="02040503050406030204" pitchFamily="18" charset="0"/>
                                    <a:ea typeface="Cambria Math" panose="02040503050406030204" pitchFamily="18" charset="0"/>
                                  </a:rPr>
                                  <m:t>𝑥</m:t>
                                </m:r>
                              </m:sub>
                              <m:sup>
                                <m:r>
                                  <a:rPr lang="fr-CH" i="1">
                                    <a:latin typeface="Cambria Math" panose="02040503050406030204" pitchFamily="18" charset="0"/>
                                    <a:ea typeface="Cambria Math" panose="02040503050406030204" pitchFamily="18" charset="0"/>
                                  </a:rPr>
                                  <m:t>2</m:t>
                                </m:r>
                              </m:sup>
                            </m:sSubSup>
                            <m:r>
                              <a:rPr lang="fr-CH" b="0" i="1" smtClean="0">
                                <a:latin typeface="Cambria Math" panose="02040503050406030204" pitchFamily="18" charset="0"/>
                                <a:ea typeface="Cambria Math" panose="02040503050406030204" pitchFamily="18" charset="0"/>
                              </a:rPr>
                              <m:t>+</m:t>
                            </m:r>
                            <m:sSubSup>
                              <m:sSubSupPr>
                                <m:ctrlPr>
                                  <a:rPr lang="fr-CH" i="1">
                                    <a:latin typeface="Cambria Math" panose="02040503050406030204" pitchFamily="18" charset="0"/>
                                    <a:ea typeface="Cambria Math" panose="02040503050406030204" pitchFamily="18" charset="0"/>
                                  </a:rPr>
                                </m:ctrlPr>
                              </m:sSubSupPr>
                              <m:e>
                                <m:r>
                                  <a:rPr lang="el-GR" i="1">
                                    <a:latin typeface="Cambria Math" panose="02040503050406030204" pitchFamily="18" charset="0"/>
                                    <a:ea typeface="Cambria Math" panose="02040503050406030204" pitchFamily="18" charset="0"/>
                                  </a:rPr>
                                  <m:t>𝜐</m:t>
                                </m:r>
                              </m:e>
                              <m:sub>
                                <m:r>
                                  <a:rPr lang="fr-CH" i="1">
                                    <a:latin typeface="Cambria Math" panose="02040503050406030204" pitchFamily="18" charset="0"/>
                                    <a:ea typeface="Cambria Math" panose="02040503050406030204" pitchFamily="18" charset="0"/>
                                  </a:rPr>
                                  <m:t>𝑦</m:t>
                                </m:r>
                              </m:sub>
                              <m:sup>
                                <m:r>
                                  <a:rPr lang="fr-CH" i="1">
                                    <a:latin typeface="Cambria Math" panose="02040503050406030204" pitchFamily="18" charset="0"/>
                                    <a:ea typeface="Cambria Math" panose="02040503050406030204" pitchFamily="18" charset="0"/>
                                  </a:rPr>
                                  <m:t>2</m:t>
                                </m:r>
                              </m:sup>
                            </m:sSubSup>
                          </m:e>
                        </m:rad>
                      </m:sup>
                    </m:sSup>
                  </m:oMath>
                </a14:m>
                <a:r>
                  <a:rPr lang="fr-CH" dirty="0"/>
                  <a:t> . </a:t>
                </a:r>
              </a:p>
            </p:txBody>
          </p:sp>
        </mc:Choice>
        <mc:Fallback xmlns="">
          <p:sp>
            <p:nvSpPr>
              <p:cNvPr id="19465" name="Text Box 9"/>
              <p:cNvSpPr txBox="1">
                <a:spLocks noRot="1" noChangeAspect="1" noMove="1" noResize="1" noEditPoints="1" noAdjustHandles="1" noChangeArrowheads="1" noChangeShapeType="1" noTextEdit="1"/>
              </p:cNvSpPr>
              <p:nvPr/>
            </p:nvSpPr>
            <p:spPr bwMode="auto">
              <a:xfrm>
                <a:off x="0" y="532091"/>
                <a:ext cx="12192000" cy="2638736"/>
              </a:xfrm>
              <a:prstGeom prst="rect">
                <a:avLst/>
              </a:prstGeom>
              <a:blipFill>
                <a:blip r:embed="rId7"/>
                <a:stretch>
                  <a:fillRect l="-312" b="-2392"/>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12192000"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La propagation des fréquences spatiales dans l'espace</a:t>
            </a:r>
            <a:endParaRPr lang="en-US" sz="2800" dirty="0"/>
          </a:p>
        </p:txBody>
      </p:sp>
    </p:spTree>
    <p:extLst>
      <p:ext uri="{BB962C8B-B14F-4D97-AF65-F5344CB8AC3E}">
        <p14:creationId xmlns:p14="http://schemas.microsoft.com/office/powerpoint/2010/main" val="2706249470"/>
      </p:ext>
    </p:extLst>
  </p:cSld>
  <p:clrMapOvr>
    <a:masterClrMapping/>
  </p:clrMapOvr>
  <mc:AlternateContent xmlns:mc="http://schemas.openxmlformats.org/markup-compatibility/2006" xmlns:p14="http://schemas.microsoft.com/office/powerpoint/2010/main">
    <mc:Choice Requires="p14">
      <p:transition spd="slow" p14:dur="2000" advTm="115576"/>
    </mc:Choice>
    <mc:Fallback xmlns="">
      <p:transition spd="slow" advTm="115576"/>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5" name="Text Box 9"/>
              <p:cNvSpPr txBox="1">
                <a:spLocks noChangeArrowheads="1"/>
              </p:cNvSpPr>
              <p:nvPr/>
            </p:nvSpPr>
            <p:spPr bwMode="auto">
              <a:xfrm>
                <a:off x="-1" y="601896"/>
                <a:ext cx="8538911" cy="5959452"/>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Nous avons vu que dans l'approximation paraxiale, un transparent </a:t>
                </a:r>
                <a:r>
                  <a:rPr lang="fr-CH" i="1" dirty="0"/>
                  <a:t>f</a:t>
                </a:r>
                <a:r>
                  <a:rPr lang="fr-CH" dirty="0"/>
                  <a:t>(</a:t>
                </a:r>
                <a:r>
                  <a:rPr lang="fr-CH" i="1" dirty="0" err="1"/>
                  <a:t>x</a:t>
                </a:r>
                <a:r>
                  <a:rPr lang="fr-CH" dirty="0" err="1"/>
                  <a:t>,</a:t>
                </a:r>
                <a:r>
                  <a:rPr lang="fr-CH" i="1" dirty="0" err="1"/>
                  <a:t>y</a:t>
                </a:r>
                <a:r>
                  <a:rPr lang="fr-CH" dirty="0"/>
                  <a:t>) donne lieu à un ensemble des ondes planes selon sa décomposition en fréquences spatiales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oMath>
                </a14:m>
                <a:r>
                  <a:rPr lang="fr-CH" dirty="0">
                    <a:ea typeface="Cambria Math" panose="02040503050406030204" pitchFamily="18" charset="0"/>
                  </a:rPr>
                  <a:t> ,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oMath>
                </a14:m>
                <a:r>
                  <a:rPr lang="fr-CH" dirty="0"/>
                  <a:t> , avec des angles donnés par: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𝑥</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oMath>
                </a14:m>
                <a:r>
                  <a:rPr lang="fr-CH" dirty="0"/>
                  <a:t> et: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i="1">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𝑦</m:t>
                        </m:r>
                      </m:sub>
                    </m:sSub>
                  </m:oMath>
                </a14:m>
                <a:r>
                  <a:rPr lang="fr-CH" dirty="0"/>
                  <a:t> .</a:t>
                </a:r>
              </a:p>
              <a:p>
                <a:pPr>
                  <a:lnSpc>
                    <a:spcPct val="120000"/>
                  </a:lnSpc>
                </a:pPr>
                <a:endParaRPr lang="fr-CH" dirty="0"/>
              </a:p>
              <a:p>
                <a:pPr marL="342900" indent="-342900">
                  <a:lnSpc>
                    <a:spcPct val="120000"/>
                  </a:lnSpc>
                  <a:buFont typeface="Arial" panose="020B0604020202020204" pitchFamily="34" charset="0"/>
                  <a:buChar char="•"/>
                </a:pPr>
                <a:r>
                  <a:rPr lang="fr-CH" dirty="0"/>
                  <a:t>Une lentille de longueur focale </a:t>
                </a:r>
                <a:r>
                  <a:rPr lang="fr-CH" i="1" dirty="0"/>
                  <a:t>f</a:t>
                </a:r>
                <a:r>
                  <a:rPr lang="fr-CH" dirty="0"/>
                  <a:t> va former de ces ondes une image sur un écran posé à la même distance </a:t>
                </a:r>
                <a:r>
                  <a:rPr lang="fr-CH" i="1" dirty="0"/>
                  <a:t>f</a:t>
                </a:r>
                <a:r>
                  <a:rPr lang="fr-CH" dirty="0"/>
                  <a:t>, en position (</a:t>
                </a:r>
                <a:r>
                  <a:rPr lang="fr-CH" i="1" dirty="0" err="1"/>
                  <a:t>x</a:t>
                </a:r>
                <a:r>
                  <a:rPr lang="fr-CH" dirty="0" err="1"/>
                  <a:t>,</a:t>
                </a:r>
                <a:r>
                  <a:rPr lang="fr-CH" i="1" dirty="0" err="1"/>
                  <a:t>y</a:t>
                </a:r>
                <a:r>
                  <a:rPr lang="fr-CH" dirty="0"/>
                  <a:t>) données par: </a:t>
                </a:r>
                <a14:m>
                  <m:oMath xmlns:m="http://schemas.openxmlformats.org/officeDocument/2006/math">
                    <m:r>
                      <m:rPr>
                        <m:sty m:val="p"/>
                      </m:rPr>
                      <a:rPr lang="fr-CH" b="0" i="0" smtClean="0">
                        <a:latin typeface="Cambria Math" panose="02040503050406030204" pitchFamily="18" charset="0"/>
                        <a:ea typeface="Cambria Math" panose="02040503050406030204" pitchFamily="18" charset="0"/>
                      </a:rPr>
                      <m:t>x</m:t>
                    </m:r>
                    <m:r>
                      <a:rPr lang="fr-CH" b="0" i="0"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𝑓</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b="0" i="1" smtClean="0">
                            <a:latin typeface="Cambria Math" panose="02040503050406030204" pitchFamily="18" charset="0"/>
                            <a:ea typeface="Cambria Math" panose="02040503050406030204" pitchFamily="18" charset="0"/>
                          </a:rPr>
                          <m:t>𝑥</m:t>
                        </m:r>
                      </m:sub>
                    </m:sSub>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𝑓</m:t>
                    </m:r>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𝑥</m:t>
                        </m:r>
                      </m:sub>
                    </m:sSub>
                  </m:oMath>
                </a14:m>
                <a:r>
                  <a:rPr lang="fr-CH" dirty="0"/>
                  <a:t> et: </a:t>
                </a:r>
                <a14:m>
                  <m:oMath xmlns:m="http://schemas.openxmlformats.org/officeDocument/2006/math">
                    <m:r>
                      <m:rPr>
                        <m:sty m:val="p"/>
                      </m:rPr>
                      <a:rPr lang="fr-CH" b="0" i="0" smtClean="0">
                        <a:latin typeface="Cambria Math" panose="02040503050406030204" pitchFamily="18" charset="0"/>
                        <a:ea typeface="Cambria Math" panose="02040503050406030204" pitchFamily="18" charset="0"/>
                      </a:rPr>
                      <m:t>y</m:t>
                    </m:r>
                    <m:r>
                      <a:rPr lang="fr-CH">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𝑓</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𝜃</m:t>
                        </m:r>
                      </m:e>
                      <m:sub>
                        <m:r>
                          <a:rPr lang="fr-CH" b="0" i="1" smtClean="0">
                            <a:latin typeface="Cambria Math" panose="02040503050406030204" pitchFamily="18" charset="0"/>
                            <a:ea typeface="Cambria Math" panose="02040503050406030204" pitchFamily="18" charset="0"/>
                          </a:rPr>
                          <m:t>𝑦</m:t>
                        </m:r>
                      </m:sub>
                    </m:sSub>
                    <m:r>
                      <a:rPr lang="fr-CH" i="1">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𝑓</m:t>
                    </m:r>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b="0" i="1" smtClean="0">
                            <a:latin typeface="Cambria Math" panose="02040503050406030204" pitchFamily="18" charset="0"/>
                            <a:ea typeface="Cambria Math" panose="02040503050406030204" pitchFamily="18" charset="0"/>
                          </a:rPr>
                          <m:t>𝑦</m:t>
                        </m:r>
                      </m:sub>
                    </m:sSub>
                  </m:oMath>
                </a14:m>
                <a:r>
                  <a:rPr lang="fr-CH" dirty="0"/>
                  <a:t> . </a:t>
                </a:r>
              </a:p>
              <a:p>
                <a:pPr>
                  <a:lnSpc>
                    <a:spcPct val="120000"/>
                  </a:lnSpc>
                </a:pPr>
                <a:endParaRPr lang="fr-CH" dirty="0"/>
              </a:p>
              <a:p>
                <a:pPr>
                  <a:lnSpc>
                    <a:spcPct val="120000"/>
                  </a:lnSpc>
                </a:pPr>
                <a:endParaRPr lang="fr-CH" dirty="0"/>
              </a:p>
              <a:p>
                <a:pPr marL="342900" indent="-342900">
                  <a:lnSpc>
                    <a:spcPct val="120000"/>
                  </a:lnSpc>
                  <a:buFont typeface="Arial" panose="020B0604020202020204" pitchFamily="34" charset="0"/>
                  <a:buChar char="•"/>
                </a:pPr>
                <a:r>
                  <a:rPr lang="fr-CH" dirty="0"/>
                  <a:t>L'image sur l'écran serait donc l'ensemble des composants de Fourier de </a:t>
                </a:r>
                <a:r>
                  <a:rPr lang="fr-CH" i="1" dirty="0"/>
                  <a:t>f(</a:t>
                </a:r>
                <a:r>
                  <a:rPr lang="fr-CH" i="1" dirty="0" err="1"/>
                  <a:t>x,y</a:t>
                </a:r>
                <a:r>
                  <a:rPr lang="fr-CH" i="1" dirty="0"/>
                  <a:t>)</a:t>
                </a:r>
                <a:r>
                  <a:rPr lang="fr-CH" dirty="0"/>
                  <a:t>, transporté par la lentille: </a:t>
                </a:r>
                <a14:m>
                  <m:oMath xmlns:m="http://schemas.openxmlformats.org/officeDocument/2006/math">
                    <m:r>
                      <m:rPr>
                        <m:sty m:val="p"/>
                      </m:rPr>
                      <a:rPr lang="fr-CH" b="0" i="0" smtClean="0">
                        <a:latin typeface="Cambria Math" panose="02040503050406030204" pitchFamily="18" charset="0"/>
                        <a:ea typeface="Cambria Math" panose="02040503050406030204" pitchFamily="18" charset="0"/>
                      </a:rPr>
                      <m:t>g</m:t>
                    </m:r>
                    <m:d>
                      <m:dPr>
                        <m:ctrlPr>
                          <a:rPr lang="fr-CH" b="0" i="1" smtClean="0">
                            <a:latin typeface="Cambria Math" panose="02040503050406030204" pitchFamily="18" charset="0"/>
                            <a:ea typeface="Cambria Math" panose="02040503050406030204" pitchFamily="18" charset="0"/>
                          </a:rPr>
                        </m:ctrlPr>
                      </m:dPr>
                      <m:e>
                        <m:r>
                          <m:rPr>
                            <m:sty m:val="p"/>
                          </m:rPr>
                          <a:rPr lang="fr-CH" b="0" i="0" smtClean="0">
                            <a:latin typeface="Cambria Math" panose="02040503050406030204" pitchFamily="18" charset="0"/>
                            <a:ea typeface="Cambria Math" panose="02040503050406030204" pitchFamily="18" charset="0"/>
                          </a:rPr>
                          <m:t>x</m:t>
                        </m:r>
                        <m:r>
                          <a:rPr lang="fr-CH" b="0" i="0" smtClean="0">
                            <a:latin typeface="Cambria Math" panose="02040503050406030204" pitchFamily="18" charset="0"/>
                            <a:ea typeface="Cambria Math" panose="02040503050406030204" pitchFamily="18" charset="0"/>
                          </a:rPr>
                          <m:t>,</m:t>
                        </m:r>
                        <m:r>
                          <m:rPr>
                            <m:sty m:val="p"/>
                          </m:rPr>
                          <a:rPr lang="fr-CH" b="0" i="0" smtClean="0">
                            <a:latin typeface="Cambria Math" panose="02040503050406030204" pitchFamily="18" charset="0"/>
                            <a:ea typeface="Cambria Math" panose="02040503050406030204" pitchFamily="18" charset="0"/>
                          </a:rPr>
                          <m:t>y</m:t>
                        </m:r>
                      </m:e>
                    </m:d>
                    <m:r>
                      <a:rPr lang="fr-CH" b="0" i="1" smtClean="0">
                        <a:latin typeface="Cambria Math" panose="02040503050406030204" pitchFamily="18" charset="0"/>
                        <a:ea typeface="Cambria Math" panose="02040503050406030204" pitchFamily="18" charset="0"/>
                      </a:rPr>
                      <m:t>=</m:t>
                    </m:r>
                    <m:f>
                      <m:fPr>
                        <m:ctrlPr>
                          <a:rPr lang="fr-CH" i="1">
                            <a:latin typeface="Cambria Math" panose="02040503050406030204" pitchFamily="18" charset="0"/>
                            <a:ea typeface="Cambria Math" panose="02040503050406030204" pitchFamily="18" charset="0"/>
                          </a:rPr>
                        </m:ctrlPr>
                      </m:fPr>
                      <m:num>
                        <m:r>
                          <a:rPr lang="fr-CH" b="0" i="1" smtClean="0">
                            <a:latin typeface="Cambria Math" panose="02040503050406030204" pitchFamily="18" charset="0"/>
                            <a:ea typeface="Cambria Math" panose="02040503050406030204" pitchFamily="18" charset="0"/>
                          </a:rPr>
                          <m:t>𝑖</m:t>
                        </m:r>
                      </m:num>
                      <m:den>
                        <m:r>
                          <a:rPr lang="fr-CH" i="1">
                            <a:latin typeface="Cambria Math" panose="02040503050406030204" pitchFamily="18" charset="0"/>
                            <a:ea typeface="Cambria Math" panose="02040503050406030204" pitchFamily="18" charset="0"/>
                          </a:rPr>
                          <m:t>𝜆</m:t>
                        </m:r>
                        <m:r>
                          <a:rPr lang="fr-CH" i="1">
                            <a:latin typeface="Cambria Math" panose="02040503050406030204" pitchFamily="18" charset="0"/>
                            <a:ea typeface="Cambria Math" panose="02040503050406030204" pitchFamily="18" charset="0"/>
                          </a:rPr>
                          <m:t>𝑓</m:t>
                        </m:r>
                      </m:den>
                    </m:f>
                    <m:sSup>
                      <m:sSupPr>
                        <m:ctrlPr>
                          <a:rPr lang="fr-CH" i="1" smtClean="0">
                            <a:latin typeface="Cambria Math" panose="02040503050406030204" pitchFamily="18" charset="0"/>
                            <a:ea typeface="Cambria Math" panose="02040503050406030204" pitchFamily="18" charset="0"/>
                          </a:rPr>
                        </m:ctrlPr>
                      </m:sSupPr>
                      <m:e>
                        <m:r>
                          <a:rPr lang="fr-CH" b="0" i="1" smtClean="0">
                            <a:latin typeface="Cambria Math" panose="02040503050406030204" pitchFamily="18" charset="0"/>
                            <a:ea typeface="Cambria Math" panose="02040503050406030204" pitchFamily="18" charset="0"/>
                          </a:rPr>
                          <m:t>𝑒</m:t>
                        </m:r>
                      </m:e>
                      <m:sup>
                        <m:r>
                          <a:rPr lang="fr-CH" b="0" i="1" smtClean="0">
                            <a:latin typeface="Cambria Math" panose="02040503050406030204" pitchFamily="18" charset="0"/>
                            <a:ea typeface="Cambria Math" panose="02040503050406030204" pitchFamily="18" charset="0"/>
                          </a:rPr>
                          <m:t>2</m:t>
                        </m:r>
                        <m:r>
                          <a:rPr lang="fr-CH" b="0" i="1" smtClean="0">
                            <a:latin typeface="Cambria Math" panose="02040503050406030204" pitchFamily="18" charset="0"/>
                            <a:ea typeface="Cambria Math" panose="02040503050406030204" pitchFamily="18" charset="0"/>
                          </a:rPr>
                          <m:t>𝑖𝑘𝑓</m:t>
                        </m:r>
                      </m:sup>
                    </m:sSup>
                    <m:r>
                      <a:rPr lang="fr-CH" i="1">
                        <a:latin typeface="Cambria Math" panose="02040503050406030204" pitchFamily="18" charset="0"/>
                        <a:ea typeface="Cambria Math" panose="02040503050406030204" pitchFamily="18" charset="0"/>
                      </a:rPr>
                      <m:t>ℱ</m:t>
                    </m:r>
                    <m:d>
                      <m:dPr>
                        <m:ctrlPr>
                          <a:rPr lang="fr-CH" i="1">
                            <a:latin typeface="Cambria Math" panose="02040503050406030204" pitchFamily="18" charset="0"/>
                            <a:ea typeface="Cambria Math" panose="02040503050406030204" pitchFamily="18" charset="0"/>
                          </a:rPr>
                        </m:ctrlPr>
                      </m:dPr>
                      <m:e>
                        <m:f>
                          <m:fPr>
                            <m:ctrlPr>
                              <a:rPr lang="fr-CH" i="1" smtClean="0">
                                <a:latin typeface="Cambria Math" panose="02040503050406030204" pitchFamily="18" charset="0"/>
                                <a:ea typeface="Cambria Math" panose="02040503050406030204" pitchFamily="18" charset="0"/>
                              </a:rPr>
                            </m:ctrlPr>
                          </m:fPr>
                          <m:num>
                            <m:r>
                              <a:rPr lang="fr-CH" b="0" i="1" smtClean="0">
                                <a:latin typeface="Cambria Math" panose="02040503050406030204" pitchFamily="18" charset="0"/>
                                <a:ea typeface="Cambria Math" panose="02040503050406030204" pitchFamily="18" charset="0"/>
                              </a:rPr>
                              <m:t>𝑥</m:t>
                            </m:r>
                          </m:num>
                          <m:den>
                            <m:r>
                              <a:rPr lang="fr-CH" i="1" smtClean="0">
                                <a:latin typeface="Cambria Math" panose="02040503050406030204" pitchFamily="18" charset="0"/>
                                <a:ea typeface="Cambria Math" panose="02040503050406030204" pitchFamily="18" charset="0"/>
                              </a:rPr>
                              <m:t>𝜆</m:t>
                            </m:r>
                            <m:r>
                              <a:rPr lang="fr-CH" b="0" i="1" smtClean="0">
                                <a:latin typeface="Cambria Math" panose="02040503050406030204" pitchFamily="18" charset="0"/>
                                <a:ea typeface="Cambria Math" panose="02040503050406030204" pitchFamily="18" charset="0"/>
                              </a:rPr>
                              <m:t>𝑓</m:t>
                            </m:r>
                          </m:den>
                        </m:f>
                        <m:r>
                          <a:rPr lang="fr-CH" i="1">
                            <a:latin typeface="Cambria Math" panose="02040503050406030204" pitchFamily="18" charset="0"/>
                            <a:ea typeface="Cambria Math" panose="02040503050406030204" pitchFamily="18" charset="0"/>
                          </a:rPr>
                          <m:t>,</m:t>
                        </m:r>
                        <m:f>
                          <m:fPr>
                            <m:ctrlPr>
                              <a:rPr lang="fr-CH" i="1">
                                <a:latin typeface="Cambria Math" panose="02040503050406030204" pitchFamily="18" charset="0"/>
                                <a:ea typeface="Cambria Math" panose="02040503050406030204" pitchFamily="18" charset="0"/>
                              </a:rPr>
                            </m:ctrlPr>
                          </m:fPr>
                          <m:num>
                            <m:r>
                              <a:rPr lang="fr-CH" b="0" i="1" smtClean="0">
                                <a:latin typeface="Cambria Math" panose="02040503050406030204" pitchFamily="18" charset="0"/>
                                <a:ea typeface="Cambria Math" panose="02040503050406030204" pitchFamily="18" charset="0"/>
                              </a:rPr>
                              <m:t>𝑦</m:t>
                            </m:r>
                          </m:num>
                          <m:den>
                            <m:r>
                              <a:rPr lang="fr-CH" i="1">
                                <a:latin typeface="Cambria Math" panose="02040503050406030204" pitchFamily="18" charset="0"/>
                                <a:ea typeface="Cambria Math" panose="02040503050406030204" pitchFamily="18" charset="0"/>
                              </a:rPr>
                              <m:t>𝜆</m:t>
                            </m:r>
                            <m:r>
                              <a:rPr lang="fr-CH" i="1">
                                <a:latin typeface="Cambria Math" panose="02040503050406030204" pitchFamily="18" charset="0"/>
                                <a:ea typeface="Cambria Math" panose="02040503050406030204" pitchFamily="18" charset="0"/>
                              </a:rPr>
                              <m:t>𝑓</m:t>
                            </m:r>
                          </m:den>
                        </m:f>
                      </m:e>
                    </m:d>
                  </m:oMath>
                </a14:m>
                <a:r>
                  <a:rPr lang="fr-CH" dirty="0"/>
                  <a:t> , qui est </a:t>
                </a:r>
              </a:p>
              <a:p>
                <a:pPr>
                  <a:lnSpc>
                    <a:spcPct val="120000"/>
                  </a:lnSpc>
                </a:pPr>
                <a:r>
                  <a:rPr lang="fr-CH" dirty="0"/>
                  <a:t>      la transformé de Fourier du transparent </a:t>
                </a:r>
                <a:r>
                  <a:rPr lang="fr-CH" i="1" dirty="0"/>
                  <a:t>f</a:t>
                </a:r>
                <a:r>
                  <a:rPr lang="fr-CH" dirty="0"/>
                  <a:t>(</a:t>
                </a:r>
                <a:r>
                  <a:rPr lang="fr-CH" i="1" dirty="0" err="1"/>
                  <a:t>x</a:t>
                </a:r>
                <a:r>
                  <a:rPr lang="fr-CH" dirty="0" err="1"/>
                  <a:t>,</a:t>
                </a:r>
                <a:r>
                  <a:rPr lang="fr-CH" i="1" dirty="0" err="1"/>
                  <a:t>y</a:t>
                </a:r>
                <a:r>
                  <a:rPr lang="fr-CH" dirty="0"/>
                  <a:t>).</a:t>
                </a:r>
              </a:p>
              <a:p>
                <a:pPr>
                  <a:lnSpc>
                    <a:spcPct val="120000"/>
                  </a:lnSpc>
                </a:pPr>
                <a:endParaRPr lang="fr-CH" dirty="0"/>
              </a:p>
              <a:p>
                <a:pPr marL="342900" indent="-342900">
                  <a:lnSpc>
                    <a:spcPct val="120000"/>
                  </a:lnSpc>
                  <a:buFont typeface="Arial" panose="020B0604020202020204" pitchFamily="34" charset="0"/>
                  <a:buChar char="•"/>
                </a:pPr>
                <a:endParaRPr lang="fr-CH" dirty="0"/>
              </a:p>
              <a:p>
                <a:pPr marL="342900" indent="-342900">
                  <a:lnSpc>
                    <a:spcPct val="120000"/>
                  </a:lnSpc>
                  <a:buFont typeface="Arial" panose="020B0604020202020204" pitchFamily="34" charset="0"/>
                  <a:buChar char="•"/>
                </a:pPr>
                <a:r>
                  <a:rPr lang="fr-CH" dirty="0"/>
                  <a:t>Ce système optique s'appelle le </a:t>
                </a:r>
                <a:r>
                  <a:rPr lang="fr-CH" b="1" dirty="0"/>
                  <a:t>système 2</a:t>
                </a:r>
                <a:r>
                  <a:rPr lang="fr-CH" b="1" i="1" dirty="0"/>
                  <a:t>f</a:t>
                </a:r>
                <a:r>
                  <a:rPr lang="fr-CH" i="1" dirty="0"/>
                  <a:t> </a:t>
                </a:r>
                <a:r>
                  <a:rPr lang="fr-CH" dirty="0"/>
                  <a:t>; il permet d'obtenir</a:t>
                </a:r>
              </a:p>
              <a:p>
                <a:pPr>
                  <a:lnSpc>
                    <a:spcPct val="120000"/>
                  </a:lnSpc>
                </a:pPr>
                <a:r>
                  <a:rPr lang="fr-CH" dirty="0"/>
                  <a:t>      la transformée de Fourier d'un transparent par une projection directe</a:t>
                </a:r>
              </a:p>
              <a:p>
                <a:pPr>
                  <a:lnSpc>
                    <a:spcPct val="120000"/>
                  </a:lnSpc>
                </a:pPr>
                <a:r>
                  <a:rPr lang="fr-CH" dirty="0"/>
                  <a:t>      sur l'écran. </a:t>
                </a:r>
              </a:p>
            </p:txBody>
          </p:sp>
        </mc:Choice>
        <mc:Fallback xmlns="">
          <p:sp>
            <p:nvSpPr>
              <p:cNvPr id="19465" name="Text Box 9"/>
              <p:cNvSpPr txBox="1">
                <a:spLocks noRot="1" noChangeAspect="1" noMove="1" noResize="1" noEditPoints="1" noAdjustHandles="1" noChangeArrowheads="1" noChangeShapeType="1" noTextEdit="1"/>
              </p:cNvSpPr>
              <p:nvPr/>
            </p:nvSpPr>
            <p:spPr bwMode="auto">
              <a:xfrm>
                <a:off x="-1" y="601896"/>
                <a:ext cx="8538911" cy="5959452"/>
              </a:xfrm>
              <a:prstGeom prst="rect">
                <a:avLst/>
              </a:prstGeom>
              <a:blipFill>
                <a:blip r:embed="rId3"/>
                <a:stretch>
                  <a:fillRect l="-446" t="-213" r="-743" b="-638"/>
                </a:stretch>
              </a:blip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8182054"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La transformée de Fourier par une lentille </a:t>
            </a:r>
            <a:endParaRPr lang="en-US" sz="2800" dirty="0"/>
          </a:p>
        </p:txBody>
      </p:sp>
      <p:pic>
        <p:nvPicPr>
          <p:cNvPr id="42" name="Picture 41">
            <a:extLst>
              <a:ext uri="{FF2B5EF4-FFF2-40B4-BE49-F238E27FC236}">
                <a16:creationId xmlns:a16="http://schemas.microsoft.com/office/drawing/2014/main" id="{6C3AFADA-6844-594C-85A9-DC89A5704A1D}"/>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727406" y="8620"/>
            <a:ext cx="3443066" cy="1721533"/>
          </a:xfrm>
          <a:prstGeom prst="rect">
            <a:avLst/>
          </a:prstGeom>
          <a:noFill/>
          <a:ln>
            <a:noFill/>
          </a:ln>
        </p:spPr>
      </p:pic>
      <p:pic>
        <p:nvPicPr>
          <p:cNvPr id="43" name="Picture 42">
            <a:extLst>
              <a:ext uri="{FF2B5EF4-FFF2-40B4-BE49-F238E27FC236}">
                <a16:creationId xmlns:a16="http://schemas.microsoft.com/office/drawing/2014/main" id="{A29432F6-1EB7-314E-ADFA-44C843DC08CF}"/>
              </a:ext>
            </a:extLst>
          </p:cNvPr>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8538911" y="1808820"/>
            <a:ext cx="3647728" cy="1512493"/>
          </a:xfrm>
          <a:prstGeom prst="rect">
            <a:avLst/>
          </a:prstGeom>
          <a:noFill/>
          <a:ln>
            <a:noFill/>
          </a:ln>
        </p:spPr>
      </p:pic>
      <p:pic>
        <p:nvPicPr>
          <p:cNvPr id="44" name="Picture 43">
            <a:extLst>
              <a:ext uri="{FF2B5EF4-FFF2-40B4-BE49-F238E27FC236}">
                <a16:creationId xmlns:a16="http://schemas.microsoft.com/office/drawing/2014/main" id="{4E861287-A69D-9445-BD25-858F5ACFFAAA}"/>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170844" y="3424361"/>
            <a:ext cx="4015795" cy="1681342"/>
          </a:xfrm>
          <a:prstGeom prst="rect">
            <a:avLst/>
          </a:prstGeom>
          <a:noFill/>
          <a:ln>
            <a:noFill/>
          </a:ln>
        </p:spPr>
      </p:pic>
      <p:pic>
        <p:nvPicPr>
          <p:cNvPr id="45" name="Picture 44">
            <a:extLst>
              <a:ext uri="{FF2B5EF4-FFF2-40B4-BE49-F238E27FC236}">
                <a16:creationId xmlns:a16="http://schemas.microsoft.com/office/drawing/2014/main" id="{92690E31-DA2C-5D40-B85C-D6622D29E6E8}"/>
              </a:ext>
            </a:extLst>
          </p:cNvPr>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070859" y="5147752"/>
            <a:ext cx="3437184" cy="1683650"/>
          </a:xfrm>
          <a:prstGeom prst="rect">
            <a:avLst/>
          </a:prstGeom>
          <a:noFill/>
          <a:ln>
            <a:noFill/>
          </a:ln>
        </p:spPr>
      </p:pic>
    </p:spTree>
    <p:extLst>
      <p:ext uri="{BB962C8B-B14F-4D97-AF65-F5344CB8AC3E}">
        <p14:creationId xmlns:p14="http://schemas.microsoft.com/office/powerpoint/2010/main" val="1463019576"/>
      </p:ext>
    </p:extLst>
  </p:cSld>
  <p:clrMapOvr>
    <a:masterClrMapping/>
  </p:clrMapOvr>
  <mc:AlternateContent xmlns:mc="http://schemas.openxmlformats.org/markup-compatibility/2006" xmlns:p14="http://schemas.microsoft.com/office/powerpoint/2010/main">
    <mc:Choice Requires="p14">
      <p:transition spd="slow" p14:dur="2000" advTm="141396"/>
    </mc:Choice>
    <mc:Fallback xmlns="">
      <p:transition spd="slow" advTm="141396"/>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19465" name="Text Box 9"/>
              <p:cNvSpPr txBox="1">
                <a:spLocks noChangeArrowheads="1"/>
              </p:cNvSpPr>
              <p:nvPr/>
            </p:nvSpPr>
            <p:spPr bwMode="auto">
              <a:xfrm>
                <a:off x="0" y="601896"/>
                <a:ext cx="7181988" cy="4715330"/>
              </a:xfrm>
              <a:prstGeom prst="rect">
                <a:avLst/>
              </a:prstGeom>
              <a:noFill/>
              <a:ln>
                <a:noFill/>
              </a:ln>
              <a:effectLst/>
              <a:extLst>
                <a:ext uri="{909E8E84-426E-40dd-AFC4-6F175D3DCCD1}">
                  <a14:hiddenFill xmlns="">
                    <a:solidFill>
                      <a:schemeClr val="accent1"/>
                    </a:solidFill>
                  </a14:hiddenFill>
                </a:ext>
                <a:ext uri="{91240B29-F687-4f45-9708-019B960494DF}">
                  <a14:hiddenLine xmlns="" w="9525">
                    <a:solidFill>
                      <a:schemeClr val="tx1"/>
                    </a:solidFill>
                    <a:miter lim="800000"/>
                    <a:headEnd/>
                    <a:tailEnd/>
                  </a14:hiddenLine>
                </a:ext>
                <a:ext uri="{AF507438-7753-43e0-B8FC-AC1667EBCBE1}">
                  <a14:hiddenEffects xmlns="">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Dans le cas de l'optique géométrique, les détails de l'objet (ou d'une image transparente) sont très grands par rapport à </a:t>
                </a:r>
                <a:r>
                  <a:rPr lang="fr-CH" dirty="0">
                    <a:latin typeface="Symbol" pitchFamily="2" charset="2"/>
                  </a:rPr>
                  <a:t>l</a:t>
                </a:r>
                <a:r>
                  <a:rPr lang="fr-CH" dirty="0"/>
                  <a:t>. En conséquence, les fréquences spatiales sont très petites. Un objet de taille </a:t>
                </a:r>
                <a:r>
                  <a:rPr lang="fr-CH" i="1" dirty="0"/>
                  <a:t>a</a:t>
                </a:r>
                <a:r>
                  <a:rPr lang="fr-CH" dirty="0"/>
                  <a:t>&gt;&gt;</a:t>
                </a:r>
                <a:r>
                  <a:rPr lang="fr-CH" dirty="0">
                    <a:latin typeface="Symbol" pitchFamily="2" charset="2"/>
                  </a:rPr>
                  <a:t>l</a:t>
                </a:r>
                <a:r>
                  <a:rPr lang="fr-CH" dirty="0"/>
                  <a:t> donne lieu à une fréquence: </a:t>
                </a:r>
                <a14:m>
                  <m:oMath xmlns:m="http://schemas.openxmlformats.org/officeDocument/2006/math">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b="0" i="1" smtClean="0">
                        <a:latin typeface="Cambria Math" panose="02040503050406030204" pitchFamily="18" charset="0"/>
                        <a:ea typeface="Cambria Math" panose="02040503050406030204" pitchFamily="18" charset="0"/>
                      </a:rPr>
                      <m:t>=1/</m:t>
                    </m:r>
                    <m:r>
                      <a:rPr lang="fr-CH" b="0" i="1" smtClean="0">
                        <a:latin typeface="Cambria Math" panose="02040503050406030204" pitchFamily="18" charset="0"/>
                        <a:ea typeface="Cambria Math" panose="02040503050406030204" pitchFamily="18" charset="0"/>
                      </a:rPr>
                      <m:t>𝑎</m:t>
                    </m:r>
                    <m:r>
                      <a:rPr lang="fr-CH" b="0" i="1" smtClean="0">
                        <a:latin typeface="Cambria Math" panose="02040503050406030204" pitchFamily="18" charset="0"/>
                        <a:ea typeface="Cambria Math" panose="02040503050406030204" pitchFamily="18" charset="0"/>
                      </a:rPr>
                      <m:t>≪1/</m:t>
                    </m:r>
                    <m:r>
                      <a:rPr lang="fr-CH" b="0" i="1" smtClean="0">
                        <a:latin typeface="Cambria Math" panose="02040503050406030204" pitchFamily="18" charset="0"/>
                        <a:ea typeface="Cambria Math" panose="02040503050406030204" pitchFamily="18" charset="0"/>
                      </a:rPr>
                      <m:t>𝜆</m:t>
                    </m:r>
                  </m:oMath>
                </a14:m>
                <a:r>
                  <a:rPr lang="fr-CH" dirty="0"/>
                  <a:t> .</a:t>
                </a:r>
              </a:p>
              <a:p>
                <a:pPr>
                  <a:lnSpc>
                    <a:spcPct val="120000"/>
                  </a:lnSpc>
                </a:pPr>
                <a:endParaRPr lang="fr-CH" dirty="0"/>
              </a:p>
              <a:p>
                <a:pPr marL="342900" indent="-342900">
                  <a:lnSpc>
                    <a:spcPct val="120000"/>
                  </a:lnSpc>
                  <a:buFont typeface="Arial" panose="020B0604020202020204" pitchFamily="34" charset="0"/>
                  <a:buChar char="•"/>
                </a:pPr>
                <a:r>
                  <a:rPr lang="fr-CH" dirty="0"/>
                  <a:t>L'image formé par la lentille sur un écran posé à la distance </a:t>
                </a:r>
                <a:r>
                  <a:rPr lang="fr-CH" i="1" dirty="0"/>
                  <a:t>f</a:t>
                </a:r>
                <a:r>
                  <a:rPr lang="fr-CH" dirty="0"/>
                  <a:t>, serait à la position données par: </a:t>
                </a:r>
                <a14:m>
                  <m:oMath xmlns:m="http://schemas.openxmlformats.org/officeDocument/2006/math">
                    <m:r>
                      <m:rPr>
                        <m:sty m:val="p"/>
                      </m:rPr>
                      <a:rPr lang="fr-CH" b="0" i="0" smtClean="0">
                        <a:latin typeface="Cambria Math" panose="02040503050406030204" pitchFamily="18" charset="0"/>
                        <a:ea typeface="Cambria Math" panose="02040503050406030204" pitchFamily="18" charset="0"/>
                      </a:rPr>
                      <m:t>x</m:t>
                    </m:r>
                    <m:r>
                      <a:rPr lang="fr-CH">
                        <a:latin typeface="Cambria Math" panose="02040503050406030204" pitchFamily="18" charset="0"/>
                        <a:ea typeface="Cambria Math" panose="02040503050406030204" pitchFamily="18" charset="0"/>
                      </a:rPr>
                      <m:t>=</m:t>
                    </m:r>
                    <m:r>
                      <a:rPr lang="fr-CH" i="1">
                        <a:latin typeface="Cambria Math" panose="02040503050406030204" pitchFamily="18" charset="0"/>
                        <a:ea typeface="Cambria Math" panose="02040503050406030204" pitchFamily="18" charset="0"/>
                      </a:rPr>
                      <m:t>𝑓</m:t>
                    </m:r>
                    <m:r>
                      <a:rPr lang="fr-CH" i="1">
                        <a:latin typeface="Cambria Math" panose="02040503050406030204" pitchFamily="18" charset="0"/>
                        <a:ea typeface="Cambria Math" panose="02040503050406030204" pitchFamily="18" charset="0"/>
                      </a:rPr>
                      <m:t>𝜆</m:t>
                    </m:r>
                    <m:sSub>
                      <m:sSubPr>
                        <m:ctrlPr>
                          <a:rPr lang="fr-CH" i="1">
                            <a:latin typeface="Cambria Math" panose="02040503050406030204" pitchFamily="18" charset="0"/>
                            <a:ea typeface="Cambria Math" panose="02040503050406030204" pitchFamily="18" charset="0"/>
                          </a:rPr>
                        </m:ctrlPr>
                      </m:sSubPr>
                      <m:e>
                        <m:r>
                          <a:rPr lang="fr-CH" i="1">
                            <a:latin typeface="Cambria Math" panose="02040503050406030204" pitchFamily="18" charset="0"/>
                            <a:ea typeface="Cambria Math" panose="02040503050406030204" pitchFamily="18" charset="0"/>
                          </a:rPr>
                          <m:t>𝜈</m:t>
                        </m:r>
                      </m:e>
                      <m:sub>
                        <m:r>
                          <a:rPr lang="fr-CH" i="1">
                            <a:latin typeface="Cambria Math" panose="02040503050406030204" pitchFamily="18" charset="0"/>
                            <a:ea typeface="Cambria Math" panose="02040503050406030204" pitchFamily="18" charset="0"/>
                          </a:rPr>
                          <m:t>𝑥</m:t>
                        </m:r>
                      </m:sub>
                    </m:sSub>
                    <m:r>
                      <a:rPr lang="fr-CH" b="0" i="0"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𝑓</m:t>
                    </m:r>
                    <m:r>
                      <a:rPr lang="fr-CH" i="1">
                        <a:latin typeface="Cambria Math" panose="02040503050406030204" pitchFamily="18" charset="0"/>
                        <a:ea typeface="Cambria Math" panose="02040503050406030204" pitchFamily="18" charset="0"/>
                      </a:rPr>
                      <m:t>𝜆</m:t>
                    </m:r>
                    <m:r>
                      <a:rPr lang="fr-CH"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𝑎</m:t>
                    </m:r>
                    <m:r>
                      <a:rPr lang="fr-CH" b="0" i="1" smtClean="0">
                        <a:latin typeface="Cambria Math" panose="02040503050406030204" pitchFamily="18" charset="0"/>
                        <a:ea typeface="Cambria Math" panose="02040503050406030204" pitchFamily="18" charset="0"/>
                      </a:rPr>
                      <m:t>≪</m:t>
                    </m:r>
                    <m:r>
                      <a:rPr lang="fr-CH" b="0" i="1" smtClean="0">
                        <a:latin typeface="Cambria Math" panose="02040503050406030204" pitchFamily="18" charset="0"/>
                        <a:ea typeface="Cambria Math" panose="02040503050406030204" pitchFamily="18" charset="0"/>
                      </a:rPr>
                      <m:t>𝑓</m:t>
                    </m:r>
                  </m:oMath>
                </a14:m>
                <a:r>
                  <a:rPr lang="fr-CH" dirty="0"/>
                  <a:t> . </a:t>
                </a:r>
              </a:p>
              <a:p>
                <a:pPr>
                  <a:lnSpc>
                    <a:spcPct val="120000"/>
                  </a:lnSpc>
                </a:pPr>
                <a:endParaRPr lang="fr-CH" dirty="0"/>
              </a:p>
              <a:p>
                <a:pPr marL="342900" indent="-342900">
                  <a:lnSpc>
                    <a:spcPct val="120000"/>
                  </a:lnSpc>
                  <a:buFont typeface="Arial" panose="020B0604020202020204" pitchFamily="34" charset="0"/>
                  <a:buChar char="•"/>
                </a:pPr>
                <a:r>
                  <a:rPr lang="fr-CH" dirty="0"/>
                  <a:t>En effet, c'est la manifestation de la focalisation d'une onde plane par la lentille à un point à la distance </a:t>
                </a:r>
                <a:r>
                  <a:rPr lang="fr-CH" i="1" dirty="0"/>
                  <a:t>f</a:t>
                </a:r>
                <a:r>
                  <a:rPr lang="fr-CH" dirty="0"/>
                  <a:t>.</a:t>
                </a:r>
              </a:p>
              <a:p>
                <a:pPr marL="342900" indent="-342900">
                  <a:lnSpc>
                    <a:spcPct val="120000"/>
                  </a:lnSpc>
                  <a:buFont typeface="Arial" panose="020B0604020202020204" pitchFamily="34" charset="0"/>
                  <a:buChar char="•"/>
                </a:pPr>
                <a:endParaRPr lang="fr-CH" dirty="0"/>
              </a:p>
              <a:p>
                <a:pPr marL="342900" indent="-342900">
                  <a:lnSpc>
                    <a:spcPct val="120000"/>
                  </a:lnSpc>
                  <a:buFont typeface="Arial" panose="020B0604020202020204" pitchFamily="34" charset="0"/>
                  <a:buChar char="•"/>
                </a:pPr>
                <a:r>
                  <a:rPr lang="fr-CH" dirty="0"/>
                  <a:t>Seuls les objets (ou des détails d'objets) d'une taille plus petite que </a:t>
                </a:r>
                <a14:m>
                  <m:oMath xmlns:m="http://schemas.openxmlformats.org/officeDocument/2006/math">
                    <m:r>
                      <a:rPr lang="fr-CH" b="0" i="1" smtClean="0">
                        <a:latin typeface="Cambria Math" panose="02040503050406030204" pitchFamily="18" charset="0"/>
                        <a:ea typeface="Cambria Math" panose="02040503050406030204" pitchFamily="18" charset="0"/>
                      </a:rPr>
                      <m:t>~</m:t>
                    </m:r>
                    <m:r>
                      <a:rPr lang="fr-CH" b="0" i="0" smtClean="0">
                        <a:latin typeface="Cambria Math" panose="02040503050406030204" pitchFamily="18" charset="0"/>
                        <a:ea typeface="Cambria Math" panose="02040503050406030204" pitchFamily="18" charset="0"/>
                      </a:rPr>
                      <m:t>10</m:t>
                    </m:r>
                    <m:r>
                      <a:rPr lang="fr-CH" b="0" i="1" smtClean="0">
                        <a:latin typeface="Cambria Math" panose="02040503050406030204" pitchFamily="18" charset="0"/>
                        <a:ea typeface="Cambria Math" panose="02040503050406030204" pitchFamily="18" charset="0"/>
                      </a:rPr>
                      <m:t>0</m:t>
                    </m:r>
                    <m:r>
                      <a:rPr lang="fr-CH" i="1">
                        <a:latin typeface="Cambria Math" panose="02040503050406030204" pitchFamily="18" charset="0"/>
                        <a:ea typeface="Cambria Math" panose="02040503050406030204" pitchFamily="18" charset="0"/>
                      </a:rPr>
                      <m:t>𝜆</m:t>
                    </m:r>
                  </m:oMath>
                </a14:m>
                <a:r>
                  <a:rPr lang="fr-CH" dirty="0"/>
                  <a:t> vont générer une image de la transformé de Fourier de l'objet.</a:t>
                </a:r>
              </a:p>
            </p:txBody>
          </p:sp>
        </mc:Choice>
        <mc:Fallback xmlns="">
          <p:sp>
            <p:nvSpPr>
              <p:cNvPr id="19465" name="Text Box 9"/>
              <p:cNvSpPr txBox="1">
                <a:spLocks noRot="1" noChangeAspect="1" noMove="1" noResize="1" noEditPoints="1" noAdjustHandles="1" noChangeArrowheads="1" noChangeShapeType="1" noTextEdit="1"/>
              </p:cNvSpPr>
              <p:nvPr/>
            </p:nvSpPr>
            <p:spPr bwMode="auto">
              <a:xfrm>
                <a:off x="0" y="601896"/>
                <a:ext cx="7181988" cy="4715330"/>
              </a:xfrm>
              <a:prstGeom prst="rect">
                <a:avLst/>
              </a:prstGeom>
              <a:blipFill>
                <a:blip r:embed="rId3"/>
                <a:stretch>
                  <a:fillRect l="-530" t="-269" r="-883" b="-1075"/>
                </a:stretch>
              </a:blip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a:lstStyle/>
              <a:p>
                <a:r>
                  <a:rPr lang="en-US">
                    <a:noFill/>
                  </a:rPr>
                  <a:t> </a:t>
                </a:r>
              </a:p>
            </p:txBody>
          </p:sp>
        </mc:Fallback>
      </mc:AlternateContent>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7181988"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La limite de l'optique géométrique</a:t>
            </a:r>
            <a:endParaRPr lang="en-US" sz="2800" dirty="0"/>
          </a:p>
        </p:txBody>
      </p:sp>
      <p:pic>
        <p:nvPicPr>
          <p:cNvPr id="45" name="Picture 44">
            <a:extLst>
              <a:ext uri="{FF2B5EF4-FFF2-40B4-BE49-F238E27FC236}">
                <a16:creationId xmlns:a16="http://schemas.microsoft.com/office/drawing/2014/main" id="{92690E31-DA2C-5D40-B85C-D6622D29E6E8}"/>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435773" y="271134"/>
            <a:ext cx="4756227" cy="2329763"/>
          </a:xfrm>
          <a:prstGeom prst="rect">
            <a:avLst/>
          </a:prstGeom>
          <a:noFill/>
          <a:ln>
            <a:noFill/>
          </a:ln>
        </p:spPr>
      </p:pic>
      <p:grpSp>
        <p:nvGrpSpPr>
          <p:cNvPr id="8" name="Group 7">
            <a:extLst>
              <a:ext uri="{FF2B5EF4-FFF2-40B4-BE49-F238E27FC236}">
                <a16:creationId xmlns:a16="http://schemas.microsoft.com/office/drawing/2014/main" id="{D532EC5D-E91E-7644-9274-4C3AE28F909D}"/>
              </a:ext>
            </a:extLst>
          </p:cNvPr>
          <p:cNvGrpSpPr/>
          <p:nvPr/>
        </p:nvGrpSpPr>
        <p:grpSpPr>
          <a:xfrm>
            <a:off x="7270575" y="4041068"/>
            <a:ext cx="4754715" cy="2664296"/>
            <a:chOff x="-117422" y="-114301"/>
            <a:chExt cx="5511112" cy="3216733"/>
          </a:xfrm>
        </p:grpSpPr>
        <p:grpSp>
          <p:nvGrpSpPr>
            <p:cNvPr id="9" name="Group 8">
              <a:extLst>
                <a:ext uri="{FF2B5EF4-FFF2-40B4-BE49-F238E27FC236}">
                  <a16:creationId xmlns:a16="http://schemas.microsoft.com/office/drawing/2014/main" id="{E14ADB04-68F4-574A-8FB0-B147922D6B1B}"/>
                </a:ext>
              </a:extLst>
            </p:cNvPr>
            <p:cNvGrpSpPr/>
            <p:nvPr/>
          </p:nvGrpSpPr>
          <p:grpSpPr>
            <a:xfrm>
              <a:off x="-117422" y="-114301"/>
              <a:ext cx="5511112" cy="3216733"/>
              <a:chOff x="-139012" y="-273051"/>
              <a:chExt cx="5511112" cy="3216733"/>
            </a:xfrm>
          </p:grpSpPr>
          <p:grpSp>
            <p:nvGrpSpPr>
              <p:cNvPr id="12" name="Group 11">
                <a:extLst>
                  <a:ext uri="{FF2B5EF4-FFF2-40B4-BE49-F238E27FC236}">
                    <a16:creationId xmlns:a16="http://schemas.microsoft.com/office/drawing/2014/main" id="{FAB38695-0B5E-EC41-AAA9-C01C0379316C}"/>
                  </a:ext>
                </a:extLst>
              </p:cNvPr>
              <p:cNvGrpSpPr/>
              <p:nvPr/>
            </p:nvGrpSpPr>
            <p:grpSpPr>
              <a:xfrm>
                <a:off x="0" y="-261550"/>
                <a:ext cx="5372100" cy="3205232"/>
                <a:chOff x="0" y="-261550"/>
                <a:chExt cx="5372100" cy="3205232"/>
              </a:xfrm>
            </p:grpSpPr>
            <p:grpSp>
              <p:nvGrpSpPr>
                <p:cNvPr id="14" name="Group 13">
                  <a:extLst>
                    <a:ext uri="{FF2B5EF4-FFF2-40B4-BE49-F238E27FC236}">
                      <a16:creationId xmlns:a16="http://schemas.microsoft.com/office/drawing/2014/main" id="{B70AF73A-9AC2-FD46-919C-C724A923DB9D}"/>
                    </a:ext>
                  </a:extLst>
                </p:cNvPr>
                <p:cNvGrpSpPr/>
                <p:nvPr/>
              </p:nvGrpSpPr>
              <p:grpSpPr>
                <a:xfrm>
                  <a:off x="0" y="-261550"/>
                  <a:ext cx="5372100" cy="3205232"/>
                  <a:chOff x="0" y="-331400"/>
                  <a:chExt cx="5372100" cy="3205232"/>
                </a:xfrm>
              </p:grpSpPr>
              <p:grpSp>
                <p:nvGrpSpPr>
                  <p:cNvPr id="16" name="Group 15">
                    <a:extLst>
                      <a:ext uri="{FF2B5EF4-FFF2-40B4-BE49-F238E27FC236}">
                        <a16:creationId xmlns:a16="http://schemas.microsoft.com/office/drawing/2014/main" id="{2797C5B5-D60A-E845-9036-58B5270C0842}"/>
                      </a:ext>
                    </a:extLst>
                  </p:cNvPr>
                  <p:cNvGrpSpPr/>
                  <p:nvPr/>
                </p:nvGrpSpPr>
                <p:grpSpPr>
                  <a:xfrm>
                    <a:off x="0" y="0"/>
                    <a:ext cx="5372100" cy="2873832"/>
                    <a:chOff x="0" y="0"/>
                    <a:chExt cx="5372100" cy="2873832"/>
                  </a:xfrm>
                </p:grpSpPr>
                <p:grpSp>
                  <p:nvGrpSpPr>
                    <p:cNvPr id="18" name="Group 17">
                      <a:extLst>
                        <a:ext uri="{FF2B5EF4-FFF2-40B4-BE49-F238E27FC236}">
                          <a16:creationId xmlns:a16="http://schemas.microsoft.com/office/drawing/2014/main" id="{86433721-7E29-5149-ADD9-2B70D705C679}"/>
                        </a:ext>
                      </a:extLst>
                    </p:cNvPr>
                    <p:cNvGrpSpPr/>
                    <p:nvPr/>
                  </p:nvGrpSpPr>
                  <p:grpSpPr>
                    <a:xfrm>
                      <a:off x="0" y="0"/>
                      <a:ext cx="5372100" cy="2873832"/>
                      <a:chOff x="0" y="0"/>
                      <a:chExt cx="5372100" cy="2873832"/>
                    </a:xfrm>
                  </p:grpSpPr>
                  <p:grpSp>
                    <p:nvGrpSpPr>
                      <p:cNvPr id="20" name="Group 19">
                        <a:extLst>
                          <a:ext uri="{FF2B5EF4-FFF2-40B4-BE49-F238E27FC236}">
                            <a16:creationId xmlns:a16="http://schemas.microsoft.com/office/drawing/2014/main" id="{A8DAB1F3-F24B-B944-9C13-B4B62E02ACCE}"/>
                          </a:ext>
                        </a:extLst>
                      </p:cNvPr>
                      <p:cNvGrpSpPr/>
                      <p:nvPr/>
                    </p:nvGrpSpPr>
                    <p:grpSpPr>
                      <a:xfrm>
                        <a:off x="0" y="0"/>
                        <a:ext cx="5372100" cy="2873832"/>
                        <a:chOff x="0" y="0"/>
                        <a:chExt cx="5372100" cy="2873832"/>
                      </a:xfrm>
                    </p:grpSpPr>
                    <p:grpSp>
                      <p:nvGrpSpPr>
                        <p:cNvPr id="22" name="Group 21">
                          <a:extLst>
                            <a:ext uri="{FF2B5EF4-FFF2-40B4-BE49-F238E27FC236}">
                              <a16:creationId xmlns:a16="http://schemas.microsoft.com/office/drawing/2014/main" id="{218D85B6-C771-704F-9A8B-4EBFFA55CD74}"/>
                            </a:ext>
                          </a:extLst>
                        </p:cNvPr>
                        <p:cNvGrpSpPr/>
                        <p:nvPr/>
                      </p:nvGrpSpPr>
                      <p:grpSpPr>
                        <a:xfrm>
                          <a:off x="0" y="0"/>
                          <a:ext cx="5372100" cy="2873832"/>
                          <a:chOff x="0" y="0"/>
                          <a:chExt cx="5372100" cy="2873832"/>
                        </a:xfrm>
                      </p:grpSpPr>
                      <p:grpSp>
                        <p:nvGrpSpPr>
                          <p:cNvPr id="24" name="Group 23">
                            <a:extLst>
                              <a:ext uri="{FF2B5EF4-FFF2-40B4-BE49-F238E27FC236}">
                                <a16:creationId xmlns:a16="http://schemas.microsoft.com/office/drawing/2014/main" id="{48E67837-E186-5E4F-AF7C-316EFEA13026}"/>
                              </a:ext>
                            </a:extLst>
                          </p:cNvPr>
                          <p:cNvGrpSpPr/>
                          <p:nvPr/>
                        </p:nvGrpSpPr>
                        <p:grpSpPr>
                          <a:xfrm>
                            <a:off x="0" y="0"/>
                            <a:ext cx="5372100" cy="2873832"/>
                            <a:chOff x="0" y="228600"/>
                            <a:chExt cx="5372100" cy="2873832"/>
                          </a:xfrm>
                        </p:grpSpPr>
                        <p:grpSp>
                          <p:nvGrpSpPr>
                            <p:cNvPr id="26" name="Group 25">
                              <a:extLst>
                                <a:ext uri="{FF2B5EF4-FFF2-40B4-BE49-F238E27FC236}">
                                  <a16:creationId xmlns:a16="http://schemas.microsoft.com/office/drawing/2014/main" id="{8BA3B4A2-81D4-854A-9C59-D80587095245}"/>
                                </a:ext>
                              </a:extLst>
                            </p:cNvPr>
                            <p:cNvGrpSpPr/>
                            <p:nvPr/>
                          </p:nvGrpSpPr>
                          <p:grpSpPr>
                            <a:xfrm>
                              <a:off x="0" y="228600"/>
                              <a:ext cx="5372100" cy="2873832"/>
                              <a:chOff x="0" y="-228600"/>
                              <a:chExt cx="5372100" cy="2873832"/>
                            </a:xfrm>
                          </p:grpSpPr>
                          <p:grpSp>
                            <p:nvGrpSpPr>
                              <p:cNvPr id="28" name="Group 27">
                                <a:extLst>
                                  <a:ext uri="{FF2B5EF4-FFF2-40B4-BE49-F238E27FC236}">
                                    <a16:creationId xmlns:a16="http://schemas.microsoft.com/office/drawing/2014/main" id="{1D7506BF-CEEB-2C44-AE51-E9CBFAF48C30}"/>
                                  </a:ext>
                                </a:extLst>
                              </p:cNvPr>
                              <p:cNvGrpSpPr/>
                              <p:nvPr/>
                            </p:nvGrpSpPr>
                            <p:grpSpPr>
                              <a:xfrm>
                                <a:off x="0" y="-228600"/>
                                <a:ext cx="5372100" cy="2873832"/>
                                <a:chOff x="0" y="-228600"/>
                                <a:chExt cx="5372100" cy="2873832"/>
                              </a:xfrm>
                            </p:grpSpPr>
                            <p:grpSp>
                              <p:nvGrpSpPr>
                                <p:cNvPr id="30" name="Group 29">
                                  <a:extLst>
                                    <a:ext uri="{FF2B5EF4-FFF2-40B4-BE49-F238E27FC236}">
                                      <a16:creationId xmlns:a16="http://schemas.microsoft.com/office/drawing/2014/main" id="{392D6731-4E18-0B47-9B62-09661ADE6954}"/>
                                    </a:ext>
                                  </a:extLst>
                                </p:cNvPr>
                                <p:cNvGrpSpPr/>
                                <p:nvPr/>
                              </p:nvGrpSpPr>
                              <p:grpSpPr>
                                <a:xfrm>
                                  <a:off x="0" y="-228600"/>
                                  <a:ext cx="5372100" cy="2873832"/>
                                  <a:chOff x="0" y="-228600"/>
                                  <a:chExt cx="5372100" cy="2873832"/>
                                </a:xfrm>
                              </p:grpSpPr>
                              <p:grpSp>
                                <p:nvGrpSpPr>
                                  <p:cNvPr id="32" name="Group 31">
                                    <a:extLst>
                                      <a:ext uri="{FF2B5EF4-FFF2-40B4-BE49-F238E27FC236}">
                                        <a16:creationId xmlns:a16="http://schemas.microsoft.com/office/drawing/2014/main" id="{995F22B9-AC1C-914B-B305-6BA25AFBEF3D}"/>
                                      </a:ext>
                                    </a:extLst>
                                  </p:cNvPr>
                                  <p:cNvGrpSpPr/>
                                  <p:nvPr/>
                                </p:nvGrpSpPr>
                                <p:grpSpPr>
                                  <a:xfrm>
                                    <a:off x="0" y="-228600"/>
                                    <a:ext cx="5372100" cy="2873832"/>
                                    <a:chOff x="0" y="-228600"/>
                                    <a:chExt cx="5372100" cy="2873832"/>
                                  </a:xfrm>
                                </p:grpSpPr>
                                <p:grpSp>
                                  <p:nvGrpSpPr>
                                    <p:cNvPr id="34" name="Group 33">
                                      <a:extLst>
                                        <a:ext uri="{FF2B5EF4-FFF2-40B4-BE49-F238E27FC236}">
                                          <a16:creationId xmlns:a16="http://schemas.microsoft.com/office/drawing/2014/main" id="{5489CB36-658B-8945-815A-1633FB038899}"/>
                                        </a:ext>
                                      </a:extLst>
                                    </p:cNvPr>
                                    <p:cNvGrpSpPr/>
                                    <p:nvPr/>
                                  </p:nvGrpSpPr>
                                  <p:grpSpPr>
                                    <a:xfrm>
                                      <a:off x="0" y="-228600"/>
                                      <a:ext cx="5372100" cy="2873832"/>
                                      <a:chOff x="0" y="-228600"/>
                                      <a:chExt cx="5372100" cy="2873832"/>
                                    </a:xfrm>
                                  </p:grpSpPr>
                                  <p:grpSp>
                                    <p:nvGrpSpPr>
                                      <p:cNvPr id="36" name="Group 35">
                                        <a:extLst>
                                          <a:ext uri="{FF2B5EF4-FFF2-40B4-BE49-F238E27FC236}">
                                            <a16:creationId xmlns:a16="http://schemas.microsoft.com/office/drawing/2014/main" id="{080267EB-4031-364D-9F06-148D828B7B9F}"/>
                                          </a:ext>
                                        </a:extLst>
                                      </p:cNvPr>
                                      <p:cNvGrpSpPr/>
                                      <p:nvPr/>
                                    </p:nvGrpSpPr>
                                    <p:grpSpPr>
                                      <a:xfrm>
                                        <a:off x="0" y="0"/>
                                        <a:ext cx="5372100" cy="2645232"/>
                                        <a:chOff x="0" y="0"/>
                                        <a:chExt cx="5372100" cy="2645232"/>
                                      </a:xfrm>
                                    </p:grpSpPr>
                                    <p:grpSp>
                                      <p:nvGrpSpPr>
                                        <p:cNvPr id="39" name="Group 38">
                                          <a:extLst>
                                            <a:ext uri="{FF2B5EF4-FFF2-40B4-BE49-F238E27FC236}">
                                              <a16:creationId xmlns:a16="http://schemas.microsoft.com/office/drawing/2014/main" id="{4AA5C6B6-33AB-B541-AFE8-12F047A3DC3A}"/>
                                            </a:ext>
                                          </a:extLst>
                                        </p:cNvPr>
                                        <p:cNvGrpSpPr/>
                                        <p:nvPr/>
                                      </p:nvGrpSpPr>
                                      <p:grpSpPr>
                                        <a:xfrm>
                                          <a:off x="0" y="0"/>
                                          <a:ext cx="5372100" cy="2645232"/>
                                          <a:chOff x="114349" y="-2"/>
                                          <a:chExt cx="1485900" cy="1322616"/>
                                        </a:xfrm>
                                      </p:grpSpPr>
                                      <p:cxnSp>
                                        <p:nvCxnSpPr>
                                          <p:cNvPr id="46" name="Straight Connector 45">
                                            <a:extLst>
                                              <a:ext uri="{FF2B5EF4-FFF2-40B4-BE49-F238E27FC236}">
                                                <a16:creationId xmlns:a16="http://schemas.microsoft.com/office/drawing/2014/main" id="{F6519F8E-F4A5-CC4A-8AB9-C5B45BCEF215}"/>
                                              </a:ext>
                                            </a:extLst>
                                          </p:cNvPr>
                                          <p:cNvCxnSpPr/>
                                          <p:nvPr/>
                                        </p:nvCxnSpPr>
                                        <p:spPr>
                                          <a:xfrm>
                                            <a:off x="114349" y="660639"/>
                                            <a:ext cx="1485900" cy="1"/>
                                          </a:xfrm>
                                          <a:prstGeom prst="line">
                                            <a:avLst/>
                                          </a:prstGeom>
                                          <a:ln>
                                            <a:headEnd type="none"/>
                                            <a:tailEnd type="triangle"/>
                                          </a:ln>
                                          <a:effectLst/>
                                        </p:spPr>
                                        <p:style>
                                          <a:lnRef idx="2">
                                            <a:schemeClr val="accent1"/>
                                          </a:lnRef>
                                          <a:fillRef idx="0">
                                            <a:schemeClr val="accent1"/>
                                          </a:fillRef>
                                          <a:effectRef idx="1">
                                            <a:schemeClr val="accent1"/>
                                          </a:effectRef>
                                          <a:fontRef idx="minor">
                                            <a:schemeClr val="tx1"/>
                                          </a:fontRef>
                                        </p:style>
                                      </p:cxnSp>
                                      <p:sp>
                                        <p:nvSpPr>
                                          <p:cNvPr id="47" name="Chord 46">
                                            <a:extLst>
                                              <a:ext uri="{FF2B5EF4-FFF2-40B4-BE49-F238E27FC236}">
                                                <a16:creationId xmlns:a16="http://schemas.microsoft.com/office/drawing/2014/main" id="{DE26CFF9-6BEA-1A41-AA2D-1E2105CB0729}"/>
                                              </a:ext>
                                            </a:extLst>
                                          </p:cNvPr>
                                          <p:cNvSpPr>
                                            <a:spLocks noChangeAspect="1"/>
                                          </p:cNvSpPr>
                                          <p:nvPr/>
                                        </p:nvSpPr>
                                        <p:spPr>
                                          <a:xfrm>
                                            <a:off x="493728" y="-2"/>
                                            <a:ext cx="187306" cy="1322616"/>
                                          </a:xfrm>
                                          <a:prstGeom prst="chord">
                                            <a:avLst>
                                              <a:gd name="adj1" fmla="val 5365717"/>
                                              <a:gd name="adj2" fmla="val 16200000"/>
                                            </a:avLst>
                                          </a:prstGeom>
                                          <a:pattFill prst="pct25">
                                            <a:fgClr>
                                              <a:schemeClr val="accent1"/>
                                            </a:fgClr>
                                            <a:bgClr>
                                              <a:prstClr val="white"/>
                                            </a:bgClr>
                                          </a:pattFill>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n-GB"/>
                                          </a:p>
                                        </p:txBody>
                                      </p:sp>
                                    </p:grpSp>
                                    <p:cxnSp>
                                      <p:nvCxnSpPr>
                                        <p:cNvPr id="40" name="Straight Connector 39">
                                          <a:extLst>
                                            <a:ext uri="{FF2B5EF4-FFF2-40B4-BE49-F238E27FC236}">
                                              <a16:creationId xmlns:a16="http://schemas.microsoft.com/office/drawing/2014/main" id="{6A617815-14FD-474E-ABAF-D26F7A68CE8A}"/>
                                            </a:ext>
                                          </a:extLst>
                                        </p:cNvPr>
                                        <p:cNvCxnSpPr>
                                          <a:cxnSpLocks/>
                                        </p:cNvCxnSpPr>
                                        <p:nvPr/>
                                      </p:nvCxnSpPr>
                                      <p:spPr>
                                        <a:xfrm>
                                          <a:off x="1615426" y="320976"/>
                                          <a:ext cx="3065649" cy="955392"/>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cxnSp>
                                      <p:nvCxnSpPr>
                                        <p:cNvPr id="41" name="Straight Connector 40">
                                          <a:extLst>
                                            <a:ext uri="{FF2B5EF4-FFF2-40B4-BE49-F238E27FC236}">
                                              <a16:creationId xmlns:a16="http://schemas.microsoft.com/office/drawing/2014/main" id="{A221B5D2-9D35-D846-9266-040F3C311E4E}"/>
                                            </a:ext>
                                          </a:extLst>
                                        </p:cNvPr>
                                        <p:cNvCxnSpPr>
                                          <a:cxnSpLocks/>
                                        </p:cNvCxnSpPr>
                                        <p:nvPr/>
                                      </p:nvCxnSpPr>
                                      <p:spPr>
                                        <a:xfrm>
                                          <a:off x="1485900" y="228600"/>
                                          <a:ext cx="1558289" cy="1092682"/>
                                        </a:xfrm>
                                        <a:prstGeom prst="line">
                                          <a:avLst/>
                                        </a:prstGeom>
                                        <a:ln w="12700" cmpd="sng">
                                          <a:solidFill>
                                            <a:schemeClr val="tx1"/>
                                          </a:solidFill>
                                          <a:headEnd type="triangle"/>
                                          <a:tailEnd type="none"/>
                                        </a:ln>
                                        <a:effectLst/>
                                      </p:spPr>
                                      <p:style>
                                        <a:lnRef idx="2">
                                          <a:schemeClr val="accent1"/>
                                        </a:lnRef>
                                        <a:fillRef idx="0">
                                          <a:schemeClr val="accent1"/>
                                        </a:fillRef>
                                        <a:effectRef idx="1">
                                          <a:schemeClr val="accent1"/>
                                        </a:effectRef>
                                        <a:fontRef idx="minor">
                                          <a:schemeClr val="tx1"/>
                                        </a:fontRef>
                                      </p:style>
                                    </p:cxnSp>
                                  </p:grpSp>
                                  <p:cxnSp>
                                    <p:nvCxnSpPr>
                                      <p:cNvPr id="37" name="Straight Connector 36">
                                        <a:extLst>
                                          <a:ext uri="{FF2B5EF4-FFF2-40B4-BE49-F238E27FC236}">
                                            <a16:creationId xmlns:a16="http://schemas.microsoft.com/office/drawing/2014/main" id="{304E83BD-E642-6542-A2E3-B0259F88081B}"/>
                                          </a:ext>
                                        </a:extLst>
                                      </p:cNvPr>
                                      <p:cNvCxnSpPr/>
                                      <p:nvPr/>
                                    </p:nvCxnSpPr>
                                    <p:spPr>
                                      <a:xfrm>
                                        <a:off x="114300" y="-228600"/>
                                        <a:ext cx="0" cy="27432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cxnSp>
                                    <p:nvCxnSpPr>
                                      <p:cNvPr id="38" name="Straight Connector 37">
                                        <a:extLst>
                                          <a:ext uri="{FF2B5EF4-FFF2-40B4-BE49-F238E27FC236}">
                                            <a16:creationId xmlns:a16="http://schemas.microsoft.com/office/drawing/2014/main" id="{E122B20A-2876-E94F-BDFC-57B180E25EBC}"/>
                                          </a:ext>
                                        </a:extLst>
                                      </p:cNvPr>
                                      <p:cNvCxnSpPr/>
                                      <p:nvPr/>
                                    </p:nvCxnSpPr>
                                    <p:spPr>
                                      <a:xfrm>
                                        <a:off x="342900" y="-228600"/>
                                        <a:ext cx="0" cy="27432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cxnSp>
                                  <p:nvCxnSpPr>
                                    <p:cNvPr id="35" name="Straight Connector 34">
                                      <a:extLst>
                                        <a:ext uri="{FF2B5EF4-FFF2-40B4-BE49-F238E27FC236}">
                                          <a16:creationId xmlns:a16="http://schemas.microsoft.com/office/drawing/2014/main" id="{F243EF05-1C71-9347-884F-27343AB8DF55}"/>
                                        </a:ext>
                                      </a:extLst>
                                    </p:cNvPr>
                                    <p:cNvCxnSpPr/>
                                    <p:nvPr/>
                                  </p:nvCxnSpPr>
                                  <p:spPr>
                                    <a:xfrm>
                                      <a:off x="4686300" y="-228600"/>
                                      <a:ext cx="0" cy="1485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cxnSp>
                                <p:nvCxnSpPr>
                                  <p:cNvPr id="33" name="Straight Connector 32">
                                    <a:extLst>
                                      <a:ext uri="{FF2B5EF4-FFF2-40B4-BE49-F238E27FC236}">
                                        <a16:creationId xmlns:a16="http://schemas.microsoft.com/office/drawing/2014/main" id="{C1D917A5-BB82-1541-91D9-4275CA87F3CB}"/>
                                      </a:ext>
                                    </a:extLst>
                                  </p:cNvPr>
                                  <p:cNvCxnSpPr/>
                                  <p:nvPr/>
                                </p:nvCxnSpPr>
                                <p:spPr>
                                  <a:xfrm>
                                    <a:off x="1714500" y="-228600"/>
                                    <a:ext cx="1970" cy="1488007"/>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cxnSp>
                              <p:nvCxnSpPr>
                                <p:cNvPr id="31" name="Straight Connector 30">
                                  <a:extLst>
                                    <a:ext uri="{FF2B5EF4-FFF2-40B4-BE49-F238E27FC236}">
                                      <a16:creationId xmlns:a16="http://schemas.microsoft.com/office/drawing/2014/main" id="{2C29F886-8210-F046-9C3B-00CF4DDA78CD}"/>
                                    </a:ext>
                                  </a:extLst>
                                </p:cNvPr>
                                <p:cNvCxnSpPr/>
                                <p:nvPr/>
                              </p:nvCxnSpPr>
                              <p:spPr>
                                <a:xfrm>
                                  <a:off x="1371600" y="-228600"/>
                                  <a:ext cx="0" cy="148590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cxnSp>
                            <p:nvCxnSpPr>
                              <p:cNvPr id="29" name="Straight Connector 28">
                                <a:extLst>
                                  <a:ext uri="{FF2B5EF4-FFF2-40B4-BE49-F238E27FC236}">
                                    <a16:creationId xmlns:a16="http://schemas.microsoft.com/office/drawing/2014/main" id="{D3FD68D0-9680-C144-8F16-E5DE0BD40B98}"/>
                                  </a:ext>
                                </a:extLst>
                              </p:cNvPr>
                              <p:cNvCxnSpPr/>
                              <p:nvPr/>
                            </p:nvCxnSpPr>
                            <p:spPr>
                              <a:xfrm>
                                <a:off x="342900" y="-228600"/>
                                <a:ext cx="4800600" cy="0"/>
                              </a:xfrm>
                              <a:prstGeom prst="line">
                                <a:avLst/>
                              </a:prstGeom>
                              <a:ln w="12700" cmpd="sng">
                                <a:solidFill>
                                  <a:schemeClr val="tx1"/>
                                </a:solidFill>
                                <a:prstDash val="dot"/>
                              </a:ln>
                              <a:effectLst/>
                            </p:spPr>
                            <p:style>
                              <a:lnRef idx="2">
                                <a:schemeClr val="accent1"/>
                              </a:lnRef>
                              <a:fillRef idx="0">
                                <a:schemeClr val="accent1"/>
                              </a:fillRef>
                              <a:effectRef idx="1">
                                <a:schemeClr val="accent1"/>
                              </a:effectRef>
                              <a:fontRef idx="minor">
                                <a:schemeClr val="tx1"/>
                              </a:fontRef>
                            </p:style>
                          </p:cxnSp>
                        </p:grpSp>
                        <p:cxnSp>
                          <p:nvCxnSpPr>
                            <p:cNvPr id="27" name="Straight Connector 26">
                              <a:extLst>
                                <a:ext uri="{FF2B5EF4-FFF2-40B4-BE49-F238E27FC236}">
                                  <a16:creationId xmlns:a16="http://schemas.microsoft.com/office/drawing/2014/main" id="{6037DED0-8777-7849-8E77-0D39DB27A067}"/>
                                </a:ext>
                              </a:extLst>
                            </p:cNvPr>
                            <p:cNvCxnSpPr/>
                            <p:nvPr/>
                          </p:nvCxnSpPr>
                          <p:spPr>
                            <a:xfrm>
                              <a:off x="342900" y="685800"/>
                              <a:ext cx="1371600" cy="0"/>
                            </a:xfrm>
                            <a:prstGeom prst="line">
                              <a:avLst/>
                            </a:prstGeom>
                            <a:ln w="12700" cmpd="sng">
                              <a:solidFill>
                                <a:schemeClr val="tx1"/>
                              </a:solidFill>
                              <a:prstDash val="sysDash"/>
                            </a:ln>
                            <a:effectLst/>
                          </p:spPr>
                          <p:style>
                            <a:lnRef idx="2">
                              <a:schemeClr val="accent1"/>
                            </a:lnRef>
                            <a:fillRef idx="0">
                              <a:schemeClr val="accent1"/>
                            </a:fillRef>
                            <a:effectRef idx="1">
                              <a:schemeClr val="accent1"/>
                            </a:effectRef>
                            <a:fontRef idx="minor">
                              <a:schemeClr val="tx1"/>
                            </a:fontRef>
                          </p:style>
                        </p:cxnSp>
                      </p:grpSp>
                      <p:cxnSp>
                        <p:nvCxnSpPr>
                          <p:cNvPr id="25" name="Straight Connector 24">
                            <a:extLst>
                              <a:ext uri="{FF2B5EF4-FFF2-40B4-BE49-F238E27FC236}">
                                <a16:creationId xmlns:a16="http://schemas.microsoft.com/office/drawing/2014/main" id="{6AE451F1-5160-4946-A107-CA57D50A5480}"/>
                              </a:ext>
                            </a:extLst>
                          </p:cNvPr>
                          <p:cNvCxnSpPr/>
                          <p:nvPr/>
                        </p:nvCxnSpPr>
                        <p:spPr>
                          <a:xfrm>
                            <a:off x="228600" y="0"/>
                            <a:ext cx="0" cy="2743200"/>
                          </a:xfrm>
                          <a:prstGeom prst="line">
                            <a:avLst/>
                          </a:prstGeom>
                          <a:ln w="12700" cmpd="sng">
                            <a:solidFill>
                              <a:schemeClr val="tx1"/>
                            </a:solidFill>
                          </a:ln>
                          <a:effectLst/>
                        </p:spPr>
                        <p:style>
                          <a:lnRef idx="2">
                            <a:schemeClr val="accent1"/>
                          </a:lnRef>
                          <a:fillRef idx="0">
                            <a:schemeClr val="accent1"/>
                          </a:fillRef>
                          <a:effectRef idx="1">
                            <a:schemeClr val="accent1"/>
                          </a:effectRef>
                          <a:fontRef idx="minor">
                            <a:schemeClr val="tx1"/>
                          </a:fontRef>
                        </p:style>
                      </p:cxnSp>
                    </p:grpSp>
                    <p:sp>
                      <p:nvSpPr>
                        <p:cNvPr id="23" name="Text Box 39">
                          <a:extLst>
                            <a:ext uri="{FF2B5EF4-FFF2-40B4-BE49-F238E27FC236}">
                              <a16:creationId xmlns:a16="http://schemas.microsoft.com/office/drawing/2014/main" id="{A9E3266C-9872-EC45-802D-B033BE3DF844}"/>
                            </a:ext>
                          </a:extLst>
                        </p:cNvPr>
                        <p:cNvSpPr txBox="1"/>
                        <p:nvPr/>
                      </p:nvSpPr>
                      <p:spPr>
                        <a:xfrm>
                          <a:off x="1797685" y="967740"/>
                          <a:ext cx="469901" cy="34290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indent="179705" algn="just">
                            <a:spcAft>
                              <a:spcPts val="0"/>
                            </a:spcAft>
                          </a:pPr>
                          <a:r>
                            <a:rPr lang="fr-FR" sz="1200" dirty="0">
                              <a:latin typeface="Times" pitchFamily="2" charset="0"/>
                              <a:ea typeface="Times New Roman" panose="02020603050405020304" pitchFamily="18" charset="0"/>
                              <a:cs typeface="Times" pitchFamily="2" charset="0"/>
                            </a:rPr>
                            <a:t>R</a:t>
                          </a:r>
                          <a:endParaRPr lang="en-CH" sz="1200" dirty="0">
                            <a:latin typeface="Times" pitchFamily="2" charset="0"/>
                            <a:ea typeface="Times New Roman" panose="02020603050405020304" pitchFamily="18" charset="0"/>
                            <a:cs typeface="Times" pitchFamily="2" charset="0"/>
                          </a:endParaRPr>
                        </a:p>
                      </p:txBody>
                    </p:sp>
                  </p:grpSp>
                  <p:sp>
                    <p:nvSpPr>
                      <p:cNvPr id="21" name="Text Box 40">
                        <a:extLst>
                          <a:ext uri="{FF2B5EF4-FFF2-40B4-BE49-F238E27FC236}">
                            <a16:creationId xmlns:a16="http://schemas.microsoft.com/office/drawing/2014/main" id="{91B506CD-1201-EF45-BEC8-A2D7BFF2E108}"/>
                          </a:ext>
                        </a:extLst>
                      </p:cNvPr>
                      <p:cNvSpPr txBox="1"/>
                      <p:nvPr/>
                    </p:nvSpPr>
                    <p:spPr>
                      <a:xfrm>
                        <a:off x="3173095" y="1464945"/>
                        <a:ext cx="438150" cy="34290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indent="179705" algn="just">
                          <a:spcAft>
                            <a:spcPts val="0"/>
                          </a:spcAft>
                        </a:pPr>
                        <a:r>
                          <a:rPr lang="fr-FR" sz="1400" i="1">
                            <a:latin typeface="Times" pitchFamily="2" charset="0"/>
                            <a:ea typeface="Times New Roman" panose="02020603050405020304" pitchFamily="18" charset="0"/>
                            <a:cs typeface="Times" pitchFamily="2" charset="0"/>
                          </a:rPr>
                          <a:t>f</a:t>
                        </a:r>
                        <a:endParaRPr lang="en-CH" sz="1200">
                          <a:latin typeface="Times" pitchFamily="2" charset="0"/>
                          <a:ea typeface="Times New Roman" panose="02020603050405020304" pitchFamily="18" charset="0"/>
                          <a:cs typeface="Times" pitchFamily="2" charset="0"/>
                        </a:endParaRPr>
                      </a:p>
                    </p:txBody>
                  </p:sp>
                </p:grpSp>
                <p:sp>
                  <p:nvSpPr>
                    <p:cNvPr id="19" name="Text Box 41">
                      <a:extLst>
                        <a:ext uri="{FF2B5EF4-FFF2-40B4-BE49-F238E27FC236}">
                          <a16:creationId xmlns:a16="http://schemas.microsoft.com/office/drawing/2014/main" id="{52D7032D-D600-3846-8A8F-42314F2DA059}"/>
                        </a:ext>
                      </a:extLst>
                    </p:cNvPr>
                    <p:cNvSpPr txBox="1"/>
                    <p:nvPr/>
                  </p:nvSpPr>
                  <p:spPr>
                    <a:xfrm>
                      <a:off x="3008107" y="744856"/>
                      <a:ext cx="561115" cy="395451"/>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none" lIns="91440" tIns="45720" rIns="91440" bIns="45720" numCol="1" spcCol="0" rtlCol="0" fromWordArt="0" anchor="t" anchorCtr="0" forceAA="0" compatLnSpc="1">
                      <a:prstTxWarp prst="textNoShape">
                        <a:avLst/>
                      </a:prstTxWarp>
                      <a:spAutoFit/>
                    </a:bodyPr>
                    <a:lstStyle/>
                    <a:p>
                      <a:pPr indent="179705" algn="just">
                        <a:spcAft>
                          <a:spcPts val="0"/>
                        </a:spcAft>
                      </a:pPr>
                      <a:r>
                        <a:rPr lang="fr-FR" sz="1200" i="1">
                          <a:latin typeface="Times" pitchFamily="2" charset="0"/>
                          <a:ea typeface="Times New Roman" panose="02020603050405020304" pitchFamily="18" charset="0"/>
                          <a:cs typeface="Times" pitchFamily="2" charset="0"/>
                        </a:rPr>
                        <a:t>l</a:t>
                      </a:r>
                      <a:endParaRPr lang="en-CH" sz="1200">
                        <a:latin typeface="Times" pitchFamily="2" charset="0"/>
                        <a:ea typeface="Times New Roman" panose="02020603050405020304" pitchFamily="18" charset="0"/>
                        <a:cs typeface="Times" pitchFamily="2" charset="0"/>
                      </a:endParaRPr>
                    </a:p>
                  </p:txBody>
                </p:sp>
              </p:grpSp>
              <p:sp>
                <p:nvSpPr>
                  <p:cNvPr id="17" name="Text Box 42">
                    <a:extLst>
                      <a:ext uri="{FF2B5EF4-FFF2-40B4-BE49-F238E27FC236}">
                        <a16:creationId xmlns:a16="http://schemas.microsoft.com/office/drawing/2014/main" id="{E5D97177-8902-354C-B5CF-B6CFB0954BBA}"/>
                      </a:ext>
                    </a:extLst>
                  </p:cNvPr>
                  <p:cNvSpPr txBox="1"/>
                  <p:nvPr/>
                </p:nvSpPr>
                <p:spPr>
                  <a:xfrm>
                    <a:off x="1104210" y="-331400"/>
                    <a:ext cx="483871" cy="34290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indent="179705" algn="just">
                      <a:spcAft>
                        <a:spcPts val="0"/>
                      </a:spcAft>
                    </a:pPr>
                    <a:r>
                      <a:rPr lang="fr-FR" sz="1200" dirty="0">
                        <a:latin typeface="Times" pitchFamily="2" charset="0"/>
                        <a:ea typeface="Times New Roman" panose="02020603050405020304" pitchFamily="18" charset="0"/>
                        <a:cs typeface="Times" pitchFamily="2" charset="0"/>
                      </a:rPr>
                      <a:t>d</a:t>
                    </a:r>
                    <a:r>
                      <a:rPr lang="fr-FR" sz="1200" baseline="-25000" dirty="0">
                        <a:latin typeface="Times" pitchFamily="2" charset="0"/>
                        <a:ea typeface="Times New Roman" panose="02020603050405020304" pitchFamily="18" charset="0"/>
                        <a:cs typeface="Times" pitchFamily="2" charset="0"/>
                      </a:rPr>
                      <a:t>0</a:t>
                    </a:r>
                    <a:endParaRPr lang="en-CH" sz="1200" dirty="0">
                      <a:latin typeface="Times" pitchFamily="2" charset="0"/>
                      <a:ea typeface="Times New Roman" panose="02020603050405020304" pitchFamily="18" charset="0"/>
                      <a:cs typeface="Times" pitchFamily="2" charset="0"/>
                    </a:endParaRPr>
                  </a:p>
                </p:txBody>
              </p:sp>
            </p:grpSp>
            <p:sp>
              <p:nvSpPr>
                <p:cNvPr id="15" name="Text Box 43">
                  <a:extLst>
                    <a:ext uri="{FF2B5EF4-FFF2-40B4-BE49-F238E27FC236}">
                      <a16:creationId xmlns:a16="http://schemas.microsoft.com/office/drawing/2014/main" id="{307163E5-3F34-504E-822F-5B47228A4686}"/>
                    </a:ext>
                  </a:extLst>
                </p:cNvPr>
                <p:cNvSpPr txBox="1"/>
                <p:nvPr/>
              </p:nvSpPr>
              <p:spPr>
                <a:xfrm>
                  <a:off x="1045890" y="586681"/>
                  <a:ext cx="710513" cy="395451"/>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txBody>
                <a:bodyPr rot="0" spcFirstLastPara="0" vert="horz" wrap="none" lIns="91440" tIns="45720" rIns="91440" bIns="45720" numCol="1" spcCol="0" rtlCol="0" fromWordArt="0" anchor="t" anchorCtr="0" forceAA="0" compatLnSpc="1">
                  <a:prstTxWarp prst="textNoShape">
                    <a:avLst/>
                  </a:prstTxWarp>
                  <a:spAutoFit/>
                </a:bodyPr>
                <a:lstStyle/>
                <a:p>
                  <a:pPr indent="179705" algn="just">
                    <a:spcAft>
                      <a:spcPts val="0"/>
                    </a:spcAft>
                  </a:pPr>
                  <a:r>
                    <a:rPr lang="fr-FR" sz="1200">
                      <a:latin typeface="Symbol" pitchFamily="2" charset="2"/>
                      <a:ea typeface="Times New Roman" panose="02020603050405020304" pitchFamily="18" charset="0"/>
                      <a:cs typeface="Times" pitchFamily="2" charset="0"/>
                    </a:rPr>
                    <a:t>d</a:t>
                  </a:r>
                  <a:r>
                    <a:rPr lang="fr-FR" sz="1200">
                      <a:latin typeface="Times" pitchFamily="2" charset="0"/>
                      <a:ea typeface="Times New Roman" panose="02020603050405020304" pitchFamily="18" charset="0"/>
                      <a:cs typeface="Times" pitchFamily="2" charset="0"/>
                    </a:rPr>
                    <a:t>d</a:t>
                  </a:r>
                  <a:endParaRPr lang="en-CH" sz="1200">
                    <a:latin typeface="Times" pitchFamily="2" charset="0"/>
                    <a:ea typeface="Times New Roman" panose="02020603050405020304" pitchFamily="18" charset="0"/>
                    <a:cs typeface="Times" pitchFamily="2" charset="0"/>
                  </a:endParaRPr>
                </a:p>
              </p:txBody>
            </p:sp>
          </p:grpSp>
          <p:sp>
            <p:nvSpPr>
              <p:cNvPr id="13" name="Text Box 44">
                <a:extLst>
                  <a:ext uri="{FF2B5EF4-FFF2-40B4-BE49-F238E27FC236}">
                    <a16:creationId xmlns:a16="http://schemas.microsoft.com/office/drawing/2014/main" id="{17BC1CD6-D81A-1341-95F4-21D981A3FCC7}"/>
                  </a:ext>
                </a:extLst>
              </p:cNvPr>
              <p:cNvSpPr txBox="1"/>
              <p:nvPr/>
            </p:nvSpPr>
            <p:spPr>
              <a:xfrm>
                <a:off x="-139012" y="-273051"/>
                <a:ext cx="1158495" cy="34290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none" lIns="0" tIns="0" rIns="0" bIns="0" numCol="1" spcCol="0" rtlCol="0" fromWordArt="0" anchor="t" anchorCtr="0" forceAA="0" compatLnSpc="1">
                <a:prstTxWarp prst="textNoShape">
                  <a:avLst/>
                </a:prstTxWarp>
                <a:noAutofit/>
              </a:bodyPr>
              <a:lstStyle/>
              <a:p>
                <a:pPr indent="179705" algn="just">
                  <a:spcAft>
                    <a:spcPts val="0"/>
                  </a:spcAft>
                </a:pPr>
                <a:r>
                  <a:rPr lang="fr-FR" sz="1200" dirty="0">
                    <a:latin typeface="Times" pitchFamily="2" charset="0"/>
                    <a:ea typeface="Times New Roman" panose="02020603050405020304" pitchFamily="18" charset="0"/>
                    <a:cs typeface="Times" pitchFamily="2" charset="0"/>
                  </a:rPr>
                  <a:t>Onde plane</a:t>
                </a:r>
                <a:endParaRPr lang="en-CH" sz="1200" dirty="0">
                  <a:latin typeface="Times" pitchFamily="2" charset="0"/>
                  <a:ea typeface="Times New Roman" panose="02020603050405020304" pitchFamily="18" charset="0"/>
                  <a:cs typeface="Times" pitchFamily="2" charset="0"/>
                </a:endParaRPr>
              </a:p>
            </p:txBody>
          </p:sp>
        </p:grpSp>
        <p:sp>
          <p:nvSpPr>
            <p:cNvPr id="11" name="Text Box 45">
              <a:extLst>
                <a:ext uri="{FF2B5EF4-FFF2-40B4-BE49-F238E27FC236}">
                  <a16:creationId xmlns:a16="http://schemas.microsoft.com/office/drawing/2014/main" id="{B8D324D5-1507-5540-98E3-6C10D2D488E1}"/>
                </a:ext>
              </a:extLst>
            </p:cNvPr>
            <p:cNvSpPr txBox="1"/>
            <p:nvPr/>
          </p:nvSpPr>
          <p:spPr>
            <a:xfrm>
              <a:off x="4290047" y="1795446"/>
              <a:ext cx="447676" cy="228600"/>
            </a:xfrm>
            <a:prstGeom prst="rect">
              <a:avLst/>
            </a:prstGeom>
            <a:noFill/>
            <a:ln>
              <a:noFill/>
            </a:ln>
            <a:effectLst/>
            <a:extLst>
              <a:ext uri="{C572A759-6A51-4108-AA02-DFA0A04FC94B}">
                <ma14:wrappingTextBoxFlag xmlns:wpc="http://schemas.microsoft.com/office/word/2010/wordprocessingCanvas" xmlns:cx="http://schemas.microsoft.com/office/drawing/2014/chartex" xmlns:cx1="http://schemas.microsoft.com/office/drawing/2015/9/8/chartex" xmlns:cx2="http://schemas.microsoft.com/office/drawing/2015/10/21/chartex" xmlns:cx3="http://schemas.microsoft.com/office/drawing/2016/5/9/chartex" xmlns:cx4="http://schemas.microsoft.com/office/drawing/2016/5/10/chartex" xmlns:cx5="http://schemas.microsoft.com/office/drawing/2016/5/11/chartex" xmlns:cx6="http://schemas.microsoft.com/office/drawing/2016/5/12/chartex" xmlns:cx7="http://schemas.microsoft.com/office/drawing/2016/5/13/chartex" xmlns:cx8="http://schemas.microsoft.com/office/drawing/2016/5/14/chartex" xmlns:mc="http://schemas.openxmlformats.org/markup-compatibility/2006" xmlns:aink="http://schemas.microsoft.com/office/drawing/2016/ink" xmlns:am3d="http://schemas.microsoft.com/office/drawing/2017/model3d" xmlns:m="http://schemas.openxmlformats.org/officeDocument/2006/math" xmlns:wp14="http://schemas.microsoft.com/office/word/2010/wordprocessingDrawing" xmlns:wp="http://schemas.openxmlformats.org/drawingml/2006/wordprocessingDrawing" xmlns:w14="http://schemas.microsoft.com/office/word/2010/wordml" xmlns:w15="http://schemas.microsoft.com/office/word/2012/wordml" xmlns:w16cid="http://schemas.microsoft.com/office/word/2016/wordml/cid" xmlns:w16se="http://schemas.microsoft.com/office/word/2015/wordml/symex" xmlns:wpg="http://schemas.microsoft.com/office/word/2010/wordprocessingGroup" xmlns:wpi="http://schemas.microsoft.com/office/word/2010/wordprocessingInk" xmlns:wne="http://schemas.microsoft.com/office/word/2006/wordml" xmlns:wps="http://schemas.microsoft.com/office/word/2010/wordprocessingShape" xmlns="" xmlns:mo="http://schemas.microsoft.com/office/mac/office/2008/main" xmlns:mv="urn:schemas-microsoft-com:mac:vml" xmlns:o="urn:schemas-microsoft-com:office:office" xmlns:v="urn:schemas-microsoft-com:vml" xmlns:w10="urn:schemas-microsoft-com:office:word" xmlns:w="http://schemas.openxmlformats.org/wordprocessingml/2006/main" xmlns:ma14="http://schemas.microsoft.com/office/mac/drawingml/2011/main" xmlns:lc="http://schemas.openxmlformats.org/drawingml/2006/lockedCanvas"/>
              </a:ext>
            </a:extLst>
          </p:spPr>
          <p:style>
            <a:lnRef idx="0">
              <a:schemeClr val="accent1"/>
            </a:lnRef>
            <a:fillRef idx="0">
              <a:schemeClr val="accent1"/>
            </a:fillRef>
            <a:effectRef idx="0">
              <a:schemeClr val="accent1"/>
            </a:effectRef>
            <a:fontRef idx="minor">
              <a:schemeClr val="dk1"/>
            </a:fontRef>
          </p:style>
          <p:txBody>
            <a:bodyPr rot="0" spcFirstLastPara="0" vert="horz" wrap="none" lIns="91440" tIns="45720" rIns="91440" bIns="45720" numCol="1" spcCol="0" rtlCol="0" fromWordArt="0" anchor="t" anchorCtr="0" forceAA="0" compatLnSpc="1">
              <a:prstTxWarp prst="textNoShape">
                <a:avLst/>
              </a:prstTxWarp>
              <a:noAutofit/>
            </a:bodyPr>
            <a:lstStyle/>
            <a:p>
              <a:pPr indent="179705" algn="just">
                <a:spcAft>
                  <a:spcPts val="0"/>
                </a:spcAft>
              </a:pPr>
              <a:r>
                <a:rPr lang="fr-FR" sz="1200" dirty="0">
                  <a:latin typeface="Times" pitchFamily="2" charset="0"/>
                  <a:ea typeface="Times New Roman" panose="02020603050405020304" pitchFamily="18" charset="0"/>
                  <a:cs typeface="Times" pitchFamily="2" charset="0"/>
                </a:rPr>
                <a:t>F</a:t>
              </a:r>
              <a:endParaRPr lang="en-CH" sz="1200" dirty="0">
                <a:latin typeface="Times" pitchFamily="2" charset="0"/>
                <a:ea typeface="Times New Roman" panose="02020603050405020304" pitchFamily="18" charset="0"/>
                <a:cs typeface="Times" pitchFamily="2" charset="0"/>
              </a:endParaRPr>
            </a:p>
          </p:txBody>
        </p:sp>
      </p:grpSp>
    </p:spTree>
    <p:extLst>
      <p:ext uri="{BB962C8B-B14F-4D97-AF65-F5344CB8AC3E}">
        <p14:creationId xmlns:p14="http://schemas.microsoft.com/office/powerpoint/2010/main" val="1285380914"/>
      </p:ext>
    </p:extLst>
  </p:cSld>
  <p:clrMapOvr>
    <a:masterClrMapping/>
  </p:clrMapOvr>
  <mc:AlternateContent xmlns:mc="http://schemas.openxmlformats.org/markup-compatibility/2006" xmlns:p14="http://schemas.microsoft.com/office/powerpoint/2010/main">
    <mc:Choice Requires="p14">
      <p:transition spd="slow" p14:dur="2000" advTm="141396"/>
    </mc:Choice>
    <mc:Fallback xmlns="">
      <p:transition spd="slow" advTm="141396"/>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Text Box 9"/>
          <p:cNvSpPr txBox="1">
            <a:spLocks noChangeArrowheads="1"/>
          </p:cNvSpPr>
          <p:nvPr/>
        </p:nvSpPr>
        <p:spPr bwMode="auto">
          <a:xfrm>
            <a:off x="0" y="532090"/>
            <a:ext cx="12192000" cy="1754326"/>
          </a:xfrm>
          <a:prstGeom prst="rect">
            <a:avLst/>
          </a:prstGeom>
          <a:noFill/>
          <a:ln>
            <a:noFill/>
          </a:ln>
          <a:effectLst/>
          <a:extLst>
            <a:ext uri="{909E8E84-426E-40dd-AFC4-6F175D3DCCD1}">
              <a14:hiddenFill xmlns="" xmlns:a14="http://schemas.microsoft.com/office/drawing/2010/main" xmlns:mc="http://schemas.openxmlformats.org/markup-compatibility/2006">
                <a:solidFill>
                  <a:schemeClr val="accent1"/>
                </a:solidFill>
              </a14:hiddenFill>
            </a:ext>
            <a:ext uri="{91240B29-F687-4f45-9708-019B960494DF}">
              <a14:hiddenLine xmlns="" xmlns:a14="http://schemas.microsoft.com/office/drawing/2010/main" xmlns:mc="http://schemas.openxmlformats.org/markup-compatibility/2006" w="9525">
                <a:solidFill>
                  <a:schemeClr val="tx1"/>
                </a:solidFill>
                <a:miter lim="800000"/>
                <a:headEnd/>
                <a:tailEnd/>
              </a14:hiddenLine>
            </a:ext>
            <a:ext uri="{AF507438-7753-43e0-B8FC-AC1667EBCBE1}">
              <a14:hiddenEffects xmlns="" xmlns:a14="http://schemas.microsoft.com/office/drawing/2010/main" xmlns:mc="http://schemas.openxmlformats.org/markup-compatibility/2006">
                <a:effectLst>
                  <a:outerShdw dist="35921" dir="2700000" algn="ctr" rotWithShape="0">
                    <a:schemeClr val="bg2"/>
                  </a:outerShdw>
                </a:effectLst>
              </a14:hiddenEffects>
            </a:ext>
          </a:extLst>
        </p:spPr>
        <p:txBody>
          <a:bodyPr wrap="square">
            <a:spAutoFit/>
          </a:bodyPr>
          <a:lstStyle/>
          <a:p>
            <a:pPr marL="342900" indent="-342900">
              <a:lnSpc>
                <a:spcPct val="120000"/>
              </a:lnSpc>
              <a:buFont typeface="Arial" panose="020B0604020202020204" pitchFamily="34" charset="0"/>
              <a:buChar char="•"/>
            </a:pPr>
            <a:r>
              <a:rPr lang="fr-CH" dirty="0"/>
              <a:t>En enchaînant deux systèmes 2</a:t>
            </a:r>
            <a:r>
              <a:rPr lang="fr-CH" i="1" dirty="0"/>
              <a:t>f</a:t>
            </a:r>
            <a:r>
              <a:rPr lang="fr-CH" dirty="0"/>
              <a:t>, on arrive au </a:t>
            </a:r>
            <a:r>
              <a:rPr lang="fr-CH" b="1" dirty="0"/>
              <a:t>système 4</a:t>
            </a:r>
            <a:r>
              <a:rPr lang="fr-CH" b="1" i="1" dirty="0"/>
              <a:t>f</a:t>
            </a:r>
            <a:r>
              <a:rPr lang="fr-CH" dirty="0"/>
              <a:t> . Ce système produit la transformée de Fourier par une lentille, puis la transformée inverse par une deuxième lentille.</a:t>
            </a:r>
          </a:p>
          <a:p>
            <a:pPr marL="342900" indent="-342900">
              <a:lnSpc>
                <a:spcPct val="120000"/>
              </a:lnSpc>
              <a:buFont typeface="Arial" panose="020B0604020202020204" pitchFamily="34" charset="0"/>
              <a:buChar char="•"/>
            </a:pPr>
            <a:r>
              <a:rPr lang="fr-CH" dirty="0"/>
              <a:t>Si on met un transparent ou un autre obstacle dans le plan entre les lentilles (plan de Fourier), on peut filtrer les fréquences spatiales de l'objet. Un exemple simple serait un trou circulaire (filtre passe-bas) ou un cercle opaque (filtre passe-haut).</a:t>
            </a:r>
          </a:p>
        </p:txBody>
      </p:sp>
      <p:sp>
        <p:nvSpPr>
          <p:cNvPr id="10" name="Text Box 6">
            <a:extLst>
              <a:ext uri="{FF2B5EF4-FFF2-40B4-BE49-F238E27FC236}">
                <a16:creationId xmlns:a16="http://schemas.microsoft.com/office/drawing/2014/main" id="{4A4EABF2-AE8B-9E43-AC3C-2CD4E8749E8F}"/>
              </a:ext>
            </a:extLst>
          </p:cNvPr>
          <p:cNvSpPr txBox="1">
            <a:spLocks noChangeArrowheads="1"/>
          </p:cNvSpPr>
          <p:nvPr/>
        </p:nvSpPr>
        <p:spPr bwMode="auto">
          <a:xfrm>
            <a:off x="0" y="9525"/>
            <a:ext cx="12192000" cy="523220"/>
          </a:xfrm>
          <a:prstGeom prst="rect">
            <a:avLst/>
          </a:prstGeom>
          <a:noFill/>
          <a:ln w="9525">
            <a:noFill/>
            <a:miter lim="800000"/>
            <a:headEnd/>
            <a:tailEnd/>
          </a:ln>
        </p:spPr>
        <p:txBody>
          <a:bodyPr wrap="square">
            <a:spAutoFit/>
          </a:bodyPr>
          <a:lstStyle/>
          <a:p>
            <a:pPr algn="ctr"/>
            <a:r>
              <a:rPr lang="fr-CH" sz="2800" dirty="0">
                <a:solidFill>
                  <a:srgbClr val="FF0000"/>
                </a:solidFill>
              </a:rPr>
              <a:t>Bonus:</a:t>
            </a:r>
            <a:r>
              <a:rPr lang="fr-CH" sz="2800" dirty="0"/>
              <a:t> La double transformée de Fourier; filtrage </a:t>
            </a:r>
            <a:endParaRPr lang="en-US" sz="2800" dirty="0"/>
          </a:p>
        </p:txBody>
      </p:sp>
      <p:pic>
        <p:nvPicPr>
          <p:cNvPr id="8" name="Picture 7">
            <a:extLst>
              <a:ext uri="{FF2B5EF4-FFF2-40B4-BE49-F238E27FC236}">
                <a16:creationId xmlns:a16="http://schemas.microsoft.com/office/drawing/2014/main" id="{717908B8-D584-354E-80C1-7407DCF3A11C}"/>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11324" y="2380541"/>
            <a:ext cx="5619523" cy="1938171"/>
          </a:xfrm>
          <a:prstGeom prst="rect">
            <a:avLst/>
          </a:prstGeom>
          <a:noFill/>
          <a:ln>
            <a:noFill/>
          </a:ln>
        </p:spPr>
      </p:pic>
      <p:pic>
        <p:nvPicPr>
          <p:cNvPr id="9" name="Picture 8">
            <a:extLst>
              <a:ext uri="{FF2B5EF4-FFF2-40B4-BE49-F238E27FC236}">
                <a16:creationId xmlns:a16="http://schemas.microsoft.com/office/drawing/2014/main" id="{A1D3E334-FF53-724F-B21A-E8E6B30D4586}"/>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4499" y="4318712"/>
            <a:ext cx="5216897" cy="2529765"/>
          </a:xfrm>
          <a:prstGeom prst="rect">
            <a:avLst/>
          </a:prstGeom>
          <a:noFill/>
          <a:ln>
            <a:noFill/>
          </a:ln>
        </p:spPr>
      </p:pic>
      <p:pic>
        <p:nvPicPr>
          <p:cNvPr id="11" name="Picture 10">
            <a:extLst>
              <a:ext uri="{FF2B5EF4-FFF2-40B4-BE49-F238E27FC236}">
                <a16:creationId xmlns:a16="http://schemas.microsoft.com/office/drawing/2014/main" id="{F9727A71-CD81-9F4C-BC1D-9D7730358D7F}"/>
              </a:ext>
            </a:extLst>
          </p:cNvPr>
          <p:cNvPicPr/>
          <p:nvPr/>
        </p:nvPicPr>
        <p:blipFill>
          <a:blip r:embed="rId5">
            <a:extLst>
              <a:ext uri="{28A0092B-C50C-407E-A947-70E740481C1C}">
                <a14:useLocalDpi xmlns:a14="http://schemas.microsoft.com/office/drawing/2010/main" val="0"/>
              </a:ext>
            </a:extLst>
          </a:blip>
          <a:srcRect/>
          <a:stretch>
            <a:fillRect/>
          </a:stretch>
        </p:blipFill>
        <p:spPr bwMode="auto">
          <a:xfrm>
            <a:off x="5710413" y="2255832"/>
            <a:ext cx="6481587" cy="4602168"/>
          </a:xfrm>
          <a:prstGeom prst="rect">
            <a:avLst/>
          </a:prstGeom>
          <a:noFill/>
          <a:ln>
            <a:noFill/>
          </a:ln>
        </p:spPr>
      </p:pic>
    </p:spTree>
    <p:extLst>
      <p:ext uri="{BB962C8B-B14F-4D97-AF65-F5344CB8AC3E}">
        <p14:creationId xmlns:p14="http://schemas.microsoft.com/office/powerpoint/2010/main" val="441523318"/>
      </p:ext>
    </p:extLst>
  </p:cSld>
  <p:clrMapOvr>
    <a:masterClrMapping/>
  </p:clrMapOvr>
  <mc:AlternateContent xmlns:mc="http://schemas.openxmlformats.org/markup-compatibility/2006" xmlns:p14="http://schemas.microsoft.com/office/powerpoint/2010/main">
    <mc:Choice Requires="p14">
      <p:transition spd="slow" p14:dur="2000" advTm="105624"/>
    </mc:Choice>
    <mc:Fallback xmlns="">
      <p:transition spd="slow" advTm="105624"/>
    </mc:Fallback>
  </mc:AlternateContent>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218533</TotalTime>
  <Words>1989</Words>
  <Application>Microsoft Macintosh PowerPoint</Application>
  <PresentationFormat>Grand écran</PresentationFormat>
  <Paragraphs>114</Paragraphs>
  <Slides>11</Slides>
  <Notes>11</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11</vt:i4>
      </vt:variant>
    </vt:vector>
  </HeadingPairs>
  <TitlesOfParts>
    <vt:vector size="17" baseType="lpstr">
      <vt:lpstr>Arial</vt:lpstr>
      <vt:lpstr>Calibri</vt:lpstr>
      <vt:lpstr>Cambria Math</vt:lpstr>
      <vt:lpstr>Symbol</vt:lpstr>
      <vt:lpstr>Times</vt:lpstr>
      <vt:lpstr>Default Design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Burmilla</dc:creator>
  <cp:lastModifiedBy>B</cp:lastModifiedBy>
  <cp:revision>426</cp:revision>
  <cp:lastPrinted>2024-11-25T20:59:02Z</cp:lastPrinted>
  <dcterms:created xsi:type="dcterms:W3CDTF">2006-10-24T06:41:44Z</dcterms:created>
  <dcterms:modified xsi:type="dcterms:W3CDTF">2024-12-07T09:07:28Z</dcterms:modified>
</cp:coreProperties>
</file>