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716" r:id="rId2"/>
  </p:sldMasterIdLst>
  <p:notesMasterIdLst>
    <p:notesMasterId r:id="rId43"/>
  </p:notesMasterIdLst>
  <p:handoutMasterIdLst>
    <p:handoutMasterId r:id="rId44"/>
  </p:handoutMasterIdLst>
  <p:sldIdLst>
    <p:sldId id="384" r:id="rId3"/>
    <p:sldId id="440" r:id="rId4"/>
    <p:sldId id="488" r:id="rId5"/>
    <p:sldId id="508" r:id="rId6"/>
    <p:sldId id="363" r:id="rId7"/>
    <p:sldId id="369" r:id="rId8"/>
    <p:sldId id="478" r:id="rId9"/>
    <p:sldId id="482" r:id="rId10"/>
    <p:sldId id="485" r:id="rId11"/>
    <p:sldId id="486" r:id="rId12"/>
    <p:sldId id="479" r:id="rId13"/>
    <p:sldId id="475" r:id="rId14"/>
    <p:sldId id="477" r:id="rId15"/>
    <p:sldId id="484" r:id="rId16"/>
    <p:sldId id="480" r:id="rId17"/>
    <p:sldId id="483" r:id="rId18"/>
    <p:sldId id="489" r:id="rId19"/>
    <p:sldId id="476" r:id="rId20"/>
    <p:sldId id="491" r:id="rId21"/>
    <p:sldId id="505" r:id="rId22"/>
    <p:sldId id="492" r:id="rId23"/>
    <p:sldId id="490" r:id="rId24"/>
    <p:sldId id="493" r:id="rId25"/>
    <p:sldId id="495" r:id="rId26"/>
    <p:sldId id="506" r:id="rId27"/>
    <p:sldId id="500" r:id="rId28"/>
    <p:sldId id="417" r:id="rId29"/>
    <p:sldId id="474" r:id="rId30"/>
    <p:sldId id="507" r:id="rId31"/>
    <p:sldId id="481" r:id="rId32"/>
    <p:sldId id="487" r:id="rId33"/>
    <p:sldId id="503" r:id="rId34"/>
    <p:sldId id="501" r:id="rId35"/>
    <p:sldId id="496" r:id="rId36"/>
    <p:sldId id="502" r:id="rId37"/>
    <p:sldId id="497" r:id="rId38"/>
    <p:sldId id="498" r:id="rId39"/>
    <p:sldId id="504" r:id="rId40"/>
    <p:sldId id="393" r:id="rId41"/>
    <p:sldId id="397" r:id="rId42"/>
  </p:sldIdLst>
  <p:sldSz cx="9144000" cy="5143500" type="screen16x9"/>
  <p:notesSz cx="7315200" cy="9601200"/>
  <p:custDataLst>
    <p:tags r:id="rId45"/>
  </p:custDataLst>
  <p:defaultTex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p:defaultTextStyle>
  <p:extLst>
    <p:ext uri="{EFAFB233-063F-42B5-8137-9DF3F51BA10A}">
      <p15:sldGuideLst xmlns:p15="http://schemas.microsoft.com/office/powerpoint/2012/main">
        <p15:guide id="1" orient="horz" pos="1923"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clrMode="gray" frameSlides="1"/>
  <p:clrMru>
    <a:srgbClr val="B833F6"/>
    <a:srgbClr val="00C500"/>
    <a:srgbClr val="40687F"/>
    <a:srgbClr val="A8122A"/>
    <a:srgbClr val="3B3D3C"/>
    <a:srgbClr val="2C2E2D"/>
    <a:srgbClr val="FFFFFF"/>
    <a:srgbClr val="043D7A"/>
    <a:srgbClr val="7098B0"/>
    <a:srgbClr val="30506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376"/>
    <p:restoredTop sz="73605"/>
  </p:normalViewPr>
  <p:slideViewPr>
    <p:cSldViewPr>
      <p:cViewPr varScale="1">
        <p:scale>
          <a:sx n="117" d="100"/>
          <a:sy n="117" d="100"/>
        </p:scale>
        <p:origin x="1624" y="176"/>
      </p:cViewPr>
      <p:guideLst>
        <p:guide orient="horz" pos="1923"/>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B809E63C-DC81-0040-B42D-F6412E9CDDF7}" type="datetimeFigureOut">
              <a:rPr lang="en-US" smtClean="0"/>
              <a:pPr/>
              <a:t>3/9/25</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983F121E-EC8B-EC41-BD17-B767D5FB4445}" type="slidenum">
              <a:rPr lang="en-US" smtClean="0"/>
              <a:pPr/>
              <a:t>‹#›</a:t>
            </a:fld>
            <a:endParaRPr lang="en-US"/>
          </a:p>
        </p:txBody>
      </p:sp>
    </p:spTree>
    <p:extLst>
      <p:ext uri="{BB962C8B-B14F-4D97-AF65-F5344CB8AC3E}">
        <p14:creationId xmlns:p14="http://schemas.microsoft.com/office/powerpoint/2010/main" val="3120478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50" name="Rectangle 2"/>
          <p:cNvSpPr>
            <a:spLocks noGrp="1" noChangeArrowheads="1"/>
          </p:cNvSpPr>
          <p:nvPr>
            <p:ph type="hdr" sz="quarter"/>
          </p:nvPr>
        </p:nvSpPr>
        <p:spPr bwMode="auto">
          <a:xfrm>
            <a:off x="0"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defRPr sz="1300">
                <a:latin typeface="Cambria" charset="0"/>
              </a:defRPr>
            </a:lvl1pPr>
          </a:lstStyle>
          <a:p>
            <a:endParaRPr lang="en-US"/>
          </a:p>
        </p:txBody>
      </p:sp>
      <p:sp>
        <p:nvSpPr>
          <p:cNvPr id="104451" name="Rectangle 3"/>
          <p:cNvSpPr>
            <a:spLocks noGrp="1" noChangeArrowheads="1"/>
          </p:cNvSpPr>
          <p:nvPr>
            <p:ph type="dt" idx="1"/>
          </p:nvPr>
        </p:nvSpPr>
        <p:spPr bwMode="auto">
          <a:xfrm>
            <a:off x="4145280"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a:defRPr sz="1300">
                <a:latin typeface="Cambria" charset="0"/>
              </a:defRPr>
            </a:lvl1pPr>
          </a:lstStyle>
          <a:p>
            <a:endParaRPr lang="en-US"/>
          </a:p>
        </p:txBody>
      </p:sp>
      <p:sp>
        <p:nvSpPr>
          <p:cNvPr id="19460" name="Rectangle 4"/>
          <p:cNvSpPr>
            <a:spLocks noGrp="1" noRot="1" noChangeAspect="1" noChangeArrowheads="1" noTextEdit="1"/>
          </p:cNvSpPr>
          <p:nvPr>
            <p:ph type="sldImg" idx="2"/>
          </p:nvPr>
        </p:nvSpPr>
        <p:spPr bwMode="auto">
          <a:xfrm>
            <a:off x="457200" y="720725"/>
            <a:ext cx="6400800" cy="3600450"/>
          </a:xfrm>
          <a:prstGeom prst="rect">
            <a:avLst/>
          </a:prstGeom>
          <a:noFill/>
          <a:ln w="9525">
            <a:solidFill>
              <a:srgbClr val="000000"/>
            </a:solidFill>
            <a:miter lim="800000"/>
            <a:headEnd/>
            <a:tailEnd/>
          </a:ln>
        </p:spPr>
      </p:sp>
      <p:sp>
        <p:nvSpPr>
          <p:cNvPr id="104453" name="Rectangle 5"/>
          <p:cNvSpPr>
            <a:spLocks noGrp="1" noChangeArrowheads="1"/>
          </p:cNvSpPr>
          <p:nvPr>
            <p:ph type="body" sz="quarter" idx="3"/>
          </p:nvPr>
        </p:nvSpPr>
        <p:spPr bwMode="auto">
          <a:xfrm>
            <a:off x="975360" y="4560570"/>
            <a:ext cx="5364480" cy="432054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454" name="Rectangle 6"/>
          <p:cNvSpPr>
            <a:spLocks noGrp="1" noChangeArrowheads="1"/>
          </p:cNvSpPr>
          <p:nvPr>
            <p:ph type="ftr" sz="quarter" idx="4"/>
          </p:nvPr>
        </p:nvSpPr>
        <p:spPr bwMode="auto">
          <a:xfrm>
            <a:off x="0" y="9121140"/>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defRPr sz="1300">
                <a:latin typeface="Cambria" charset="0"/>
              </a:defRPr>
            </a:lvl1pPr>
          </a:lstStyle>
          <a:p>
            <a:endParaRPr lang="en-US"/>
          </a:p>
        </p:txBody>
      </p:sp>
      <p:sp>
        <p:nvSpPr>
          <p:cNvPr id="104455" name="Rectangle 7"/>
          <p:cNvSpPr>
            <a:spLocks noGrp="1" noChangeArrowheads="1"/>
          </p:cNvSpPr>
          <p:nvPr>
            <p:ph type="sldNum" sz="quarter" idx="5"/>
          </p:nvPr>
        </p:nvSpPr>
        <p:spPr bwMode="auto">
          <a:xfrm>
            <a:off x="4145280" y="9121140"/>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a:defRPr sz="1300">
                <a:latin typeface="Cambria" charset="0"/>
              </a:defRPr>
            </a:lvl1pPr>
          </a:lstStyle>
          <a:p>
            <a:fld id="{8C2AAE17-1187-794C-BD3F-381193F25A89}" type="slidenum">
              <a:rPr lang="en-US"/>
              <a:pPr/>
              <a:t>‹#›</a:t>
            </a:fld>
            <a:endParaRPr lang="en-US"/>
          </a:p>
        </p:txBody>
      </p:sp>
    </p:spTree>
    <p:extLst>
      <p:ext uri="{BB962C8B-B14F-4D97-AF65-F5344CB8AC3E}">
        <p14:creationId xmlns:p14="http://schemas.microsoft.com/office/powerpoint/2010/main" val="52924737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Cambria"/>
        <a:ea typeface="ＭＳ Ｐゴシック" pitchFamily="-108" charset="-128"/>
        <a:cs typeface="ＭＳ Ｐゴシック" pitchFamily="-108" charset="-128"/>
      </a:defRPr>
    </a:lvl1pPr>
    <a:lvl2pPr marL="457200" algn="l" rtl="0" eaLnBrk="0" fontAlgn="base" hangingPunct="0">
      <a:spcBef>
        <a:spcPct val="30000"/>
      </a:spcBef>
      <a:spcAft>
        <a:spcPct val="0"/>
      </a:spcAft>
      <a:defRPr sz="1200" kern="1200">
        <a:solidFill>
          <a:schemeClr val="tx1"/>
        </a:solidFill>
        <a:latin typeface="Cambria"/>
        <a:ea typeface="ＭＳ Ｐゴシック" pitchFamily="-108" charset="-128"/>
        <a:cs typeface="+mn-cs"/>
      </a:defRPr>
    </a:lvl2pPr>
    <a:lvl3pPr marL="914400" algn="l" rtl="0" eaLnBrk="0" fontAlgn="base" hangingPunct="0">
      <a:spcBef>
        <a:spcPct val="30000"/>
      </a:spcBef>
      <a:spcAft>
        <a:spcPct val="0"/>
      </a:spcAft>
      <a:defRPr sz="1200" kern="1200">
        <a:solidFill>
          <a:schemeClr val="tx1"/>
        </a:solidFill>
        <a:latin typeface="Cambria"/>
        <a:ea typeface="ＭＳ Ｐゴシック" pitchFamily="-108" charset="-128"/>
        <a:cs typeface="+mn-cs"/>
      </a:defRPr>
    </a:lvl3pPr>
    <a:lvl4pPr marL="1371600" algn="l" rtl="0" eaLnBrk="0" fontAlgn="base" hangingPunct="0">
      <a:spcBef>
        <a:spcPct val="30000"/>
      </a:spcBef>
      <a:spcAft>
        <a:spcPct val="0"/>
      </a:spcAft>
      <a:defRPr sz="1200" kern="1200">
        <a:solidFill>
          <a:schemeClr val="tx1"/>
        </a:solidFill>
        <a:latin typeface="Cambria"/>
        <a:ea typeface="ＭＳ Ｐゴシック" pitchFamily="-108" charset="-128"/>
        <a:cs typeface="+mn-cs"/>
      </a:defRPr>
    </a:lvl4pPr>
    <a:lvl5pPr marL="1828800" algn="l" rtl="0" eaLnBrk="0" fontAlgn="base" hangingPunct="0">
      <a:spcBef>
        <a:spcPct val="30000"/>
      </a:spcBef>
      <a:spcAft>
        <a:spcPct val="0"/>
      </a:spcAft>
      <a:defRPr sz="1200" kern="1200">
        <a:solidFill>
          <a:schemeClr val="tx1"/>
        </a:solidFill>
        <a:latin typeface="Cambria"/>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en.wikipedia.org/wiki/Cytoskeleton" TargetMode="External"/><Relationship Id="rId2" Type="http://schemas.openxmlformats.org/officeDocument/2006/relationships/slide" Target="../slides/slide39.xml"/><Relationship Id="rId1" Type="http://schemas.openxmlformats.org/officeDocument/2006/relationships/notesMaster" Target="../notesMasters/notesMaster1.xml"/><Relationship Id="rId5" Type="http://schemas.openxmlformats.org/officeDocument/2006/relationships/hyperlink" Target="https://en.wikipedia.org/wiki/Capillaries" TargetMode="External"/><Relationship Id="rId4" Type="http://schemas.openxmlformats.org/officeDocument/2006/relationships/hyperlink" Target="https://en.wikipedia.org/wiki/Shear_stress" TargetMode="Externa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8C2AAE17-1187-794C-BD3F-381193F25A89}" type="slidenum">
              <a:rPr lang="en-US" smtClean="0"/>
              <a:pPr/>
              <a:t>2</a:t>
            </a:fld>
            <a:endParaRPr lang="en-US"/>
          </a:p>
        </p:txBody>
      </p:sp>
    </p:spTree>
    <p:extLst>
      <p:ext uri="{BB962C8B-B14F-4D97-AF65-F5344CB8AC3E}">
        <p14:creationId xmlns:p14="http://schemas.microsoft.com/office/powerpoint/2010/main" val="9363447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effectLst/>
                <a:latin typeface="Helvetica" pitchFamily="2" charset="0"/>
              </a:rPr>
              <a:t>The starting point for thinking about membrane organization is that its</a:t>
            </a:r>
          </a:p>
          <a:p>
            <a:r>
              <a:rPr lang="en-GB" dirty="0">
                <a:effectLst/>
                <a:latin typeface="Helvetica" pitchFamily="2" charset="0"/>
              </a:rPr>
              <a:t>shape is dictated by the physical properties of the two layers of phospholipids</a:t>
            </a:r>
          </a:p>
          <a:p>
            <a:r>
              <a:rPr lang="en-GB" dirty="0">
                <a:effectLst/>
                <a:latin typeface="Helvetica" pitchFamily="2" charset="0"/>
              </a:rPr>
              <a:t>that make up the lipid bilayer. This lipid bilayer is two lipid molecules thick,</a:t>
            </a:r>
          </a:p>
          <a:p>
            <a:r>
              <a:rPr lang="en-GB" dirty="0">
                <a:effectLst/>
                <a:latin typeface="Helvetica" pitchFamily="2" charset="0"/>
              </a:rPr>
              <a:t>riddled with a dazzling array of membrane proteins. Fig. </a:t>
            </a:r>
            <a:r>
              <a:rPr lang="en-GB" dirty="0">
                <a:solidFill>
                  <a:srgbClr val="003BA6"/>
                </a:solidFill>
                <a:effectLst/>
                <a:latin typeface="Helvetica" pitchFamily="2" charset="0"/>
              </a:rPr>
              <a:t>11.4 </a:t>
            </a:r>
            <a:r>
              <a:rPr lang="en-GB" dirty="0">
                <a:effectLst/>
                <a:latin typeface="Helvetica" pitchFamily="2" charset="0"/>
              </a:rPr>
              <a:t>shows several</a:t>
            </a:r>
          </a:p>
          <a:p>
            <a:r>
              <a:rPr lang="en-GB" dirty="0">
                <a:effectLst/>
                <a:latin typeface="Helvetica" pitchFamily="2" charset="0"/>
              </a:rPr>
              <a:t>generations of models for cell membrane structure. The fluid mosaic model of</a:t>
            </a:r>
          </a:p>
          <a:p>
            <a:r>
              <a:rPr lang="en-GB" dirty="0">
                <a:effectLst/>
                <a:latin typeface="Helvetica" pitchFamily="2" charset="0"/>
              </a:rPr>
              <a:t>Singer and Nicolson (1972) envisioned a lipid bilayer as a two-dimensional fluid</a:t>
            </a:r>
          </a:p>
          <a:p>
            <a:r>
              <a:rPr lang="en-GB" dirty="0">
                <a:effectLst/>
                <a:latin typeface="Helvetica" pitchFamily="2" charset="0"/>
              </a:rPr>
              <a:t>in which embedded membrane proteins were able to easily move laterally in the</a:t>
            </a:r>
          </a:p>
          <a:p>
            <a:r>
              <a:rPr lang="en-GB" dirty="0">
                <a:effectLst/>
                <a:latin typeface="Helvetica" pitchFamily="2" charset="0"/>
              </a:rPr>
              <a:t>plane of the membrane, but could not move out of the plane. Later versions of</a:t>
            </a:r>
          </a:p>
          <a:p>
            <a:r>
              <a:rPr lang="en-GB" dirty="0">
                <a:effectLst/>
                <a:latin typeface="Helvetica" pitchFamily="2" charset="0"/>
              </a:rPr>
              <a:t>this model acknowledged the fact that there is a great deal of structural heterogeneity</a:t>
            </a:r>
          </a:p>
          <a:p>
            <a:r>
              <a:rPr lang="en-GB" dirty="0">
                <a:effectLst/>
                <a:latin typeface="Helvetica" pitchFamily="2" charset="0"/>
              </a:rPr>
              <a:t>within the lipid bilayer. </a:t>
            </a:r>
            <a:endParaRPr lang="en-CH" dirty="0"/>
          </a:p>
        </p:txBody>
      </p:sp>
      <p:sp>
        <p:nvSpPr>
          <p:cNvPr id="4" name="Slide Number Placeholder 3"/>
          <p:cNvSpPr>
            <a:spLocks noGrp="1"/>
          </p:cNvSpPr>
          <p:nvPr>
            <p:ph type="sldNum" sz="quarter" idx="5"/>
          </p:nvPr>
        </p:nvSpPr>
        <p:spPr/>
        <p:txBody>
          <a:bodyPr/>
          <a:lstStyle/>
          <a:p>
            <a:fld id="{8C2AAE17-1187-794C-BD3F-381193F25A89}" type="slidenum">
              <a:rPr lang="en-US" smtClean="0"/>
              <a:pPr/>
              <a:t>11</a:t>
            </a:fld>
            <a:endParaRPr lang="en-US"/>
          </a:p>
        </p:txBody>
      </p:sp>
    </p:spTree>
    <p:extLst>
      <p:ext uri="{BB962C8B-B14F-4D97-AF65-F5344CB8AC3E}">
        <p14:creationId xmlns:p14="http://schemas.microsoft.com/office/powerpoint/2010/main" val="27099936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effectLst/>
              <a:latin typeface="Helvetica" pitchFamily="2" charset="0"/>
            </a:endParaRPr>
          </a:p>
          <a:p>
            <a:r>
              <a:rPr lang="en-GB" dirty="0">
                <a:effectLst/>
                <a:latin typeface="Helvetica" pitchFamily="2" charset="0"/>
              </a:rPr>
              <a:t>Within</a:t>
            </a:r>
          </a:p>
          <a:p>
            <a:r>
              <a:rPr lang="en-GB" dirty="0">
                <a:effectLst/>
                <a:latin typeface="Helvetica" pitchFamily="2" charset="0"/>
              </a:rPr>
              <a:t>the lipid bilayer, individual molecules can move in several ways. Lipid molecules</a:t>
            </a:r>
          </a:p>
          <a:p>
            <a:r>
              <a:rPr lang="en-GB" dirty="0">
                <a:effectLst/>
                <a:latin typeface="Helvetica" pitchFamily="2" charset="0"/>
              </a:rPr>
              <a:t>may spontaneously diffuse laterally within each of the two leaflets within the</a:t>
            </a:r>
          </a:p>
          <a:p>
            <a:r>
              <a:rPr lang="en-GB" dirty="0">
                <a:effectLst/>
                <a:latin typeface="Helvetica" pitchFamily="2" charset="0"/>
              </a:rPr>
              <a:t>bilayer. Protein molecules embedded in the bilayer may also diffuse laterally,</a:t>
            </a:r>
          </a:p>
          <a:p>
            <a:r>
              <a:rPr lang="en-GB" dirty="0">
                <a:effectLst/>
                <a:latin typeface="Helvetica" pitchFamily="2" charset="0"/>
              </a:rPr>
              <a:t>and in addition, some interesting membrane proteins may undergo conformational</a:t>
            </a:r>
          </a:p>
          <a:p>
            <a:r>
              <a:rPr lang="en-GB" dirty="0">
                <a:effectLst/>
                <a:latin typeface="Helvetica" pitchFamily="2" charset="0"/>
              </a:rPr>
              <a:t>changes that open selective channels, for example, to allow the passage</a:t>
            </a:r>
          </a:p>
          <a:p>
            <a:r>
              <a:rPr lang="en-GB" dirty="0">
                <a:effectLst/>
                <a:latin typeface="Helvetica" pitchFamily="2" charset="0"/>
              </a:rPr>
              <a:t>of charged ions across the hydrophobic barrier. At a very slow spontaneous</a:t>
            </a:r>
          </a:p>
          <a:p>
            <a:r>
              <a:rPr lang="en-GB" dirty="0">
                <a:effectLst/>
                <a:latin typeface="Helvetica" pitchFamily="2" charset="0"/>
              </a:rPr>
              <a:t>rate, individual lipids may flip over from one leaflet to the other. This process</a:t>
            </a:r>
          </a:p>
          <a:p>
            <a:r>
              <a:rPr lang="en-GB" dirty="0">
                <a:effectLst/>
                <a:latin typeface="Helvetica" pitchFamily="2" charset="0"/>
              </a:rPr>
              <a:t>of flipping may be sped up by certain membrane proteins called </a:t>
            </a:r>
            <a:r>
              <a:rPr lang="en-GB" dirty="0" err="1">
                <a:effectLst/>
                <a:latin typeface="Helvetica" pitchFamily="2" charset="0"/>
              </a:rPr>
              <a:t>flippases</a:t>
            </a:r>
            <a:r>
              <a:rPr lang="en-GB" dirty="0">
                <a:effectLst/>
                <a:latin typeface="Helvetica" pitchFamily="2" charset="0"/>
              </a:rPr>
              <a:t>.</a:t>
            </a:r>
          </a:p>
          <a:p>
            <a:endParaRPr lang="en-GB" dirty="0">
              <a:effectLst/>
              <a:latin typeface="Helvetica" pitchFamily="2" charset="0"/>
            </a:endParaRPr>
          </a:p>
          <a:p>
            <a:r>
              <a:rPr lang="en-GB" dirty="0">
                <a:effectLst/>
                <a:latin typeface="Helvetica" pitchFamily="2" charset="0"/>
              </a:rPr>
              <a:t>The hydrophobic barrier</a:t>
            </a:r>
          </a:p>
          <a:p>
            <a:r>
              <a:rPr lang="en-GB" dirty="0">
                <a:effectLst/>
                <a:latin typeface="Helvetica" pitchFamily="2" charset="0"/>
              </a:rPr>
              <a:t>also makes it an extremely slow process for a single lipid molecule to flip from</a:t>
            </a:r>
          </a:p>
          <a:p>
            <a:r>
              <a:rPr lang="en-GB" dirty="0">
                <a:effectLst/>
                <a:latin typeface="Helvetica" pitchFamily="2" charset="0"/>
              </a:rPr>
              <a:t>one leaflet of the bilayer to the other since this would require its hydrophilic head</a:t>
            </a:r>
          </a:p>
          <a:p>
            <a:r>
              <a:rPr lang="en-GB" dirty="0">
                <a:effectLst/>
                <a:latin typeface="Helvetica" pitchFamily="2" charset="0"/>
              </a:rPr>
              <a:t>group to pass through the hydrophobic region. In contrast, lateral movements</a:t>
            </a:r>
          </a:p>
          <a:p>
            <a:r>
              <a:rPr lang="en-GB" dirty="0">
                <a:effectLst/>
                <a:latin typeface="Helvetica" pitchFamily="2" charset="0"/>
              </a:rPr>
              <a:t>of lipids within a single leaflet can be very fast, essentially diffusive.</a:t>
            </a:r>
          </a:p>
          <a:p>
            <a:endParaRPr lang="en-GB" dirty="0">
              <a:effectLst/>
              <a:latin typeface="Helvetica" pitchFamily="2" charset="0"/>
            </a:endParaRPr>
          </a:p>
          <a:p>
            <a:endParaRPr lang="en-GB" dirty="0">
              <a:effectLst/>
              <a:latin typeface="Helvetica" pitchFamily="2" charset="0"/>
            </a:endParaRPr>
          </a:p>
          <a:p>
            <a:endParaRPr lang="en-CH" dirty="0"/>
          </a:p>
        </p:txBody>
      </p:sp>
      <p:sp>
        <p:nvSpPr>
          <p:cNvPr id="4" name="Slide Number Placeholder 3"/>
          <p:cNvSpPr>
            <a:spLocks noGrp="1"/>
          </p:cNvSpPr>
          <p:nvPr>
            <p:ph type="sldNum" sz="quarter" idx="5"/>
          </p:nvPr>
        </p:nvSpPr>
        <p:spPr/>
        <p:txBody>
          <a:bodyPr/>
          <a:lstStyle/>
          <a:p>
            <a:fld id="{8C2AAE17-1187-794C-BD3F-381193F25A89}" type="slidenum">
              <a:rPr lang="en-US" smtClean="0"/>
              <a:pPr/>
              <a:t>12</a:t>
            </a:fld>
            <a:endParaRPr lang="en-US"/>
          </a:p>
        </p:txBody>
      </p:sp>
    </p:spTree>
    <p:extLst>
      <p:ext uri="{BB962C8B-B14F-4D97-AF65-F5344CB8AC3E}">
        <p14:creationId xmlns:p14="http://schemas.microsoft.com/office/powerpoint/2010/main" val="24723935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effectLst/>
                <a:latin typeface="Helvetica" pitchFamily="2" charset="0"/>
              </a:rPr>
              <a:t>Despite the</a:t>
            </a:r>
          </a:p>
          <a:p>
            <a:r>
              <a:rPr lang="en-GB" dirty="0">
                <a:effectLst/>
                <a:latin typeface="Helvetica" pitchFamily="2" charset="0"/>
              </a:rPr>
              <a:t>extreme thinness of these membranes, the hydrophobic region between the pairs</a:t>
            </a:r>
          </a:p>
          <a:p>
            <a:r>
              <a:rPr lang="en-GB" dirty="0">
                <a:effectLst/>
                <a:latin typeface="Helvetica" pitchFamily="2" charset="0"/>
              </a:rPr>
              <a:t>of head groups nevertheless forms a formidable barrier against diffusion of any</a:t>
            </a:r>
          </a:p>
          <a:p>
            <a:r>
              <a:rPr lang="en-GB" dirty="0">
                <a:effectLst/>
                <a:latin typeface="Helvetica" pitchFamily="2" charset="0"/>
              </a:rPr>
              <a:t>hydrophilic molecule. Passage of a hydrophilic molecule, such as an ion or an</a:t>
            </a:r>
          </a:p>
          <a:p>
            <a:r>
              <a:rPr lang="en-GB" dirty="0">
                <a:effectLst/>
                <a:latin typeface="Helvetica" pitchFamily="2" charset="0"/>
              </a:rPr>
              <a:t>amino acid nutrient, requires the activity of particular proteins embedded in the</a:t>
            </a:r>
          </a:p>
          <a:p>
            <a:r>
              <a:rPr lang="en-GB" dirty="0">
                <a:effectLst/>
                <a:latin typeface="Helvetica" pitchFamily="2" charset="0"/>
              </a:rPr>
              <a:t>bilayer that can serve as selective channels or pumps.</a:t>
            </a:r>
          </a:p>
          <a:p>
            <a:endParaRPr lang="en-GB" dirty="0">
              <a:effectLst/>
              <a:latin typeface="Helvetica" pitchFamily="2" charset="0"/>
            </a:endParaRPr>
          </a:p>
          <a:p>
            <a:r>
              <a:rPr lang="en-GB" dirty="0">
                <a:effectLst/>
                <a:latin typeface="Helvetica" pitchFamily="2" charset="0"/>
              </a:rPr>
              <a:t>Examples of various membrane proteins which are responsible for</a:t>
            </a:r>
          </a:p>
          <a:p>
            <a:r>
              <a:rPr lang="en-GB" dirty="0">
                <a:effectLst/>
                <a:latin typeface="Helvetica" pitchFamily="2" charset="0"/>
              </a:rPr>
              <a:t>the flow of information and material across membranes. (A) Potassium channel,</a:t>
            </a:r>
          </a:p>
          <a:p>
            <a:r>
              <a:rPr lang="en-GB" dirty="0">
                <a:effectLst/>
                <a:latin typeface="Helvetica" pitchFamily="2" charset="0"/>
              </a:rPr>
              <a:t>(B) growth hormone receptor, and (C) ATP synthase. </a:t>
            </a:r>
          </a:p>
          <a:p>
            <a:endParaRPr lang="en-GB" dirty="0">
              <a:effectLst/>
              <a:latin typeface="Helvetica" pitchFamily="2" charset="0"/>
            </a:endParaRPr>
          </a:p>
          <a:p>
            <a:r>
              <a:rPr lang="en-GB" dirty="0">
                <a:effectLst/>
                <a:latin typeface="Helvetica" pitchFamily="2" charset="0"/>
              </a:rPr>
              <a:t>one of the most biologically important classes of membrane proteins</a:t>
            </a:r>
          </a:p>
          <a:p>
            <a:r>
              <a:rPr lang="en-GB" dirty="0">
                <a:effectLst/>
                <a:latin typeface="Helvetica" pitchFamily="2" charset="0"/>
              </a:rPr>
              <a:t>are the transporters that facilitate the movement of these molecules across</a:t>
            </a:r>
          </a:p>
          <a:p>
            <a:r>
              <a:rPr lang="en-GB" dirty="0">
                <a:effectLst/>
                <a:latin typeface="Helvetica" pitchFamily="2" charset="0"/>
              </a:rPr>
              <a:t>membranes. Some of these transporter proteins act as channels that selectively</a:t>
            </a:r>
          </a:p>
          <a:p>
            <a:r>
              <a:rPr lang="en-GB" dirty="0">
                <a:effectLst/>
                <a:latin typeface="Helvetica" pitchFamily="2" charset="0"/>
              </a:rPr>
              <a:t>increase the permeability for a molecule to move down its concentration gradient.</a:t>
            </a:r>
          </a:p>
          <a:p>
            <a:r>
              <a:rPr lang="en-GB" dirty="0">
                <a:effectLst/>
                <a:latin typeface="Helvetica" pitchFamily="2" charset="0"/>
              </a:rPr>
              <a:t>In many cases, these channels are gated to open only when a certain signal</a:t>
            </a:r>
          </a:p>
          <a:p>
            <a:r>
              <a:rPr lang="en-GB" dirty="0">
                <a:effectLst/>
                <a:latin typeface="Helvetica" pitchFamily="2" charset="0"/>
              </a:rPr>
              <a:t>is received in the form of a ligand binding or a change in transmembrane voltage.</a:t>
            </a:r>
          </a:p>
          <a:p>
            <a:r>
              <a:rPr lang="en-GB" dirty="0">
                <a:effectLst/>
                <a:latin typeface="Helvetica" pitchFamily="2" charset="0"/>
              </a:rPr>
              <a:t>An example of this is the potassium channel shown in fig. </a:t>
            </a:r>
            <a:r>
              <a:rPr lang="en-GB" dirty="0">
                <a:solidFill>
                  <a:srgbClr val="003BA6"/>
                </a:solidFill>
                <a:effectLst/>
                <a:latin typeface="Helvetica" pitchFamily="2" charset="0"/>
              </a:rPr>
              <a:t>11.9</a:t>
            </a:r>
            <a:r>
              <a:rPr lang="en-GB" dirty="0">
                <a:effectLst/>
                <a:latin typeface="Helvetica" pitchFamily="2" charset="0"/>
              </a:rPr>
              <a:t>(A). An even</a:t>
            </a:r>
          </a:p>
          <a:p>
            <a:r>
              <a:rPr lang="en-GB" dirty="0">
                <a:effectLst/>
                <a:latin typeface="Helvetica" pitchFamily="2" charset="0"/>
              </a:rPr>
              <a:t>more interesting type of transporter uses the cell energy to actively transport</a:t>
            </a:r>
          </a:p>
          <a:p>
            <a:r>
              <a:rPr lang="en-GB" dirty="0">
                <a:effectLst/>
                <a:latin typeface="Helvetica" pitchFamily="2" charset="0"/>
              </a:rPr>
              <a:t>a small molecule up its concentration gradient. These active transporters (or</a:t>
            </a:r>
          </a:p>
          <a:p>
            <a:r>
              <a:rPr lang="en-GB" dirty="0">
                <a:effectLst/>
                <a:latin typeface="Helvetica" pitchFamily="2" charset="0"/>
              </a:rPr>
              <a:t>pumps) are used by cells to accumulate nutrients from the environment such as</a:t>
            </a:r>
          </a:p>
          <a:p>
            <a:r>
              <a:rPr lang="en-GB" dirty="0">
                <a:effectLst/>
                <a:latin typeface="Helvetica" pitchFamily="2" charset="0"/>
              </a:rPr>
              <a:t>sugars and amino acids, and play a critical role in establishing large concentration</a:t>
            </a:r>
          </a:p>
          <a:p>
            <a:r>
              <a:rPr lang="en-GB" dirty="0">
                <a:effectLst/>
                <a:latin typeface="Helvetica" pitchFamily="2" charset="0"/>
              </a:rPr>
              <a:t>gradients of ions such as K+, Na+ and H+. A particularly important class</a:t>
            </a:r>
          </a:p>
          <a:p>
            <a:r>
              <a:rPr lang="en-GB" dirty="0">
                <a:effectLst/>
                <a:latin typeface="Helvetica" pitchFamily="2" charset="0"/>
              </a:rPr>
              <a:t>of these proteins are those that pump ions across membranes using the energy</a:t>
            </a:r>
          </a:p>
          <a:p>
            <a:r>
              <a:rPr lang="en-GB" dirty="0">
                <a:effectLst/>
                <a:latin typeface="Helvetica" pitchFamily="2" charset="0"/>
              </a:rPr>
              <a:t>resulting from the absorption of a photon of light. This is the initial event in</a:t>
            </a:r>
          </a:p>
          <a:p>
            <a:r>
              <a:rPr lang="en-GB" dirty="0">
                <a:effectLst/>
                <a:latin typeface="Helvetica" pitchFamily="2" charset="0"/>
              </a:rPr>
              <a:t>photosynthesis, and is ultimately the energy source for almost the entire web</a:t>
            </a:r>
          </a:p>
          <a:p>
            <a:r>
              <a:rPr lang="en-GB" dirty="0">
                <a:effectLst/>
                <a:latin typeface="Helvetica" pitchFamily="2" charset="0"/>
              </a:rPr>
              <a:t>of life on the surface of planet Earth. Cells can use ion concentration gradients</a:t>
            </a:r>
          </a:p>
          <a:p>
            <a:r>
              <a:rPr lang="en-GB" dirty="0">
                <a:effectLst/>
                <a:latin typeface="Helvetica" pitchFamily="2" charset="0"/>
              </a:rPr>
              <a:t>established by transporters and pumps in many ways, for example, to drive yet</a:t>
            </a:r>
          </a:p>
          <a:p>
            <a:r>
              <a:rPr lang="en-GB" dirty="0">
                <a:effectLst/>
                <a:latin typeface="Helvetica" pitchFamily="2" charset="0"/>
              </a:rPr>
              <a:t>more transport processes, to generate ATP, and in cells such as neurons, to</a:t>
            </a:r>
          </a:p>
          <a:p>
            <a:r>
              <a:rPr lang="en-GB" dirty="0">
                <a:effectLst/>
                <a:latin typeface="Helvetica" pitchFamily="2" charset="0"/>
              </a:rPr>
              <a:t>generate electrical signals.</a:t>
            </a:r>
          </a:p>
          <a:p>
            <a:endParaRPr lang="en-GB" dirty="0">
              <a:effectLst/>
              <a:latin typeface="Helvetica" pitchFamily="2" charset="0"/>
            </a:endParaRPr>
          </a:p>
        </p:txBody>
      </p:sp>
      <p:sp>
        <p:nvSpPr>
          <p:cNvPr id="4" name="Slide Number Placeholder 3"/>
          <p:cNvSpPr>
            <a:spLocks noGrp="1"/>
          </p:cNvSpPr>
          <p:nvPr>
            <p:ph type="sldNum" sz="quarter" idx="5"/>
          </p:nvPr>
        </p:nvSpPr>
        <p:spPr/>
        <p:txBody>
          <a:bodyPr/>
          <a:lstStyle/>
          <a:p>
            <a:fld id="{8C2AAE17-1187-794C-BD3F-381193F25A89}" type="slidenum">
              <a:rPr lang="en-US" smtClean="0"/>
              <a:pPr/>
              <a:t>13</a:t>
            </a:fld>
            <a:endParaRPr lang="en-US"/>
          </a:p>
        </p:txBody>
      </p:sp>
    </p:spTree>
    <p:extLst>
      <p:ext uri="{BB962C8B-B14F-4D97-AF65-F5344CB8AC3E}">
        <p14:creationId xmlns:p14="http://schemas.microsoft.com/office/powerpoint/2010/main" val="24453576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effectLst/>
              <a:latin typeface="Helvetica" pitchFamily="2" charset="0"/>
            </a:endParaRPr>
          </a:p>
          <a:p>
            <a:endParaRPr lang="en-CH" dirty="0"/>
          </a:p>
        </p:txBody>
      </p:sp>
      <p:sp>
        <p:nvSpPr>
          <p:cNvPr id="4" name="Slide Number Placeholder 3"/>
          <p:cNvSpPr>
            <a:spLocks noGrp="1"/>
          </p:cNvSpPr>
          <p:nvPr>
            <p:ph type="sldNum" sz="quarter" idx="5"/>
          </p:nvPr>
        </p:nvSpPr>
        <p:spPr/>
        <p:txBody>
          <a:bodyPr/>
          <a:lstStyle/>
          <a:p>
            <a:fld id="{8C2AAE17-1187-794C-BD3F-381193F25A89}" type="slidenum">
              <a:rPr lang="en-US" smtClean="0"/>
              <a:pPr/>
              <a:t>14</a:t>
            </a:fld>
            <a:endParaRPr lang="en-US"/>
          </a:p>
        </p:txBody>
      </p:sp>
    </p:spTree>
    <p:extLst>
      <p:ext uri="{BB962C8B-B14F-4D97-AF65-F5344CB8AC3E}">
        <p14:creationId xmlns:p14="http://schemas.microsoft.com/office/powerpoint/2010/main" val="38175573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8C2AAE17-1187-794C-BD3F-381193F25A89}" type="slidenum">
              <a:rPr lang="en-US" smtClean="0"/>
              <a:pPr/>
              <a:t>15</a:t>
            </a:fld>
            <a:endParaRPr lang="en-US"/>
          </a:p>
        </p:txBody>
      </p:sp>
    </p:spTree>
    <p:extLst>
      <p:ext uri="{BB962C8B-B14F-4D97-AF65-F5344CB8AC3E}">
        <p14:creationId xmlns:p14="http://schemas.microsoft.com/office/powerpoint/2010/main" val="42064033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effectLst/>
                <a:latin typeface="Helvetica" pitchFamily="2" charset="0"/>
              </a:rPr>
              <a:t>Along similar</a:t>
            </a:r>
          </a:p>
          <a:p>
            <a:r>
              <a:rPr lang="en-GB" dirty="0">
                <a:effectLst/>
                <a:latin typeface="Helvetica" pitchFamily="2" charset="0"/>
              </a:rPr>
              <a:t>lines, membrane proteins can generate local order in the lipids that surround</a:t>
            </a:r>
          </a:p>
          <a:p>
            <a:r>
              <a:rPr lang="en-GB" dirty="0">
                <a:effectLst/>
                <a:latin typeface="Helvetica" pitchFamily="2" charset="0"/>
              </a:rPr>
              <a:t>them and lipid domains can strongly influence protein organization.</a:t>
            </a:r>
          </a:p>
          <a:p>
            <a:endParaRPr lang="en-CH" dirty="0"/>
          </a:p>
        </p:txBody>
      </p:sp>
      <p:sp>
        <p:nvSpPr>
          <p:cNvPr id="4" name="Slide Number Placeholder 3"/>
          <p:cNvSpPr>
            <a:spLocks noGrp="1"/>
          </p:cNvSpPr>
          <p:nvPr>
            <p:ph type="sldNum" sz="quarter" idx="5"/>
          </p:nvPr>
        </p:nvSpPr>
        <p:spPr/>
        <p:txBody>
          <a:bodyPr/>
          <a:lstStyle/>
          <a:p>
            <a:fld id="{8C2AAE17-1187-794C-BD3F-381193F25A89}" type="slidenum">
              <a:rPr lang="en-US" smtClean="0"/>
              <a:pPr/>
              <a:t>16</a:t>
            </a:fld>
            <a:endParaRPr lang="en-US"/>
          </a:p>
        </p:txBody>
      </p:sp>
    </p:spTree>
    <p:extLst>
      <p:ext uri="{BB962C8B-B14F-4D97-AF65-F5344CB8AC3E}">
        <p14:creationId xmlns:p14="http://schemas.microsoft.com/office/powerpoint/2010/main" val="253192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7256B160-217A-894C-9F66-A85DA42CCF2D}" type="slidenum">
              <a:rPr lang="en-US"/>
              <a:pPr/>
              <a:t>17</a:t>
            </a:fld>
            <a:endParaRPr lang="en-US"/>
          </a:p>
        </p:txBody>
      </p:sp>
      <p:sp>
        <p:nvSpPr>
          <p:cNvPr id="37891" name="Rectangle 2"/>
          <p:cNvSpPr>
            <a:spLocks noGrp="1" noRot="1" noChangeAspect="1" noChangeArrowheads="1" noTextEdit="1"/>
          </p:cNvSpPr>
          <p:nvPr>
            <p:ph type="sldImg"/>
          </p:nvPr>
        </p:nvSpPr>
        <p:spPr>
          <a:xfrm>
            <a:off x="457200" y="720725"/>
            <a:ext cx="6400800" cy="3600450"/>
          </a:xfrm>
          <a:ln/>
        </p:spPr>
      </p:sp>
      <p:sp>
        <p:nvSpPr>
          <p:cNvPr id="37892" name="Rectangle 3"/>
          <p:cNvSpPr>
            <a:spLocks noGrp="1" noChangeArrowheads="1"/>
          </p:cNvSpPr>
          <p:nvPr>
            <p:ph type="body" idx="1"/>
          </p:nvPr>
        </p:nvSpPr>
        <p:spPr>
          <a:noFill/>
          <a:ln/>
        </p:spPr>
        <p:txBody>
          <a:bodyPr/>
          <a:lstStyle/>
          <a:p>
            <a:pPr eaLnBrk="1" hangingPunct="1"/>
            <a:r>
              <a:rPr lang="en-US" dirty="0">
                <a:latin typeface="Cambria" charset="0"/>
                <a:ea typeface="ＭＳ Ｐゴシック" charset="-128"/>
                <a:cs typeface="ＭＳ Ｐゴシック" charset="-128"/>
              </a:rPr>
              <a:t>Membranes are composed of lipids and proteins</a:t>
            </a:r>
          </a:p>
          <a:p>
            <a:pPr eaLnBrk="1" hangingPunct="1"/>
            <a:r>
              <a:rPr lang="en-US" dirty="0">
                <a:latin typeface="Cambria" charset="0"/>
                <a:ea typeface="ＭＳ Ｐゴシック" charset="-128"/>
                <a:cs typeface="ＭＳ Ｐゴシック" charset="-128"/>
              </a:rPr>
              <a:t>Membranes can self-assemble through hydrophobic interactions, which lower the free energy of the system</a:t>
            </a:r>
          </a:p>
          <a:p>
            <a:pPr eaLnBrk="1" hangingPunct="1"/>
            <a:r>
              <a:rPr lang="en-US" dirty="0">
                <a:latin typeface="Cambria" charset="0"/>
                <a:ea typeface="ＭＳ Ｐゴシック" charset="-128"/>
                <a:cs typeface="ＭＳ Ｐゴシック" charset="-128"/>
              </a:rPr>
              <a:t>Additional organization comes from proteins and </a:t>
            </a:r>
            <a:r>
              <a:rPr lang="en-US" dirty="0" err="1">
                <a:latin typeface="Cambria" charset="0"/>
                <a:ea typeface="ＭＳ Ｐゴシック" charset="-128"/>
                <a:cs typeface="ＭＳ Ｐゴシック" charset="-128"/>
              </a:rPr>
              <a:t>demixing</a:t>
            </a:r>
            <a:r>
              <a:rPr lang="en-US" dirty="0">
                <a:latin typeface="Cambria" charset="0"/>
                <a:ea typeface="ＭＳ Ｐゴシック" charset="-128"/>
                <a:cs typeface="ＭＳ Ｐゴシック" charset="-128"/>
              </a:rPr>
              <a:t> of lipid types</a:t>
            </a:r>
          </a:p>
          <a:p>
            <a:pPr eaLnBrk="1" hangingPunct="1"/>
            <a:r>
              <a:rPr lang="en-US" dirty="0">
                <a:latin typeface="Cambria" charset="0"/>
                <a:ea typeface="ＭＳ Ｐゴシック" charset="-128"/>
                <a:cs typeface="ＭＳ Ｐゴシック" charset="-128"/>
              </a:rPr>
              <a:t>Proteins in membranes can form channels to transport molecules and ions across</a:t>
            </a:r>
          </a:p>
        </p:txBody>
      </p:sp>
    </p:spTree>
    <p:extLst>
      <p:ext uri="{BB962C8B-B14F-4D97-AF65-F5344CB8AC3E}">
        <p14:creationId xmlns:p14="http://schemas.microsoft.com/office/powerpoint/2010/main" val="20112782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effectLst/>
                <a:latin typeface="Helvetica" pitchFamily="2" charset="0"/>
              </a:rPr>
              <a:t>Membrane shape changes associated with biological function. All membranes</a:t>
            </a:r>
          </a:p>
          <a:p>
            <a:r>
              <a:rPr lang="en-GB" dirty="0">
                <a:effectLst/>
                <a:latin typeface="Helvetica" pitchFamily="2" charset="0"/>
              </a:rPr>
              <a:t>undergo spontaneous shape changes and fluctuations due to thermal energy.</a:t>
            </a:r>
          </a:p>
          <a:p>
            <a:r>
              <a:rPr lang="en-GB" dirty="0">
                <a:effectLst/>
                <a:latin typeface="Helvetica" pitchFamily="2" charset="0"/>
              </a:rPr>
              <a:t>Application of external forces, for example by molecular motor proteins, can</a:t>
            </a:r>
          </a:p>
          <a:p>
            <a:r>
              <a:rPr lang="en-GB" dirty="0">
                <a:effectLst/>
                <a:latin typeface="Helvetica" pitchFamily="2" charset="0"/>
              </a:rPr>
              <a:t>further deform equilibrium membrane shapes. A common geometry is the extrusion</a:t>
            </a:r>
          </a:p>
          <a:p>
            <a:r>
              <a:rPr lang="en-GB" dirty="0">
                <a:effectLst/>
                <a:latin typeface="Helvetica" pitchFamily="2" charset="0"/>
              </a:rPr>
              <a:t>of a tube. Membranes may also undergo fusion and fission (or budding)</a:t>
            </a:r>
          </a:p>
          <a:p>
            <a:r>
              <a:rPr lang="en-GB" dirty="0">
                <a:effectLst/>
                <a:latin typeface="Helvetica" pitchFamily="2" charset="0"/>
              </a:rPr>
              <a:t>to change their topology.</a:t>
            </a:r>
          </a:p>
          <a:p>
            <a:endParaRPr lang="en-CH" dirty="0"/>
          </a:p>
        </p:txBody>
      </p:sp>
      <p:sp>
        <p:nvSpPr>
          <p:cNvPr id="4" name="Slide Number Placeholder 3"/>
          <p:cNvSpPr>
            <a:spLocks noGrp="1"/>
          </p:cNvSpPr>
          <p:nvPr>
            <p:ph type="sldNum" sz="quarter" idx="5"/>
          </p:nvPr>
        </p:nvSpPr>
        <p:spPr/>
        <p:txBody>
          <a:bodyPr/>
          <a:lstStyle/>
          <a:p>
            <a:fld id="{8C2AAE17-1187-794C-BD3F-381193F25A89}" type="slidenum">
              <a:rPr lang="en-US" smtClean="0"/>
              <a:pPr/>
              <a:t>18</a:t>
            </a:fld>
            <a:endParaRPr lang="en-US"/>
          </a:p>
        </p:txBody>
      </p:sp>
    </p:spTree>
    <p:extLst>
      <p:ext uri="{BB962C8B-B14F-4D97-AF65-F5344CB8AC3E}">
        <p14:creationId xmlns:p14="http://schemas.microsoft.com/office/powerpoint/2010/main" val="28132676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H" dirty="0"/>
              <a:t>Assumption: flat membrane has minimum energy.</a:t>
            </a:r>
          </a:p>
          <a:p>
            <a:r>
              <a:rPr lang="en-CH" dirty="0"/>
              <a:t>h=constant</a:t>
            </a:r>
          </a:p>
          <a:p>
            <a:endParaRPr lang="en-CH" dirty="0"/>
          </a:p>
          <a:p>
            <a:r>
              <a:rPr lang="en-CH" dirty="0"/>
              <a:t>Curvature: 1/R</a:t>
            </a:r>
          </a:p>
        </p:txBody>
      </p:sp>
      <p:sp>
        <p:nvSpPr>
          <p:cNvPr id="4" name="Slide Number Placeholder 3"/>
          <p:cNvSpPr>
            <a:spLocks noGrp="1"/>
          </p:cNvSpPr>
          <p:nvPr>
            <p:ph type="sldNum" sz="quarter" idx="5"/>
          </p:nvPr>
        </p:nvSpPr>
        <p:spPr/>
        <p:txBody>
          <a:bodyPr/>
          <a:lstStyle/>
          <a:p>
            <a:fld id="{8C2AAE17-1187-794C-BD3F-381193F25A89}" type="slidenum">
              <a:rPr lang="en-US" smtClean="0"/>
              <a:pPr/>
              <a:t>19</a:t>
            </a:fld>
            <a:endParaRPr lang="en-US"/>
          </a:p>
        </p:txBody>
      </p:sp>
    </p:spTree>
    <p:extLst>
      <p:ext uri="{BB962C8B-B14F-4D97-AF65-F5344CB8AC3E}">
        <p14:creationId xmlns:p14="http://schemas.microsoft.com/office/powerpoint/2010/main" val="8623313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H" dirty="0"/>
              <a:t>k1	0	1/R	0	-1/R1</a:t>
            </a:r>
          </a:p>
          <a:p>
            <a:r>
              <a:rPr lang="en-CH" dirty="0"/>
              <a:t>k2	0	1/R	1/R	1/R2</a:t>
            </a:r>
          </a:p>
        </p:txBody>
      </p:sp>
      <p:sp>
        <p:nvSpPr>
          <p:cNvPr id="4" name="Slide Number Placeholder 3"/>
          <p:cNvSpPr>
            <a:spLocks noGrp="1"/>
          </p:cNvSpPr>
          <p:nvPr>
            <p:ph type="sldNum" sz="quarter" idx="5"/>
          </p:nvPr>
        </p:nvSpPr>
        <p:spPr/>
        <p:txBody>
          <a:bodyPr/>
          <a:lstStyle/>
          <a:p>
            <a:fld id="{8C2AAE17-1187-794C-BD3F-381193F25A89}" type="slidenum">
              <a:rPr lang="en-US" smtClean="0"/>
              <a:pPr/>
              <a:t>20</a:t>
            </a:fld>
            <a:endParaRPr lang="en-US"/>
          </a:p>
        </p:txBody>
      </p:sp>
    </p:spTree>
    <p:extLst>
      <p:ext uri="{BB962C8B-B14F-4D97-AF65-F5344CB8AC3E}">
        <p14:creationId xmlns:p14="http://schemas.microsoft.com/office/powerpoint/2010/main" val="21170156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8C2AAE17-1187-794C-BD3F-381193F25A89}" type="slidenum">
              <a:rPr lang="en-US" smtClean="0"/>
              <a:pPr/>
              <a:t>3</a:t>
            </a:fld>
            <a:endParaRPr lang="en-US"/>
          </a:p>
        </p:txBody>
      </p:sp>
    </p:spTree>
    <p:extLst>
      <p:ext uri="{BB962C8B-B14F-4D97-AF65-F5344CB8AC3E}">
        <p14:creationId xmlns:p14="http://schemas.microsoft.com/office/powerpoint/2010/main" val="16125287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H" dirty="0"/>
              <a:t>h(x,y)</a:t>
            </a:r>
          </a:p>
          <a:p>
            <a:r>
              <a:rPr lang="en-CH" dirty="0"/>
              <a:t>curvature matrix</a:t>
            </a:r>
          </a:p>
        </p:txBody>
      </p:sp>
      <p:sp>
        <p:nvSpPr>
          <p:cNvPr id="4" name="Slide Number Placeholder 3"/>
          <p:cNvSpPr>
            <a:spLocks noGrp="1"/>
          </p:cNvSpPr>
          <p:nvPr>
            <p:ph type="sldNum" sz="quarter" idx="5"/>
          </p:nvPr>
        </p:nvSpPr>
        <p:spPr/>
        <p:txBody>
          <a:bodyPr/>
          <a:lstStyle/>
          <a:p>
            <a:fld id="{8C2AAE17-1187-794C-BD3F-381193F25A89}" type="slidenum">
              <a:rPr lang="en-US" smtClean="0"/>
              <a:pPr/>
              <a:t>21</a:t>
            </a:fld>
            <a:endParaRPr lang="en-US"/>
          </a:p>
        </p:txBody>
      </p:sp>
    </p:spTree>
    <p:extLst>
      <p:ext uri="{BB962C8B-B14F-4D97-AF65-F5344CB8AC3E}">
        <p14:creationId xmlns:p14="http://schemas.microsoft.com/office/powerpoint/2010/main" val="1691109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effectLst/>
                <a:latin typeface="Helvetica" pitchFamily="2" charset="0"/>
              </a:rPr>
              <a:t>From a mechanical perspective, the defining feature of these membranes is</a:t>
            </a:r>
          </a:p>
          <a:p>
            <a:r>
              <a:rPr lang="en-GB" dirty="0">
                <a:effectLst/>
                <a:latin typeface="Helvetica" pitchFamily="2" charset="0"/>
              </a:rPr>
              <a:t>their extremely tiny aspect ratio, with their lateral dimensions typically orders</a:t>
            </a:r>
          </a:p>
          <a:p>
            <a:r>
              <a:rPr lang="en-GB" dirty="0">
                <a:effectLst/>
                <a:latin typeface="Helvetica" pitchFamily="2" charset="0"/>
              </a:rPr>
              <a:t>of magnitude larger than their thickness of only 5 nm. As a result, the elastic</a:t>
            </a:r>
          </a:p>
          <a:p>
            <a:r>
              <a:rPr lang="en-GB" dirty="0">
                <a:effectLst/>
                <a:latin typeface="Helvetica" pitchFamily="2" charset="0"/>
              </a:rPr>
              <a:t>models that we will use to examine membrane deformation are two-dimensional</a:t>
            </a:r>
          </a:p>
          <a:p>
            <a:r>
              <a:rPr lang="en-GB" dirty="0">
                <a:effectLst/>
                <a:latin typeface="Helvetica" pitchFamily="2" charset="0"/>
              </a:rPr>
              <a:t>and emphasize the stretching and bending of the planar sheet.</a:t>
            </a:r>
          </a:p>
          <a:p>
            <a:endParaRPr lang="en-CH" dirty="0"/>
          </a:p>
          <a:p>
            <a:r>
              <a:rPr lang="en-GB" dirty="0">
                <a:effectLst/>
                <a:latin typeface="Helvetica" pitchFamily="2" charset="0"/>
              </a:rPr>
              <a:t>Our approach</a:t>
            </a:r>
          </a:p>
          <a:p>
            <a:r>
              <a:rPr lang="en-GB" dirty="0">
                <a:effectLst/>
                <a:latin typeface="Helvetica" pitchFamily="2" charset="0"/>
              </a:rPr>
              <a:t>will be to develop the simplest elasticity theory that captures the energy of the</a:t>
            </a:r>
          </a:p>
          <a:p>
            <a:r>
              <a:rPr lang="en-GB" dirty="0">
                <a:effectLst/>
                <a:latin typeface="Helvetica" pitchFamily="2" charset="0"/>
              </a:rPr>
              <a:t>various kinds of membrane deformation. Materials are</a:t>
            </a:r>
          </a:p>
          <a:p>
            <a:r>
              <a:rPr lang="en-GB" dirty="0">
                <a:effectLst/>
                <a:latin typeface="Helvetica" pitchFamily="2" charset="0"/>
              </a:rPr>
              <a:t>often conveniently described without reference to the underlying discreteness of</a:t>
            </a:r>
          </a:p>
          <a:p>
            <a:r>
              <a:rPr lang="en-GB" dirty="0">
                <a:effectLst/>
                <a:latin typeface="Helvetica" pitchFamily="2" charset="0"/>
              </a:rPr>
              <a:t>matter by using continuum elasticity theories, and our treatment of membranes</a:t>
            </a:r>
          </a:p>
          <a:p>
            <a:r>
              <a:rPr lang="en-GB" dirty="0">
                <a:effectLst/>
                <a:latin typeface="Helvetica" pitchFamily="2" charset="0"/>
              </a:rPr>
              <a:t>will be developed in that spirit. We will use the fact that the membrane thickness</a:t>
            </a:r>
          </a:p>
          <a:p>
            <a:r>
              <a:rPr lang="en-GB" dirty="0">
                <a:effectLst/>
                <a:latin typeface="Helvetica" pitchFamily="2" charset="0"/>
              </a:rPr>
              <a:t>is much smaller than the lateral extent of membranes in order to construct a</a:t>
            </a:r>
          </a:p>
          <a:p>
            <a:r>
              <a:rPr lang="en-GB" dirty="0">
                <a:effectLst/>
                <a:latin typeface="Helvetica" pitchFamily="2" charset="0"/>
              </a:rPr>
              <a:t>reduced dimensionality surrogate for the full three-dimensional elasticity.</a:t>
            </a:r>
          </a:p>
          <a:p>
            <a:endParaRPr lang="en-GB" dirty="0">
              <a:effectLst/>
              <a:latin typeface="Helvetica" pitchFamily="2" charset="0"/>
            </a:endParaRPr>
          </a:p>
          <a:p>
            <a:r>
              <a:rPr lang="en-GB" dirty="0">
                <a:effectLst/>
                <a:latin typeface="Helvetica" pitchFamily="2" charset="0"/>
              </a:rPr>
              <a:t>To get</a:t>
            </a:r>
          </a:p>
          <a:p>
            <a:r>
              <a:rPr lang="en-GB" dirty="0">
                <a:effectLst/>
                <a:latin typeface="Helvetica" pitchFamily="2" charset="0"/>
              </a:rPr>
              <a:t>a sense geometrically for how such deformations work, we will repeatedly appeal</a:t>
            </a:r>
          </a:p>
          <a:p>
            <a:r>
              <a:rPr lang="en-GB" dirty="0">
                <a:effectLst/>
                <a:latin typeface="Helvetica" pitchFamily="2" charset="0"/>
              </a:rPr>
              <a:t>to the square patch of membrane</a:t>
            </a:r>
          </a:p>
          <a:p>
            <a:endParaRPr lang="en-GB" dirty="0">
              <a:effectLst/>
              <a:latin typeface="Helvetica" pitchFamily="2" charset="0"/>
            </a:endParaRPr>
          </a:p>
          <a:p>
            <a:endParaRPr lang="en-CH" dirty="0"/>
          </a:p>
        </p:txBody>
      </p:sp>
      <p:sp>
        <p:nvSpPr>
          <p:cNvPr id="4" name="Slide Number Placeholder 3"/>
          <p:cNvSpPr>
            <a:spLocks noGrp="1"/>
          </p:cNvSpPr>
          <p:nvPr>
            <p:ph type="sldNum" sz="quarter" idx="5"/>
          </p:nvPr>
        </p:nvSpPr>
        <p:spPr/>
        <p:txBody>
          <a:bodyPr/>
          <a:lstStyle/>
          <a:p>
            <a:fld id="{8C2AAE17-1187-794C-BD3F-381193F25A89}" type="slidenum">
              <a:rPr lang="en-US" smtClean="0"/>
              <a:pPr/>
              <a:t>22</a:t>
            </a:fld>
            <a:endParaRPr lang="en-US"/>
          </a:p>
        </p:txBody>
      </p:sp>
    </p:spTree>
    <p:extLst>
      <p:ext uri="{BB962C8B-B14F-4D97-AF65-F5344CB8AC3E}">
        <p14:creationId xmlns:p14="http://schemas.microsoft.com/office/powerpoint/2010/main" val="28097848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effectLst/>
              <a:latin typeface="Helvetica" pitchFamily="2" charset="0"/>
            </a:endParaRPr>
          </a:p>
          <a:p>
            <a:endParaRPr lang="en-CH" dirty="0"/>
          </a:p>
        </p:txBody>
      </p:sp>
      <p:sp>
        <p:nvSpPr>
          <p:cNvPr id="4" name="Slide Number Placeholder 3"/>
          <p:cNvSpPr>
            <a:spLocks noGrp="1"/>
          </p:cNvSpPr>
          <p:nvPr>
            <p:ph type="sldNum" sz="quarter" idx="5"/>
          </p:nvPr>
        </p:nvSpPr>
        <p:spPr/>
        <p:txBody>
          <a:bodyPr/>
          <a:lstStyle/>
          <a:p>
            <a:fld id="{8C2AAE17-1187-794C-BD3F-381193F25A89}" type="slidenum">
              <a:rPr lang="en-US" smtClean="0"/>
              <a:pPr/>
              <a:t>23</a:t>
            </a:fld>
            <a:endParaRPr lang="en-US"/>
          </a:p>
        </p:txBody>
      </p:sp>
    </p:spTree>
    <p:extLst>
      <p:ext uri="{BB962C8B-B14F-4D97-AF65-F5344CB8AC3E}">
        <p14:creationId xmlns:p14="http://schemas.microsoft.com/office/powerpoint/2010/main" val="2571140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8C2AAE17-1187-794C-BD3F-381193F25A89}" type="slidenum">
              <a:rPr lang="en-US" smtClean="0"/>
              <a:pPr/>
              <a:t>24</a:t>
            </a:fld>
            <a:endParaRPr lang="en-US"/>
          </a:p>
        </p:txBody>
      </p:sp>
    </p:spTree>
    <p:extLst>
      <p:ext uri="{BB962C8B-B14F-4D97-AF65-F5344CB8AC3E}">
        <p14:creationId xmlns:p14="http://schemas.microsoft.com/office/powerpoint/2010/main" val="12126460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H" dirty="0"/>
              <a:t>soap bubbles</a:t>
            </a:r>
          </a:p>
        </p:txBody>
      </p:sp>
      <p:sp>
        <p:nvSpPr>
          <p:cNvPr id="4" name="Slide Number Placeholder 3"/>
          <p:cNvSpPr>
            <a:spLocks noGrp="1"/>
          </p:cNvSpPr>
          <p:nvPr>
            <p:ph type="sldNum" sz="quarter" idx="5"/>
          </p:nvPr>
        </p:nvSpPr>
        <p:spPr/>
        <p:txBody>
          <a:bodyPr/>
          <a:lstStyle/>
          <a:p>
            <a:fld id="{8C2AAE17-1187-794C-BD3F-381193F25A89}" type="slidenum">
              <a:rPr lang="en-US" smtClean="0"/>
              <a:pPr/>
              <a:t>25</a:t>
            </a:fld>
            <a:endParaRPr lang="en-US"/>
          </a:p>
        </p:txBody>
      </p:sp>
    </p:spTree>
    <p:extLst>
      <p:ext uri="{BB962C8B-B14F-4D97-AF65-F5344CB8AC3E}">
        <p14:creationId xmlns:p14="http://schemas.microsoft.com/office/powerpoint/2010/main" val="41276951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effectLst/>
                <a:latin typeface="Helvetica" pitchFamily="2" charset="0"/>
              </a:rPr>
              <a:t>Experimental data from a micropipette aspiration experiment.</a:t>
            </a:r>
          </a:p>
          <a:p>
            <a:r>
              <a:rPr lang="en-GB" dirty="0">
                <a:effectLst/>
                <a:latin typeface="Helvetica" pitchFamily="2" charset="0"/>
              </a:rPr>
              <a:t>(A) A series of tensions were applied by controlling the pipette pressure and</a:t>
            </a:r>
          </a:p>
          <a:p>
            <a:r>
              <a:rPr lang="en-GB" dirty="0">
                <a:effectLst/>
                <a:latin typeface="Helvetica" pitchFamily="2" charset="0"/>
              </a:rPr>
              <a:t>the associated tension and area were measured for each such pressure. The</a:t>
            </a:r>
          </a:p>
          <a:p>
            <a:r>
              <a:rPr lang="en-GB" dirty="0">
                <a:effectLst/>
                <a:latin typeface="Helvetica" pitchFamily="2" charset="0"/>
              </a:rPr>
              <a:t>slope of the graph is the area stretch modulus. (B) Measured values of the area</a:t>
            </a:r>
          </a:p>
          <a:p>
            <a:r>
              <a:rPr lang="en-GB" dirty="0">
                <a:effectLst/>
                <a:latin typeface="Helvetica" pitchFamily="2" charset="0"/>
              </a:rPr>
              <a:t>stretch modulus for different lipids.</a:t>
            </a:r>
          </a:p>
          <a:p>
            <a:endParaRPr lang="en-CH" dirty="0"/>
          </a:p>
        </p:txBody>
      </p:sp>
      <p:sp>
        <p:nvSpPr>
          <p:cNvPr id="4" name="Slide Number Placeholder 3"/>
          <p:cNvSpPr>
            <a:spLocks noGrp="1"/>
          </p:cNvSpPr>
          <p:nvPr>
            <p:ph type="sldNum" sz="quarter" idx="5"/>
          </p:nvPr>
        </p:nvSpPr>
        <p:spPr/>
        <p:txBody>
          <a:bodyPr/>
          <a:lstStyle/>
          <a:p>
            <a:fld id="{8C2AAE17-1187-794C-BD3F-381193F25A89}" type="slidenum">
              <a:rPr lang="en-US" smtClean="0"/>
              <a:pPr/>
              <a:t>26</a:t>
            </a:fld>
            <a:endParaRPr lang="en-US"/>
          </a:p>
        </p:txBody>
      </p:sp>
    </p:spTree>
    <p:extLst>
      <p:ext uri="{BB962C8B-B14F-4D97-AF65-F5344CB8AC3E}">
        <p14:creationId xmlns:p14="http://schemas.microsoft.com/office/powerpoint/2010/main" val="24485707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7256B160-217A-894C-9F66-A85DA42CCF2D}" type="slidenum">
              <a:rPr lang="en-US"/>
              <a:pPr/>
              <a:t>27</a:t>
            </a:fld>
            <a:endParaRPr lang="en-US"/>
          </a:p>
        </p:txBody>
      </p:sp>
      <p:sp>
        <p:nvSpPr>
          <p:cNvPr id="37891" name="Rectangle 2"/>
          <p:cNvSpPr>
            <a:spLocks noGrp="1" noRot="1" noChangeAspect="1" noChangeArrowheads="1" noTextEdit="1"/>
          </p:cNvSpPr>
          <p:nvPr>
            <p:ph type="sldImg"/>
          </p:nvPr>
        </p:nvSpPr>
        <p:spPr>
          <a:xfrm>
            <a:off x="457200" y="720725"/>
            <a:ext cx="6400800" cy="3600450"/>
          </a:xfrm>
          <a:ln/>
        </p:spPr>
      </p:sp>
      <p:sp>
        <p:nvSpPr>
          <p:cNvPr id="37892" name="Rectangle 3"/>
          <p:cNvSpPr>
            <a:spLocks noGrp="1" noChangeArrowheads="1"/>
          </p:cNvSpPr>
          <p:nvPr>
            <p:ph type="body" idx="1"/>
          </p:nvPr>
        </p:nvSpPr>
        <p:spPr>
          <a:noFill/>
          <a:ln/>
        </p:spPr>
        <p:txBody>
          <a:bodyPr/>
          <a:lstStyle/>
          <a:p>
            <a:pPr eaLnBrk="1" hangingPunct="1"/>
            <a:endParaRPr lang="en-US" dirty="0">
              <a:latin typeface="Cambria" charset="0"/>
              <a:ea typeface="ＭＳ Ｐゴシック" charset="-128"/>
              <a:cs typeface="ＭＳ Ｐゴシック" charset="-128"/>
            </a:endParaRPr>
          </a:p>
        </p:txBody>
      </p:sp>
    </p:spTree>
    <p:extLst>
      <p:ext uri="{BB962C8B-B14F-4D97-AF65-F5344CB8AC3E}">
        <p14:creationId xmlns:p14="http://schemas.microsoft.com/office/powerpoint/2010/main" val="22734002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8C2AAE17-1187-794C-BD3F-381193F25A89}" type="slidenum">
              <a:rPr lang="en-US" smtClean="0"/>
              <a:pPr/>
              <a:t>30</a:t>
            </a:fld>
            <a:endParaRPr lang="en-US"/>
          </a:p>
        </p:txBody>
      </p:sp>
    </p:spTree>
    <p:extLst>
      <p:ext uri="{BB962C8B-B14F-4D97-AF65-F5344CB8AC3E}">
        <p14:creationId xmlns:p14="http://schemas.microsoft.com/office/powerpoint/2010/main" val="25834198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H" dirty="0"/>
              <a:t>contributors to free energy: energy and entropy</a:t>
            </a:r>
          </a:p>
          <a:p>
            <a:endParaRPr lang="en-CH" dirty="0"/>
          </a:p>
          <a:p>
            <a:r>
              <a:rPr lang="en-CH" dirty="0"/>
              <a:t>(C) Higher entropy in random fold, lower energy in folded state</a:t>
            </a:r>
          </a:p>
          <a:p>
            <a:endParaRPr lang="en-CH" dirty="0"/>
          </a:p>
          <a:p>
            <a:r>
              <a:rPr lang="en-CH" dirty="0"/>
              <a:t>(D) </a:t>
            </a:r>
            <a:r>
              <a:rPr lang="en-GB" dirty="0">
                <a:effectLst/>
                <a:latin typeface="Helvetica" pitchFamily="2" charset="0"/>
              </a:rPr>
              <a:t>charge state of the protein reflects a competition between the entropy gained by permitting</a:t>
            </a:r>
          </a:p>
          <a:p>
            <a:r>
              <a:rPr lang="en-GB" dirty="0">
                <a:effectLst/>
                <a:latin typeface="Helvetica" pitchFamily="2" charset="0"/>
              </a:rPr>
              <a:t>charges to wander in solution and the corresponding energy cost associated with</a:t>
            </a:r>
          </a:p>
          <a:p>
            <a:r>
              <a:rPr lang="en-GB" dirty="0">
                <a:effectLst/>
                <a:latin typeface="Helvetica" pitchFamily="2" charset="0"/>
              </a:rPr>
              <a:t>removing those charges from their protein host</a:t>
            </a:r>
            <a:endParaRPr lang="en-CH" dirty="0"/>
          </a:p>
          <a:p>
            <a:endParaRPr lang="en-CH" dirty="0"/>
          </a:p>
          <a:p>
            <a:r>
              <a:rPr lang="en-GB" dirty="0">
                <a:effectLst/>
                <a:latin typeface="Helvetica" pitchFamily="2" charset="0"/>
              </a:rPr>
              <a:t>(E) entropy associated with free ligands and the energetic gain they garner as a result of being</a:t>
            </a:r>
          </a:p>
          <a:p>
            <a:r>
              <a:rPr lang="en-GB" dirty="0">
                <a:effectLst/>
                <a:latin typeface="Helvetica" pitchFamily="2" charset="0"/>
              </a:rPr>
              <a:t>bound to their protein host</a:t>
            </a:r>
          </a:p>
          <a:p>
            <a:endParaRPr lang="en-CH" dirty="0"/>
          </a:p>
          <a:p>
            <a:r>
              <a:rPr lang="en-CH" dirty="0"/>
              <a:t>(F)</a:t>
            </a:r>
            <a:r>
              <a:rPr lang="en-GB" dirty="0">
                <a:effectLst/>
                <a:latin typeface="Helvetica" pitchFamily="2" charset="0"/>
              </a:rPr>
              <a:t> protein coexists in an</a:t>
            </a:r>
          </a:p>
          <a:p>
            <a:r>
              <a:rPr lang="en-GB" dirty="0">
                <a:effectLst/>
                <a:latin typeface="Helvetica" pitchFamily="2" charset="0"/>
              </a:rPr>
              <a:t>active and inactive form and where the relative probability of these states is dictated</a:t>
            </a:r>
          </a:p>
          <a:p>
            <a:r>
              <a:rPr lang="en-GB" dirty="0">
                <a:effectLst/>
                <a:latin typeface="Helvetica" pitchFamily="2" charset="0"/>
              </a:rPr>
              <a:t>by some external influence</a:t>
            </a:r>
          </a:p>
          <a:p>
            <a:endParaRPr lang="en-CH" dirty="0"/>
          </a:p>
        </p:txBody>
      </p:sp>
      <p:sp>
        <p:nvSpPr>
          <p:cNvPr id="4" name="Slide Number Placeholder 3"/>
          <p:cNvSpPr>
            <a:spLocks noGrp="1"/>
          </p:cNvSpPr>
          <p:nvPr>
            <p:ph type="sldNum" sz="quarter" idx="5"/>
          </p:nvPr>
        </p:nvSpPr>
        <p:spPr/>
        <p:txBody>
          <a:bodyPr/>
          <a:lstStyle/>
          <a:p>
            <a:fld id="{8C2AAE17-1187-794C-BD3F-381193F25A89}" type="slidenum">
              <a:rPr lang="en-US" smtClean="0"/>
              <a:pPr/>
              <a:t>31</a:t>
            </a:fld>
            <a:endParaRPr lang="en-US"/>
          </a:p>
        </p:txBody>
      </p:sp>
    </p:spTree>
    <p:extLst>
      <p:ext uri="{BB962C8B-B14F-4D97-AF65-F5344CB8AC3E}">
        <p14:creationId xmlns:p14="http://schemas.microsoft.com/office/powerpoint/2010/main" val="41646625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effectLst/>
              <a:latin typeface="Helvetica" pitchFamily="2" charset="0"/>
            </a:endParaRPr>
          </a:p>
          <a:p>
            <a:r>
              <a:rPr lang="en-GB" dirty="0">
                <a:effectLst/>
                <a:latin typeface="Helvetica" pitchFamily="2" charset="0"/>
              </a:rPr>
              <a:t>An experiment demonstrating mobility of proteins in the mitochondrial</a:t>
            </a:r>
          </a:p>
          <a:p>
            <a:r>
              <a:rPr lang="en-GB" dirty="0">
                <a:effectLst/>
                <a:latin typeface="Helvetica" pitchFamily="2" charset="0"/>
              </a:rPr>
              <a:t>membrane. (A) Isolated mitochondrial membranes were exposed to</a:t>
            </a:r>
          </a:p>
          <a:p>
            <a:r>
              <a:rPr lang="en-GB" dirty="0">
                <a:effectLst/>
                <a:latin typeface="Helvetica" pitchFamily="2" charset="0"/>
              </a:rPr>
              <a:t>an electric field. When the field is off, the proteins are uniformly distributed</a:t>
            </a:r>
          </a:p>
          <a:p>
            <a:r>
              <a:rPr lang="en-GB" dirty="0">
                <a:effectLst/>
                <a:latin typeface="Helvetica" pitchFamily="2" charset="0"/>
              </a:rPr>
              <a:t>on the mitochondrial surface. When the field is turned on, the membrane proteins</a:t>
            </a:r>
          </a:p>
          <a:p>
            <a:r>
              <a:rPr lang="en-GB" dirty="0">
                <a:effectLst/>
                <a:latin typeface="Helvetica" pitchFamily="2" charset="0"/>
              </a:rPr>
              <a:t>migrate preferentially to one pole. If the field is turned off, they return to</a:t>
            </a:r>
          </a:p>
          <a:p>
            <a:r>
              <a:rPr lang="en-GB" dirty="0">
                <a:effectLst/>
                <a:latin typeface="Helvetica" pitchFamily="2" charset="0"/>
              </a:rPr>
              <a:t>their uniformly distributed state in several seconds.</a:t>
            </a:r>
          </a:p>
          <a:p>
            <a:endParaRPr lang="en-CH" dirty="0"/>
          </a:p>
        </p:txBody>
      </p:sp>
      <p:sp>
        <p:nvSpPr>
          <p:cNvPr id="4" name="Slide Number Placeholder 3"/>
          <p:cNvSpPr>
            <a:spLocks noGrp="1"/>
          </p:cNvSpPr>
          <p:nvPr>
            <p:ph type="sldNum" sz="quarter" idx="5"/>
          </p:nvPr>
        </p:nvSpPr>
        <p:spPr/>
        <p:txBody>
          <a:bodyPr/>
          <a:lstStyle/>
          <a:p>
            <a:fld id="{8C2AAE17-1187-794C-BD3F-381193F25A89}" type="slidenum">
              <a:rPr lang="en-US" smtClean="0"/>
              <a:pPr/>
              <a:t>32</a:t>
            </a:fld>
            <a:endParaRPr lang="en-US"/>
          </a:p>
        </p:txBody>
      </p:sp>
    </p:spTree>
    <p:extLst>
      <p:ext uri="{BB962C8B-B14F-4D97-AF65-F5344CB8AC3E}">
        <p14:creationId xmlns:p14="http://schemas.microsoft.com/office/powerpoint/2010/main" val="33712667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E5DD0F-51AD-DA25-2DB1-86841AB1132C}"/>
            </a:ext>
          </a:extLst>
        </p:cNvPr>
        <p:cNvGrpSpPr/>
        <p:nvPr/>
      </p:nvGrpSpPr>
      <p:grpSpPr>
        <a:xfrm>
          <a:off x="0" y="0"/>
          <a:ext cx="0" cy="0"/>
          <a:chOff x="0" y="0"/>
          <a:chExt cx="0" cy="0"/>
        </a:xfrm>
      </p:grpSpPr>
      <p:sp>
        <p:nvSpPr>
          <p:cNvPr id="297986" name="Rectangle 1026">
            <a:extLst>
              <a:ext uri="{FF2B5EF4-FFF2-40B4-BE49-F238E27FC236}">
                <a16:creationId xmlns:a16="http://schemas.microsoft.com/office/drawing/2014/main" id="{66CFBBA8-0B35-1FFD-B05B-8E4AD4C43D82}"/>
              </a:ext>
            </a:extLst>
          </p:cNvPr>
          <p:cNvSpPr>
            <a:spLocks noGrp="1" noRot="1" noChangeAspect="1" noChangeArrowheads="1" noTextEdit="1"/>
          </p:cNvSpPr>
          <p:nvPr>
            <p:ph type="sldImg"/>
          </p:nvPr>
        </p:nvSpPr>
        <p:spPr bwMode="auto">
          <a:xfrm>
            <a:off x="527050" y="754063"/>
            <a:ext cx="6321425" cy="3556000"/>
          </a:xfrm>
          <a:prstGeom prst="rect">
            <a:avLst/>
          </a:prstGeom>
          <a:noFill/>
          <a:ln>
            <a:solidFill>
              <a:srgbClr val="000000"/>
            </a:solidFill>
            <a:miter lim="800000"/>
            <a:headEnd/>
            <a:tailEnd/>
          </a:ln>
        </p:spPr>
      </p:sp>
      <p:sp>
        <p:nvSpPr>
          <p:cNvPr id="297987" name="Text Box 1027">
            <a:extLst>
              <a:ext uri="{FF2B5EF4-FFF2-40B4-BE49-F238E27FC236}">
                <a16:creationId xmlns:a16="http://schemas.microsoft.com/office/drawing/2014/main" id="{623877CC-F0E6-903D-1AAF-A4F63105D417}"/>
              </a:ext>
            </a:extLst>
          </p:cNvPr>
          <p:cNvSpPr txBox="1">
            <a:spLocks noGrp="1" noChangeArrowheads="1"/>
          </p:cNvSpPr>
          <p:nvPr>
            <p:ph type="body" idx="1"/>
          </p:nvPr>
        </p:nvSpPr>
        <p:spPr/>
        <p:txBody>
          <a:bodyPr/>
          <a:lstStyle/>
          <a:p>
            <a:r>
              <a:rPr lang="en-GB" dirty="0">
                <a:effectLst/>
                <a:latin typeface="Helvetica" pitchFamily="2" charset="0"/>
              </a:rPr>
              <a:t>Membranes are a critical part of all forms of life on Earth because they separate</a:t>
            </a:r>
          </a:p>
          <a:p>
            <a:r>
              <a:rPr lang="en-GB" dirty="0">
                <a:effectLst/>
                <a:latin typeface="Helvetica" pitchFamily="2" charset="0"/>
              </a:rPr>
              <a:t>the cellular contents from the external world, maintaining vast differences</a:t>
            </a:r>
          </a:p>
          <a:p>
            <a:r>
              <a:rPr lang="en-GB" dirty="0">
                <a:effectLst/>
                <a:latin typeface="Helvetica" pitchFamily="2" charset="0"/>
              </a:rPr>
              <a:t>in chemical composition between a cell and its surroundings. At the same time,</a:t>
            </a:r>
          </a:p>
          <a:p>
            <a:r>
              <a:rPr lang="en-GB" dirty="0">
                <a:effectLst/>
                <a:latin typeface="Helvetica" pitchFamily="2" charset="0"/>
              </a:rPr>
              <a:t>membranes must enable the passage of critical nutrients into the cell and the</a:t>
            </a:r>
          </a:p>
          <a:p>
            <a:r>
              <a:rPr lang="en-GB" dirty="0">
                <a:effectLst/>
                <a:latin typeface="Helvetica" pitchFamily="2" charset="0"/>
              </a:rPr>
              <a:t>passage of waste products out. They must also be physically flexible to enable</a:t>
            </a:r>
          </a:p>
          <a:p>
            <a:r>
              <a:rPr lang="en-GB" dirty="0">
                <a:effectLst/>
                <a:latin typeface="Helvetica" pitchFamily="2" charset="0"/>
              </a:rPr>
              <a:t>cells to grow or otherwise change shape and they must have malleable topologies,</a:t>
            </a:r>
          </a:p>
          <a:p>
            <a:r>
              <a:rPr lang="en-GB" dirty="0">
                <a:effectLst/>
                <a:latin typeface="Helvetica" pitchFamily="2" charset="0"/>
              </a:rPr>
              <a:t>for example, such that a single cell can divide into two such that each</a:t>
            </a:r>
          </a:p>
          <a:p>
            <a:r>
              <a:rPr lang="en-GB" dirty="0">
                <a:effectLst/>
                <a:latin typeface="Helvetica" pitchFamily="2" charset="0"/>
              </a:rPr>
              <a:t>have a completely closed, contiguous membrane. Membranes in biological systems</a:t>
            </a:r>
          </a:p>
          <a:p>
            <a:r>
              <a:rPr lang="en-GB" dirty="0">
                <a:effectLst/>
                <a:latin typeface="Helvetica" pitchFamily="2" charset="0"/>
              </a:rPr>
              <a:t>have balanced these multiple demands by exploiting the special physical</a:t>
            </a:r>
          </a:p>
          <a:p>
            <a:r>
              <a:rPr lang="en-GB" dirty="0">
                <a:effectLst/>
                <a:latin typeface="Helvetica" pitchFamily="2" charset="0"/>
              </a:rPr>
              <a:t>properties of the molecules that make them up.</a:t>
            </a:r>
          </a:p>
        </p:txBody>
      </p:sp>
    </p:spTree>
    <p:extLst>
      <p:ext uri="{BB962C8B-B14F-4D97-AF65-F5344CB8AC3E}">
        <p14:creationId xmlns:p14="http://schemas.microsoft.com/office/powerpoint/2010/main" val="39624001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H" dirty="0"/>
              <a:t>contributors to free energy: energy and entropy</a:t>
            </a:r>
          </a:p>
          <a:p>
            <a:endParaRPr lang="en-CH" dirty="0"/>
          </a:p>
          <a:p>
            <a:r>
              <a:rPr lang="en-CH" dirty="0"/>
              <a:t>(C) Higher entropy in random fold, lower energy in folded state</a:t>
            </a:r>
          </a:p>
          <a:p>
            <a:endParaRPr lang="en-CH" dirty="0"/>
          </a:p>
          <a:p>
            <a:r>
              <a:rPr lang="en-CH" dirty="0"/>
              <a:t>(D) </a:t>
            </a:r>
            <a:r>
              <a:rPr lang="en-GB" dirty="0">
                <a:effectLst/>
                <a:latin typeface="Helvetica" pitchFamily="2" charset="0"/>
              </a:rPr>
              <a:t>charge state of the protein reflects a competition between the entropy gained by permitting</a:t>
            </a:r>
          </a:p>
          <a:p>
            <a:r>
              <a:rPr lang="en-GB" dirty="0">
                <a:effectLst/>
                <a:latin typeface="Helvetica" pitchFamily="2" charset="0"/>
              </a:rPr>
              <a:t>charges to wander in solution and the corresponding energy cost associated with</a:t>
            </a:r>
          </a:p>
          <a:p>
            <a:r>
              <a:rPr lang="en-GB" dirty="0">
                <a:effectLst/>
                <a:latin typeface="Helvetica" pitchFamily="2" charset="0"/>
              </a:rPr>
              <a:t>removing those charges from their protein host</a:t>
            </a:r>
            <a:endParaRPr lang="en-CH" dirty="0"/>
          </a:p>
          <a:p>
            <a:endParaRPr lang="en-CH" dirty="0"/>
          </a:p>
          <a:p>
            <a:r>
              <a:rPr lang="en-GB" dirty="0">
                <a:effectLst/>
                <a:latin typeface="Helvetica" pitchFamily="2" charset="0"/>
              </a:rPr>
              <a:t>(E) entropy associated with free ligands and the energetic gain they garner as a result of being</a:t>
            </a:r>
          </a:p>
          <a:p>
            <a:r>
              <a:rPr lang="en-GB" dirty="0">
                <a:effectLst/>
                <a:latin typeface="Helvetica" pitchFamily="2" charset="0"/>
              </a:rPr>
              <a:t>bound to their protein host</a:t>
            </a:r>
          </a:p>
          <a:p>
            <a:endParaRPr lang="en-CH" dirty="0"/>
          </a:p>
          <a:p>
            <a:r>
              <a:rPr lang="en-CH" dirty="0"/>
              <a:t>(F)</a:t>
            </a:r>
            <a:r>
              <a:rPr lang="en-GB" dirty="0">
                <a:effectLst/>
                <a:latin typeface="Helvetica" pitchFamily="2" charset="0"/>
              </a:rPr>
              <a:t> protein coexists in an</a:t>
            </a:r>
          </a:p>
          <a:p>
            <a:r>
              <a:rPr lang="en-GB" dirty="0">
                <a:effectLst/>
                <a:latin typeface="Helvetica" pitchFamily="2" charset="0"/>
              </a:rPr>
              <a:t>active and inactive form and where the relative probability of these states is dictated</a:t>
            </a:r>
          </a:p>
          <a:p>
            <a:r>
              <a:rPr lang="en-GB" dirty="0">
                <a:effectLst/>
                <a:latin typeface="Helvetica" pitchFamily="2" charset="0"/>
              </a:rPr>
              <a:t>by some external influence</a:t>
            </a:r>
          </a:p>
          <a:p>
            <a:endParaRPr lang="en-CH" dirty="0"/>
          </a:p>
        </p:txBody>
      </p:sp>
      <p:sp>
        <p:nvSpPr>
          <p:cNvPr id="4" name="Slide Number Placeholder 3"/>
          <p:cNvSpPr>
            <a:spLocks noGrp="1"/>
          </p:cNvSpPr>
          <p:nvPr>
            <p:ph type="sldNum" sz="quarter" idx="5"/>
          </p:nvPr>
        </p:nvSpPr>
        <p:spPr/>
        <p:txBody>
          <a:bodyPr/>
          <a:lstStyle/>
          <a:p>
            <a:fld id="{8C2AAE17-1187-794C-BD3F-381193F25A89}" type="slidenum">
              <a:rPr lang="en-US" smtClean="0"/>
              <a:pPr/>
              <a:t>33</a:t>
            </a:fld>
            <a:endParaRPr lang="en-US"/>
          </a:p>
        </p:txBody>
      </p:sp>
    </p:spTree>
    <p:extLst>
      <p:ext uri="{BB962C8B-B14F-4D97-AF65-F5344CB8AC3E}">
        <p14:creationId xmlns:p14="http://schemas.microsoft.com/office/powerpoint/2010/main" val="29105269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H" dirty="0"/>
              <a:t>contributors to free energy: energy and entropy</a:t>
            </a:r>
          </a:p>
          <a:p>
            <a:endParaRPr lang="en-CH" dirty="0"/>
          </a:p>
          <a:p>
            <a:r>
              <a:rPr lang="en-CH" dirty="0"/>
              <a:t>(C) Higher entropy in random fold, lower energy in folded state</a:t>
            </a:r>
          </a:p>
          <a:p>
            <a:endParaRPr lang="en-CH" dirty="0"/>
          </a:p>
          <a:p>
            <a:r>
              <a:rPr lang="en-CH" dirty="0"/>
              <a:t>(D) </a:t>
            </a:r>
            <a:r>
              <a:rPr lang="en-GB" dirty="0">
                <a:effectLst/>
                <a:latin typeface="Helvetica" pitchFamily="2" charset="0"/>
              </a:rPr>
              <a:t>charge state of the protein reflects a competition between the entropy gained by permitting</a:t>
            </a:r>
          </a:p>
          <a:p>
            <a:r>
              <a:rPr lang="en-GB" dirty="0">
                <a:effectLst/>
                <a:latin typeface="Helvetica" pitchFamily="2" charset="0"/>
              </a:rPr>
              <a:t>charges to wander in solution and the corresponding energy cost associated with</a:t>
            </a:r>
          </a:p>
          <a:p>
            <a:r>
              <a:rPr lang="en-GB" dirty="0">
                <a:effectLst/>
                <a:latin typeface="Helvetica" pitchFamily="2" charset="0"/>
              </a:rPr>
              <a:t>removing those charges from their protein host</a:t>
            </a:r>
            <a:endParaRPr lang="en-CH" dirty="0"/>
          </a:p>
          <a:p>
            <a:endParaRPr lang="en-CH" dirty="0"/>
          </a:p>
          <a:p>
            <a:r>
              <a:rPr lang="en-GB" dirty="0">
                <a:effectLst/>
                <a:latin typeface="Helvetica" pitchFamily="2" charset="0"/>
              </a:rPr>
              <a:t>(E) entropy associated with free ligands and the energetic gain they garner as a result of being</a:t>
            </a:r>
          </a:p>
          <a:p>
            <a:r>
              <a:rPr lang="en-GB" dirty="0">
                <a:effectLst/>
                <a:latin typeface="Helvetica" pitchFamily="2" charset="0"/>
              </a:rPr>
              <a:t>bound to their protein host</a:t>
            </a:r>
          </a:p>
          <a:p>
            <a:endParaRPr lang="en-CH" dirty="0"/>
          </a:p>
          <a:p>
            <a:r>
              <a:rPr lang="en-CH" dirty="0"/>
              <a:t>(F)</a:t>
            </a:r>
            <a:r>
              <a:rPr lang="en-GB" dirty="0">
                <a:effectLst/>
                <a:latin typeface="Helvetica" pitchFamily="2" charset="0"/>
              </a:rPr>
              <a:t> protein coexists in an</a:t>
            </a:r>
          </a:p>
          <a:p>
            <a:r>
              <a:rPr lang="en-GB" dirty="0">
                <a:effectLst/>
                <a:latin typeface="Helvetica" pitchFamily="2" charset="0"/>
              </a:rPr>
              <a:t>active and inactive form and where the relative probability of these states is dictated</a:t>
            </a:r>
          </a:p>
          <a:p>
            <a:r>
              <a:rPr lang="en-GB" dirty="0">
                <a:effectLst/>
                <a:latin typeface="Helvetica" pitchFamily="2" charset="0"/>
              </a:rPr>
              <a:t>by some external influence</a:t>
            </a:r>
          </a:p>
          <a:p>
            <a:endParaRPr lang="en-CH" dirty="0"/>
          </a:p>
        </p:txBody>
      </p:sp>
      <p:sp>
        <p:nvSpPr>
          <p:cNvPr id="4" name="Slide Number Placeholder 3"/>
          <p:cNvSpPr>
            <a:spLocks noGrp="1"/>
          </p:cNvSpPr>
          <p:nvPr>
            <p:ph type="sldNum" sz="quarter" idx="5"/>
          </p:nvPr>
        </p:nvSpPr>
        <p:spPr/>
        <p:txBody>
          <a:bodyPr/>
          <a:lstStyle/>
          <a:p>
            <a:fld id="{8C2AAE17-1187-794C-BD3F-381193F25A89}" type="slidenum">
              <a:rPr lang="en-US" smtClean="0"/>
              <a:pPr/>
              <a:t>34</a:t>
            </a:fld>
            <a:endParaRPr lang="en-US"/>
          </a:p>
        </p:txBody>
      </p:sp>
    </p:spTree>
    <p:extLst>
      <p:ext uri="{BB962C8B-B14F-4D97-AF65-F5344CB8AC3E}">
        <p14:creationId xmlns:p14="http://schemas.microsoft.com/office/powerpoint/2010/main" val="28312536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8C2AAE17-1187-794C-BD3F-381193F25A89}" type="slidenum">
              <a:rPr lang="en-US" smtClean="0"/>
              <a:pPr/>
              <a:t>35</a:t>
            </a:fld>
            <a:endParaRPr lang="en-US"/>
          </a:p>
        </p:txBody>
      </p:sp>
    </p:spTree>
    <p:extLst>
      <p:ext uri="{BB962C8B-B14F-4D97-AF65-F5344CB8AC3E}">
        <p14:creationId xmlns:p14="http://schemas.microsoft.com/office/powerpoint/2010/main" val="26081785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H" dirty="0"/>
              <a:t>contributors to free energy: energy and entropy</a:t>
            </a:r>
          </a:p>
          <a:p>
            <a:endParaRPr lang="en-CH" dirty="0"/>
          </a:p>
          <a:p>
            <a:r>
              <a:rPr lang="en-CH" dirty="0"/>
              <a:t>(C) Higher entropy in random fold, lower energy in folded state</a:t>
            </a:r>
          </a:p>
          <a:p>
            <a:endParaRPr lang="en-CH" dirty="0"/>
          </a:p>
          <a:p>
            <a:r>
              <a:rPr lang="en-CH" dirty="0"/>
              <a:t>(D) </a:t>
            </a:r>
            <a:r>
              <a:rPr lang="en-GB" dirty="0">
                <a:effectLst/>
                <a:latin typeface="Helvetica" pitchFamily="2" charset="0"/>
              </a:rPr>
              <a:t>charge state of the protein reflects a competition between the entropy gained by permitting</a:t>
            </a:r>
          </a:p>
          <a:p>
            <a:r>
              <a:rPr lang="en-GB" dirty="0">
                <a:effectLst/>
                <a:latin typeface="Helvetica" pitchFamily="2" charset="0"/>
              </a:rPr>
              <a:t>charges to wander in solution and the corresponding energy cost associated with</a:t>
            </a:r>
          </a:p>
          <a:p>
            <a:r>
              <a:rPr lang="en-GB" dirty="0">
                <a:effectLst/>
                <a:latin typeface="Helvetica" pitchFamily="2" charset="0"/>
              </a:rPr>
              <a:t>removing those charges from their protein host</a:t>
            </a:r>
            <a:endParaRPr lang="en-CH" dirty="0"/>
          </a:p>
          <a:p>
            <a:endParaRPr lang="en-CH" dirty="0"/>
          </a:p>
          <a:p>
            <a:r>
              <a:rPr lang="en-GB" dirty="0">
                <a:effectLst/>
                <a:latin typeface="Helvetica" pitchFamily="2" charset="0"/>
              </a:rPr>
              <a:t>(E) entropy associated with free ligands and the energetic gain they garner as a result of being</a:t>
            </a:r>
          </a:p>
          <a:p>
            <a:r>
              <a:rPr lang="en-GB" dirty="0">
                <a:effectLst/>
                <a:latin typeface="Helvetica" pitchFamily="2" charset="0"/>
              </a:rPr>
              <a:t>bound to their protein host</a:t>
            </a:r>
          </a:p>
          <a:p>
            <a:endParaRPr lang="en-CH" dirty="0"/>
          </a:p>
          <a:p>
            <a:r>
              <a:rPr lang="en-CH" dirty="0"/>
              <a:t>(F)</a:t>
            </a:r>
            <a:r>
              <a:rPr lang="en-GB" dirty="0">
                <a:effectLst/>
                <a:latin typeface="Helvetica" pitchFamily="2" charset="0"/>
              </a:rPr>
              <a:t> protein coexists in an</a:t>
            </a:r>
          </a:p>
          <a:p>
            <a:r>
              <a:rPr lang="en-GB" dirty="0">
                <a:effectLst/>
                <a:latin typeface="Helvetica" pitchFamily="2" charset="0"/>
              </a:rPr>
              <a:t>active and inactive form and where the relative probability of these states is dictated</a:t>
            </a:r>
          </a:p>
          <a:p>
            <a:r>
              <a:rPr lang="en-GB" dirty="0">
                <a:effectLst/>
                <a:latin typeface="Helvetica" pitchFamily="2" charset="0"/>
              </a:rPr>
              <a:t>by some external influence</a:t>
            </a:r>
          </a:p>
          <a:p>
            <a:endParaRPr lang="en-CH" dirty="0"/>
          </a:p>
        </p:txBody>
      </p:sp>
      <p:sp>
        <p:nvSpPr>
          <p:cNvPr id="4" name="Slide Number Placeholder 3"/>
          <p:cNvSpPr>
            <a:spLocks noGrp="1"/>
          </p:cNvSpPr>
          <p:nvPr>
            <p:ph type="sldNum" sz="quarter" idx="5"/>
          </p:nvPr>
        </p:nvSpPr>
        <p:spPr/>
        <p:txBody>
          <a:bodyPr/>
          <a:lstStyle/>
          <a:p>
            <a:fld id="{8C2AAE17-1187-794C-BD3F-381193F25A89}" type="slidenum">
              <a:rPr lang="en-US" smtClean="0"/>
              <a:pPr/>
              <a:t>36</a:t>
            </a:fld>
            <a:endParaRPr lang="en-US"/>
          </a:p>
        </p:txBody>
      </p:sp>
    </p:spTree>
    <p:extLst>
      <p:ext uri="{BB962C8B-B14F-4D97-AF65-F5344CB8AC3E}">
        <p14:creationId xmlns:p14="http://schemas.microsoft.com/office/powerpoint/2010/main" val="35105048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H" dirty="0"/>
              <a:t>contributors to free energy: energy and entropy</a:t>
            </a:r>
          </a:p>
          <a:p>
            <a:endParaRPr lang="en-CH" dirty="0"/>
          </a:p>
          <a:p>
            <a:r>
              <a:rPr lang="en-CH" dirty="0"/>
              <a:t>(C) Higher entropy in random fold, lower energy in folded state</a:t>
            </a:r>
          </a:p>
          <a:p>
            <a:endParaRPr lang="en-CH" dirty="0"/>
          </a:p>
          <a:p>
            <a:r>
              <a:rPr lang="en-CH" dirty="0"/>
              <a:t>(D) </a:t>
            </a:r>
            <a:r>
              <a:rPr lang="en-GB" dirty="0">
                <a:effectLst/>
                <a:latin typeface="Helvetica" pitchFamily="2" charset="0"/>
              </a:rPr>
              <a:t>charge state of the protein reflects a competition between the entropy gained by permitting</a:t>
            </a:r>
          </a:p>
          <a:p>
            <a:r>
              <a:rPr lang="en-GB" dirty="0">
                <a:effectLst/>
                <a:latin typeface="Helvetica" pitchFamily="2" charset="0"/>
              </a:rPr>
              <a:t>charges to wander in solution and the corresponding energy cost associated with</a:t>
            </a:r>
          </a:p>
          <a:p>
            <a:r>
              <a:rPr lang="en-GB" dirty="0">
                <a:effectLst/>
                <a:latin typeface="Helvetica" pitchFamily="2" charset="0"/>
              </a:rPr>
              <a:t>removing those charges from their protein host</a:t>
            </a:r>
            <a:endParaRPr lang="en-CH" dirty="0"/>
          </a:p>
          <a:p>
            <a:endParaRPr lang="en-CH" dirty="0"/>
          </a:p>
          <a:p>
            <a:r>
              <a:rPr lang="en-GB" dirty="0">
                <a:effectLst/>
                <a:latin typeface="Helvetica" pitchFamily="2" charset="0"/>
              </a:rPr>
              <a:t>(E) entropy associated with free ligands and the energetic gain they garner as a result of being</a:t>
            </a:r>
          </a:p>
          <a:p>
            <a:r>
              <a:rPr lang="en-GB" dirty="0">
                <a:effectLst/>
                <a:latin typeface="Helvetica" pitchFamily="2" charset="0"/>
              </a:rPr>
              <a:t>bound to their protein host</a:t>
            </a:r>
          </a:p>
          <a:p>
            <a:endParaRPr lang="en-CH" dirty="0"/>
          </a:p>
          <a:p>
            <a:r>
              <a:rPr lang="en-CH" dirty="0"/>
              <a:t>(F)</a:t>
            </a:r>
            <a:r>
              <a:rPr lang="en-GB" dirty="0">
                <a:effectLst/>
                <a:latin typeface="Helvetica" pitchFamily="2" charset="0"/>
              </a:rPr>
              <a:t> protein coexists in an</a:t>
            </a:r>
          </a:p>
          <a:p>
            <a:r>
              <a:rPr lang="en-GB" dirty="0">
                <a:effectLst/>
                <a:latin typeface="Helvetica" pitchFamily="2" charset="0"/>
              </a:rPr>
              <a:t>active and inactive form and where the relative probability of these states is dictated</a:t>
            </a:r>
          </a:p>
          <a:p>
            <a:r>
              <a:rPr lang="en-GB" dirty="0">
                <a:effectLst/>
                <a:latin typeface="Helvetica" pitchFamily="2" charset="0"/>
              </a:rPr>
              <a:t>by some external influence</a:t>
            </a:r>
          </a:p>
          <a:p>
            <a:endParaRPr lang="en-CH" dirty="0"/>
          </a:p>
        </p:txBody>
      </p:sp>
      <p:sp>
        <p:nvSpPr>
          <p:cNvPr id="4" name="Slide Number Placeholder 3"/>
          <p:cNvSpPr>
            <a:spLocks noGrp="1"/>
          </p:cNvSpPr>
          <p:nvPr>
            <p:ph type="sldNum" sz="quarter" idx="5"/>
          </p:nvPr>
        </p:nvSpPr>
        <p:spPr/>
        <p:txBody>
          <a:bodyPr/>
          <a:lstStyle/>
          <a:p>
            <a:fld id="{8C2AAE17-1187-794C-BD3F-381193F25A89}" type="slidenum">
              <a:rPr lang="en-US" smtClean="0"/>
              <a:pPr/>
              <a:t>37</a:t>
            </a:fld>
            <a:endParaRPr lang="en-US"/>
          </a:p>
        </p:txBody>
      </p:sp>
    </p:spTree>
    <p:extLst>
      <p:ext uri="{BB962C8B-B14F-4D97-AF65-F5344CB8AC3E}">
        <p14:creationId xmlns:p14="http://schemas.microsoft.com/office/powerpoint/2010/main" val="1023913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8C2AAE17-1187-794C-BD3F-381193F25A89}" type="slidenum">
              <a:rPr lang="en-US" smtClean="0"/>
              <a:pPr/>
              <a:t>38</a:t>
            </a:fld>
            <a:endParaRPr lang="en-US"/>
          </a:p>
        </p:txBody>
      </p:sp>
    </p:spTree>
    <p:extLst>
      <p:ext uri="{BB962C8B-B14F-4D97-AF65-F5344CB8AC3E}">
        <p14:creationId xmlns:p14="http://schemas.microsoft.com/office/powerpoint/2010/main" val="332803373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a typeface="+mn-ea"/>
                <a:cs typeface="+mn-cs"/>
              </a:rPr>
              <a:t>Red blood cells are a target of one of the most common infectious diseases suffered by humans caused by the invasion of a protozoan. Malaria infected red blood cells are much stiffer than normal cells and cannot deform to enter small capillaries. Consequently, people suffering from malaria experience severe pain and damage to tissues because of the inability of their red blood cells to enter those tissues and deliver oxygen.</a:t>
            </a:r>
          </a:p>
          <a:p>
            <a:endParaRPr lang="en-US" dirty="0"/>
          </a:p>
          <a:p>
            <a:r>
              <a:rPr lang="en-US" dirty="0"/>
              <a:t>Earlier theories were that malaria was caused by bad air ("mala aria" in Italian) from marshlands. However, following the discoveries of Louis Pasteur that most infectious diseases are caused by microbial germs (the "germ theory"), the hypothesis of a bacterial origin of malaria became increasingly attractive. constant element was the presence of granules of black pigment in the blood. These pigmented granules occurred at very different frequencies depending on the cases. Laveran concluded that these pigmented granules were specific to malaria, and that they originated in the blood. He patiently performed many examinations of freshly collected blood specimens, without the benefit of staining techniques (these were not yet available).</a:t>
            </a:r>
          </a:p>
          <a:p>
            <a:r>
              <a:rPr lang="en-US" dirty="0"/>
              <a:t>At the hospital in </a:t>
            </a:r>
            <a:r>
              <a:rPr lang="en-US" dirty="0" err="1"/>
              <a:t>Bône</a:t>
            </a:r>
            <a:r>
              <a:rPr lang="en-US" dirty="0"/>
              <a:t>, Laveran noticed spherical bodies, free or adherent to red blood cells. Some of these bodies were glassy ("hyaline") and difficult to see; others contained dark granules of pigment exhibiting ameboid movements. </a:t>
            </a:r>
          </a:p>
          <a:p>
            <a:endParaRPr lang="en-US" dirty="0"/>
          </a:p>
          <a:p>
            <a:r>
              <a:rPr lang="en-US" sz="1200" b="0" i="0" kern="1200" dirty="0">
                <a:solidFill>
                  <a:schemeClr val="tx1"/>
                </a:solidFill>
                <a:effectLst/>
                <a:latin typeface="Cambria"/>
                <a:ea typeface="+mn-ea"/>
                <a:cs typeface="+mn-cs"/>
              </a:rPr>
              <a:t>In sickle hemoglobin (</a:t>
            </a:r>
            <a:r>
              <a:rPr lang="en-US" sz="1200" b="0" i="0" kern="1200" dirty="0" err="1">
                <a:solidFill>
                  <a:schemeClr val="tx1"/>
                </a:solidFill>
                <a:effectLst/>
                <a:latin typeface="Cambria"/>
                <a:ea typeface="+mn-ea"/>
                <a:cs typeface="+mn-cs"/>
              </a:rPr>
              <a:t>Hb</a:t>
            </a:r>
            <a:r>
              <a:rPr lang="en-US" sz="1200" b="0" i="0" kern="1200" dirty="0">
                <a:solidFill>
                  <a:schemeClr val="tx1"/>
                </a:solidFill>
                <a:effectLst/>
                <a:latin typeface="Cambria"/>
                <a:ea typeface="+mn-ea"/>
                <a:cs typeface="+mn-cs"/>
              </a:rPr>
              <a:t> S), a missense mutation (GAG to GTG) causes the substitution of a valine for glutamic acid on the surface of the </a:t>
            </a:r>
            <a:r>
              <a:rPr lang="en-US" sz="1200" b="0" i="0" kern="1200" dirty="0" err="1">
                <a:solidFill>
                  <a:schemeClr val="tx1"/>
                </a:solidFill>
                <a:effectLst/>
                <a:latin typeface="Cambria"/>
                <a:ea typeface="+mn-ea"/>
                <a:cs typeface="+mn-cs"/>
              </a:rPr>
              <a:t>Hb</a:t>
            </a:r>
            <a:r>
              <a:rPr lang="en-US" sz="1200" b="0" i="0" kern="1200" dirty="0">
                <a:solidFill>
                  <a:schemeClr val="tx1"/>
                </a:solidFill>
                <a:effectLst/>
                <a:latin typeface="Cambria"/>
                <a:ea typeface="+mn-ea"/>
                <a:cs typeface="+mn-cs"/>
              </a:rPr>
              <a:t> S molecule in the sixth position of the beta globin chain (HBB glu6val). In the revised convention for numbering amino acids of a protein, which includes counting the cleaved initiator methionine residue, the site of the </a:t>
            </a:r>
            <a:r>
              <a:rPr lang="en-US" sz="1200" b="0" i="0" kern="1200" dirty="0" err="1">
                <a:solidFill>
                  <a:schemeClr val="tx1"/>
                </a:solidFill>
                <a:effectLst/>
                <a:latin typeface="Cambria"/>
                <a:ea typeface="+mn-ea"/>
                <a:cs typeface="+mn-cs"/>
              </a:rPr>
              <a:t>Hb</a:t>
            </a:r>
            <a:r>
              <a:rPr lang="en-US" sz="1200" b="0" i="0" kern="1200" dirty="0">
                <a:solidFill>
                  <a:schemeClr val="tx1"/>
                </a:solidFill>
                <a:effectLst/>
                <a:latin typeface="Cambria"/>
                <a:ea typeface="+mn-ea"/>
                <a:cs typeface="+mn-cs"/>
              </a:rPr>
              <a:t> S mutation changes to position seven of the beta globin chain (to HBB glu7val). When deoxygenated, </a:t>
            </a:r>
            <a:r>
              <a:rPr lang="en-US" sz="1200" b="0" i="0" kern="1200" dirty="0" err="1">
                <a:solidFill>
                  <a:schemeClr val="tx1"/>
                </a:solidFill>
                <a:effectLst/>
                <a:latin typeface="Cambria"/>
                <a:ea typeface="+mn-ea"/>
                <a:cs typeface="+mn-cs"/>
              </a:rPr>
              <a:t>Hb</a:t>
            </a:r>
            <a:r>
              <a:rPr lang="en-US" sz="1200" b="0" i="0" kern="1200" dirty="0">
                <a:solidFill>
                  <a:schemeClr val="tx1"/>
                </a:solidFill>
                <a:effectLst/>
                <a:latin typeface="Cambria"/>
                <a:ea typeface="+mn-ea"/>
                <a:cs typeface="+mn-cs"/>
              </a:rPr>
              <a:t> S has a new property: the capacity to polymerize. </a:t>
            </a:r>
            <a:r>
              <a:rPr lang="en-US" sz="1200" b="0" i="0" kern="1200" dirty="0" err="1">
                <a:solidFill>
                  <a:schemeClr val="tx1"/>
                </a:solidFill>
                <a:effectLst/>
                <a:latin typeface="Cambria"/>
                <a:ea typeface="+mn-ea"/>
                <a:cs typeface="+mn-cs"/>
              </a:rPr>
              <a:t>Hb</a:t>
            </a:r>
            <a:r>
              <a:rPr lang="en-US" sz="1200" b="0" i="0" kern="1200" dirty="0">
                <a:solidFill>
                  <a:schemeClr val="tx1"/>
                </a:solidFill>
                <a:effectLst/>
                <a:latin typeface="Cambria"/>
                <a:ea typeface="+mn-ea"/>
                <a:cs typeface="+mn-cs"/>
              </a:rPr>
              <a:t> S polymer injures the sickle erythrocyte, increases its density, reduces its deformability, increases its </a:t>
            </a:r>
            <a:r>
              <a:rPr lang="en-US" sz="1200" b="0" i="0" kern="1200" dirty="0" err="1">
                <a:solidFill>
                  <a:schemeClr val="tx1"/>
                </a:solidFill>
                <a:effectLst/>
                <a:latin typeface="Cambria"/>
                <a:ea typeface="+mn-ea"/>
                <a:cs typeface="+mn-cs"/>
              </a:rPr>
              <a:t>adhesivity</a:t>
            </a:r>
            <a:r>
              <a:rPr lang="en-US" sz="1200" b="0" i="0" kern="1200" dirty="0">
                <a:solidFill>
                  <a:schemeClr val="tx1"/>
                </a:solidFill>
                <a:effectLst/>
                <a:latin typeface="Cambria"/>
                <a:ea typeface="+mn-ea"/>
                <a:cs typeface="+mn-cs"/>
              </a:rPr>
              <a:t>, and shortens its life span.</a:t>
            </a:r>
          </a:p>
          <a:p>
            <a:br>
              <a:rPr lang="en-US" dirty="0"/>
            </a:br>
            <a:r>
              <a:rPr lang="en-US" sz="1200" b="0" i="0" kern="1200" dirty="0">
                <a:solidFill>
                  <a:schemeClr val="tx1"/>
                </a:solidFill>
                <a:effectLst/>
                <a:latin typeface="Cambria"/>
                <a:ea typeface="+mn-ea"/>
                <a:cs typeface="+mn-cs"/>
              </a:rPr>
              <a:t>These mutations have a common end result; they </a:t>
            </a:r>
            <a:r>
              <a:rPr lang="en-US" sz="1200" b="0" i="0" kern="1200" dirty="0" err="1">
                <a:solidFill>
                  <a:schemeClr val="tx1"/>
                </a:solidFill>
                <a:effectLst/>
                <a:latin typeface="Cambria"/>
                <a:ea typeface="+mn-ea"/>
                <a:cs typeface="+mn-cs"/>
              </a:rPr>
              <a:t>destabilise</a:t>
            </a:r>
            <a:r>
              <a:rPr lang="en-US" sz="1200" b="0" i="0" kern="1200" dirty="0">
                <a:solidFill>
                  <a:schemeClr val="tx1"/>
                </a:solidFill>
                <a:effectLst/>
                <a:latin typeface="Cambria"/>
                <a:ea typeface="+mn-ea"/>
                <a:cs typeface="+mn-cs"/>
              </a:rPr>
              <a:t> the </a:t>
            </a:r>
            <a:r>
              <a:rPr lang="en-US" sz="1200" b="0" i="0" u="none" strike="noStrike" kern="1200" dirty="0">
                <a:solidFill>
                  <a:schemeClr val="tx1"/>
                </a:solidFill>
                <a:effectLst/>
                <a:latin typeface="Cambria"/>
                <a:ea typeface="+mn-ea"/>
                <a:cs typeface="+mn-cs"/>
                <a:hlinkClick r:id="rId3" tooltip="Cytoskeleton"/>
              </a:rPr>
              <a:t>cytoskeletal</a:t>
            </a:r>
            <a:r>
              <a:rPr lang="en-US" sz="1200" b="0" i="0" kern="1200" dirty="0">
                <a:solidFill>
                  <a:schemeClr val="tx1"/>
                </a:solidFill>
                <a:effectLst/>
                <a:latin typeface="Cambria"/>
                <a:ea typeface="+mn-ea"/>
                <a:cs typeface="+mn-cs"/>
              </a:rPr>
              <a:t> scaffold of cells. This stability is especially important in erythrocytes as they are constantly under the influence of deforming </a:t>
            </a:r>
            <a:r>
              <a:rPr lang="en-US" sz="1200" b="0" i="0" u="none" strike="noStrike" kern="1200" dirty="0">
                <a:solidFill>
                  <a:schemeClr val="tx1"/>
                </a:solidFill>
                <a:effectLst/>
                <a:latin typeface="Cambria"/>
                <a:ea typeface="+mn-ea"/>
                <a:cs typeface="+mn-cs"/>
                <a:hlinkClick r:id="rId4" tooltip="Shear stress"/>
              </a:rPr>
              <a:t>shear forces</a:t>
            </a:r>
            <a:r>
              <a:rPr lang="en-US" sz="1200" b="0" i="0" kern="1200" dirty="0">
                <a:solidFill>
                  <a:schemeClr val="tx1"/>
                </a:solidFill>
                <a:effectLst/>
                <a:latin typeface="Cambria"/>
                <a:ea typeface="+mn-ea"/>
                <a:cs typeface="+mn-cs"/>
              </a:rPr>
              <a:t>. As disc-shaped erythrocytes pass through </a:t>
            </a:r>
            <a:r>
              <a:rPr lang="en-US" sz="1200" b="0" i="0" u="none" strike="noStrike" kern="1200" dirty="0">
                <a:solidFill>
                  <a:schemeClr val="tx1"/>
                </a:solidFill>
                <a:effectLst/>
                <a:latin typeface="Cambria"/>
                <a:ea typeface="+mn-ea"/>
                <a:cs typeface="+mn-cs"/>
                <a:hlinkClick r:id="rId5" tooltip="Capillaries"/>
              </a:rPr>
              <a:t>capillaries</a:t>
            </a:r>
            <a:r>
              <a:rPr lang="en-US" sz="1200" b="0" i="0" kern="1200" dirty="0">
                <a:solidFill>
                  <a:schemeClr val="tx1"/>
                </a:solidFill>
                <a:effectLst/>
                <a:latin typeface="Cambria"/>
                <a:ea typeface="+mn-ea"/>
                <a:cs typeface="+mn-cs"/>
              </a:rPr>
              <a:t>, which can be 2-3 </a:t>
            </a:r>
            <a:r>
              <a:rPr lang="en-US" sz="1200" b="0" i="0" kern="1200" dirty="0" err="1">
                <a:solidFill>
                  <a:schemeClr val="tx1"/>
                </a:solidFill>
                <a:effectLst/>
                <a:latin typeface="Cambria"/>
                <a:ea typeface="+mn-ea"/>
                <a:cs typeface="+mn-cs"/>
              </a:rPr>
              <a:t>micrometres</a:t>
            </a:r>
            <a:r>
              <a:rPr lang="en-US" sz="1200" b="0" i="0" kern="1200" dirty="0">
                <a:solidFill>
                  <a:schemeClr val="tx1"/>
                </a:solidFill>
                <a:effectLst/>
                <a:latin typeface="Cambria"/>
                <a:ea typeface="+mn-ea"/>
                <a:cs typeface="+mn-cs"/>
              </a:rPr>
              <a:t> wide, they are forced to assume an elliptical shape in order to fit through. Normally, this deformation lasts only as long as a cell is present in a capillary, but in hereditary elliptocytosis the instability of the cytoskeleton means that erythrocytes deformed by passing through a capillary are forever rendered elliptical. </a:t>
            </a:r>
            <a:endParaRPr lang="en-US" dirty="0"/>
          </a:p>
          <a:p>
            <a:endParaRPr lang="en-US" dirty="0"/>
          </a:p>
        </p:txBody>
      </p:sp>
      <p:sp>
        <p:nvSpPr>
          <p:cNvPr id="4" name="Slide Number Placeholder 3"/>
          <p:cNvSpPr>
            <a:spLocks noGrp="1"/>
          </p:cNvSpPr>
          <p:nvPr>
            <p:ph type="sldNum" sz="quarter" idx="10"/>
          </p:nvPr>
        </p:nvSpPr>
        <p:spPr/>
        <p:txBody>
          <a:bodyPr/>
          <a:lstStyle/>
          <a:p>
            <a:fld id="{55E134B3-05D0-0C4E-8888-10EE2FEBE829}" type="slidenum">
              <a:rPr lang="en-US" smtClean="0"/>
              <a:pPr/>
              <a:t>39</a:t>
            </a:fld>
            <a:endParaRPr lang="en-US"/>
          </a:p>
        </p:txBody>
      </p:sp>
    </p:spTree>
    <p:extLst>
      <p:ext uri="{BB962C8B-B14F-4D97-AF65-F5344CB8AC3E}">
        <p14:creationId xmlns:p14="http://schemas.microsoft.com/office/powerpoint/2010/main" val="39531872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DB8B66ED-B4E3-3041-B3F8-C7BE61F84FFE}" type="slidenum">
              <a:rPr lang="en-US"/>
              <a:pPr/>
              <a:t>40</a:t>
            </a:fld>
            <a:endParaRPr lang="en-US"/>
          </a:p>
        </p:txBody>
      </p:sp>
      <p:sp>
        <p:nvSpPr>
          <p:cNvPr id="49155" name="Rectangle 2"/>
          <p:cNvSpPr>
            <a:spLocks noGrp="1" noRot="1" noChangeAspect="1" noChangeArrowheads="1" noTextEdit="1"/>
          </p:cNvSpPr>
          <p:nvPr>
            <p:ph type="sldImg"/>
          </p:nvPr>
        </p:nvSpPr>
        <p:spPr>
          <a:xfrm>
            <a:off x="457200" y="720725"/>
            <a:ext cx="6400800" cy="3600450"/>
          </a:xfrm>
          <a:ln/>
        </p:spPr>
      </p:sp>
      <p:sp>
        <p:nvSpPr>
          <p:cNvPr id="49156" name="Rectangle 3"/>
          <p:cNvSpPr>
            <a:spLocks noGrp="1" noChangeArrowheads="1"/>
          </p:cNvSpPr>
          <p:nvPr>
            <p:ph type="body" idx="1"/>
          </p:nvPr>
        </p:nvSpPr>
        <p:spPr>
          <a:noFill/>
          <a:ln/>
        </p:spPr>
        <p:txBody>
          <a:bodyPr/>
          <a:lstStyle/>
          <a:p>
            <a:r>
              <a:rPr lang="en-GB" dirty="0">
                <a:effectLst/>
                <a:latin typeface="Helvetica" pitchFamily="2" charset="0"/>
              </a:rPr>
              <a:t>Red blood cell shapes. The left column shows shapes of red blood</a:t>
            </a:r>
          </a:p>
          <a:p>
            <a:r>
              <a:rPr lang="en-GB" dirty="0">
                <a:effectLst/>
                <a:latin typeface="Helvetica" pitchFamily="2" charset="0"/>
              </a:rPr>
              <a:t>cells as observed experimentally and the right column shows calculations of the</a:t>
            </a:r>
          </a:p>
          <a:p>
            <a:r>
              <a:rPr lang="en-GB" dirty="0">
                <a:effectLst/>
                <a:latin typeface="Helvetica" pitchFamily="2" charset="0"/>
              </a:rPr>
              <a:t>shapes. (Adapted from G. Lim et al., Proc. Nat. Acad. Sci., 99:16766, 2002.)</a:t>
            </a:r>
          </a:p>
          <a:p>
            <a:pPr eaLnBrk="1" hangingPunct="1"/>
            <a:endParaRPr lang="en-US" dirty="0">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40776244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1026"/>
          <p:cNvSpPr>
            <a:spLocks noGrp="1" noRot="1" noChangeAspect="1" noChangeArrowheads="1" noTextEdit="1"/>
          </p:cNvSpPr>
          <p:nvPr>
            <p:ph type="sldImg"/>
          </p:nvPr>
        </p:nvSpPr>
        <p:spPr bwMode="auto">
          <a:xfrm>
            <a:off x="527050" y="754063"/>
            <a:ext cx="6321425" cy="3556000"/>
          </a:xfrm>
          <a:prstGeom prst="rect">
            <a:avLst/>
          </a:prstGeom>
          <a:noFill/>
          <a:ln>
            <a:solidFill>
              <a:srgbClr val="000000"/>
            </a:solidFill>
            <a:miter lim="800000"/>
            <a:headEnd/>
            <a:tailEnd/>
          </a:ln>
        </p:spPr>
      </p:sp>
      <p:sp>
        <p:nvSpPr>
          <p:cNvPr id="297987" name="Text Box 1027"/>
          <p:cNvSpPr txBox="1">
            <a:spLocks noGrp="1" noChangeArrowheads="1"/>
          </p:cNvSpPr>
          <p:nvPr>
            <p:ph type="body" idx="1"/>
          </p:nvPr>
        </p:nvSpPr>
        <p:spPr/>
        <p:txBody>
          <a:bodyPr/>
          <a:lstStyle/>
          <a:p>
            <a:r>
              <a:rPr lang="en-GB" dirty="0">
                <a:effectLst/>
                <a:latin typeface="Helvetica" pitchFamily="2" charset="0"/>
              </a:rPr>
              <a:t>Membranes are a critical part of all forms of life on Earth because they separate</a:t>
            </a:r>
          </a:p>
          <a:p>
            <a:r>
              <a:rPr lang="en-GB" dirty="0">
                <a:effectLst/>
                <a:latin typeface="Helvetica" pitchFamily="2" charset="0"/>
              </a:rPr>
              <a:t>the cellular contents from the external world, maintaining vast differences</a:t>
            </a:r>
          </a:p>
          <a:p>
            <a:r>
              <a:rPr lang="en-GB" dirty="0">
                <a:effectLst/>
                <a:latin typeface="Helvetica" pitchFamily="2" charset="0"/>
              </a:rPr>
              <a:t>in chemical composition between a cell and its surroundings. At the same time,</a:t>
            </a:r>
          </a:p>
          <a:p>
            <a:r>
              <a:rPr lang="en-GB" dirty="0">
                <a:effectLst/>
                <a:latin typeface="Helvetica" pitchFamily="2" charset="0"/>
              </a:rPr>
              <a:t>membranes must enable the passage of critical nutrients into the cell and the</a:t>
            </a:r>
          </a:p>
          <a:p>
            <a:r>
              <a:rPr lang="en-GB" dirty="0">
                <a:effectLst/>
                <a:latin typeface="Helvetica" pitchFamily="2" charset="0"/>
              </a:rPr>
              <a:t>passage of waste products out. They must also be physically flexible to enable</a:t>
            </a:r>
          </a:p>
          <a:p>
            <a:r>
              <a:rPr lang="en-GB" dirty="0">
                <a:effectLst/>
                <a:latin typeface="Helvetica" pitchFamily="2" charset="0"/>
              </a:rPr>
              <a:t>cells to grow or otherwise change shape and they must have malleable topologies,</a:t>
            </a:r>
          </a:p>
          <a:p>
            <a:r>
              <a:rPr lang="en-GB" dirty="0">
                <a:effectLst/>
                <a:latin typeface="Helvetica" pitchFamily="2" charset="0"/>
              </a:rPr>
              <a:t>for example, such that a single cell can divide into two such that each</a:t>
            </a:r>
          </a:p>
          <a:p>
            <a:r>
              <a:rPr lang="en-GB" dirty="0">
                <a:effectLst/>
                <a:latin typeface="Helvetica" pitchFamily="2" charset="0"/>
              </a:rPr>
              <a:t>have a completely closed, contiguous membrane. Membranes in biological systems</a:t>
            </a:r>
          </a:p>
          <a:p>
            <a:r>
              <a:rPr lang="en-GB" dirty="0">
                <a:effectLst/>
                <a:latin typeface="Helvetica" pitchFamily="2" charset="0"/>
              </a:rPr>
              <a:t>have balanced these multiple demands by exploiting the special physical</a:t>
            </a:r>
          </a:p>
          <a:p>
            <a:r>
              <a:rPr lang="en-GB" dirty="0">
                <a:effectLst/>
                <a:latin typeface="Helvetica" pitchFamily="2" charset="0"/>
              </a:rPr>
              <a:t>properties of the molecules that make them up.</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effectLst/>
                <a:latin typeface="Helvetica" pitchFamily="2" charset="0"/>
              </a:rPr>
              <a:t>The primary constituent of any biological membrane must be a molecule</a:t>
            </a:r>
          </a:p>
          <a:p>
            <a:r>
              <a:rPr lang="en-GB" dirty="0">
                <a:effectLst/>
                <a:latin typeface="Helvetica" pitchFamily="2" charset="0"/>
              </a:rPr>
              <a:t>with two physically separated subdomains, one part of which is hydrophilic</a:t>
            </a:r>
          </a:p>
          <a:p>
            <a:r>
              <a:rPr lang="en-GB" dirty="0">
                <a:effectLst/>
                <a:latin typeface="Helvetica" pitchFamily="2" charset="0"/>
              </a:rPr>
              <a:t>(able to form hydrogen bonds with water) and one part of which is hydrophobic.</a:t>
            </a:r>
          </a:p>
          <a:p>
            <a:r>
              <a:rPr lang="en-GB" dirty="0">
                <a:effectLst/>
                <a:latin typeface="Helvetica" pitchFamily="2" charset="0"/>
              </a:rPr>
              <a:t>The most common membrane constituent is a lipid molecule as illustrated</a:t>
            </a:r>
          </a:p>
          <a:p>
            <a:r>
              <a:rPr lang="en-GB" dirty="0">
                <a:effectLst/>
                <a:latin typeface="Helvetica" pitchFamily="2" charset="0"/>
              </a:rPr>
              <a:t>in fig. </a:t>
            </a:r>
            <a:r>
              <a:rPr lang="en-GB" dirty="0">
                <a:solidFill>
                  <a:srgbClr val="003BA6"/>
                </a:solidFill>
                <a:effectLst/>
                <a:latin typeface="Helvetica" pitchFamily="2" charset="0"/>
              </a:rPr>
              <a:t>11.1</a:t>
            </a:r>
            <a:r>
              <a:rPr lang="en-GB" dirty="0">
                <a:effectLst/>
                <a:latin typeface="Helvetica" pitchFamily="2" charset="0"/>
              </a:rPr>
              <a:t>(A). The nearly cylindrical shape of most membrane lipids makes</a:t>
            </a:r>
          </a:p>
          <a:p>
            <a:r>
              <a:rPr lang="en-GB" dirty="0">
                <a:effectLst/>
                <a:latin typeface="Helvetica" pitchFamily="2" charset="0"/>
              </a:rPr>
              <a:t>the bilayer the most common geometrical organization for spontaneous self-assembly</a:t>
            </a:r>
          </a:p>
          <a:p>
            <a:r>
              <a:rPr lang="en-GB" dirty="0">
                <a:effectLst/>
                <a:latin typeface="Helvetica" pitchFamily="2" charset="0"/>
              </a:rPr>
              <a:t>of lipid molecules in water. When lipid molecules are present in water</a:t>
            </a:r>
          </a:p>
          <a:p>
            <a:r>
              <a:rPr lang="en-GB" dirty="0">
                <a:effectLst/>
                <a:latin typeface="Helvetica" pitchFamily="2" charset="0"/>
              </a:rPr>
              <a:t>at a sufficiently high concentration, they will spontaneously organize into structures</a:t>
            </a:r>
          </a:p>
          <a:p>
            <a:r>
              <a:rPr lang="en-GB" dirty="0">
                <a:effectLst/>
                <a:latin typeface="Helvetica" pitchFamily="2" charset="0"/>
              </a:rPr>
              <a:t>with the hydrophobic tails sequestered such as in the </a:t>
            </a:r>
            <a:r>
              <a:rPr lang="en-GB" dirty="0" err="1">
                <a:effectLst/>
                <a:latin typeface="Helvetica" pitchFamily="2" charset="0"/>
              </a:rPr>
              <a:t>bilayered</a:t>
            </a:r>
            <a:r>
              <a:rPr lang="en-GB" dirty="0">
                <a:effectLst/>
                <a:latin typeface="Helvetica" pitchFamily="2" charset="0"/>
              </a:rPr>
              <a:t> plasma</a:t>
            </a:r>
          </a:p>
          <a:p>
            <a:r>
              <a:rPr lang="en-GB" dirty="0">
                <a:effectLst/>
                <a:latin typeface="Helvetica" pitchFamily="2" charset="0"/>
              </a:rPr>
              <a:t>membrane that surrounds living cells.</a:t>
            </a:r>
          </a:p>
          <a:p>
            <a:endParaRPr lang="en-CH" dirty="0"/>
          </a:p>
          <a:p>
            <a:r>
              <a:rPr lang="en-GB" dirty="0">
                <a:effectLst/>
                <a:latin typeface="Helvetica" pitchFamily="2" charset="0"/>
              </a:rPr>
              <a:t>One spontaneous arrangement of these molecules consists</a:t>
            </a:r>
          </a:p>
          <a:p>
            <a:r>
              <a:rPr lang="en-GB" dirty="0">
                <a:effectLst/>
                <a:latin typeface="Helvetica" pitchFamily="2" charset="0"/>
              </a:rPr>
              <a:t>of a bilayer, two molecules thick, where all the head groups are arranged on the</a:t>
            </a:r>
          </a:p>
          <a:p>
            <a:r>
              <a:rPr lang="en-GB" dirty="0">
                <a:effectLst/>
                <a:latin typeface="Helvetica" pitchFamily="2" charset="0"/>
              </a:rPr>
              <a:t>two surfaces and the tails span the space in between. Membrane bilayers of this</a:t>
            </a:r>
          </a:p>
          <a:p>
            <a:r>
              <a:rPr lang="en-GB" dirty="0">
                <a:effectLst/>
                <a:latin typeface="Helvetica" pitchFamily="2" charset="0"/>
              </a:rPr>
              <a:t>kind can be extremely large. In order to avoid edge effects, it is common for</a:t>
            </a:r>
          </a:p>
          <a:p>
            <a:r>
              <a:rPr lang="en-GB" dirty="0">
                <a:effectLst/>
                <a:latin typeface="Helvetica" pitchFamily="2" charset="0"/>
              </a:rPr>
              <a:t>bilayers to form closed structures such as the sphere shown here. (B) </a:t>
            </a:r>
          </a:p>
          <a:p>
            <a:endParaRPr lang="en-CH"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CH" dirty="0"/>
              <a:t>How do we know the lipids in cells form bilayers?</a:t>
            </a:r>
          </a:p>
          <a:p>
            <a:endParaRPr lang="en-CH" dirty="0"/>
          </a:p>
        </p:txBody>
      </p:sp>
      <p:sp>
        <p:nvSpPr>
          <p:cNvPr id="4" name="Slide Number Placeholder 3"/>
          <p:cNvSpPr>
            <a:spLocks noGrp="1"/>
          </p:cNvSpPr>
          <p:nvPr>
            <p:ph type="sldNum" sz="quarter" idx="5"/>
          </p:nvPr>
        </p:nvSpPr>
        <p:spPr/>
        <p:txBody>
          <a:bodyPr/>
          <a:lstStyle/>
          <a:p>
            <a:fld id="{8C2AAE17-1187-794C-BD3F-381193F25A89}" type="slidenum">
              <a:rPr lang="en-US" smtClean="0"/>
              <a:pPr/>
              <a:t>6</a:t>
            </a:fld>
            <a:endParaRPr lang="en-US"/>
          </a:p>
        </p:txBody>
      </p:sp>
    </p:spTree>
    <p:extLst>
      <p:ext uri="{BB962C8B-B14F-4D97-AF65-F5344CB8AC3E}">
        <p14:creationId xmlns:p14="http://schemas.microsoft.com/office/powerpoint/2010/main" val="9166833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First EM in 1930s. First EM of cell membranes showing bilayer 1958. </a:t>
            </a:r>
          </a:p>
          <a:p>
            <a:endParaRPr lang="en-US" baseline="0" dirty="0"/>
          </a:p>
          <a:p>
            <a:r>
              <a:rPr lang="en-US" baseline="0" dirty="0"/>
              <a:t>Clever experiments in 1920s to figure out structure of cell membrane. Prof. Dr. Evert </a:t>
            </a:r>
            <a:r>
              <a:rPr lang="en-US" baseline="0" dirty="0" err="1"/>
              <a:t>Gorter</a:t>
            </a:r>
            <a:r>
              <a:rPr lang="en-US" baseline="0" dirty="0"/>
              <a:t> (1881–1954) and F. Grendel of Leiden University approached the problem from a different perspective, spreading the erythrocyte lipids as a monolayer on a Langmuir-Blodgett trough. When they compared the area of the monolayer to the surface area of the cells, they found a ratio of two to one.</a:t>
            </a:r>
          </a:p>
          <a:p>
            <a:endParaRPr lang="en-US" baseline="0" dirty="0"/>
          </a:p>
          <a:p>
            <a:r>
              <a:rPr lang="en-US" b="1" dirty="0"/>
              <a:t>sheet-like structure, two molecules thick</a:t>
            </a:r>
            <a:r>
              <a:rPr lang="en-US" b="1" baseline="0" dirty="0"/>
              <a:t> (6-10 nm), non-covalent (self assembles)</a:t>
            </a:r>
            <a:endParaRPr lang="en-US" b="1" dirty="0"/>
          </a:p>
          <a:p>
            <a:endParaRPr lang="en-US" dirty="0"/>
          </a:p>
          <a:p>
            <a:r>
              <a:rPr lang="en-US" dirty="0"/>
              <a:t>...the chromocytes [erythrocytes] of different animals are covered by a layer of lipoids</a:t>
            </a:r>
          </a:p>
          <a:p>
            <a:r>
              <a:rPr lang="en-US" dirty="0"/>
              <a:t>[lipids] just two molecules thick...every chromocyte is surrounded by a layer of lipoids,</a:t>
            </a:r>
          </a:p>
          <a:p>
            <a:r>
              <a:rPr lang="en-US" dirty="0"/>
              <a:t>of which the polar groups are directed to the inside and to the outside [of the cell] in</a:t>
            </a:r>
          </a:p>
          <a:p>
            <a:r>
              <a:rPr lang="en-US" dirty="0"/>
              <a:t>much the same way as Bragg (1) supposes the molecules to be oriented in a 'crystal' of a</a:t>
            </a:r>
          </a:p>
          <a:p>
            <a:r>
              <a:rPr lang="en-US" dirty="0"/>
              <a:t>fatty acid, and as the molecules of a soap bubble are according to Perrin (2).  On the</a:t>
            </a:r>
          </a:p>
          <a:p>
            <a:r>
              <a:rPr lang="en-US" dirty="0"/>
              <a:t>boundary of the two phases, one being the watery solution of hemoglobin, and the other the</a:t>
            </a:r>
          </a:p>
          <a:p>
            <a:r>
              <a:rPr lang="en-US" dirty="0"/>
              <a:t>plasma, such an orientation seems a priori to be the most probable one.(</a:t>
            </a:r>
            <a:r>
              <a:rPr lang="en-US" dirty="0" err="1"/>
              <a:t>Gorter</a:t>
            </a:r>
            <a:r>
              <a:rPr lang="en-US" dirty="0"/>
              <a:t> and</a:t>
            </a:r>
          </a:p>
          <a:p>
            <a:r>
              <a:rPr lang="en-US" dirty="0"/>
              <a:t>Grendel, 1925, p.439)</a:t>
            </a:r>
          </a:p>
          <a:p>
            <a:endParaRPr lang="en-CH" dirty="0"/>
          </a:p>
        </p:txBody>
      </p:sp>
      <p:sp>
        <p:nvSpPr>
          <p:cNvPr id="4" name="Slide Number Placeholder 3"/>
          <p:cNvSpPr>
            <a:spLocks noGrp="1"/>
          </p:cNvSpPr>
          <p:nvPr>
            <p:ph type="sldNum" sz="quarter" idx="5"/>
          </p:nvPr>
        </p:nvSpPr>
        <p:spPr/>
        <p:txBody>
          <a:bodyPr/>
          <a:lstStyle/>
          <a:p>
            <a:fld id="{8C2AAE17-1187-794C-BD3F-381193F25A89}" type="slidenum">
              <a:rPr lang="en-US" smtClean="0"/>
              <a:pPr/>
              <a:t>7</a:t>
            </a:fld>
            <a:endParaRPr lang="en-US"/>
          </a:p>
        </p:txBody>
      </p:sp>
    </p:spTree>
    <p:extLst>
      <p:ext uri="{BB962C8B-B14F-4D97-AF65-F5344CB8AC3E}">
        <p14:creationId xmlns:p14="http://schemas.microsoft.com/office/powerpoint/2010/main" val="15686109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effectLst/>
              <a:latin typeface="Helvetica" pitchFamily="2" charset="0"/>
            </a:endParaRPr>
          </a:p>
          <a:p>
            <a:r>
              <a:rPr lang="en-GB" dirty="0">
                <a:effectLst/>
                <a:latin typeface="Helvetica" pitchFamily="2" charset="0"/>
              </a:rPr>
              <a:t>molecular structures share an elongated hydrophobic domain, usually</a:t>
            </a:r>
          </a:p>
          <a:p>
            <a:r>
              <a:rPr lang="en-GB" dirty="0">
                <a:effectLst/>
                <a:latin typeface="Helvetica" pitchFamily="2" charset="0"/>
              </a:rPr>
              <a:t>made up of fatty acid tails, associated with a hydrophilic headgroup. The</a:t>
            </a:r>
          </a:p>
          <a:p>
            <a:r>
              <a:rPr lang="en-GB" dirty="0">
                <a:effectLst/>
                <a:latin typeface="Helvetica" pitchFamily="2" charset="0"/>
              </a:rPr>
              <a:t>hydrophilic headgroups are easily incorporated in the hydrogen bonding network</a:t>
            </a:r>
          </a:p>
          <a:p>
            <a:r>
              <a:rPr lang="en-GB" dirty="0">
                <a:effectLst/>
                <a:latin typeface="Helvetica" pitchFamily="2" charset="0"/>
              </a:rPr>
              <a:t>of the surrounding waters. In contrast, the hydrophobic tails are generally</a:t>
            </a:r>
          </a:p>
          <a:p>
            <a:r>
              <a:rPr lang="en-GB" dirty="0">
                <a:effectLst/>
                <a:latin typeface="Helvetica" pitchFamily="2" charset="0"/>
              </a:rPr>
              <a:t>obliged to be sequestered from contact with water, and typically form bilayers.</a:t>
            </a:r>
          </a:p>
          <a:p>
            <a:r>
              <a:rPr lang="en-GB" dirty="0">
                <a:effectLst/>
                <a:latin typeface="Helvetica" pitchFamily="2" charset="0"/>
              </a:rPr>
              <a:t>The conflicting relationships between different regions of lipid molecules and</a:t>
            </a:r>
          </a:p>
          <a:p>
            <a:r>
              <a:rPr lang="en-GB" dirty="0">
                <a:effectLst/>
                <a:latin typeface="Helvetica" pitchFamily="2" charset="0"/>
              </a:rPr>
              <a:t>water has resulted in the designation of such molecules as amphipathic which</a:t>
            </a:r>
          </a:p>
          <a:p>
            <a:r>
              <a:rPr lang="en-GB" dirty="0">
                <a:effectLst/>
                <a:latin typeface="Helvetica" pitchFamily="2" charset="0"/>
              </a:rPr>
              <a:t>signifies their love-hate relationship with water. There is a great diversity of</a:t>
            </a:r>
          </a:p>
          <a:p>
            <a:r>
              <a:rPr lang="en-GB" dirty="0">
                <a:effectLst/>
                <a:latin typeface="Helvetica" pitchFamily="2" charset="0"/>
              </a:rPr>
              <a:t>molecular structures for both the hydrophilic and hydrophobic domains, but</a:t>
            </a:r>
          </a:p>
          <a:p>
            <a:r>
              <a:rPr lang="en-GB" dirty="0">
                <a:effectLst/>
                <a:latin typeface="Helvetica" pitchFamily="2" charset="0"/>
              </a:rPr>
              <a:t>this common overall organization allows different lipids to happily assemble</a:t>
            </a:r>
          </a:p>
          <a:p>
            <a:r>
              <a:rPr lang="en-GB" dirty="0">
                <a:effectLst/>
                <a:latin typeface="Helvetica" pitchFamily="2" charset="0"/>
              </a:rPr>
              <a:t>together to form mixed membranes.</a:t>
            </a:r>
          </a:p>
          <a:p>
            <a:endParaRPr lang="en-CH" dirty="0"/>
          </a:p>
          <a:p>
            <a:r>
              <a:rPr lang="en-GB" dirty="0">
                <a:effectLst/>
                <a:latin typeface="Helvetica" pitchFamily="2" charset="0"/>
              </a:rPr>
              <a:t>Cholesterol is dramatically different in structure (see fig. </a:t>
            </a:r>
            <a:r>
              <a:rPr lang="en-GB" dirty="0">
                <a:solidFill>
                  <a:srgbClr val="003BA6"/>
                </a:solidFill>
                <a:effectLst/>
                <a:latin typeface="Helvetica" pitchFamily="2" charset="0"/>
              </a:rPr>
              <a:t>11.5</a:t>
            </a:r>
            <a:r>
              <a:rPr lang="en-GB" dirty="0">
                <a:effectLst/>
                <a:latin typeface="Helvetica" pitchFamily="2" charset="0"/>
              </a:rPr>
              <a:t>(C)). The hydrophobic</a:t>
            </a:r>
          </a:p>
          <a:p>
            <a:r>
              <a:rPr lang="en-GB" dirty="0">
                <a:effectLst/>
                <a:latin typeface="Helvetica" pitchFamily="2" charset="0"/>
              </a:rPr>
              <a:t>portion consists of a rigid planar array of four rings and the headgroup</a:t>
            </a:r>
          </a:p>
          <a:p>
            <a:r>
              <a:rPr lang="en-GB" dirty="0">
                <a:effectLst/>
                <a:latin typeface="Helvetica" pitchFamily="2" charset="0"/>
              </a:rPr>
              <a:t>is just a tiny (polar) hydroxyl. Animal cell membranes found in different organelles and</a:t>
            </a:r>
          </a:p>
          <a:p>
            <a:r>
              <a:rPr lang="en-GB" dirty="0">
                <a:effectLst/>
                <a:latin typeface="Helvetica" pitchFamily="2" charset="0"/>
              </a:rPr>
              <a:t>different cell types mix together glycerol-based phospholipids, sphingolipids and</a:t>
            </a:r>
          </a:p>
          <a:p>
            <a:r>
              <a:rPr lang="en-GB" dirty="0">
                <a:effectLst/>
                <a:latin typeface="Helvetica" pitchFamily="2" charset="0"/>
              </a:rPr>
              <a:t>cholesterol in varying proportions which gives the membranes very different</a:t>
            </a:r>
          </a:p>
          <a:p>
            <a:r>
              <a:rPr lang="en-GB" dirty="0">
                <a:effectLst/>
                <a:latin typeface="Helvetica" pitchFamily="2" charset="0"/>
              </a:rPr>
              <a:t>physical properties including fluidity and microdomain structure. The concentration</a:t>
            </a:r>
          </a:p>
          <a:p>
            <a:r>
              <a:rPr lang="en-GB" dirty="0">
                <a:effectLst/>
                <a:latin typeface="Helvetica" pitchFamily="2" charset="0"/>
              </a:rPr>
              <a:t>of different lipids in various organellar membranes for a single kind of</a:t>
            </a:r>
          </a:p>
          <a:p>
            <a:r>
              <a:rPr lang="en-GB" dirty="0">
                <a:effectLst/>
                <a:latin typeface="Helvetica" pitchFamily="2" charset="0"/>
              </a:rPr>
              <a:t>animal cell is shown in fig. </a:t>
            </a:r>
            <a:r>
              <a:rPr lang="en-GB" dirty="0">
                <a:solidFill>
                  <a:srgbClr val="003BA6"/>
                </a:solidFill>
                <a:effectLst/>
                <a:latin typeface="Helvetica" pitchFamily="2" charset="0"/>
              </a:rPr>
              <a:t>11.6</a:t>
            </a:r>
            <a:r>
              <a:rPr lang="en-GB" dirty="0">
                <a:effectLst/>
                <a:latin typeface="Helvetica" pitchFamily="2" charset="0"/>
              </a:rPr>
              <a:t>.</a:t>
            </a:r>
          </a:p>
          <a:p>
            <a:endParaRPr lang="en-GB" dirty="0">
              <a:effectLst/>
              <a:latin typeface="Helvetica" pitchFamily="2" charset="0"/>
            </a:endParaRPr>
          </a:p>
          <a:p>
            <a:r>
              <a:rPr lang="en-GB" dirty="0">
                <a:effectLst/>
                <a:latin typeface="Helvetica" pitchFamily="2" charset="0"/>
              </a:rPr>
              <a:t>saturated indicates that the maximum possible number of hydrogen atoms are bonded to each carbon in the molecule</a:t>
            </a:r>
          </a:p>
          <a:p>
            <a:endParaRPr lang="en-CH" dirty="0"/>
          </a:p>
        </p:txBody>
      </p:sp>
      <p:sp>
        <p:nvSpPr>
          <p:cNvPr id="4" name="Slide Number Placeholder 3"/>
          <p:cNvSpPr>
            <a:spLocks noGrp="1"/>
          </p:cNvSpPr>
          <p:nvPr>
            <p:ph type="sldNum" sz="quarter" idx="5"/>
          </p:nvPr>
        </p:nvSpPr>
        <p:spPr/>
        <p:txBody>
          <a:bodyPr/>
          <a:lstStyle/>
          <a:p>
            <a:fld id="{8C2AAE17-1187-794C-BD3F-381193F25A89}" type="slidenum">
              <a:rPr lang="en-US" smtClean="0"/>
              <a:pPr/>
              <a:t>8</a:t>
            </a:fld>
            <a:endParaRPr lang="en-US"/>
          </a:p>
        </p:txBody>
      </p:sp>
    </p:spTree>
    <p:extLst>
      <p:ext uri="{BB962C8B-B14F-4D97-AF65-F5344CB8AC3E}">
        <p14:creationId xmlns:p14="http://schemas.microsoft.com/office/powerpoint/2010/main" val="34739348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a:p>
            <a:r>
              <a:rPr lang="en-GB" dirty="0">
                <a:effectLst/>
                <a:latin typeface="Helvetica" pitchFamily="2" charset="0"/>
              </a:rPr>
              <a:t>Geometrical shape of lipids. This figure shows a coarse-grained</a:t>
            </a:r>
          </a:p>
          <a:p>
            <a:r>
              <a:rPr lang="en-GB" dirty="0">
                <a:effectLst/>
                <a:latin typeface="Helvetica" pitchFamily="2" charset="0"/>
              </a:rPr>
              <a:t>representation of lipid geometries that is useful in developing intuition for the</a:t>
            </a:r>
          </a:p>
          <a:p>
            <a:r>
              <a:rPr lang="en-GB" dirty="0">
                <a:effectLst/>
                <a:latin typeface="Helvetica" pitchFamily="2" charset="0"/>
              </a:rPr>
              <a:t>spontaneous curvature induced by different lipid types. The small insets show</a:t>
            </a:r>
          </a:p>
          <a:p>
            <a:r>
              <a:rPr lang="en-GB" dirty="0">
                <a:effectLst/>
                <a:latin typeface="Helvetica" pitchFamily="2" charset="0"/>
              </a:rPr>
              <a:t>the kinds of three dimensional geometries adopted by these lipids.</a:t>
            </a:r>
          </a:p>
          <a:p>
            <a:endParaRPr lang="en-CH" dirty="0"/>
          </a:p>
          <a:p>
            <a:r>
              <a:rPr lang="en-GB" dirty="0" err="1"/>
              <a:t>Crenators</a:t>
            </a:r>
            <a:r>
              <a:rPr lang="en-GB" dirty="0"/>
              <a:t> intercalate preferentially into the exterior half of the bilayer,</a:t>
            </a:r>
          </a:p>
          <a:p>
            <a:r>
              <a:rPr lang="en-GB" dirty="0"/>
              <a:t>causing it to expand relative to the cytoplasmic half, thereby</a:t>
            </a:r>
          </a:p>
          <a:p>
            <a:r>
              <a:rPr lang="en-GB" dirty="0"/>
              <a:t>producing the observed crenation (. Cup-formers do the opposite.</a:t>
            </a:r>
            <a:endParaRPr lang="en-CH" dirty="0"/>
          </a:p>
        </p:txBody>
      </p:sp>
      <p:sp>
        <p:nvSpPr>
          <p:cNvPr id="4" name="Slide Number Placeholder 3"/>
          <p:cNvSpPr>
            <a:spLocks noGrp="1"/>
          </p:cNvSpPr>
          <p:nvPr>
            <p:ph type="sldNum" sz="quarter" idx="5"/>
          </p:nvPr>
        </p:nvSpPr>
        <p:spPr/>
        <p:txBody>
          <a:bodyPr/>
          <a:lstStyle/>
          <a:p>
            <a:fld id="{8C2AAE17-1187-794C-BD3F-381193F25A89}" type="slidenum">
              <a:rPr lang="en-US" smtClean="0"/>
              <a:pPr/>
              <a:t>9</a:t>
            </a:fld>
            <a:endParaRPr lang="en-US"/>
          </a:p>
        </p:txBody>
      </p:sp>
    </p:spTree>
    <p:extLst>
      <p:ext uri="{BB962C8B-B14F-4D97-AF65-F5344CB8AC3E}">
        <p14:creationId xmlns:p14="http://schemas.microsoft.com/office/powerpoint/2010/main" val="4269952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effectLst/>
                <a:latin typeface="Helvetica" pitchFamily="2" charset="0"/>
              </a:rPr>
              <a:t>membranes containing multiple</a:t>
            </a:r>
          </a:p>
          <a:p>
            <a:r>
              <a:rPr lang="en-GB" dirty="0">
                <a:effectLst/>
                <a:latin typeface="Helvetica" pitchFamily="2" charset="0"/>
              </a:rPr>
              <a:t>types of lipids that tend to mix non-ideally can have a complex organization in</a:t>
            </a:r>
          </a:p>
          <a:p>
            <a:r>
              <a:rPr lang="en-GB" dirty="0">
                <a:effectLst/>
                <a:latin typeface="Helvetica" pitchFamily="2" charset="0"/>
              </a:rPr>
              <a:t>which structurally compatible lipids assemble into microdomains. </a:t>
            </a:r>
          </a:p>
          <a:p>
            <a:endParaRPr lang="en-GB" dirty="0">
              <a:effectLst/>
              <a:latin typeface="Helvetica" pitchFamily="2" charset="0"/>
            </a:endParaRPr>
          </a:p>
          <a:p>
            <a:r>
              <a:rPr lang="en-GB" dirty="0">
                <a:effectLst/>
                <a:latin typeface="Helvetica" pitchFamily="2" charset="0"/>
              </a:rPr>
              <a:t>When two or more lipids with different geometries must coexist in a single</a:t>
            </a:r>
          </a:p>
          <a:p>
            <a:r>
              <a:rPr lang="en-GB" dirty="0">
                <a:effectLst/>
                <a:latin typeface="Helvetica" pitchFamily="2" charset="0"/>
              </a:rPr>
              <a:t>structure they sometimes tend to segregate into separate domains. Under some</a:t>
            </a:r>
          </a:p>
          <a:p>
            <a:r>
              <a:rPr lang="en-GB" dirty="0">
                <a:effectLst/>
                <a:latin typeface="Helvetica" pitchFamily="2" charset="0"/>
              </a:rPr>
              <a:t>conditions, this spontaneous segregation can induce the generation of complex</a:t>
            </a:r>
          </a:p>
          <a:p>
            <a:r>
              <a:rPr lang="en-GB" dirty="0">
                <a:effectLst/>
                <a:latin typeface="Helvetica" pitchFamily="2" charset="0"/>
              </a:rPr>
              <a:t>vesicle geometries where different domains have different curvatures as shown</a:t>
            </a:r>
          </a:p>
          <a:p>
            <a:r>
              <a:rPr lang="en-GB" dirty="0">
                <a:effectLst/>
                <a:latin typeface="Helvetica" pitchFamily="2" charset="0"/>
              </a:rPr>
              <a:t>in fig. </a:t>
            </a:r>
            <a:r>
              <a:rPr lang="en-GB" dirty="0">
                <a:solidFill>
                  <a:srgbClr val="003BA6"/>
                </a:solidFill>
                <a:effectLst/>
                <a:latin typeface="Helvetica" pitchFamily="2" charset="0"/>
              </a:rPr>
              <a:t>11.8</a:t>
            </a:r>
            <a:r>
              <a:rPr lang="en-GB" dirty="0">
                <a:effectLst/>
                <a:latin typeface="Helvetica" pitchFamily="2" charset="0"/>
              </a:rPr>
              <a:t>. Inside of cells, this kind of lipid heterogeneity together with the</a:t>
            </a:r>
          </a:p>
          <a:p>
            <a:r>
              <a:rPr lang="en-GB" dirty="0">
                <a:effectLst/>
                <a:latin typeface="Helvetica" pitchFamily="2" charset="0"/>
              </a:rPr>
              <a:t>influence of membrane-associated proteins as discussed below can contribute to</a:t>
            </a:r>
          </a:p>
          <a:p>
            <a:r>
              <a:rPr lang="en-GB" dirty="0">
                <a:effectLst/>
                <a:latin typeface="Helvetica" pitchFamily="2" charset="0"/>
              </a:rPr>
              <a:t>formation of elaborate intracellular membrane systems.</a:t>
            </a:r>
          </a:p>
          <a:p>
            <a:endParaRPr lang="en-GB" dirty="0">
              <a:effectLst/>
              <a:latin typeface="Helvetica" pitchFamily="2" charset="0"/>
            </a:endParaRPr>
          </a:p>
          <a:p>
            <a:r>
              <a:rPr lang="en-GB" dirty="0">
                <a:effectLst/>
                <a:latin typeface="Helvetica" pitchFamily="2" charset="0"/>
              </a:rPr>
              <a:t>Structures of multicomponent vesicles. Vesicles made of more than</a:t>
            </a:r>
          </a:p>
          <a:p>
            <a:r>
              <a:rPr lang="en-GB" dirty="0">
                <a:effectLst/>
                <a:latin typeface="Helvetica" pitchFamily="2" charset="0"/>
              </a:rPr>
              <a:t>one species of lipid give rise to structures with complex geometries. Different</a:t>
            </a:r>
          </a:p>
          <a:p>
            <a:r>
              <a:rPr lang="en-GB" dirty="0">
                <a:effectLst/>
                <a:latin typeface="Helvetica" pitchFamily="2" charset="0"/>
              </a:rPr>
              <a:t>lipid species are </a:t>
            </a:r>
            <a:r>
              <a:rPr lang="en-GB" dirty="0" err="1">
                <a:effectLst/>
                <a:latin typeface="Helvetica" pitchFamily="2" charset="0"/>
              </a:rPr>
              <a:t>labeled</a:t>
            </a:r>
            <a:r>
              <a:rPr lang="en-GB" dirty="0">
                <a:effectLst/>
                <a:latin typeface="Helvetica" pitchFamily="2" charset="0"/>
              </a:rPr>
              <a:t> with different fluorescent dyes, shown here in different</a:t>
            </a:r>
          </a:p>
          <a:p>
            <a:r>
              <a:rPr lang="en-GB" dirty="0">
                <a:effectLst/>
                <a:latin typeface="Helvetica" pitchFamily="2" charset="0"/>
              </a:rPr>
              <a:t>shades of </a:t>
            </a:r>
            <a:r>
              <a:rPr lang="en-GB" dirty="0" err="1">
                <a:effectLst/>
                <a:latin typeface="Helvetica" pitchFamily="2" charset="0"/>
              </a:rPr>
              <a:t>gray</a:t>
            </a:r>
            <a:r>
              <a:rPr lang="en-GB" dirty="0">
                <a:effectLst/>
                <a:latin typeface="Helvetica" pitchFamily="2" charset="0"/>
              </a:rPr>
              <a:t>. On the left, a vesicle made up of a lipid tending to produce</a:t>
            </a:r>
          </a:p>
          <a:p>
            <a:r>
              <a:rPr lang="en-GB" dirty="0">
                <a:effectLst/>
                <a:latin typeface="Helvetica" pitchFamily="2" charset="0"/>
              </a:rPr>
              <a:t>sheets with low intrinsic curvature (dark) and another tending to high intrinsic</a:t>
            </a:r>
          </a:p>
          <a:p>
            <a:r>
              <a:rPr lang="en-GB" dirty="0">
                <a:effectLst/>
                <a:latin typeface="Helvetica" pitchFamily="2" charset="0"/>
              </a:rPr>
              <a:t>curvature (light) has spontaneously segregated into two domains. On the right,</a:t>
            </a:r>
          </a:p>
          <a:p>
            <a:r>
              <a:rPr lang="en-GB" dirty="0">
                <a:effectLst/>
                <a:latin typeface="Helvetica" pitchFamily="2" charset="0"/>
              </a:rPr>
              <a:t>a similar two-component vesicle has formed a much more complicated shape,</a:t>
            </a:r>
          </a:p>
          <a:p>
            <a:r>
              <a:rPr lang="en-GB" dirty="0">
                <a:effectLst/>
                <a:latin typeface="Helvetica" pitchFamily="2" charset="0"/>
              </a:rPr>
              <a:t>again segregating regions of low intrinsic curvature (light) from high (dark).</a:t>
            </a:r>
          </a:p>
          <a:p>
            <a:r>
              <a:rPr lang="en-GB" dirty="0">
                <a:effectLst/>
                <a:latin typeface="Helvetica" pitchFamily="2" charset="0"/>
              </a:rPr>
              <a:t>(Adapted from T. Baumgart et al., Nature, 425:821, 2003.)</a:t>
            </a:r>
          </a:p>
          <a:p>
            <a:endParaRPr lang="en-CH" b="0" dirty="0"/>
          </a:p>
        </p:txBody>
      </p:sp>
      <p:sp>
        <p:nvSpPr>
          <p:cNvPr id="4" name="Slide Number Placeholder 3"/>
          <p:cNvSpPr>
            <a:spLocks noGrp="1"/>
          </p:cNvSpPr>
          <p:nvPr>
            <p:ph type="sldNum" sz="quarter" idx="5"/>
          </p:nvPr>
        </p:nvSpPr>
        <p:spPr/>
        <p:txBody>
          <a:bodyPr/>
          <a:lstStyle/>
          <a:p>
            <a:fld id="{8C2AAE17-1187-794C-BD3F-381193F25A89}" type="slidenum">
              <a:rPr lang="en-US" smtClean="0"/>
              <a:pPr/>
              <a:t>10</a:t>
            </a:fld>
            <a:endParaRPr lang="en-US"/>
          </a:p>
        </p:txBody>
      </p:sp>
    </p:spTree>
    <p:extLst>
      <p:ext uri="{BB962C8B-B14F-4D97-AF65-F5344CB8AC3E}">
        <p14:creationId xmlns:p14="http://schemas.microsoft.com/office/powerpoint/2010/main" val="33212873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r>
              <a:rPr lang="en-US"/>
              <a:t>Lecture 1</a:t>
            </a:r>
          </a:p>
        </p:txBody>
      </p:sp>
      <p:sp>
        <p:nvSpPr>
          <p:cNvPr id="6" name="Rectangle 6"/>
          <p:cNvSpPr>
            <a:spLocks noGrp="1" noChangeArrowheads="1"/>
          </p:cNvSpPr>
          <p:nvPr>
            <p:ph type="sldNum" sz="quarter" idx="12"/>
          </p:nvPr>
        </p:nvSpPr>
        <p:spPr>
          <a:ln/>
        </p:spPr>
        <p:txBody>
          <a:bodyPr/>
          <a:lstStyle>
            <a:lvl1pPr>
              <a:defRPr/>
            </a:lvl1pPr>
          </a:lstStyle>
          <a:p>
            <a:fld id="{72D5449F-7E19-194C-A8C8-C999165E1235}"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r>
              <a:rPr lang="en-US"/>
              <a:t>Lecture 1</a:t>
            </a:r>
          </a:p>
        </p:txBody>
      </p:sp>
      <p:sp>
        <p:nvSpPr>
          <p:cNvPr id="6" name="Rectangle 6"/>
          <p:cNvSpPr>
            <a:spLocks noGrp="1" noChangeArrowheads="1"/>
          </p:cNvSpPr>
          <p:nvPr>
            <p:ph type="sldNum" sz="quarter" idx="12"/>
          </p:nvPr>
        </p:nvSpPr>
        <p:spPr>
          <a:ln/>
        </p:spPr>
        <p:txBody>
          <a:bodyPr/>
          <a:lstStyle>
            <a:lvl1pPr>
              <a:defRPr/>
            </a:lvl1pPr>
          </a:lstStyle>
          <a:p>
            <a:fld id="{AE65AEA1-7E52-F141-B82F-8278C6BC5A3B}"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57200"/>
            <a:ext cx="1943100" cy="4114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457200"/>
            <a:ext cx="5676900" cy="4114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r>
              <a:rPr lang="en-US"/>
              <a:t>Lecture 1</a:t>
            </a:r>
          </a:p>
        </p:txBody>
      </p:sp>
      <p:sp>
        <p:nvSpPr>
          <p:cNvPr id="6" name="Rectangle 6"/>
          <p:cNvSpPr>
            <a:spLocks noGrp="1" noChangeArrowheads="1"/>
          </p:cNvSpPr>
          <p:nvPr>
            <p:ph type="sldNum" sz="quarter" idx="12"/>
          </p:nvPr>
        </p:nvSpPr>
        <p:spPr>
          <a:ln/>
        </p:spPr>
        <p:txBody>
          <a:bodyPr/>
          <a:lstStyle>
            <a:lvl1pPr>
              <a:defRPr/>
            </a:lvl1pPr>
          </a:lstStyle>
          <a:p>
            <a:fld id="{8C10C76D-DF93-8243-95C1-D485F47174EB}"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r>
              <a:rPr lang="en-US"/>
              <a:t>Lecture 1</a:t>
            </a:r>
          </a:p>
        </p:txBody>
      </p:sp>
      <p:sp>
        <p:nvSpPr>
          <p:cNvPr id="6" name="Rectangle 6"/>
          <p:cNvSpPr>
            <a:spLocks noGrp="1" noChangeArrowheads="1"/>
          </p:cNvSpPr>
          <p:nvPr>
            <p:ph type="sldNum" sz="quarter" idx="12"/>
          </p:nvPr>
        </p:nvSpPr>
        <p:spPr>
          <a:ln/>
        </p:spPr>
        <p:txBody>
          <a:bodyPr/>
          <a:lstStyle>
            <a:lvl1pPr>
              <a:defRPr/>
            </a:lvl1pPr>
          </a:lstStyle>
          <a:p>
            <a:fld id="{53976F8F-EE3A-9041-BEE6-2DB4A56EBA71}"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r>
              <a:rPr lang="en-US"/>
              <a:t>Lecture 1</a:t>
            </a:r>
          </a:p>
        </p:txBody>
      </p:sp>
      <p:sp>
        <p:nvSpPr>
          <p:cNvPr id="6" name="Rectangle 6"/>
          <p:cNvSpPr>
            <a:spLocks noGrp="1" noChangeArrowheads="1"/>
          </p:cNvSpPr>
          <p:nvPr>
            <p:ph type="sldNum" sz="quarter" idx="12"/>
          </p:nvPr>
        </p:nvSpPr>
        <p:spPr>
          <a:ln/>
        </p:spPr>
        <p:txBody>
          <a:bodyPr/>
          <a:lstStyle>
            <a:lvl1pPr>
              <a:defRPr/>
            </a:lvl1pPr>
          </a:lstStyle>
          <a:p>
            <a:fld id="{45CA9B73-A81D-644E-8986-3DA7924CCB0A}"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485900"/>
            <a:ext cx="3810000" cy="30861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85900"/>
            <a:ext cx="3810000" cy="30861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r>
              <a:rPr lang="en-US"/>
              <a:t>Lecture 1</a:t>
            </a:r>
          </a:p>
        </p:txBody>
      </p:sp>
      <p:sp>
        <p:nvSpPr>
          <p:cNvPr id="7" name="Rectangle 6"/>
          <p:cNvSpPr>
            <a:spLocks noGrp="1" noChangeArrowheads="1"/>
          </p:cNvSpPr>
          <p:nvPr>
            <p:ph type="sldNum" sz="quarter" idx="12"/>
          </p:nvPr>
        </p:nvSpPr>
        <p:spPr>
          <a:ln/>
        </p:spPr>
        <p:txBody>
          <a:bodyPr/>
          <a:lstStyle>
            <a:lvl1pPr>
              <a:defRPr/>
            </a:lvl1pPr>
          </a:lstStyle>
          <a:p>
            <a:fld id="{E719F8DA-492B-6241-A73B-FFC203AFD9ED}"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endParaRPr lang="en-US"/>
          </a:p>
        </p:txBody>
      </p:sp>
      <p:sp>
        <p:nvSpPr>
          <p:cNvPr id="8" name="Rectangle 5"/>
          <p:cNvSpPr>
            <a:spLocks noGrp="1" noChangeArrowheads="1"/>
          </p:cNvSpPr>
          <p:nvPr>
            <p:ph type="ftr" sz="quarter" idx="11"/>
          </p:nvPr>
        </p:nvSpPr>
        <p:spPr>
          <a:ln/>
        </p:spPr>
        <p:txBody>
          <a:bodyPr/>
          <a:lstStyle>
            <a:lvl1pPr>
              <a:defRPr/>
            </a:lvl1pPr>
          </a:lstStyle>
          <a:p>
            <a:r>
              <a:rPr lang="en-US"/>
              <a:t>Lecture 1</a:t>
            </a:r>
          </a:p>
        </p:txBody>
      </p:sp>
      <p:sp>
        <p:nvSpPr>
          <p:cNvPr id="9" name="Rectangle 6"/>
          <p:cNvSpPr>
            <a:spLocks noGrp="1" noChangeArrowheads="1"/>
          </p:cNvSpPr>
          <p:nvPr>
            <p:ph type="sldNum" sz="quarter" idx="12"/>
          </p:nvPr>
        </p:nvSpPr>
        <p:spPr>
          <a:ln/>
        </p:spPr>
        <p:txBody>
          <a:bodyPr/>
          <a:lstStyle>
            <a:lvl1pPr>
              <a:defRPr/>
            </a:lvl1pPr>
          </a:lstStyle>
          <a:p>
            <a:fld id="{ABFF23F9-E6D3-824C-B851-506D16D6F2D7}"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r>
              <a:rPr lang="en-US"/>
              <a:t>Lecture 1</a:t>
            </a:r>
          </a:p>
        </p:txBody>
      </p:sp>
      <p:sp>
        <p:nvSpPr>
          <p:cNvPr id="5" name="Rectangle 6"/>
          <p:cNvSpPr>
            <a:spLocks noGrp="1" noChangeArrowheads="1"/>
          </p:cNvSpPr>
          <p:nvPr>
            <p:ph type="sldNum" sz="quarter" idx="12"/>
          </p:nvPr>
        </p:nvSpPr>
        <p:spPr>
          <a:ln/>
        </p:spPr>
        <p:txBody>
          <a:bodyPr/>
          <a:lstStyle>
            <a:lvl1pPr>
              <a:defRPr/>
            </a:lvl1pPr>
          </a:lstStyle>
          <a:p>
            <a:fld id="{B9DA83EA-D508-6340-A3C8-1B4B5ADBCFF9}"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p>
        </p:txBody>
      </p:sp>
      <p:sp>
        <p:nvSpPr>
          <p:cNvPr id="3" name="Rectangle 5"/>
          <p:cNvSpPr>
            <a:spLocks noGrp="1" noChangeArrowheads="1"/>
          </p:cNvSpPr>
          <p:nvPr>
            <p:ph type="ftr" sz="quarter" idx="11"/>
          </p:nvPr>
        </p:nvSpPr>
        <p:spPr>
          <a:ln/>
        </p:spPr>
        <p:txBody>
          <a:bodyPr/>
          <a:lstStyle>
            <a:lvl1pPr>
              <a:defRPr/>
            </a:lvl1pPr>
          </a:lstStyle>
          <a:p>
            <a:r>
              <a:rPr lang="en-US"/>
              <a:t>Lecture 1</a:t>
            </a:r>
          </a:p>
        </p:txBody>
      </p:sp>
      <p:sp>
        <p:nvSpPr>
          <p:cNvPr id="4" name="Rectangle 6"/>
          <p:cNvSpPr>
            <a:spLocks noGrp="1" noChangeArrowheads="1"/>
          </p:cNvSpPr>
          <p:nvPr>
            <p:ph type="sldNum" sz="quarter" idx="12"/>
          </p:nvPr>
        </p:nvSpPr>
        <p:spPr>
          <a:ln/>
        </p:spPr>
        <p:txBody>
          <a:bodyPr/>
          <a:lstStyle>
            <a:lvl1pPr>
              <a:defRPr/>
            </a:lvl1pPr>
          </a:lstStyle>
          <a:p>
            <a:fld id="{C9C855F8-3EB7-9A44-9FD6-AC582E8F294F}"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r>
              <a:rPr lang="en-US"/>
              <a:t>Lecture 1</a:t>
            </a:r>
          </a:p>
        </p:txBody>
      </p:sp>
      <p:sp>
        <p:nvSpPr>
          <p:cNvPr id="7" name="Rectangle 6"/>
          <p:cNvSpPr>
            <a:spLocks noGrp="1" noChangeArrowheads="1"/>
          </p:cNvSpPr>
          <p:nvPr>
            <p:ph type="sldNum" sz="quarter" idx="12"/>
          </p:nvPr>
        </p:nvSpPr>
        <p:spPr>
          <a:ln/>
        </p:spPr>
        <p:txBody>
          <a:bodyPr/>
          <a:lstStyle>
            <a:lvl1pPr>
              <a:defRPr/>
            </a:lvl1pPr>
          </a:lstStyle>
          <a:p>
            <a:fld id="{C22BB29B-F5E1-AF49-8A7E-C824D4B82C18}"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r>
              <a:rPr lang="en-US"/>
              <a:t>Lecture 1</a:t>
            </a:r>
          </a:p>
        </p:txBody>
      </p:sp>
      <p:sp>
        <p:nvSpPr>
          <p:cNvPr id="7" name="Rectangle 6"/>
          <p:cNvSpPr>
            <a:spLocks noGrp="1" noChangeArrowheads="1"/>
          </p:cNvSpPr>
          <p:nvPr>
            <p:ph type="sldNum" sz="quarter" idx="12"/>
          </p:nvPr>
        </p:nvSpPr>
        <p:spPr>
          <a:ln/>
        </p:spPr>
        <p:txBody>
          <a:bodyPr/>
          <a:lstStyle>
            <a:lvl1pPr>
              <a:defRPr/>
            </a:lvl1pPr>
          </a:lstStyle>
          <a:p>
            <a:fld id="{A718C5F9-F9B0-0542-956D-701169C656E8}"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457200"/>
            <a:ext cx="77724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485900"/>
            <a:ext cx="7772400" cy="3086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4686300"/>
            <a:ext cx="19050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50">
                <a:latin typeface="Cambria" charset="0"/>
              </a:defRPr>
            </a:lvl1pPr>
          </a:lstStyle>
          <a:p>
            <a:endParaRPr lang="en-US"/>
          </a:p>
        </p:txBody>
      </p:sp>
      <p:sp>
        <p:nvSpPr>
          <p:cNvPr id="1029" name="Rectangle 5"/>
          <p:cNvSpPr>
            <a:spLocks noGrp="1" noChangeArrowheads="1"/>
          </p:cNvSpPr>
          <p:nvPr>
            <p:ph type="ftr" sz="quarter" idx="3"/>
          </p:nvPr>
        </p:nvSpPr>
        <p:spPr bwMode="auto">
          <a:xfrm>
            <a:off x="3124200" y="4686300"/>
            <a:ext cx="28956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50">
                <a:latin typeface="Cambria" charset="0"/>
              </a:defRPr>
            </a:lvl1pPr>
          </a:lstStyle>
          <a:p>
            <a:r>
              <a:rPr lang="en-US"/>
              <a:t>Lecture 1</a:t>
            </a:r>
          </a:p>
        </p:txBody>
      </p:sp>
      <p:sp>
        <p:nvSpPr>
          <p:cNvPr id="1030" name="Rectangle 6"/>
          <p:cNvSpPr>
            <a:spLocks noGrp="1" noChangeArrowheads="1"/>
          </p:cNvSpPr>
          <p:nvPr>
            <p:ph type="sldNum" sz="quarter" idx="4"/>
          </p:nvPr>
        </p:nvSpPr>
        <p:spPr bwMode="auto">
          <a:xfrm>
            <a:off x="6553200" y="4686300"/>
            <a:ext cx="19050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0">
                <a:latin typeface="Cambria" charset="0"/>
              </a:defRPr>
            </a:lvl1pPr>
          </a:lstStyle>
          <a:p>
            <a:fld id="{D5B70500-0B11-2F4D-8111-868E049D6A3B}"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hf sldNum="0" hdr="0" ftr="0" dt="0"/>
  <p:txStyles>
    <p:titleStyle>
      <a:lvl1pPr algn="ctr" rtl="0" eaLnBrk="0" fontAlgn="base" hangingPunct="0">
        <a:spcBef>
          <a:spcPct val="0"/>
        </a:spcBef>
        <a:spcAft>
          <a:spcPct val="0"/>
        </a:spcAft>
        <a:defRPr sz="3300">
          <a:solidFill>
            <a:schemeClr val="tx2"/>
          </a:solidFill>
          <a:latin typeface="Cambria"/>
          <a:ea typeface="ＭＳ Ｐゴシック" pitchFamily="-108" charset="-128"/>
          <a:cs typeface="ＭＳ Ｐゴシック" pitchFamily="-108" charset="-128"/>
        </a:defRPr>
      </a:lvl1pPr>
      <a:lvl2pPr algn="ctr" rtl="0" eaLnBrk="0" fontAlgn="base" hangingPunct="0">
        <a:spcBef>
          <a:spcPct val="0"/>
        </a:spcBef>
        <a:spcAft>
          <a:spcPct val="0"/>
        </a:spcAft>
        <a:defRPr sz="3300">
          <a:solidFill>
            <a:schemeClr val="tx2"/>
          </a:solidFill>
          <a:latin typeface="Cambria"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3300">
          <a:solidFill>
            <a:schemeClr val="tx2"/>
          </a:solidFill>
          <a:latin typeface="Cambria"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3300">
          <a:solidFill>
            <a:schemeClr val="tx2"/>
          </a:solidFill>
          <a:latin typeface="Cambria"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3300">
          <a:solidFill>
            <a:schemeClr val="tx2"/>
          </a:solidFill>
          <a:latin typeface="Cambria" pitchFamily="-108" charset="0"/>
          <a:ea typeface="ＭＳ Ｐゴシック" pitchFamily="-108" charset="-128"/>
          <a:cs typeface="ＭＳ Ｐゴシック" pitchFamily="-108" charset="-128"/>
        </a:defRPr>
      </a:lvl5pPr>
      <a:lvl6pPr marL="342900" algn="ctr" rtl="0" fontAlgn="base">
        <a:spcBef>
          <a:spcPct val="0"/>
        </a:spcBef>
        <a:spcAft>
          <a:spcPct val="0"/>
        </a:spcAft>
        <a:defRPr sz="3300">
          <a:solidFill>
            <a:schemeClr val="tx2"/>
          </a:solidFill>
          <a:latin typeface="Times" pitchFamily="-108" charset="0"/>
        </a:defRPr>
      </a:lvl6pPr>
      <a:lvl7pPr marL="685800" algn="ctr" rtl="0" fontAlgn="base">
        <a:spcBef>
          <a:spcPct val="0"/>
        </a:spcBef>
        <a:spcAft>
          <a:spcPct val="0"/>
        </a:spcAft>
        <a:defRPr sz="3300">
          <a:solidFill>
            <a:schemeClr val="tx2"/>
          </a:solidFill>
          <a:latin typeface="Times" pitchFamily="-108" charset="0"/>
        </a:defRPr>
      </a:lvl7pPr>
      <a:lvl8pPr marL="1028700" algn="ctr" rtl="0" fontAlgn="base">
        <a:spcBef>
          <a:spcPct val="0"/>
        </a:spcBef>
        <a:spcAft>
          <a:spcPct val="0"/>
        </a:spcAft>
        <a:defRPr sz="3300">
          <a:solidFill>
            <a:schemeClr val="tx2"/>
          </a:solidFill>
          <a:latin typeface="Times" pitchFamily="-108" charset="0"/>
        </a:defRPr>
      </a:lvl8pPr>
      <a:lvl9pPr marL="1371600" algn="ctr" rtl="0" fontAlgn="base">
        <a:spcBef>
          <a:spcPct val="0"/>
        </a:spcBef>
        <a:spcAft>
          <a:spcPct val="0"/>
        </a:spcAft>
        <a:defRPr sz="3300">
          <a:solidFill>
            <a:schemeClr val="tx2"/>
          </a:solidFill>
          <a:latin typeface="Times" pitchFamily="-108" charset="0"/>
        </a:defRPr>
      </a:lvl9pPr>
    </p:titleStyle>
    <p:bodyStyle>
      <a:lvl1pPr marL="257175" indent="-257175" algn="l" rtl="0" eaLnBrk="0" fontAlgn="base" hangingPunct="0">
        <a:spcBef>
          <a:spcPct val="20000"/>
        </a:spcBef>
        <a:spcAft>
          <a:spcPct val="0"/>
        </a:spcAft>
        <a:buChar char="•"/>
        <a:defRPr sz="2400">
          <a:solidFill>
            <a:schemeClr val="tx1"/>
          </a:solidFill>
          <a:latin typeface="Cambria"/>
          <a:ea typeface="ＭＳ Ｐゴシック" pitchFamily="-108" charset="-128"/>
          <a:cs typeface="ＭＳ Ｐゴシック" pitchFamily="-108" charset="-128"/>
        </a:defRPr>
      </a:lvl1pPr>
      <a:lvl2pPr marL="557213" indent="-214313" algn="l" rtl="0" eaLnBrk="0" fontAlgn="base" hangingPunct="0">
        <a:spcBef>
          <a:spcPct val="20000"/>
        </a:spcBef>
        <a:spcAft>
          <a:spcPct val="0"/>
        </a:spcAft>
        <a:buChar char="–"/>
        <a:defRPr sz="2100">
          <a:solidFill>
            <a:schemeClr val="tx1"/>
          </a:solidFill>
          <a:latin typeface="Cambria"/>
          <a:ea typeface="ＭＳ Ｐゴシック" pitchFamily="-108" charset="-128"/>
        </a:defRPr>
      </a:lvl2pPr>
      <a:lvl3pPr marL="857250" indent="-171450" algn="l" rtl="0" eaLnBrk="0" fontAlgn="base" hangingPunct="0">
        <a:spcBef>
          <a:spcPct val="20000"/>
        </a:spcBef>
        <a:spcAft>
          <a:spcPct val="0"/>
        </a:spcAft>
        <a:buChar char="•"/>
        <a:defRPr sz="1800">
          <a:solidFill>
            <a:schemeClr val="tx1"/>
          </a:solidFill>
          <a:latin typeface="Cambria"/>
          <a:ea typeface="ＭＳ Ｐゴシック" pitchFamily="-108" charset="-128"/>
        </a:defRPr>
      </a:lvl3pPr>
      <a:lvl4pPr marL="1200150" indent="-171450" algn="l" rtl="0" eaLnBrk="0" fontAlgn="base" hangingPunct="0">
        <a:spcBef>
          <a:spcPct val="20000"/>
        </a:spcBef>
        <a:spcAft>
          <a:spcPct val="0"/>
        </a:spcAft>
        <a:buChar char="–"/>
        <a:defRPr sz="1500">
          <a:solidFill>
            <a:schemeClr val="tx1"/>
          </a:solidFill>
          <a:latin typeface="Cambria"/>
          <a:ea typeface="ＭＳ Ｐゴシック" pitchFamily="-108" charset="-128"/>
        </a:defRPr>
      </a:lvl4pPr>
      <a:lvl5pPr marL="1543050" indent="-171450" algn="l" rtl="0" eaLnBrk="0" fontAlgn="base" hangingPunct="0">
        <a:spcBef>
          <a:spcPct val="20000"/>
        </a:spcBef>
        <a:spcAft>
          <a:spcPct val="0"/>
        </a:spcAft>
        <a:buChar char="»"/>
        <a:defRPr sz="1500">
          <a:solidFill>
            <a:schemeClr val="tx1"/>
          </a:solidFill>
          <a:latin typeface="Cambria"/>
          <a:ea typeface="ＭＳ Ｐゴシック" pitchFamily="-108" charset="-128"/>
        </a:defRPr>
      </a:lvl5pPr>
      <a:lvl6pPr marL="1885950" indent="-171450" algn="l" rtl="0" fontAlgn="base">
        <a:spcBef>
          <a:spcPct val="20000"/>
        </a:spcBef>
        <a:spcAft>
          <a:spcPct val="0"/>
        </a:spcAft>
        <a:buChar char="»"/>
        <a:defRPr sz="1500">
          <a:solidFill>
            <a:schemeClr val="tx1"/>
          </a:solidFill>
          <a:latin typeface="+mn-lt"/>
          <a:ea typeface="ＭＳ Ｐゴシック" pitchFamily="-108" charset="-128"/>
        </a:defRPr>
      </a:lvl6pPr>
      <a:lvl7pPr marL="2228850" indent="-171450" algn="l" rtl="0" fontAlgn="base">
        <a:spcBef>
          <a:spcPct val="20000"/>
        </a:spcBef>
        <a:spcAft>
          <a:spcPct val="0"/>
        </a:spcAft>
        <a:buChar char="»"/>
        <a:defRPr sz="1500">
          <a:solidFill>
            <a:schemeClr val="tx1"/>
          </a:solidFill>
          <a:latin typeface="+mn-lt"/>
          <a:ea typeface="ＭＳ Ｐゴシック" pitchFamily="-108" charset="-128"/>
        </a:defRPr>
      </a:lvl7pPr>
      <a:lvl8pPr marL="2571750" indent="-171450" algn="l" rtl="0" fontAlgn="base">
        <a:spcBef>
          <a:spcPct val="20000"/>
        </a:spcBef>
        <a:spcAft>
          <a:spcPct val="0"/>
        </a:spcAft>
        <a:buChar char="»"/>
        <a:defRPr sz="1500">
          <a:solidFill>
            <a:schemeClr val="tx1"/>
          </a:solidFill>
          <a:latin typeface="+mn-lt"/>
          <a:ea typeface="ＭＳ Ｐゴシック" pitchFamily="-108" charset="-128"/>
        </a:defRPr>
      </a:lvl8pPr>
      <a:lvl9pPr marL="2914650" indent="-171450" algn="l" rtl="0" fontAlgn="base">
        <a:spcBef>
          <a:spcPct val="20000"/>
        </a:spcBef>
        <a:spcAft>
          <a:spcPct val="0"/>
        </a:spcAft>
        <a:buChar char="»"/>
        <a:defRPr sz="1500">
          <a:solidFill>
            <a:schemeClr val="tx1"/>
          </a:solidFill>
          <a:latin typeface="+mn-lt"/>
          <a:ea typeface="ＭＳ Ｐゴシック" pitchFamily="-108" charset="-128"/>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Line 1"/>
          <p:cNvSpPr>
            <a:spLocks noChangeShapeType="1"/>
          </p:cNvSpPr>
          <p:nvPr/>
        </p:nvSpPr>
        <p:spPr bwMode="auto">
          <a:xfrm>
            <a:off x="0" y="1085514"/>
            <a:ext cx="9142560" cy="0"/>
          </a:xfrm>
          <a:prstGeom prst="line">
            <a:avLst/>
          </a:prstGeom>
          <a:noFill/>
          <a:ln w="36000">
            <a:solidFill>
              <a:srgbClr val="000000"/>
            </a:solidFill>
            <a:round/>
            <a:headEnd/>
            <a:tailEnd/>
          </a:ln>
        </p:spPr>
        <p:txBody>
          <a:bodyPr lIns="62202" tIns="31102" rIns="62202" bIns="31102">
            <a:prstTxWarp prst="textNoShape">
              <a:avLst/>
            </a:prstTxWarp>
          </a:bodyPr>
          <a:lstStyle/>
          <a:p>
            <a:endParaRPr lang="en-US" sz="1650">
              <a:solidFill>
                <a:srgbClr val="000000"/>
              </a:solidFill>
              <a:latin typeface="Times New Roman" charset="0"/>
            </a:endParaRPr>
          </a:p>
        </p:txBody>
      </p:sp>
      <p:sp>
        <p:nvSpPr>
          <p:cNvPr id="1026" name="AutoShape 2"/>
          <p:cNvSpPr>
            <a:spLocks noChangeArrowheads="1"/>
          </p:cNvSpPr>
          <p:nvPr/>
        </p:nvSpPr>
        <p:spPr bwMode="auto">
          <a:xfrm>
            <a:off x="0" y="993705"/>
            <a:ext cx="9142560" cy="138254"/>
          </a:xfrm>
          <a:prstGeom prst="roundRect">
            <a:avLst>
              <a:gd name="adj" fmla="val 778"/>
            </a:avLst>
          </a:prstGeom>
          <a:gradFill rotWithShape="0">
            <a:gsLst>
              <a:gs pos="0">
                <a:srgbClr val="003366"/>
              </a:gs>
              <a:gs pos="100000">
                <a:srgbClr val="BABED6"/>
              </a:gs>
            </a:gsLst>
            <a:lin ang="0" scaled="1"/>
          </a:gradFill>
          <a:ln w="9525">
            <a:noFill/>
            <a:round/>
            <a:headEnd/>
            <a:tailEnd/>
          </a:ln>
        </p:spPr>
        <p:txBody>
          <a:bodyPr wrap="none" lIns="62202" tIns="31102" rIns="62202" bIns="31102" anchor="ctr">
            <a:prstTxWarp prst="textNoShape">
              <a:avLst/>
            </a:prstTxWarp>
          </a:bodyPr>
          <a:lstStyle/>
          <a:p>
            <a:endParaRPr lang="en-US" sz="1650">
              <a:solidFill>
                <a:srgbClr val="000000"/>
              </a:solidFill>
              <a:latin typeface="Times New Roman" charset="0"/>
            </a:endParaRPr>
          </a:p>
        </p:txBody>
      </p:sp>
      <p:sp>
        <p:nvSpPr>
          <p:cNvPr id="1027" name="AutoShape 3"/>
          <p:cNvSpPr>
            <a:spLocks noChangeArrowheads="1"/>
          </p:cNvSpPr>
          <p:nvPr/>
        </p:nvSpPr>
        <p:spPr bwMode="auto">
          <a:xfrm rot="10800000">
            <a:off x="0" y="2161"/>
            <a:ext cx="9142560" cy="1013147"/>
          </a:xfrm>
          <a:prstGeom prst="roundRect">
            <a:avLst>
              <a:gd name="adj" fmla="val 106"/>
            </a:avLst>
          </a:prstGeom>
          <a:gradFill rotWithShape="0">
            <a:gsLst>
              <a:gs pos="0">
                <a:srgbClr val="003366"/>
              </a:gs>
              <a:gs pos="100000">
                <a:srgbClr val="BABED6"/>
              </a:gs>
            </a:gsLst>
            <a:lin ang="5460000" scaled="1"/>
          </a:gradFill>
          <a:ln w="9525">
            <a:noFill/>
            <a:round/>
            <a:headEnd/>
            <a:tailEnd/>
          </a:ln>
        </p:spPr>
        <p:txBody>
          <a:bodyPr wrap="none" lIns="62202" tIns="31102" rIns="62202" bIns="31102" anchor="ctr">
            <a:prstTxWarp prst="textNoShape">
              <a:avLst/>
            </a:prstTxWarp>
          </a:bodyPr>
          <a:lstStyle/>
          <a:p>
            <a:endParaRPr lang="en-US" sz="1650">
              <a:solidFill>
                <a:srgbClr val="000000"/>
              </a:solidFill>
              <a:latin typeface="Times New Roman" charset="0"/>
            </a:endParaRPr>
          </a:p>
        </p:txBody>
      </p:sp>
      <p:sp>
        <p:nvSpPr>
          <p:cNvPr id="1028" name="Rectangle 4"/>
          <p:cNvSpPr>
            <a:spLocks noGrp="1" noChangeArrowheads="1"/>
          </p:cNvSpPr>
          <p:nvPr>
            <p:ph type="title"/>
          </p:nvPr>
        </p:nvSpPr>
        <p:spPr bwMode="auto">
          <a:xfrm>
            <a:off x="671040" y="84249"/>
            <a:ext cx="7807680" cy="85761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lvl="0"/>
            <a:r>
              <a:rPr lang="en-GB"/>
              <a:t>Click to edit Master title style</a:t>
            </a:r>
          </a:p>
        </p:txBody>
      </p:sp>
      <p:sp>
        <p:nvSpPr>
          <p:cNvPr id="1029" name="Rectangle 5"/>
          <p:cNvSpPr>
            <a:spLocks noGrp="1" noChangeArrowheads="1"/>
          </p:cNvSpPr>
          <p:nvPr>
            <p:ph type="body" idx="1"/>
          </p:nvPr>
        </p:nvSpPr>
        <p:spPr bwMode="auto">
          <a:xfrm>
            <a:off x="671040" y="1265895"/>
            <a:ext cx="7807680" cy="340343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cSld>
  <p:clrMap bg1="lt1" tx1="dk1" bg2="lt2" tx2="dk2" accent1="accent1" accent2="accent2" accent3="accent3" accent4="accent4" accent5="accent5" accent6="accent6" hlink="hlink" folHlink="folHlink"/>
  <p:sldLayoutIdLst>
    <p:sldLayoutId id="2147483717" r:id="rId1"/>
  </p:sldLayoutIdLst>
  <p:hf sldNum="0" hdr="0" ftr="0" dt="0"/>
  <p:txStyles>
    <p:titleStyle>
      <a:lvl1pPr algn="ctr" defTabSz="489197" rtl="0" eaLnBrk="0" fontAlgn="base" hangingPunct="0">
        <a:lnSpc>
          <a:spcPct val="115000"/>
        </a:lnSpc>
        <a:spcBef>
          <a:spcPct val="0"/>
        </a:spcBef>
        <a:spcAft>
          <a:spcPct val="0"/>
        </a:spcAft>
        <a:buClr>
          <a:srgbClr val="000000"/>
        </a:buClr>
        <a:buSzPct val="45000"/>
        <a:buFont typeface="StarBats" charset="2"/>
        <a:defRPr sz="2700">
          <a:solidFill>
            <a:srgbClr val="C1CCC1"/>
          </a:solidFill>
          <a:effectLst>
            <a:outerShdw blurRad="38100" dist="38100" dir="2700000" algn="tl">
              <a:srgbClr val="DDDDDD"/>
            </a:outerShdw>
          </a:effectLst>
          <a:latin typeface="+mj-lt"/>
          <a:ea typeface="+mj-ea"/>
          <a:cs typeface="+mj-cs"/>
        </a:defRPr>
      </a:lvl1pPr>
      <a:lvl2pPr marL="244058" algn="l" defTabSz="489197" rtl="0" eaLnBrk="0" fontAlgn="base" hangingPunct="0">
        <a:spcBef>
          <a:spcPct val="0"/>
        </a:spcBef>
        <a:spcAft>
          <a:spcPct val="0"/>
        </a:spcAft>
        <a:buClr>
          <a:srgbClr val="000000"/>
        </a:buClr>
        <a:buSzPct val="45000"/>
        <a:buFont typeface="StarBats" charset="2"/>
        <a:defRPr sz="3000">
          <a:solidFill>
            <a:srgbClr val="000000"/>
          </a:solidFill>
          <a:latin typeface="Times New Roman" charset="0"/>
          <a:ea typeface="ＭＳ Ｐゴシック" charset="-128"/>
        </a:defRPr>
      </a:lvl2pPr>
      <a:lvl3pPr marL="489197" algn="l" defTabSz="489197" rtl="0" eaLnBrk="0" fontAlgn="base" hangingPunct="0">
        <a:spcBef>
          <a:spcPct val="0"/>
        </a:spcBef>
        <a:spcAft>
          <a:spcPct val="0"/>
        </a:spcAft>
        <a:buClr>
          <a:srgbClr val="000000"/>
        </a:buClr>
        <a:buSzPct val="45000"/>
        <a:buFont typeface="StarBats" charset="2"/>
        <a:defRPr sz="3000">
          <a:solidFill>
            <a:srgbClr val="000000"/>
          </a:solidFill>
          <a:latin typeface="Times New Roman" charset="0"/>
          <a:ea typeface="ＭＳ Ｐゴシック" charset="-128"/>
        </a:defRPr>
      </a:lvl3pPr>
      <a:lvl4pPr marL="734335" algn="l" defTabSz="489197" rtl="0" eaLnBrk="0" fontAlgn="base" hangingPunct="0">
        <a:spcBef>
          <a:spcPct val="0"/>
        </a:spcBef>
        <a:spcAft>
          <a:spcPct val="0"/>
        </a:spcAft>
        <a:buClr>
          <a:srgbClr val="000000"/>
        </a:buClr>
        <a:buSzPct val="45000"/>
        <a:buFont typeface="StarBats" charset="2"/>
        <a:defRPr sz="3000">
          <a:solidFill>
            <a:srgbClr val="000000"/>
          </a:solidFill>
          <a:latin typeface="Times New Roman" charset="0"/>
          <a:ea typeface="ＭＳ Ｐゴシック" charset="-128"/>
        </a:defRPr>
      </a:lvl4pPr>
      <a:lvl5pPr marL="979474" algn="l" defTabSz="489197" rtl="0" eaLnBrk="0" fontAlgn="base" hangingPunct="0">
        <a:spcBef>
          <a:spcPct val="0"/>
        </a:spcBef>
        <a:spcAft>
          <a:spcPct val="0"/>
        </a:spcAft>
        <a:buClr>
          <a:srgbClr val="000000"/>
        </a:buClr>
        <a:buSzPct val="45000"/>
        <a:buFont typeface="StarBats" charset="2"/>
        <a:defRPr sz="3000">
          <a:solidFill>
            <a:srgbClr val="000000"/>
          </a:solidFill>
          <a:latin typeface="Times New Roman" charset="0"/>
          <a:ea typeface="ＭＳ Ｐゴシック" charset="-128"/>
        </a:defRPr>
      </a:lvl5pPr>
      <a:lvl6pPr marL="1290485" algn="l" defTabSz="489197" rtl="0" eaLnBrk="0" fontAlgn="base" hangingPunct="0">
        <a:spcBef>
          <a:spcPct val="0"/>
        </a:spcBef>
        <a:spcAft>
          <a:spcPct val="0"/>
        </a:spcAft>
        <a:buClr>
          <a:srgbClr val="000000"/>
        </a:buClr>
        <a:buSzPct val="45000"/>
        <a:buFont typeface="StarBats" charset="2"/>
        <a:defRPr sz="3000">
          <a:solidFill>
            <a:srgbClr val="000000"/>
          </a:solidFill>
          <a:latin typeface="Times New Roman" charset="0"/>
          <a:ea typeface="ＭＳ Ｐゴシック" charset="-128"/>
        </a:defRPr>
      </a:lvl6pPr>
      <a:lvl7pPr marL="1601498" algn="l" defTabSz="489197" rtl="0" eaLnBrk="0" fontAlgn="base" hangingPunct="0">
        <a:spcBef>
          <a:spcPct val="0"/>
        </a:spcBef>
        <a:spcAft>
          <a:spcPct val="0"/>
        </a:spcAft>
        <a:buClr>
          <a:srgbClr val="000000"/>
        </a:buClr>
        <a:buSzPct val="45000"/>
        <a:buFont typeface="StarBats" charset="2"/>
        <a:defRPr sz="3000">
          <a:solidFill>
            <a:srgbClr val="000000"/>
          </a:solidFill>
          <a:latin typeface="Times New Roman" charset="0"/>
          <a:ea typeface="ＭＳ Ｐゴシック" charset="-128"/>
        </a:defRPr>
      </a:lvl7pPr>
      <a:lvl8pPr marL="1912510" algn="l" defTabSz="489197" rtl="0" eaLnBrk="0" fontAlgn="base" hangingPunct="0">
        <a:spcBef>
          <a:spcPct val="0"/>
        </a:spcBef>
        <a:spcAft>
          <a:spcPct val="0"/>
        </a:spcAft>
        <a:buClr>
          <a:srgbClr val="000000"/>
        </a:buClr>
        <a:buSzPct val="45000"/>
        <a:buFont typeface="StarBats" charset="2"/>
        <a:defRPr sz="3000">
          <a:solidFill>
            <a:srgbClr val="000000"/>
          </a:solidFill>
          <a:latin typeface="Times New Roman" charset="0"/>
          <a:ea typeface="ＭＳ Ｐゴシック" charset="-128"/>
        </a:defRPr>
      </a:lvl8pPr>
      <a:lvl9pPr marL="2223523" algn="l" defTabSz="489197" rtl="0" eaLnBrk="0" fontAlgn="base" hangingPunct="0">
        <a:spcBef>
          <a:spcPct val="0"/>
        </a:spcBef>
        <a:spcAft>
          <a:spcPct val="0"/>
        </a:spcAft>
        <a:buClr>
          <a:srgbClr val="000000"/>
        </a:buClr>
        <a:buSzPct val="45000"/>
        <a:buFont typeface="StarBats" charset="2"/>
        <a:defRPr sz="3000">
          <a:solidFill>
            <a:srgbClr val="000000"/>
          </a:solidFill>
          <a:latin typeface="Times New Roman" charset="0"/>
          <a:ea typeface="ＭＳ Ｐゴシック" charset="-128"/>
        </a:defRPr>
      </a:lvl9pPr>
    </p:titleStyle>
    <p:bodyStyle>
      <a:lvl1pPr marL="293734" indent="-220300" algn="l" defTabSz="489197" rtl="0" eaLnBrk="0" fontAlgn="base" hangingPunct="0">
        <a:lnSpc>
          <a:spcPct val="115000"/>
        </a:lnSpc>
        <a:spcBef>
          <a:spcPct val="0"/>
        </a:spcBef>
        <a:spcAft>
          <a:spcPct val="0"/>
        </a:spcAft>
        <a:buClr>
          <a:srgbClr val="000000"/>
        </a:buClr>
        <a:buSzPct val="66000"/>
        <a:buFont typeface="StarSymbol" charset="2"/>
        <a:buBlip>
          <a:blip r:embed="rId3"/>
        </a:buBlip>
        <a:defRPr sz="2025">
          <a:solidFill>
            <a:srgbClr val="000000"/>
          </a:solidFill>
          <a:latin typeface="+mn-lt"/>
          <a:ea typeface="+mn-ea"/>
          <a:cs typeface="+mn-cs"/>
        </a:defRPr>
      </a:lvl1pPr>
      <a:lvl2pPr marL="587468" indent="-195463" algn="l" defTabSz="489197" rtl="0" eaLnBrk="0" fontAlgn="base" hangingPunct="0">
        <a:lnSpc>
          <a:spcPct val="115000"/>
        </a:lnSpc>
        <a:spcBef>
          <a:spcPct val="0"/>
        </a:spcBef>
        <a:spcAft>
          <a:spcPct val="0"/>
        </a:spcAft>
        <a:buClr>
          <a:srgbClr val="000000"/>
        </a:buClr>
        <a:buSzPct val="82000"/>
        <a:buFont typeface="StarSymbol" charset="2"/>
        <a:buBlip>
          <a:blip r:embed="rId3"/>
        </a:buBlip>
        <a:defRPr sz="1875">
          <a:solidFill>
            <a:srgbClr val="000000"/>
          </a:solidFill>
          <a:latin typeface="+mn-lt"/>
          <a:ea typeface="ＭＳ Ｐゴシック" charset="-128"/>
        </a:defRPr>
      </a:lvl2pPr>
      <a:lvl3pPr marL="881201" indent="-146867" algn="l" defTabSz="489197" rtl="0" eaLnBrk="0" fontAlgn="base" hangingPunct="0">
        <a:lnSpc>
          <a:spcPct val="115000"/>
        </a:lnSpc>
        <a:spcBef>
          <a:spcPct val="0"/>
        </a:spcBef>
        <a:spcAft>
          <a:spcPct val="0"/>
        </a:spcAft>
        <a:buClr>
          <a:srgbClr val="000000"/>
        </a:buClr>
        <a:buSzPct val="82000"/>
        <a:buFont typeface="StarSymbol" charset="2"/>
        <a:buBlip>
          <a:blip r:embed="rId3"/>
        </a:buBlip>
        <a:defRPr sz="1650">
          <a:solidFill>
            <a:srgbClr val="000000"/>
          </a:solidFill>
          <a:latin typeface="+mn-lt"/>
          <a:ea typeface="ＭＳ Ｐゴシック" charset="-128"/>
        </a:defRPr>
      </a:lvl3pPr>
      <a:lvl4pPr marL="1174936" indent="-146867" algn="l" defTabSz="489197" rtl="0" eaLnBrk="0" fontAlgn="base" hangingPunct="0">
        <a:lnSpc>
          <a:spcPct val="115000"/>
        </a:lnSpc>
        <a:spcBef>
          <a:spcPct val="0"/>
        </a:spcBef>
        <a:spcAft>
          <a:spcPct val="0"/>
        </a:spcAft>
        <a:buClr>
          <a:srgbClr val="000000"/>
        </a:buClr>
        <a:buSzPct val="82000"/>
        <a:buFont typeface="StarSymbol" charset="2"/>
        <a:buBlip>
          <a:blip r:embed="rId3"/>
        </a:buBlip>
        <a:defRPr sz="1350">
          <a:solidFill>
            <a:srgbClr val="000000"/>
          </a:solidFill>
          <a:latin typeface="+mn-lt"/>
          <a:ea typeface="ＭＳ Ｐゴシック" charset="-128"/>
        </a:defRPr>
      </a:lvl4pPr>
      <a:lvl5pPr marL="1468670" indent="-146867" algn="l" defTabSz="489197" rtl="0" eaLnBrk="0" fontAlgn="base" hangingPunct="0">
        <a:lnSpc>
          <a:spcPct val="115000"/>
        </a:lnSpc>
        <a:spcBef>
          <a:spcPct val="0"/>
        </a:spcBef>
        <a:spcAft>
          <a:spcPct val="0"/>
        </a:spcAft>
        <a:buClr>
          <a:srgbClr val="000000"/>
        </a:buClr>
        <a:buSzPct val="82000"/>
        <a:buFont typeface="StarSymbol" charset="2"/>
        <a:buBlip>
          <a:blip r:embed="rId3"/>
        </a:buBlip>
        <a:defRPr sz="1350">
          <a:solidFill>
            <a:srgbClr val="000000"/>
          </a:solidFill>
          <a:latin typeface="+mn-lt"/>
          <a:ea typeface="ＭＳ Ｐゴシック" charset="-128"/>
        </a:defRPr>
      </a:lvl5pPr>
      <a:lvl6pPr marL="1779682" indent="-146867" algn="l" defTabSz="489197" rtl="0" eaLnBrk="0" fontAlgn="base" hangingPunct="0">
        <a:lnSpc>
          <a:spcPct val="115000"/>
        </a:lnSpc>
        <a:spcBef>
          <a:spcPct val="0"/>
        </a:spcBef>
        <a:spcAft>
          <a:spcPct val="0"/>
        </a:spcAft>
        <a:buClr>
          <a:srgbClr val="000000"/>
        </a:buClr>
        <a:buSzPct val="82000"/>
        <a:buFont typeface="StarSymbol" charset="2"/>
        <a:buBlip>
          <a:blip r:embed="rId3"/>
        </a:buBlip>
        <a:defRPr sz="1350">
          <a:solidFill>
            <a:srgbClr val="000000"/>
          </a:solidFill>
          <a:latin typeface="+mn-lt"/>
          <a:ea typeface="ＭＳ Ｐゴシック" charset="-128"/>
        </a:defRPr>
      </a:lvl6pPr>
      <a:lvl7pPr marL="2090694" indent="-146867" algn="l" defTabSz="489197" rtl="0" eaLnBrk="0" fontAlgn="base" hangingPunct="0">
        <a:lnSpc>
          <a:spcPct val="115000"/>
        </a:lnSpc>
        <a:spcBef>
          <a:spcPct val="0"/>
        </a:spcBef>
        <a:spcAft>
          <a:spcPct val="0"/>
        </a:spcAft>
        <a:buClr>
          <a:srgbClr val="000000"/>
        </a:buClr>
        <a:buSzPct val="82000"/>
        <a:buFont typeface="StarSymbol" charset="2"/>
        <a:buBlip>
          <a:blip r:embed="rId3"/>
        </a:buBlip>
        <a:defRPr sz="1350">
          <a:solidFill>
            <a:srgbClr val="000000"/>
          </a:solidFill>
          <a:latin typeface="+mn-lt"/>
          <a:ea typeface="ＭＳ Ｐゴシック" charset="-128"/>
        </a:defRPr>
      </a:lvl7pPr>
      <a:lvl8pPr marL="2401706" indent="-146867" algn="l" defTabSz="489197" rtl="0" eaLnBrk="0" fontAlgn="base" hangingPunct="0">
        <a:lnSpc>
          <a:spcPct val="115000"/>
        </a:lnSpc>
        <a:spcBef>
          <a:spcPct val="0"/>
        </a:spcBef>
        <a:spcAft>
          <a:spcPct val="0"/>
        </a:spcAft>
        <a:buClr>
          <a:srgbClr val="000000"/>
        </a:buClr>
        <a:buSzPct val="82000"/>
        <a:buFont typeface="StarSymbol" charset="2"/>
        <a:buBlip>
          <a:blip r:embed="rId3"/>
        </a:buBlip>
        <a:defRPr sz="1350">
          <a:solidFill>
            <a:srgbClr val="000000"/>
          </a:solidFill>
          <a:latin typeface="+mn-lt"/>
          <a:ea typeface="ＭＳ Ｐゴシック" charset="-128"/>
        </a:defRPr>
      </a:lvl8pPr>
      <a:lvl9pPr marL="2712719" indent="-146867" algn="l" defTabSz="489197" rtl="0" eaLnBrk="0" fontAlgn="base" hangingPunct="0">
        <a:lnSpc>
          <a:spcPct val="115000"/>
        </a:lnSpc>
        <a:spcBef>
          <a:spcPct val="0"/>
        </a:spcBef>
        <a:spcAft>
          <a:spcPct val="0"/>
        </a:spcAft>
        <a:buClr>
          <a:srgbClr val="000000"/>
        </a:buClr>
        <a:buSzPct val="82000"/>
        <a:buFont typeface="StarSymbol" charset="2"/>
        <a:buBlip>
          <a:blip r:embed="rId3"/>
        </a:buBlip>
        <a:defRPr sz="1350">
          <a:solidFill>
            <a:srgbClr val="000000"/>
          </a:solidFill>
          <a:latin typeface="+mn-lt"/>
          <a:ea typeface="ＭＳ Ｐゴシック" charset="-128"/>
        </a:defRPr>
      </a:lvl9pPr>
    </p:bodyStyle>
    <p:otherStyle>
      <a:defPPr>
        <a:defRPr lang="en-US"/>
      </a:defPPr>
      <a:lvl1pPr marL="0" algn="l" defTabSz="311012" rtl="0" eaLnBrk="1" latinLnBrk="0" hangingPunct="1">
        <a:defRPr sz="1200" kern="1200">
          <a:solidFill>
            <a:schemeClr val="tx1"/>
          </a:solidFill>
          <a:latin typeface="+mn-lt"/>
          <a:ea typeface="+mn-ea"/>
          <a:cs typeface="+mn-cs"/>
        </a:defRPr>
      </a:lvl1pPr>
      <a:lvl2pPr marL="311012" algn="l" defTabSz="311012" rtl="0" eaLnBrk="1" latinLnBrk="0" hangingPunct="1">
        <a:defRPr sz="1200" kern="1200">
          <a:solidFill>
            <a:schemeClr val="tx1"/>
          </a:solidFill>
          <a:latin typeface="+mn-lt"/>
          <a:ea typeface="+mn-ea"/>
          <a:cs typeface="+mn-cs"/>
        </a:defRPr>
      </a:lvl2pPr>
      <a:lvl3pPr marL="622025" algn="l" defTabSz="311012" rtl="0" eaLnBrk="1" latinLnBrk="0" hangingPunct="1">
        <a:defRPr sz="1200" kern="1200">
          <a:solidFill>
            <a:schemeClr val="tx1"/>
          </a:solidFill>
          <a:latin typeface="+mn-lt"/>
          <a:ea typeface="+mn-ea"/>
          <a:cs typeface="+mn-cs"/>
        </a:defRPr>
      </a:lvl3pPr>
      <a:lvl4pPr marL="933037" algn="l" defTabSz="311012" rtl="0" eaLnBrk="1" latinLnBrk="0" hangingPunct="1">
        <a:defRPr sz="1200" kern="1200">
          <a:solidFill>
            <a:schemeClr val="tx1"/>
          </a:solidFill>
          <a:latin typeface="+mn-lt"/>
          <a:ea typeface="+mn-ea"/>
          <a:cs typeface="+mn-cs"/>
        </a:defRPr>
      </a:lvl4pPr>
      <a:lvl5pPr marL="1244049" algn="l" defTabSz="311012" rtl="0" eaLnBrk="1" latinLnBrk="0" hangingPunct="1">
        <a:defRPr sz="1200" kern="1200">
          <a:solidFill>
            <a:schemeClr val="tx1"/>
          </a:solidFill>
          <a:latin typeface="+mn-lt"/>
          <a:ea typeface="+mn-ea"/>
          <a:cs typeface="+mn-cs"/>
        </a:defRPr>
      </a:lvl5pPr>
      <a:lvl6pPr marL="1555062" algn="l" defTabSz="311012" rtl="0" eaLnBrk="1" latinLnBrk="0" hangingPunct="1">
        <a:defRPr sz="1200" kern="1200">
          <a:solidFill>
            <a:schemeClr val="tx1"/>
          </a:solidFill>
          <a:latin typeface="+mn-lt"/>
          <a:ea typeface="+mn-ea"/>
          <a:cs typeface="+mn-cs"/>
        </a:defRPr>
      </a:lvl6pPr>
      <a:lvl7pPr marL="1866074" algn="l" defTabSz="311012" rtl="0" eaLnBrk="1" latinLnBrk="0" hangingPunct="1">
        <a:defRPr sz="1200" kern="1200">
          <a:solidFill>
            <a:schemeClr val="tx1"/>
          </a:solidFill>
          <a:latin typeface="+mn-lt"/>
          <a:ea typeface="+mn-ea"/>
          <a:cs typeface="+mn-cs"/>
        </a:defRPr>
      </a:lvl7pPr>
      <a:lvl8pPr marL="2177087" algn="l" defTabSz="311012" rtl="0" eaLnBrk="1" latinLnBrk="0" hangingPunct="1">
        <a:defRPr sz="1200" kern="1200">
          <a:solidFill>
            <a:schemeClr val="tx1"/>
          </a:solidFill>
          <a:latin typeface="+mn-lt"/>
          <a:ea typeface="+mn-ea"/>
          <a:cs typeface="+mn-cs"/>
        </a:defRPr>
      </a:lvl8pPr>
      <a:lvl9pPr marL="2488099" algn="l" defTabSz="311012"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6.tif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32.jpeg"/><Relationship Id="rId4" Type="http://schemas.openxmlformats.org/officeDocument/2006/relationships/image" Target="../media/image31.jpeg"/></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2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hyperlink" Target="http://www.youtube.com/watch?v=8PZfglBI77A" TargetMode="External"/><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41.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5.jpeg"/><Relationship Id="rId7" Type="http://schemas.openxmlformats.org/officeDocument/2006/relationships/image" Target="../media/image49.tiff"/><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image" Target="../media/image48.tiff"/><Relationship Id="rId5" Type="http://schemas.openxmlformats.org/officeDocument/2006/relationships/image" Target="../media/image47.tiff"/><Relationship Id="rId4" Type="http://schemas.openxmlformats.org/officeDocument/2006/relationships/image" Target="../media/image46.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2"/>
          <p:cNvSpPr txBox="1">
            <a:spLocks noChangeArrowheads="1"/>
          </p:cNvSpPr>
          <p:nvPr/>
        </p:nvSpPr>
        <p:spPr bwMode="auto">
          <a:xfrm>
            <a:off x="1547664" y="915566"/>
            <a:ext cx="6480720" cy="2893100"/>
          </a:xfrm>
          <a:prstGeom prst="rect">
            <a:avLst/>
          </a:prstGeom>
          <a:noFill/>
          <a:ln w="9525">
            <a:noFill/>
            <a:miter lim="800000"/>
            <a:headEnd/>
            <a:tailEnd/>
          </a:ln>
        </p:spPr>
        <p:txBody>
          <a:bodyPr wrap="square">
            <a:prstTxWarp prst="textNoShape">
              <a:avLst/>
            </a:prstTxWarp>
            <a:spAutoFit/>
          </a:bodyPr>
          <a:lstStyle/>
          <a:p>
            <a:r>
              <a:rPr lang="en-US" sz="1400" b="1" dirty="0">
                <a:latin typeface="Helvetica" pitchFamily="2" charset="0"/>
                <a:ea typeface="Cambria" charset="0"/>
                <a:cs typeface="Cambria" charset="0"/>
              </a:rPr>
              <a:t>Topics </a:t>
            </a:r>
            <a:r>
              <a:rPr lang="en-US" sz="1400" dirty="0">
                <a:latin typeface="Helvetica" pitchFamily="2" charset="0"/>
                <a:ea typeface="Cambria" charset="0"/>
                <a:cs typeface="Cambria" charset="0"/>
              </a:rPr>
              <a:t>(lectures)</a:t>
            </a:r>
            <a:r>
              <a:rPr lang="en-US" sz="1400" b="1" dirty="0">
                <a:latin typeface="Helvetica" pitchFamily="2" charset="0"/>
                <a:ea typeface="Cambria" charset="0"/>
                <a:cs typeface="Cambria" charset="0"/>
              </a:rPr>
              <a:t>: </a:t>
            </a:r>
          </a:p>
          <a:p>
            <a:pPr>
              <a:buFontTx/>
              <a:buAutoNum type="arabicPeriod"/>
            </a:pPr>
            <a:r>
              <a:rPr lang="en-US" sz="1400" dirty="0">
                <a:latin typeface="Helvetica" pitchFamily="2" charset="0"/>
                <a:ea typeface="Cambria" charset="0"/>
                <a:cs typeface="Cambria" charset="0"/>
              </a:rPr>
              <a:t> </a:t>
            </a:r>
            <a:r>
              <a:rPr lang="en-US" sz="1400" b="1" dirty="0">
                <a:latin typeface="Helvetica" pitchFamily="2" charset="0"/>
                <a:ea typeface="Cambria" charset="0"/>
                <a:cs typeface="Cambria" charset="0"/>
              </a:rPr>
              <a:t>Introduction to the cell </a:t>
            </a:r>
            <a:r>
              <a:rPr lang="en-US" sz="1400" dirty="0">
                <a:latin typeface="Helvetica" pitchFamily="2" charset="0"/>
                <a:ea typeface="Cambria" charset="0"/>
                <a:cs typeface="Cambria" charset="0"/>
              </a:rPr>
              <a:t>(1-3)</a:t>
            </a:r>
          </a:p>
          <a:p>
            <a:pPr>
              <a:buFontTx/>
              <a:buAutoNum type="arabicPeriod"/>
            </a:pPr>
            <a:r>
              <a:rPr lang="en-US" sz="1400" dirty="0">
                <a:latin typeface="Helvetica" pitchFamily="2" charset="0"/>
                <a:ea typeface="Cambria" charset="0"/>
                <a:cs typeface="Cambria" charset="0"/>
              </a:rPr>
              <a:t> </a:t>
            </a:r>
            <a:r>
              <a:rPr lang="en-US" sz="1400" b="1" dirty="0">
                <a:solidFill>
                  <a:srgbClr val="FF0000"/>
                </a:solidFill>
                <a:latin typeface="Helvetica" pitchFamily="2" charset="0"/>
                <a:ea typeface="Cambria" charset="0"/>
                <a:cs typeface="Cambria" charset="0"/>
              </a:rPr>
              <a:t>Biological membranes </a:t>
            </a:r>
            <a:r>
              <a:rPr lang="en-US" sz="1400" dirty="0">
                <a:latin typeface="Helvetica" pitchFamily="2" charset="0"/>
                <a:ea typeface="Cambria" charset="0"/>
                <a:cs typeface="Cambria" charset="0"/>
              </a:rPr>
              <a:t>(4-5)</a:t>
            </a:r>
            <a:endParaRPr lang="en-US" sz="1400" b="1" dirty="0">
              <a:latin typeface="Helvetica" pitchFamily="2" charset="0"/>
              <a:ea typeface="Cambria" charset="0"/>
              <a:cs typeface="Cambria" charset="0"/>
            </a:endParaRPr>
          </a:p>
          <a:p>
            <a:pPr>
              <a:buFontTx/>
              <a:buAutoNum type="arabicPeriod"/>
            </a:pPr>
            <a:r>
              <a:rPr lang="en-US" sz="1400" dirty="0">
                <a:latin typeface="Helvetica" pitchFamily="2" charset="0"/>
                <a:ea typeface="Cambria" charset="0"/>
                <a:cs typeface="Cambria" charset="0"/>
              </a:rPr>
              <a:t> </a:t>
            </a:r>
            <a:r>
              <a:rPr lang="en-US" sz="1400" b="1" dirty="0">
                <a:solidFill>
                  <a:srgbClr val="3366FF"/>
                </a:solidFill>
                <a:latin typeface="Helvetica" pitchFamily="2" charset="0"/>
                <a:ea typeface="Cambria" charset="0"/>
                <a:cs typeface="Cambria" charset="0"/>
              </a:rPr>
              <a:t>Proteins </a:t>
            </a:r>
            <a:r>
              <a:rPr lang="en-US" sz="1400" dirty="0">
                <a:latin typeface="Helvetica" pitchFamily="2" charset="0"/>
                <a:ea typeface="Cambria" charset="0"/>
                <a:cs typeface="Cambria" charset="0"/>
              </a:rPr>
              <a:t>(6-7)</a:t>
            </a:r>
          </a:p>
          <a:p>
            <a:pPr>
              <a:buFontTx/>
              <a:buAutoNum type="arabicPeriod"/>
            </a:pPr>
            <a:r>
              <a:rPr lang="en-US" sz="1400" dirty="0">
                <a:latin typeface="Helvetica" pitchFamily="2" charset="0"/>
                <a:ea typeface="Cambria" charset="0"/>
                <a:cs typeface="Cambria" charset="0"/>
              </a:rPr>
              <a:t> </a:t>
            </a:r>
            <a:r>
              <a:rPr lang="en-US" sz="1400" b="1" dirty="0">
                <a:solidFill>
                  <a:srgbClr val="00C500"/>
                </a:solidFill>
                <a:latin typeface="Helvetica" pitchFamily="2" charset="0"/>
                <a:ea typeface="Cambria" charset="0"/>
                <a:cs typeface="Cambria" charset="0"/>
              </a:rPr>
              <a:t>Dynamics</a:t>
            </a:r>
            <a:r>
              <a:rPr lang="en-US" sz="1400" dirty="0">
                <a:latin typeface="Helvetica" pitchFamily="2" charset="0"/>
                <a:ea typeface="Cambria" charset="0"/>
                <a:cs typeface="Cambria" charset="0"/>
              </a:rPr>
              <a:t> (8-9)</a:t>
            </a:r>
            <a:endParaRPr lang="en-US" sz="1400" b="1" dirty="0">
              <a:latin typeface="Helvetica" pitchFamily="2" charset="0"/>
              <a:ea typeface="Cambria" charset="0"/>
              <a:cs typeface="Cambria" charset="0"/>
            </a:endParaRPr>
          </a:p>
          <a:p>
            <a:pPr>
              <a:buFontTx/>
              <a:buAutoNum type="arabicPeriod"/>
            </a:pPr>
            <a:r>
              <a:rPr lang="en-US" sz="1400" dirty="0">
                <a:latin typeface="Helvetica" pitchFamily="2" charset="0"/>
                <a:ea typeface="Cambria" charset="0"/>
                <a:cs typeface="Cambria" charset="0"/>
              </a:rPr>
              <a:t> </a:t>
            </a:r>
            <a:r>
              <a:rPr lang="en-US" sz="1400" b="1" dirty="0">
                <a:solidFill>
                  <a:srgbClr val="B833F6"/>
                </a:solidFill>
                <a:latin typeface="Helvetica" pitchFamily="2" charset="0"/>
                <a:ea typeface="Cambria" charset="0"/>
                <a:cs typeface="Cambria" charset="0"/>
              </a:rPr>
              <a:t>Genomes</a:t>
            </a:r>
            <a:r>
              <a:rPr lang="en-US" sz="1400" dirty="0">
                <a:latin typeface="Helvetica" pitchFamily="2" charset="0"/>
                <a:ea typeface="Cambria" charset="0"/>
                <a:cs typeface="Cambria" charset="0"/>
              </a:rPr>
              <a:t> (10-12)</a:t>
            </a:r>
          </a:p>
          <a:p>
            <a:pPr>
              <a:buFontTx/>
              <a:buAutoNum type="arabicPeriod"/>
            </a:pPr>
            <a:endParaRPr lang="en-US" sz="1400" dirty="0">
              <a:latin typeface="Helvetica" pitchFamily="2" charset="0"/>
              <a:ea typeface="Cambria" charset="0"/>
              <a:cs typeface="Cambria" charset="0"/>
            </a:endParaRPr>
          </a:p>
          <a:p>
            <a:r>
              <a:rPr lang="en-US" sz="1400" b="1" dirty="0">
                <a:latin typeface="Helvetica" pitchFamily="2" charset="0"/>
                <a:ea typeface="Cambria" charset="0"/>
                <a:cs typeface="Cambria" charset="0"/>
              </a:rPr>
              <a:t>Course structure: </a:t>
            </a:r>
          </a:p>
          <a:p>
            <a:pPr>
              <a:buFontTx/>
              <a:buAutoNum type="arabicPeriod"/>
            </a:pPr>
            <a:r>
              <a:rPr lang="en-US" sz="1400" dirty="0">
                <a:solidFill>
                  <a:srgbClr val="00B0F0"/>
                </a:solidFill>
                <a:latin typeface="Helvetica" pitchFamily="2" charset="0"/>
                <a:ea typeface="Cambria" charset="0"/>
                <a:cs typeface="Cambria" charset="0"/>
              </a:rPr>
              <a:t> </a:t>
            </a:r>
            <a:r>
              <a:rPr lang="en-US" sz="1400" b="1" dirty="0">
                <a:solidFill>
                  <a:srgbClr val="00B0F0"/>
                </a:solidFill>
                <a:latin typeface="Helvetica" pitchFamily="2" charset="0"/>
                <a:ea typeface="Cambria" charset="0"/>
                <a:cs typeface="Cambria" charset="0"/>
              </a:rPr>
              <a:t>Introduction to systems and concepts</a:t>
            </a:r>
          </a:p>
          <a:p>
            <a:pPr>
              <a:buFontTx/>
              <a:buAutoNum type="arabicPeriod"/>
            </a:pPr>
            <a:r>
              <a:rPr lang="en-US" sz="1400" dirty="0">
                <a:solidFill>
                  <a:srgbClr val="00B0F0"/>
                </a:solidFill>
                <a:latin typeface="Helvetica" pitchFamily="2" charset="0"/>
                <a:ea typeface="Cambria" charset="0"/>
                <a:cs typeface="Cambria" charset="0"/>
              </a:rPr>
              <a:t> </a:t>
            </a:r>
            <a:r>
              <a:rPr lang="en-US" sz="1400" b="1" dirty="0">
                <a:solidFill>
                  <a:srgbClr val="00B0F0"/>
                </a:solidFill>
                <a:latin typeface="Helvetica" pitchFamily="2" charset="0"/>
                <a:ea typeface="Cambria" charset="0"/>
                <a:cs typeface="Cambria" charset="0"/>
              </a:rPr>
              <a:t>Description of observations and measurements</a:t>
            </a:r>
            <a:endParaRPr lang="en-US" sz="1400" dirty="0">
              <a:solidFill>
                <a:srgbClr val="00B0F0"/>
              </a:solidFill>
              <a:latin typeface="Helvetica" pitchFamily="2" charset="0"/>
              <a:ea typeface="Cambria" charset="0"/>
              <a:cs typeface="Cambria" charset="0"/>
            </a:endParaRPr>
          </a:p>
          <a:p>
            <a:pPr>
              <a:buFontTx/>
              <a:buAutoNum type="arabicPeriod"/>
            </a:pPr>
            <a:r>
              <a:rPr lang="en-US" sz="1400" dirty="0">
                <a:solidFill>
                  <a:srgbClr val="00B0F0"/>
                </a:solidFill>
                <a:latin typeface="Helvetica" pitchFamily="2" charset="0"/>
                <a:ea typeface="Cambria" charset="0"/>
                <a:cs typeface="Cambria" charset="0"/>
              </a:rPr>
              <a:t> </a:t>
            </a:r>
            <a:r>
              <a:rPr lang="en-US" sz="1400" b="1" dirty="0">
                <a:solidFill>
                  <a:srgbClr val="00B0F0"/>
                </a:solidFill>
                <a:latin typeface="Helvetica" pitchFamily="2" charset="0"/>
                <a:ea typeface="Cambria" charset="0"/>
                <a:cs typeface="Cambria" charset="0"/>
              </a:rPr>
              <a:t>Estimates of relevant numbers / development of quantitative models</a:t>
            </a:r>
          </a:p>
          <a:p>
            <a:pPr>
              <a:buFontTx/>
              <a:buAutoNum type="arabicPeriod"/>
            </a:pPr>
            <a:r>
              <a:rPr lang="en-US" sz="1400" dirty="0">
                <a:solidFill>
                  <a:srgbClr val="00B0F0"/>
                </a:solidFill>
                <a:latin typeface="Helvetica" pitchFamily="2" charset="0"/>
                <a:ea typeface="Cambria" charset="0"/>
                <a:cs typeface="Cambria" charset="0"/>
              </a:rPr>
              <a:t> </a:t>
            </a:r>
            <a:r>
              <a:rPr lang="en-US" sz="1400" b="1" dirty="0">
                <a:solidFill>
                  <a:srgbClr val="00B0F0"/>
                </a:solidFill>
                <a:latin typeface="Helvetica" pitchFamily="2" charset="0"/>
                <a:ea typeface="Cambria" charset="0"/>
                <a:cs typeface="Cambria" charset="0"/>
              </a:rPr>
              <a:t>Analysis of research articles</a:t>
            </a:r>
            <a:endParaRPr lang="en-US" sz="1400" dirty="0">
              <a:solidFill>
                <a:srgbClr val="00B0F0"/>
              </a:solidFill>
              <a:latin typeface="Helvetica" pitchFamily="2" charset="0"/>
              <a:ea typeface="Cambria" charset="0"/>
              <a:cs typeface="Cambria" charset="0"/>
            </a:endParaRPr>
          </a:p>
          <a:p>
            <a:endParaRPr lang="en-US" sz="1400" dirty="0">
              <a:latin typeface="Helvetica" pitchFamily="2" charset="0"/>
              <a:ea typeface="Cambria" charset="0"/>
              <a:cs typeface="Cambria" charset="0"/>
            </a:endParaRPr>
          </a:p>
        </p:txBody>
      </p:sp>
      <p:sp>
        <p:nvSpPr>
          <p:cNvPr id="3" name="Title 1"/>
          <p:cNvSpPr txBox="1">
            <a:spLocks/>
          </p:cNvSpPr>
          <p:nvPr/>
        </p:nvSpPr>
        <p:spPr>
          <a:xfrm>
            <a:off x="0" y="-1074"/>
            <a:ext cx="9144000" cy="746459"/>
          </a:xfrm>
          <a:prstGeom prst="rect">
            <a:avLst/>
          </a:prstGeom>
          <a:solidFill>
            <a:schemeClr val="tx1"/>
          </a:solidFill>
        </p:spPr>
        <p:txBody>
          <a:bodyPr vert="horz" lIns="68580" tIns="34290" rIns="68580" bIns="3429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300" dirty="0">
                <a:solidFill>
                  <a:schemeClr val="bg1"/>
                </a:solidFill>
              </a:rPr>
              <a:t>Course content</a:t>
            </a:r>
          </a:p>
        </p:txBody>
      </p:sp>
    </p:spTree>
    <p:extLst>
      <p:ext uri="{BB962C8B-B14F-4D97-AF65-F5344CB8AC3E}">
        <p14:creationId xmlns:p14="http://schemas.microsoft.com/office/powerpoint/2010/main" val="11467974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771A47D-4CF3-CC4D-8F4F-162ED6FCDB93}"/>
              </a:ext>
            </a:extLst>
          </p:cNvPr>
          <p:cNvSpPr txBox="1">
            <a:spLocks/>
          </p:cNvSpPr>
          <p:nvPr/>
        </p:nvSpPr>
        <p:spPr>
          <a:xfrm>
            <a:off x="0" y="-1074"/>
            <a:ext cx="9144000" cy="746459"/>
          </a:xfrm>
          <a:prstGeom prst="rect">
            <a:avLst/>
          </a:prstGeom>
          <a:solidFill>
            <a:schemeClr val="tx1"/>
          </a:solidFill>
        </p:spPr>
        <p:txBody>
          <a:bodyPr vert="horz" lIns="68580" tIns="34290" rIns="68580" bIns="3429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300" dirty="0">
                <a:solidFill>
                  <a:schemeClr val="bg1"/>
                </a:solidFill>
              </a:rPr>
              <a:t>The nature of biological membranes</a:t>
            </a:r>
          </a:p>
        </p:txBody>
      </p:sp>
      <p:pic>
        <p:nvPicPr>
          <p:cNvPr id="6" name="Picture 2">
            <a:extLst>
              <a:ext uri="{FF2B5EF4-FFF2-40B4-BE49-F238E27FC236}">
                <a16:creationId xmlns:a16="http://schemas.microsoft.com/office/drawing/2014/main" id="{4F8990E6-652D-E545-A046-31E075F8D0E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 r="182" b="6812"/>
          <a:stretch/>
        </p:blipFill>
        <p:spPr bwMode="auto">
          <a:xfrm>
            <a:off x="3059832" y="3569970"/>
            <a:ext cx="2309192" cy="1433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a:extLst>
              <a:ext uri="{FF2B5EF4-FFF2-40B4-BE49-F238E27FC236}">
                <a16:creationId xmlns:a16="http://schemas.microsoft.com/office/drawing/2014/main" id="{D40F6610-FC09-5C46-8EAC-D2ED698A7EE0}"/>
              </a:ext>
            </a:extLst>
          </p:cNvPr>
          <p:cNvSpPr txBox="1"/>
          <p:nvPr/>
        </p:nvSpPr>
        <p:spPr>
          <a:xfrm>
            <a:off x="1359566" y="895834"/>
            <a:ext cx="6424900" cy="461665"/>
          </a:xfrm>
          <a:prstGeom prst="rect">
            <a:avLst/>
          </a:prstGeom>
          <a:noFill/>
        </p:spPr>
        <p:txBody>
          <a:bodyPr wrap="none" rtlCol="0">
            <a:spAutoFit/>
          </a:bodyPr>
          <a:lstStyle/>
          <a:p>
            <a:pPr algn="ctr"/>
            <a:r>
              <a:rPr lang="en-US" i="1" dirty="0">
                <a:latin typeface="Cambria" panose="02040503050406030204" pitchFamily="18" charset="0"/>
              </a:rPr>
              <a:t>Lipid phase separation and membrane curvature</a:t>
            </a:r>
          </a:p>
        </p:txBody>
      </p:sp>
      <p:pic>
        <p:nvPicPr>
          <p:cNvPr id="3" name="Picture 2">
            <a:extLst>
              <a:ext uri="{FF2B5EF4-FFF2-40B4-BE49-F238E27FC236}">
                <a16:creationId xmlns:a16="http://schemas.microsoft.com/office/drawing/2014/main" id="{2D957A2A-BEFF-D84F-B7E8-9594967FC610}"/>
              </a:ext>
            </a:extLst>
          </p:cNvPr>
          <p:cNvPicPr>
            <a:picLocks noChangeAspect="1"/>
          </p:cNvPicPr>
          <p:nvPr/>
        </p:nvPicPr>
        <p:blipFill>
          <a:blip r:embed="rId4"/>
          <a:stretch>
            <a:fillRect/>
          </a:stretch>
        </p:blipFill>
        <p:spPr>
          <a:xfrm rot="16200000">
            <a:off x="2839187" y="552841"/>
            <a:ext cx="3314579" cy="4992454"/>
          </a:xfrm>
          <a:prstGeom prst="rect">
            <a:avLst/>
          </a:prstGeom>
        </p:spPr>
      </p:pic>
    </p:spTree>
    <p:extLst>
      <p:ext uri="{BB962C8B-B14F-4D97-AF65-F5344CB8AC3E}">
        <p14:creationId xmlns:p14="http://schemas.microsoft.com/office/powerpoint/2010/main" val="36652698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771A47D-4CF3-CC4D-8F4F-162ED6FCDB93}"/>
              </a:ext>
            </a:extLst>
          </p:cNvPr>
          <p:cNvSpPr txBox="1">
            <a:spLocks/>
          </p:cNvSpPr>
          <p:nvPr/>
        </p:nvSpPr>
        <p:spPr>
          <a:xfrm>
            <a:off x="0" y="-1074"/>
            <a:ext cx="9144000" cy="746459"/>
          </a:xfrm>
          <a:prstGeom prst="rect">
            <a:avLst/>
          </a:prstGeom>
          <a:solidFill>
            <a:schemeClr val="tx1"/>
          </a:solidFill>
        </p:spPr>
        <p:txBody>
          <a:bodyPr vert="horz" lIns="68580" tIns="34290" rIns="68580" bIns="3429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300" dirty="0">
                <a:solidFill>
                  <a:schemeClr val="bg1"/>
                </a:solidFill>
              </a:rPr>
              <a:t>The nature of biological membranes</a:t>
            </a:r>
          </a:p>
        </p:txBody>
      </p:sp>
      <p:pic>
        <p:nvPicPr>
          <p:cNvPr id="8" name="Picture 7" descr="membrane models 2.jpg">
            <a:extLst>
              <a:ext uri="{FF2B5EF4-FFF2-40B4-BE49-F238E27FC236}">
                <a16:creationId xmlns:a16="http://schemas.microsoft.com/office/drawing/2014/main" id="{D601FA1D-10FA-0541-9B4F-643110141F89}"/>
              </a:ext>
            </a:extLst>
          </p:cNvPr>
          <p:cNvPicPr>
            <a:picLocks noChangeAspect="1"/>
          </p:cNvPicPr>
          <p:nvPr/>
        </p:nvPicPr>
        <p:blipFill>
          <a:blip r:embed="rId3"/>
          <a:stretch>
            <a:fillRect/>
          </a:stretch>
        </p:blipFill>
        <p:spPr>
          <a:xfrm rot="16200000">
            <a:off x="4512142" y="831408"/>
            <a:ext cx="2827891" cy="4724400"/>
          </a:xfrm>
          <a:prstGeom prst="rect">
            <a:avLst/>
          </a:prstGeom>
        </p:spPr>
      </p:pic>
      <p:pic>
        <p:nvPicPr>
          <p:cNvPr id="9" name="Picture 8" descr="Membrane models 1.jpg">
            <a:extLst>
              <a:ext uri="{FF2B5EF4-FFF2-40B4-BE49-F238E27FC236}">
                <a16:creationId xmlns:a16="http://schemas.microsoft.com/office/drawing/2014/main" id="{731AAE16-B94C-534B-9A45-CF7272D53675}"/>
              </a:ext>
            </a:extLst>
          </p:cNvPr>
          <p:cNvPicPr>
            <a:picLocks noChangeAspect="1"/>
          </p:cNvPicPr>
          <p:nvPr/>
        </p:nvPicPr>
        <p:blipFill>
          <a:blip r:embed="rId4"/>
          <a:srcRect l="31890" t="1184" r="1772" b="3551"/>
          <a:stretch>
            <a:fillRect/>
          </a:stretch>
        </p:blipFill>
        <p:spPr>
          <a:xfrm rot="16200000">
            <a:off x="715338" y="1836985"/>
            <a:ext cx="3134126" cy="2694827"/>
          </a:xfrm>
          <a:prstGeom prst="rect">
            <a:avLst/>
          </a:prstGeom>
        </p:spPr>
      </p:pic>
      <p:sp>
        <p:nvSpPr>
          <p:cNvPr id="10" name="TextBox 9">
            <a:extLst>
              <a:ext uri="{FF2B5EF4-FFF2-40B4-BE49-F238E27FC236}">
                <a16:creationId xmlns:a16="http://schemas.microsoft.com/office/drawing/2014/main" id="{EBD6A8B6-B41C-7841-B713-0B64CCA304CA}"/>
              </a:ext>
            </a:extLst>
          </p:cNvPr>
          <p:cNvSpPr txBox="1"/>
          <p:nvPr/>
        </p:nvSpPr>
        <p:spPr>
          <a:xfrm>
            <a:off x="2276766" y="895834"/>
            <a:ext cx="4590488" cy="461665"/>
          </a:xfrm>
          <a:prstGeom prst="rect">
            <a:avLst/>
          </a:prstGeom>
          <a:noFill/>
        </p:spPr>
        <p:txBody>
          <a:bodyPr wrap="none" rtlCol="0">
            <a:spAutoFit/>
          </a:bodyPr>
          <a:lstStyle/>
          <a:p>
            <a:pPr algn="ctr"/>
            <a:r>
              <a:rPr lang="en-US" i="1" dirty="0">
                <a:latin typeface="Cambria" panose="02040503050406030204" pitchFamily="18" charset="0"/>
              </a:rPr>
              <a:t>Structure of biological membranes</a:t>
            </a:r>
          </a:p>
        </p:txBody>
      </p:sp>
    </p:spTree>
    <p:extLst>
      <p:ext uri="{BB962C8B-B14F-4D97-AF65-F5344CB8AC3E}">
        <p14:creationId xmlns:p14="http://schemas.microsoft.com/office/powerpoint/2010/main" val="35746904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771A47D-4CF3-CC4D-8F4F-162ED6FCDB93}"/>
              </a:ext>
            </a:extLst>
          </p:cNvPr>
          <p:cNvSpPr txBox="1">
            <a:spLocks/>
          </p:cNvSpPr>
          <p:nvPr/>
        </p:nvSpPr>
        <p:spPr>
          <a:xfrm>
            <a:off x="0" y="-1074"/>
            <a:ext cx="9144000" cy="746459"/>
          </a:xfrm>
          <a:prstGeom prst="rect">
            <a:avLst/>
          </a:prstGeom>
          <a:solidFill>
            <a:schemeClr val="tx1"/>
          </a:solidFill>
        </p:spPr>
        <p:txBody>
          <a:bodyPr vert="horz" lIns="68580" tIns="34290" rIns="68580" bIns="3429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300" dirty="0">
                <a:solidFill>
                  <a:schemeClr val="bg1"/>
                </a:solidFill>
              </a:rPr>
              <a:t>The nature of biological membranes</a:t>
            </a:r>
          </a:p>
        </p:txBody>
      </p:sp>
      <p:pic>
        <p:nvPicPr>
          <p:cNvPr id="6" name="Picture 2">
            <a:extLst>
              <a:ext uri="{FF2B5EF4-FFF2-40B4-BE49-F238E27FC236}">
                <a16:creationId xmlns:a16="http://schemas.microsoft.com/office/drawing/2014/main" id="{27A2F7E9-321C-DD40-8E38-00742AD59B9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026" b="9417"/>
          <a:stretch/>
        </p:blipFill>
        <p:spPr bwMode="auto">
          <a:xfrm>
            <a:off x="350168" y="1516656"/>
            <a:ext cx="8443664" cy="1821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a:extLst>
              <a:ext uri="{FF2B5EF4-FFF2-40B4-BE49-F238E27FC236}">
                <a16:creationId xmlns:a16="http://schemas.microsoft.com/office/drawing/2014/main" id="{E508E9D3-6C94-3C43-A98D-6A7A7546DE68}"/>
              </a:ext>
            </a:extLst>
          </p:cNvPr>
          <p:cNvSpPr txBox="1"/>
          <p:nvPr/>
        </p:nvSpPr>
        <p:spPr>
          <a:xfrm>
            <a:off x="1699141" y="895834"/>
            <a:ext cx="5745740" cy="461665"/>
          </a:xfrm>
          <a:prstGeom prst="rect">
            <a:avLst/>
          </a:prstGeom>
          <a:noFill/>
        </p:spPr>
        <p:txBody>
          <a:bodyPr wrap="none" rtlCol="0">
            <a:spAutoFit/>
          </a:bodyPr>
          <a:lstStyle/>
          <a:p>
            <a:pPr algn="ctr"/>
            <a:r>
              <a:rPr lang="en-US" i="1" dirty="0">
                <a:latin typeface="Cambria" panose="02040503050406030204" pitchFamily="18" charset="0"/>
              </a:rPr>
              <a:t>Biological membranes are fluidlike in-plane</a:t>
            </a:r>
          </a:p>
        </p:txBody>
      </p:sp>
    </p:spTree>
    <p:extLst>
      <p:ext uri="{BB962C8B-B14F-4D97-AF65-F5344CB8AC3E}">
        <p14:creationId xmlns:p14="http://schemas.microsoft.com/office/powerpoint/2010/main" val="21634172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771A47D-4CF3-CC4D-8F4F-162ED6FCDB93}"/>
              </a:ext>
            </a:extLst>
          </p:cNvPr>
          <p:cNvSpPr txBox="1">
            <a:spLocks/>
          </p:cNvSpPr>
          <p:nvPr/>
        </p:nvSpPr>
        <p:spPr>
          <a:xfrm>
            <a:off x="0" y="-1074"/>
            <a:ext cx="9144000" cy="746459"/>
          </a:xfrm>
          <a:prstGeom prst="rect">
            <a:avLst/>
          </a:prstGeom>
          <a:solidFill>
            <a:schemeClr val="tx1"/>
          </a:solidFill>
        </p:spPr>
        <p:txBody>
          <a:bodyPr vert="horz" lIns="68580" tIns="34290" rIns="68580" bIns="3429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300" dirty="0">
                <a:solidFill>
                  <a:schemeClr val="bg1"/>
                </a:solidFill>
              </a:rPr>
              <a:t>The nature of biological membranes</a:t>
            </a:r>
          </a:p>
        </p:txBody>
      </p:sp>
      <p:sp>
        <p:nvSpPr>
          <p:cNvPr id="9" name="TextBox 8">
            <a:extLst>
              <a:ext uri="{FF2B5EF4-FFF2-40B4-BE49-F238E27FC236}">
                <a16:creationId xmlns:a16="http://schemas.microsoft.com/office/drawing/2014/main" id="{83F52718-4A70-3C49-951A-28BA52223974}"/>
              </a:ext>
            </a:extLst>
          </p:cNvPr>
          <p:cNvSpPr txBox="1"/>
          <p:nvPr/>
        </p:nvSpPr>
        <p:spPr>
          <a:xfrm>
            <a:off x="2863533" y="895834"/>
            <a:ext cx="3416962" cy="461665"/>
          </a:xfrm>
          <a:prstGeom prst="rect">
            <a:avLst/>
          </a:prstGeom>
          <a:noFill/>
        </p:spPr>
        <p:txBody>
          <a:bodyPr wrap="none" rtlCol="0">
            <a:spAutoFit/>
          </a:bodyPr>
          <a:lstStyle/>
          <a:p>
            <a:pPr algn="ctr"/>
            <a:r>
              <a:rPr lang="en-US" i="1" dirty="0">
                <a:latin typeface="Cambria" panose="02040503050406030204" pitchFamily="18" charset="0"/>
              </a:rPr>
              <a:t>Transmembrane proteins</a:t>
            </a:r>
          </a:p>
        </p:txBody>
      </p:sp>
      <p:pic>
        <p:nvPicPr>
          <p:cNvPr id="10" name="Picture 2">
            <a:extLst>
              <a:ext uri="{FF2B5EF4-FFF2-40B4-BE49-F238E27FC236}">
                <a16:creationId xmlns:a16="http://schemas.microsoft.com/office/drawing/2014/main" id="{45E04267-D835-8743-89D6-FE0548C6228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65" b="3394"/>
          <a:stretch/>
        </p:blipFill>
        <p:spPr bwMode="auto">
          <a:xfrm>
            <a:off x="2699792" y="1507948"/>
            <a:ext cx="3744416" cy="3485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08251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771A47D-4CF3-CC4D-8F4F-162ED6FCDB93}"/>
              </a:ext>
            </a:extLst>
          </p:cNvPr>
          <p:cNvSpPr txBox="1">
            <a:spLocks/>
          </p:cNvSpPr>
          <p:nvPr/>
        </p:nvSpPr>
        <p:spPr>
          <a:xfrm>
            <a:off x="0" y="-1074"/>
            <a:ext cx="9144000" cy="746459"/>
          </a:xfrm>
          <a:prstGeom prst="rect">
            <a:avLst/>
          </a:prstGeom>
          <a:solidFill>
            <a:schemeClr val="tx1"/>
          </a:solidFill>
        </p:spPr>
        <p:txBody>
          <a:bodyPr vert="horz" lIns="68580" tIns="34290" rIns="68580" bIns="3429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300" dirty="0">
                <a:solidFill>
                  <a:schemeClr val="bg1"/>
                </a:solidFill>
              </a:rPr>
              <a:t>The nature of biological membranes</a:t>
            </a:r>
          </a:p>
        </p:txBody>
      </p:sp>
      <p:pic>
        <p:nvPicPr>
          <p:cNvPr id="7" name="Picture 9">
            <a:extLst>
              <a:ext uri="{FF2B5EF4-FFF2-40B4-BE49-F238E27FC236}">
                <a16:creationId xmlns:a16="http://schemas.microsoft.com/office/drawing/2014/main" id="{89F73F40-C8F2-8E42-8A61-5A05BEF236F6}"/>
              </a:ext>
            </a:extLst>
          </p:cNvPr>
          <p:cNvPicPr>
            <a:picLocks noChangeAspect="1" noChangeArrowheads="1"/>
          </p:cNvPicPr>
          <p:nvPr/>
        </p:nvPicPr>
        <p:blipFill>
          <a:blip r:embed="rId3"/>
          <a:srcRect/>
          <a:stretch>
            <a:fillRect/>
          </a:stretch>
        </p:blipFill>
        <p:spPr>
          <a:xfrm>
            <a:off x="251521" y="1507948"/>
            <a:ext cx="4191000" cy="3422650"/>
          </a:xfrm>
          <a:prstGeom prst="rect">
            <a:avLst/>
          </a:prstGeom>
          <a:noFill/>
          <a:ln/>
        </p:spPr>
      </p:pic>
      <p:pic>
        <p:nvPicPr>
          <p:cNvPr id="8" name="Picture 11">
            <a:extLst>
              <a:ext uri="{FF2B5EF4-FFF2-40B4-BE49-F238E27FC236}">
                <a16:creationId xmlns:a16="http://schemas.microsoft.com/office/drawing/2014/main" id="{CC663F20-FD74-154D-BC40-9DEA82264C87}"/>
              </a:ext>
            </a:extLst>
          </p:cNvPr>
          <p:cNvPicPr>
            <a:picLocks noChangeAspect="1" noChangeArrowheads="1"/>
          </p:cNvPicPr>
          <p:nvPr/>
        </p:nvPicPr>
        <p:blipFill rotWithShape="1">
          <a:blip r:embed="rId4"/>
          <a:srcRect r="-305" b="12607"/>
          <a:stretch/>
        </p:blipFill>
        <p:spPr>
          <a:xfrm>
            <a:off x="4917703" y="2686508"/>
            <a:ext cx="3939479" cy="1936750"/>
          </a:xfrm>
          <a:prstGeom prst="rect">
            <a:avLst/>
          </a:prstGeom>
          <a:noFill/>
          <a:ln/>
        </p:spPr>
      </p:pic>
      <p:sp>
        <p:nvSpPr>
          <p:cNvPr id="9" name="Text Box 5">
            <a:extLst>
              <a:ext uri="{FF2B5EF4-FFF2-40B4-BE49-F238E27FC236}">
                <a16:creationId xmlns:a16="http://schemas.microsoft.com/office/drawing/2014/main" id="{2149F389-9A08-F949-819B-940264F54D89}"/>
              </a:ext>
            </a:extLst>
          </p:cNvPr>
          <p:cNvSpPr txBox="1">
            <a:spLocks noChangeArrowheads="1"/>
          </p:cNvSpPr>
          <p:nvPr/>
        </p:nvSpPr>
        <p:spPr bwMode="auto">
          <a:xfrm>
            <a:off x="4917703" y="1648520"/>
            <a:ext cx="3044825" cy="646331"/>
          </a:xfrm>
          <a:prstGeom prst="rect">
            <a:avLst/>
          </a:prstGeom>
          <a:noFill/>
          <a:ln w="9525">
            <a:solidFill>
              <a:schemeClr val="tx1"/>
            </a:solidFill>
            <a:miter lim="800000"/>
            <a:headEnd/>
            <a:tailEnd/>
          </a:ln>
          <a:effectLst/>
        </p:spPr>
        <p:txBody>
          <a:bodyPr>
            <a:prstTxWarp prst="textNoShape">
              <a:avLst/>
            </a:prstTxWarp>
            <a:spAutoFit/>
          </a:bodyPr>
          <a:lstStyle/>
          <a:p>
            <a:pPr>
              <a:spcBef>
                <a:spcPct val="0"/>
              </a:spcBef>
              <a:buFontTx/>
              <a:buNone/>
            </a:pPr>
            <a:r>
              <a:rPr lang="en-US" sz="1800" dirty="0">
                <a:effectLst/>
                <a:latin typeface="Arial" panose="020B0604020202020204" pitchFamily="34" charset="0"/>
                <a:cs typeface="Arial" panose="020B0604020202020204" pitchFamily="34" charset="0"/>
              </a:rPr>
              <a:t>7 helices connected by hydrophilic loops</a:t>
            </a:r>
          </a:p>
        </p:txBody>
      </p:sp>
      <p:sp>
        <p:nvSpPr>
          <p:cNvPr id="10" name="Line 6">
            <a:extLst>
              <a:ext uri="{FF2B5EF4-FFF2-40B4-BE49-F238E27FC236}">
                <a16:creationId xmlns:a16="http://schemas.microsoft.com/office/drawing/2014/main" id="{73943AE9-CFA8-3C4F-A6D6-583055434088}"/>
              </a:ext>
            </a:extLst>
          </p:cNvPr>
          <p:cNvSpPr>
            <a:spLocks noChangeShapeType="1"/>
          </p:cNvSpPr>
          <p:nvPr/>
        </p:nvSpPr>
        <p:spPr bwMode="auto">
          <a:xfrm flipH="1">
            <a:off x="3275856" y="2294852"/>
            <a:ext cx="1677144" cy="757912"/>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11" name="TextBox 10">
            <a:extLst>
              <a:ext uri="{FF2B5EF4-FFF2-40B4-BE49-F238E27FC236}">
                <a16:creationId xmlns:a16="http://schemas.microsoft.com/office/drawing/2014/main" id="{C285E1BC-E1E1-184C-A333-6EAC87882A3C}"/>
              </a:ext>
            </a:extLst>
          </p:cNvPr>
          <p:cNvSpPr txBox="1"/>
          <p:nvPr/>
        </p:nvSpPr>
        <p:spPr>
          <a:xfrm>
            <a:off x="2863530" y="895834"/>
            <a:ext cx="3416962" cy="461665"/>
          </a:xfrm>
          <a:prstGeom prst="rect">
            <a:avLst/>
          </a:prstGeom>
          <a:noFill/>
        </p:spPr>
        <p:txBody>
          <a:bodyPr wrap="none" rtlCol="0">
            <a:spAutoFit/>
          </a:bodyPr>
          <a:lstStyle/>
          <a:p>
            <a:pPr algn="ctr"/>
            <a:r>
              <a:rPr lang="en-US" i="1" dirty="0">
                <a:latin typeface="Cambria" panose="02040503050406030204" pitchFamily="18" charset="0"/>
              </a:rPr>
              <a:t>Transmembrane proteins</a:t>
            </a:r>
          </a:p>
        </p:txBody>
      </p:sp>
    </p:spTree>
    <p:extLst>
      <p:ext uri="{BB962C8B-B14F-4D97-AF65-F5344CB8AC3E}">
        <p14:creationId xmlns:p14="http://schemas.microsoft.com/office/powerpoint/2010/main" val="41839439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771A47D-4CF3-CC4D-8F4F-162ED6FCDB93}"/>
              </a:ext>
            </a:extLst>
          </p:cNvPr>
          <p:cNvSpPr txBox="1">
            <a:spLocks/>
          </p:cNvSpPr>
          <p:nvPr/>
        </p:nvSpPr>
        <p:spPr>
          <a:xfrm>
            <a:off x="0" y="-1074"/>
            <a:ext cx="9144000" cy="746459"/>
          </a:xfrm>
          <a:prstGeom prst="rect">
            <a:avLst/>
          </a:prstGeom>
          <a:solidFill>
            <a:schemeClr val="tx1"/>
          </a:solidFill>
        </p:spPr>
        <p:txBody>
          <a:bodyPr vert="horz" lIns="68580" tIns="34290" rIns="68580" bIns="3429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300" dirty="0">
                <a:solidFill>
                  <a:schemeClr val="bg1"/>
                </a:solidFill>
              </a:rPr>
              <a:t>The nature of biological membranes</a:t>
            </a:r>
          </a:p>
        </p:txBody>
      </p:sp>
      <p:pic>
        <p:nvPicPr>
          <p:cNvPr id="6" name="Picture 5">
            <a:extLst>
              <a:ext uri="{FF2B5EF4-FFF2-40B4-BE49-F238E27FC236}">
                <a16:creationId xmlns:a16="http://schemas.microsoft.com/office/drawing/2014/main" id="{40919871-4A31-AB47-A10B-B33B8DE88074}"/>
              </a:ext>
            </a:extLst>
          </p:cNvPr>
          <p:cNvPicPr>
            <a:picLocks noChangeAspect="1" noChangeArrowheads="1"/>
          </p:cNvPicPr>
          <p:nvPr/>
        </p:nvPicPr>
        <p:blipFill>
          <a:blip r:embed="rId3"/>
          <a:srcRect/>
          <a:stretch>
            <a:fillRect/>
          </a:stretch>
        </p:blipFill>
        <p:spPr bwMode="auto">
          <a:xfrm>
            <a:off x="1875393" y="1544981"/>
            <a:ext cx="5393213" cy="3096344"/>
          </a:xfrm>
          <a:prstGeom prst="rect">
            <a:avLst/>
          </a:prstGeom>
          <a:noFill/>
          <a:ln w="9525">
            <a:solidFill>
              <a:srgbClr val="3D6EF9"/>
            </a:solidFill>
            <a:miter lim="800000"/>
            <a:headEnd/>
            <a:tailEnd/>
          </a:ln>
        </p:spPr>
      </p:pic>
      <p:sp>
        <p:nvSpPr>
          <p:cNvPr id="8" name="TextBox 7">
            <a:extLst>
              <a:ext uri="{FF2B5EF4-FFF2-40B4-BE49-F238E27FC236}">
                <a16:creationId xmlns:a16="http://schemas.microsoft.com/office/drawing/2014/main" id="{988AEE12-8391-D142-A67A-7CAC6251BBA8}"/>
              </a:ext>
            </a:extLst>
          </p:cNvPr>
          <p:cNvSpPr txBox="1"/>
          <p:nvPr/>
        </p:nvSpPr>
        <p:spPr>
          <a:xfrm>
            <a:off x="2492310" y="895834"/>
            <a:ext cx="4159408" cy="461665"/>
          </a:xfrm>
          <a:prstGeom prst="rect">
            <a:avLst/>
          </a:prstGeom>
          <a:noFill/>
        </p:spPr>
        <p:txBody>
          <a:bodyPr wrap="none" rtlCol="0">
            <a:spAutoFit/>
          </a:bodyPr>
          <a:lstStyle/>
          <a:p>
            <a:pPr algn="ctr"/>
            <a:r>
              <a:rPr lang="en-US" i="1" dirty="0">
                <a:latin typeface="Cambria" panose="02040503050406030204" pitchFamily="18" charset="0"/>
              </a:rPr>
              <a:t>Lipid composition of organelles</a:t>
            </a:r>
          </a:p>
        </p:txBody>
      </p:sp>
    </p:spTree>
    <p:extLst>
      <p:ext uri="{BB962C8B-B14F-4D97-AF65-F5344CB8AC3E}">
        <p14:creationId xmlns:p14="http://schemas.microsoft.com/office/powerpoint/2010/main" val="29364160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771A47D-4CF3-CC4D-8F4F-162ED6FCDB93}"/>
              </a:ext>
            </a:extLst>
          </p:cNvPr>
          <p:cNvSpPr txBox="1">
            <a:spLocks/>
          </p:cNvSpPr>
          <p:nvPr/>
        </p:nvSpPr>
        <p:spPr>
          <a:xfrm>
            <a:off x="0" y="-1074"/>
            <a:ext cx="9144000" cy="746459"/>
          </a:xfrm>
          <a:prstGeom prst="rect">
            <a:avLst/>
          </a:prstGeom>
          <a:solidFill>
            <a:schemeClr val="tx1"/>
          </a:solidFill>
        </p:spPr>
        <p:txBody>
          <a:bodyPr vert="horz" lIns="68580" tIns="34290" rIns="68580" bIns="3429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300" dirty="0">
                <a:solidFill>
                  <a:schemeClr val="bg1"/>
                </a:solidFill>
              </a:rPr>
              <a:t>The nature of biological membranes</a:t>
            </a:r>
          </a:p>
        </p:txBody>
      </p:sp>
      <p:pic>
        <p:nvPicPr>
          <p:cNvPr id="7" name="Picture 6">
            <a:extLst>
              <a:ext uri="{FF2B5EF4-FFF2-40B4-BE49-F238E27FC236}">
                <a16:creationId xmlns:a16="http://schemas.microsoft.com/office/drawing/2014/main" id="{505B0D55-B7FE-164D-A5A2-7F677987ABF0}"/>
              </a:ext>
            </a:extLst>
          </p:cNvPr>
          <p:cNvPicPr>
            <a:picLocks noChangeAspect="1"/>
          </p:cNvPicPr>
          <p:nvPr/>
        </p:nvPicPr>
        <p:blipFill>
          <a:blip r:embed="rId3"/>
          <a:stretch>
            <a:fillRect/>
          </a:stretch>
        </p:blipFill>
        <p:spPr>
          <a:xfrm>
            <a:off x="4788024" y="1383436"/>
            <a:ext cx="3182975" cy="3608866"/>
          </a:xfrm>
          <a:prstGeom prst="rect">
            <a:avLst/>
          </a:prstGeom>
        </p:spPr>
      </p:pic>
      <p:pic>
        <p:nvPicPr>
          <p:cNvPr id="8" name="Picture 277" descr="d:\SCContent\9781416022558\graphics\fullsize\S9781416022558-021-f001.jpg">
            <a:extLst>
              <a:ext uri="{FF2B5EF4-FFF2-40B4-BE49-F238E27FC236}">
                <a16:creationId xmlns:a16="http://schemas.microsoft.com/office/drawing/2014/main" id="{D547A1A7-CBE7-F640-8E82-B3776FBD8461}"/>
              </a:ext>
            </a:extLst>
          </p:cNvPr>
          <p:cNvPicPr>
            <a:picLocks noChangeAspect="1" noChangeArrowheads="1"/>
          </p:cNvPicPr>
          <p:nvPr/>
        </p:nvPicPr>
        <p:blipFill>
          <a:blip r:embed="rId4"/>
          <a:srcRect/>
          <a:stretch>
            <a:fillRect/>
          </a:stretch>
        </p:blipFill>
        <p:spPr bwMode="auto">
          <a:xfrm>
            <a:off x="1909152" y="1383436"/>
            <a:ext cx="2438685" cy="3520289"/>
          </a:xfrm>
          <a:prstGeom prst="rect">
            <a:avLst/>
          </a:prstGeom>
          <a:noFill/>
          <a:ln w="9525">
            <a:solidFill>
              <a:schemeClr val="tx1"/>
            </a:solidFill>
            <a:miter lim="800000"/>
            <a:headEnd/>
            <a:tailEnd/>
          </a:ln>
        </p:spPr>
      </p:pic>
      <p:sp>
        <p:nvSpPr>
          <p:cNvPr id="9" name="TextBox 8">
            <a:extLst>
              <a:ext uri="{FF2B5EF4-FFF2-40B4-BE49-F238E27FC236}">
                <a16:creationId xmlns:a16="http://schemas.microsoft.com/office/drawing/2014/main" id="{B0B5B7C1-A258-0245-8F5F-59FEE16248FD}"/>
              </a:ext>
            </a:extLst>
          </p:cNvPr>
          <p:cNvSpPr txBox="1"/>
          <p:nvPr/>
        </p:nvSpPr>
        <p:spPr>
          <a:xfrm>
            <a:off x="2863539" y="895834"/>
            <a:ext cx="3416962" cy="461665"/>
          </a:xfrm>
          <a:prstGeom prst="rect">
            <a:avLst/>
          </a:prstGeom>
          <a:noFill/>
        </p:spPr>
        <p:txBody>
          <a:bodyPr wrap="none" rtlCol="0">
            <a:spAutoFit/>
          </a:bodyPr>
          <a:lstStyle/>
          <a:p>
            <a:pPr algn="ctr"/>
            <a:r>
              <a:rPr lang="en-US" i="1" dirty="0">
                <a:latin typeface="Cambria" panose="02040503050406030204" pitchFamily="18" charset="0"/>
              </a:rPr>
              <a:t>Transmembrane proteins</a:t>
            </a:r>
          </a:p>
        </p:txBody>
      </p:sp>
    </p:spTree>
    <p:extLst>
      <p:ext uri="{BB962C8B-B14F-4D97-AF65-F5344CB8AC3E}">
        <p14:creationId xmlns:p14="http://schemas.microsoft.com/office/powerpoint/2010/main" val="18096842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E580FDEB-30E3-4A4E-AF72-6B0839085CE5}"/>
              </a:ext>
            </a:extLst>
          </p:cNvPr>
          <p:cNvSpPr txBox="1">
            <a:spLocks/>
          </p:cNvSpPr>
          <p:nvPr/>
        </p:nvSpPr>
        <p:spPr>
          <a:xfrm>
            <a:off x="0" y="-1074"/>
            <a:ext cx="9144000" cy="746459"/>
          </a:xfrm>
          <a:prstGeom prst="rect">
            <a:avLst/>
          </a:prstGeom>
          <a:solidFill>
            <a:schemeClr val="tx1"/>
          </a:solidFill>
        </p:spPr>
        <p:txBody>
          <a:bodyPr vert="horz" lIns="68580" tIns="34290" rIns="68580" bIns="3429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300" dirty="0">
                <a:solidFill>
                  <a:schemeClr val="bg1"/>
                </a:solidFill>
              </a:rPr>
              <a:t>Lecture 4: Biological membranes</a:t>
            </a:r>
          </a:p>
        </p:txBody>
      </p:sp>
      <p:sp>
        <p:nvSpPr>
          <p:cNvPr id="9" name="TextBox 2">
            <a:extLst>
              <a:ext uri="{FF2B5EF4-FFF2-40B4-BE49-F238E27FC236}">
                <a16:creationId xmlns:a16="http://schemas.microsoft.com/office/drawing/2014/main" id="{C80AEEF7-009A-704B-82E4-77D07F0C4213}"/>
              </a:ext>
            </a:extLst>
          </p:cNvPr>
          <p:cNvSpPr txBox="1">
            <a:spLocks noChangeArrowheads="1"/>
          </p:cNvSpPr>
          <p:nvPr/>
        </p:nvSpPr>
        <p:spPr bwMode="auto">
          <a:xfrm>
            <a:off x="2103475" y="1131590"/>
            <a:ext cx="4937049" cy="369332"/>
          </a:xfrm>
          <a:prstGeom prst="rect">
            <a:avLst/>
          </a:prstGeom>
          <a:noFill/>
          <a:ln w="9525">
            <a:noFill/>
            <a:miter lim="800000"/>
            <a:headEnd/>
            <a:tailEnd/>
          </a:ln>
        </p:spPr>
        <p:txBody>
          <a:bodyPr wrap="square">
            <a:prstTxWarp prst="textNoShape">
              <a:avLst/>
            </a:prstTxWarp>
            <a:spAutoFit/>
          </a:bodyPr>
          <a:lstStyle/>
          <a:p>
            <a:r>
              <a:rPr lang="en-US" sz="1800" dirty="0">
                <a:latin typeface="Helvetica" pitchFamily="2" charset="0"/>
              </a:rPr>
              <a:t>Summary</a:t>
            </a:r>
          </a:p>
        </p:txBody>
      </p:sp>
    </p:spTree>
    <p:extLst>
      <p:ext uri="{BB962C8B-B14F-4D97-AF65-F5344CB8AC3E}">
        <p14:creationId xmlns:p14="http://schemas.microsoft.com/office/powerpoint/2010/main" val="29862735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771A47D-4CF3-CC4D-8F4F-162ED6FCDB93}"/>
              </a:ext>
            </a:extLst>
          </p:cNvPr>
          <p:cNvSpPr txBox="1">
            <a:spLocks/>
          </p:cNvSpPr>
          <p:nvPr/>
        </p:nvSpPr>
        <p:spPr>
          <a:xfrm>
            <a:off x="0" y="-1074"/>
            <a:ext cx="9144000" cy="746459"/>
          </a:xfrm>
          <a:prstGeom prst="rect">
            <a:avLst/>
          </a:prstGeom>
          <a:solidFill>
            <a:schemeClr val="tx1"/>
          </a:solidFill>
        </p:spPr>
        <p:txBody>
          <a:bodyPr vert="horz" lIns="68580" tIns="34290" rIns="68580" bIns="3429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300" dirty="0">
                <a:solidFill>
                  <a:schemeClr val="bg1"/>
                </a:solidFill>
              </a:rPr>
              <a:t>The springiness of biological membranes</a:t>
            </a:r>
          </a:p>
        </p:txBody>
      </p:sp>
      <p:sp>
        <p:nvSpPr>
          <p:cNvPr id="16" name="TextBox 15">
            <a:extLst>
              <a:ext uri="{FF2B5EF4-FFF2-40B4-BE49-F238E27FC236}">
                <a16:creationId xmlns:a16="http://schemas.microsoft.com/office/drawing/2014/main" id="{E1F666CA-4FDF-514B-BF6E-F09F7E2CEBB5}"/>
              </a:ext>
            </a:extLst>
          </p:cNvPr>
          <p:cNvSpPr txBox="1"/>
          <p:nvPr/>
        </p:nvSpPr>
        <p:spPr>
          <a:xfrm>
            <a:off x="2832394" y="895834"/>
            <a:ext cx="3479222" cy="461665"/>
          </a:xfrm>
          <a:prstGeom prst="rect">
            <a:avLst/>
          </a:prstGeom>
          <a:noFill/>
        </p:spPr>
        <p:txBody>
          <a:bodyPr wrap="none" rtlCol="0">
            <a:spAutoFit/>
          </a:bodyPr>
          <a:lstStyle/>
          <a:p>
            <a:pPr algn="ctr"/>
            <a:r>
              <a:rPr lang="en-US" i="1" dirty="0">
                <a:latin typeface="Cambria" panose="02040503050406030204" pitchFamily="18" charset="0"/>
              </a:rPr>
              <a:t>Membrane shape changes</a:t>
            </a:r>
          </a:p>
        </p:txBody>
      </p:sp>
      <p:pic>
        <p:nvPicPr>
          <p:cNvPr id="7" name="Picture 2">
            <a:extLst>
              <a:ext uri="{FF2B5EF4-FFF2-40B4-BE49-F238E27FC236}">
                <a16:creationId xmlns:a16="http://schemas.microsoft.com/office/drawing/2014/main" id="{A17C95E2-B5F2-E340-98A6-102363E3662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46" b="2861"/>
          <a:stretch/>
        </p:blipFill>
        <p:spPr bwMode="auto">
          <a:xfrm>
            <a:off x="1899927" y="1507949"/>
            <a:ext cx="5336369" cy="3152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55655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E1F666CA-4FDF-514B-BF6E-F09F7E2CEBB5}"/>
              </a:ext>
            </a:extLst>
          </p:cNvPr>
          <p:cNvSpPr txBox="1"/>
          <p:nvPr/>
        </p:nvSpPr>
        <p:spPr>
          <a:xfrm>
            <a:off x="3383123" y="895834"/>
            <a:ext cx="2377767" cy="461665"/>
          </a:xfrm>
          <a:prstGeom prst="rect">
            <a:avLst/>
          </a:prstGeom>
          <a:noFill/>
        </p:spPr>
        <p:txBody>
          <a:bodyPr wrap="none" rtlCol="0">
            <a:spAutoFit/>
          </a:bodyPr>
          <a:lstStyle/>
          <a:p>
            <a:pPr algn="ctr"/>
            <a:r>
              <a:rPr lang="en-US" i="1" dirty="0">
                <a:latin typeface="Cambria" panose="02040503050406030204" pitchFamily="18" charset="0"/>
              </a:rPr>
              <a:t>Membrane shape</a:t>
            </a:r>
          </a:p>
        </p:txBody>
      </p:sp>
      <p:pic>
        <p:nvPicPr>
          <p:cNvPr id="4" name="Picture 2">
            <a:extLst>
              <a:ext uri="{FF2B5EF4-FFF2-40B4-BE49-F238E27FC236}">
                <a16:creationId xmlns:a16="http://schemas.microsoft.com/office/drawing/2014/main" id="{E16E4D7F-B213-C14D-AE75-F8936E11D24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b="3376"/>
          <a:stretch/>
        </p:blipFill>
        <p:spPr bwMode="auto">
          <a:xfrm>
            <a:off x="755576" y="1568700"/>
            <a:ext cx="3384376" cy="3379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a:extLst>
              <a:ext uri="{FF2B5EF4-FFF2-40B4-BE49-F238E27FC236}">
                <a16:creationId xmlns:a16="http://schemas.microsoft.com/office/drawing/2014/main" id="{89FB2DD1-4574-754E-8FC5-33ED70E29B7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6029"/>
          <a:stretch/>
        </p:blipFill>
        <p:spPr bwMode="auto">
          <a:xfrm>
            <a:off x="5004050" y="1654150"/>
            <a:ext cx="3614877" cy="3293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1">
            <a:extLst>
              <a:ext uri="{FF2B5EF4-FFF2-40B4-BE49-F238E27FC236}">
                <a16:creationId xmlns:a16="http://schemas.microsoft.com/office/drawing/2014/main" id="{857D8F6F-2D28-D74A-AF7A-7AB021224014}"/>
              </a:ext>
            </a:extLst>
          </p:cNvPr>
          <p:cNvSpPr txBox="1">
            <a:spLocks/>
          </p:cNvSpPr>
          <p:nvPr/>
        </p:nvSpPr>
        <p:spPr>
          <a:xfrm>
            <a:off x="0" y="-1074"/>
            <a:ext cx="9144000" cy="746459"/>
          </a:xfrm>
          <a:prstGeom prst="rect">
            <a:avLst/>
          </a:prstGeom>
          <a:solidFill>
            <a:schemeClr val="tx1"/>
          </a:solidFill>
        </p:spPr>
        <p:txBody>
          <a:bodyPr vert="horz" lIns="68580" tIns="34290" rIns="68580" bIns="3429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300" dirty="0">
                <a:solidFill>
                  <a:schemeClr val="bg1"/>
                </a:solidFill>
              </a:rPr>
              <a:t>The springiness of biological membranes</a:t>
            </a:r>
          </a:p>
        </p:txBody>
      </p:sp>
    </p:spTree>
    <p:extLst>
      <p:ext uri="{BB962C8B-B14F-4D97-AF65-F5344CB8AC3E}">
        <p14:creationId xmlns:p14="http://schemas.microsoft.com/office/powerpoint/2010/main" val="38904350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TextBox 2"/>
          <p:cNvSpPr txBox="1">
            <a:spLocks noChangeArrowheads="1"/>
          </p:cNvSpPr>
          <p:nvPr/>
        </p:nvSpPr>
        <p:spPr bwMode="auto">
          <a:xfrm>
            <a:off x="1511679" y="1859433"/>
            <a:ext cx="6120640" cy="1477328"/>
          </a:xfrm>
          <a:prstGeom prst="rect">
            <a:avLst/>
          </a:prstGeom>
          <a:noFill/>
          <a:ln w="9525">
            <a:noFill/>
            <a:miter lim="800000"/>
            <a:headEnd/>
            <a:tailEnd/>
          </a:ln>
        </p:spPr>
        <p:txBody>
          <a:bodyPr wrap="square">
            <a:prstTxWarp prst="textNoShape">
              <a:avLst/>
            </a:prstTxWarp>
            <a:spAutoFit/>
          </a:bodyPr>
          <a:lstStyle/>
          <a:p>
            <a:pPr>
              <a:buFont typeface="Arial" charset="0"/>
              <a:buChar char="•"/>
            </a:pPr>
            <a:r>
              <a:rPr lang="en-US" sz="1800" dirty="0">
                <a:latin typeface="Helvetica" pitchFamily="2" charset="0"/>
              </a:rPr>
              <a:t> The nature of biological membranes (descriptive)</a:t>
            </a:r>
          </a:p>
          <a:p>
            <a:pPr>
              <a:buFont typeface="Arial" charset="0"/>
              <a:buChar char="•"/>
            </a:pPr>
            <a:r>
              <a:rPr lang="en-US" sz="1800" dirty="0">
                <a:latin typeface="Helvetica" pitchFamily="2" charset="0"/>
              </a:rPr>
              <a:t> On the springiness of membranes (model)</a:t>
            </a:r>
          </a:p>
          <a:p>
            <a:pPr>
              <a:buFont typeface="Arial" charset="0"/>
              <a:buChar char="•"/>
            </a:pPr>
            <a:r>
              <a:rPr lang="en-US" sz="1800" dirty="0">
                <a:latin typeface="Helvetica" pitchFamily="2" charset="0"/>
              </a:rPr>
              <a:t> Structure, energetics, and function of vesicles (example)</a:t>
            </a:r>
          </a:p>
          <a:p>
            <a:pPr>
              <a:buFont typeface="Arial" charset="0"/>
              <a:buChar char="•"/>
            </a:pPr>
            <a:endParaRPr lang="en-US" sz="1800" dirty="0">
              <a:latin typeface="Helvetica" pitchFamily="2" charset="0"/>
            </a:endParaRPr>
          </a:p>
          <a:p>
            <a:r>
              <a:rPr lang="en-US" sz="1800" dirty="0">
                <a:latin typeface="Helvetica" pitchFamily="2" charset="0"/>
              </a:rPr>
              <a:t>PBOC Chapter 11.1, 11.2</a:t>
            </a:r>
          </a:p>
        </p:txBody>
      </p:sp>
      <p:sp>
        <p:nvSpPr>
          <p:cNvPr id="4" name="Title 1"/>
          <p:cNvSpPr txBox="1">
            <a:spLocks/>
          </p:cNvSpPr>
          <p:nvPr/>
        </p:nvSpPr>
        <p:spPr>
          <a:xfrm>
            <a:off x="0" y="-1074"/>
            <a:ext cx="9144000" cy="746459"/>
          </a:xfrm>
          <a:prstGeom prst="rect">
            <a:avLst/>
          </a:prstGeom>
          <a:solidFill>
            <a:schemeClr val="tx1"/>
          </a:solidFill>
        </p:spPr>
        <p:txBody>
          <a:bodyPr vert="horz" lIns="68580" tIns="34290" rIns="68580" bIns="3429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300" dirty="0">
                <a:solidFill>
                  <a:schemeClr val="bg1"/>
                </a:solidFill>
              </a:rPr>
              <a:t>Lecture 4: Biological membranes</a:t>
            </a:r>
          </a:p>
        </p:txBody>
      </p:sp>
      <p:sp>
        <p:nvSpPr>
          <p:cNvPr id="5" name="TextBox 4">
            <a:extLst>
              <a:ext uri="{FF2B5EF4-FFF2-40B4-BE49-F238E27FC236}">
                <a16:creationId xmlns:a16="http://schemas.microsoft.com/office/drawing/2014/main" id="{D8FBEAD5-E774-6044-9213-1BA12F87887F}"/>
              </a:ext>
            </a:extLst>
          </p:cNvPr>
          <p:cNvSpPr txBox="1"/>
          <p:nvPr/>
        </p:nvSpPr>
        <p:spPr>
          <a:xfrm>
            <a:off x="1115616" y="1098854"/>
            <a:ext cx="6912767" cy="707886"/>
          </a:xfrm>
          <a:prstGeom prst="rect">
            <a:avLst/>
          </a:prstGeom>
          <a:noFill/>
        </p:spPr>
        <p:txBody>
          <a:bodyPr wrap="square" rtlCol="0">
            <a:spAutoFit/>
          </a:bodyPr>
          <a:lstStyle/>
          <a:p>
            <a:pPr algn="ctr"/>
            <a:r>
              <a:rPr lang="en-CH" sz="2000" dirty="0">
                <a:solidFill>
                  <a:srgbClr val="0070C0"/>
                </a:solidFill>
                <a:latin typeface="Helvetica" pitchFamily="2" charset="0"/>
              </a:rPr>
              <a:t>Goal: Calculate </a:t>
            </a:r>
            <a:r>
              <a:rPr lang="en-GB" sz="2000" dirty="0">
                <a:solidFill>
                  <a:srgbClr val="0070C0"/>
                </a:solidFill>
                <a:latin typeface="Helvetica" pitchFamily="2" charset="0"/>
              </a:rPr>
              <a:t>energy cost for bending membranes away from their equilibrium configurations</a:t>
            </a:r>
            <a:endParaRPr lang="en-CH" sz="2000" dirty="0">
              <a:solidFill>
                <a:srgbClr val="0070C0"/>
              </a:solidFill>
              <a:latin typeface="Helvetica" pitchFamily="2" charset="0"/>
            </a:endParaRPr>
          </a:p>
        </p:txBody>
      </p:sp>
    </p:spTree>
    <p:extLst>
      <p:ext uri="{BB962C8B-B14F-4D97-AF65-F5344CB8AC3E}">
        <p14:creationId xmlns:p14="http://schemas.microsoft.com/office/powerpoint/2010/main" val="19468123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E1F666CA-4FDF-514B-BF6E-F09F7E2CEBB5}"/>
              </a:ext>
            </a:extLst>
          </p:cNvPr>
          <p:cNvSpPr txBox="1"/>
          <p:nvPr/>
        </p:nvSpPr>
        <p:spPr>
          <a:xfrm>
            <a:off x="2662479" y="895834"/>
            <a:ext cx="3819059" cy="461665"/>
          </a:xfrm>
          <a:prstGeom prst="rect">
            <a:avLst/>
          </a:prstGeom>
          <a:noFill/>
        </p:spPr>
        <p:txBody>
          <a:bodyPr wrap="none" rtlCol="0">
            <a:spAutoFit/>
          </a:bodyPr>
          <a:lstStyle/>
          <a:p>
            <a:pPr algn="ctr"/>
            <a:r>
              <a:rPr lang="en-US" i="1" dirty="0">
                <a:latin typeface="Cambria" panose="02040503050406030204" pitchFamily="18" charset="0"/>
              </a:rPr>
              <a:t>Membrane shape: Curvature</a:t>
            </a:r>
          </a:p>
        </p:txBody>
      </p:sp>
      <p:sp>
        <p:nvSpPr>
          <p:cNvPr id="8" name="Title 1">
            <a:extLst>
              <a:ext uri="{FF2B5EF4-FFF2-40B4-BE49-F238E27FC236}">
                <a16:creationId xmlns:a16="http://schemas.microsoft.com/office/drawing/2014/main" id="{857D8F6F-2D28-D74A-AF7A-7AB021224014}"/>
              </a:ext>
            </a:extLst>
          </p:cNvPr>
          <p:cNvSpPr txBox="1">
            <a:spLocks/>
          </p:cNvSpPr>
          <p:nvPr/>
        </p:nvSpPr>
        <p:spPr>
          <a:xfrm>
            <a:off x="0" y="-1074"/>
            <a:ext cx="9144000" cy="746459"/>
          </a:xfrm>
          <a:prstGeom prst="rect">
            <a:avLst/>
          </a:prstGeom>
          <a:solidFill>
            <a:schemeClr val="tx1"/>
          </a:solidFill>
        </p:spPr>
        <p:txBody>
          <a:bodyPr vert="horz" lIns="68580" tIns="34290" rIns="68580" bIns="3429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300" dirty="0">
                <a:solidFill>
                  <a:schemeClr val="bg1"/>
                </a:solidFill>
              </a:rPr>
              <a:t>The springiness of biological membranes</a:t>
            </a:r>
          </a:p>
        </p:txBody>
      </p:sp>
      <p:pic>
        <p:nvPicPr>
          <p:cNvPr id="7" name="Picture 6">
            <a:extLst>
              <a:ext uri="{FF2B5EF4-FFF2-40B4-BE49-F238E27FC236}">
                <a16:creationId xmlns:a16="http://schemas.microsoft.com/office/drawing/2014/main" id="{1336D970-F0F8-094B-AA9C-CD9B57457DD5}"/>
              </a:ext>
            </a:extLst>
          </p:cNvPr>
          <p:cNvPicPr>
            <a:picLocks noChangeAspect="1"/>
          </p:cNvPicPr>
          <p:nvPr/>
        </p:nvPicPr>
        <p:blipFill rotWithShape="1">
          <a:blip r:embed="rId3"/>
          <a:srcRect b="60669"/>
          <a:stretch/>
        </p:blipFill>
        <p:spPr>
          <a:xfrm>
            <a:off x="3022484" y="1507948"/>
            <a:ext cx="5781983" cy="1855890"/>
          </a:xfrm>
          <a:prstGeom prst="rect">
            <a:avLst/>
          </a:prstGeom>
        </p:spPr>
      </p:pic>
      <p:sp>
        <p:nvSpPr>
          <p:cNvPr id="2" name="TextBox 1">
            <a:extLst>
              <a:ext uri="{FF2B5EF4-FFF2-40B4-BE49-F238E27FC236}">
                <a16:creationId xmlns:a16="http://schemas.microsoft.com/office/drawing/2014/main" id="{8D2B76B8-68B1-2E45-8F3E-6EDF11BF3BA8}"/>
              </a:ext>
            </a:extLst>
          </p:cNvPr>
          <p:cNvSpPr txBox="1"/>
          <p:nvPr/>
        </p:nvSpPr>
        <p:spPr>
          <a:xfrm rot="16200000">
            <a:off x="-130079" y="4105478"/>
            <a:ext cx="1203960" cy="584775"/>
          </a:xfrm>
          <a:prstGeom prst="rect">
            <a:avLst/>
          </a:prstGeom>
          <a:noFill/>
        </p:spPr>
        <p:txBody>
          <a:bodyPr wrap="square" rtlCol="0">
            <a:spAutoFit/>
          </a:bodyPr>
          <a:lstStyle/>
          <a:p>
            <a:r>
              <a:rPr lang="en-CH" sz="1600" dirty="0">
                <a:latin typeface="Arial" panose="020B0604020202020204" pitchFamily="34" charset="0"/>
                <a:cs typeface="Arial" panose="020B0604020202020204" pitchFamily="34" charset="0"/>
              </a:rPr>
              <a:t>principal curvatures</a:t>
            </a:r>
          </a:p>
        </p:txBody>
      </p:sp>
      <p:sp>
        <p:nvSpPr>
          <p:cNvPr id="3" name="Parallelogram 2">
            <a:extLst>
              <a:ext uri="{FF2B5EF4-FFF2-40B4-BE49-F238E27FC236}">
                <a16:creationId xmlns:a16="http://schemas.microsoft.com/office/drawing/2014/main" id="{7C8C1F2C-E820-F147-909A-2C5A9D382173}"/>
              </a:ext>
            </a:extLst>
          </p:cNvPr>
          <p:cNvSpPr/>
          <p:nvPr/>
        </p:nvSpPr>
        <p:spPr bwMode="auto">
          <a:xfrm rot="10800000">
            <a:off x="1259632" y="2395229"/>
            <a:ext cx="1535206" cy="461665"/>
          </a:xfrm>
          <a:prstGeom prst="parallelogram">
            <a:avLst>
              <a:gd name="adj" fmla="val 82320"/>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H" sz="2400" b="0" i="0" u="none" strike="noStrike" cap="none" normalizeH="0" baseline="0">
              <a:ln>
                <a:noFill/>
              </a:ln>
              <a:solidFill>
                <a:schemeClr val="tx1"/>
              </a:solidFill>
              <a:effectLst/>
              <a:latin typeface="Times" pitchFamily="-108" charset="0"/>
            </a:endParaRPr>
          </a:p>
        </p:txBody>
      </p:sp>
      <p:sp>
        <p:nvSpPr>
          <p:cNvPr id="9" name="TextBox 8">
            <a:extLst>
              <a:ext uri="{FF2B5EF4-FFF2-40B4-BE49-F238E27FC236}">
                <a16:creationId xmlns:a16="http://schemas.microsoft.com/office/drawing/2014/main" id="{12BAF29A-5ED1-CB49-9E7F-FB76DEF750A4}"/>
              </a:ext>
            </a:extLst>
          </p:cNvPr>
          <p:cNvSpPr txBox="1"/>
          <p:nvPr/>
        </p:nvSpPr>
        <p:spPr>
          <a:xfrm>
            <a:off x="1854009" y="2014118"/>
            <a:ext cx="575799" cy="276999"/>
          </a:xfrm>
          <a:prstGeom prst="rect">
            <a:avLst/>
          </a:prstGeom>
          <a:noFill/>
        </p:spPr>
        <p:txBody>
          <a:bodyPr wrap="none" rtlCol="0">
            <a:spAutoFit/>
          </a:bodyPr>
          <a:lstStyle/>
          <a:p>
            <a:r>
              <a:rPr lang="en-CH" sz="1200" dirty="0">
                <a:latin typeface="Arial" panose="020B0604020202020204" pitchFamily="34" charset="0"/>
                <a:cs typeface="Arial" panose="020B0604020202020204" pitchFamily="34" charset="0"/>
              </a:rPr>
              <a:t>Plane</a:t>
            </a:r>
          </a:p>
        </p:txBody>
      </p:sp>
      <p:sp>
        <p:nvSpPr>
          <p:cNvPr id="12" name="TextBox 11">
            <a:extLst>
              <a:ext uri="{FF2B5EF4-FFF2-40B4-BE49-F238E27FC236}">
                <a16:creationId xmlns:a16="http://schemas.microsoft.com/office/drawing/2014/main" id="{C8EB06D5-10AE-E346-B159-5C7890B25589}"/>
              </a:ext>
            </a:extLst>
          </p:cNvPr>
          <p:cNvSpPr txBox="1"/>
          <p:nvPr/>
        </p:nvSpPr>
        <p:spPr>
          <a:xfrm rot="16200000">
            <a:off x="-130079" y="2402473"/>
            <a:ext cx="1203960" cy="338554"/>
          </a:xfrm>
          <a:prstGeom prst="rect">
            <a:avLst/>
          </a:prstGeom>
          <a:noFill/>
        </p:spPr>
        <p:txBody>
          <a:bodyPr wrap="square" rtlCol="0">
            <a:spAutoFit/>
          </a:bodyPr>
          <a:lstStyle/>
          <a:p>
            <a:r>
              <a:rPr lang="en-CH" sz="1600" dirty="0">
                <a:latin typeface="Arial" panose="020B0604020202020204" pitchFamily="34" charset="0"/>
                <a:cs typeface="Arial" panose="020B0604020202020204" pitchFamily="34" charset="0"/>
              </a:rPr>
              <a:t>shapes</a:t>
            </a:r>
          </a:p>
        </p:txBody>
      </p:sp>
    </p:spTree>
    <p:extLst>
      <p:ext uri="{BB962C8B-B14F-4D97-AF65-F5344CB8AC3E}">
        <p14:creationId xmlns:p14="http://schemas.microsoft.com/office/powerpoint/2010/main" val="41505501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E1F666CA-4FDF-514B-BF6E-F09F7E2CEBB5}"/>
              </a:ext>
            </a:extLst>
          </p:cNvPr>
          <p:cNvSpPr txBox="1"/>
          <p:nvPr/>
        </p:nvSpPr>
        <p:spPr>
          <a:xfrm>
            <a:off x="2223163" y="895834"/>
            <a:ext cx="4697697" cy="461665"/>
          </a:xfrm>
          <a:prstGeom prst="rect">
            <a:avLst/>
          </a:prstGeom>
          <a:noFill/>
        </p:spPr>
        <p:txBody>
          <a:bodyPr wrap="none" rtlCol="0">
            <a:spAutoFit/>
          </a:bodyPr>
          <a:lstStyle/>
          <a:p>
            <a:pPr algn="ctr"/>
            <a:r>
              <a:rPr lang="en-US" i="1" dirty="0">
                <a:latin typeface="Cambria" panose="02040503050406030204" pitchFamily="18" charset="0"/>
              </a:rPr>
              <a:t>Membrane shape: Taylor expansion</a:t>
            </a:r>
          </a:p>
        </p:txBody>
      </p:sp>
      <p:pic>
        <p:nvPicPr>
          <p:cNvPr id="4" name="Picture 2">
            <a:extLst>
              <a:ext uri="{FF2B5EF4-FFF2-40B4-BE49-F238E27FC236}">
                <a16:creationId xmlns:a16="http://schemas.microsoft.com/office/drawing/2014/main" id="{68EE66A3-E7C0-534E-9854-3AE39ABA268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561" b="3976"/>
          <a:stretch/>
        </p:blipFill>
        <p:spPr bwMode="auto">
          <a:xfrm>
            <a:off x="381784" y="1960604"/>
            <a:ext cx="2405662" cy="2674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a:extLst>
              <a:ext uri="{FF2B5EF4-FFF2-40B4-BE49-F238E27FC236}">
                <a16:creationId xmlns:a16="http://schemas.microsoft.com/office/drawing/2014/main" id="{7389A50A-9268-054E-806B-CE97772E4DE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305" b="6946"/>
          <a:stretch/>
        </p:blipFill>
        <p:spPr bwMode="auto">
          <a:xfrm>
            <a:off x="3491881" y="2083376"/>
            <a:ext cx="5112568" cy="207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1">
            <a:extLst>
              <a:ext uri="{FF2B5EF4-FFF2-40B4-BE49-F238E27FC236}">
                <a16:creationId xmlns:a16="http://schemas.microsoft.com/office/drawing/2014/main" id="{28070618-7C18-E243-90BD-E158306F2FC3}"/>
              </a:ext>
            </a:extLst>
          </p:cNvPr>
          <p:cNvSpPr txBox="1">
            <a:spLocks/>
          </p:cNvSpPr>
          <p:nvPr/>
        </p:nvSpPr>
        <p:spPr>
          <a:xfrm>
            <a:off x="0" y="-1074"/>
            <a:ext cx="9144000" cy="746459"/>
          </a:xfrm>
          <a:prstGeom prst="rect">
            <a:avLst/>
          </a:prstGeom>
          <a:solidFill>
            <a:schemeClr val="tx1"/>
          </a:solidFill>
        </p:spPr>
        <p:txBody>
          <a:bodyPr vert="horz" lIns="68580" tIns="34290" rIns="68580" bIns="3429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300" dirty="0">
                <a:solidFill>
                  <a:schemeClr val="bg1"/>
                </a:solidFill>
              </a:rPr>
              <a:t>The springiness of biological membranes</a:t>
            </a:r>
          </a:p>
        </p:txBody>
      </p:sp>
    </p:spTree>
    <p:extLst>
      <p:ext uri="{BB962C8B-B14F-4D97-AF65-F5344CB8AC3E}">
        <p14:creationId xmlns:p14="http://schemas.microsoft.com/office/powerpoint/2010/main" val="7886359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E1F666CA-4FDF-514B-BF6E-F09F7E2CEBB5}"/>
              </a:ext>
            </a:extLst>
          </p:cNvPr>
          <p:cNvSpPr txBox="1"/>
          <p:nvPr/>
        </p:nvSpPr>
        <p:spPr>
          <a:xfrm>
            <a:off x="3177617" y="895834"/>
            <a:ext cx="2788777" cy="461665"/>
          </a:xfrm>
          <a:prstGeom prst="rect">
            <a:avLst/>
          </a:prstGeom>
          <a:noFill/>
        </p:spPr>
        <p:txBody>
          <a:bodyPr wrap="none" rtlCol="0">
            <a:spAutoFit/>
          </a:bodyPr>
          <a:lstStyle/>
          <a:p>
            <a:pPr algn="ctr"/>
            <a:r>
              <a:rPr lang="en-US" i="1" dirty="0">
                <a:latin typeface="Cambria" panose="02040503050406030204" pitchFamily="18" charset="0"/>
              </a:rPr>
              <a:t>Membrane elasticity</a:t>
            </a:r>
          </a:p>
        </p:txBody>
      </p:sp>
      <p:pic>
        <p:nvPicPr>
          <p:cNvPr id="6" name="Picture 2">
            <a:extLst>
              <a:ext uri="{FF2B5EF4-FFF2-40B4-BE49-F238E27FC236}">
                <a16:creationId xmlns:a16="http://schemas.microsoft.com/office/drawing/2014/main" id="{0760DC04-74D4-6943-9DB6-2F347685970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3702"/>
          <a:stretch/>
        </p:blipFill>
        <p:spPr bwMode="auto">
          <a:xfrm>
            <a:off x="2886911" y="1537699"/>
            <a:ext cx="3446953" cy="3482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1">
            <a:extLst>
              <a:ext uri="{FF2B5EF4-FFF2-40B4-BE49-F238E27FC236}">
                <a16:creationId xmlns:a16="http://schemas.microsoft.com/office/drawing/2014/main" id="{13D2DB14-87DF-7243-B820-5ABCC8FA110C}"/>
              </a:ext>
            </a:extLst>
          </p:cNvPr>
          <p:cNvSpPr txBox="1">
            <a:spLocks/>
          </p:cNvSpPr>
          <p:nvPr/>
        </p:nvSpPr>
        <p:spPr>
          <a:xfrm>
            <a:off x="0" y="-1074"/>
            <a:ext cx="9144000" cy="746459"/>
          </a:xfrm>
          <a:prstGeom prst="rect">
            <a:avLst/>
          </a:prstGeom>
          <a:solidFill>
            <a:schemeClr val="tx1"/>
          </a:solidFill>
        </p:spPr>
        <p:txBody>
          <a:bodyPr vert="horz" lIns="68580" tIns="34290" rIns="68580" bIns="3429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300" dirty="0">
                <a:solidFill>
                  <a:schemeClr val="bg1"/>
                </a:solidFill>
              </a:rPr>
              <a:t>The springiness of biological membranes</a:t>
            </a:r>
          </a:p>
        </p:txBody>
      </p:sp>
    </p:spTree>
    <p:extLst>
      <p:ext uri="{BB962C8B-B14F-4D97-AF65-F5344CB8AC3E}">
        <p14:creationId xmlns:p14="http://schemas.microsoft.com/office/powerpoint/2010/main" val="4495701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E1F666CA-4FDF-514B-BF6E-F09F7E2CEBB5}"/>
              </a:ext>
            </a:extLst>
          </p:cNvPr>
          <p:cNvSpPr txBox="1"/>
          <p:nvPr/>
        </p:nvSpPr>
        <p:spPr>
          <a:xfrm>
            <a:off x="3177619" y="895834"/>
            <a:ext cx="2788777" cy="461665"/>
          </a:xfrm>
          <a:prstGeom prst="rect">
            <a:avLst/>
          </a:prstGeom>
          <a:noFill/>
        </p:spPr>
        <p:txBody>
          <a:bodyPr wrap="none" rtlCol="0">
            <a:spAutoFit/>
          </a:bodyPr>
          <a:lstStyle/>
          <a:p>
            <a:pPr algn="ctr"/>
            <a:r>
              <a:rPr lang="en-US" i="1" dirty="0">
                <a:latin typeface="Cambria" panose="02040503050406030204" pitchFamily="18" charset="0"/>
              </a:rPr>
              <a:t>Membrane elasticity</a:t>
            </a:r>
          </a:p>
        </p:txBody>
      </p:sp>
      <p:sp>
        <p:nvSpPr>
          <p:cNvPr id="7" name="Title 1">
            <a:extLst>
              <a:ext uri="{FF2B5EF4-FFF2-40B4-BE49-F238E27FC236}">
                <a16:creationId xmlns:a16="http://schemas.microsoft.com/office/drawing/2014/main" id="{286B4771-829F-F643-8139-72A4808D0455}"/>
              </a:ext>
            </a:extLst>
          </p:cNvPr>
          <p:cNvSpPr txBox="1">
            <a:spLocks/>
          </p:cNvSpPr>
          <p:nvPr/>
        </p:nvSpPr>
        <p:spPr>
          <a:xfrm>
            <a:off x="0" y="-1074"/>
            <a:ext cx="9144000" cy="746459"/>
          </a:xfrm>
          <a:prstGeom prst="rect">
            <a:avLst/>
          </a:prstGeom>
          <a:solidFill>
            <a:schemeClr val="tx1"/>
          </a:solidFill>
        </p:spPr>
        <p:txBody>
          <a:bodyPr vert="horz" lIns="68580" tIns="34290" rIns="68580" bIns="3429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300" dirty="0">
                <a:solidFill>
                  <a:schemeClr val="bg1"/>
                </a:solidFill>
              </a:rPr>
              <a:t>The springiness of biological membranes</a:t>
            </a:r>
          </a:p>
        </p:txBody>
      </p:sp>
      <p:pic>
        <p:nvPicPr>
          <p:cNvPr id="8" name="Picture 2" descr="figure_11_19">
            <a:extLst>
              <a:ext uri="{FF2B5EF4-FFF2-40B4-BE49-F238E27FC236}">
                <a16:creationId xmlns:a16="http://schemas.microsoft.com/office/drawing/2014/main" id="{F910C212-1C44-8D4A-B58F-20CF510F0416}"/>
              </a:ext>
            </a:extLst>
          </p:cNvPr>
          <p:cNvPicPr>
            <a:picLocks noChangeAspect="1" noChangeArrowheads="1"/>
          </p:cNvPicPr>
          <p:nvPr/>
        </p:nvPicPr>
        <p:blipFill>
          <a:blip r:embed="rId3"/>
          <a:srcRect b="9681"/>
          <a:stretch>
            <a:fillRect/>
          </a:stretch>
        </p:blipFill>
        <p:spPr bwMode="auto">
          <a:xfrm>
            <a:off x="304801" y="1357499"/>
            <a:ext cx="4267199" cy="1175443"/>
          </a:xfrm>
          <a:prstGeom prst="rect">
            <a:avLst/>
          </a:prstGeom>
          <a:noFill/>
          <a:ln w="9525">
            <a:noFill/>
            <a:miter lim="800000"/>
            <a:headEnd/>
            <a:tailEnd/>
          </a:ln>
          <a:effectLst/>
        </p:spPr>
      </p:pic>
      <p:pic>
        <p:nvPicPr>
          <p:cNvPr id="9" name="Picture 2" descr="figure_11_20">
            <a:extLst>
              <a:ext uri="{FF2B5EF4-FFF2-40B4-BE49-F238E27FC236}">
                <a16:creationId xmlns:a16="http://schemas.microsoft.com/office/drawing/2014/main" id="{B17FAE25-A4A5-4A4F-B2D2-D8D158575C6E}"/>
              </a:ext>
            </a:extLst>
          </p:cNvPr>
          <p:cNvPicPr>
            <a:picLocks noChangeAspect="1" noChangeArrowheads="1"/>
          </p:cNvPicPr>
          <p:nvPr/>
        </p:nvPicPr>
        <p:blipFill>
          <a:blip r:embed="rId4"/>
          <a:srcRect t="45898" b="5355"/>
          <a:stretch>
            <a:fillRect/>
          </a:stretch>
        </p:blipFill>
        <p:spPr bwMode="auto">
          <a:xfrm>
            <a:off x="304802" y="2715766"/>
            <a:ext cx="3560762" cy="957363"/>
          </a:xfrm>
          <a:prstGeom prst="rect">
            <a:avLst/>
          </a:prstGeom>
          <a:noFill/>
          <a:ln w="9525">
            <a:noFill/>
            <a:miter lim="800000"/>
            <a:headEnd/>
            <a:tailEnd/>
          </a:ln>
          <a:effectLst/>
        </p:spPr>
      </p:pic>
      <p:pic>
        <p:nvPicPr>
          <p:cNvPr id="10" name="Picture 2" descr="figure_11_21">
            <a:extLst>
              <a:ext uri="{FF2B5EF4-FFF2-40B4-BE49-F238E27FC236}">
                <a16:creationId xmlns:a16="http://schemas.microsoft.com/office/drawing/2014/main" id="{8BAFE112-637B-6E48-AA82-9E02F55BBB23}"/>
              </a:ext>
            </a:extLst>
          </p:cNvPr>
          <p:cNvPicPr>
            <a:picLocks noChangeAspect="1" noChangeArrowheads="1"/>
          </p:cNvPicPr>
          <p:nvPr/>
        </p:nvPicPr>
        <p:blipFill rotWithShape="1">
          <a:blip r:embed="rId5"/>
          <a:srcRect t="1" b="58514"/>
          <a:stretch/>
        </p:blipFill>
        <p:spPr bwMode="auto">
          <a:xfrm>
            <a:off x="228600" y="3939902"/>
            <a:ext cx="1985963" cy="965335"/>
          </a:xfrm>
          <a:prstGeom prst="rect">
            <a:avLst/>
          </a:prstGeom>
          <a:noFill/>
          <a:ln w="9525">
            <a:noFill/>
            <a:miter lim="800000"/>
            <a:headEnd/>
            <a:tailEnd/>
          </a:ln>
          <a:effectLst/>
        </p:spPr>
      </p:pic>
      <p:pic>
        <p:nvPicPr>
          <p:cNvPr id="11" name="Picture 2" descr="figure_11_21">
            <a:extLst>
              <a:ext uri="{FF2B5EF4-FFF2-40B4-BE49-F238E27FC236}">
                <a16:creationId xmlns:a16="http://schemas.microsoft.com/office/drawing/2014/main" id="{92D142FA-AA29-1247-BB25-519B468F5A74}"/>
              </a:ext>
            </a:extLst>
          </p:cNvPr>
          <p:cNvPicPr>
            <a:picLocks noChangeAspect="1" noChangeArrowheads="1"/>
          </p:cNvPicPr>
          <p:nvPr/>
        </p:nvPicPr>
        <p:blipFill rotWithShape="1">
          <a:blip r:embed="rId5"/>
          <a:srcRect t="51904" b="12799"/>
          <a:stretch/>
        </p:blipFill>
        <p:spPr bwMode="auto">
          <a:xfrm>
            <a:off x="2362200" y="3939902"/>
            <a:ext cx="1985963" cy="821319"/>
          </a:xfrm>
          <a:prstGeom prst="rect">
            <a:avLst/>
          </a:prstGeom>
          <a:noFill/>
          <a:ln w="9525">
            <a:noFill/>
            <a:miter lim="800000"/>
            <a:headEnd/>
            <a:tailEnd/>
          </a:ln>
          <a:effectLst/>
        </p:spPr>
      </p:pic>
    </p:spTree>
    <p:extLst>
      <p:ext uri="{BB962C8B-B14F-4D97-AF65-F5344CB8AC3E}">
        <p14:creationId xmlns:p14="http://schemas.microsoft.com/office/powerpoint/2010/main" val="25893264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E1F666CA-4FDF-514B-BF6E-F09F7E2CEBB5}"/>
              </a:ext>
            </a:extLst>
          </p:cNvPr>
          <p:cNvSpPr txBox="1"/>
          <p:nvPr/>
        </p:nvSpPr>
        <p:spPr>
          <a:xfrm>
            <a:off x="2838616" y="895834"/>
            <a:ext cx="3466783" cy="461665"/>
          </a:xfrm>
          <a:prstGeom prst="rect">
            <a:avLst/>
          </a:prstGeom>
          <a:noFill/>
        </p:spPr>
        <p:txBody>
          <a:bodyPr wrap="none" rtlCol="0">
            <a:spAutoFit/>
          </a:bodyPr>
          <a:lstStyle/>
          <a:p>
            <a:pPr algn="ctr"/>
            <a:r>
              <a:rPr lang="en-US" i="1" dirty="0">
                <a:latin typeface="Cambria" panose="02040503050406030204" pitchFamily="18" charset="0"/>
              </a:rPr>
              <a:t>Shape deformation model</a:t>
            </a:r>
          </a:p>
        </p:txBody>
      </p:sp>
      <p:pic>
        <p:nvPicPr>
          <p:cNvPr id="4" name="Picture 3">
            <a:extLst>
              <a:ext uri="{FF2B5EF4-FFF2-40B4-BE49-F238E27FC236}">
                <a16:creationId xmlns:a16="http://schemas.microsoft.com/office/drawing/2014/main" id="{882E143B-6C34-1C4E-A087-26B0228ED03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60" b="2593"/>
          <a:stretch/>
        </p:blipFill>
        <p:spPr bwMode="auto">
          <a:xfrm>
            <a:off x="323528" y="1346201"/>
            <a:ext cx="2147255" cy="377899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1A12D359-C418-9F4D-896C-8AF8584C5A0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827" b="4578"/>
          <a:stretch/>
        </p:blipFill>
        <p:spPr bwMode="auto">
          <a:xfrm>
            <a:off x="3491880" y="1427349"/>
            <a:ext cx="2646697" cy="1782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a:extLst>
              <a:ext uri="{FF2B5EF4-FFF2-40B4-BE49-F238E27FC236}">
                <a16:creationId xmlns:a16="http://schemas.microsoft.com/office/drawing/2014/main" id="{82C442C7-6215-C34C-B9AF-4141134FDDD2}"/>
              </a:ext>
            </a:extLst>
          </p:cNvPr>
          <p:cNvSpPr txBox="1">
            <a:spLocks/>
          </p:cNvSpPr>
          <p:nvPr/>
        </p:nvSpPr>
        <p:spPr>
          <a:xfrm>
            <a:off x="0" y="-1074"/>
            <a:ext cx="9144000" cy="746459"/>
          </a:xfrm>
          <a:prstGeom prst="rect">
            <a:avLst/>
          </a:prstGeom>
          <a:solidFill>
            <a:schemeClr val="tx1"/>
          </a:solidFill>
        </p:spPr>
        <p:txBody>
          <a:bodyPr vert="horz" lIns="68580" tIns="34290" rIns="68580" bIns="3429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300" dirty="0">
                <a:solidFill>
                  <a:schemeClr val="bg1"/>
                </a:solidFill>
              </a:rPr>
              <a:t>The springiness of biological membranes</a:t>
            </a:r>
          </a:p>
        </p:txBody>
      </p:sp>
      <p:sp>
        <p:nvSpPr>
          <p:cNvPr id="2" name="TextBox 1">
            <a:extLst>
              <a:ext uri="{FF2B5EF4-FFF2-40B4-BE49-F238E27FC236}">
                <a16:creationId xmlns:a16="http://schemas.microsoft.com/office/drawing/2014/main" id="{7C4A2996-BA22-B44F-9115-1A66A120B350}"/>
              </a:ext>
            </a:extLst>
          </p:cNvPr>
          <p:cNvSpPr txBox="1"/>
          <p:nvPr/>
        </p:nvSpPr>
        <p:spPr>
          <a:xfrm>
            <a:off x="6804248" y="1779662"/>
            <a:ext cx="1803892" cy="400110"/>
          </a:xfrm>
          <a:prstGeom prst="rect">
            <a:avLst/>
          </a:prstGeom>
          <a:noFill/>
        </p:spPr>
        <p:txBody>
          <a:bodyPr wrap="none" rtlCol="0">
            <a:spAutoFit/>
          </a:bodyPr>
          <a:lstStyle/>
          <a:p>
            <a:r>
              <a:rPr lang="en-CH" sz="2000" dirty="0">
                <a:latin typeface="Arial" panose="020B0604020202020204" pitchFamily="34" charset="0"/>
                <a:cs typeface="Arial" panose="020B0604020202020204" pitchFamily="34" charset="0"/>
              </a:rPr>
              <a:t>Section 11.3.1</a:t>
            </a:r>
          </a:p>
        </p:txBody>
      </p:sp>
    </p:spTree>
    <p:extLst>
      <p:ext uri="{BB962C8B-B14F-4D97-AF65-F5344CB8AC3E}">
        <p14:creationId xmlns:p14="http://schemas.microsoft.com/office/powerpoint/2010/main" val="17424418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E1F666CA-4FDF-514B-BF6E-F09F7E2CEBB5}"/>
              </a:ext>
            </a:extLst>
          </p:cNvPr>
          <p:cNvSpPr txBox="1"/>
          <p:nvPr/>
        </p:nvSpPr>
        <p:spPr>
          <a:xfrm>
            <a:off x="2810142" y="895834"/>
            <a:ext cx="3523722" cy="461665"/>
          </a:xfrm>
          <a:prstGeom prst="rect">
            <a:avLst/>
          </a:prstGeom>
          <a:noFill/>
        </p:spPr>
        <p:txBody>
          <a:bodyPr wrap="none" rtlCol="0">
            <a:spAutoFit/>
          </a:bodyPr>
          <a:lstStyle/>
          <a:p>
            <a:pPr algn="ctr"/>
            <a:r>
              <a:rPr lang="en-US" i="1" dirty="0">
                <a:latin typeface="Cambria" panose="02040503050406030204" pitchFamily="18" charset="0"/>
              </a:rPr>
              <a:t>Springiness of membranes</a:t>
            </a:r>
          </a:p>
        </p:txBody>
      </p:sp>
      <p:sp>
        <p:nvSpPr>
          <p:cNvPr id="4" name="Title 1">
            <a:extLst>
              <a:ext uri="{FF2B5EF4-FFF2-40B4-BE49-F238E27FC236}">
                <a16:creationId xmlns:a16="http://schemas.microsoft.com/office/drawing/2014/main" id="{A517033E-C3AF-CC4E-BA73-6D597866641F}"/>
              </a:ext>
            </a:extLst>
          </p:cNvPr>
          <p:cNvSpPr txBox="1">
            <a:spLocks/>
          </p:cNvSpPr>
          <p:nvPr/>
        </p:nvSpPr>
        <p:spPr>
          <a:xfrm>
            <a:off x="0" y="-1074"/>
            <a:ext cx="9144000" cy="746459"/>
          </a:xfrm>
          <a:prstGeom prst="rect">
            <a:avLst/>
          </a:prstGeom>
          <a:solidFill>
            <a:schemeClr val="tx1"/>
          </a:solidFill>
        </p:spPr>
        <p:txBody>
          <a:bodyPr vert="horz" lIns="68580" tIns="34290" rIns="68580" bIns="3429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300" dirty="0">
                <a:solidFill>
                  <a:schemeClr val="bg1"/>
                </a:solidFill>
              </a:rPr>
              <a:t>The springiness of biological membranes</a:t>
            </a:r>
          </a:p>
        </p:txBody>
      </p:sp>
      <p:pic>
        <p:nvPicPr>
          <p:cNvPr id="1028" name="Picture 4" descr="Soap Bubbles #1 by Lawrence Lawry">
            <a:extLst>
              <a:ext uri="{FF2B5EF4-FFF2-40B4-BE49-F238E27FC236}">
                <a16:creationId xmlns:a16="http://schemas.microsoft.com/office/drawing/2014/main" id="{C0B5A7E1-F923-D9FD-554D-A1FB390A7D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071641" y="565668"/>
            <a:ext cx="1243868" cy="1875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44226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E1F666CA-4FDF-514B-BF6E-F09F7E2CEBB5}"/>
              </a:ext>
            </a:extLst>
          </p:cNvPr>
          <p:cNvSpPr txBox="1"/>
          <p:nvPr/>
        </p:nvSpPr>
        <p:spPr>
          <a:xfrm>
            <a:off x="2810142" y="895834"/>
            <a:ext cx="3523722" cy="461665"/>
          </a:xfrm>
          <a:prstGeom prst="rect">
            <a:avLst/>
          </a:prstGeom>
          <a:noFill/>
        </p:spPr>
        <p:txBody>
          <a:bodyPr wrap="none" rtlCol="0">
            <a:spAutoFit/>
          </a:bodyPr>
          <a:lstStyle/>
          <a:p>
            <a:pPr algn="ctr"/>
            <a:r>
              <a:rPr lang="en-US" i="1" dirty="0">
                <a:latin typeface="Cambria" panose="02040503050406030204" pitchFamily="18" charset="0"/>
              </a:rPr>
              <a:t>Springiness of membranes</a:t>
            </a:r>
          </a:p>
        </p:txBody>
      </p:sp>
      <p:sp>
        <p:nvSpPr>
          <p:cNvPr id="4" name="Title 1">
            <a:extLst>
              <a:ext uri="{FF2B5EF4-FFF2-40B4-BE49-F238E27FC236}">
                <a16:creationId xmlns:a16="http://schemas.microsoft.com/office/drawing/2014/main" id="{A517033E-C3AF-CC4E-BA73-6D597866641F}"/>
              </a:ext>
            </a:extLst>
          </p:cNvPr>
          <p:cNvSpPr txBox="1">
            <a:spLocks/>
          </p:cNvSpPr>
          <p:nvPr/>
        </p:nvSpPr>
        <p:spPr>
          <a:xfrm>
            <a:off x="0" y="-1074"/>
            <a:ext cx="9144000" cy="746459"/>
          </a:xfrm>
          <a:prstGeom prst="rect">
            <a:avLst/>
          </a:prstGeom>
          <a:solidFill>
            <a:schemeClr val="tx1"/>
          </a:solidFill>
        </p:spPr>
        <p:txBody>
          <a:bodyPr vert="horz" lIns="68580" tIns="34290" rIns="68580" bIns="3429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300" dirty="0">
                <a:solidFill>
                  <a:schemeClr val="bg1"/>
                </a:solidFill>
              </a:rPr>
              <a:t>The springiness of biological membranes</a:t>
            </a:r>
          </a:p>
        </p:txBody>
      </p:sp>
      <p:pic>
        <p:nvPicPr>
          <p:cNvPr id="5" name="Picture 2">
            <a:extLst>
              <a:ext uri="{FF2B5EF4-FFF2-40B4-BE49-F238E27FC236}">
                <a16:creationId xmlns:a16="http://schemas.microsoft.com/office/drawing/2014/main" id="{85470132-A9D6-0E47-94F3-7A52B3BC4AE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0" t="4651" b="4942"/>
          <a:stretch/>
        </p:blipFill>
        <p:spPr bwMode="auto">
          <a:xfrm>
            <a:off x="2047831" y="1507948"/>
            <a:ext cx="5048337" cy="3175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0963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E580FDEB-30E3-4A4E-AF72-6B0839085CE5}"/>
              </a:ext>
            </a:extLst>
          </p:cNvPr>
          <p:cNvSpPr txBox="1">
            <a:spLocks/>
          </p:cNvSpPr>
          <p:nvPr/>
        </p:nvSpPr>
        <p:spPr>
          <a:xfrm>
            <a:off x="0" y="-1074"/>
            <a:ext cx="9144000" cy="746459"/>
          </a:xfrm>
          <a:prstGeom prst="rect">
            <a:avLst/>
          </a:prstGeom>
          <a:solidFill>
            <a:schemeClr val="tx1"/>
          </a:solidFill>
        </p:spPr>
        <p:txBody>
          <a:bodyPr vert="horz" lIns="68580" tIns="34290" rIns="68580" bIns="3429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300" dirty="0">
                <a:solidFill>
                  <a:schemeClr val="bg1"/>
                </a:solidFill>
              </a:rPr>
              <a:t>Lecture 4: Biological membranes</a:t>
            </a:r>
          </a:p>
        </p:txBody>
      </p:sp>
      <p:sp>
        <p:nvSpPr>
          <p:cNvPr id="9" name="TextBox 2">
            <a:extLst>
              <a:ext uri="{FF2B5EF4-FFF2-40B4-BE49-F238E27FC236}">
                <a16:creationId xmlns:a16="http://schemas.microsoft.com/office/drawing/2014/main" id="{C80AEEF7-009A-704B-82E4-77D07F0C4213}"/>
              </a:ext>
            </a:extLst>
          </p:cNvPr>
          <p:cNvSpPr txBox="1">
            <a:spLocks noChangeArrowheads="1"/>
          </p:cNvSpPr>
          <p:nvPr/>
        </p:nvSpPr>
        <p:spPr bwMode="auto">
          <a:xfrm>
            <a:off x="2103475" y="1131590"/>
            <a:ext cx="4937049" cy="369332"/>
          </a:xfrm>
          <a:prstGeom prst="rect">
            <a:avLst/>
          </a:prstGeom>
          <a:noFill/>
          <a:ln w="9525">
            <a:noFill/>
            <a:miter lim="800000"/>
            <a:headEnd/>
            <a:tailEnd/>
          </a:ln>
        </p:spPr>
        <p:txBody>
          <a:bodyPr wrap="square">
            <a:prstTxWarp prst="textNoShape">
              <a:avLst/>
            </a:prstTxWarp>
            <a:spAutoFit/>
          </a:bodyPr>
          <a:lstStyle/>
          <a:p>
            <a:r>
              <a:rPr lang="en-US" sz="1800" dirty="0">
                <a:latin typeface="Helvetica" pitchFamily="2" charset="0"/>
              </a:rPr>
              <a:t>Summary</a:t>
            </a:r>
          </a:p>
        </p:txBody>
      </p:sp>
    </p:spTree>
    <p:extLst>
      <p:ext uri="{BB962C8B-B14F-4D97-AF65-F5344CB8AC3E}">
        <p14:creationId xmlns:p14="http://schemas.microsoft.com/office/powerpoint/2010/main" val="7899251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TextBox 2"/>
          <p:cNvSpPr txBox="1">
            <a:spLocks noChangeArrowheads="1"/>
          </p:cNvSpPr>
          <p:nvPr/>
        </p:nvSpPr>
        <p:spPr bwMode="auto">
          <a:xfrm>
            <a:off x="2555856" y="1864757"/>
            <a:ext cx="4032288" cy="1477328"/>
          </a:xfrm>
          <a:prstGeom prst="rect">
            <a:avLst/>
          </a:prstGeom>
          <a:noFill/>
          <a:ln w="9525">
            <a:noFill/>
            <a:miter lim="800000"/>
            <a:headEnd/>
            <a:tailEnd/>
          </a:ln>
        </p:spPr>
        <p:txBody>
          <a:bodyPr wrap="square">
            <a:prstTxWarp prst="textNoShape">
              <a:avLst/>
            </a:prstTxWarp>
            <a:spAutoFit/>
          </a:bodyPr>
          <a:lstStyle/>
          <a:p>
            <a:pPr>
              <a:buFont typeface="Arial" charset="0"/>
              <a:buChar char="•"/>
            </a:pPr>
            <a:r>
              <a:rPr lang="en-US" sz="1800" dirty="0">
                <a:latin typeface="Helvetica" pitchFamily="2" charset="0"/>
              </a:rPr>
              <a:t> Membrane pulling</a:t>
            </a:r>
          </a:p>
          <a:p>
            <a:pPr>
              <a:buFont typeface="Arial" charset="0"/>
              <a:buChar char="•"/>
            </a:pPr>
            <a:r>
              <a:rPr lang="en-US" sz="1800" dirty="0">
                <a:latin typeface="Helvetica" pitchFamily="2" charset="0"/>
              </a:rPr>
              <a:t> Shapes of organelles</a:t>
            </a:r>
          </a:p>
          <a:p>
            <a:pPr>
              <a:buFont typeface="Arial" charset="0"/>
              <a:buChar char="•"/>
            </a:pPr>
            <a:r>
              <a:rPr lang="en-US" sz="1800" dirty="0">
                <a:latin typeface="Helvetica" pitchFamily="2" charset="0"/>
              </a:rPr>
              <a:t> Shapes of cells</a:t>
            </a:r>
          </a:p>
          <a:p>
            <a:endParaRPr lang="en-US" sz="1800" dirty="0">
              <a:latin typeface="Helvetica" pitchFamily="2" charset="0"/>
            </a:endParaRPr>
          </a:p>
          <a:p>
            <a:r>
              <a:rPr lang="en-US" sz="1800" dirty="0">
                <a:latin typeface="Helvetica" pitchFamily="2" charset="0"/>
              </a:rPr>
              <a:t>PBOC Chapter 11.3, 11.4</a:t>
            </a:r>
          </a:p>
        </p:txBody>
      </p:sp>
      <p:sp>
        <p:nvSpPr>
          <p:cNvPr id="4" name="Title 1"/>
          <p:cNvSpPr txBox="1">
            <a:spLocks/>
          </p:cNvSpPr>
          <p:nvPr/>
        </p:nvSpPr>
        <p:spPr>
          <a:xfrm>
            <a:off x="0" y="-1074"/>
            <a:ext cx="9144000" cy="746459"/>
          </a:xfrm>
          <a:prstGeom prst="rect">
            <a:avLst/>
          </a:prstGeom>
          <a:solidFill>
            <a:schemeClr val="tx1"/>
          </a:solidFill>
        </p:spPr>
        <p:txBody>
          <a:bodyPr vert="horz" lIns="68580" tIns="34290" rIns="68580" bIns="3429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300" dirty="0">
                <a:solidFill>
                  <a:schemeClr val="bg1"/>
                </a:solidFill>
              </a:rPr>
              <a:t>Lecture 5: Biological membranes</a:t>
            </a:r>
          </a:p>
        </p:txBody>
      </p:sp>
      <p:sp>
        <p:nvSpPr>
          <p:cNvPr id="5" name="TextBox 4">
            <a:extLst>
              <a:ext uri="{FF2B5EF4-FFF2-40B4-BE49-F238E27FC236}">
                <a16:creationId xmlns:a16="http://schemas.microsoft.com/office/drawing/2014/main" id="{D8FBEAD5-E774-6044-9213-1BA12F87887F}"/>
              </a:ext>
            </a:extLst>
          </p:cNvPr>
          <p:cNvSpPr txBox="1"/>
          <p:nvPr/>
        </p:nvSpPr>
        <p:spPr>
          <a:xfrm>
            <a:off x="1475657" y="1128178"/>
            <a:ext cx="6264695" cy="400110"/>
          </a:xfrm>
          <a:prstGeom prst="rect">
            <a:avLst/>
          </a:prstGeom>
          <a:noFill/>
        </p:spPr>
        <p:txBody>
          <a:bodyPr wrap="square" rtlCol="0">
            <a:spAutoFit/>
          </a:bodyPr>
          <a:lstStyle/>
          <a:p>
            <a:r>
              <a:rPr lang="en-CH" sz="2000" dirty="0">
                <a:solidFill>
                  <a:srgbClr val="0070C0"/>
                </a:solidFill>
                <a:latin typeface="Helvetica" pitchFamily="2" charset="0"/>
              </a:rPr>
              <a:t>Goal: Estimates and models of membrane shapes</a:t>
            </a:r>
            <a:endParaRPr lang="en-GB" sz="2000" dirty="0">
              <a:solidFill>
                <a:srgbClr val="0070C0"/>
              </a:solidFill>
              <a:latin typeface="Helvetica" pitchFamily="2" charset="0"/>
            </a:endParaRPr>
          </a:p>
        </p:txBody>
      </p:sp>
    </p:spTree>
    <p:extLst>
      <p:ext uri="{BB962C8B-B14F-4D97-AF65-F5344CB8AC3E}">
        <p14:creationId xmlns:p14="http://schemas.microsoft.com/office/powerpoint/2010/main" val="1166258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59366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igure_01_07">
            <a:extLst>
              <a:ext uri="{FF2B5EF4-FFF2-40B4-BE49-F238E27FC236}">
                <a16:creationId xmlns:a16="http://schemas.microsoft.com/office/drawing/2014/main" id="{389488AB-DC93-F843-B360-D4DF05063DE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5968" r="62583" b="34141"/>
          <a:stretch/>
        </p:blipFill>
        <p:spPr bwMode="auto">
          <a:xfrm>
            <a:off x="899592" y="1564293"/>
            <a:ext cx="2065637" cy="2673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descr="figure_01_07">
            <a:extLst>
              <a:ext uri="{FF2B5EF4-FFF2-40B4-BE49-F238E27FC236}">
                <a16:creationId xmlns:a16="http://schemas.microsoft.com/office/drawing/2014/main" id="{06547ABC-4B5D-5B44-9416-81C70E56FCA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5888" t="63522" b="4070"/>
          <a:stretch/>
        </p:blipFill>
        <p:spPr bwMode="auto">
          <a:xfrm>
            <a:off x="2627784" y="3184702"/>
            <a:ext cx="3539331" cy="1736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descr="figure_01_07">
            <a:extLst>
              <a:ext uri="{FF2B5EF4-FFF2-40B4-BE49-F238E27FC236}">
                <a16:creationId xmlns:a16="http://schemas.microsoft.com/office/drawing/2014/main" id="{A82A9242-21B7-9C45-9B45-04614A8AF9E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7005" r="7343" b="76794"/>
          <a:stretch/>
        </p:blipFill>
        <p:spPr bwMode="auto">
          <a:xfrm>
            <a:off x="2643674" y="1164048"/>
            <a:ext cx="3072259" cy="1243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a:extLst>
              <a:ext uri="{FF2B5EF4-FFF2-40B4-BE49-F238E27FC236}">
                <a16:creationId xmlns:a16="http://schemas.microsoft.com/office/drawing/2014/main" id="{F56BA660-5010-4244-A6E3-E3B15BC092FB}"/>
              </a:ext>
            </a:extLst>
          </p:cNvPr>
          <p:cNvSpPr txBox="1">
            <a:spLocks/>
          </p:cNvSpPr>
          <p:nvPr/>
        </p:nvSpPr>
        <p:spPr>
          <a:xfrm>
            <a:off x="0" y="-1074"/>
            <a:ext cx="9144000" cy="746459"/>
          </a:xfrm>
          <a:prstGeom prst="rect">
            <a:avLst/>
          </a:prstGeom>
          <a:solidFill>
            <a:schemeClr val="tx1"/>
          </a:solidFill>
        </p:spPr>
        <p:txBody>
          <a:bodyPr vert="horz" lIns="68580" tIns="34290" rIns="68580" bIns="3429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300" dirty="0">
                <a:solidFill>
                  <a:schemeClr val="bg1"/>
                </a:solidFill>
              </a:rPr>
              <a:t>Biological membranes</a:t>
            </a:r>
          </a:p>
        </p:txBody>
      </p:sp>
      <p:sp>
        <p:nvSpPr>
          <p:cNvPr id="7" name="TextBox 6">
            <a:extLst>
              <a:ext uri="{FF2B5EF4-FFF2-40B4-BE49-F238E27FC236}">
                <a16:creationId xmlns:a16="http://schemas.microsoft.com/office/drawing/2014/main" id="{D51F9B71-3B65-8449-BF13-6D841D5BF7E9}"/>
              </a:ext>
            </a:extLst>
          </p:cNvPr>
          <p:cNvSpPr txBox="1"/>
          <p:nvPr/>
        </p:nvSpPr>
        <p:spPr>
          <a:xfrm>
            <a:off x="6300192" y="1564293"/>
            <a:ext cx="1584176" cy="369332"/>
          </a:xfrm>
          <a:prstGeom prst="rect">
            <a:avLst/>
          </a:prstGeom>
          <a:noFill/>
        </p:spPr>
        <p:txBody>
          <a:bodyPr wrap="square">
            <a:spAutoFit/>
          </a:bodyPr>
          <a:lstStyle/>
          <a:p>
            <a:r>
              <a:rPr kumimoji="0" lang="en-US" sz="1800" b="0" i="0" u="none" strike="noStrike" kern="1200" cap="none" spc="0" normalizeH="0" baseline="0" noProof="0" dirty="0">
                <a:ln>
                  <a:noFill/>
                </a:ln>
                <a:solidFill>
                  <a:srgbClr val="000000"/>
                </a:solidFill>
                <a:effectLst/>
                <a:uLnTx/>
                <a:uFillTx/>
                <a:latin typeface="Helvetica" pitchFamily="2" charset="0"/>
                <a:ea typeface="+mn-ea"/>
                <a:cs typeface="+mn-cs"/>
              </a:rPr>
              <a:t>Lecture 4, 5</a:t>
            </a:r>
            <a:endParaRPr lang="en-CH" dirty="0"/>
          </a:p>
        </p:txBody>
      </p:sp>
      <p:sp>
        <p:nvSpPr>
          <p:cNvPr id="8" name="TextBox 7">
            <a:extLst>
              <a:ext uri="{FF2B5EF4-FFF2-40B4-BE49-F238E27FC236}">
                <a16:creationId xmlns:a16="http://schemas.microsoft.com/office/drawing/2014/main" id="{F958B3B4-7A92-C840-8B41-D10750B370B2}"/>
              </a:ext>
            </a:extLst>
          </p:cNvPr>
          <p:cNvSpPr txBox="1"/>
          <p:nvPr/>
        </p:nvSpPr>
        <p:spPr>
          <a:xfrm>
            <a:off x="6294412" y="3868324"/>
            <a:ext cx="1584176" cy="369332"/>
          </a:xfrm>
          <a:prstGeom prst="rect">
            <a:avLst/>
          </a:prstGeom>
          <a:noFill/>
        </p:spPr>
        <p:txBody>
          <a:bodyPr wrap="square">
            <a:spAutoFit/>
          </a:bodyPr>
          <a:lstStyle/>
          <a:p>
            <a:r>
              <a:rPr kumimoji="0" lang="en-US" sz="1800" b="0" i="0" u="none" strike="noStrike" kern="1200" cap="none" spc="0" normalizeH="0" baseline="0" noProof="0" dirty="0">
                <a:ln>
                  <a:noFill/>
                </a:ln>
                <a:solidFill>
                  <a:srgbClr val="000000"/>
                </a:solidFill>
                <a:effectLst/>
                <a:uLnTx/>
                <a:uFillTx/>
                <a:latin typeface="Helvetica" pitchFamily="2" charset="0"/>
                <a:ea typeface="+mn-ea"/>
                <a:cs typeface="+mn-cs"/>
              </a:rPr>
              <a:t>Lecture 7</a:t>
            </a:r>
            <a:endParaRPr lang="en-CH" dirty="0"/>
          </a:p>
        </p:txBody>
      </p:sp>
    </p:spTree>
    <p:extLst>
      <p:ext uri="{BB962C8B-B14F-4D97-AF65-F5344CB8AC3E}">
        <p14:creationId xmlns:p14="http://schemas.microsoft.com/office/powerpoint/2010/main" val="16145283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771A47D-4CF3-CC4D-8F4F-162ED6FCDB93}"/>
              </a:ext>
            </a:extLst>
          </p:cNvPr>
          <p:cNvSpPr txBox="1">
            <a:spLocks/>
          </p:cNvSpPr>
          <p:nvPr/>
        </p:nvSpPr>
        <p:spPr>
          <a:xfrm>
            <a:off x="0" y="-1074"/>
            <a:ext cx="9144000" cy="746459"/>
          </a:xfrm>
          <a:prstGeom prst="rect">
            <a:avLst/>
          </a:prstGeom>
          <a:solidFill>
            <a:schemeClr val="tx1"/>
          </a:solidFill>
        </p:spPr>
        <p:txBody>
          <a:bodyPr vert="horz" lIns="68580" tIns="34290" rIns="68580" bIns="3429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300" dirty="0">
                <a:solidFill>
                  <a:schemeClr val="bg1"/>
                </a:solidFill>
              </a:rPr>
              <a:t>The nature of biological membranes</a:t>
            </a:r>
          </a:p>
        </p:txBody>
      </p:sp>
      <p:sp>
        <p:nvSpPr>
          <p:cNvPr id="16" name="TextBox 15">
            <a:extLst>
              <a:ext uri="{FF2B5EF4-FFF2-40B4-BE49-F238E27FC236}">
                <a16:creationId xmlns:a16="http://schemas.microsoft.com/office/drawing/2014/main" id="{E1F666CA-4FDF-514B-BF6E-F09F7E2CEBB5}"/>
              </a:ext>
            </a:extLst>
          </p:cNvPr>
          <p:cNvSpPr txBox="1"/>
          <p:nvPr/>
        </p:nvSpPr>
        <p:spPr>
          <a:xfrm>
            <a:off x="3128495" y="895834"/>
            <a:ext cx="2887009" cy="461665"/>
          </a:xfrm>
          <a:prstGeom prst="rect">
            <a:avLst/>
          </a:prstGeom>
          <a:noFill/>
        </p:spPr>
        <p:txBody>
          <a:bodyPr wrap="none" rtlCol="0">
            <a:spAutoFit/>
          </a:bodyPr>
          <a:lstStyle/>
          <a:p>
            <a:pPr algn="ctr"/>
            <a:r>
              <a:rPr lang="en-US" i="1" dirty="0">
                <a:latin typeface="Cambria" panose="02040503050406030204" pitchFamily="18" charset="0"/>
              </a:rPr>
              <a:t>Cells and membranes</a:t>
            </a:r>
          </a:p>
        </p:txBody>
      </p:sp>
      <p:pic>
        <p:nvPicPr>
          <p:cNvPr id="6" name="Picture 2">
            <a:extLst>
              <a:ext uri="{FF2B5EF4-FFF2-40B4-BE49-F238E27FC236}">
                <a16:creationId xmlns:a16="http://schemas.microsoft.com/office/drawing/2014/main" id="{FA56F137-36E6-5D4E-9E5C-11E607A3DE7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0" b="4774"/>
          <a:stretch/>
        </p:blipFill>
        <p:spPr bwMode="auto">
          <a:xfrm>
            <a:off x="1925816" y="1357499"/>
            <a:ext cx="5598128" cy="369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83255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771A47D-4CF3-CC4D-8F4F-162ED6FCDB93}"/>
              </a:ext>
            </a:extLst>
          </p:cNvPr>
          <p:cNvSpPr txBox="1">
            <a:spLocks/>
          </p:cNvSpPr>
          <p:nvPr/>
        </p:nvSpPr>
        <p:spPr>
          <a:xfrm>
            <a:off x="0" y="-1074"/>
            <a:ext cx="9144000" cy="746459"/>
          </a:xfrm>
          <a:prstGeom prst="rect">
            <a:avLst/>
          </a:prstGeom>
          <a:solidFill>
            <a:schemeClr val="tx1"/>
          </a:solidFill>
        </p:spPr>
        <p:txBody>
          <a:bodyPr vert="horz" lIns="68580" tIns="34290" rIns="68580" bIns="3429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300" dirty="0">
                <a:solidFill>
                  <a:schemeClr val="bg1"/>
                </a:solidFill>
              </a:rPr>
              <a:t>The nature of biological membranes</a:t>
            </a:r>
          </a:p>
        </p:txBody>
      </p:sp>
      <p:sp>
        <p:nvSpPr>
          <p:cNvPr id="16" name="TextBox 15">
            <a:extLst>
              <a:ext uri="{FF2B5EF4-FFF2-40B4-BE49-F238E27FC236}">
                <a16:creationId xmlns:a16="http://schemas.microsoft.com/office/drawing/2014/main" id="{E1F666CA-4FDF-514B-BF6E-F09F7E2CEBB5}"/>
              </a:ext>
            </a:extLst>
          </p:cNvPr>
          <p:cNvSpPr txBox="1"/>
          <p:nvPr/>
        </p:nvSpPr>
        <p:spPr>
          <a:xfrm>
            <a:off x="3128495" y="895834"/>
            <a:ext cx="2887009" cy="461665"/>
          </a:xfrm>
          <a:prstGeom prst="rect">
            <a:avLst/>
          </a:prstGeom>
          <a:noFill/>
        </p:spPr>
        <p:txBody>
          <a:bodyPr wrap="none" rtlCol="0">
            <a:spAutoFit/>
          </a:bodyPr>
          <a:lstStyle/>
          <a:p>
            <a:pPr algn="ctr"/>
            <a:r>
              <a:rPr lang="en-US" i="1" dirty="0">
                <a:latin typeface="Cambria" panose="02040503050406030204" pitchFamily="18" charset="0"/>
              </a:rPr>
              <a:t>Cells and membranes</a:t>
            </a:r>
          </a:p>
        </p:txBody>
      </p:sp>
      <p:pic>
        <p:nvPicPr>
          <p:cNvPr id="6" name="Picture 2">
            <a:extLst>
              <a:ext uri="{FF2B5EF4-FFF2-40B4-BE49-F238E27FC236}">
                <a16:creationId xmlns:a16="http://schemas.microsoft.com/office/drawing/2014/main" id="{93747DB2-3A9E-6842-AD63-AD162C6580C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24" r="1687" b="6321"/>
          <a:stretch/>
        </p:blipFill>
        <p:spPr bwMode="auto">
          <a:xfrm>
            <a:off x="251520" y="1347614"/>
            <a:ext cx="8440489" cy="367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40980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771A47D-4CF3-CC4D-8F4F-162ED6FCDB93}"/>
              </a:ext>
            </a:extLst>
          </p:cNvPr>
          <p:cNvSpPr txBox="1">
            <a:spLocks/>
          </p:cNvSpPr>
          <p:nvPr/>
        </p:nvSpPr>
        <p:spPr>
          <a:xfrm>
            <a:off x="0" y="-1074"/>
            <a:ext cx="9144000" cy="746459"/>
          </a:xfrm>
          <a:prstGeom prst="rect">
            <a:avLst/>
          </a:prstGeom>
          <a:solidFill>
            <a:schemeClr val="tx1"/>
          </a:solidFill>
        </p:spPr>
        <p:txBody>
          <a:bodyPr vert="horz" lIns="68580" tIns="34290" rIns="68580" bIns="3429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300" dirty="0">
                <a:solidFill>
                  <a:schemeClr val="bg1"/>
                </a:solidFill>
              </a:rPr>
              <a:t>The nature of biological membranes</a:t>
            </a:r>
          </a:p>
        </p:txBody>
      </p:sp>
      <p:pic>
        <p:nvPicPr>
          <p:cNvPr id="8" name="Picture 2">
            <a:extLst>
              <a:ext uri="{FF2B5EF4-FFF2-40B4-BE49-F238E27FC236}">
                <a16:creationId xmlns:a16="http://schemas.microsoft.com/office/drawing/2014/main" id="{F9743F78-588D-3740-9596-7E6583F5FFF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0" b="4154"/>
          <a:stretch/>
        </p:blipFill>
        <p:spPr bwMode="auto">
          <a:xfrm>
            <a:off x="1323862" y="1507948"/>
            <a:ext cx="6496273" cy="3333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a:extLst>
              <a:ext uri="{FF2B5EF4-FFF2-40B4-BE49-F238E27FC236}">
                <a16:creationId xmlns:a16="http://schemas.microsoft.com/office/drawing/2014/main" id="{22E75129-5AFC-DD44-9060-9AB345B7705B}"/>
              </a:ext>
            </a:extLst>
          </p:cNvPr>
          <p:cNvSpPr txBox="1"/>
          <p:nvPr/>
        </p:nvSpPr>
        <p:spPr>
          <a:xfrm>
            <a:off x="1699141" y="895834"/>
            <a:ext cx="5745740" cy="461665"/>
          </a:xfrm>
          <a:prstGeom prst="rect">
            <a:avLst/>
          </a:prstGeom>
          <a:noFill/>
        </p:spPr>
        <p:txBody>
          <a:bodyPr wrap="none" rtlCol="0">
            <a:spAutoFit/>
          </a:bodyPr>
          <a:lstStyle/>
          <a:p>
            <a:pPr algn="ctr"/>
            <a:r>
              <a:rPr lang="en-US" i="1" dirty="0">
                <a:latin typeface="Cambria" panose="02040503050406030204" pitchFamily="18" charset="0"/>
              </a:rPr>
              <a:t>Biological membranes are fluidlike in-plane</a:t>
            </a:r>
          </a:p>
        </p:txBody>
      </p:sp>
    </p:spTree>
    <p:extLst>
      <p:ext uri="{BB962C8B-B14F-4D97-AF65-F5344CB8AC3E}">
        <p14:creationId xmlns:p14="http://schemas.microsoft.com/office/powerpoint/2010/main" val="32403505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E1F666CA-4FDF-514B-BF6E-F09F7E2CEBB5}"/>
              </a:ext>
            </a:extLst>
          </p:cNvPr>
          <p:cNvSpPr txBox="1"/>
          <p:nvPr/>
        </p:nvSpPr>
        <p:spPr>
          <a:xfrm>
            <a:off x="337668" y="887450"/>
            <a:ext cx="3207418" cy="461665"/>
          </a:xfrm>
          <a:prstGeom prst="rect">
            <a:avLst/>
          </a:prstGeom>
          <a:noFill/>
        </p:spPr>
        <p:txBody>
          <a:bodyPr wrap="none" rtlCol="0">
            <a:spAutoFit/>
          </a:bodyPr>
          <a:lstStyle/>
          <a:p>
            <a:pPr algn="ctr"/>
            <a:r>
              <a:rPr lang="en-US" i="1" dirty="0">
                <a:latin typeface="Cambria" panose="02040503050406030204" pitchFamily="18" charset="0"/>
              </a:rPr>
              <a:t>Motors pull membranes</a:t>
            </a:r>
          </a:p>
        </p:txBody>
      </p:sp>
      <p:sp>
        <p:nvSpPr>
          <p:cNvPr id="4" name="Title 1">
            <a:extLst>
              <a:ext uri="{FF2B5EF4-FFF2-40B4-BE49-F238E27FC236}">
                <a16:creationId xmlns:a16="http://schemas.microsoft.com/office/drawing/2014/main" id="{A517033E-C3AF-CC4E-BA73-6D597866641F}"/>
              </a:ext>
            </a:extLst>
          </p:cNvPr>
          <p:cNvSpPr txBox="1">
            <a:spLocks/>
          </p:cNvSpPr>
          <p:nvPr/>
        </p:nvSpPr>
        <p:spPr>
          <a:xfrm>
            <a:off x="0" y="-1074"/>
            <a:ext cx="9144000" cy="746459"/>
          </a:xfrm>
          <a:prstGeom prst="rect">
            <a:avLst/>
          </a:prstGeom>
          <a:solidFill>
            <a:schemeClr val="tx1"/>
          </a:solidFill>
        </p:spPr>
        <p:txBody>
          <a:bodyPr vert="horz" lIns="68580" tIns="34290" rIns="68580" bIns="3429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300" dirty="0">
                <a:solidFill>
                  <a:schemeClr val="bg1"/>
                </a:solidFill>
              </a:rPr>
              <a:t>The springiness of biological membranes</a:t>
            </a:r>
          </a:p>
        </p:txBody>
      </p:sp>
      <p:pic>
        <p:nvPicPr>
          <p:cNvPr id="5" name="Picture 4">
            <a:extLst>
              <a:ext uri="{FF2B5EF4-FFF2-40B4-BE49-F238E27FC236}">
                <a16:creationId xmlns:a16="http://schemas.microsoft.com/office/drawing/2014/main" id="{A2E4FB81-B6D5-4E45-8E1C-90F3349CD0A2}"/>
              </a:ext>
            </a:extLst>
          </p:cNvPr>
          <p:cNvPicPr>
            <a:picLocks noChangeAspect="1"/>
          </p:cNvPicPr>
          <p:nvPr/>
        </p:nvPicPr>
        <p:blipFill>
          <a:blip r:embed="rId3"/>
          <a:stretch>
            <a:fillRect/>
          </a:stretch>
        </p:blipFill>
        <p:spPr>
          <a:xfrm>
            <a:off x="3419872" y="911436"/>
            <a:ext cx="5376607" cy="4241626"/>
          </a:xfrm>
          <a:prstGeom prst="rect">
            <a:avLst/>
          </a:prstGeom>
        </p:spPr>
      </p:pic>
    </p:spTree>
    <p:extLst>
      <p:ext uri="{BB962C8B-B14F-4D97-AF65-F5344CB8AC3E}">
        <p14:creationId xmlns:p14="http://schemas.microsoft.com/office/powerpoint/2010/main" val="35200474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E1F666CA-4FDF-514B-BF6E-F09F7E2CEBB5}"/>
              </a:ext>
            </a:extLst>
          </p:cNvPr>
          <p:cNvSpPr txBox="1"/>
          <p:nvPr/>
        </p:nvSpPr>
        <p:spPr>
          <a:xfrm>
            <a:off x="2838617" y="895834"/>
            <a:ext cx="3466783" cy="461665"/>
          </a:xfrm>
          <a:prstGeom prst="rect">
            <a:avLst/>
          </a:prstGeom>
          <a:noFill/>
        </p:spPr>
        <p:txBody>
          <a:bodyPr wrap="none" rtlCol="0">
            <a:spAutoFit/>
          </a:bodyPr>
          <a:lstStyle/>
          <a:p>
            <a:pPr algn="ctr"/>
            <a:r>
              <a:rPr lang="en-US" i="1" dirty="0">
                <a:latin typeface="Cambria" panose="02040503050406030204" pitchFamily="18" charset="0"/>
              </a:rPr>
              <a:t>Shape deformation model</a:t>
            </a:r>
          </a:p>
        </p:txBody>
      </p:sp>
      <p:sp>
        <p:nvSpPr>
          <p:cNvPr id="6" name="Rectangle 5">
            <a:extLst>
              <a:ext uri="{FF2B5EF4-FFF2-40B4-BE49-F238E27FC236}">
                <a16:creationId xmlns:a16="http://schemas.microsoft.com/office/drawing/2014/main" id="{A3781ED8-5ABB-0C46-9056-FB301C08D99F}"/>
              </a:ext>
            </a:extLst>
          </p:cNvPr>
          <p:cNvSpPr/>
          <p:nvPr/>
        </p:nvSpPr>
        <p:spPr>
          <a:xfrm>
            <a:off x="5292080" y="1507948"/>
            <a:ext cx="4978896" cy="307777"/>
          </a:xfrm>
          <a:prstGeom prst="rect">
            <a:avLst/>
          </a:prstGeom>
        </p:spPr>
        <p:txBody>
          <a:bodyPr wrap="square">
            <a:spAutoFit/>
          </a:bodyPr>
          <a:lstStyle/>
          <a:p>
            <a:pPr defTabSz="457200" eaLnBrk="1" fontAlgn="auto" hangingPunct="1">
              <a:spcBef>
                <a:spcPts val="0"/>
              </a:spcBef>
              <a:spcAft>
                <a:spcPts val="0"/>
              </a:spcAft>
            </a:pPr>
            <a:r>
              <a:rPr lang="en-US" sz="1400" dirty="0">
                <a:solidFill>
                  <a:prstClr val="black"/>
                </a:solidFill>
                <a:latin typeface="Calibri"/>
              </a:rPr>
              <a:t>https://</a:t>
            </a:r>
            <a:r>
              <a:rPr lang="en-US" sz="1400" dirty="0">
                <a:solidFill>
                  <a:prstClr val="black"/>
                </a:solidFill>
                <a:latin typeface="Calibri"/>
                <a:hlinkClick r:id="rId3"/>
              </a:rPr>
              <a:t>www.youtube.com/watch?v=8PZfglBI77A</a:t>
            </a:r>
            <a:endParaRPr lang="en-US" sz="1400" dirty="0">
              <a:solidFill>
                <a:prstClr val="black"/>
              </a:solidFill>
              <a:latin typeface="Calibri"/>
            </a:endParaRPr>
          </a:p>
        </p:txBody>
      </p:sp>
      <p:sp>
        <p:nvSpPr>
          <p:cNvPr id="7" name="TextBox 2">
            <a:extLst>
              <a:ext uri="{FF2B5EF4-FFF2-40B4-BE49-F238E27FC236}">
                <a16:creationId xmlns:a16="http://schemas.microsoft.com/office/drawing/2014/main" id="{FC028E07-2382-8A43-B1AB-99438C40203D}"/>
              </a:ext>
            </a:extLst>
          </p:cNvPr>
          <p:cNvSpPr txBox="1">
            <a:spLocks noChangeArrowheads="1"/>
          </p:cNvSpPr>
          <p:nvPr/>
        </p:nvSpPr>
        <p:spPr bwMode="auto">
          <a:xfrm>
            <a:off x="341617" y="1395225"/>
            <a:ext cx="4806447" cy="646331"/>
          </a:xfrm>
          <a:prstGeom prst="rect">
            <a:avLst/>
          </a:prstGeom>
          <a:noFill/>
          <a:ln w="9525">
            <a:noFill/>
            <a:miter lim="800000"/>
            <a:headEnd/>
            <a:tailEnd/>
          </a:ln>
        </p:spPr>
        <p:txBody>
          <a:bodyPr wrap="square">
            <a:prstTxWarp prst="textNoShape">
              <a:avLst/>
            </a:prstTxWarp>
            <a:spAutoFit/>
          </a:bodyPr>
          <a:lstStyle/>
          <a:p>
            <a:r>
              <a:rPr lang="en-US" sz="1800" dirty="0">
                <a:latin typeface="Helvetica" pitchFamily="2" charset="0"/>
              </a:rPr>
              <a:t>What will happen if you use optical tweezers to pull on a bead attached to the membrane?</a:t>
            </a:r>
          </a:p>
        </p:txBody>
      </p:sp>
      <p:pic>
        <p:nvPicPr>
          <p:cNvPr id="8" name="Picture 2">
            <a:extLst>
              <a:ext uri="{FF2B5EF4-FFF2-40B4-BE49-F238E27FC236}">
                <a16:creationId xmlns:a16="http://schemas.microsoft.com/office/drawing/2014/main" id="{F8273E1B-F08E-424F-9D99-9EC6563F56B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95" b="6183"/>
          <a:stretch/>
        </p:blipFill>
        <p:spPr bwMode="auto">
          <a:xfrm>
            <a:off x="2801262" y="2427734"/>
            <a:ext cx="3380433" cy="2433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1">
            <a:extLst>
              <a:ext uri="{FF2B5EF4-FFF2-40B4-BE49-F238E27FC236}">
                <a16:creationId xmlns:a16="http://schemas.microsoft.com/office/drawing/2014/main" id="{4080DE6F-D335-4F4C-AACE-CEDAF8A19425}"/>
              </a:ext>
            </a:extLst>
          </p:cNvPr>
          <p:cNvSpPr txBox="1">
            <a:spLocks/>
          </p:cNvSpPr>
          <p:nvPr/>
        </p:nvSpPr>
        <p:spPr>
          <a:xfrm>
            <a:off x="0" y="-1074"/>
            <a:ext cx="9144000" cy="746459"/>
          </a:xfrm>
          <a:prstGeom prst="rect">
            <a:avLst/>
          </a:prstGeom>
          <a:solidFill>
            <a:schemeClr val="tx1"/>
          </a:solidFill>
        </p:spPr>
        <p:txBody>
          <a:bodyPr vert="horz" lIns="68580" tIns="34290" rIns="68580" bIns="3429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300" dirty="0">
                <a:solidFill>
                  <a:schemeClr val="bg1"/>
                </a:solidFill>
              </a:rPr>
              <a:t>The springiness of biological membranes</a:t>
            </a:r>
          </a:p>
        </p:txBody>
      </p:sp>
    </p:spTree>
    <p:extLst>
      <p:ext uri="{BB962C8B-B14F-4D97-AF65-F5344CB8AC3E}">
        <p14:creationId xmlns:p14="http://schemas.microsoft.com/office/powerpoint/2010/main" val="10560563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E1F666CA-4FDF-514B-BF6E-F09F7E2CEBB5}"/>
              </a:ext>
            </a:extLst>
          </p:cNvPr>
          <p:cNvSpPr txBox="1"/>
          <p:nvPr/>
        </p:nvSpPr>
        <p:spPr>
          <a:xfrm>
            <a:off x="2810142" y="895834"/>
            <a:ext cx="3523722" cy="461665"/>
          </a:xfrm>
          <a:prstGeom prst="rect">
            <a:avLst/>
          </a:prstGeom>
          <a:noFill/>
        </p:spPr>
        <p:txBody>
          <a:bodyPr wrap="none" rtlCol="0">
            <a:spAutoFit/>
          </a:bodyPr>
          <a:lstStyle/>
          <a:p>
            <a:pPr algn="ctr"/>
            <a:r>
              <a:rPr lang="en-US" i="1" dirty="0">
                <a:latin typeface="Cambria" panose="02040503050406030204" pitchFamily="18" charset="0"/>
              </a:rPr>
              <a:t>Springiness of membranes</a:t>
            </a:r>
          </a:p>
        </p:txBody>
      </p:sp>
      <p:sp>
        <p:nvSpPr>
          <p:cNvPr id="4" name="Title 1">
            <a:extLst>
              <a:ext uri="{FF2B5EF4-FFF2-40B4-BE49-F238E27FC236}">
                <a16:creationId xmlns:a16="http://schemas.microsoft.com/office/drawing/2014/main" id="{A517033E-C3AF-CC4E-BA73-6D597866641F}"/>
              </a:ext>
            </a:extLst>
          </p:cNvPr>
          <p:cNvSpPr txBox="1">
            <a:spLocks/>
          </p:cNvSpPr>
          <p:nvPr/>
        </p:nvSpPr>
        <p:spPr>
          <a:xfrm>
            <a:off x="0" y="-1074"/>
            <a:ext cx="9144000" cy="746459"/>
          </a:xfrm>
          <a:prstGeom prst="rect">
            <a:avLst/>
          </a:prstGeom>
          <a:solidFill>
            <a:schemeClr val="tx1"/>
          </a:solidFill>
        </p:spPr>
        <p:txBody>
          <a:bodyPr vert="horz" lIns="68580" tIns="34290" rIns="68580" bIns="3429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300" dirty="0">
                <a:solidFill>
                  <a:schemeClr val="bg1"/>
                </a:solidFill>
              </a:rPr>
              <a:t>The springiness of biological membranes</a:t>
            </a:r>
          </a:p>
        </p:txBody>
      </p:sp>
    </p:spTree>
    <p:extLst>
      <p:ext uri="{BB962C8B-B14F-4D97-AF65-F5344CB8AC3E}">
        <p14:creationId xmlns:p14="http://schemas.microsoft.com/office/powerpoint/2010/main" val="39401290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E1F666CA-4FDF-514B-BF6E-F09F7E2CEBB5}"/>
              </a:ext>
            </a:extLst>
          </p:cNvPr>
          <p:cNvSpPr txBox="1"/>
          <p:nvPr/>
        </p:nvSpPr>
        <p:spPr>
          <a:xfrm>
            <a:off x="2761415" y="895834"/>
            <a:ext cx="3621184" cy="461665"/>
          </a:xfrm>
          <a:prstGeom prst="rect">
            <a:avLst/>
          </a:prstGeom>
          <a:noFill/>
        </p:spPr>
        <p:txBody>
          <a:bodyPr wrap="none" rtlCol="0">
            <a:spAutoFit/>
          </a:bodyPr>
          <a:lstStyle/>
          <a:p>
            <a:pPr algn="ctr"/>
            <a:r>
              <a:rPr lang="en-US" i="1" dirty="0">
                <a:latin typeface="Cambria" panose="02040503050406030204" pitchFamily="18" charset="0"/>
              </a:rPr>
              <a:t>Proteins shape membranes</a:t>
            </a:r>
          </a:p>
        </p:txBody>
      </p:sp>
      <p:pic>
        <p:nvPicPr>
          <p:cNvPr id="4" name="Picture 2">
            <a:extLst>
              <a:ext uri="{FF2B5EF4-FFF2-40B4-BE49-F238E27FC236}">
                <a16:creationId xmlns:a16="http://schemas.microsoft.com/office/drawing/2014/main" id="{8F0E2E41-C8FC-7B4F-99AD-5178953CF42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0" b="4217"/>
          <a:stretch/>
        </p:blipFill>
        <p:spPr bwMode="auto">
          <a:xfrm>
            <a:off x="1403648" y="1507948"/>
            <a:ext cx="6025883" cy="3425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a:extLst>
              <a:ext uri="{FF2B5EF4-FFF2-40B4-BE49-F238E27FC236}">
                <a16:creationId xmlns:a16="http://schemas.microsoft.com/office/drawing/2014/main" id="{AB5DBDE5-FAA2-6F4C-91D2-80BBAF7C8E7B}"/>
              </a:ext>
            </a:extLst>
          </p:cNvPr>
          <p:cNvSpPr txBox="1">
            <a:spLocks/>
          </p:cNvSpPr>
          <p:nvPr/>
        </p:nvSpPr>
        <p:spPr>
          <a:xfrm>
            <a:off x="0" y="-1074"/>
            <a:ext cx="9144000" cy="746459"/>
          </a:xfrm>
          <a:prstGeom prst="rect">
            <a:avLst/>
          </a:prstGeom>
          <a:solidFill>
            <a:schemeClr val="tx1"/>
          </a:solidFill>
        </p:spPr>
        <p:txBody>
          <a:bodyPr vert="horz" lIns="68580" tIns="34290" rIns="68580" bIns="3429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300" dirty="0">
                <a:solidFill>
                  <a:schemeClr val="bg1"/>
                </a:solidFill>
              </a:rPr>
              <a:t>The springiness of biological membranes</a:t>
            </a:r>
          </a:p>
        </p:txBody>
      </p:sp>
    </p:spTree>
    <p:extLst>
      <p:ext uri="{BB962C8B-B14F-4D97-AF65-F5344CB8AC3E}">
        <p14:creationId xmlns:p14="http://schemas.microsoft.com/office/powerpoint/2010/main" val="5775118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E1F666CA-4FDF-514B-BF6E-F09F7E2CEBB5}"/>
              </a:ext>
            </a:extLst>
          </p:cNvPr>
          <p:cNvSpPr txBox="1"/>
          <p:nvPr/>
        </p:nvSpPr>
        <p:spPr>
          <a:xfrm>
            <a:off x="2761413" y="895834"/>
            <a:ext cx="3621184" cy="461665"/>
          </a:xfrm>
          <a:prstGeom prst="rect">
            <a:avLst/>
          </a:prstGeom>
          <a:noFill/>
        </p:spPr>
        <p:txBody>
          <a:bodyPr wrap="none" rtlCol="0">
            <a:spAutoFit/>
          </a:bodyPr>
          <a:lstStyle/>
          <a:p>
            <a:pPr algn="ctr"/>
            <a:r>
              <a:rPr lang="en-US" i="1" dirty="0">
                <a:latin typeface="Cambria" panose="02040503050406030204" pitchFamily="18" charset="0"/>
              </a:rPr>
              <a:t>Proteins shape membranes</a:t>
            </a:r>
          </a:p>
        </p:txBody>
      </p:sp>
      <p:sp>
        <p:nvSpPr>
          <p:cNvPr id="4" name="Title 1">
            <a:extLst>
              <a:ext uri="{FF2B5EF4-FFF2-40B4-BE49-F238E27FC236}">
                <a16:creationId xmlns:a16="http://schemas.microsoft.com/office/drawing/2014/main" id="{A517033E-C3AF-CC4E-BA73-6D597866641F}"/>
              </a:ext>
            </a:extLst>
          </p:cNvPr>
          <p:cNvSpPr txBox="1">
            <a:spLocks/>
          </p:cNvSpPr>
          <p:nvPr/>
        </p:nvSpPr>
        <p:spPr>
          <a:xfrm>
            <a:off x="0" y="-1074"/>
            <a:ext cx="9144000" cy="746459"/>
          </a:xfrm>
          <a:prstGeom prst="rect">
            <a:avLst/>
          </a:prstGeom>
          <a:solidFill>
            <a:schemeClr val="tx1"/>
          </a:solidFill>
        </p:spPr>
        <p:txBody>
          <a:bodyPr vert="horz" lIns="68580" tIns="34290" rIns="68580" bIns="3429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300" dirty="0">
                <a:solidFill>
                  <a:schemeClr val="bg1"/>
                </a:solidFill>
              </a:rPr>
              <a:t>The springiness of biological membranes</a:t>
            </a:r>
          </a:p>
        </p:txBody>
      </p:sp>
      <p:pic>
        <p:nvPicPr>
          <p:cNvPr id="6" name="Picture 2">
            <a:extLst>
              <a:ext uri="{FF2B5EF4-FFF2-40B4-BE49-F238E27FC236}">
                <a16:creationId xmlns:a16="http://schemas.microsoft.com/office/drawing/2014/main" id="{54581976-0370-0E47-A2DA-694F5DDDEBC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3597"/>
          <a:stretch/>
        </p:blipFill>
        <p:spPr bwMode="auto">
          <a:xfrm>
            <a:off x="2530065" y="1373225"/>
            <a:ext cx="4083869" cy="3430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63234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E1F666CA-4FDF-514B-BF6E-F09F7E2CEBB5}"/>
              </a:ext>
            </a:extLst>
          </p:cNvPr>
          <p:cNvSpPr txBox="1"/>
          <p:nvPr/>
        </p:nvSpPr>
        <p:spPr>
          <a:xfrm>
            <a:off x="251520" y="745385"/>
            <a:ext cx="4243534" cy="461665"/>
          </a:xfrm>
          <a:prstGeom prst="rect">
            <a:avLst/>
          </a:prstGeom>
          <a:noFill/>
        </p:spPr>
        <p:txBody>
          <a:bodyPr wrap="none" rtlCol="0">
            <a:spAutoFit/>
          </a:bodyPr>
          <a:lstStyle/>
          <a:p>
            <a:pPr algn="ctr"/>
            <a:r>
              <a:rPr lang="en-US" i="1" dirty="0">
                <a:latin typeface="Cambria" panose="02040503050406030204" pitchFamily="18" charset="0"/>
              </a:rPr>
              <a:t>Vesicle shapes: stretch and bend</a:t>
            </a:r>
          </a:p>
        </p:txBody>
      </p:sp>
      <p:sp>
        <p:nvSpPr>
          <p:cNvPr id="7" name="TextBox 6">
            <a:extLst>
              <a:ext uri="{FF2B5EF4-FFF2-40B4-BE49-F238E27FC236}">
                <a16:creationId xmlns:a16="http://schemas.microsoft.com/office/drawing/2014/main" id="{66A9AA8B-3988-D047-9780-42E904EDD296}"/>
              </a:ext>
            </a:extLst>
          </p:cNvPr>
          <p:cNvSpPr txBox="1"/>
          <p:nvPr/>
        </p:nvSpPr>
        <p:spPr>
          <a:xfrm>
            <a:off x="395536" y="1537446"/>
            <a:ext cx="3312367" cy="1200329"/>
          </a:xfrm>
          <a:prstGeom prst="rect">
            <a:avLst/>
          </a:prstGeom>
          <a:noFill/>
        </p:spPr>
        <p:txBody>
          <a:bodyPr wrap="square" rtlCol="0">
            <a:spAutoFit/>
          </a:bodyPr>
          <a:lstStyle/>
          <a:p>
            <a:r>
              <a:rPr lang="en-CH" sz="1800" dirty="0">
                <a:latin typeface="Arial" panose="020B0604020202020204" pitchFamily="34" charset="0"/>
                <a:cs typeface="Arial" panose="020B0604020202020204" pitchFamily="34" charset="0"/>
              </a:rPr>
              <a:t>minimize free energy for different volumes, different leaflet area differences (inner/outer) </a:t>
            </a:r>
          </a:p>
        </p:txBody>
      </p:sp>
      <p:sp>
        <p:nvSpPr>
          <p:cNvPr id="8" name="Title 1">
            <a:extLst>
              <a:ext uri="{FF2B5EF4-FFF2-40B4-BE49-F238E27FC236}">
                <a16:creationId xmlns:a16="http://schemas.microsoft.com/office/drawing/2014/main" id="{3F63823E-0B1B-E243-95D1-AF1399322FC1}"/>
              </a:ext>
            </a:extLst>
          </p:cNvPr>
          <p:cNvSpPr txBox="1">
            <a:spLocks/>
          </p:cNvSpPr>
          <p:nvPr/>
        </p:nvSpPr>
        <p:spPr>
          <a:xfrm>
            <a:off x="0" y="-1074"/>
            <a:ext cx="9144000" cy="746459"/>
          </a:xfrm>
          <a:prstGeom prst="rect">
            <a:avLst/>
          </a:prstGeom>
          <a:solidFill>
            <a:schemeClr val="tx1"/>
          </a:solidFill>
        </p:spPr>
        <p:txBody>
          <a:bodyPr vert="horz" lIns="68580" tIns="34290" rIns="68580" bIns="3429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300" dirty="0">
                <a:solidFill>
                  <a:schemeClr val="bg1"/>
                </a:solidFill>
              </a:rPr>
              <a:t>The springiness of biological membranes</a:t>
            </a:r>
          </a:p>
        </p:txBody>
      </p:sp>
      <p:pic>
        <p:nvPicPr>
          <p:cNvPr id="6" name="Picture 5">
            <a:extLst>
              <a:ext uri="{FF2B5EF4-FFF2-40B4-BE49-F238E27FC236}">
                <a16:creationId xmlns:a16="http://schemas.microsoft.com/office/drawing/2014/main" id="{B3116F2C-4AA7-8546-ABAB-7CBCCEE1DDB4}"/>
              </a:ext>
            </a:extLst>
          </p:cNvPr>
          <p:cNvPicPr>
            <a:picLocks noChangeAspect="1"/>
          </p:cNvPicPr>
          <p:nvPr/>
        </p:nvPicPr>
        <p:blipFill>
          <a:blip r:embed="rId3"/>
          <a:stretch>
            <a:fillRect/>
          </a:stretch>
        </p:blipFill>
        <p:spPr>
          <a:xfrm>
            <a:off x="4910438" y="915566"/>
            <a:ext cx="3528888" cy="4155317"/>
          </a:xfrm>
          <a:prstGeom prst="rect">
            <a:avLst/>
          </a:prstGeom>
        </p:spPr>
      </p:pic>
      <p:sp>
        <p:nvSpPr>
          <p:cNvPr id="9" name="TextBox 8">
            <a:extLst>
              <a:ext uri="{FF2B5EF4-FFF2-40B4-BE49-F238E27FC236}">
                <a16:creationId xmlns:a16="http://schemas.microsoft.com/office/drawing/2014/main" id="{2740E867-946F-314A-BFFC-09D026609DAE}"/>
              </a:ext>
            </a:extLst>
          </p:cNvPr>
          <p:cNvSpPr txBox="1"/>
          <p:nvPr/>
        </p:nvSpPr>
        <p:spPr>
          <a:xfrm>
            <a:off x="8226060" y="4701551"/>
            <a:ext cx="1257300" cy="369332"/>
          </a:xfrm>
          <a:prstGeom prst="rect">
            <a:avLst/>
          </a:prstGeom>
          <a:noFill/>
        </p:spPr>
        <p:txBody>
          <a:bodyPr wrap="square" rtlCol="0">
            <a:spAutoFit/>
          </a:bodyPr>
          <a:lstStyle/>
          <a:p>
            <a:r>
              <a:rPr lang="en-US" sz="1800" dirty="0">
                <a:solidFill>
                  <a:prstClr val="black"/>
                </a:solidFill>
              </a:rPr>
              <a:t>V/</a:t>
            </a:r>
            <a:r>
              <a:rPr lang="en-US" sz="1800" dirty="0" err="1">
                <a:solidFill>
                  <a:prstClr val="black"/>
                </a:solidFill>
              </a:rPr>
              <a:t>V</a:t>
            </a:r>
            <a:r>
              <a:rPr lang="en-US" sz="1800" baseline="-25000" dirty="0" err="1">
                <a:solidFill>
                  <a:prstClr val="black"/>
                </a:solidFill>
              </a:rPr>
              <a:t>sphere</a:t>
            </a:r>
            <a:endParaRPr lang="en-US" sz="1800" baseline="-25000" dirty="0">
              <a:solidFill>
                <a:prstClr val="black"/>
              </a:solidFill>
            </a:endParaRPr>
          </a:p>
        </p:txBody>
      </p:sp>
    </p:spTree>
    <p:extLst>
      <p:ext uri="{BB962C8B-B14F-4D97-AF65-F5344CB8AC3E}">
        <p14:creationId xmlns:p14="http://schemas.microsoft.com/office/powerpoint/2010/main" val="25642964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1657350" y="665777"/>
            <a:ext cx="5829300" cy="857250"/>
          </a:xfrm>
          <a:prstGeom prst="rect">
            <a:avLst/>
          </a:prstGeom>
          <a:noFill/>
          <a:ln w="9525">
            <a:noFill/>
            <a:miter lim="800000"/>
            <a:headEnd/>
            <a:tailEnd/>
          </a:ln>
          <a:effectLst/>
        </p:spPr>
        <p:txBody>
          <a:bodyPr anchor="ctr">
            <a:prstTxWarp prst="textNoShape">
              <a:avLst/>
            </a:prstTxWarp>
          </a:bodyPr>
          <a:lstStyle/>
          <a:p>
            <a:pPr marL="244084" algn="ctr" eaLnBrk="1" hangingPunct="1">
              <a:lnSpc>
                <a:spcPct val="93000"/>
              </a:lnSpc>
              <a:tabLst>
                <a:tab pos="492488" algn="l"/>
                <a:tab pos="984974" algn="l"/>
                <a:tab pos="1477462" algn="l"/>
                <a:tab pos="1969949" algn="l"/>
                <a:tab pos="2462436" algn="l"/>
                <a:tab pos="2954924" algn="l"/>
                <a:tab pos="3447411" algn="l"/>
                <a:tab pos="3939899" algn="l"/>
                <a:tab pos="4432385" algn="l"/>
                <a:tab pos="4924873" algn="l"/>
                <a:tab pos="5417360" algn="l"/>
              </a:tabLst>
              <a:defRPr/>
            </a:pPr>
            <a:r>
              <a:rPr lang="en-GB" sz="3000" i="1" kern="0" dirty="0">
                <a:latin typeface="Cambria"/>
                <a:ea typeface="+mj-ea"/>
                <a:cs typeface="+mj-cs"/>
              </a:rPr>
              <a:t>Red blood cell shape and disease</a:t>
            </a:r>
            <a:endParaRPr lang="en-GB" sz="3000" kern="0" dirty="0">
              <a:latin typeface="Cambria"/>
              <a:ea typeface="+mj-ea"/>
              <a:cs typeface="+mj-cs"/>
            </a:endParaRPr>
          </a:p>
        </p:txBody>
      </p:sp>
      <p:pic>
        <p:nvPicPr>
          <p:cNvPr id="3" name="Picture 2" descr="fresh_blood.jpg"/>
          <p:cNvPicPr>
            <a:picLocks noChangeAspect="1"/>
          </p:cNvPicPr>
          <p:nvPr/>
        </p:nvPicPr>
        <p:blipFill>
          <a:blip r:embed="rId3"/>
          <a:stretch>
            <a:fillRect/>
          </a:stretch>
        </p:blipFill>
        <p:spPr>
          <a:xfrm>
            <a:off x="1303680" y="1381791"/>
            <a:ext cx="2143255" cy="3200400"/>
          </a:xfrm>
          <a:prstGeom prst="rect">
            <a:avLst/>
          </a:prstGeom>
        </p:spPr>
      </p:pic>
      <p:pic>
        <p:nvPicPr>
          <p:cNvPr id="4" name="Picture 3" descr="wpid-sickle-cell3.jpg"/>
          <p:cNvPicPr>
            <a:picLocks noChangeAspect="1"/>
          </p:cNvPicPr>
          <p:nvPr/>
        </p:nvPicPr>
        <p:blipFill>
          <a:blip r:embed="rId4"/>
          <a:stretch>
            <a:fillRect/>
          </a:stretch>
        </p:blipFill>
        <p:spPr>
          <a:xfrm>
            <a:off x="3725542" y="1381792"/>
            <a:ext cx="1770884" cy="1770884"/>
          </a:xfrm>
          <a:prstGeom prst="rect">
            <a:avLst/>
          </a:prstGeom>
        </p:spPr>
      </p:pic>
      <p:sp>
        <p:nvSpPr>
          <p:cNvPr id="5" name="TextBox 4"/>
          <p:cNvSpPr txBox="1"/>
          <p:nvPr/>
        </p:nvSpPr>
        <p:spPr>
          <a:xfrm>
            <a:off x="1801704" y="4602324"/>
            <a:ext cx="856325" cy="338554"/>
          </a:xfrm>
          <a:prstGeom prst="rect">
            <a:avLst/>
          </a:prstGeom>
          <a:noFill/>
        </p:spPr>
        <p:txBody>
          <a:bodyPr wrap="none" rtlCol="0">
            <a:spAutoFit/>
          </a:bodyPr>
          <a:lstStyle/>
          <a:p>
            <a:r>
              <a:rPr lang="en-US" sz="1600" dirty="0">
                <a:latin typeface="Arial" panose="020B0604020202020204" pitchFamily="34" charset="0"/>
                <a:cs typeface="Arial" panose="020B0604020202020204" pitchFamily="34" charset="0"/>
              </a:rPr>
              <a:t>Malaria</a:t>
            </a:r>
          </a:p>
        </p:txBody>
      </p:sp>
      <p:sp>
        <p:nvSpPr>
          <p:cNvPr id="6" name="TextBox 5"/>
          <p:cNvSpPr txBox="1"/>
          <p:nvPr/>
        </p:nvSpPr>
        <p:spPr>
          <a:xfrm>
            <a:off x="3725914" y="4605076"/>
            <a:ext cx="1822935" cy="338554"/>
          </a:xfrm>
          <a:prstGeom prst="rect">
            <a:avLst/>
          </a:prstGeom>
          <a:noFill/>
        </p:spPr>
        <p:txBody>
          <a:bodyPr wrap="none" rtlCol="0">
            <a:spAutoFit/>
          </a:bodyPr>
          <a:lstStyle/>
          <a:p>
            <a:r>
              <a:rPr lang="en-US" sz="1600" dirty="0">
                <a:latin typeface="Arial" panose="020B0604020202020204" pitchFamily="34" charset="0"/>
                <a:cs typeface="Arial" panose="020B0604020202020204" pitchFamily="34" charset="0"/>
              </a:rPr>
              <a:t>Sickle cell anemia</a:t>
            </a:r>
          </a:p>
        </p:txBody>
      </p:sp>
      <p:pic>
        <p:nvPicPr>
          <p:cNvPr id="10" name="Picture 9">
            <a:extLst>
              <a:ext uri="{FF2B5EF4-FFF2-40B4-BE49-F238E27FC236}">
                <a16:creationId xmlns:a16="http://schemas.microsoft.com/office/drawing/2014/main" id="{9DB5B5AA-37AA-C443-9608-22FDB32E4807}"/>
              </a:ext>
            </a:extLst>
          </p:cNvPr>
          <p:cNvPicPr>
            <a:picLocks noChangeAspect="1"/>
          </p:cNvPicPr>
          <p:nvPr/>
        </p:nvPicPr>
        <p:blipFill rotWithShape="1">
          <a:blip r:embed="rId5"/>
          <a:srcRect r="32013"/>
          <a:stretch/>
        </p:blipFill>
        <p:spPr>
          <a:xfrm>
            <a:off x="3674258" y="3232896"/>
            <a:ext cx="869826" cy="1227702"/>
          </a:xfrm>
          <a:prstGeom prst="rect">
            <a:avLst/>
          </a:prstGeom>
        </p:spPr>
      </p:pic>
      <p:pic>
        <p:nvPicPr>
          <p:cNvPr id="11" name="Picture 10">
            <a:extLst>
              <a:ext uri="{FF2B5EF4-FFF2-40B4-BE49-F238E27FC236}">
                <a16:creationId xmlns:a16="http://schemas.microsoft.com/office/drawing/2014/main" id="{389D5C46-7FE3-1E49-A4C8-2E0D0ED79C1A}"/>
              </a:ext>
            </a:extLst>
          </p:cNvPr>
          <p:cNvPicPr>
            <a:picLocks noChangeAspect="1"/>
          </p:cNvPicPr>
          <p:nvPr/>
        </p:nvPicPr>
        <p:blipFill rotWithShape="1">
          <a:blip r:embed="rId6"/>
          <a:srcRect l="25695"/>
          <a:stretch/>
        </p:blipFill>
        <p:spPr>
          <a:xfrm>
            <a:off x="4508428" y="3226011"/>
            <a:ext cx="1019295" cy="1239009"/>
          </a:xfrm>
          <a:prstGeom prst="rect">
            <a:avLst/>
          </a:prstGeom>
        </p:spPr>
      </p:pic>
      <p:pic>
        <p:nvPicPr>
          <p:cNvPr id="12" name="Picture 11">
            <a:extLst>
              <a:ext uri="{FF2B5EF4-FFF2-40B4-BE49-F238E27FC236}">
                <a16:creationId xmlns:a16="http://schemas.microsoft.com/office/drawing/2014/main" id="{E80637C2-DD0D-6846-89D6-E4A95F96DC16}"/>
              </a:ext>
            </a:extLst>
          </p:cNvPr>
          <p:cNvPicPr>
            <a:picLocks noChangeAspect="1"/>
          </p:cNvPicPr>
          <p:nvPr/>
        </p:nvPicPr>
        <p:blipFill>
          <a:blip r:embed="rId7"/>
          <a:stretch>
            <a:fillRect/>
          </a:stretch>
        </p:blipFill>
        <p:spPr>
          <a:xfrm rot="5400000">
            <a:off x="5489426" y="1987393"/>
            <a:ext cx="3081367" cy="2035903"/>
          </a:xfrm>
          <a:prstGeom prst="rect">
            <a:avLst/>
          </a:prstGeom>
        </p:spPr>
      </p:pic>
      <p:sp>
        <p:nvSpPr>
          <p:cNvPr id="13" name="TextBox 12">
            <a:extLst>
              <a:ext uri="{FF2B5EF4-FFF2-40B4-BE49-F238E27FC236}">
                <a16:creationId xmlns:a16="http://schemas.microsoft.com/office/drawing/2014/main" id="{D3314DAB-D440-AE45-8CF6-B00B5DB0AEDF}"/>
              </a:ext>
            </a:extLst>
          </p:cNvPr>
          <p:cNvSpPr txBox="1"/>
          <p:nvPr/>
        </p:nvSpPr>
        <p:spPr>
          <a:xfrm>
            <a:off x="5868144" y="4602324"/>
            <a:ext cx="2348720" cy="338554"/>
          </a:xfrm>
          <a:prstGeom prst="rect">
            <a:avLst/>
          </a:prstGeom>
          <a:noFill/>
        </p:spPr>
        <p:txBody>
          <a:bodyPr wrap="none" rtlCol="0">
            <a:spAutoFit/>
          </a:bodyPr>
          <a:lstStyle/>
          <a:p>
            <a:r>
              <a:rPr lang="en-US" sz="1600" dirty="0">
                <a:latin typeface="Arial" panose="020B0604020202020204" pitchFamily="34" charset="0"/>
                <a:cs typeface="Arial" panose="020B0604020202020204" pitchFamily="34" charset="0"/>
              </a:rPr>
              <a:t>Hereditary elliptocytosis</a:t>
            </a:r>
          </a:p>
        </p:txBody>
      </p:sp>
      <p:sp>
        <p:nvSpPr>
          <p:cNvPr id="16" name="Title 1">
            <a:extLst>
              <a:ext uri="{FF2B5EF4-FFF2-40B4-BE49-F238E27FC236}">
                <a16:creationId xmlns:a16="http://schemas.microsoft.com/office/drawing/2014/main" id="{AE7F46B8-3985-A345-BE88-0E9C572B10B4}"/>
              </a:ext>
            </a:extLst>
          </p:cNvPr>
          <p:cNvSpPr txBox="1">
            <a:spLocks/>
          </p:cNvSpPr>
          <p:nvPr/>
        </p:nvSpPr>
        <p:spPr>
          <a:xfrm>
            <a:off x="0" y="-1074"/>
            <a:ext cx="9144000" cy="746459"/>
          </a:xfrm>
          <a:prstGeom prst="rect">
            <a:avLst/>
          </a:prstGeom>
          <a:solidFill>
            <a:schemeClr val="tx1"/>
          </a:solidFill>
        </p:spPr>
        <p:txBody>
          <a:bodyPr vert="horz" lIns="68580" tIns="34290" rIns="68580" bIns="3429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300" dirty="0">
                <a:solidFill>
                  <a:schemeClr val="bg1"/>
                </a:solidFill>
              </a:rPr>
              <a:t>The springiness of biological membranes</a:t>
            </a:r>
          </a:p>
        </p:txBody>
      </p:sp>
    </p:spTree>
    <p:extLst>
      <p:ext uri="{BB962C8B-B14F-4D97-AF65-F5344CB8AC3E}">
        <p14:creationId xmlns:p14="http://schemas.microsoft.com/office/powerpoint/2010/main" val="40782370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89B312-954C-D40E-6972-49DFE91B22AD}"/>
            </a:ext>
          </a:extLst>
        </p:cNvPr>
        <p:cNvGrpSpPr/>
        <p:nvPr/>
      </p:nvGrpSpPr>
      <p:grpSpPr>
        <a:xfrm>
          <a:off x="0" y="0"/>
          <a:ext cx="0" cy="0"/>
          <a:chOff x="0" y="0"/>
          <a:chExt cx="0" cy="0"/>
        </a:xfrm>
      </p:grpSpPr>
      <p:pic>
        <p:nvPicPr>
          <p:cNvPr id="278532" name="Picture 4" descr="Prokaryote">
            <a:extLst>
              <a:ext uri="{FF2B5EF4-FFF2-40B4-BE49-F238E27FC236}">
                <a16:creationId xmlns:a16="http://schemas.microsoft.com/office/drawing/2014/main" id="{3D66EF10-523E-3E51-8E95-0073111F87F6}"/>
              </a:ext>
            </a:extLst>
          </p:cNvPr>
          <p:cNvPicPr>
            <a:picLocks noChangeAspect="1" noChangeArrowheads="1"/>
          </p:cNvPicPr>
          <p:nvPr/>
        </p:nvPicPr>
        <p:blipFill rotWithShape="1">
          <a:blip r:embed="rId3"/>
          <a:srcRect b="10394"/>
          <a:stretch/>
        </p:blipFill>
        <p:spPr bwMode="auto">
          <a:xfrm>
            <a:off x="687413" y="1298380"/>
            <a:ext cx="3884587" cy="1350150"/>
          </a:xfrm>
          <a:prstGeom prst="rect">
            <a:avLst/>
          </a:prstGeom>
          <a:noFill/>
        </p:spPr>
      </p:pic>
      <p:pic>
        <p:nvPicPr>
          <p:cNvPr id="278533" name="Picture 5" descr="Eukaryote">
            <a:extLst>
              <a:ext uri="{FF2B5EF4-FFF2-40B4-BE49-F238E27FC236}">
                <a16:creationId xmlns:a16="http://schemas.microsoft.com/office/drawing/2014/main" id="{156E16FA-E7DB-E893-0414-389E4DED8D85}"/>
              </a:ext>
            </a:extLst>
          </p:cNvPr>
          <p:cNvPicPr>
            <a:picLocks noChangeAspect="1" noChangeArrowheads="1"/>
          </p:cNvPicPr>
          <p:nvPr/>
        </p:nvPicPr>
        <p:blipFill rotWithShape="1">
          <a:blip r:embed="rId4"/>
          <a:srcRect b="4516"/>
          <a:stretch/>
        </p:blipFill>
        <p:spPr bwMode="auto">
          <a:xfrm>
            <a:off x="4355976" y="1839395"/>
            <a:ext cx="4484419" cy="3115682"/>
          </a:xfrm>
          <a:prstGeom prst="rect">
            <a:avLst/>
          </a:prstGeom>
          <a:noFill/>
        </p:spPr>
      </p:pic>
      <p:sp>
        <p:nvSpPr>
          <p:cNvPr id="6" name="Rectangle 2">
            <a:extLst>
              <a:ext uri="{FF2B5EF4-FFF2-40B4-BE49-F238E27FC236}">
                <a16:creationId xmlns:a16="http://schemas.microsoft.com/office/drawing/2014/main" id="{6857AF7F-4702-1A09-45F8-7568582B3205}"/>
              </a:ext>
            </a:extLst>
          </p:cNvPr>
          <p:cNvSpPr txBox="1">
            <a:spLocks noChangeArrowheads="1"/>
          </p:cNvSpPr>
          <p:nvPr/>
        </p:nvSpPr>
        <p:spPr bwMode="auto">
          <a:xfrm>
            <a:off x="1643658" y="573528"/>
            <a:ext cx="5856684" cy="857250"/>
          </a:xfrm>
          <a:prstGeom prst="rect">
            <a:avLst/>
          </a:prstGeom>
          <a:noFill/>
          <a:ln w="9525">
            <a:noFill/>
            <a:miter lim="800000"/>
            <a:headEnd/>
            <a:tailEnd/>
          </a:ln>
        </p:spPr>
        <p:txBody>
          <a:bodyPr vert="horz" wrap="square" lIns="68580" tIns="34290" rIns="68580" bIns="34290" numCol="1" anchor="ctr" anchorCtr="0" compatLnSpc="1">
            <a:prstTxWarp prst="textNoShape">
              <a:avLst/>
            </a:prstTxWarp>
          </a:bodyPr>
          <a:lstStyle/>
          <a:p>
            <a:pPr algn="ctr" defTabSz="685800" eaLnBrk="1" hangingPunct="1">
              <a:defRPr/>
            </a:pPr>
            <a:r>
              <a:rPr lang="en-US" i="1" kern="0" dirty="0">
                <a:latin typeface="Cambria" charset="0"/>
                <a:ea typeface="ＭＳ Ｐゴシック" charset="-128"/>
                <a:cs typeface="ＭＳ Ｐゴシック" charset="-128"/>
              </a:rPr>
              <a:t>Prokaryotes and Eukaryotes</a:t>
            </a:r>
            <a:endParaRPr lang="en-US" kern="0" dirty="0">
              <a:latin typeface="Cambria" charset="0"/>
              <a:ea typeface="ＭＳ Ｐゴシック" charset="-128"/>
              <a:cs typeface="ＭＳ Ｐゴシック" charset="-128"/>
            </a:endParaRPr>
          </a:p>
        </p:txBody>
      </p:sp>
      <p:sp>
        <p:nvSpPr>
          <p:cNvPr id="7" name="Title 1">
            <a:extLst>
              <a:ext uri="{FF2B5EF4-FFF2-40B4-BE49-F238E27FC236}">
                <a16:creationId xmlns:a16="http://schemas.microsoft.com/office/drawing/2014/main" id="{C60D395B-B311-9884-A53C-4FBDE734CC74}"/>
              </a:ext>
            </a:extLst>
          </p:cNvPr>
          <p:cNvSpPr txBox="1">
            <a:spLocks/>
          </p:cNvSpPr>
          <p:nvPr/>
        </p:nvSpPr>
        <p:spPr>
          <a:xfrm>
            <a:off x="0" y="-1074"/>
            <a:ext cx="9144000" cy="746459"/>
          </a:xfrm>
          <a:prstGeom prst="rect">
            <a:avLst/>
          </a:prstGeom>
          <a:solidFill>
            <a:schemeClr val="tx1"/>
          </a:solidFill>
        </p:spPr>
        <p:txBody>
          <a:bodyPr vert="horz" lIns="68580" tIns="34290" rIns="68580" bIns="3429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300" dirty="0">
                <a:solidFill>
                  <a:schemeClr val="bg1"/>
                </a:solidFill>
              </a:rPr>
              <a:t>Basic facts about cells</a:t>
            </a:r>
          </a:p>
        </p:txBody>
      </p:sp>
      <p:sp>
        <p:nvSpPr>
          <p:cNvPr id="8" name="TextBox 7">
            <a:extLst>
              <a:ext uri="{FF2B5EF4-FFF2-40B4-BE49-F238E27FC236}">
                <a16:creationId xmlns:a16="http://schemas.microsoft.com/office/drawing/2014/main" id="{266035B0-FAE2-0577-846E-528B622DB635}"/>
              </a:ext>
            </a:extLst>
          </p:cNvPr>
          <p:cNvSpPr txBox="1"/>
          <p:nvPr/>
        </p:nvSpPr>
        <p:spPr>
          <a:xfrm>
            <a:off x="107504" y="771550"/>
            <a:ext cx="1585690" cy="461665"/>
          </a:xfrm>
          <a:prstGeom prst="rect">
            <a:avLst/>
          </a:prstGeom>
          <a:noFill/>
        </p:spPr>
        <p:txBody>
          <a:bodyPr wrap="none" rtlCol="0">
            <a:spAutoFit/>
          </a:bodyPr>
          <a:lstStyle/>
          <a:p>
            <a:r>
              <a:rPr lang="en-CH" dirty="0">
                <a:solidFill>
                  <a:srgbClr val="FF0000"/>
                </a:solidFill>
              </a:rPr>
              <a:t>Previously:</a:t>
            </a:r>
          </a:p>
        </p:txBody>
      </p:sp>
      <p:pic>
        <p:nvPicPr>
          <p:cNvPr id="9" name="Picture 2" descr="figure_01_01">
            <a:extLst>
              <a:ext uri="{FF2B5EF4-FFF2-40B4-BE49-F238E27FC236}">
                <a16:creationId xmlns:a16="http://schemas.microsoft.com/office/drawing/2014/main" id="{A3A0E5B4-BCA4-AE35-1A67-1BD3E10D623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3273"/>
          <a:stretch/>
        </p:blipFill>
        <p:spPr bwMode="auto">
          <a:xfrm>
            <a:off x="1259632" y="2743366"/>
            <a:ext cx="1962558" cy="221171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42711003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a:extLst>
              <a:ext uri="{FF2B5EF4-FFF2-40B4-BE49-F238E27FC236}">
                <a16:creationId xmlns:a16="http://schemas.microsoft.com/office/drawing/2014/main" id="{E538663B-F075-7A42-966E-D5404B7E5AC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6654" b="2792"/>
          <a:stretch/>
        </p:blipFill>
        <p:spPr bwMode="auto">
          <a:xfrm rot="16200000">
            <a:off x="3347079" y="-528876"/>
            <a:ext cx="2449841" cy="6066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itle 1">
            <a:extLst>
              <a:ext uri="{FF2B5EF4-FFF2-40B4-BE49-F238E27FC236}">
                <a16:creationId xmlns:a16="http://schemas.microsoft.com/office/drawing/2014/main" id="{6BE19A22-165A-6D4A-83B0-2B4ABB246247}"/>
              </a:ext>
            </a:extLst>
          </p:cNvPr>
          <p:cNvSpPr txBox="1">
            <a:spLocks/>
          </p:cNvSpPr>
          <p:nvPr/>
        </p:nvSpPr>
        <p:spPr>
          <a:xfrm>
            <a:off x="0" y="-1074"/>
            <a:ext cx="9144000" cy="746459"/>
          </a:xfrm>
          <a:prstGeom prst="rect">
            <a:avLst/>
          </a:prstGeom>
          <a:solidFill>
            <a:schemeClr val="tx1"/>
          </a:solidFill>
        </p:spPr>
        <p:txBody>
          <a:bodyPr vert="horz" lIns="68580" tIns="34290" rIns="68580" bIns="3429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300" dirty="0">
                <a:solidFill>
                  <a:schemeClr val="bg1"/>
                </a:solidFill>
              </a:rPr>
              <a:t>Biological systems as minimizers</a:t>
            </a:r>
          </a:p>
        </p:txBody>
      </p:sp>
      <p:sp>
        <p:nvSpPr>
          <p:cNvPr id="12" name="TextBox 11">
            <a:extLst>
              <a:ext uri="{FF2B5EF4-FFF2-40B4-BE49-F238E27FC236}">
                <a16:creationId xmlns:a16="http://schemas.microsoft.com/office/drawing/2014/main" id="{567097E3-1C85-8A4C-A3BC-FAFDDBC4C108}"/>
              </a:ext>
            </a:extLst>
          </p:cNvPr>
          <p:cNvSpPr txBox="1"/>
          <p:nvPr/>
        </p:nvSpPr>
        <p:spPr>
          <a:xfrm>
            <a:off x="680870" y="4263074"/>
            <a:ext cx="7782259" cy="584775"/>
          </a:xfrm>
          <a:prstGeom prst="rect">
            <a:avLst/>
          </a:prstGeom>
          <a:noFill/>
        </p:spPr>
        <p:txBody>
          <a:bodyPr wrap="none" rtlCol="0">
            <a:spAutoFit/>
          </a:bodyPr>
          <a:lstStyle/>
          <a:p>
            <a:pPr defTabSz="685800" eaLnBrk="1" fontAlgn="auto" hangingPunct="1">
              <a:spcBef>
                <a:spcPts val="0"/>
              </a:spcBef>
              <a:spcAft>
                <a:spcPts val="0"/>
              </a:spcAft>
            </a:pPr>
            <a:r>
              <a:rPr lang="en-CH" sz="1600" b="1" dirty="0">
                <a:solidFill>
                  <a:prstClr val="black"/>
                </a:solidFill>
                <a:latin typeface="Calibri" panose="020F0502020204030204"/>
              </a:rPr>
              <a:t>states: </a:t>
            </a:r>
            <a:r>
              <a:rPr lang="en-CH" sz="1600" dirty="0">
                <a:solidFill>
                  <a:prstClr val="black"/>
                </a:solidFill>
                <a:latin typeface="Calibri" panose="020F0502020204030204"/>
              </a:rPr>
              <a:t>membrane shapes satisfying geometric constraints (constant area, constant volume)</a:t>
            </a:r>
          </a:p>
          <a:p>
            <a:pPr defTabSz="685800" eaLnBrk="1" fontAlgn="auto" hangingPunct="1">
              <a:spcBef>
                <a:spcPts val="0"/>
              </a:spcBef>
              <a:spcAft>
                <a:spcPts val="0"/>
              </a:spcAft>
            </a:pPr>
            <a:r>
              <a:rPr lang="en-CH" sz="1600" b="1" dirty="0">
                <a:solidFill>
                  <a:prstClr val="black"/>
                </a:solidFill>
                <a:latin typeface="Calibri" panose="020F0502020204030204"/>
              </a:rPr>
              <a:t>energy</a:t>
            </a:r>
            <a:r>
              <a:rPr lang="en-CH" sz="1600" dirty="0">
                <a:solidFill>
                  <a:prstClr val="black"/>
                </a:solidFill>
                <a:latin typeface="Calibri" panose="020F0502020204030204"/>
              </a:rPr>
              <a:t>: mechanical (elastic) energy of deformation</a:t>
            </a:r>
          </a:p>
        </p:txBody>
      </p:sp>
      <p:sp>
        <p:nvSpPr>
          <p:cNvPr id="15" name="TextBox 14">
            <a:extLst>
              <a:ext uri="{FF2B5EF4-FFF2-40B4-BE49-F238E27FC236}">
                <a16:creationId xmlns:a16="http://schemas.microsoft.com/office/drawing/2014/main" id="{45BD2EE5-44D3-6C43-90C1-7D1E66044B34}"/>
              </a:ext>
            </a:extLst>
          </p:cNvPr>
          <p:cNvSpPr txBox="1"/>
          <p:nvPr/>
        </p:nvSpPr>
        <p:spPr>
          <a:xfrm>
            <a:off x="2051719" y="3740940"/>
            <a:ext cx="5040560" cy="338554"/>
          </a:xfrm>
          <a:prstGeom prst="rect">
            <a:avLst/>
          </a:prstGeom>
          <a:noFill/>
        </p:spPr>
        <p:txBody>
          <a:bodyPr wrap="square">
            <a:spAutoFit/>
          </a:bodyPr>
          <a:lstStyle/>
          <a:p>
            <a:r>
              <a:rPr kumimoji="0" lang="en-CH" sz="1600" b="0" i="0" u="none" strike="noStrike" kern="1200" cap="none" spc="0" normalizeH="0" baseline="0" noProof="0" dirty="0">
                <a:ln>
                  <a:noFill/>
                </a:ln>
                <a:solidFill>
                  <a:prstClr val="black"/>
                </a:solidFill>
                <a:effectLst/>
                <a:uLnTx/>
                <a:uFillTx/>
                <a:latin typeface="Calibri" panose="020F0502020204030204"/>
                <a:ea typeface="+mn-ea"/>
                <a:cs typeface="+mn-cs"/>
              </a:rPr>
              <a:t>changes in area difference between two leaflets of bilayer</a:t>
            </a:r>
            <a:endParaRPr lang="en-CH" dirty="0"/>
          </a:p>
        </p:txBody>
      </p:sp>
      <p:sp>
        <p:nvSpPr>
          <p:cNvPr id="7" name="TextBox 6">
            <a:extLst>
              <a:ext uri="{FF2B5EF4-FFF2-40B4-BE49-F238E27FC236}">
                <a16:creationId xmlns:a16="http://schemas.microsoft.com/office/drawing/2014/main" id="{95C4F80B-196E-554D-97E7-F6EA75C338DE}"/>
              </a:ext>
            </a:extLst>
          </p:cNvPr>
          <p:cNvSpPr txBox="1"/>
          <p:nvPr/>
        </p:nvSpPr>
        <p:spPr>
          <a:xfrm>
            <a:off x="3269883" y="796338"/>
            <a:ext cx="2604239" cy="461665"/>
          </a:xfrm>
          <a:prstGeom prst="rect">
            <a:avLst/>
          </a:prstGeom>
          <a:noFill/>
        </p:spPr>
        <p:txBody>
          <a:bodyPr wrap="none" rtlCol="0">
            <a:spAutoFit/>
          </a:bodyPr>
          <a:lstStyle/>
          <a:p>
            <a:pPr algn="ctr" defTabSz="685800" eaLnBrk="1" fontAlgn="auto" hangingPunct="1">
              <a:spcBef>
                <a:spcPts val="0"/>
              </a:spcBef>
              <a:spcAft>
                <a:spcPts val="0"/>
              </a:spcAft>
            </a:pPr>
            <a:r>
              <a:rPr lang="en-US" i="1" dirty="0">
                <a:solidFill>
                  <a:prstClr val="black"/>
                </a:solidFill>
                <a:latin typeface="Cambria" panose="02040503050406030204" pitchFamily="18" charset="0"/>
              </a:rPr>
              <a:t>Cells as minimizers</a:t>
            </a:r>
          </a:p>
        </p:txBody>
      </p:sp>
      <p:sp>
        <p:nvSpPr>
          <p:cNvPr id="8" name="TextBox 7">
            <a:extLst>
              <a:ext uri="{FF2B5EF4-FFF2-40B4-BE49-F238E27FC236}">
                <a16:creationId xmlns:a16="http://schemas.microsoft.com/office/drawing/2014/main" id="{0CAA6979-8A08-EE40-BEA9-DF516BB17D2A}"/>
              </a:ext>
            </a:extLst>
          </p:cNvPr>
          <p:cNvSpPr txBox="1"/>
          <p:nvPr/>
        </p:nvSpPr>
        <p:spPr>
          <a:xfrm>
            <a:off x="107504" y="771550"/>
            <a:ext cx="1585690" cy="461665"/>
          </a:xfrm>
          <a:prstGeom prst="rect">
            <a:avLst/>
          </a:prstGeom>
          <a:noFill/>
        </p:spPr>
        <p:txBody>
          <a:bodyPr wrap="none" rtlCol="0">
            <a:spAutoFit/>
          </a:bodyPr>
          <a:lstStyle/>
          <a:p>
            <a:r>
              <a:rPr lang="en-CH" dirty="0">
                <a:solidFill>
                  <a:srgbClr val="FF0000"/>
                </a:solidFill>
              </a:rPr>
              <a:t>Previously:</a:t>
            </a:r>
          </a:p>
        </p:txBody>
      </p:sp>
    </p:spTree>
    <p:extLst>
      <p:ext uri="{BB962C8B-B14F-4D97-AF65-F5344CB8AC3E}">
        <p14:creationId xmlns:p14="http://schemas.microsoft.com/office/powerpoint/2010/main" val="25523104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8532" name="Picture 4" descr="Prokaryote"/>
          <p:cNvPicPr>
            <a:picLocks noChangeAspect="1" noChangeArrowheads="1"/>
          </p:cNvPicPr>
          <p:nvPr/>
        </p:nvPicPr>
        <p:blipFill rotWithShape="1">
          <a:blip r:embed="rId3"/>
          <a:srcRect b="10394"/>
          <a:stretch/>
        </p:blipFill>
        <p:spPr bwMode="auto">
          <a:xfrm>
            <a:off x="687413" y="1298380"/>
            <a:ext cx="3884587" cy="1350150"/>
          </a:xfrm>
          <a:prstGeom prst="rect">
            <a:avLst/>
          </a:prstGeom>
          <a:noFill/>
        </p:spPr>
      </p:pic>
      <p:pic>
        <p:nvPicPr>
          <p:cNvPr id="278533" name="Picture 5" descr="Eukaryote"/>
          <p:cNvPicPr>
            <a:picLocks noChangeAspect="1" noChangeArrowheads="1"/>
          </p:cNvPicPr>
          <p:nvPr/>
        </p:nvPicPr>
        <p:blipFill rotWithShape="1">
          <a:blip r:embed="rId4"/>
          <a:srcRect b="4516"/>
          <a:stretch/>
        </p:blipFill>
        <p:spPr bwMode="auto">
          <a:xfrm>
            <a:off x="4355976" y="1839395"/>
            <a:ext cx="4484419" cy="3115682"/>
          </a:xfrm>
          <a:prstGeom prst="rect">
            <a:avLst/>
          </a:prstGeom>
          <a:noFill/>
        </p:spPr>
      </p:pic>
      <p:sp>
        <p:nvSpPr>
          <p:cNvPr id="6" name="Rectangle 2"/>
          <p:cNvSpPr txBox="1">
            <a:spLocks noChangeArrowheads="1"/>
          </p:cNvSpPr>
          <p:nvPr/>
        </p:nvSpPr>
        <p:spPr bwMode="auto">
          <a:xfrm>
            <a:off x="1643658" y="573528"/>
            <a:ext cx="5856684" cy="857250"/>
          </a:xfrm>
          <a:prstGeom prst="rect">
            <a:avLst/>
          </a:prstGeom>
          <a:noFill/>
          <a:ln w="9525">
            <a:noFill/>
            <a:miter lim="800000"/>
            <a:headEnd/>
            <a:tailEnd/>
          </a:ln>
        </p:spPr>
        <p:txBody>
          <a:bodyPr vert="horz" wrap="square" lIns="68580" tIns="34290" rIns="68580" bIns="34290" numCol="1" anchor="ctr" anchorCtr="0" compatLnSpc="1">
            <a:prstTxWarp prst="textNoShape">
              <a:avLst/>
            </a:prstTxWarp>
          </a:bodyPr>
          <a:lstStyle/>
          <a:p>
            <a:pPr algn="ctr" defTabSz="685800" eaLnBrk="1" hangingPunct="1">
              <a:defRPr/>
            </a:pPr>
            <a:r>
              <a:rPr lang="en-US" i="1" kern="0" dirty="0">
                <a:latin typeface="Cambria" charset="0"/>
                <a:ea typeface="ＭＳ Ｐゴシック" charset="-128"/>
                <a:cs typeface="ＭＳ Ｐゴシック" charset="-128"/>
              </a:rPr>
              <a:t>Prokaryotes and Eukaryotes</a:t>
            </a:r>
            <a:endParaRPr lang="en-US" kern="0" dirty="0">
              <a:latin typeface="Cambria" charset="0"/>
              <a:ea typeface="ＭＳ Ｐゴシック" charset="-128"/>
              <a:cs typeface="ＭＳ Ｐゴシック" charset="-128"/>
            </a:endParaRPr>
          </a:p>
        </p:txBody>
      </p:sp>
      <p:sp>
        <p:nvSpPr>
          <p:cNvPr id="7" name="Title 1"/>
          <p:cNvSpPr txBox="1">
            <a:spLocks/>
          </p:cNvSpPr>
          <p:nvPr/>
        </p:nvSpPr>
        <p:spPr>
          <a:xfrm>
            <a:off x="0" y="-1074"/>
            <a:ext cx="9144000" cy="746459"/>
          </a:xfrm>
          <a:prstGeom prst="rect">
            <a:avLst/>
          </a:prstGeom>
          <a:solidFill>
            <a:schemeClr val="tx1"/>
          </a:solidFill>
        </p:spPr>
        <p:txBody>
          <a:bodyPr vert="horz" lIns="68580" tIns="34290" rIns="68580" bIns="3429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300" dirty="0">
                <a:solidFill>
                  <a:schemeClr val="bg1"/>
                </a:solidFill>
              </a:rPr>
              <a:t>Basic facts about cells</a:t>
            </a:r>
          </a:p>
        </p:txBody>
      </p:sp>
      <p:sp>
        <p:nvSpPr>
          <p:cNvPr id="8" name="TextBox 7">
            <a:extLst>
              <a:ext uri="{FF2B5EF4-FFF2-40B4-BE49-F238E27FC236}">
                <a16:creationId xmlns:a16="http://schemas.microsoft.com/office/drawing/2014/main" id="{29CBB728-E4DA-3040-86EA-667F3599E982}"/>
              </a:ext>
            </a:extLst>
          </p:cNvPr>
          <p:cNvSpPr txBox="1"/>
          <p:nvPr/>
        </p:nvSpPr>
        <p:spPr>
          <a:xfrm>
            <a:off x="107504" y="771550"/>
            <a:ext cx="1585690" cy="461665"/>
          </a:xfrm>
          <a:prstGeom prst="rect">
            <a:avLst/>
          </a:prstGeom>
          <a:noFill/>
        </p:spPr>
        <p:txBody>
          <a:bodyPr wrap="none" rtlCol="0">
            <a:spAutoFit/>
          </a:bodyPr>
          <a:lstStyle/>
          <a:p>
            <a:r>
              <a:rPr lang="en-CH" dirty="0">
                <a:solidFill>
                  <a:srgbClr val="FF0000"/>
                </a:solidFill>
              </a:rPr>
              <a:t>Previously:</a:t>
            </a:r>
          </a:p>
        </p:txBody>
      </p:sp>
      <p:pic>
        <p:nvPicPr>
          <p:cNvPr id="9" name="Picture 2" descr="figure_01_01">
            <a:extLst>
              <a:ext uri="{FF2B5EF4-FFF2-40B4-BE49-F238E27FC236}">
                <a16:creationId xmlns:a16="http://schemas.microsoft.com/office/drawing/2014/main" id="{843A852E-8493-D146-9703-6E3075535A9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3273"/>
          <a:stretch/>
        </p:blipFill>
        <p:spPr bwMode="auto">
          <a:xfrm>
            <a:off x="1259632" y="2743366"/>
            <a:ext cx="1962558" cy="221171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2" name="Rectangle 1">
            <a:extLst>
              <a:ext uri="{FF2B5EF4-FFF2-40B4-BE49-F238E27FC236}">
                <a16:creationId xmlns:a16="http://schemas.microsoft.com/office/drawing/2014/main" id="{9BA2E472-D8E3-B44E-8866-5092A061407A}"/>
              </a:ext>
            </a:extLst>
          </p:cNvPr>
          <p:cNvSpPr/>
          <p:nvPr/>
        </p:nvSpPr>
        <p:spPr bwMode="auto">
          <a:xfrm>
            <a:off x="1187624" y="1298380"/>
            <a:ext cx="648072" cy="337266"/>
          </a:xfrm>
          <a:prstGeom prst="rect">
            <a:avLst/>
          </a:prstGeom>
          <a:solidFill>
            <a:srgbClr val="FFFF00">
              <a:alpha val="25848"/>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H" sz="2400" b="0" i="0" u="none" strike="noStrike" cap="none" normalizeH="0" baseline="0" dirty="0">
              <a:ln>
                <a:noFill/>
              </a:ln>
              <a:solidFill>
                <a:schemeClr val="tx1"/>
              </a:solidFill>
              <a:effectLst/>
              <a:latin typeface="Times" pitchFamily="-108" charset="0"/>
            </a:endParaRPr>
          </a:p>
        </p:txBody>
      </p:sp>
      <p:sp>
        <p:nvSpPr>
          <p:cNvPr id="10" name="Rectangle 9">
            <a:extLst>
              <a:ext uri="{FF2B5EF4-FFF2-40B4-BE49-F238E27FC236}">
                <a16:creationId xmlns:a16="http://schemas.microsoft.com/office/drawing/2014/main" id="{AAA746AD-AFFE-4F4D-96B0-2E0EF82A2F4A}"/>
              </a:ext>
            </a:extLst>
          </p:cNvPr>
          <p:cNvSpPr/>
          <p:nvPr/>
        </p:nvSpPr>
        <p:spPr bwMode="auto">
          <a:xfrm>
            <a:off x="1907704" y="4011910"/>
            <a:ext cx="610145" cy="558062"/>
          </a:xfrm>
          <a:prstGeom prst="rect">
            <a:avLst/>
          </a:prstGeom>
          <a:solidFill>
            <a:srgbClr val="FFFF00">
              <a:alpha val="25848"/>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H" sz="2400" b="0" i="0" u="none" strike="noStrike" cap="none" normalizeH="0" baseline="0" dirty="0">
              <a:ln>
                <a:noFill/>
              </a:ln>
              <a:solidFill>
                <a:schemeClr val="tx1"/>
              </a:solidFill>
              <a:effectLst/>
              <a:latin typeface="Times" pitchFamily="-108" charset="0"/>
            </a:endParaRPr>
          </a:p>
        </p:txBody>
      </p:sp>
      <p:sp>
        <p:nvSpPr>
          <p:cNvPr id="11" name="Rectangle 10">
            <a:extLst>
              <a:ext uri="{FF2B5EF4-FFF2-40B4-BE49-F238E27FC236}">
                <a16:creationId xmlns:a16="http://schemas.microsoft.com/office/drawing/2014/main" id="{E6CB9244-3004-A84F-BDDA-B437A7BCEE51}"/>
              </a:ext>
            </a:extLst>
          </p:cNvPr>
          <p:cNvSpPr/>
          <p:nvPr/>
        </p:nvSpPr>
        <p:spPr bwMode="auto">
          <a:xfrm>
            <a:off x="7308304" y="2427734"/>
            <a:ext cx="1008112" cy="199419"/>
          </a:xfrm>
          <a:prstGeom prst="rect">
            <a:avLst/>
          </a:prstGeom>
          <a:solidFill>
            <a:srgbClr val="FFFF00">
              <a:alpha val="25848"/>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H" sz="2400" b="0" i="0" u="none" strike="noStrike" cap="none" normalizeH="0" baseline="0" dirty="0">
              <a:ln>
                <a:noFill/>
              </a:ln>
              <a:solidFill>
                <a:schemeClr val="tx1"/>
              </a:solidFill>
              <a:effectLst/>
              <a:latin typeface="Times" pitchFamily="-108" charset="0"/>
            </a:endParaRPr>
          </a:p>
        </p:txBody>
      </p:sp>
      <p:sp>
        <p:nvSpPr>
          <p:cNvPr id="12" name="Rectangle 11">
            <a:extLst>
              <a:ext uri="{FF2B5EF4-FFF2-40B4-BE49-F238E27FC236}">
                <a16:creationId xmlns:a16="http://schemas.microsoft.com/office/drawing/2014/main" id="{9D9F7BF0-9391-6F4B-BC6E-70ECCDE4E1F9}"/>
              </a:ext>
            </a:extLst>
          </p:cNvPr>
          <p:cNvSpPr/>
          <p:nvPr/>
        </p:nvSpPr>
        <p:spPr bwMode="auto">
          <a:xfrm>
            <a:off x="8240563" y="2571750"/>
            <a:ext cx="402317" cy="199419"/>
          </a:xfrm>
          <a:prstGeom prst="rect">
            <a:avLst/>
          </a:prstGeom>
          <a:solidFill>
            <a:srgbClr val="FFFF00">
              <a:alpha val="25848"/>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H" sz="2400" b="0" i="0" u="none" strike="noStrike" cap="none" normalizeH="0" baseline="0" dirty="0">
              <a:ln>
                <a:noFill/>
              </a:ln>
              <a:solidFill>
                <a:schemeClr val="tx1"/>
              </a:solidFill>
              <a:effectLst/>
              <a:latin typeface="Times" pitchFamily="-108" charset="0"/>
            </a:endParaRPr>
          </a:p>
        </p:txBody>
      </p:sp>
      <p:sp>
        <p:nvSpPr>
          <p:cNvPr id="13" name="Rectangle 12">
            <a:extLst>
              <a:ext uri="{FF2B5EF4-FFF2-40B4-BE49-F238E27FC236}">
                <a16:creationId xmlns:a16="http://schemas.microsoft.com/office/drawing/2014/main" id="{DA1C3BF5-B267-9E46-AAFD-B8EE61989701}"/>
              </a:ext>
            </a:extLst>
          </p:cNvPr>
          <p:cNvSpPr/>
          <p:nvPr/>
        </p:nvSpPr>
        <p:spPr bwMode="auto">
          <a:xfrm>
            <a:off x="8080468" y="3865179"/>
            <a:ext cx="812012" cy="199419"/>
          </a:xfrm>
          <a:prstGeom prst="rect">
            <a:avLst/>
          </a:prstGeom>
          <a:solidFill>
            <a:srgbClr val="FFFF00">
              <a:alpha val="25848"/>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H" sz="2400" b="0" i="0" u="none" strike="noStrike" cap="none" normalizeH="0" baseline="0" dirty="0">
              <a:ln>
                <a:noFill/>
              </a:ln>
              <a:solidFill>
                <a:schemeClr val="tx1"/>
              </a:solidFill>
              <a:effectLst/>
              <a:latin typeface="Times" pitchFamily="-108" charset="0"/>
            </a:endParaRPr>
          </a:p>
        </p:txBody>
      </p:sp>
      <p:sp>
        <p:nvSpPr>
          <p:cNvPr id="14" name="Rectangle 13">
            <a:extLst>
              <a:ext uri="{FF2B5EF4-FFF2-40B4-BE49-F238E27FC236}">
                <a16:creationId xmlns:a16="http://schemas.microsoft.com/office/drawing/2014/main" id="{4DFCA5E7-9021-5642-B6C5-26B8B3B4EC17}"/>
              </a:ext>
            </a:extLst>
          </p:cNvPr>
          <p:cNvSpPr/>
          <p:nvPr/>
        </p:nvSpPr>
        <p:spPr bwMode="auto">
          <a:xfrm>
            <a:off x="8053943" y="3340408"/>
            <a:ext cx="588937" cy="199419"/>
          </a:xfrm>
          <a:prstGeom prst="rect">
            <a:avLst/>
          </a:prstGeom>
          <a:solidFill>
            <a:srgbClr val="FFFF00">
              <a:alpha val="25848"/>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H" sz="2400" b="0" i="0" u="none" strike="noStrike" cap="none" normalizeH="0" baseline="0" dirty="0">
              <a:ln>
                <a:noFill/>
              </a:ln>
              <a:solidFill>
                <a:schemeClr val="tx1"/>
              </a:solidFill>
              <a:effectLst/>
              <a:latin typeface="Times" pitchFamily="-108" charset="0"/>
            </a:endParaRPr>
          </a:p>
        </p:txBody>
      </p:sp>
      <p:sp>
        <p:nvSpPr>
          <p:cNvPr id="15" name="Rectangle 14">
            <a:extLst>
              <a:ext uri="{FF2B5EF4-FFF2-40B4-BE49-F238E27FC236}">
                <a16:creationId xmlns:a16="http://schemas.microsoft.com/office/drawing/2014/main" id="{4CB35BD4-A6C4-A742-9A76-5E7CCA766CE7}"/>
              </a:ext>
            </a:extLst>
          </p:cNvPr>
          <p:cNvSpPr/>
          <p:nvPr/>
        </p:nvSpPr>
        <p:spPr bwMode="auto">
          <a:xfrm>
            <a:off x="7956376" y="4443958"/>
            <a:ext cx="812012" cy="326691"/>
          </a:xfrm>
          <a:prstGeom prst="rect">
            <a:avLst/>
          </a:prstGeom>
          <a:solidFill>
            <a:srgbClr val="FFFF00">
              <a:alpha val="25848"/>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H" sz="2400" b="0" i="0" u="none" strike="noStrike" cap="none" normalizeH="0" baseline="0" dirty="0">
              <a:ln>
                <a:noFill/>
              </a:ln>
              <a:solidFill>
                <a:schemeClr val="tx1"/>
              </a:solidFill>
              <a:effectLst/>
              <a:latin typeface="Times" pitchFamily="-108" charset="0"/>
            </a:endParaRPr>
          </a:p>
        </p:txBody>
      </p:sp>
      <p:sp>
        <p:nvSpPr>
          <p:cNvPr id="16" name="Rectangle 15">
            <a:extLst>
              <a:ext uri="{FF2B5EF4-FFF2-40B4-BE49-F238E27FC236}">
                <a16:creationId xmlns:a16="http://schemas.microsoft.com/office/drawing/2014/main" id="{38008102-86F8-B444-A878-3F61AF58D30C}"/>
              </a:ext>
            </a:extLst>
          </p:cNvPr>
          <p:cNvSpPr/>
          <p:nvPr/>
        </p:nvSpPr>
        <p:spPr bwMode="auto">
          <a:xfrm>
            <a:off x="6732240" y="4470262"/>
            <a:ext cx="691982" cy="326691"/>
          </a:xfrm>
          <a:prstGeom prst="rect">
            <a:avLst/>
          </a:prstGeom>
          <a:solidFill>
            <a:srgbClr val="FFFF00">
              <a:alpha val="25848"/>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H" sz="2400" b="0" i="0" u="none" strike="noStrike" cap="none" normalizeH="0" baseline="0" dirty="0">
              <a:ln>
                <a:noFill/>
              </a:ln>
              <a:solidFill>
                <a:schemeClr val="tx1"/>
              </a:solidFill>
              <a:effectLst/>
              <a:latin typeface="Times" pitchFamily="-108" charset="0"/>
            </a:endParaRPr>
          </a:p>
        </p:txBody>
      </p:sp>
      <p:sp>
        <p:nvSpPr>
          <p:cNvPr id="17" name="Rectangle 16">
            <a:extLst>
              <a:ext uri="{FF2B5EF4-FFF2-40B4-BE49-F238E27FC236}">
                <a16:creationId xmlns:a16="http://schemas.microsoft.com/office/drawing/2014/main" id="{6C7954FD-4EF8-C143-844E-1DD31907EFC5}"/>
              </a:ext>
            </a:extLst>
          </p:cNvPr>
          <p:cNvSpPr/>
          <p:nvPr/>
        </p:nvSpPr>
        <p:spPr bwMode="auto">
          <a:xfrm>
            <a:off x="5369127" y="4470263"/>
            <a:ext cx="571025" cy="263054"/>
          </a:xfrm>
          <a:prstGeom prst="rect">
            <a:avLst/>
          </a:prstGeom>
          <a:solidFill>
            <a:srgbClr val="FFFF00">
              <a:alpha val="25848"/>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H" sz="2400" b="0" i="0" u="none" strike="noStrike" cap="none" normalizeH="0" baseline="0" dirty="0">
              <a:ln>
                <a:noFill/>
              </a:ln>
              <a:solidFill>
                <a:schemeClr val="tx1"/>
              </a:solidFill>
              <a:effectLst/>
              <a:latin typeface="Times" pitchFamily="-108" charset="0"/>
            </a:endParaRPr>
          </a:p>
        </p:txBody>
      </p:sp>
      <p:sp>
        <p:nvSpPr>
          <p:cNvPr id="18" name="Rectangle 17">
            <a:extLst>
              <a:ext uri="{FF2B5EF4-FFF2-40B4-BE49-F238E27FC236}">
                <a16:creationId xmlns:a16="http://schemas.microsoft.com/office/drawing/2014/main" id="{CACAF322-932F-EF49-B57E-3AC0F25DD3E0}"/>
              </a:ext>
            </a:extLst>
          </p:cNvPr>
          <p:cNvSpPr/>
          <p:nvPr/>
        </p:nvSpPr>
        <p:spPr bwMode="auto">
          <a:xfrm>
            <a:off x="4355976" y="4191231"/>
            <a:ext cx="700157" cy="180719"/>
          </a:xfrm>
          <a:prstGeom prst="rect">
            <a:avLst/>
          </a:prstGeom>
          <a:solidFill>
            <a:srgbClr val="FFFF00">
              <a:alpha val="25848"/>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H" sz="2400" b="0" i="0" u="none" strike="noStrike" cap="none" normalizeH="0" baseline="0" dirty="0">
              <a:ln>
                <a:noFill/>
              </a:ln>
              <a:solidFill>
                <a:schemeClr val="tx1"/>
              </a:solidFill>
              <a:effectLst/>
              <a:latin typeface="Times" pitchFamily="-10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771A47D-4CF3-CC4D-8F4F-162ED6FCDB93}"/>
              </a:ext>
            </a:extLst>
          </p:cNvPr>
          <p:cNvSpPr txBox="1">
            <a:spLocks/>
          </p:cNvSpPr>
          <p:nvPr/>
        </p:nvSpPr>
        <p:spPr>
          <a:xfrm>
            <a:off x="0" y="-1074"/>
            <a:ext cx="9144000" cy="746459"/>
          </a:xfrm>
          <a:prstGeom prst="rect">
            <a:avLst/>
          </a:prstGeom>
          <a:solidFill>
            <a:schemeClr val="tx1"/>
          </a:solidFill>
        </p:spPr>
        <p:txBody>
          <a:bodyPr vert="horz" lIns="68580" tIns="34290" rIns="68580" bIns="3429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300" dirty="0">
                <a:solidFill>
                  <a:schemeClr val="bg1"/>
                </a:solidFill>
              </a:rPr>
              <a:t>The nature of biological membranes</a:t>
            </a:r>
          </a:p>
        </p:txBody>
      </p:sp>
      <p:sp>
        <p:nvSpPr>
          <p:cNvPr id="16" name="TextBox 15">
            <a:extLst>
              <a:ext uri="{FF2B5EF4-FFF2-40B4-BE49-F238E27FC236}">
                <a16:creationId xmlns:a16="http://schemas.microsoft.com/office/drawing/2014/main" id="{E1F666CA-4FDF-514B-BF6E-F09F7E2CEBB5}"/>
              </a:ext>
            </a:extLst>
          </p:cNvPr>
          <p:cNvSpPr txBox="1"/>
          <p:nvPr/>
        </p:nvSpPr>
        <p:spPr>
          <a:xfrm>
            <a:off x="3491842" y="895834"/>
            <a:ext cx="2160336" cy="461665"/>
          </a:xfrm>
          <a:prstGeom prst="rect">
            <a:avLst/>
          </a:prstGeom>
          <a:noFill/>
        </p:spPr>
        <p:txBody>
          <a:bodyPr wrap="none" rtlCol="0">
            <a:spAutoFit/>
          </a:bodyPr>
          <a:lstStyle/>
          <a:p>
            <a:pPr algn="ctr"/>
            <a:r>
              <a:rPr lang="en-US" i="1" dirty="0">
                <a:latin typeface="Cambria" panose="02040503050406030204" pitchFamily="18" charset="0"/>
              </a:rPr>
              <a:t>Lipid molecules</a:t>
            </a:r>
          </a:p>
        </p:txBody>
      </p:sp>
      <p:pic>
        <p:nvPicPr>
          <p:cNvPr id="19" name="Picture 2">
            <a:extLst>
              <a:ext uri="{FF2B5EF4-FFF2-40B4-BE49-F238E27FC236}">
                <a16:creationId xmlns:a16="http://schemas.microsoft.com/office/drawing/2014/main" id="{F1D5639A-97CA-B441-9461-2BECFC5D301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77" b="5586"/>
          <a:stretch/>
        </p:blipFill>
        <p:spPr bwMode="auto">
          <a:xfrm>
            <a:off x="1307071" y="1537259"/>
            <a:ext cx="6505289" cy="31227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771A47D-4CF3-CC4D-8F4F-162ED6FCDB93}"/>
              </a:ext>
            </a:extLst>
          </p:cNvPr>
          <p:cNvSpPr txBox="1">
            <a:spLocks/>
          </p:cNvSpPr>
          <p:nvPr/>
        </p:nvSpPr>
        <p:spPr>
          <a:xfrm>
            <a:off x="0" y="-1074"/>
            <a:ext cx="9144000" cy="746459"/>
          </a:xfrm>
          <a:prstGeom prst="rect">
            <a:avLst/>
          </a:prstGeom>
          <a:solidFill>
            <a:schemeClr val="tx1"/>
          </a:solidFill>
        </p:spPr>
        <p:txBody>
          <a:bodyPr vert="horz" lIns="68580" tIns="34290" rIns="68580" bIns="3429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300" dirty="0">
                <a:solidFill>
                  <a:schemeClr val="bg1"/>
                </a:solidFill>
              </a:rPr>
              <a:t>The nature of biological membranes</a:t>
            </a:r>
          </a:p>
        </p:txBody>
      </p:sp>
      <p:pic>
        <p:nvPicPr>
          <p:cNvPr id="11" name="Picture 10">
            <a:extLst>
              <a:ext uri="{FF2B5EF4-FFF2-40B4-BE49-F238E27FC236}">
                <a16:creationId xmlns:a16="http://schemas.microsoft.com/office/drawing/2014/main" id="{EBA71D34-F014-0C49-A89B-4FBD8C723B65}"/>
              </a:ext>
            </a:extLst>
          </p:cNvPr>
          <p:cNvPicPr>
            <a:picLocks noChangeAspect="1"/>
          </p:cNvPicPr>
          <p:nvPr/>
        </p:nvPicPr>
        <p:blipFill>
          <a:blip r:embed="rId3"/>
          <a:stretch>
            <a:fillRect/>
          </a:stretch>
        </p:blipFill>
        <p:spPr>
          <a:xfrm rot="16200000">
            <a:off x="-623975" y="2741668"/>
            <a:ext cx="3103170" cy="1309522"/>
          </a:xfrm>
          <a:prstGeom prst="rect">
            <a:avLst/>
          </a:prstGeom>
        </p:spPr>
      </p:pic>
      <p:pic>
        <p:nvPicPr>
          <p:cNvPr id="12" name="Picture 11" descr="Table from Gorter Gredel 1925 resize.jpg">
            <a:extLst>
              <a:ext uri="{FF2B5EF4-FFF2-40B4-BE49-F238E27FC236}">
                <a16:creationId xmlns:a16="http://schemas.microsoft.com/office/drawing/2014/main" id="{03722872-A8E1-7741-A4EC-20C2B7AC836B}"/>
              </a:ext>
            </a:extLst>
          </p:cNvPr>
          <p:cNvPicPr>
            <a:picLocks noChangeAspect="1"/>
          </p:cNvPicPr>
          <p:nvPr/>
        </p:nvPicPr>
        <p:blipFill>
          <a:blip r:embed="rId4"/>
          <a:stretch>
            <a:fillRect/>
          </a:stretch>
        </p:blipFill>
        <p:spPr>
          <a:xfrm>
            <a:off x="5323946" y="1307256"/>
            <a:ext cx="3136486" cy="3654504"/>
          </a:xfrm>
          <a:prstGeom prst="rect">
            <a:avLst/>
          </a:prstGeom>
        </p:spPr>
      </p:pic>
      <p:sp>
        <p:nvSpPr>
          <p:cNvPr id="13" name="TextBox 12">
            <a:extLst>
              <a:ext uri="{FF2B5EF4-FFF2-40B4-BE49-F238E27FC236}">
                <a16:creationId xmlns:a16="http://schemas.microsoft.com/office/drawing/2014/main" id="{78F4224B-9628-6544-82C8-17CE3BC390A2}"/>
              </a:ext>
            </a:extLst>
          </p:cNvPr>
          <p:cNvSpPr txBox="1"/>
          <p:nvPr/>
        </p:nvSpPr>
        <p:spPr>
          <a:xfrm>
            <a:off x="3103505" y="1446714"/>
            <a:ext cx="1818301" cy="646331"/>
          </a:xfrm>
          <a:prstGeom prst="rect">
            <a:avLst/>
          </a:prstGeom>
          <a:noFill/>
        </p:spPr>
        <p:txBody>
          <a:bodyPr wrap="none" rtlCol="0">
            <a:spAutoFit/>
          </a:bodyPr>
          <a:lstStyle/>
          <a:p>
            <a:pPr defTabSz="457200" eaLnBrk="1" fontAlgn="auto" hangingPunct="1">
              <a:spcBef>
                <a:spcPts val="0"/>
              </a:spcBef>
              <a:spcAft>
                <a:spcPts val="0"/>
              </a:spcAft>
            </a:pPr>
            <a:r>
              <a:rPr lang="en-US" sz="1800" dirty="0">
                <a:solidFill>
                  <a:prstClr val="black"/>
                </a:solidFill>
                <a:latin typeface="Calibri"/>
              </a:rPr>
              <a:t>1924</a:t>
            </a:r>
          </a:p>
          <a:p>
            <a:pPr defTabSz="457200" eaLnBrk="1" fontAlgn="auto" hangingPunct="1">
              <a:spcBef>
                <a:spcPts val="0"/>
              </a:spcBef>
              <a:spcAft>
                <a:spcPts val="0"/>
              </a:spcAft>
            </a:pPr>
            <a:r>
              <a:rPr lang="en-US" sz="1800" dirty="0" err="1">
                <a:solidFill>
                  <a:prstClr val="black"/>
                </a:solidFill>
                <a:latin typeface="Calibri"/>
              </a:rPr>
              <a:t>Gorter</a:t>
            </a:r>
            <a:r>
              <a:rPr lang="en-US" sz="1800" dirty="0">
                <a:solidFill>
                  <a:prstClr val="black"/>
                </a:solidFill>
                <a:latin typeface="Calibri"/>
              </a:rPr>
              <a:t> &amp; Grendel</a:t>
            </a:r>
          </a:p>
        </p:txBody>
      </p:sp>
      <p:sp>
        <p:nvSpPr>
          <p:cNvPr id="14" name="TextBox 13">
            <a:extLst>
              <a:ext uri="{FF2B5EF4-FFF2-40B4-BE49-F238E27FC236}">
                <a16:creationId xmlns:a16="http://schemas.microsoft.com/office/drawing/2014/main" id="{15E64857-B4B6-244C-9549-FBDE3F810E56}"/>
              </a:ext>
            </a:extLst>
          </p:cNvPr>
          <p:cNvSpPr txBox="1"/>
          <p:nvPr/>
        </p:nvSpPr>
        <p:spPr>
          <a:xfrm>
            <a:off x="527588" y="1446714"/>
            <a:ext cx="652643" cy="369332"/>
          </a:xfrm>
          <a:prstGeom prst="rect">
            <a:avLst/>
          </a:prstGeom>
          <a:noFill/>
        </p:spPr>
        <p:txBody>
          <a:bodyPr wrap="none" rtlCol="0">
            <a:spAutoFit/>
          </a:bodyPr>
          <a:lstStyle/>
          <a:p>
            <a:pPr defTabSz="457200" eaLnBrk="1" fontAlgn="auto" hangingPunct="1">
              <a:spcBef>
                <a:spcPts val="0"/>
              </a:spcBef>
              <a:spcAft>
                <a:spcPts val="0"/>
              </a:spcAft>
            </a:pPr>
            <a:r>
              <a:rPr lang="en-US" sz="1800" dirty="0">
                <a:solidFill>
                  <a:prstClr val="black"/>
                </a:solidFill>
                <a:latin typeface="Calibri"/>
              </a:rPr>
              <a:t>1958</a:t>
            </a:r>
          </a:p>
        </p:txBody>
      </p:sp>
      <p:sp>
        <p:nvSpPr>
          <p:cNvPr id="15" name="TextBox 14">
            <a:extLst>
              <a:ext uri="{FF2B5EF4-FFF2-40B4-BE49-F238E27FC236}">
                <a16:creationId xmlns:a16="http://schemas.microsoft.com/office/drawing/2014/main" id="{3D97A1AA-D21E-1542-A17E-44DBD82C5BE5}"/>
              </a:ext>
            </a:extLst>
          </p:cNvPr>
          <p:cNvSpPr txBox="1"/>
          <p:nvPr/>
        </p:nvSpPr>
        <p:spPr>
          <a:xfrm>
            <a:off x="3616715" y="895834"/>
            <a:ext cx="1910588" cy="461665"/>
          </a:xfrm>
          <a:prstGeom prst="rect">
            <a:avLst/>
          </a:prstGeom>
          <a:noFill/>
        </p:spPr>
        <p:txBody>
          <a:bodyPr wrap="none" rtlCol="0">
            <a:spAutoFit/>
          </a:bodyPr>
          <a:lstStyle/>
          <a:p>
            <a:pPr algn="ctr"/>
            <a:r>
              <a:rPr lang="en-US" i="1" dirty="0">
                <a:latin typeface="Cambria" panose="02040503050406030204" pitchFamily="18" charset="0"/>
              </a:rPr>
              <a:t>Lipid bilayers</a:t>
            </a:r>
          </a:p>
        </p:txBody>
      </p:sp>
    </p:spTree>
    <p:extLst>
      <p:ext uri="{BB962C8B-B14F-4D97-AF65-F5344CB8AC3E}">
        <p14:creationId xmlns:p14="http://schemas.microsoft.com/office/powerpoint/2010/main" val="15229411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771A47D-4CF3-CC4D-8F4F-162ED6FCDB93}"/>
              </a:ext>
            </a:extLst>
          </p:cNvPr>
          <p:cNvSpPr txBox="1">
            <a:spLocks/>
          </p:cNvSpPr>
          <p:nvPr/>
        </p:nvSpPr>
        <p:spPr>
          <a:xfrm>
            <a:off x="0" y="-1074"/>
            <a:ext cx="9144000" cy="746459"/>
          </a:xfrm>
          <a:prstGeom prst="rect">
            <a:avLst/>
          </a:prstGeom>
          <a:solidFill>
            <a:schemeClr val="tx1"/>
          </a:solidFill>
        </p:spPr>
        <p:txBody>
          <a:bodyPr vert="horz" lIns="68580" tIns="34290" rIns="68580" bIns="3429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300" dirty="0">
                <a:solidFill>
                  <a:schemeClr val="bg1"/>
                </a:solidFill>
              </a:rPr>
              <a:t>The nature of biological membranes</a:t>
            </a:r>
          </a:p>
        </p:txBody>
      </p:sp>
      <p:pic>
        <p:nvPicPr>
          <p:cNvPr id="7" name="Picture 2">
            <a:extLst>
              <a:ext uri="{FF2B5EF4-FFF2-40B4-BE49-F238E27FC236}">
                <a16:creationId xmlns:a16="http://schemas.microsoft.com/office/drawing/2014/main" id="{7E5F538F-5C17-EC4B-983A-C8CB89B741A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026" b="4407"/>
          <a:stretch/>
        </p:blipFill>
        <p:spPr bwMode="auto">
          <a:xfrm>
            <a:off x="1849015" y="1357499"/>
            <a:ext cx="5445967" cy="3606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a:extLst>
              <a:ext uri="{FF2B5EF4-FFF2-40B4-BE49-F238E27FC236}">
                <a16:creationId xmlns:a16="http://schemas.microsoft.com/office/drawing/2014/main" id="{965979AF-DAAB-E748-B25D-3B9616F5E369}"/>
              </a:ext>
            </a:extLst>
          </p:cNvPr>
          <p:cNvSpPr txBox="1"/>
          <p:nvPr/>
        </p:nvSpPr>
        <p:spPr>
          <a:xfrm>
            <a:off x="3675385" y="895834"/>
            <a:ext cx="1793248" cy="461665"/>
          </a:xfrm>
          <a:prstGeom prst="rect">
            <a:avLst/>
          </a:prstGeom>
          <a:noFill/>
        </p:spPr>
        <p:txBody>
          <a:bodyPr wrap="none" rtlCol="0">
            <a:spAutoFit/>
          </a:bodyPr>
          <a:lstStyle/>
          <a:p>
            <a:pPr algn="ctr"/>
            <a:r>
              <a:rPr lang="en-US" i="1" dirty="0">
                <a:latin typeface="Cambria" panose="02040503050406030204" pitchFamily="18" charset="0"/>
              </a:rPr>
              <a:t>Lipid species</a:t>
            </a:r>
          </a:p>
        </p:txBody>
      </p:sp>
    </p:spTree>
    <p:extLst>
      <p:ext uri="{BB962C8B-B14F-4D97-AF65-F5344CB8AC3E}">
        <p14:creationId xmlns:p14="http://schemas.microsoft.com/office/powerpoint/2010/main" val="20243089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771A47D-4CF3-CC4D-8F4F-162ED6FCDB93}"/>
              </a:ext>
            </a:extLst>
          </p:cNvPr>
          <p:cNvSpPr txBox="1">
            <a:spLocks/>
          </p:cNvSpPr>
          <p:nvPr/>
        </p:nvSpPr>
        <p:spPr>
          <a:xfrm>
            <a:off x="0" y="-1074"/>
            <a:ext cx="9144000" cy="746459"/>
          </a:xfrm>
          <a:prstGeom prst="rect">
            <a:avLst/>
          </a:prstGeom>
          <a:solidFill>
            <a:schemeClr val="tx1"/>
          </a:solidFill>
        </p:spPr>
        <p:txBody>
          <a:bodyPr vert="horz" lIns="68580" tIns="34290" rIns="68580" bIns="3429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300" dirty="0">
                <a:solidFill>
                  <a:schemeClr val="bg1"/>
                </a:solidFill>
              </a:rPr>
              <a:t>The nature of biological membranes</a:t>
            </a:r>
          </a:p>
        </p:txBody>
      </p:sp>
      <p:pic>
        <p:nvPicPr>
          <p:cNvPr id="6" name="Picture 2">
            <a:extLst>
              <a:ext uri="{FF2B5EF4-FFF2-40B4-BE49-F238E27FC236}">
                <a16:creationId xmlns:a16="http://schemas.microsoft.com/office/drawing/2014/main" id="{38DE0361-7AEC-6E4F-83C9-7004EC6ABB3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9" r="35883" b="6815"/>
          <a:stretch/>
        </p:blipFill>
        <p:spPr bwMode="auto">
          <a:xfrm>
            <a:off x="537343" y="1477142"/>
            <a:ext cx="2928472" cy="1750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a:extLst>
              <a:ext uri="{FF2B5EF4-FFF2-40B4-BE49-F238E27FC236}">
                <a16:creationId xmlns:a16="http://schemas.microsoft.com/office/drawing/2014/main" id="{EC4B9496-819C-434B-867D-85D1662A4F31}"/>
              </a:ext>
            </a:extLst>
          </p:cNvPr>
          <p:cNvSpPr txBox="1"/>
          <p:nvPr/>
        </p:nvSpPr>
        <p:spPr>
          <a:xfrm>
            <a:off x="2591986" y="895834"/>
            <a:ext cx="3960059" cy="461665"/>
          </a:xfrm>
          <a:prstGeom prst="rect">
            <a:avLst/>
          </a:prstGeom>
          <a:noFill/>
        </p:spPr>
        <p:txBody>
          <a:bodyPr wrap="none" rtlCol="0">
            <a:spAutoFit/>
          </a:bodyPr>
          <a:lstStyle/>
          <a:p>
            <a:pPr algn="ctr"/>
            <a:r>
              <a:rPr lang="en-US" i="1" dirty="0">
                <a:latin typeface="Cambria" panose="02040503050406030204" pitchFamily="18" charset="0"/>
              </a:rPr>
              <a:t>Lipid shape and self-assembly</a:t>
            </a:r>
          </a:p>
        </p:txBody>
      </p:sp>
      <p:pic>
        <p:nvPicPr>
          <p:cNvPr id="8" name="Picture 7">
            <a:extLst>
              <a:ext uri="{FF2B5EF4-FFF2-40B4-BE49-F238E27FC236}">
                <a16:creationId xmlns:a16="http://schemas.microsoft.com/office/drawing/2014/main" id="{DE6C9A3E-7F2F-504E-B78A-CBBAF80A51E1}"/>
              </a:ext>
            </a:extLst>
          </p:cNvPr>
          <p:cNvPicPr>
            <a:picLocks noChangeAspect="1"/>
          </p:cNvPicPr>
          <p:nvPr/>
        </p:nvPicPr>
        <p:blipFill>
          <a:blip r:embed="rId4"/>
          <a:stretch>
            <a:fillRect/>
          </a:stretch>
        </p:blipFill>
        <p:spPr>
          <a:xfrm>
            <a:off x="3995936" y="1608324"/>
            <a:ext cx="3942246" cy="2888878"/>
          </a:xfrm>
          <a:prstGeom prst="rect">
            <a:avLst/>
          </a:prstGeom>
        </p:spPr>
      </p:pic>
      <p:pic>
        <p:nvPicPr>
          <p:cNvPr id="12" name="Picture 2">
            <a:extLst>
              <a:ext uri="{FF2B5EF4-FFF2-40B4-BE49-F238E27FC236}">
                <a16:creationId xmlns:a16="http://schemas.microsoft.com/office/drawing/2014/main" id="{4E768D9D-3D12-1240-B8F1-CC641CB6645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3299" b="6815"/>
          <a:stretch/>
        </p:blipFill>
        <p:spPr bwMode="auto">
          <a:xfrm>
            <a:off x="916971" y="3227879"/>
            <a:ext cx="1682035" cy="1750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874358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PPRESENTATIONGUID" val="d6b766b5-06b9-47fb-ba49-ec93e3b5a1d9"/>
  <p:tag name="TPVERSION" val="8"/>
  <p:tag name="TPFULLVERSION" val="8.2.6.7"/>
  <p:tag name="PPTVERSION" val="16"/>
  <p:tag name="TPOS" val="2"/>
  <p:tag name="TPLASTSAVEVERSION" val="6.2 PC"/>
</p:tagLst>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0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08"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a:ln>
              <a:noFill/>
            </a:ln>
            <a:solidFill>
              <a:srgbClr val="000000"/>
            </a:solidFill>
            <a:effectLst/>
            <a:latin typeface="Times New Roman"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a:ln>
              <a:noFill/>
            </a:ln>
            <a:solidFill>
              <a:srgbClr val="000000"/>
            </a:solidFill>
            <a:effectLst/>
            <a:latin typeface="Times New Roman"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23550</TotalTime>
  <Words>4029</Words>
  <Application>Microsoft Macintosh PowerPoint</Application>
  <PresentationFormat>On-screen Show (16:9)</PresentationFormat>
  <Paragraphs>450</Paragraphs>
  <Slides>40</Slides>
  <Notes>37</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40</vt:i4>
      </vt:variant>
    </vt:vector>
  </HeadingPairs>
  <TitlesOfParts>
    <vt:vector size="50" baseType="lpstr">
      <vt:lpstr>Arial</vt:lpstr>
      <vt:lpstr>Calibri</vt:lpstr>
      <vt:lpstr>Cambria</vt:lpstr>
      <vt:lpstr>Helvetica</vt:lpstr>
      <vt:lpstr>StarBats</vt:lpstr>
      <vt:lpstr>StarSymbol</vt:lpstr>
      <vt:lpstr>Times</vt:lpstr>
      <vt:lpstr>Times New Roman</vt:lpstr>
      <vt:lpstr>Blank Presentation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Sumanas, Inc.</Manager>
  <Company>Garland Science 2009</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Physical Biology of the Cell</dc:title>
  <dc:subject/>
  <dc:creator>Phillips et al.</dc:creator>
  <cp:keywords/>
  <dc:description/>
  <cp:lastModifiedBy>Suliana Manley</cp:lastModifiedBy>
  <cp:revision>253</cp:revision>
  <cp:lastPrinted>2025-03-09T20:35:19Z</cp:lastPrinted>
  <dcterms:created xsi:type="dcterms:W3CDTF">2012-05-04T19:38:54Z</dcterms:created>
  <dcterms:modified xsi:type="dcterms:W3CDTF">2025-03-09T22:36:15Z</dcterms:modified>
  <cp:category/>
</cp:coreProperties>
</file>