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64" r:id="rId2"/>
    <p:sldId id="259" r:id="rId3"/>
    <p:sldId id="282" r:id="rId4"/>
    <p:sldId id="274" r:id="rId5"/>
    <p:sldId id="346" r:id="rId6"/>
    <p:sldId id="303" r:id="rId7"/>
    <p:sldId id="350" r:id="rId8"/>
    <p:sldId id="272" r:id="rId9"/>
    <p:sldId id="347" r:id="rId10"/>
    <p:sldId id="286" r:id="rId11"/>
    <p:sldId id="348" r:id="rId12"/>
    <p:sldId id="349" r:id="rId13"/>
    <p:sldId id="260" r:id="rId14"/>
    <p:sldId id="284" r:id="rId15"/>
    <p:sldId id="321" r:id="rId16"/>
    <p:sldId id="292" r:id="rId17"/>
    <p:sldId id="293" r:id="rId18"/>
    <p:sldId id="294" r:id="rId19"/>
    <p:sldId id="295" r:id="rId20"/>
    <p:sldId id="325" r:id="rId21"/>
    <p:sldId id="297" r:id="rId22"/>
    <p:sldId id="310" r:id="rId23"/>
    <p:sldId id="311" r:id="rId24"/>
    <p:sldId id="334" r:id="rId25"/>
    <p:sldId id="319" r:id="rId26"/>
    <p:sldId id="323" r:id="rId27"/>
    <p:sldId id="299" r:id="rId28"/>
    <p:sldId id="300" r:id="rId29"/>
    <p:sldId id="326" r:id="rId30"/>
    <p:sldId id="279" r:id="rId31"/>
    <p:sldId id="280" r:id="rId32"/>
    <p:sldId id="329" r:id="rId33"/>
    <p:sldId id="296" r:id="rId34"/>
    <p:sldId id="330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t Villard" initials="LV" lastIdx="1" clrIdx="0">
    <p:extLst>
      <p:ext uri="{19B8F6BF-5375-455C-9EA6-DF929625EA0E}">
        <p15:presenceInfo xmlns:p15="http://schemas.microsoft.com/office/powerpoint/2012/main" userId="138ac21ec3480b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8C8A3"/>
    <a:srgbClr val="CC00CC"/>
    <a:srgbClr val="336600"/>
    <a:srgbClr val="DDFFDD"/>
    <a:srgbClr val="CCFFCC"/>
    <a:srgbClr val="008000"/>
    <a:srgbClr val="CC0000"/>
    <a:srgbClr val="003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9807" autoAdjust="0"/>
  </p:normalViewPr>
  <p:slideViewPr>
    <p:cSldViewPr>
      <p:cViewPr varScale="1">
        <p:scale>
          <a:sx n="64" d="100"/>
          <a:sy n="64" d="100"/>
        </p:scale>
        <p:origin x="44" y="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7E80FFA-60CD-4E4C-A3DD-8CEAF8AF74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138" cy="48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5" tIns="45362" rIns="90725" bIns="45362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E57DC1D-1043-4742-9B60-0EB2335323A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1"/>
            <a:ext cx="3170138" cy="48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5" tIns="45362" rIns="90725" bIns="45362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46C4599-229E-459B-AE0E-EBEAAC1BB28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5" tIns="45362" rIns="90725" bIns="45362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AB5D1AF-2459-4BBB-9D81-D7B25120932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5" tIns="45362" rIns="90725" bIns="45362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0DCE45D5-9C24-4426-AB47-0EA1C07EAA53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2B9203C-B2AB-4FD1-A835-677697BC72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6327FF8-F4A3-427B-9CDC-4EF48A454C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2" y="0"/>
            <a:ext cx="3168503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3F513C46-F94D-44D8-B5F8-72AAF88B27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8D306E17-9BCD-4CD0-848B-94B78F130C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/>
              <a:t>Click to edit Master text styles</a:t>
            </a:r>
          </a:p>
          <a:p>
            <a:pPr lvl="1"/>
            <a:r>
              <a:rPr lang="en-US" altLang="fr-FR" noProof="0"/>
              <a:t>Second level</a:t>
            </a:r>
          </a:p>
          <a:p>
            <a:pPr lvl="2"/>
            <a:r>
              <a:rPr lang="en-US" altLang="fr-FR" noProof="0"/>
              <a:t>Third level</a:t>
            </a:r>
          </a:p>
          <a:p>
            <a:pPr lvl="3"/>
            <a:r>
              <a:rPr lang="en-US" altLang="fr-FR" noProof="0"/>
              <a:t>Fourth level</a:t>
            </a:r>
          </a:p>
          <a:p>
            <a:pPr lvl="4"/>
            <a:r>
              <a:rPr lang="en-US" altLang="fr-FR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98B7FE19-DCA3-4F42-BA5C-A8E2577AF4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89A705B3-338F-45B0-82D8-886A7E7C1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2" y="9120172"/>
            <a:ext cx="3168503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fld id="{430CCBA5-61DE-438F-85B1-D929AD28E3BC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F1355A9B-40F5-44D7-9BE3-953E166AD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BDE8B56B-ACFF-4427-82A2-C38EA11DA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4F06F23-A97C-470C-B68A-1864A640A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8919867-5861-4038-84B8-873FB3A12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358C7F2-63AB-4FA3-9D0A-17F021BBF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337CF-2651-4039-988E-5D731801B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42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D4869E-2A55-4892-8001-8A037A682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CE40A5-292D-4DDD-BB46-69F8495C5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8205CE-11FC-41DA-87D6-C157145F0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355B3-F5E4-4332-948B-5D1C65E30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85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075C75-82B3-42DE-B95A-05C5FEC6A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04111A-54E6-4C68-833C-64BEF1A0F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26B811-B41B-4CD1-9B6A-074ABF29FE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2950F-9D68-48D9-B9F1-B56530924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67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A1163C-8811-4C8B-B863-A88351938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29D55A-691E-48F2-94C9-FA9320D3A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1BFB6A3-8F19-49A5-BB18-91FC427C6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C165D-EB0E-42CF-933D-D367889CA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55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6">
            <a:extLst>
              <a:ext uri="{FF2B5EF4-FFF2-40B4-BE49-F238E27FC236}">
                <a16:creationId xmlns:a16="http://schemas.microsoft.com/office/drawing/2014/main" id="{C46781BF-C464-44BE-861E-E36DD771C2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519863"/>
            <a:ext cx="1016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4D346-89F0-4BE7-9BF7-C978EAD1D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363E0-5545-4C38-959F-9EC442A4B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948E7-DB63-44D9-9DC5-A5DADF127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AB7D3-981D-4EA9-974C-75AF45C61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33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8A226A-7797-4FB7-B9EE-A56D30F2E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DBF982-4138-4028-B768-8AD9894A0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605DAF-0631-4212-8CE0-52EDE1B07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64A48-98CA-4DCD-BCE1-E877B722C7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21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EC77B-3C2C-4FD1-9F8A-2993F9E17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357B6-B5A7-42FA-86E4-4538B0DDB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5378B-8CA5-4C2B-9352-2D04CEEC3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6567E-1285-432F-A0BD-6C3E2D414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68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C8B0A4-C832-4952-A247-3801966E9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9847C1-ECF6-414F-9E37-7613AEF95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7FF8D9-2F36-48D6-9BAF-ED65B51A3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6FAFE-5A5B-4752-92B4-98831B2DD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55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751670-2559-40D5-BF2A-4C862F62D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594D0A-8A5E-426D-9B44-7A7D99DA8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E86958-3706-4FA0-89F8-B4148ADA5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8039A-F8D1-400C-BCA4-96F668649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88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C1DA92-12AF-4208-BA16-A982A4D70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D2AD05-9CB7-4960-9D4F-AF41D2115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EB5370-80A2-4804-B918-812F0B2EE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0DFD8-151E-4BD6-B7E7-7594B3F8F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14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D82B4-7F05-4607-885C-24474BFC3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D638D-4309-45D8-BE4A-DA152997FE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41D-3C9B-480B-AE97-AF669FE0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7601D-D697-439B-B0E0-E92E285F0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6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E671E-3420-47FA-952D-6D01DF6BD4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1BAC5-5979-412A-9347-EA77FB8BB4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D0FB3-B16F-42EB-8FAC-2E8B07F16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43094-59AF-4ED5-94BC-20053A614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08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227799-79EA-460F-B962-0E88DE55B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4AEEC8-5AAF-439F-8B2A-F3B6F7EE3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F9131E13-5E49-4AA5-9C7B-BD0EE71018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413" y="6435725"/>
            <a:ext cx="28956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Swiss Plasma Center</a:t>
            </a:r>
            <a:endParaRPr lang="en-US" altLang="en-US" dirty="0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14AAC4B-80DA-4890-8983-0F740A4670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89209D64-752A-4B44-9400-D4844DE09C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Line 8">
            <a:extLst>
              <a:ext uri="{FF2B5EF4-FFF2-40B4-BE49-F238E27FC236}">
                <a16:creationId xmlns:a16="http://schemas.microsoft.com/office/drawing/2014/main" id="{F31BEA64-5379-4638-9209-21E227295A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6453188"/>
            <a:ext cx="83724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D43506AA-A0A0-40F9-B6B7-920C939F3B9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6111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8">
            <a:extLst>
              <a:ext uri="{FF2B5EF4-FFF2-40B4-BE49-F238E27FC236}">
                <a16:creationId xmlns:a16="http://schemas.microsoft.com/office/drawing/2014/main" id="{762E21C7-B038-46E4-B861-8048CDDF711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88913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pic>
        <p:nvPicPr>
          <p:cNvPr id="1033" name="Image 36">
            <a:extLst>
              <a:ext uri="{FF2B5EF4-FFF2-40B4-BE49-F238E27FC236}">
                <a16:creationId xmlns:a16="http://schemas.microsoft.com/office/drawing/2014/main" id="{58816341-9D5B-4B8E-B272-ACD74DBF6C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519863"/>
            <a:ext cx="1016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24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NULL"/><Relationship Id="rId7" Type="http://schemas.openxmlformats.org/officeDocument/2006/relationships/image" Target="../media/image45.wmf"/><Relationship Id="rId12" Type="http://schemas.openxmlformats.org/officeDocument/2006/relationships/image" Target="../media/image4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epfl.ch/mod/resource/view.php?id=822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png"/><Relationship Id="rId5" Type="http://schemas.openxmlformats.org/officeDocument/2006/relationships/image" Target="../media/image57.wmf"/><Relationship Id="rId4" Type="http://schemas.openxmlformats.org/officeDocument/2006/relationships/image" Target="../media/image5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68.wm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67.wmf"/><Relationship Id="rId5" Type="http://schemas.openxmlformats.org/officeDocument/2006/relationships/image" Target="../media/image37.png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64.wmf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71.wmf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79.wmf"/><Relationship Id="rId9" Type="http://schemas.openxmlformats.org/officeDocument/2006/relationships/image" Target="../media/image8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8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93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8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9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9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wmf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6.pn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12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>
            <a:extLst>
              <a:ext uri="{FF2B5EF4-FFF2-40B4-BE49-F238E27FC236}">
                <a16:creationId xmlns:a16="http://schemas.microsoft.com/office/drawing/2014/main" id="{ACD0CFE4-8AB5-4C79-9F85-FC0C2C130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05" y="476672"/>
            <a:ext cx="7937039" cy="85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200" b="1" dirty="0">
                <a:latin typeface="Garamond" panose="02020404030301010803" pitchFamily="18" charset="0"/>
              </a:rPr>
              <a:t>Physique</a:t>
            </a:r>
            <a:r>
              <a:rPr lang="fr-CH" altLang="fr-FR" sz="4200" b="1" dirty="0">
                <a:latin typeface="Garamond" panose="02020404030301010803" pitchFamily="18" charset="0"/>
              </a:rPr>
              <a:t> Numérique – Semaine 9</a:t>
            </a:r>
            <a:endParaRPr lang="en-US" altLang="fr-FR" sz="4200" b="1" dirty="0">
              <a:latin typeface="Garamond" panose="02020404030301010803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DD973-909D-4E77-8DCC-E8B5DE76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AC4F4-1690-498B-BCDE-2A34436CB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5441" cy="281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D61A47-0825-4AC0-B123-02635CC2C47D}"/>
              </a:ext>
            </a:extLst>
          </p:cNvPr>
          <p:cNvSpPr txBox="1"/>
          <p:nvPr/>
        </p:nvSpPr>
        <p:spPr>
          <a:xfrm>
            <a:off x="875274" y="1199507"/>
            <a:ext cx="79370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Rappel de la </a:t>
            </a:r>
            <a:r>
              <a:rPr lang="en-US" sz="2000" b="1" dirty="0" err="1"/>
              <a:t>semaine</a:t>
            </a:r>
            <a:r>
              <a:rPr lang="en-US" sz="2000" b="1" dirty="0"/>
              <a:t> 8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err="1"/>
              <a:t>Chapitre</a:t>
            </a:r>
            <a:r>
              <a:rPr lang="en-US" b="1" dirty="0"/>
              <a:t> 4 Int</a:t>
            </a:r>
            <a:r>
              <a:rPr lang="fr-CH" b="1" dirty="0" err="1"/>
              <a:t>égration</a:t>
            </a:r>
            <a:r>
              <a:rPr lang="fr-CH" b="1" dirty="0"/>
              <a:t> spatio-temporelle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b="1" dirty="0"/>
              <a:t>Section 4.1 Advection-Diffusion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Différences finies explicite à 2 niveaux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Limite de stabilité: critère CFL . Advection.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7DFCB-64A8-49A1-935C-A0F628C43E4B}"/>
              </a:ext>
            </a:extLst>
          </p:cNvPr>
          <p:cNvSpPr txBox="1"/>
          <p:nvPr/>
        </p:nvSpPr>
        <p:spPr>
          <a:xfrm>
            <a:off x="875274" y="3221162"/>
            <a:ext cx="80449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Plan de la </a:t>
            </a:r>
            <a:r>
              <a:rPr lang="en-US" sz="2000" b="1" dirty="0" err="1"/>
              <a:t>semaine</a:t>
            </a:r>
            <a:r>
              <a:rPr lang="en-US" sz="2000" b="1" dirty="0"/>
              <a:t> 9</a:t>
            </a:r>
            <a:endParaRPr lang="en-US" sz="2000" dirty="0"/>
          </a:p>
          <a:p>
            <a:endParaRPr lang="fr-CH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4.1 Advection-Diffusion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Diffusion. Critère de stabilité.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Analyse de stabilité de Von </a:t>
            </a:r>
            <a:r>
              <a:rPr lang="fr-CH" dirty="0" err="1"/>
              <a:t>Neuman</a:t>
            </a:r>
            <a:endParaRPr lang="fr-CH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b="1" dirty="0"/>
              <a:t>4.1 Ondes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Différences finies explicite à 3 niveaux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Limite de stabilité: critère CFL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 Analyse de stabilité de Von </a:t>
            </a:r>
            <a:r>
              <a:rPr lang="fr-CH" dirty="0" err="1"/>
              <a:t>Neuman</a:t>
            </a:r>
            <a:endParaRPr lang="fr-CH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b="1" dirty="0"/>
              <a:t>Ex.5 - Vague dans un océan de profondeur variable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75B57-F0AF-4680-AF1A-E7C801A8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>
            <a:extLst>
              <a:ext uri="{FF2B5EF4-FFF2-40B4-BE49-F238E27FC236}">
                <a16:creationId xmlns:a16="http://schemas.microsoft.com/office/drawing/2014/main" id="{44976D6A-C59E-4A5E-BA09-09FE5B32B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81525"/>
            <a:ext cx="8229600" cy="1549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CH" altLang="fr-FR" sz="2100"/>
              <a:t>Evolution de la variance: (a) solution analytique, </a:t>
            </a:r>
            <a:r>
              <a:rPr lang="fr-CH" altLang="fr-FR" sz="2100">
                <a:solidFill>
                  <a:srgbClr val="3333FF"/>
                </a:solidFill>
              </a:rPr>
              <a:t>(1) solution numérique avec schéma explicite à 2 niveaux et advection upwind, </a:t>
            </a:r>
            <a:r>
              <a:rPr lang="fr-CH" altLang="fr-FR" sz="2100">
                <a:solidFill>
                  <a:srgbClr val="FF0000"/>
                </a:solidFill>
              </a:rPr>
              <a:t>(2) advection centrée</a:t>
            </a:r>
          </a:p>
          <a:p>
            <a:pPr eaLnBrk="1" hangingPunct="1">
              <a:lnSpc>
                <a:spcPct val="80000"/>
              </a:lnSpc>
            </a:pPr>
            <a:r>
              <a:rPr lang="fr-CH" altLang="fr-FR" sz="2100"/>
              <a:t>Le surcroît de diffusion est un artefact dû à la diffusion numérique créée par le schéma de l’advection upwind</a:t>
            </a:r>
            <a:endParaRPr lang="en-US" altLang="fr-FR" sz="2100"/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8FF62FCD-0688-44AF-9509-E236164A8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solidFill>
            <a:srgbClr val="E2FFF4"/>
          </a:solidFill>
        </p:spPr>
        <p:txBody>
          <a:bodyPr/>
          <a:lstStyle/>
          <a:p>
            <a:pPr eaLnBrk="1" hangingPunct="1"/>
            <a:r>
              <a:rPr lang="fr-CH" altLang="fr-FR" sz="3600"/>
              <a:t>Advection-Diffusion. Diffusion numérique</a:t>
            </a:r>
            <a:r>
              <a:rPr lang="fr-CH" altLang="fr-FR"/>
              <a:t> </a:t>
            </a:r>
            <a:endParaRPr lang="en-US" altLang="fr-FR"/>
          </a:p>
        </p:txBody>
      </p:sp>
      <p:pic>
        <p:nvPicPr>
          <p:cNvPr id="21510" name="Picture 5">
            <a:extLst>
              <a:ext uri="{FF2B5EF4-FFF2-40B4-BE49-F238E27FC236}">
                <a16:creationId xmlns:a16="http://schemas.microsoft.com/office/drawing/2014/main" id="{C98B0B8F-84C5-440B-83EE-76DA12FC5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3908425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369D94-A326-4466-A9CD-5787D546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EFD90-7078-41D1-BBDC-4EF3812B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66C46B8-8E28-4B0F-A181-64F4D41B6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031" y="1088231"/>
            <a:ext cx="8135937" cy="58181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CH" altLang="en-CH" sz="2400" b="1" dirty="0"/>
              <a:t> 4.1.2 Advection et Diffusion - résumé</a:t>
            </a:r>
            <a:endParaRPr lang="fr-CH" altLang="en-CH" sz="2400" dirty="0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51CAC44-9F18-428F-9F65-DF48204F9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solidFill>
            <a:srgbClr val="E2FFF4"/>
          </a:solidFill>
          <a:ln/>
        </p:spPr>
        <p:txBody>
          <a:bodyPr/>
          <a:lstStyle/>
          <a:p>
            <a:pPr algn="ctr"/>
            <a:r>
              <a:rPr lang="en-US" altLang="en-CH" sz="2800" b="1" dirty="0" err="1"/>
              <a:t>Schéma</a:t>
            </a:r>
            <a:r>
              <a:rPr lang="en-US" altLang="en-CH" sz="2800" b="1" dirty="0"/>
              <a:t> diff</a:t>
            </a:r>
            <a:r>
              <a:rPr lang="fr-CH" altLang="en-CH" sz="2800" b="1" dirty="0" err="1"/>
              <a:t>érences</a:t>
            </a:r>
            <a:r>
              <a:rPr lang="fr-CH" altLang="en-CH" sz="2800" b="1" dirty="0"/>
              <a:t> finies explicite 2 niveaux</a:t>
            </a:r>
            <a:endParaRPr lang="en-US" altLang="en-CH" sz="2800" b="1" dirty="0"/>
          </a:p>
        </p:txBody>
      </p:sp>
      <p:pic>
        <p:nvPicPr>
          <p:cNvPr id="86021" name="Picture 5">
            <a:extLst>
              <a:ext uri="{FF2B5EF4-FFF2-40B4-BE49-F238E27FC236}">
                <a16:creationId xmlns:a16="http://schemas.microsoft.com/office/drawing/2014/main" id="{326C764C-AECF-43E8-B847-68336969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6872287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2" name="Picture 6">
            <a:extLst>
              <a:ext uri="{FF2B5EF4-FFF2-40B4-BE49-F238E27FC236}">
                <a16:creationId xmlns:a16="http://schemas.microsoft.com/office/drawing/2014/main" id="{B3F458A7-A1CE-4C48-B7A0-324A5999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4" y="3686175"/>
            <a:ext cx="881029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3" name="Rectangle 7">
            <a:extLst>
              <a:ext uri="{FF2B5EF4-FFF2-40B4-BE49-F238E27FC236}">
                <a16:creationId xmlns:a16="http://schemas.microsoft.com/office/drawing/2014/main" id="{B7439E41-307E-4EB1-BCA0-7B1D56EE9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292600"/>
            <a:ext cx="80645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CH" altLang="en-CH" sz="2100" b="1">
                <a:solidFill>
                  <a:srgbClr val="CC0000"/>
                </a:solidFill>
              </a:rPr>
              <a:t>Il peut y avoir instabilité numérique!</a:t>
            </a:r>
          </a:p>
          <a:p>
            <a:pPr>
              <a:lnSpc>
                <a:spcPct val="80000"/>
              </a:lnSpc>
            </a:pPr>
            <a:r>
              <a:rPr lang="fr-CH" altLang="en-CH" sz="2100" b="1">
                <a:solidFill>
                  <a:srgbClr val="CC0000"/>
                </a:solidFill>
              </a:rPr>
              <a:t>Le schéma explicite upwind pour l’advection stabilise, mais introduit de la diffusion numérique</a:t>
            </a:r>
          </a:p>
          <a:p>
            <a:pPr>
              <a:lnSpc>
                <a:spcPct val="80000"/>
              </a:lnSpc>
            </a:pPr>
            <a:r>
              <a:rPr lang="en-US" altLang="en-CH" sz="2100" b="1">
                <a:solidFill>
                  <a:srgbClr val="CC0000"/>
                </a:solidFill>
              </a:rPr>
              <a:t>Conditions de stabilit</a:t>
            </a:r>
            <a:r>
              <a:rPr lang="fr-CH" altLang="en-CH" sz="2100" b="1">
                <a:solidFill>
                  <a:srgbClr val="CC0000"/>
                </a:solidFill>
              </a:rPr>
              <a:t>é</a:t>
            </a:r>
            <a:endParaRPr lang="en-US" altLang="en-CH" sz="2100">
              <a:solidFill>
                <a:srgbClr val="CC0000"/>
              </a:solidFill>
            </a:endParaRPr>
          </a:p>
        </p:txBody>
      </p:sp>
      <p:pic>
        <p:nvPicPr>
          <p:cNvPr id="86024" name="Picture 8">
            <a:extLst>
              <a:ext uri="{FF2B5EF4-FFF2-40B4-BE49-F238E27FC236}">
                <a16:creationId xmlns:a16="http://schemas.microsoft.com/office/drawing/2014/main" id="{8A9C1AE7-EC85-48CF-B64E-EBD4B13F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08275"/>
            <a:ext cx="144303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5" name="Picture 9">
            <a:extLst>
              <a:ext uri="{FF2B5EF4-FFF2-40B4-BE49-F238E27FC236}">
                <a16:creationId xmlns:a16="http://schemas.microsoft.com/office/drawing/2014/main" id="{FB8113A6-7AA6-4B6F-B12A-604EA7DF2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153035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6" name="Picture 10">
            <a:extLst>
              <a:ext uri="{FF2B5EF4-FFF2-40B4-BE49-F238E27FC236}">
                <a16:creationId xmlns:a16="http://schemas.microsoft.com/office/drawing/2014/main" id="{4C58F123-EFD4-4954-A0ED-B200EC979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45125"/>
            <a:ext cx="21272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7" name="Picture 11">
            <a:extLst>
              <a:ext uri="{FF2B5EF4-FFF2-40B4-BE49-F238E27FC236}">
                <a16:creationId xmlns:a16="http://schemas.microsoft.com/office/drawing/2014/main" id="{248AD453-4DEF-4775-9103-2CE4157D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157788"/>
            <a:ext cx="2160588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9" name="Text Box 13">
            <a:extLst>
              <a:ext uri="{FF2B5EF4-FFF2-40B4-BE49-F238E27FC236}">
                <a16:creationId xmlns:a16="http://schemas.microsoft.com/office/drawing/2014/main" id="{6DD87CC1-1E40-4673-913E-75D18088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924175"/>
            <a:ext cx="3109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H" sz="2400"/>
              <a:t>Paramètre CFL :</a:t>
            </a:r>
          </a:p>
          <a:p>
            <a:r>
              <a:rPr lang="en-US" altLang="en-CH" sz="2000"/>
              <a:t>Courant-Friedrichs-Lewy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4344A-56C2-48B4-A700-746FA085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40891-B656-43D0-A1A8-5D3A02A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4A14E1C9-C590-49BB-AEE3-DC61838C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solidFill>
            <a:srgbClr val="E2FFF4"/>
          </a:solidFill>
          <a:ln/>
        </p:spPr>
        <p:txBody>
          <a:bodyPr/>
          <a:lstStyle/>
          <a:p>
            <a:pPr algn="ctr"/>
            <a:r>
              <a:rPr lang="en-US" altLang="en-CH" sz="3200" b="1" dirty="0"/>
              <a:t>Euler </a:t>
            </a:r>
            <a:r>
              <a:rPr lang="en-US" altLang="en-CH" sz="3200" b="1" dirty="0" err="1"/>
              <a:t>ou</a:t>
            </a:r>
            <a:r>
              <a:rPr lang="en-US" altLang="en-CH" sz="3200" b="1" dirty="0"/>
              <a:t> Lagrange? Radar </a:t>
            </a:r>
            <a:r>
              <a:rPr lang="en-US" altLang="en-CH" sz="3200" b="1" dirty="0" err="1"/>
              <a:t>ou</a:t>
            </a:r>
            <a:r>
              <a:rPr lang="en-US" altLang="en-CH" sz="3200" b="1" dirty="0"/>
              <a:t> </a:t>
            </a:r>
            <a:r>
              <a:rPr lang="en-US" altLang="en-CH" sz="3200" b="1" dirty="0" err="1"/>
              <a:t>mouchard</a:t>
            </a:r>
            <a:r>
              <a:rPr lang="en-US" altLang="en-CH" sz="3200" b="1" dirty="0"/>
              <a:t>?</a:t>
            </a:r>
          </a:p>
        </p:txBody>
      </p:sp>
      <p:pic>
        <p:nvPicPr>
          <p:cNvPr id="90119" name="Picture 7" descr="DiffFD">
            <a:extLst>
              <a:ext uri="{FF2B5EF4-FFF2-40B4-BE49-F238E27FC236}">
                <a16:creationId xmlns:a16="http://schemas.microsoft.com/office/drawing/2014/main" id="{A6091B96-660B-42E0-9E5C-EF4161986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420938"/>
            <a:ext cx="3205163" cy="24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DiffMC">
            <a:extLst>
              <a:ext uri="{FF2B5EF4-FFF2-40B4-BE49-F238E27FC236}">
                <a16:creationId xmlns:a16="http://schemas.microsoft.com/office/drawing/2014/main" id="{3943E20A-EA63-4776-A3AC-19085821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420938"/>
            <a:ext cx="3240087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1" name="Picture 9" descr="Diff_simgma2_FD_MC">
            <a:extLst>
              <a:ext uri="{FF2B5EF4-FFF2-40B4-BE49-F238E27FC236}">
                <a16:creationId xmlns:a16="http://schemas.microsoft.com/office/drawing/2014/main" id="{2DBB0AD5-7A5F-4E7E-9713-BE48C323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3227387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2" name="Text Box 10">
            <a:extLst>
              <a:ext uri="{FF2B5EF4-FFF2-40B4-BE49-F238E27FC236}">
                <a16:creationId xmlns:a16="http://schemas.microsoft.com/office/drawing/2014/main" id="{ECAB054A-B1E1-48A1-B580-F289052A9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013325"/>
            <a:ext cx="3192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altLang="en-CH"/>
              <a:t>Lagrangien, Langevin: Pas de diffusion numérique</a:t>
            </a:r>
          </a:p>
          <a:p>
            <a:r>
              <a:rPr lang="fr-CH" altLang="en-CH"/>
              <a:t>Pas de limite de stabilité CFL! (</a:t>
            </a:r>
            <a:r>
              <a:rPr lang="fr-CH" altLang="en-CH">
                <a:latin typeface="Symbol" panose="05050102010706020507" pitchFamily="18" charset="2"/>
              </a:rPr>
              <a:t>D</a:t>
            </a:r>
            <a:r>
              <a:rPr lang="fr-CH" altLang="en-CH"/>
              <a:t>t arbitraire)</a:t>
            </a:r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28021D5E-9244-40E6-A629-732CA318B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96975"/>
            <a:ext cx="7292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altLang="en-CH" sz="2400" dirty="0"/>
              <a:t>Comparaison entre schéma numérique «Eulérien» et schéma numérique «Lagrangien» ou «</a:t>
            </a:r>
            <a:r>
              <a:rPr lang="fr-CH" altLang="en-CH" sz="2400" dirty="0" err="1"/>
              <a:t>particle</a:t>
            </a:r>
            <a:r>
              <a:rPr lang="fr-CH" altLang="en-CH" sz="2400" dirty="0"/>
              <a:t>»</a:t>
            </a:r>
          </a:p>
        </p:txBody>
      </p:sp>
      <p:sp>
        <p:nvSpPr>
          <p:cNvPr id="90127" name="Text Box 15">
            <a:extLst>
              <a:ext uri="{FF2B5EF4-FFF2-40B4-BE49-F238E27FC236}">
                <a16:creationId xmlns:a16="http://schemas.microsoft.com/office/drawing/2014/main" id="{91E5F491-5E3B-489B-A2A6-60913DE2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H"/>
              <a:t>Eulerien, diff</a:t>
            </a:r>
            <a:r>
              <a:rPr lang="fr-CH" altLang="en-CH"/>
              <a:t>érences finies explicite 2 niveaux</a:t>
            </a:r>
          </a:p>
          <a:p>
            <a:r>
              <a:rPr lang="fr-CH" altLang="en-CH"/>
              <a:t>Limite de stabilité</a:t>
            </a:r>
          </a:p>
          <a:p>
            <a:r>
              <a:rPr lang="fr-CH" altLang="en-CH"/>
              <a:t>Diffusion numérique</a:t>
            </a:r>
          </a:p>
        </p:txBody>
      </p:sp>
      <p:sp>
        <p:nvSpPr>
          <p:cNvPr id="90128" name="Line 16">
            <a:extLst>
              <a:ext uri="{FF2B5EF4-FFF2-40B4-BE49-F238E27FC236}">
                <a16:creationId xmlns:a16="http://schemas.microsoft.com/office/drawing/2014/main" id="{2914DF45-E1A6-4BC3-AAE0-D884AD72C2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4652963"/>
            <a:ext cx="714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90129" name="Line 17">
            <a:extLst>
              <a:ext uri="{FF2B5EF4-FFF2-40B4-BE49-F238E27FC236}">
                <a16:creationId xmlns:a16="http://schemas.microsoft.com/office/drawing/2014/main" id="{3B41AFE7-41A2-4E5E-85F9-BA7F0BB5E6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4005263"/>
            <a:ext cx="19446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90130" name="Line 18">
            <a:extLst>
              <a:ext uri="{FF2B5EF4-FFF2-40B4-BE49-F238E27FC236}">
                <a16:creationId xmlns:a16="http://schemas.microsoft.com/office/drawing/2014/main" id="{3C975220-4213-4EB8-B52D-C876A9B89A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24525" y="3716338"/>
            <a:ext cx="43180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90131" name="Line 19">
            <a:extLst>
              <a:ext uri="{FF2B5EF4-FFF2-40B4-BE49-F238E27FC236}">
                <a16:creationId xmlns:a16="http://schemas.microsoft.com/office/drawing/2014/main" id="{79CBB3F2-E649-4E1E-85EA-EE5B74996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7050" y="4797425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DE76C-9DAB-4644-B333-E2DA831D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F082C-DAB4-4CB6-8EC3-A510F934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A177BDFB-F06C-4CBF-8BD5-FA1A8FF6E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1139825"/>
          </a:xfrm>
        </p:spPr>
        <p:txBody>
          <a:bodyPr/>
          <a:lstStyle/>
          <a:p>
            <a:endParaRPr lang="fr-CH" altLang="en-CH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0EA2686-8643-4867-90C6-042892459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805488"/>
            <a:ext cx="8229600" cy="325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r-CH" altLang="en-CH" sz="1900"/>
          </a:p>
        </p:txBody>
      </p:sp>
      <p:pic>
        <p:nvPicPr>
          <p:cNvPr id="87045" name="Picture 5" descr="DiffFD">
            <a:extLst>
              <a:ext uri="{FF2B5EF4-FFF2-40B4-BE49-F238E27FC236}">
                <a16:creationId xmlns:a16="http://schemas.microsoft.com/office/drawing/2014/main" id="{CDBD90B3-3E5D-4A11-80F0-B7943459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284662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DiffMC">
            <a:extLst>
              <a:ext uri="{FF2B5EF4-FFF2-40B4-BE49-F238E27FC236}">
                <a16:creationId xmlns:a16="http://schemas.microsoft.com/office/drawing/2014/main" id="{5F97992D-0821-4309-BD26-B1025BAB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813"/>
            <a:ext cx="4319588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7" name="Picture 7" descr="Diff_simgma2_FD_MC">
            <a:extLst>
              <a:ext uri="{FF2B5EF4-FFF2-40B4-BE49-F238E27FC236}">
                <a16:creationId xmlns:a16="http://schemas.microsoft.com/office/drawing/2014/main" id="{F432BB63-78A9-4D85-93AA-0D68C606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3529013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8" name="Text Box 8">
            <a:extLst>
              <a:ext uri="{FF2B5EF4-FFF2-40B4-BE49-F238E27FC236}">
                <a16:creationId xmlns:a16="http://schemas.microsoft.com/office/drawing/2014/main" id="{31FD31F5-28C3-4AEE-A392-D677EC21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508500"/>
            <a:ext cx="26654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altLang="en-CH"/>
              <a:t>Langevin: pas de diffusion numérique</a:t>
            </a:r>
          </a:p>
          <a:p>
            <a:r>
              <a:rPr lang="fr-CH" altLang="en-CH"/>
              <a:t>Pas de limite de stabilité CFL! (</a:t>
            </a:r>
            <a:r>
              <a:rPr lang="fr-CH" altLang="en-CH">
                <a:latin typeface="Symbol" panose="05050102010706020507" pitchFamily="18" charset="2"/>
              </a:rPr>
              <a:t>D</a:t>
            </a:r>
            <a:r>
              <a:rPr lang="fr-CH" altLang="en-CH"/>
              <a:t>t arbitraire)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DAA84-0AED-4823-976F-91032AFA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C223E1-DA7B-4ACB-92DB-49913B90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>
            <a:extLst>
              <a:ext uri="{FF2B5EF4-FFF2-40B4-BE49-F238E27FC236}">
                <a16:creationId xmlns:a16="http://schemas.microsoft.com/office/drawing/2014/main" id="{2E83C24B-E38D-4748-AAFB-50168DF72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35937" cy="4752975"/>
          </a:xfrm>
        </p:spPr>
        <p:txBody>
          <a:bodyPr/>
          <a:lstStyle/>
          <a:p>
            <a:pPr lvl="1" eaLnBrk="1" hangingPunct="1"/>
            <a:r>
              <a:rPr lang="fr-CH" altLang="fr-FR" sz="2800" b="1" dirty="0"/>
              <a:t>4.2.1 Milieu homogène 1D</a:t>
            </a:r>
          </a:p>
          <a:p>
            <a:pPr lvl="2" eaLnBrk="1" hangingPunct="1"/>
            <a:r>
              <a:rPr lang="fr-CH" altLang="fr-FR" sz="2400" b="1" dirty="0"/>
              <a:t>EDP d’Alembert </a:t>
            </a:r>
          </a:p>
          <a:p>
            <a:pPr lvl="2" eaLnBrk="1" hangingPunct="1"/>
            <a:endParaRPr lang="fr-CH" altLang="fr-FR" sz="2400" b="1" dirty="0"/>
          </a:p>
          <a:p>
            <a:pPr lvl="2" eaLnBrk="1" hangingPunct="1"/>
            <a:r>
              <a:rPr lang="fr-CH" altLang="fr-FR" sz="2400" b="1" dirty="0"/>
              <a:t>Solution générale</a:t>
            </a:r>
          </a:p>
          <a:p>
            <a:pPr lvl="2" eaLnBrk="1" hangingPunct="1"/>
            <a:endParaRPr lang="fr-CH" altLang="fr-FR" sz="2400" b="1" dirty="0"/>
          </a:p>
          <a:p>
            <a:pPr lvl="2" eaLnBrk="1" hangingPunct="1"/>
            <a:endParaRPr lang="fr-CH" altLang="fr-FR" sz="2400" b="1" dirty="0"/>
          </a:p>
          <a:p>
            <a:pPr lvl="2" eaLnBrk="1" hangingPunct="1"/>
            <a:endParaRPr lang="fr-CH" altLang="fr-FR" sz="2400" b="1" dirty="0"/>
          </a:p>
          <a:p>
            <a:pPr lvl="2" eaLnBrk="1" hangingPunct="1"/>
            <a:r>
              <a:rPr lang="fr-CH" altLang="fr-FR" sz="2400" b="1" dirty="0"/>
              <a:t>Obtenir une solution unique dans le domaine [x</a:t>
            </a:r>
            <a:r>
              <a:rPr lang="fr-CH" altLang="fr-FR" sz="2400" b="1" baseline="-25000" dirty="0"/>
              <a:t>l</a:t>
            </a:r>
            <a:r>
              <a:rPr lang="fr-CH" altLang="fr-FR" sz="2400" b="1" dirty="0"/>
              <a:t>, </a:t>
            </a:r>
            <a:r>
              <a:rPr lang="fr-CH" altLang="fr-FR" sz="2400" b="1" dirty="0" err="1"/>
              <a:t>x</a:t>
            </a:r>
            <a:r>
              <a:rPr lang="fr-CH" altLang="fr-FR" sz="2400" b="1" baseline="-25000" dirty="0" err="1"/>
              <a:t>r</a:t>
            </a:r>
            <a:r>
              <a:rPr lang="fr-CH" altLang="fr-FR" sz="2400" b="1" dirty="0"/>
              <a:t>] requiert 2 conditions initiales et 2 conditions aux bords</a:t>
            </a:r>
            <a:endParaRPr lang="en-US" altLang="fr-FR" sz="2400" b="1" dirty="0"/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17921AEA-A303-42C2-BCF5-99358A819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solidFill>
            <a:srgbClr val="E2FFF4"/>
          </a:solidFill>
        </p:spPr>
        <p:txBody>
          <a:bodyPr/>
          <a:lstStyle/>
          <a:p>
            <a:pPr algn="ctr" eaLnBrk="1" hangingPunct="1"/>
            <a:r>
              <a:rPr lang="en-US" altLang="fr-FR" sz="4400" b="1"/>
              <a:t>4.2 Ondes</a:t>
            </a:r>
          </a:p>
        </p:txBody>
      </p:sp>
      <p:pic>
        <p:nvPicPr>
          <p:cNvPr id="14342" name="Picture 4">
            <a:extLst>
              <a:ext uri="{FF2B5EF4-FFF2-40B4-BE49-F238E27FC236}">
                <a16:creationId xmlns:a16="http://schemas.microsoft.com/office/drawing/2014/main" id="{FA810FD4-EFB0-4899-BF3C-E2FE62071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2159000" cy="86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343" name="Object 5">
            <a:extLst>
              <a:ext uri="{FF2B5EF4-FFF2-40B4-BE49-F238E27FC236}">
                <a16:creationId xmlns:a16="http://schemas.microsoft.com/office/drawing/2014/main" id="{52B485CA-23B3-47C2-95F8-01EFD9535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3284538"/>
          <a:ext cx="49672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Equation" r:id="rId4" imgW="2120900" imgH="203200" progId="Equation.3">
                  <p:embed/>
                </p:oleObj>
              </mc:Choice>
              <mc:Fallback>
                <p:oleObj name="Equation" r:id="rId4" imgW="2120900" imgH="203200" progId="Equation.3">
                  <p:embed/>
                  <p:pic>
                    <p:nvPicPr>
                      <p:cNvPr id="14343" name="Object 5">
                        <a:extLst>
                          <a:ext uri="{FF2B5EF4-FFF2-40B4-BE49-F238E27FC236}">
                            <a16:creationId xmlns:a16="http://schemas.microsoft.com/office/drawing/2014/main" id="{52B485CA-23B3-47C2-95F8-01EFD9535A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284538"/>
                        <a:ext cx="49672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Box 1">
            <a:extLst>
              <a:ext uri="{FF2B5EF4-FFF2-40B4-BE49-F238E27FC236}">
                <a16:creationId xmlns:a16="http://schemas.microsoft.com/office/drawing/2014/main" id="{14F48ACC-A1EE-454C-9C06-665F6FF02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860800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2400" i="1"/>
              <a:t>progressive</a:t>
            </a:r>
          </a:p>
        </p:txBody>
      </p:sp>
      <p:sp>
        <p:nvSpPr>
          <p:cNvPr id="14345" name="TextBox 8">
            <a:extLst>
              <a:ext uri="{FF2B5EF4-FFF2-40B4-BE49-F238E27FC236}">
                <a16:creationId xmlns:a16="http://schemas.microsoft.com/office/drawing/2014/main" id="{45151FAD-7732-47A3-8736-0A2D91AC0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3860800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2400" i="1"/>
              <a:t>rétrograde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033F552-4C20-4043-BD77-BDEC412939EC}"/>
              </a:ext>
            </a:extLst>
          </p:cNvPr>
          <p:cNvSpPr/>
          <p:nvPr/>
        </p:nvSpPr>
        <p:spPr>
          <a:xfrm rot="5400000">
            <a:off x="4636294" y="2988469"/>
            <a:ext cx="158750" cy="17287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09A9E27-80C2-41A0-A409-E467D2479597}"/>
              </a:ext>
            </a:extLst>
          </p:cNvPr>
          <p:cNvSpPr/>
          <p:nvPr/>
        </p:nvSpPr>
        <p:spPr>
          <a:xfrm rot="5400000">
            <a:off x="6574632" y="3010694"/>
            <a:ext cx="158750" cy="17287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/>
          </a:p>
        </p:txBody>
      </p:sp>
      <p:graphicFrame>
        <p:nvGraphicFramePr>
          <p:cNvPr id="14348" name="Object 1">
            <a:extLst>
              <a:ext uri="{FF2B5EF4-FFF2-40B4-BE49-F238E27FC236}">
                <a16:creationId xmlns:a16="http://schemas.microsoft.com/office/drawing/2014/main" id="{6EB65CC1-1B64-4EAA-8EDC-3E810AF7C4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5325" y="1268413"/>
          <a:ext cx="28527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Equation" r:id="rId6" imgW="1218671" imgH="203112" progId="Equation.3">
                  <p:embed/>
                </p:oleObj>
              </mc:Choice>
              <mc:Fallback>
                <p:oleObj name="Equation" r:id="rId6" imgW="1218671" imgH="203112" progId="Equation.3">
                  <p:embed/>
                  <p:pic>
                    <p:nvPicPr>
                      <p:cNvPr id="14348" name="Object 1">
                        <a:extLst>
                          <a:ext uri="{FF2B5EF4-FFF2-40B4-BE49-F238E27FC236}">
                            <a16:creationId xmlns:a16="http://schemas.microsoft.com/office/drawing/2014/main" id="{6EB65CC1-1B64-4EAA-8EDC-3E810AF7C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1268413"/>
                        <a:ext cx="28527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5D3BD-4681-42F5-9581-9AF45BD1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472D4-C61E-4804-915F-7D1CB093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6BE9B567-43A3-42F8-A14C-2B6DA1AED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064500" cy="647700"/>
          </a:xfrm>
        </p:spPr>
        <p:txBody>
          <a:bodyPr/>
          <a:lstStyle/>
          <a:p>
            <a:pPr eaLnBrk="1" hangingPunct="1"/>
            <a:r>
              <a:rPr lang="fr-CH" altLang="fr-FR" sz="2600" b="1"/>
              <a:t>Schéma différences finies explicite 3 niveaux</a:t>
            </a:r>
          </a:p>
          <a:p>
            <a:pPr eaLnBrk="1" hangingPunct="1"/>
            <a:endParaRPr lang="fr-CH" altLang="fr-FR" sz="2600" b="1"/>
          </a:p>
          <a:p>
            <a:pPr lvl="1" eaLnBrk="1" hangingPunct="1">
              <a:buFont typeface="Wingdings" panose="05000000000000000000" pitchFamily="2" charset="2"/>
              <a:buNone/>
            </a:pPr>
            <a:endParaRPr lang="fr-CH" altLang="fr-FR" sz="2200"/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96CFAFCC-8D67-4470-9FB2-9C2F1016F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solidFill>
            <a:srgbClr val="E2FFF4"/>
          </a:solidFill>
        </p:spPr>
        <p:txBody>
          <a:bodyPr/>
          <a:lstStyle/>
          <a:p>
            <a:pPr algn="ctr" eaLnBrk="1" hangingPunct="1"/>
            <a:r>
              <a:rPr lang="en-US" altLang="fr-FR" sz="3800" b="1"/>
              <a:t>Ondes – sch</a:t>
            </a:r>
            <a:r>
              <a:rPr lang="fr-CH" altLang="fr-FR" sz="3800" b="1"/>
              <a:t>éma numérique</a:t>
            </a:r>
            <a:endParaRPr lang="en-US" altLang="fr-FR" sz="3800" b="1"/>
          </a:p>
        </p:txBody>
      </p:sp>
      <p:pic>
        <p:nvPicPr>
          <p:cNvPr id="15366" name="Picture 4">
            <a:extLst>
              <a:ext uri="{FF2B5EF4-FFF2-40B4-BE49-F238E27FC236}">
                <a16:creationId xmlns:a16="http://schemas.microsoft.com/office/drawing/2014/main" id="{C2829A90-73E9-4A0C-851B-090A8F33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83169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5">
            <a:extLst>
              <a:ext uri="{FF2B5EF4-FFF2-40B4-BE49-F238E27FC236}">
                <a16:creationId xmlns:a16="http://schemas.microsoft.com/office/drawing/2014/main" id="{DABFC71E-2D48-4F52-823C-BF2C5F16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05263"/>
            <a:ext cx="1008063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6">
            <a:extLst>
              <a:ext uri="{FF2B5EF4-FFF2-40B4-BE49-F238E27FC236}">
                <a16:creationId xmlns:a16="http://schemas.microsoft.com/office/drawing/2014/main" id="{818AD72D-DF40-46A7-BFD3-640171B5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8116887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7">
            <a:extLst>
              <a:ext uri="{FF2B5EF4-FFF2-40B4-BE49-F238E27FC236}">
                <a16:creationId xmlns:a16="http://schemas.microsoft.com/office/drawing/2014/main" id="{69F93EE5-FB7F-4F4B-849F-B31B55F2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2375"/>
            <a:ext cx="664051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8">
            <a:extLst>
              <a:ext uri="{FF2B5EF4-FFF2-40B4-BE49-F238E27FC236}">
                <a16:creationId xmlns:a16="http://schemas.microsoft.com/office/drawing/2014/main" id="{98A29437-41E1-4859-901D-158693F9B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187325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1" name="Text Box 9">
            <a:extLst>
              <a:ext uri="{FF2B5EF4-FFF2-40B4-BE49-F238E27FC236}">
                <a16:creationId xmlns:a16="http://schemas.microsoft.com/office/drawing/2014/main" id="{0920D2F1-4692-4DF9-9083-C231422EB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844675"/>
            <a:ext cx="2519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800"/>
              <a:t>Discr</a:t>
            </a:r>
            <a:r>
              <a:rPr lang="fr-CH" altLang="fr-FR" sz="1800"/>
              <a:t>étisation </a:t>
            </a:r>
            <a:r>
              <a:rPr lang="en-US" altLang="fr-FR" sz="1800"/>
              <a:t>{</a:t>
            </a:r>
            <a:r>
              <a:rPr lang="fr-CH" altLang="fr-FR" sz="1800"/>
              <a:t>(xi,tj)}</a:t>
            </a:r>
            <a:endParaRPr lang="en-US" altLang="fr-FR" sz="1800"/>
          </a:p>
        </p:txBody>
      </p:sp>
      <p:sp>
        <p:nvSpPr>
          <p:cNvPr id="15372" name="Oval 10">
            <a:extLst>
              <a:ext uri="{FF2B5EF4-FFF2-40B4-BE49-F238E27FC236}">
                <a16:creationId xmlns:a16="http://schemas.microsoft.com/office/drawing/2014/main" id="{9D19A7E7-DE73-48D6-99FB-3017552DA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652963"/>
            <a:ext cx="1081087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15373" name="Oval 11">
            <a:extLst>
              <a:ext uri="{FF2B5EF4-FFF2-40B4-BE49-F238E27FC236}">
                <a16:creationId xmlns:a16="http://schemas.microsoft.com/office/drawing/2014/main" id="{7F19BFA0-AE97-468E-8B0C-04347631B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652963"/>
            <a:ext cx="1081087" cy="360362"/>
          </a:xfrm>
          <a:prstGeom prst="ellips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15374" name="Oval 12">
            <a:extLst>
              <a:ext uri="{FF2B5EF4-FFF2-40B4-BE49-F238E27FC236}">
                <a16:creationId xmlns:a16="http://schemas.microsoft.com/office/drawing/2014/main" id="{7A6DA656-BCEA-4A4B-B8A6-561C43D1E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652963"/>
            <a:ext cx="1081087" cy="360362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15375" name="Oval 13">
            <a:extLst>
              <a:ext uri="{FF2B5EF4-FFF2-40B4-BE49-F238E27FC236}">
                <a16:creationId xmlns:a16="http://schemas.microsoft.com/office/drawing/2014/main" id="{553ABC6C-26E0-4C35-AB1C-4EA45EF72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652963"/>
            <a:ext cx="1081087" cy="360362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15376" name="Oval 14">
            <a:extLst>
              <a:ext uri="{FF2B5EF4-FFF2-40B4-BE49-F238E27FC236}">
                <a16:creationId xmlns:a16="http://schemas.microsoft.com/office/drawing/2014/main" id="{BC2FD7F8-4992-44AA-B5D5-B1D5B6E9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652963"/>
            <a:ext cx="1081088" cy="360362"/>
          </a:xfrm>
          <a:prstGeom prst="ellips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grpSp>
        <p:nvGrpSpPr>
          <p:cNvPr id="15377" name="Group 15">
            <a:extLst>
              <a:ext uri="{FF2B5EF4-FFF2-40B4-BE49-F238E27FC236}">
                <a16:creationId xmlns:a16="http://schemas.microsoft.com/office/drawing/2014/main" id="{3593DD17-AB53-4965-844E-062AFB9243A1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5157788"/>
            <a:ext cx="2593975" cy="1519237"/>
            <a:chOff x="3334" y="3249"/>
            <a:chExt cx="1634" cy="957"/>
          </a:xfrm>
        </p:grpSpPr>
        <p:grpSp>
          <p:nvGrpSpPr>
            <p:cNvPr id="15384" name="Group 16">
              <a:extLst>
                <a:ext uri="{FF2B5EF4-FFF2-40B4-BE49-F238E27FC236}">
                  <a16:creationId xmlns:a16="http://schemas.microsoft.com/office/drawing/2014/main" id="{F40488F3-6487-4DB0-BD72-A5F9A857B1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3249"/>
              <a:ext cx="1634" cy="957"/>
              <a:chOff x="2744" y="3249"/>
              <a:chExt cx="1634" cy="957"/>
            </a:xfrm>
          </p:grpSpPr>
          <p:sp>
            <p:nvSpPr>
              <p:cNvPr id="15388" name="Rectangle 17">
                <a:extLst>
                  <a:ext uri="{FF2B5EF4-FFF2-40B4-BE49-F238E27FC236}">
                    <a16:creationId xmlns:a16="http://schemas.microsoft.com/office/drawing/2014/main" id="{F7713A03-E0C3-48BB-B6EB-591C0A508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3249"/>
                <a:ext cx="1633" cy="9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H" altLang="fr-FR" sz="1800"/>
              </a:p>
            </p:txBody>
          </p:sp>
          <p:grpSp>
            <p:nvGrpSpPr>
              <p:cNvPr id="15389" name="Group 18">
                <a:extLst>
                  <a:ext uri="{FF2B5EF4-FFF2-40B4-BE49-F238E27FC236}">
                    <a16:creationId xmlns:a16="http://schemas.microsoft.com/office/drawing/2014/main" id="{B73A5097-A1C2-44F4-872A-77DC39ABD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4" y="3249"/>
                <a:ext cx="1634" cy="957"/>
                <a:chOff x="2653" y="3203"/>
                <a:chExt cx="1634" cy="957"/>
              </a:xfrm>
            </p:grpSpPr>
            <p:sp>
              <p:nvSpPr>
                <p:cNvPr id="15390" name="Line 19">
                  <a:extLst>
                    <a:ext uri="{FF2B5EF4-FFF2-40B4-BE49-F238E27FC236}">
                      <a16:creationId xmlns:a16="http://schemas.microsoft.com/office/drawing/2014/main" id="{1F603A2C-E1AD-4044-8374-D0DFD5A67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4065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H"/>
                </a:p>
              </p:txBody>
            </p:sp>
            <p:sp>
              <p:nvSpPr>
                <p:cNvPr id="15391" name="Line 20">
                  <a:extLst>
                    <a:ext uri="{FF2B5EF4-FFF2-40B4-BE49-F238E27FC236}">
                      <a16:creationId xmlns:a16="http://schemas.microsoft.com/office/drawing/2014/main" id="{A2290497-F566-418E-BE4A-800C69C67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0" y="3203"/>
                  <a:ext cx="0" cy="8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H"/>
                </a:p>
              </p:txBody>
            </p:sp>
            <p:sp>
              <p:nvSpPr>
                <p:cNvPr id="15392" name="Line 21">
                  <a:extLst>
                    <a:ext uri="{FF2B5EF4-FFF2-40B4-BE49-F238E27FC236}">
                      <a16:creationId xmlns:a16="http://schemas.microsoft.com/office/drawing/2014/main" id="{634B7EF9-DDA1-40D7-A7B1-D9FA7D7CE5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3475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H"/>
                </a:p>
              </p:txBody>
            </p:sp>
            <p:sp>
              <p:nvSpPr>
                <p:cNvPr id="15393" name="Line 22">
                  <a:extLst>
                    <a:ext uri="{FF2B5EF4-FFF2-40B4-BE49-F238E27FC236}">
                      <a16:creationId xmlns:a16="http://schemas.microsoft.com/office/drawing/2014/main" id="{ACC64316-3BD3-41D6-B1DE-45E8E59FF3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3702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H"/>
                </a:p>
              </p:txBody>
            </p:sp>
            <p:sp>
              <p:nvSpPr>
                <p:cNvPr id="15394" name="Line 23">
                  <a:extLst>
                    <a:ext uri="{FF2B5EF4-FFF2-40B4-BE49-F238E27FC236}">
                      <a16:creationId xmlns:a16="http://schemas.microsoft.com/office/drawing/2014/main" id="{970ED932-B72E-4EC6-8C49-4FA5D62D38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3929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H"/>
                </a:p>
              </p:txBody>
            </p:sp>
            <p:sp>
              <p:nvSpPr>
                <p:cNvPr id="15395" name="Oval 24">
                  <a:extLst>
                    <a:ext uri="{FF2B5EF4-FFF2-40B4-BE49-F238E27FC236}">
                      <a16:creationId xmlns:a16="http://schemas.microsoft.com/office/drawing/2014/main" id="{92545F8C-CB39-49C7-9FEE-61EF42358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0" y="3430"/>
                  <a:ext cx="90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CH" altLang="fr-FR" sz="1800"/>
                </a:p>
              </p:txBody>
            </p:sp>
            <p:sp>
              <p:nvSpPr>
                <p:cNvPr id="15396" name="Oval 25">
                  <a:extLst>
                    <a:ext uri="{FF2B5EF4-FFF2-40B4-BE49-F238E27FC236}">
                      <a16:creationId xmlns:a16="http://schemas.microsoft.com/office/drawing/2014/main" id="{C808477C-0E9B-4F7D-9C4E-6CD3C1F8BB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0" y="3657"/>
                  <a:ext cx="90" cy="91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CH" altLang="fr-FR" sz="1800"/>
                </a:p>
              </p:txBody>
            </p:sp>
            <p:sp>
              <p:nvSpPr>
                <p:cNvPr id="15397" name="Oval 26">
                  <a:extLst>
                    <a:ext uri="{FF2B5EF4-FFF2-40B4-BE49-F238E27FC236}">
                      <a16:creationId xmlns:a16="http://schemas.microsoft.com/office/drawing/2014/main" id="{A6CFFFE0-CFE9-4F9B-8E4C-48BC094AC4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0" y="3884"/>
                  <a:ext cx="90" cy="91"/>
                </a:xfrm>
                <a:prstGeom prst="ellipse">
                  <a:avLst/>
                </a:prstGeom>
                <a:solidFill>
                  <a:srgbClr val="3333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CH" altLang="fr-FR" sz="1800"/>
                </a:p>
              </p:txBody>
            </p:sp>
            <p:sp>
              <p:nvSpPr>
                <p:cNvPr id="15398" name="Oval 27">
                  <a:extLst>
                    <a:ext uri="{FF2B5EF4-FFF2-40B4-BE49-F238E27FC236}">
                      <a16:creationId xmlns:a16="http://schemas.microsoft.com/office/drawing/2014/main" id="{6B70EBFB-D326-4BB7-A3F0-B5FADC7A3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8" y="3657"/>
                  <a:ext cx="90" cy="9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CH" altLang="fr-FR" sz="1800"/>
                </a:p>
              </p:txBody>
            </p:sp>
            <p:sp>
              <p:nvSpPr>
                <p:cNvPr id="15399" name="Oval 28">
                  <a:extLst>
                    <a:ext uri="{FF2B5EF4-FFF2-40B4-BE49-F238E27FC236}">
                      <a16:creationId xmlns:a16="http://schemas.microsoft.com/office/drawing/2014/main" id="{DBAE2C58-C055-4696-B379-312B543F0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" y="3657"/>
                  <a:ext cx="90" cy="91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CH" altLang="fr-FR" sz="1800"/>
                </a:p>
              </p:txBody>
            </p:sp>
            <p:sp>
              <p:nvSpPr>
                <p:cNvPr id="15400" name="Text Box 29">
                  <a:extLst>
                    <a:ext uri="{FF2B5EF4-FFF2-40B4-BE49-F238E27FC236}">
                      <a16:creationId xmlns:a16="http://schemas.microsoft.com/office/drawing/2014/main" id="{A1ED5800-F13E-483A-AD78-011754FE2B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53" y="3249"/>
                  <a:ext cx="18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fr-CH" altLang="fr-FR" sz="1800"/>
                    <a:t>t</a:t>
                  </a:r>
                  <a:endParaRPr lang="en-US" altLang="fr-FR" sz="1800"/>
                </a:p>
              </p:txBody>
            </p:sp>
            <p:sp>
              <p:nvSpPr>
                <p:cNvPr id="15401" name="Text Box 30">
                  <a:extLst>
                    <a:ext uri="{FF2B5EF4-FFF2-40B4-BE49-F238E27FC236}">
                      <a16:creationId xmlns:a16="http://schemas.microsoft.com/office/drawing/2014/main" id="{A47CAB62-82BE-49CF-A8E8-C344BEC67A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5" y="3929"/>
                  <a:ext cx="18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fr-CH" altLang="fr-FR" sz="1800"/>
                    <a:t>x</a:t>
                  </a:r>
                  <a:endParaRPr lang="en-US" altLang="fr-FR" sz="1800"/>
                </a:p>
              </p:txBody>
            </p:sp>
          </p:grpSp>
        </p:grpSp>
        <p:sp>
          <p:nvSpPr>
            <p:cNvPr id="15385" name="Line 31">
              <a:extLst>
                <a:ext uri="{FF2B5EF4-FFF2-40B4-BE49-F238E27FC236}">
                  <a16:creationId xmlns:a16="http://schemas.microsoft.com/office/drawing/2014/main" id="{C3D997CE-EEAD-4B9D-8CF0-B636CD56D0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3339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15386" name="Line 32">
              <a:extLst>
                <a:ext uri="{FF2B5EF4-FFF2-40B4-BE49-F238E27FC236}">
                  <a16:creationId xmlns:a16="http://schemas.microsoft.com/office/drawing/2014/main" id="{E493A98C-B275-483C-A391-D1F80068B8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5" y="3339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15387" name="Line 33">
              <a:extLst>
                <a:ext uri="{FF2B5EF4-FFF2-40B4-BE49-F238E27FC236}">
                  <a16:creationId xmlns:a16="http://schemas.microsoft.com/office/drawing/2014/main" id="{C58FAC11-F2FE-49A3-B8D7-3BBEA113BA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" y="3339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</p:grpSp>
      <p:sp>
        <p:nvSpPr>
          <p:cNvPr id="15378" name="Oval 34">
            <a:extLst>
              <a:ext uri="{FF2B5EF4-FFF2-40B4-BE49-F238E27FC236}">
                <a16:creationId xmlns:a16="http://schemas.microsoft.com/office/drawing/2014/main" id="{9092A992-9391-49E7-9C1F-F6CEF7753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213100"/>
            <a:ext cx="1081087" cy="3603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15379" name="Oval 35">
            <a:extLst>
              <a:ext uri="{FF2B5EF4-FFF2-40B4-BE49-F238E27FC236}">
                <a16:creationId xmlns:a16="http://schemas.microsoft.com/office/drawing/2014/main" id="{3440778D-6F8F-4580-8B8F-88F2C24E1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213100"/>
            <a:ext cx="1081088" cy="360363"/>
          </a:xfrm>
          <a:prstGeom prst="ellips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15380" name="Oval 36">
            <a:extLst>
              <a:ext uri="{FF2B5EF4-FFF2-40B4-BE49-F238E27FC236}">
                <a16:creationId xmlns:a16="http://schemas.microsoft.com/office/drawing/2014/main" id="{D4D62B5A-DA13-4FD4-A845-688433A7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213100"/>
            <a:ext cx="1081088" cy="360363"/>
          </a:xfrm>
          <a:prstGeom prst="ellips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15381" name="Oval 37">
            <a:extLst>
              <a:ext uri="{FF2B5EF4-FFF2-40B4-BE49-F238E27FC236}">
                <a16:creationId xmlns:a16="http://schemas.microsoft.com/office/drawing/2014/main" id="{3926BF1D-6F38-4963-AEBE-7EC20340B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213100"/>
            <a:ext cx="1081087" cy="360363"/>
          </a:xfrm>
          <a:prstGeom prst="ellips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15382" name="Oval 38">
            <a:extLst>
              <a:ext uri="{FF2B5EF4-FFF2-40B4-BE49-F238E27FC236}">
                <a16:creationId xmlns:a16="http://schemas.microsoft.com/office/drawing/2014/main" id="{B3AD4E00-4B23-4600-9105-E12DCD480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13100"/>
            <a:ext cx="1081088" cy="360363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15383" name="Oval 39">
            <a:extLst>
              <a:ext uri="{FF2B5EF4-FFF2-40B4-BE49-F238E27FC236}">
                <a16:creationId xmlns:a16="http://schemas.microsoft.com/office/drawing/2014/main" id="{8CDB5265-BCB9-4089-A9FC-213450960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3213100"/>
            <a:ext cx="1081088" cy="36036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1A6C6-B289-451C-9EC6-1B2D9F6C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9C8A7-E8CA-4ACC-90D4-83CF786D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6941C34-408D-4B8A-BFD9-DE802303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4000" b="1"/>
              <a:t>Ondes - Conditions initiales</a:t>
            </a:r>
            <a:endParaRPr lang="fr-CH" altLang="fr-FR" sz="4000" b="1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749B1DE-85CF-4C0D-9D51-4117BB0C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5538"/>
            <a:ext cx="8435975" cy="5183187"/>
          </a:xfrm>
        </p:spPr>
        <p:txBody>
          <a:bodyPr/>
          <a:lstStyle/>
          <a:p>
            <a:r>
              <a:rPr lang="en-US" altLang="fr-FR" sz="2400"/>
              <a:t>Eq. du 2e ordre en temps </a:t>
            </a:r>
            <a:r>
              <a:rPr lang="en-US" altLang="fr-FR" sz="2400">
                <a:sym typeface="Wingdings" panose="05000000000000000000" pitchFamily="2" charset="2"/>
              </a:rPr>
              <a:t> 2 conditions initiales requises</a:t>
            </a:r>
          </a:p>
          <a:p>
            <a:pPr lvl="1"/>
            <a:r>
              <a:rPr lang="en-US" altLang="fr-FR" sz="2400">
                <a:sym typeface="Wingdings" panose="05000000000000000000" pitchFamily="2" charset="2"/>
              </a:rPr>
              <a:t>(1) </a:t>
            </a:r>
          </a:p>
          <a:p>
            <a:pPr lvl="1"/>
            <a:endParaRPr lang="en-US" altLang="fr-FR" sz="2400">
              <a:sym typeface="Wingdings" panose="05000000000000000000" pitchFamily="2" charset="2"/>
            </a:endParaRPr>
          </a:p>
          <a:p>
            <a:pPr lvl="1"/>
            <a:r>
              <a:rPr lang="en-US" altLang="fr-FR" sz="2400">
                <a:sym typeface="Wingdings" panose="05000000000000000000" pitchFamily="2" charset="2"/>
              </a:rPr>
              <a:t>(2)</a:t>
            </a:r>
          </a:p>
          <a:p>
            <a:pPr lvl="1"/>
            <a:endParaRPr lang="en-US" altLang="fr-FR" sz="2400">
              <a:sym typeface="Wingdings" panose="05000000000000000000" pitchFamily="2" charset="2"/>
            </a:endParaRPr>
          </a:p>
          <a:p>
            <a:r>
              <a:rPr lang="en-US" altLang="fr-FR" sz="2400">
                <a:sym typeface="Wingdings" panose="05000000000000000000" pitchFamily="2" charset="2"/>
              </a:rPr>
              <a:t>Dans le sch</a:t>
            </a:r>
            <a:r>
              <a:rPr lang="fr-CH" altLang="fr-FR" sz="2400">
                <a:sym typeface="Wingdings" panose="05000000000000000000" pitchFamily="2" charset="2"/>
              </a:rPr>
              <a:t>éma différences finies: on a besoin de connaître </a:t>
            </a:r>
            <a:r>
              <a:rPr lang="fr-CH" altLang="fr-FR" sz="2400" i="1">
                <a:sym typeface="Wingdings" panose="05000000000000000000" pitchFamily="2" charset="2"/>
              </a:rPr>
              <a:t>f</a:t>
            </a:r>
            <a:r>
              <a:rPr lang="fr-CH" altLang="fr-FR" sz="2400">
                <a:sym typeface="Wingdings" panose="05000000000000000000" pitchFamily="2" charset="2"/>
              </a:rPr>
              <a:t> au temps t</a:t>
            </a:r>
            <a:r>
              <a:rPr lang="en-US" altLang="fr-FR" sz="2400">
                <a:sym typeface="Wingdings" panose="05000000000000000000" pitchFamily="2" charset="2"/>
              </a:rPr>
              <a:t>=0 </a:t>
            </a:r>
            <a:r>
              <a:rPr lang="en-US" altLang="fr-FR" sz="2400" i="1">
                <a:sym typeface="Wingdings" panose="05000000000000000000" pitchFamily="2" charset="2"/>
              </a:rPr>
              <a:t>et au temps t=-</a:t>
            </a:r>
            <a:r>
              <a:rPr lang="en-US" altLang="fr-FR" sz="2400" i="1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fr-FR" sz="2400" i="1">
                <a:sym typeface="Wingdings" panose="05000000000000000000" pitchFamily="2" charset="2"/>
              </a:rPr>
              <a:t>t </a:t>
            </a:r>
            <a:r>
              <a:rPr lang="en-US" altLang="fr-FR" sz="2400">
                <a:sym typeface="Wingdings" panose="05000000000000000000" pitchFamily="2" charset="2"/>
              </a:rPr>
              <a:t>pour initialiser l</a:t>
            </a:r>
            <a:r>
              <a:rPr lang="fr-CH" altLang="fr-FR" sz="2400">
                <a:sym typeface="Wingdings" panose="05000000000000000000" pitchFamily="2" charset="2"/>
              </a:rPr>
              <a:t>’algorithme</a:t>
            </a:r>
          </a:p>
          <a:p>
            <a:pPr lvl="1"/>
            <a:r>
              <a:rPr lang="fr-CH" altLang="fr-FR" sz="2400">
                <a:sym typeface="Wingdings" panose="05000000000000000000" pitchFamily="2" charset="2"/>
              </a:rPr>
              <a:t>(1) </a:t>
            </a:r>
          </a:p>
          <a:p>
            <a:pPr lvl="1"/>
            <a:endParaRPr lang="fr-CH" altLang="fr-FR" sz="2400">
              <a:sym typeface="Wingdings" panose="05000000000000000000" pitchFamily="2" charset="2"/>
            </a:endParaRPr>
          </a:p>
          <a:p>
            <a:pPr lvl="1"/>
            <a:r>
              <a:rPr lang="fr-CH" altLang="fr-FR" sz="2400">
                <a:sym typeface="Wingdings" panose="05000000000000000000" pitchFamily="2" charset="2"/>
              </a:rPr>
              <a:t>(2) </a:t>
            </a:r>
            <a:endParaRPr lang="en-US" altLang="fr-FR" sz="2400">
              <a:sym typeface="Wingdings" panose="05000000000000000000" pitchFamily="2" charset="2"/>
            </a:endParaRPr>
          </a:p>
        </p:txBody>
      </p:sp>
      <p:graphicFrame>
        <p:nvGraphicFramePr>
          <p:cNvPr id="14342" name="Object 5">
            <a:extLst>
              <a:ext uri="{FF2B5EF4-FFF2-40B4-BE49-F238E27FC236}">
                <a16:creationId xmlns:a16="http://schemas.microsoft.com/office/drawing/2014/main" id="{1AF6DCD8-103A-4667-B1B2-095726BF49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1557338"/>
          <a:ext cx="33845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Equation" r:id="rId3" imgW="1409700" imgH="228600" progId="Equation.3">
                  <p:embed/>
                </p:oleObj>
              </mc:Choice>
              <mc:Fallback>
                <p:oleObj name="Equation" r:id="rId3" imgW="1409700" imgH="228600" progId="Equation.3">
                  <p:embed/>
                  <p:pic>
                    <p:nvPicPr>
                      <p:cNvPr id="14342" name="Object 5">
                        <a:extLst>
                          <a:ext uri="{FF2B5EF4-FFF2-40B4-BE49-F238E27FC236}">
                            <a16:creationId xmlns:a16="http://schemas.microsoft.com/office/drawing/2014/main" id="{1AF6DCD8-103A-4667-B1B2-095726BF49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557338"/>
                        <a:ext cx="33845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6">
            <a:extLst>
              <a:ext uri="{FF2B5EF4-FFF2-40B4-BE49-F238E27FC236}">
                <a16:creationId xmlns:a16="http://schemas.microsoft.com/office/drawing/2014/main" id="{9BB5B89C-4582-47EB-BA20-5532A59ED4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2205038"/>
          <a:ext cx="36734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Equation" r:id="rId5" imgW="1511300" imgH="393700" progId="Equation.3">
                  <p:embed/>
                </p:oleObj>
              </mc:Choice>
              <mc:Fallback>
                <p:oleObj name="Equation" r:id="rId5" imgW="1511300" imgH="393700" progId="Equation.3">
                  <p:embed/>
                  <p:pic>
                    <p:nvPicPr>
                      <p:cNvPr id="14343" name="Object 6">
                        <a:extLst>
                          <a:ext uri="{FF2B5EF4-FFF2-40B4-BE49-F238E27FC236}">
                            <a16:creationId xmlns:a16="http://schemas.microsoft.com/office/drawing/2014/main" id="{9BB5B89C-4582-47EB-BA20-5532A59ED4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205038"/>
                        <a:ext cx="3673475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7">
            <a:extLst>
              <a:ext uri="{FF2B5EF4-FFF2-40B4-BE49-F238E27FC236}">
                <a16:creationId xmlns:a16="http://schemas.microsoft.com/office/drawing/2014/main" id="{8AD0F1C8-C964-4168-AC72-25BD38CC24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4437063"/>
          <a:ext cx="20447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Equation" r:id="rId7" imgW="876300" imgH="241300" progId="Equation.3">
                  <p:embed/>
                </p:oleObj>
              </mc:Choice>
              <mc:Fallback>
                <p:oleObj name="Equation" r:id="rId7" imgW="876300" imgH="241300" progId="Equation.3">
                  <p:embed/>
                  <p:pic>
                    <p:nvPicPr>
                      <p:cNvPr id="14344" name="Object 7">
                        <a:extLst>
                          <a:ext uri="{FF2B5EF4-FFF2-40B4-BE49-F238E27FC236}">
                            <a16:creationId xmlns:a16="http://schemas.microsoft.com/office/drawing/2014/main" id="{8AD0F1C8-C964-4168-AC72-25BD38CC24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437063"/>
                        <a:ext cx="20447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8">
            <a:extLst>
              <a:ext uri="{FF2B5EF4-FFF2-40B4-BE49-F238E27FC236}">
                <a16:creationId xmlns:a16="http://schemas.microsoft.com/office/drawing/2014/main" id="{3647B6D6-2D8B-41F7-914F-28B400B283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5084763"/>
          <a:ext cx="73342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name="Equation" r:id="rId9" imgW="3048000" imgH="406400" progId="Equation.3">
                  <p:embed/>
                </p:oleObj>
              </mc:Choice>
              <mc:Fallback>
                <p:oleObj name="Equation" r:id="rId9" imgW="3048000" imgH="406400" progId="Equation.3">
                  <p:embed/>
                  <p:pic>
                    <p:nvPicPr>
                      <p:cNvPr id="14345" name="Object 8">
                        <a:extLst>
                          <a:ext uri="{FF2B5EF4-FFF2-40B4-BE49-F238E27FC236}">
                            <a16:creationId xmlns:a16="http://schemas.microsoft.com/office/drawing/2014/main" id="{3647B6D6-2D8B-41F7-914F-28B400B283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084763"/>
                        <a:ext cx="73342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700C33-B85E-48C0-AFC2-37CCF80A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0F7BA-E214-4B2A-A451-DA2B4887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2436DFC-E85B-4F1C-836F-B2897725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3200" b="1"/>
              <a:t>Ondes – conditions initiales (suite)</a:t>
            </a:r>
            <a:endParaRPr lang="fr-CH" altLang="fr-FR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Content Placeholder 2">
                <a:extLst>
                  <a:ext uri="{FF2B5EF4-FFF2-40B4-BE49-F238E27FC236}">
                    <a16:creationId xmlns:a16="http://schemas.microsoft.com/office/drawing/2014/main" id="{4F18E233-512A-401F-8A72-B8AD93695F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825" y="836613"/>
                <a:ext cx="8569325" cy="5472707"/>
              </a:xfrm>
            </p:spPr>
            <p:txBody>
              <a:bodyPr/>
              <a:lstStyle/>
              <a:p>
                <a:pPr>
                  <a:defRPr/>
                </a:pPr>
                <a:r>
                  <a:rPr lang="fr-CH" altLang="fr-FR" sz="2400" dirty="0"/>
                  <a:t>Cas (a): système au repos pour t</a:t>
                </a:r>
                <a:r>
                  <a:rPr lang="en-US" altLang="fr-FR" sz="2400" dirty="0"/>
                  <a:t>&lt;=0</a:t>
                </a:r>
              </a:p>
              <a:p>
                <a:pPr marL="0" indent="0">
                  <a:buNone/>
                  <a:defRPr/>
                </a:pPr>
                <a:endParaRPr lang="en-US" altLang="fr-FR" sz="2800" dirty="0"/>
              </a:p>
              <a:p>
                <a:pPr>
                  <a:defRPr/>
                </a:pPr>
                <a:endParaRPr lang="en-US" altLang="fr-FR" sz="2400" dirty="0"/>
              </a:p>
              <a:p>
                <a:pPr>
                  <a:defRPr/>
                </a:pPr>
                <a:r>
                  <a:rPr lang="en-US" altLang="fr-FR" sz="2400" dirty="0"/>
                  <a:t>Cas (b): </a:t>
                </a:r>
                <a:r>
                  <a:rPr lang="en-US" altLang="fr-FR" sz="2400" dirty="0" err="1"/>
                  <a:t>onde</a:t>
                </a:r>
                <a:r>
                  <a:rPr lang="en-US" altLang="fr-FR" sz="2400" dirty="0"/>
                  <a:t> progressive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fr-F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fr-F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fr-FR" sz="2800" b="0" i="1" smtClean="0">
                              <a:latin typeface="Cambria Math" panose="02040503050406030204" pitchFamily="18" charset="0"/>
                            </a:rPr>
                            <m:t>,−∆</m:t>
                          </m:r>
                          <m:r>
                            <a:rPr lang="en-US" alt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𝑖𝑛𝑖𝑡</m:t>
                          </m:r>
                        </m:sub>
                      </m:sSub>
                      <m:r>
                        <a:rPr lang="en-US" alt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fr-FR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r>
                  <a:rPr lang="en-US" altLang="fr-FR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fr-F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fr-CH" alt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alt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fr-CH" alt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,−1</m:t>
                        </m:r>
                      </m:sub>
                    </m:sSub>
                    <m:r>
                      <a:rPr lang="en-US" alt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alt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fr-FR" sz="2400" i="1" dirty="0">
                  <a:latin typeface="Cambria Math" panose="02040503050406030204" pitchFamily="18" charset="0"/>
                </a:endParaRPr>
              </a:p>
              <a:p>
                <a:pPr lvl="1">
                  <a:defRPr/>
                </a:pPr>
                <a:r>
                  <a:rPr lang="en-US" altLang="fr-FR" sz="2400" i="1" dirty="0" err="1">
                    <a:latin typeface="Cambria Math" panose="02040503050406030204" pitchFamily="18" charset="0"/>
                  </a:rPr>
                  <a:t>Autre</a:t>
                </a:r>
                <a:r>
                  <a:rPr lang="en-US" altLang="fr-FR" sz="2400" i="1" dirty="0">
                    <a:latin typeface="Cambria Math" panose="02040503050406030204" pitchFamily="18" charset="0"/>
                  </a:rPr>
                  <a:t> m</a:t>
                </a:r>
                <a:r>
                  <a:rPr lang="fr-CH" altLang="fr-FR" sz="2400" i="1" dirty="0" err="1">
                    <a:latin typeface="Cambria Math" panose="02040503050406030204" pitchFamily="18" charset="0"/>
                  </a:rPr>
                  <a:t>éthode</a:t>
                </a:r>
                <a:r>
                  <a:rPr lang="fr-CH" altLang="fr-FR" sz="2400" i="1" dirty="0">
                    <a:latin typeface="Cambria Math" panose="02040503050406030204" pitchFamily="18" charset="0"/>
                  </a:rPr>
                  <a:t>:</a:t>
                </a:r>
                <a:endParaRPr lang="en-US" altLang="fr-F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r>
                  <a:rPr lang="en-US" altLang="fr-FR" sz="2800" dirty="0"/>
                  <a:t>    </a:t>
                </a:r>
              </a:p>
              <a:p>
                <a:pPr marL="0" indent="0">
                  <a:buNone/>
                  <a:defRPr/>
                </a:pPr>
                <a:r>
                  <a:rPr lang="en-US" altLang="fr-FR" sz="28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fr-F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fr-F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CH" alt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fr-F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CH" alt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alt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fr-FR" sz="28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fr-CH" alt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f>
                      <m:fPr>
                        <m:ctrlPr>
                          <a:rPr lang="en-US" alt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CH" alt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en-US" alt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fr-FR" sz="2800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altLang="fr-FR" sz="2800" dirty="0"/>
                  <a:t>=</a:t>
                </a:r>
                <a14:m>
                  <m:oMath xmlns:m="http://schemas.openxmlformats.org/officeDocument/2006/math">
                    <m:r>
                      <a:rPr lang="en-US" altLang="fr-FR" sz="2800" b="0" i="1" dirty="0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altLang="fr-FR" sz="2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fr-FR" sz="28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fr-FR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CH" alt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CH" alt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alt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fr-FR" sz="2800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n-US" altLang="fr-FR" sz="2800" dirty="0"/>
              </a:p>
              <a:p>
                <a:pPr marL="0" indent="0">
                  <a:buNone/>
                  <a:defRPr/>
                </a:pPr>
                <a:endParaRPr lang="en-US" altLang="fr-FR" sz="2800" dirty="0"/>
              </a:p>
              <a:p>
                <a:pPr>
                  <a:defRPr/>
                </a:pPr>
                <a:r>
                  <a:rPr lang="en-US" altLang="fr-FR" sz="2400" dirty="0"/>
                  <a:t>Cas (c): </a:t>
                </a:r>
                <a:r>
                  <a:rPr lang="en-US" altLang="fr-FR" sz="2400" dirty="0" err="1"/>
                  <a:t>onde</a:t>
                </a:r>
                <a:r>
                  <a:rPr lang="en-US" altLang="fr-FR" sz="2400" dirty="0"/>
                  <a:t> r</a:t>
                </a:r>
                <a:r>
                  <a:rPr lang="fr-CH" altLang="fr-FR" sz="2400" dirty="0" err="1"/>
                  <a:t>étrograde</a:t>
                </a:r>
                <a:r>
                  <a:rPr lang="fr-CH" altLang="fr-FR" sz="2400" dirty="0"/>
                  <a:t>: similaire, mais G(x+|</a:t>
                </a:r>
                <a:r>
                  <a:rPr lang="fr-CH" altLang="fr-FR" sz="2400" dirty="0" err="1"/>
                  <a:t>u|t</a:t>
                </a:r>
                <a:r>
                  <a:rPr lang="fr-CH" altLang="fr-FR" sz="2400" dirty="0"/>
                  <a:t>) </a:t>
                </a:r>
                <a:r>
                  <a:rPr lang="fr-CH" altLang="fr-FR" sz="2800" dirty="0"/>
                  <a:t>…</a:t>
                </a:r>
              </a:p>
            </p:txBody>
          </p:sp>
        </mc:Choice>
        <mc:Fallback xmlns="">
          <p:sp>
            <p:nvSpPr>
              <p:cNvPr id="20483" name="Content Placeholder 2">
                <a:extLst>
                  <a:ext uri="{FF2B5EF4-FFF2-40B4-BE49-F238E27FC236}">
                    <a16:creationId xmlns:a16="http://schemas.microsoft.com/office/drawing/2014/main" id="{4F18E233-512A-401F-8A72-B8AD93695F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836613"/>
                <a:ext cx="8569325" cy="5472707"/>
              </a:xfrm>
              <a:blipFill>
                <a:blip r:embed="rId3"/>
                <a:stretch>
                  <a:fillRect l="-284" t="-780" b="-423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366" name="Object 5">
            <a:extLst>
              <a:ext uri="{FF2B5EF4-FFF2-40B4-BE49-F238E27FC236}">
                <a16:creationId xmlns:a16="http://schemas.microsoft.com/office/drawing/2014/main" id="{1D0D3F78-91D6-4F0A-BE01-22B6104C911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09241" y="1279770"/>
          <a:ext cx="5081687" cy="838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Equation" r:id="rId4" imgW="2387600" imgH="393700" progId="Equation.3">
                  <p:embed/>
                </p:oleObj>
              </mc:Choice>
              <mc:Fallback>
                <p:oleObj name="Equation" r:id="rId4" imgW="2387600" imgH="393700" progId="Equation.3">
                  <p:embed/>
                  <p:pic>
                    <p:nvPicPr>
                      <p:cNvPr id="15366" name="Object 5">
                        <a:extLst>
                          <a:ext uri="{FF2B5EF4-FFF2-40B4-BE49-F238E27FC236}">
                            <a16:creationId xmlns:a16="http://schemas.microsoft.com/office/drawing/2014/main" id="{1D0D3F78-91D6-4F0A-BE01-22B6104C91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241" y="1279770"/>
                        <a:ext cx="5081687" cy="838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>
            <a:extLst>
              <a:ext uri="{FF2B5EF4-FFF2-40B4-BE49-F238E27FC236}">
                <a16:creationId xmlns:a16="http://schemas.microsoft.com/office/drawing/2014/main" id="{22DD0E6F-9A5B-48D1-B724-B78097625A1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7584" y="3997901"/>
          <a:ext cx="7690319" cy="838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Equation" r:id="rId6" imgW="3644900" imgH="393700" progId="Equation.DSMT4">
                  <p:embed/>
                </p:oleObj>
              </mc:Choice>
              <mc:Fallback>
                <p:oleObj name="Equation" r:id="rId6" imgW="3644900" imgH="393700" progId="Equation.DSMT4">
                  <p:embed/>
                  <p:pic>
                    <p:nvPicPr>
                      <p:cNvPr id="15367" name="Object 7">
                        <a:extLst>
                          <a:ext uri="{FF2B5EF4-FFF2-40B4-BE49-F238E27FC236}">
                            <a16:creationId xmlns:a16="http://schemas.microsoft.com/office/drawing/2014/main" id="{22DD0E6F-9A5B-48D1-B724-B78097625A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997901"/>
                        <a:ext cx="7690319" cy="838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>
            <a:extLst>
              <a:ext uri="{FF2B5EF4-FFF2-40B4-BE49-F238E27FC236}">
                <a16:creationId xmlns:a16="http://schemas.microsoft.com/office/drawing/2014/main" id="{C876F0D5-8A37-4EE0-92F2-BBF69BD37D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47763" y="5286376"/>
          <a:ext cx="4000301" cy="75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Equation" r:id="rId8" imgW="2095500" imgH="393700" progId="Equation.3">
                  <p:embed/>
                </p:oleObj>
              </mc:Choice>
              <mc:Fallback>
                <p:oleObj name="Equation" r:id="rId8" imgW="2095500" imgH="393700" progId="Equation.3">
                  <p:embed/>
                  <p:pic>
                    <p:nvPicPr>
                      <p:cNvPr id="15368" name="Object 8">
                        <a:extLst>
                          <a:ext uri="{FF2B5EF4-FFF2-40B4-BE49-F238E27FC236}">
                            <a16:creationId xmlns:a16="http://schemas.microsoft.com/office/drawing/2014/main" id="{C876F0D5-8A37-4EE0-92F2-BBF69BD37D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5286376"/>
                        <a:ext cx="4000301" cy="754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>
            <a:extLst>
              <a:ext uri="{FF2B5EF4-FFF2-40B4-BE49-F238E27FC236}">
                <a16:creationId xmlns:a16="http://schemas.microsoft.com/office/drawing/2014/main" id="{7F20C046-DC24-42C0-9D8E-1DA8D967C95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17103" y="5434654"/>
          <a:ext cx="2147649" cy="45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Equation" r:id="rId10" imgW="1091726" imgH="228501" progId="Equation.3">
                  <p:embed/>
                </p:oleObj>
              </mc:Choice>
              <mc:Fallback>
                <p:oleObj name="Equation" r:id="rId10" imgW="1091726" imgH="228501" progId="Equation.3">
                  <p:embed/>
                  <p:pic>
                    <p:nvPicPr>
                      <p:cNvPr id="15369" name="Object 9">
                        <a:extLst>
                          <a:ext uri="{FF2B5EF4-FFF2-40B4-BE49-F238E27FC236}">
                            <a16:creationId xmlns:a16="http://schemas.microsoft.com/office/drawing/2014/main" id="{7F20C046-DC24-42C0-9D8E-1DA8D967C9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103" y="5434654"/>
                        <a:ext cx="2147649" cy="450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C1D29AC-FC05-46F0-AF95-B9A1966BD6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03" y="2204864"/>
            <a:ext cx="3623687" cy="5377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FE148-AFD0-4C20-974F-90667FEE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911-063F-4E24-91F3-E7F408A4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3A8FC75-B6F6-4242-9C8B-DB74F4E6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sz="4000" b="1"/>
              <a:t>Ondes – conditions aux limites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BC542B3-8C87-4BA2-9EE5-57536B2E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2513"/>
            <a:ext cx="8362950" cy="5472112"/>
          </a:xfrm>
        </p:spPr>
        <p:txBody>
          <a:bodyPr/>
          <a:lstStyle/>
          <a:p>
            <a:r>
              <a:rPr lang="fr-CH" altLang="fr-FR" sz="2400" dirty="0"/>
              <a:t>Eq. Diff. 2</a:t>
            </a:r>
            <a:r>
              <a:rPr lang="fr-CH" altLang="fr-FR" sz="2400" baseline="30000" dirty="0"/>
              <a:t>e</a:t>
            </a:r>
            <a:r>
              <a:rPr lang="fr-CH" altLang="fr-FR" sz="2400" dirty="0"/>
              <a:t> ordre en x </a:t>
            </a:r>
            <a:r>
              <a:rPr lang="en-US" altLang="fr-FR" sz="2400" dirty="0">
                <a:sym typeface="Wingdings" panose="05000000000000000000" pitchFamily="2" charset="2"/>
              </a:rPr>
              <a:t> </a:t>
            </a:r>
            <a:r>
              <a:rPr lang="fr-CH" altLang="fr-FR" sz="2400" dirty="0">
                <a:sym typeface="Wingdings" panose="05000000000000000000" pitchFamily="2" charset="2"/>
              </a:rPr>
              <a:t>2 conditions aux limites: bord gauche et bord droite</a:t>
            </a:r>
          </a:p>
          <a:p>
            <a:r>
              <a:rPr lang="fr-CH" altLang="fr-FR" sz="2400" dirty="0">
                <a:sym typeface="Wingdings" panose="05000000000000000000" pitchFamily="2" charset="2"/>
              </a:rPr>
              <a:t>Cas 1. Bord g. fixe</a:t>
            </a:r>
          </a:p>
          <a:p>
            <a:r>
              <a:rPr lang="fr-CH" altLang="fr-FR" sz="2400" dirty="0">
                <a:sym typeface="Wingdings" panose="05000000000000000000" pitchFamily="2" charset="2"/>
              </a:rPr>
              <a:t>Cas 2. Bord g. «libre»  </a:t>
            </a:r>
          </a:p>
          <a:p>
            <a:endParaRPr lang="fr-CH" altLang="fr-FR" sz="2400" dirty="0"/>
          </a:p>
          <a:p>
            <a:endParaRPr lang="fr-CH" altLang="fr-FR" sz="2400" dirty="0"/>
          </a:p>
          <a:p>
            <a:r>
              <a:rPr lang="fr-CH" altLang="fr-FR" sz="2400" dirty="0"/>
              <a:t>Cas 3: périodique; </a:t>
            </a:r>
          </a:p>
          <a:p>
            <a:r>
              <a:rPr lang="fr-CH" altLang="fr-FR" sz="2400" dirty="0"/>
              <a:t>Cas 4: excitation sinusoïdale : en exercice</a:t>
            </a:r>
          </a:p>
          <a:p>
            <a:r>
              <a:rPr lang="fr-CH" altLang="fr-FR" sz="2400" dirty="0"/>
              <a:t>Cas 5. Sortie de l’onde </a:t>
            </a:r>
          </a:p>
          <a:p>
            <a:pPr lvl="1"/>
            <a:r>
              <a:rPr lang="fr-CH" altLang="fr-FR" sz="2000" dirty="0"/>
              <a:t>au bord gauche </a:t>
            </a:r>
            <a:r>
              <a:rPr lang="en-US" altLang="fr-FR" sz="2000" dirty="0">
                <a:sym typeface="Wingdings" panose="05000000000000000000" pitchFamily="2" charset="2"/>
              </a:rPr>
              <a:t> </a:t>
            </a:r>
            <a:r>
              <a:rPr lang="en-US" altLang="fr-FR" sz="2000" dirty="0" err="1">
                <a:sym typeface="Wingdings" panose="05000000000000000000" pitchFamily="2" charset="2"/>
              </a:rPr>
              <a:t>onde</a:t>
            </a:r>
            <a:r>
              <a:rPr lang="en-US" altLang="fr-FR" sz="2000" dirty="0">
                <a:sym typeface="Wingdings" panose="05000000000000000000" pitchFamily="2" charset="2"/>
              </a:rPr>
              <a:t> r</a:t>
            </a:r>
            <a:r>
              <a:rPr lang="fr-CH" altLang="fr-FR" sz="2000" dirty="0" err="1">
                <a:sym typeface="Wingdings" panose="05000000000000000000" pitchFamily="2" charset="2"/>
              </a:rPr>
              <a:t>étrograde</a:t>
            </a:r>
            <a:r>
              <a:rPr lang="fr-CH" altLang="fr-FR" sz="2000" dirty="0">
                <a:sym typeface="Wingdings" panose="05000000000000000000" pitchFamily="2" charset="2"/>
              </a:rPr>
              <a:t> au bord gauche</a:t>
            </a:r>
          </a:p>
          <a:p>
            <a:pPr lvl="1"/>
            <a:r>
              <a:rPr lang="fr-CH" altLang="fr-FR" sz="2000" dirty="0"/>
              <a:t>au bord droite </a:t>
            </a:r>
            <a:r>
              <a:rPr lang="en-US" altLang="fr-FR" sz="2000" dirty="0">
                <a:sym typeface="Wingdings" panose="05000000000000000000" pitchFamily="2" charset="2"/>
              </a:rPr>
              <a:t> </a:t>
            </a:r>
            <a:r>
              <a:rPr lang="en-US" altLang="fr-FR" sz="2000" dirty="0" err="1">
                <a:sym typeface="Wingdings" panose="05000000000000000000" pitchFamily="2" charset="2"/>
              </a:rPr>
              <a:t>onde</a:t>
            </a:r>
            <a:r>
              <a:rPr lang="en-US" altLang="fr-FR" sz="2000" dirty="0">
                <a:sym typeface="Wingdings" panose="05000000000000000000" pitchFamily="2" charset="2"/>
              </a:rPr>
              <a:t> progressive</a:t>
            </a:r>
            <a:r>
              <a:rPr lang="fr-CH" altLang="fr-FR" sz="2000" dirty="0">
                <a:sym typeface="Wingdings" panose="05000000000000000000" pitchFamily="2" charset="2"/>
              </a:rPr>
              <a:t> au bord droite</a:t>
            </a:r>
          </a:p>
          <a:p>
            <a:r>
              <a:rPr lang="fr-CH" altLang="fr-FR" sz="2400" dirty="0"/>
              <a:t>NB: </a:t>
            </a:r>
            <a:r>
              <a:rPr lang="en-US" altLang="fr-FR" sz="2400" dirty="0">
                <a:sym typeface="Wingdings" panose="05000000000000000000" pitchFamily="2" charset="2"/>
              </a:rPr>
              <a:t>Les conditions aux </a:t>
            </a:r>
            <a:r>
              <a:rPr lang="en-US" altLang="fr-FR" sz="2400" dirty="0" err="1">
                <a:sym typeface="Wingdings" panose="05000000000000000000" pitchFamily="2" charset="2"/>
              </a:rPr>
              <a:t>limites</a:t>
            </a:r>
            <a:r>
              <a:rPr lang="en-US" altLang="fr-FR" sz="2400" dirty="0">
                <a:sym typeface="Wingdings" panose="05000000000000000000" pitchFamily="2" charset="2"/>
              </a:rPr>
              <a:t> </a:t>
            </a:r>
            <a:r>
              <a:rPr lang="en-US" altLang="fr-FR" sz="2400" dirty="0" err="1">
                <a:sym typeface="Wingdings" panose="05000000000000000000" pitchFamily="2" charset="2"/>
              </a:rPr>
              <a:t>doivent</a:t>
            </a:r>
            <a:r>
              <a:rPr lang="en-US" altLang="fr-FR" sz="2400" dirty="0">
                <a:sym typeface="Wingdings" panose="05000000000000000000" pitchFamily="2" charset="2"/>
              </a:rPr>
              <a:t> </a:t>
            </a:r>
            <a:r>
              <a:rPr lang="fr-CH" altLang="fr-FR" sz="2400" dirty="0">
                <a:sym typeface="Wingdings" panose="05000000000000000000" pitchFamily="2" charset="2"/>
              </a:rPr>
              <a:t>être appliquées à chaque pas de temps</a:t>
            </a:r>
            <a:r>
              <a:rPr lang="fr-CH" altLang="fr-FR" sz="2400" dirty="0"/>
              <a:t> </a:t>
            </a:r>
          </a:p>
          <a:p>
            <a:endParaRPr lang="fr-CH" altLang="fr-FR" sz="2400" dirty="0"/>
          </a:p>
          <a:p>
            <a:pPr lvl="1"/>
            <a:endParaRPr lang="fr-CH" altLang="fr-FR" sz="2000" dirty="0"/>
          </a:p>
          <a:p>
            <a:endParaRPr lang="fr-CH" altLang="fr-FR" sz="2800" dirty="0"/>
          </a:p>
        </p:txBody>
      </p:sp>
      <p:graphicFrame>
        <p:nvGraphicFramePr>
          <p:cNvPr id="16390" name="Object 5">
            <a:extLst>
              <a:ext uri="{FF2B5EF4-FFF2-40B4-BE49-F238E27FC236}">
                <a16:creationId xmlns:a16="http://schemas.microsoft.com/office/drawing/2014/main" id="{B9D5D278-E1AF-4047-8DF4-34682B894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213105"/>
              </p:ext>
            </p:extLst>
          </p:nvPr>
        </p:nvGraphicFramePr>
        <p:xfrm>
          <a:off x="3563888" y="1800139"/>
          <a:ext cx="4328401" cy="54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Equation" r:id="rId3" imgW="1917700" imgH="241300" progId="Equation.DSMT4">
                  <p:embed/>
                </p:oleObj>
              </mc:Choice>
              <mc:Fallback>
                <p:oleObj name="Equation" r:id="rId3" imgW="1917700" imgH="241300" progId="Equation.DSMT4">
                  <p:embed/>
                  <p:pic>
                    <p:nvPicPr>
                      <p:cNvPr id="16390" name="Object 5">
                        <a:extLst>
                          <a:ext uri="{FF2B5EF4-FFF2-40B4-BE49-F238E27FC236}">
                            <a16:creationId xmlns:a16="http://schemas.microsoft.com/office/drawing/2014/main" id="{B9D5D278-E1AF-4047-8DF4-34682B894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800139"/>
                        <a:ext cx="4328401" cy="546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6">
            <a:extLst>
              <a:ext uri="{FF2B5EF4-FFF2-40B4-BE49-F238E27FC236}">
                <a16:creationId xmlns:a16="http://schemas.microsoft.com/office/drawing/2014/main" id="{6B2E4200-3277-4E8D-86B6-7A5B8D7970A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39561" y="2623749"/>
          <a:ext cx="6552728" cy="905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Equation" r:id="rId5" imgW="3035300" imgH="419100" progId="Equation.3">
                  <p:embed/>
                </p:oleObj>
              </mc:Choice>
              <mc:Fallback>
                <p:oleObj name="Equation" r:id="rId5" imgW="3035300" imgH="419100" progId="Equation.3">
                  <p:embed/>
                  <p:pic>
                    <p:nvPicPr>
                      <p:cNvPr id="16391" name="Object 6">
                        <a:extLst>
                          <a:ext uri="{FF2B5EF4-FFF2-40B4-BE49-F238E27FC236}">
                            <a16:creationId xmlns:a16="http://schemas.microsoft.com/office/drawing/2014/main" id="{6B2E4200-3277-4E8D-86B6-7A5B8D7970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561" y="2623749"/>
                        <a:ext cx="6552728" cy="905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">
            <a:extLst>
              <a:ext uri="{FF2B5EF4-FFF2-40B4-BE49-F238E27FC236}">
                <a16:creationId xmlns:a16="http://schemas.microsoft.com/office/drawing/2014/main" id="{96553FF0-A40E-4A7B-8823-9E2D15BA3FD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13513" y="3536950"/>
          <a:ext cx="23145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Equation" r:id="rId7" imgW="952087" imgH="241195" progId="Equation.DSMT4">
                  <p:embed/>
                </p:oleObj>
              </mc:Choice>
              <mc:Fallback>
                <p:oleObj name="Equation" r:id="rId7" imgW="952087" imgH="241195" progId="Equation.DSMT4">
                  <p:embed/>
                  <p:pic>
                    <p:nvPicPr>
                      <p:cNvPr id="16392" name="Object 1">
                        <a:extLst>
                          <a:ext uri="{FF2B5EF4-FFF2-40B4-BE49-F238E27FC236}">
                            <a16:creationId xmlns:a16="http://schemas.microsoft.com/office/drawing/2014/main" id="{96553FF0-A40E-4A7B-8823-9E2D15BA3F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513" y="3536950"/>
                        <a:ext cx="23145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10E62-4732-4887-B1EA-C3AEFDB6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B30FD-2322-4505-8387-22D371EB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E53D936-8B6B-4F7F-AC4A-7B092C8C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600153"/>
          </a:xfrm>
        </p:spPr>
        <p:txBody>
          <a:bodyPr/>
          <a:lstStyle/>
          <a:p>
            <a:r>
              <a:rPr lang="fr-CH" altLang="fr-FR" sz="3200" b="1" dirty="0"/>
              <a:t>Sortie au bord </a:t>
            </a:r>
            <a:r>
              <a:rPr lang="fr-CH" altLang="fr-FR" sz="3200" dirty="0"/>
              <a:t>droite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Content Placeholder 2">
                <a:extLst>
                  <a:ext uri="{FF2B5EF4-FFF2-40B4-BE49-F238E27FC236}">
                    <a16:creationId xmlns:a16="http://schemas.microsoft.com/office/drawing/2014/main" id="{FD51F238-48E0-4DCB-B825-FAE9B77CFF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456" y="945765"/>
                <a:ext cx="8229600" cy="1119188"/>
              </a:xfrm>
            </p:spPr>
            <p:txBody>
              <a:bodyPr/>
              <a:lstStyle/>
              <a:p>
                <a:r>
                  <a:rPr lang="fr-CH" altLang="fr-FR" sz="2400" dirty="0"/>
                  <a:t>Sortie de l’onde au bord droite: on impose une onde purement progressive au voisinage de </a:t>
                </a:r>
                <a14:m>
                  <m:oMath xmlns:m="http://schemas.openxmlformats.org/officeDocument/2006/math">
                    <m:r>
                      <a:rPr lang="en-US" altLang="fr-F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fr-F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fr-FR" sz="2400" dirty="0"/>
                  <a:t>.</a:t>
                </a:r>
                <a:endParaRPr lang="fr-CH" altLang="fr-FR" sz="2400" dirty="0"/>
              </a:p>
            </p:txBody>
          </p:sp>
        </mc:Choice>
        <mc:Fallback xmlns="">
          <p:sp>
            <p:nvSpPr>
              <p:cNvPr id="17411" name="Content Placeholder 2">
                <a:extLst>
                  <a:ext uri="{FF2B5EF4-FFF2-40B4-BE49-F238E27FC236}">
                    <a16:creationId xmlns:a16="http://schemas.microsoft.com/office/drawing/2014/main" id="{FD51F238-48E0-4DCB-B825-FAE9B77CFF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456" y="945765"/>
                <a:ext cx="8229600" cy="1119188"/>
              </a:xfrm>
              <a:blipFill>
                <a:blip r:embed="rId3"/>
                <a:stretch>
                  <a:fillRect l="-296" t="-380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418" name="Object 9">
            <a:extLst>
              <a:ext uri="{FF2B5EF4-FFF2-40B4-BE49-F238E27FC236}">
                <a16:creationId xmlns:a16="http://schemas.microsoft.com/office/drawing/2014/main" id="{5BB82E63-DED9-4F01-A46C-62B5AC57C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699525"/>
              </p:ext>
            </p:extLst>
          </p:nvPr>
        </p:nvGraphicFramePr>
        <p:xfrm>
          <a:off x="7740352" y="4551690"/>
          <a:ext cx="4889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17418" name="Object 9">
                        <a:extLst>
                          <a:ext uri="{FF2B5EF4-FFF2-40B4-BE49-F238E27FC236}">
                            <a16:creationId xmlns:a16="http://schemas.microsoft.com/office/drawing/2014/main" id="{5BB82E63-DED9-4F01-A46C-62B5AC57CE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4551690"/>
                        <a:ext cx="4889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CF97C9E-9CA1-4E7B-9C82-F550B771B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231" y="2307155"/>
            <a:ext cx="8681951" cy="852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F32E3B-6EAA-41D5-8A31-5B891919EFB1}"/>
                  </a:ext>
                </a:extLst>
              </p:cNvPr>
              <p:cNvSpPr txBox="1"/>
              <p:nvPr/>
            </p:nvSpPr>
            <p:spPr>
              <a:xfrm>
                <a:off x="2699792" y="1814528"/>
                <a:ext cx="29523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F32E3B-6EAA-41D5-8A31-5B891919E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814528"/>
                <a:ext cx="2952328" cy="369332"/>
              </a:xfrm>
              <a:prstGeom prst="rect">
                <a:avLst/>
              </a:prstGeom>
              <a:blipFill>
                <a:blip r:embed="rId7"/>
                <a:stretch>
                  <a:fillRect l="-1240" r="-1033" b="-38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2A3E66-D5AF-4FC5-A7B5-B4FE30228F3C}"/>
                  </a:ext>
                </a:extLst>
              </p:cNvPr>
              <p:cNvSpPr txBox="1"/>
              <p:nvPr/>
            </p:nvSpPr>
            <p:spPr>
              <a:xfrm>
                <a:off x="1775266" y="3251074"/>
                <a:ext cx="5069080" cy="831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CH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2A3E66-D5AF-4FC5-A7B5-B4FE30228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266" y="3251074"/>
                <a:ext cx="5069080" cy="8316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E1AF53-0E17-4D52-99B0-C2AD5DC07A33}"/>
                  </a:ext>
                </a:extLst>
              </p:cNvPr>
              <p:cNvSpPr txBox="1"/>
              <p:nvPr/>
            </p:nvSpPr>
            <p:spPr>
              <a:xfrm>
                <a:off x="1830210" y="4510478"/>
                <a:ext cx="4849597" cy="496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H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E1AF53-0E17-4D52-99B0-C2AD5DC07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10" y="4510478"/>
                <a:ext cx="4849597" cy="4964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6FCC5-D38C-4EE8-869F-BAAE10C1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5FA8A7-13D8-4157-91ED-B2EA6A39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38823564-F28E-4262-A12F-6FFE8D90B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050" cy="703262"/>
          </a:xfrm>
          <a:solidFill>
            <a:srgbClr val="E2FFF4"/>
          </a:solidFill>
        </p:spPr>
        <p:txBody>
          <a:bodyPr/>
          <a:lstStyle/>
          <a:p>
            <a:pPr eaLnBrk="1" hangingPunct="1"/>
            <a:r>
              <a:rPr lang="en-US" altLang="fr-FR" sz="3800"/>
              <a:t>Documentation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530E1B04-F5F8-4FE8-9EBF-8CB7E5EA4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00781"/>
            <a:ext cx="8280400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Tx/>
              <a:buSzTx/>
              <a:buNone/>
            </a:pPr>
            <a:endParaRPr lang="fr-CH" altLang="fr-FR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1641B-5B03-4300-A423-AA218229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F4D533F-86AD-4EAC-9A14-F928F39B2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2788846"/>
            <a:ext cx="8229600" cy="34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fr-CH" altLang="fr-FR" kern="0" dirty="0"/>
              <a:t>Lecture pour la Semaine </a:t>
            </a:r>
            <a:r>
              <a:rPr lang="en-US" altLang="fr-FR" kern="0" dirty="0"/>
              <a:t>#8: </a:t>
            </a:r>
            <a:r>
              <a:rPr lang="fr-CH" altLang="fr-FR" kern="0" dirty="0"/>
              <a:t>Notes de cours</a:t>
            </a:r>
          </a:p>
          <a:p>
            <a:pPr lvl="1" eaLnBrk="1" hangingPunct="1"/>
            <a:r>
              <a:rPr lang="fr-CH" altLang="fr-FR" b="1" kern="0" dirty="0"/>
              <a:t>Section 4.1 Advection-Diffusion</a:t>
            </a:r>
          </a:p>
          <a:p>
            <a:pPr lvl="1" eaLnBrk="1" hangingPunct="1"/>
            <a:r>
              <a:rPr lang="fr-CH" altLang="fr-FR" b="1" kern="0" dirty="0" err="1"/>
              <a:t>Sectino</a:t>
            </a:r>
            <a:r>
              <a:rPr lang="fr-CH" altLang="fr-FR" b="1" kern="0" dirty="0"/>
              <a:t> 4.2 Ondes</a:t>
            </a:r>
          </a:p>
          <a:p>
            <a:pPr lvl="1" eaLnBrk="1" hangingPunct="1"/>
            <a:endParaRPr lang="fr-CH" altLang="fr-FR" kern="0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E8574DD-DF32-46EF-871A-45E88D80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334825"/>
            <a:ext cx="56541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 dirty="0">
                <a:solidFill>
                  <a:srgbClr val="000099"/>
                </a:solidFill>
                <a:hlinkClick r:id="rId2"/>
              </a:rPr>
              <a:t>http://moodle.epfl.ch/mod/resource/view.php?id=8220</a:t>
            </a:r>
            <a:endParaRPr lang="fr-CH" altLang="fr-FR" sz="18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F6753D-19A1-493F-867F-79F8111E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4572-B850-43AC-A0F3-0818965C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7813"/>
            <a:ext cx="8642350" cy="846931"/>
          </a:xfrm>
        </p:spPr>
        <p:txBody>
          <a:bodyPr/>
          <a:lstStyle/>
          <a:p>
            <a:r>
              <a:rPr lang="en-US" sz="3600" b="1" dirty="0" err="1"/>
              <a:t>Ondes</a:t>
            </a:r>
            <a:r>
              <a:rPr lang="en-US" sz="3600" b="1" dirty="0"/>
              <a:t> </a:t>
            </a:r>
            <a:r>
              <a:rPr lang="en-US" sz="3600" b="1" dirty="0" err="1"/>
              <a:t>en</a:t>
            </a:r>
            <a:r>
              <a:rPr lang="en-US" sz="3600" b="1" dirty="0"/>
              <a:t> milieu </a:t>
            </a:r>
            <a:r>
              <a:rPr lang="en-US" sz="3600" b="1" dirty="0" err="1"/>
              <a:t>homog</a:t>
            </a:r>
            <a:r>
              <a:rPr lang="fr-CH" sz="3600" b="1" dirty="0" err="1"/>
              <a:t>ène</a:t>
            </a:r>
            <a:r>
              <a:rPr lang="fr-CH" sz="3600" b="1" dirty="0"/>
              <a:t>, 1D</a:t>
            </a:r>
            <a:endParaRPr lang="en-CH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A4549-E112-472D-BC0E-4C37B558D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Quelques démonstrations en «live»</a:t>
            </a:r>
          </a:p>
          <a:p>
            <a:pPr lvl="1"/>
            <a:r>
              <a:rPr lang="fr-CH" dirty="0"/>
              <a:t>Initialisation: immobile, progressive, rétrograde</a:t>
            </a:r>
          </a:p>
          <a:p>
            <a:pPr lvl="1"/>
            <a:r>
              <a:rPr lang="fr-CH" dirty="0"/>
              <a:t>Conditions aux limites: fixes, «libres», sortie</a:t>
            </a:r>
          </a:p>
          <a:p>
            <a:pPr lvl="1"/>
            <a:r>
              <a:rPr lang="fr-CH" dirty="0"/>
              <a:t>Réflexions</a:t>
            </a:r>
          </a:p>
          <a:p>
            <a:pPr lvl="1"/>
            <a:r>
              <a:rPr lang="fr-CH" dirty="0"/>
              <a:t>Superpositions</a:t>
            </a:r>
          </a:p>
          <a:p>
            <a:pPr lvl="1"/>
            <a:r>
              <a:rPr lang="fr-CH" dirty="0"/>
              <a:t>Ondes stationnaires, modes propres, fréquences propres</a:t>
            </a:r>
          </a:p>
          <a:p>
            <a:pPr lvl="1"/>
            <a:r>
              <a:rPr lang="fr-CH" dirty="0"/>
              <a:t>Excitation résonante</a:t>
            </a:r>
          </a:p>
          <a:p>
            <a:pPr lvl="1"/>
            <a:r>
              <a:rPr lang="fr-CH" dirty="0"/>
              <a:t>…</a:t>
            </a:r>
            <a:endParaRPr lang="en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CC37D-490D-4BE7-A813-7DEB1EBA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D048F-4709-4839-A345-6196EE3F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175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>
            <a:extLst>
              <a:ext uri="{FF2B5EF4-FFF2-40B4-BE49-F238E27FC236}">
                <a16:creationId xmlns:a16="http://schemas.microsoft.com/office/drawing/2014/main" id="{9F63031E-C080-4F17-B7D1-9409801C0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07375" cy="1223962"/>
          </a:xfrm>
        </p:spPr>
        <p:txBody>
          <a:bodyPr/>
          <a:lstStyle/>
          <a:p>
            <a:pPr eaLnBrk="1" hangingPunct="1"/>
            <a:r>
              <a:rPr lang="fr-CH" altLang="fr-FR" sz="2600" b="1"/>
              <a:t>4.2.2 Stabilité du schéma différences finies explicite 3 niveaux pour l’équation d’ondes</a:t>
            </a:r>
          </a:p>
          <a:p>
            <a:pPr eaLnBrk="1" hangingPunct="1"/>
            <a:endParaRPr lang="fr-CH" altLang="fr-FR" sz="2600" b="1"/>
          </a:p>
          <a:p>
            <a:pPr lvl="1" eaLnBrk="1" hangingPunct="1">
              <a:buFont typeface="Wingdings" panose="05000000000000000000" pitchFamily="2" charset="2"/>
              <a:buNone/>
            </a:pPr>
            <a:endParaRPr lang="fr-CH" altLang="fr-FR" sz="2200"/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80E1EB73-57C3-4AED-A4AD-250861799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solidFill>
            <a:srgbClr val="E2FFF4"/>
          </a:solidFill>
        </p:spPr>
        <p:txBody>
          <a:bodyPr/>
          <a:lstStyle/>
          <a:p>
            <a:pPr algn="ctr" eaLnBrk="1" hangingPunct="1"/>
            <a:r>
              <a:rPr lang="en-US" altLang="fr-FR" sz="3800" b="1"/>
              <a:t>Ondes – instabilité numérique</a:t>
            </a:r>
          </a:p>
        </p:txBody>
      </p:sp>
      <p:graphicFrame>
        <p:nvGraphicFramePr>
          <p:cNvPr id="29702" name="Object 4">
            <a:extLst>
              <a:ext uri="{FF2B5EF4-FFF2-40B4-BE49-F238E27FC236}">
                <a16:creationId xmlns:a16="http://schemas.microsoft.com/office/drawing/2014/main" id="{F1D0CBF3-BB3C-4EDC-BDC2-4A0AA21828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1989138"/>
          <a:ext cx="18367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3" imgW="647700" imgH="228600" progId="Equation.3">
                  <p:embed/>
                </p:oleObj>
              </mc:Choice>
              <mc:Fallback>
                <p:oleObj name="Equation" r:id="rId3" imgW="647700" imgH="228600" progId="Equation.3">
                  <p:embed/>
                  <p:pic>
                    <p:nvPicPr>
                      <p:cNvPr id="29702" name="Object 4">
                        <a:extLst>
                          <a:ext uri="{FF2B5EF4-FFF2-40B4-BE49-F238E27FC236}">
                            <a16:creationId xmlns:a16="http://schemas.microsoft.com/office/drawing/2014/main" id="{F1D0CBF3-BB3C-4EDC-BDC2-4A0AA21828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989138"/>
                        <a:ext cx="1836738" cy="6477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3" name="Picture 5">
            <a:extLst>
              <a:ext uri="{FF2B5EF4-FFF2-40B4-BE49-F238E27FC236}">
                <a16:creationId xmlns:a16="http://schemas.microsoft.com/office/drawing/2014/main" id="{21E77DBF-BE5E-4716-A262-7ACABFF5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4678362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7">
            <a:extLst>
              <a:ext uri="{FF2B5EF4-FFF2-40B4-BE49-F238E27FC236}">
                <a16:creationId xmlns:a16="http://schemas.microsoft.com/office/drawing/2014/main" id="{135439D3-6177-4BBA-910C-6D3BD7AF6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989138"/>
            <a:ext cx="1728787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5" name="Text Box 8">
            <a:extLst>
              <a:ext uri="{FF2B5EF4-FFF2-40B4-BE49-F238E27FC236}">
                <a16:creationId xmlns:a16="http://schemas.microsoft.com/office/drawing/2014/main" id="{24A18676-9B12-4EFD-87FC-9E15530CC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89138"/>
            <a:ext cx="3887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2400"/>
              <a:t>Condition de stabilité CFL</a:t>
            </a:r>
          </a:p>
        </p:txBody>
      </p:sp>
      <p:graphicFrame>
        <p:nvGraphicFramePr>
          <p:cNvPr id="29706" name="Object 9">
            <a:extLst>
              <a:ext uri="{FF2B5EF4-FFF2-40B4-BE49-F238E27FC236}">
                <a16:creationId xmlns:a16="http://schemas.microsoft.com/office/drawing/2014/main" id="{49049798-7BE8-4D5E-935A-32B105B06E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4149725"/>
          <a:ext cx="1549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7" imgW="545626" imgH="203024" progId="Equation.3">
                  <p:embed/>
                </p:oleObj>
              </mc:Choice>
              <mc:Fallback>
                <p:oleObj name="Equation" r:id="rId7" imgW="545626" imgH="203024" progId="Equation.3">
                  <p:embed/>
                  <p:pic>
                    <p:nvPicPr>
                      <p:cNvPr id="29706" name="Object 9">
                        <a:extLst>
                          <a:ext uri="{FF2B5EF4-FFF2-40B4-BE49-F238E27FC236}">
                            <a16:creationId xmlns:a16="http://schemas.microsoft.com/office/drawing/2014/main" id="{49049798-7BE8-4D5E-935A-32B105B06E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149725"/>
                        <a:ext cx="1549400" cy="5746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753AE0-986F-4AD1-AF5C-82969C60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D62219-65DF-48C0-9ADE-0243A482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7E956B49-8FFB-4D16-B2C9-9BDF75E7F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 sz="3600" b="1"/>
              <a:t>Ondes – instabilité numérique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6B1F1B96-E31B-46B8-9C5D-009ED1305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H" altLang="fr-FR"/>
              <a:t>Le mode instable est une </a:t>
            </a:r>
            <a:r>
              <a:rPr lang="fr-CH" altLang="fr-FR" b="1" i="1"/>
              <a:t>oscillation</a:t>
            </a:r>
            <a:r>
              <a:rPr lang="fr-CH" altLang="fr-FR"/>
              <a:t> dans l’espace (avec 2 pts de maillage </a:t>
            </a:r>
            <a:r>
              <a:rPr lang="fr-CH" altLang="fr-FR" i="1"/>
              <a:t>x</a:t>
            </a:r>
            <a:r>
              <a:rPr lang="fr-CH" altLang="fr-FR" i="1" baseline="-25000"/>
              <a:t>i</a:t>
            </a:r>
            <a:r>
              <a:rPr lang="fr-CH" altLang="fr-FR"/>
              <a:t> par longueur d’onde) et le temps (2 pts de maillage </a:t>
            </a:r>
            <a:r>
              <a:rPr lang="fr-CH" altLang="fr-FR" i="1"/>
              <a:t>t</a:t>
            </a:r>
            <a:r>
              <a:rPr lang="fr-CH" altLang="fr-FR" i="1" baseline="-25000"/>
              <a:t>j</a:t>
            </a:r>
            <a:r>
              <a:rPr lang="fr-CH" altLang="fr-FR"/>
              <a:t> par période) dont </a:t>
            </a:r>
            <a:r>
              <a:rPr lang="fr-CH" altLang="fr-FR" b="1" i="1"/>
              <a:t>l’amplitude croît exponentiellement</a:t>
            </a:r>
          </a:p>
          <a:p>
            <a:pPr eaLnBrk="1" hangingPunct="1"/>
            <a:r>
              <a:rPr lang="fr-CH" altLang="fr-FR"/>
              <a:t>On fera la démonstration au tableau du critère de stablilité CFL: analyse de </a:t>
            </a:r>
            <a:r>
              <a:rPr lang="fr-CH" altLang="fr-FR" b="1" i="1"/>
              <a:t>Von Neumann – voir aussi section 4.2.2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8E21AC-0264-43E8-8610-E17B409D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1DB4D-E1EC-42ED-9089-99A3DE84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Content Placeholder 31">
            <a:extLst>
              <a:ext uri="{FF2B5EF4-FFF2-40B4-BE49-F238E27FC236}">
                <a16:creationId xmlns:a16="http://schemas.microsoft.com/office/drawing/2014/main" id="{5C2869B6-5E63-4943-9DFC-F90477F9CCB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85763" y="2651125"/>
          <a:ext cx="822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name="Equation" r:id="rId3" imgW="4114800" imgH="457200" progId="Equation.3">
                  <p:embed/>
                </p:oleObj>
              </mc:Choice>
              <mc:Fallback>
                <p:oleObj name="Equation" r:id="rId3" imgW="4114800" imgH="457200" progId="Equation.3">
                  <p:embed/>
                  <p:pic>
                    <p:nvPicPr>
                      <p:cNvPr id="33794" name="Content Placeholder 31">
                        <a:extLst>
                          <a:ext uri="{FF2B5EF4-FFF2-40B4-BE49-F238E27FC236}">
                            <a16:creationId xmlns:a16="http://schemas.microsoft.com/office/drawing/2014/main" id="{5C2869B6-5E63-4943-9DFC-F90477F9CCB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2651125"/>
                        <a:ext cx="8229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itle 1">
            <a:extLst>
              <a:ext uri="{FF2B5EF4-FFF2-40B4-BE49-F238E27FC236}">
                <a16:creationId xmlns:a16="http://schemas.microsoft.com/office/drawing/2014/main" id="{BCD855C7-7FCE-4E98-B1C9-72A1375F9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389938" cy="1139825"/>
          </a:xfrm>
        </p:spPr>
        <p:txBody>
          <a:bodyPr/>
          <a:lstStyle/>
          <a:p>
            <a:r>
              <a:rPr lang="fr-CH" altLang="fr-FR" sz="3200" b="1" dirty="0"/>
              <a:t>Ondes</a:t>
            </a:r>
            <a:r>
              <a:rPr lang="fr-CH" altLang="fr-FR" sz="3200" dirty="0"/>
              <a:t> </a:t>
            </a:r>
            <a:r>
              <a:rPr lang="fr-CH" altLang="fr-FR" sz="3200" b="1" dirty="0"/>
              <a:t>– Analyse de stabilité Von Neumann</a:t>
            </a:r>
          </a:p>
        </p:txBody>
      </p:sp>
      <p:sp>
        <p:nvSpPr>
          <p:cNvPr id="33798" name="Oval 10">
            <a:extLst>
              <a:ext uri="{FF2B5EF4-FFF2-40B4-BE49-F238E27FC236}">
                <a16:creationId xmlns:a16="http://schemas.microsoft.com/office/drawing/2014/main" id="{BDDF282E-B214-4100-9173-893EB18A4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36838"/>
            <a:ext cx="1327150" cy="504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>
              <a:solidFill>
                <a:srgbClr val="000000"/>
              </a:solidFill>
            </a:endParaRPr>
          </a:p>
        </p:txBody>
      </p:sp>
      <p:sp>
        <p:nvSpPr>
          <p:cNvPr id="33799" name="Oval 11">
            <a:extLst>
              <a:ext uri="{FF2B5EF4-FFF2-40B4-BE49-F238E27FC236}">
                <a16:creationId xmlns:a16="http://schemas.microsoft.com/office/drawing/2014/main" id="{3BFC92DD-D2B4-4564-BE13-330A0C32D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636838"/>
            <a:ext cx="1225550" cy="487362"/>
          </a:xfrm>
          <a:prstGeom prst="ellips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>
              <a:solidFill>
                <a:srgbClr val="000000"/>
              </a:solidFill>
            </a:endParaRPr>
          </a:p>
        </p:txBody>
      </p:sp>
      <p:sp>
        <p:nvSpPr>
          <p:cNvPr id="33800" name="Oval 12">
            <a:extLst>
              <a:ext uri="{FF2B5EF4-FFF2-40B4-BE49-F238E27FC236}">
                <a16:creationId xmlns:a16="http://schemas.microsoft.com/office/drawing/2014/main" id="{693F7A8E-46FA-4C81-95F0-D7FBB9774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636838"/>
            <a:ext cx="1225550" cy="4826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>
              <a:solidFill>
                <a:srgbClr val="000000"/>
              </a:solidFill>
            </a:endParaRPr>
          </a:p>
        </p:txBody>
      </p:sp>
      <p:sp>
        <p:nvSpPr>
          <p:cNvPr id="33801" name="Oval 13">
            <a:extLst>
              <a:ext uri="{FF2B5EF4-FFF2-40B4-BE49-F238E27FC236}">
                <a16:creationId xmlns:a16="http://schemas.microsoft.com/office/drawing/2014/main" id="{D7647686-E709-46C9-9F16-ABBC2E0E0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636838"/>
            <a:ext cx="1225550" cy="4826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>
              <a:solidFill>
                <a:srgbClr val="000000"/>
              </a:solidFill>
            </a:endParaRPr>
          </a:p>
        </p:txBody>
      </p:sp>
      <p:sp>
        <p:nvSpPr>
          <p:cNvPr id="33802" name="Oval 14">
            <a:extLst>
              <a:ext uri="{FF2B5EF4-FFF2-40B4-BE49-F238E27FC236}">
                <a16:creationId xmlns:a16="http://schemas.microsoft.com/office/drawing/2014/main" id="{EC86CF13-417C-440C-9615-0FCA6739A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2636838"/>
            <a:ext cx="1246187" cy="504825"/>
          </a:xfrm>
          <a:prstGeom prst="ellips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>
              <a:solidFill>
                <a:srgbClr val="000000"/>
              </a:solidFill>
            </a:endParaRPr>
          </a:p>
        </p:txBody>
      </p:sp>
      <p:grpSp>
        <p:nvGrpSpPr>
          <p:cNvPr id="33803" name="Group 15">
            <a:extLst>
              <a:ext uri="{FF2B5EF4-FFF2-40B4-BE49-F238E27FC236}">
                <a16:creationId xmlns:a16="http://schemas.microsoft.com/office/drawing/2014/main" id="{50E6A128-E517-4402-B18D-A3FD314CCE34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939800"/>
            <a:ext cx="2593975" cy="1519238"/>
            <a:chOff x="3334" y="3249"/>
            <a:chExt cx="1634" cy="957"/>
          </a:xfrm>
        </p:grpSpPr>
        <p:grpSp>
          <p:nvGrpSpPr>
            <p:cNvPr id="33811" name="Group 16">
              <a:extLst>
                <a:ext uri="{FF2B5EF4-FFF2-40B4-BE49-F238E27FC236}">
                  <a16:creationId xmlns:a16="http://schemas.microsoft.com/office/drawing/2014/main" id="{1717704D-027A-4C66-834D-E21470D29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3249"/>
              <a:ext cx="1634" cy="957"/>
              <a:chOff x="2744" y="3249"/>
              <a:chExt cx="1634" cy="957"/>
            </a:xfrm>
          </p:grpSpPr>
          <p:sp>
            <p:nvSpPr>
              <p:cNvPr id="33815" name="Rectangle 17">
                <a:extLst>
                  <a:ext uri="{FF2B5EF4-FFF2-40B4-BE49-F238E27FC236}">
                    <a16:creationId xmlns:a16="http://schemas.microsoft.com/office/drawing/2014/main" id="{21EBEEBC-F085-4BA8-992A-724A55DAD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3249"/>
                <a:ext cx="1633" cy="9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H" altLang="fr-FR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3816" name="Group 18">
                <a:extLst>
                  <a:ext uri="{FF2B5EF4-FFF2-40B4-BE49-F238E27FC236}">
                    <a16:creationId xmlns:a16="http://schemas.microsoft.com/office/drawing/2014/main" id="{E981B9DD-7684-4AE3-BF52-0F856FF281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4" y="3249"/>
                <a:ext cx="1634" cy="957"/>
                <a:chOff x="2653" y="3203"/>
                <a:chExt cx="1634" cy="957"/>
              </a:xfrm>
            </p:grpSpPr>
            <p:sp>
              <p:nvSpPr>
                <p:cNvPr id="33817" name="Line 19">
                  <a:extLst>
                    <a:ext uri="{FF2B5EF4-FFF2-40B4-BE49-F238E27FC236}">
                      <a16:creationId xmlns:a16="http://schemas.microsoft.com/office/drawing/2014/main" id="{4FF8468E-C85E-47B2-AFC0-7CB102958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4065"/>
                  <a:ext cx="11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H"/>
                </a:p>
              </p:txBody>
            </p:sp>
            <p:sp>
              <p:nvSpPr>
                <p:cNvPr id="33818" name="Line 20">
                  <a:extLst>
                    <a:ext uri="{FF2B5EF4-FFF2-40B4-BE49-F238E27FC236}">
                      <a16:creationId xmlns:a16="http://schemas.microsoft.com/office/drawing/2014/main" id="{C593E099-73A6-4DB5-AED5-FCD8EF7702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0" y="3203"/>
                  <a:ext cx="0" cy="8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H"/>
                </a:p>
              </p:txBody>
            </p:sp>
            <p:sp>
              <p:nvSpPr>
                <p:cNvPr id="33819" name="Line 21">
                  <a:extLst>
                    <a:ext uri="{FF2B5EF4-FFF2-40B4-BE49-F238E27FC236}">
                      <a16:creationId xmlns:a16="http://schemas.microsoft.com/office/drawing/2014/main" id="{FFBC37FB-3E82-488E-81F9-21C750F313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3475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H"/>
                </a:p>
              </p:txBody>
            </p:sp>
            <p:sp>
              <p:nvSpPr>
                <p:cNvPr id="33820" name="Line 22">
                  <a:extLst>
                    <a:ext uri="{FF2B5EF4-FFF2-40B4-BE49-F238E27FC236}">
                      <a16:creationId xmlns:a16="http://schemas.microsoft.com/office/drawing/2014/main" id="{E75873F4-E4D4-4FF8-9698-13C8D88187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3702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H"/>
                </a:p>
              </p:txBody>
            </p:sp>
            <p:sp>
              <p:nvSpPr>
                <p:cNvPr id="33821" name="Line 23">
                  <a:extLst>
                    <a:ext uri="{FF2B5EF4-FFF2-40B4-BE49-F238E27FC236}">
                      <a16:creationId xmlns:a16="http://schemas.microsoft.com/office/drawing/2014/main" id="{3BCC7878-4813-4211-9D51-1C73117610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3929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H"/>
                </a:p>
              </p:txBody>
            </p:sp>
            <p:sp>
              <p:nvSpPr>
                <p:cNvPr id="33822" name="Oval 24">
                  <a:extLst>
                    <a:ext uri="{FF2B5EF4-FFF2-40B4-BE49-F238E27FC236}">
                      <a16:creationId xmlns:a16="http://schemas.microsoft.com/office/drawing/2014/main" id="{2D326F38-B099-48FD-A62A-4FCE125EB7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0" y="3430"/>
                  <a:ext cx="90" cy="9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CH" altLang="fr-FR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3" name="Oval 25">
                  <a:extLst>
                    <a:ext uri="{FF2B5EF4-FFF2-40B4-BE49-F238E27FC236}">
                      <a16:creationId xmlns:a16="http://schemas.microsoft.com/office/drawing/2014/main" id="{359484F0-6E27-480B-AC1A-8828E051AA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0" y="3657"/>
                  <a:ext cx="90" cy="91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CH" altLang="fr-FR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4" name="Oval 26">
                  <a:extLst>
                    <a:ext uri="{FF2B5EF4-FFF2-40B4-BE49-F238E27FC236}">
                      <a16:creationId xmlns:a16="http://schemas.microsoft.com/office/drawing/2014/main" id="{600D4434-C42B-41D0-A265-E878FC0DB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0" y="3884"/>
                  <a:ext cx="90" cy="91"/>
                </a:xfrm>
                <a:prstGeom prst="ellipse">
                  <a:avLst/>
                </a:prstGeom>
                <a:solidFill>
                  <a:srgbClr val="3333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CH" altLang="fr-FR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5" name="Oval 27">
                  <a:extLst>
                    <a:ext uri="{FF2B5EF4-FFF2-40B4-BE49-F238E27FC236}">
                      <a16:creationId xmlns:a16="http://schemas.microsoft.com/office/drawing/2014/main" id="{AE6446F1-5C5E-477A-A141-A76FAF83B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8" y="3657"/>
                  <a:ext cx="90" cy="9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CH" altLang="fr-FR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6" name="Oval 28">
                  <a:extLst>
                    <a:ext uri="{FF2B5EF4-FFF2-40B4-BE49-F238E27FC236}">
                      <a16:creationId xmlns:a16="http://schemas.microsoft.com/office/drawing/2014/main" id="{998ED33A-AE0B-46B1-A638-66A30F46E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2" y="3657"/>
                  <a:ext cx="90" cy="91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CH" altLang="fr-FR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7" name="Text Box 29">
                  <a:extLst>
                    <a:ext uri="{FF2B5EF4-FFF2-40B4-BE49-F238E27FC236}">
                      <a16:creationId xmlns:a16="http://schemas.microsoft.com/office/drawing/2014/main" id="{6E678125-C0BD-4395-B687-9BA21A3716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53" y="3249"/>
                  <a:ext cx="18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fr-CH" altLang="fr-FR" sz="1800">
                      <a:solidFill>
                        <a:srgbClr val="000000"/>
                      </a:solidFill>
                    </a:rPr>
                    <a:t>t</a:t>
                  </a:r>
                  <a:endParaRPr lang="en-US" altLang="fr-FR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28" name="Text Box 30">
                  <a:extLst>
                    <a:ext uri="{FF2B5EF4-FFF2-40B4-BE49-F238E27FC236}">
                      <a16:creationId xmlns:a16="http://schemas.microsoft.com/office/drawing/2014/main" id="{46EDE6B9-B0C6-447B-8C9E-CD97E8AF03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5" y="3929"/>
                  <a:ext cx="18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fr-CH" altLang="fr-FR" sz="1800">
                      <a:solidFill>
                        <a:srgbClr val="000000"/>
                      </a:solidFill>
                    </a:rPr>
                    <a:t>x</a:t>
                  </a:r>
                  <a:endParaRPr lang="en-US" altLang="fr-FR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3812" name="Line 31">
              <a:extLst>
                <a:ext uri="{FF2B5EF4-FFF2-40B4-BE49-F238E27FC236}">
                  <a16:creationId xmlns:a16="http://schemas.microsoft.com/office/drawing/2014/main" id="{4412AC61-1485-4EDF-B1FF-A9E8A6D98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3339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33813" name="Line 32">
              <a:extLst>
                <a:ext uri="{FF2B5EF4-FFF2-40B4-BE49-F238E27FC236}">
                  <a16:creationId xmlns:a16="http://schemas.microsoft.com/office/drawing/2014/main" id="{6CA0DB0B-D7C4-4157-8572-9EE42B086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5" y="3339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33814" name="Line 33">
              <a:extLst>
                <a:ext uri="{FF2B5EF4-FFF2-40B4-BE49-F238E27FC236}">
                  <a16:creationId xmlns:a16="http://schemas.microsoft.com/office/drawing/2014/main" id="{FA661853-840D-44BB-9A11-3C7B74B1C8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" y="3339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</p:grpSp>
      <p:graphicFrame>
        <p:nvGraphicFramePr>
          <p:cNvPr id="33804" name="Object 32">
            <a:extLst>
              <a:ext uri="{FF2B5EF4-FFF2-40B4-BE49-F238E27FC236}">
                <a16:creationId xmlns:a16="http://schemas.microsoft.com/office/drawing/2014/main" id="{C3B6DACA-E04A-4010-9840-ED0B4BEBFF3F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665163" y="4256088"/>
          <a:ext cx="731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Equation" r:id="rId5" imgW="3657600" imgH="254000" progId="Equation.3">
                  <p:embed/>
                </p:oleObj>
              </mc:Choice>
              <mc:Fallback>
                <p:oleObj name="Equation" r:id="rId5" imgW="3657600" imgH="254000" progId="Equation.3">
                  <p:embed/>
                  <p:pic>
                    <p:nvPicPr>
                      <p:cNvPr id="33804" name="Object 32">
                        <a:extLst>
                          <a:ext uri="{FF2B5EF4-FFF2-40B4-BE49-F238E27FC236}">
                            <a16:creationId xmlns:a16="http://schemas.microsoft.com/office/drawing/2014/main" id="{C3B6DACA-E04A-4010-9840-ED0B4BEBFF3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4256088"/>
                        <a:ext cx="7315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TextBox 33">
            <a:extLst>
              <a:ext uri="{FF2B5EF4-FFF2-40B4-BE49-F238E27FC236}">
                <a16:creationId xmlns:a16="http://schemas.microsoft.com/office/drawing/2014/main" id="{0E1F0605-C7BB-4DF0-9E33-29799CA7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609975"/>
            <a:ext cx="7464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rgbClr val="000000"/>
                </a:solidFill>
              </a:rPr>
              <a:t>Ansatz: on cherche une solution de (4.43) de type ondulatoire, avec la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rgbClr val="000000"/>
                </a:solidFill>
              </a:rPr>
              <a:t>possibilité d’avoir une amplitude exponentielle dans le temps</a:t>
            </a:r>
          </a:p>
        </p:txBody>
      </p:sp>
      <p:sp>
        <p:nvSpPr>
          <p:cNvPr id="33806" name="TextBox 34">
            <a:extLst>
              <a:ext uri="{FF2B5EF4-FFF2-40B4-BE49-F238E27FC236}">
                <a16:creationId xmlns:a16="http://schemas.microsoft.com/office/drawing/2014/main" id="{EA53F5B3-73C1-466C-A316-197A4822C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824413"/>
            <a:ext cx="254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rgbClr val="000000"/>
                </a:solidFill>
              </a:rPr>
              <a:t>On définit le «gain» G: </a:t>
            </a:r>
          </a:p>
        </p:txBody>
      </p:sp>
      <p:graphicFrame>
        <p:nvGraphicFramePr>
          <p:cNvPr id="33807" name="Object 35">
            <a:extLst>
              <a:ext uri="{FF2B5EF4-FFF2-40B4-BE49-F238E27FC236}">
                <a16:creationId xmlns:a16="http://schemas.microsoft.com/office/drawing/2014/main" id="{D34AAE6C-130E-4F54-B638-EAB46F868A0F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262313" y="4824413"/>
          <a:ext cx="419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2" name="Equation" r:id="rId7" imgW="2095500" imgH="241300" progId="Equation.3">
                  <p:embed/>
                </p:oleObj>
              </mc:Choice>
              <mc:Fallback>
                <p:oleObj name="Equation" r:id="rId7" imgW="2095500" imgH="241300" progId="Equation.3">
                  <p:embed/>
                  <p:pic>
                    <p:nvPicPr>
                      <p:cNvPr id="33807" name="Object 35">
                        <a:extLst>
                          <a:ext uri="{FF2B5EF4-FFF2-40B4-BE49-F238E27FC236}">
                            <a16:creationId xmlns:a16="http://schemas.microsoft.com/office/drawing/2014/main" id="{D34AAE6C-130E-4F54-B638-EAB46F868A0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824413"/>
                        <a:ext cx="419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TextBox 36">
            <a:extLst>
              <a:ext uri="{FF2B5EF4-FFF2-40B4-BE49-F238E27FC236}">
                <a16:creationId xmlns:a16="http://schemas.microsoft.com/office/drawing/2014/main" id="{C3011E01-6448-43AC-B092-A9383ABE8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5445125"/>
            <a:ext cx="239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1800">
                <a:solidFill>
                  <a:srgbClr val="000000"/>
                </a:solidFill>
              </a:rPr>
              <a:t>Condition de stabilité:</a:t>
            </a:r>
          </a:p>
        </p:txBody>
      </p:sp>
      <p:graphicFrame>
        <p:nvGraphicFramePr>
          <p:cNvPr id="33809" name="Object 37">
            <a:extLst>
              <a:ext uri="{FF2B5EF4-FFF2-40B4-BE49-F238E27FC236}">
                <a16:creationId xmlns:a16="http://schemas.microsoft.com/office/drawing/2014/main" id="{81E1463A-EFAA-410F-9CC7-EA4135C77E85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308350" y="5381625"/>
          <a:ext cx="205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3" name="Equation" r:id="rId9" imgW="1028254" imgH="253890" progId="Equation.3">
                  <p:embed/>
                </p:oleObj>
              </mc:Choice>
              <mc:Fallback>
                <p:oleObj name="Equation" r:id="rId9" imgW="1028254" imgH="253890" progId="Equation.3">
                  <p:embed/>
                  <p:pic>
                    <p:nvPicPr>
                      <p:cNvPr id="33809" name="Object 37">
                        <a:extLst>
                          <a:ext uri="{FF2B5EF4-FFF2-40B4-BE49-F238E27FC236}">
                            <a16:creationId xmlns:a16="http://schemas.microsoft.com/office/drawing/2014/main" id="{81E1463A-EFAA-410F-9CC7-EA4135C77E8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5381625"/>
                        <a:ext cx="2057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10" name="Picture 7">
            <a:extLst>
              <a:ext uri="{FF2B5EF4-FFF2-40B4-BE49-F238E27FC236}">
                <a16:creationId xmlns:a16="http://schemas.microsoft.com/office/drawing/2014/main" id="{A613744C-8344-4CF5-87B6-7B5E0255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96975"/>
            <a:ext cx="14160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BE107B-60D3-4E06-9132-89D2D261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0B6092-F6B7-4500-B817-F9ECB940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30B9-7585-41EB-83F4-DC9818AF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06593"/>
            <a:ext cx="8229600" cy="709922"/>
          </a:xfrm>
        </p:spPr>
        <p:txBody>
          <a:bodyPr/>
          <a:lstStyle/>
          <a:p>
            <a:r>
              <a:rPr lang="fr-CH" sz="3200" dirty="0"/>
              <a:t>Analyse de stabilité de Von Neumann</a:t>
            </a:r>
            <a:endParaRPr lang="en-CH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040AE1-1CF1-4423-B5EC-9BFEACAA3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50069"/>
            <a:ext cx="3434743" cy="610621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8F0F26-4CD2-4488-AB7D-C8BED46F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728487"/>
            <a:ext cx="3434743" cy="610620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ABB70-AE45-4AB7-84CF-29831948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ADC98-A44F-4CA2-B67B-0F4E5E20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823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9EEA7822-8D68-40F8-BCD1-DA18287C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sz="3600" b="1">
                <a:solidFill>
                  <a:srgbClr val="006633"/>
                </a:solidFill>
              </a:rPr>
              <a:t>Ondes, schéma explicite 3 niveaux - stabilité</a:t>
            </a:r>
            <a:endParaRPr lang="fr-CH" altLang="fr-FR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F3F0B26B-761E-4FE3-BDEB-E92F28205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229225"/>
            <a:ext cx="8208963" cy="1008063"/>
          </a:xfrm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fr-FR" sz="2400"/>
              <a:t>2 points de maillage par longueur d’onde, c’est bien ce que l</a:t>
            </a:r>
            <a:r>
              <a:rPr lang="fr-CH" altLang="fr-FR" sz="2400"/>
              <a:t>’on a observé sur les simulations instables!</a:t>
            </a:r>
          </a:p>
        </p:txBody>
      </p:sp>
      <p:graphicFrame>
        <p:nvGraphicFramePr>
          <p:cNvPr id="34822" name="Object 5">
            <a:extLst>
              <a:ext uri="{FF2B5EF4-FFF2-40B4-BE49-F238E27FC236}">
                <a16:creationId xmlns:a16="http://schemas.microsoft.com/office/drawing/2014/main" id="{B7E8411A-9611-45FB-9088-3120301DD9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1681163"/>
          <a:ext cx="46529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Equation" r:id="rId3" imgW="1816100" imgH="279400" progId="Equation.3">
                  <p:embed/>
                </p:oleObj>
              </mc:Choice>
              <mc:Fallback>
                <p:oleObj name="Equation" r:id="rId3" imgW="1816100" imgH="279400" progId="Equation.3">
                  <p:embed/>
                  <p:pic>
                    <p:nvPicPr>
                      <p:cNvPr id="34822" name="Object 5">
                        <a:extLst>
                          <a:ext uri="{FF2B5EF4-FFF2-40B4-BE49-F238E27FC236}">
                            <a16:creationId xmlns:a16="http://schemas.microsoft.com/office/drawing/2014/main" id="{B7E8411A-9611-45FB-9088-3120301DD9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681163"/>
                        <a:ext cx="4652963" cy="714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3" name="Picture 7">
            <a:extLst>
              <a:ext uri="{FF2B5EF4-FFF2-40B4-BE49-F238E27FC236}">
                <a16:creationId xmlns:a16="http://schemas.microsoft.com/office/drawing/2014/main" id="{CA218102-DA19-447C-B79E-EC1A52061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96975"/>
            <a:ext cx="14160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824" name="Object 7">
            <a:extLst>
              <a:ext uri="{FF2B5EF4-FFF2-40B4-BE49-F238E27FC236}">
                <a16:creationId xmlns:a16="http://schemas.microsoft.com/office/drawing/2014/main" id="{8C543F0C-F236-4FFB-BDFD-A2E1A7C128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852738"/>
          <a:ext cx="81327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Equation" r:id="rId6" imgW="3175000" imgH="228600" progId="Equation.3">
                  <p:embed/>
                </p:oleObj>
              </mc:Choice>
              <mc:Fallback>
                <p:oleObj name="Equation" r:id="rId6" imgW="3175000" imgH="228600" progId="Equation.3">
                  <p:embed/>
                  <p:pic>
                    <p:nvPicPr>
                      <p:cNvPr id="34824" name="Object 7">
                        <a:extLst>
                          <a:ext uri="{FF2B5EF4-FFF2-40B4-BE49-F238E27FC236}">
                            <a16:creationId xmlns:a16="http://schemas.microsoft.com/office/drawing/2014/main" id="{8C543F0C-F236-4FFB-BDFD-A2E1A7C128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852738"/>
                        <a:ext cx="8132763" cy="584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>
            <a:extLst>
              <a:ext uri="{FF2B5EF4-FFF2-40B4-BE49-F238E27FC236}">
                <a16:creationId xmlns:a16="http://schemas.microsoft.com/office/drawing/2014/main" id="{2B4BDD20-7CBC-40B7-9EE0-8EF643D6BAC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628650" y="3716338"/>
          <a:ext cx="21415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quation" r:id="rId8" imgW="863225" imgH="203112" progId="Equation.3">
                  <p:embed/>
                </p:oleObj>
              </mc:Choice>
              <mc:Fallback>
                <p:oleObj name="Equation" r:id="rId8" imgW="863225" imgH="203112" progId="Equation.3">
                  <p:embed/>
                  <p:pic>
                    <p:nvPicPr>
                      <p:cNvPr id="34825" name="Object 8">
                        <a:extLst>
                          <a:ext uri="{FF2B5EF4-FFF2-40B4-BE49-F238E27FC236}">
                            <a16:creationId xmlns:a16="http://schemas.microsoft.com/office/drawing/2014/main" id="{2B4BDD20-7CBC-40B7-9EE0-8EF643D6BAC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716338"/>
                        <a:ext cx="21415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>
            <a:extLst>
              <a:ext uri="{FF2B5EF4-FFF2-40B4-BE49-F238E27FC236}">
                <a16:creationId xmlns:a16="http://schemas.microsoft.com/office/drawing/2014/main" id="{A50BE165-6ACF-4B9D-A756-544DAF0368DF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916238" y="3573463"/>
          <a:ext cx="3289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Equation" r:id="rId10" imgW="1497950" imgH="393529" progId="Equation.3">
                  <p:embed/>
                </p:oleObj>
              </mc:Choice>
              <mc:Fallback>
                <p:oleObj name="Equation" r:id="rId10" imgW="1497950" imgH="393529" progId="Equation.3">
                  <p:embed/>
                  <p:pic>
                    <p:nvPicPr>
                      <p:cNvPr id="34826" name="Object 9">
                        <a:extLst>
                          <a:ext uri="{FF2B5EF4-FFF2-40B4-BE49-F238E27FC236}">
                            <a16:creationId xmlns:a16="http://schemas.microsoft.com/office/drawing/2014/main" id="{A50BE165-6ACF-4B9D-A756-544DAF0368D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573463"/>
                        <a:ext cx="32893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0">
            <a:extLst>
              <a:ext uri="{FF2B5EF4-FFF2-40B4-BE49-F238E27FC236}">
                <a16:creationId xmlns:a16="http://schemas.microsoft.com/office/drawing/2014/main" id="{A9BA9083-0DC4-4DF2-A35A-D0E7B2DD7AE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514725" y="4581525"/>
          <a:ext cx="26781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0" name="Equation" r:id="rId12" imgW="1079032" imgH="203112" progId="Equation.3">
                  <p:embed/>
                </p:oleObj>
              </mc:Choice>
              <mc:Fallback>
                <p:oleObj name="Equation" r:id="rId12" imgW="1079032" imgH="203112" progId="Equation.3">
                  <p:embed/>
                  <p:pic>
                    <p:nvPicPr>
                      <p:cNvPr id="34827" name="Object 10">
                        <a:extLst>
                          <a:ext uri="{FF2B5EF4-FFF2-40B4-BE49-F238E27FC236}">
                            <a16:creationId xmlns:a16="http://schemas.microsoft.com/office/drawing/2014/main" id="{A9BA9083-0DC4-4DF2-A35A-D0E7B2DD7AE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4581525"/>
                        <a:ext cx="267811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1">
            <a:extLst>
              <a:ext uri="{FF2B5EF4-FFF2-40B4-BE49-F238E27FC236}">
                <a16:creationId xmlns:a16="http://schemas.microsoft.com/office/drawing/2014/main" id="{09D440F9-6AE4-4C60-8AB0-F8B1B6DC86B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6227763" y="4581525"/>
          <a:ext cx="13239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" name="Equation" r:id="rId14" imgW="532937" imgH="177646" progId="Equation.3">
                  <p:embed/>
                </p:oleObj>
              </mc:Choice>
              <mc:Fallback>
                <p:oleObj name="Equation" r:id="rId14" imgW="532937" imgH="177646" progId="Equation.3">
                  <p:embed/>
                  <p:pic>
                    <p:nvPicPr>
                      <p:cNvPr id="34828" name="Object 11">
                        <a:extLst>
                          <a:ext uri="{FF2B5EF4-FFF2-40B4-BE49-F238E27FC236}">
                            <a16:creationId xmlns:a16="http://schemas.microsoft.com/office/drawing/2014/main" id="{09D440F9-6AE4-4C60-8AB0-F8B1B6DC86B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581525"/>
                        <a:ext cx="1323975" cy="4413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A94489-3B4B-4C8A-A610-0DB4B375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427B4-6CB3-407D-B55C-40D6E603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162DDD-E227-4BCA-97DF-4C5E3CB75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91"/>
            <a:ext cx="9144000" cy="4435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11EAC4-0331-4D8D-A24F-26B016D3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3" y="3359505"/>
            <a:ext cx="4957478" cy="1495003"/>
          </a:xfrm>
        </p:spPr>
        <p:txBody>
          <a:bodyPr/>
          <a:lstStyle/>
          <a:p>
            <a:r>
              <a:rPr lang="en-US" b="1" dirty="0" err="1">
                <a:solidFill>
                  <a:srgbClr val="FFC000"/>
                </a:solidFill>
              </a:rPr>
              <a:t>Exercice</a:t>
            </a:r>
            <a:r>
              <a:rPr lang="en-US" b="1" dirty="0">
                <a:solidFill>
                  <a:srgbClr val="FFC000"/>
                </a:solidFill>
              </a:rPr>
              <a:t> 5: </a:t>
            </a:r>
            <a:r>
              <a:rPr lang="en-US" b="1" dirty="0" err="1">
                <a:solidFill>
                  <a:srgbClr val="FFC000"/>
                </a:solidFill>
              </a:rPr>
              <a:t>ondes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fr-CH" b="1" dirty="0">
                <a:solidFill>
                  <a:srgbClr val="FFC000"/>
                </a:solidFill>
              </a:rPr>
              <a:t>milieu inhomogène </a:t>
            </a:r>
            <a:endParaRPr lang="en-CH" b="1" dirty="0">
              <a:solidFill>
                <a:srgbClr val="FFC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A548FD-A4FF-42AF-9642-5F93154D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E4476-40FE-4E88-9159-AED4C7C9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1F76058-8E91-450F-9575-EC5B6386C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07" y="4691672"/>
            <a:ext cx="817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fr-FR" sz="2400" kern="0" dirty="0"/>
              <a:t>Equations</a:t>
            </a:r>
          </a:p>
          <a:p>
            <a:pPr eaLnBrk="1" hangingPunct="1"/>
            <a:r>
              <a:rPr lang="en-US" altLang="fr-FR" sz="2400" b="1" kern="0" dirty="0"/>
              <a:t>Solution </a:t>
            </a:r>
            <a:r>
              <a:rPr lang="en-US" altLang="fr-FR" sz="2400" b="1" kern="0" dirty="0" err="1"/>
              <a:t>analytique</a:t>
            </a:r>
            <a:r>
              <a:rPr lang="en-US" altLang="fr-FR" sz="2400" b="1" kern="0" dirty="0"/>
              <a:t> approximative: </a:t>
            </a:r>
            <a:r>
              <a:rPr lang="fr-CH" altLang="fr-FR" sz="2400" b="1" kern="0" dirty="0"/>
              <a:t>méthode WKB (</a:t>
            </a:r>
            <a:r>
              <a:rPr lang="fr-CH" altLang="fr-FR" sz="2400" b="1" kern="0" dirty="0" err="1"/>
              <a:t>Wentzel</a:t>
            </a:r>
            <a:r>
              <a:rPr lang="fr-CH" altLang="fr-FR" sz="2400" b="1" kern="0" dirty="0"/>
              <a:t>, </a:t>
            </a:r>
            <a:r>
              <a:rPr lang="fr-CH" altLang="fr-FR" sz="2400" b="1" kern="0" dirty="0" err="1"/>
              <a:t>Kramers</a:t>
            </a:r>
            <a:r>
              <a:rPr lang="fr-CH" altLang="fr-FR" sz="2400" b="1" kern="0" dirty="0"/>
              <a:t>, Brillouin)</a:t>
            </a:r>
          </a:p>
          <a:p>
            <a:pPr eaLnBrk="1" hangingPunct="1"/>
            <a:r>
              <a:rPr lang="en-US" altLang="fr-FR" sz="2400" kern="0" dirty="0"/>
              <a:t>Simulations </a:t>
            </a:r>
            <a:r>
              <a:rPr lang="en-US" altLang="fr-FR" sz="2400" kern="0" dirty="0" err="1"/>
              <a:t>numériques</a:t>
            </a:r>
            <a:r>
              <a:rPr lang="en-US" altLang="fr-FR" sz="2400" kern="0" dirty="0"/>
              <a:t> et </a:t>
            </a:r>
            <a:r>
              <a:rPr lang="en-US" altLang="fr-FR" sz="2400" kern="0" dirty="0" err="1"/>
              <a:t>comparaison</a:t>
            </a:r>
            <a:endParaRPr lang="en-US" altLang="fr-FR" sz="2400" kern="0" dirty="0"/>
          </a:p>
          <a:p>
            <a:pPr eaLnBrk="1" hangingPunct="1"/>
            <a:endParaRPr lang="fr-CH" alt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3114037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811E6796-BC43-442A-B9F7-EE268AAA9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774700"/>
          </a:xfrm>
        </p:spPr>
        <p:txBody>
          <a:bodyPr/>
          <a:lstStyle/>
          <a:p>
            <a:pPr eaLnBrk="1" hangingPunct="1"/>
            <a:r>
              <a:rPr lang="fr-CH" altLang="fr-FR" b="1">
                <a:solidFill>
                  <a:srgbClr val="00361B"/>
                </a:solidFill>
              </a:rPr>
              <a:t>Ondes en milieu inhomogène: u</a:t>
            </a:r>
            <a:r>
              <a:rPr lang="fr-CH" altLang="fr-FR" b="1" baseline="30000">
                <a:solidFill>
                  <a:srgbClr val="00361B"/>
                </a:solidFill>
              </a:rPr>
              <a:t>2</a:t>
            </a:r>
            <a:r>
              <a:rPr lang="fr-CH" altLang="fr-FR" b="1">
                <a:solidFill>
                  <a:srgbClr val="00361B"/>
                </a:solidFill>
              </a:rPr>
              <a:t>(x)</a:t>
            </a:r>
          </a:p>
        </p:txBody>
      </p:sp>
      <p:graphicFrame>
        <p:nvGraphicFramePr>
          <p:cNvPr id="18437" name="Object 4">
            <a:extLst>
              <a:ext uri="{FF2B5EF4-FFF2-40B4-BE49-F238E27FC236}">
                <a16:creationId xmlns:a16="http://schemas.microsoft.com/office/drawing/2014/main" id="{873E1692-37C0-4786-A6D0-A4B6A4FFDB0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64456" y="2101090"/>
          <a:ext cx="5229225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Equation" r:id="rId3" imgW="1816100" imgH="419100" progId="Equation.3">
                  <p:embed/>
                </p:oleObj>
              </mc:Choice>
              <mc:Fallback>
                <p:oleObj name="Equation" r:id="rId3" imgW="1816100" imgH="419100" progId="Equation.3">
                  <p:embed/>
                  <p:pic>
                    <p:nvPicPr>
                      <p:cNvPr id="18437" name="Object 4">
                        <a:extLst>
                          <a:ext uri="{FF2B5EF4-FFF2-40B4-BE49-F238E27FC236}">
                            <a16:creationId xmlns:a16="http://schemas.microsoft.com/office/drawing/2014/main" id="{873E1692-37C0-4786-A6D0-A4B6A4FFDB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56" y="2101090"/>
                        <a:ext cx="5229225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5">
            <a:extLst>
              <a:ext uri="{FF2B5EF4-FFF2-40B4-BE49-F238E27FC236}">
                <a16:creationId xmlns:a16="http://schemas.microsoft.com/office/drawing/2014/main" id="{7C68E6C2-55D7-437C-928D-5C8304E5F08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64456" y="3405210"/>
          <a:ext cx="56896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Equation" r:id="rId5" imgW="2005729" imgH="444307" progId="Equation.3">
                  <p:embed/>
                </p:oleObj>
              </mc:Choice>
              <mc:Fallback>
                <p:oleObj name="Equation" r:id="rId5" imgW="2005729" imgH="444307" progId="Equation.3">
                  <p:embed/>
                  <p:pic>
                    <p:nvPicPr>
                      <p:cNvPr id="18438" name="Object 5">
                        <a:extLst>
                          <a:ext uri="{FF2B5EF4-FFF2-40B4-BE49-F238E27FC236}">
                            <a16:creationId xmlns:a16="http://schemas.microsoft.com/office/drawing/2014/main" id="{7C68E6C2-55D7-437C-928D-5C8304E5F0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56" y="3405210"/>
                        <a:ext cx="56896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6">
            <a:extLst>
              <a:ext uri="{FF2B5EF4-FFF2-40B4-BE49-F238E27FC236}">
                <a16:creationId xmlns:a16="http://schemas.microsoft.com/office/drawing/2014/main" id="{C5AD8532-2DCA-4EEC-AE5E-301CA17C86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4857750"/>
          <a:ext cx="538638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7" imgW="1828800" imgH="419100" progId="Equation.3">
                  <p:embed/>
                </p:oleObj>
              </mc:Choice>
              <mc:Fallback>
                <p:oleObj name="Equation" r:id="rId7" imgW="1828800" imgH="419100" progId="Equation.3">
                  <p:embed/>
                  <p:pic>
                    <p:nvPicPr>
                      <p:cNvPr id="18439" name="Object 6">
                        <a:extLst>
                          <a:ext uri="{FF2B5EF4-FFF2-40B4-BE49-F238E27FC236}">
                            <a16:creationId xmlns:a16="http://schemas.microsoft.com/office/drawing/2014/main" id="{C5AD8532-2DCA-4EEC-AE5E-301CA17C86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857750"/>
                        <a:ext cx="5386388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9">
            <a:extLst>
              <a:ext uri="{FF2B5EF4-FFF2-40B4-BE49-F238E27FC236}">
                <a16:creationId xmlns:a16="http://schemas.microsoft.com/office/drawing/2014/main" id="{38481980-D765-4E81-863E-BF4788BB3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762" y="3465847"/>
            <a:ext cx="2987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2400" dirty="0"/>
              <a:t>Laquelle de ces équations est-elle correcte?</a:t>
            </a:r>
          </a:p>
        </p:txBody>
      </p:sp>
      <p:sp>
        <p:nvSpPr>
          <p:cNvPr id="18441" name="Text Box 10">
            <a:extLst>
              <a:ext uri="{FF2B5EF4-FFF2-40B4-BE49-F238E27FC236}">
                <a16:creationId xmlns:a16="http://schemas.microsoft.com/office/drawing/2014/main" id="{6C286945-C1E4-4487-A6BB-59DFC7AAC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794" y="4857750"/>
            <a:ext cx="29876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2400" dirty="0"/>
              <a:t>Cela fait-il une différence sur la propagation de la vague?</a:t>
            </a:r>
          </a:p>
        </p:txBody>
      </p:sp>
      <p:sp>
        <p:nvSpPr>
          <p:cNvPr id="18443" name="TextBox 1">
            <a:extLst>
              <a:ext uri="{FF2B5EF4-FFF2-40B4-BE49-F238E27FC236}">
                <a16:creationId xmlns:a16="http://schemas.microsoft.com/office/drawing/2014/main" id="{8EBE512A-F3FD-4342-BAB0-3D96CFB2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022169"/>
            <a:ext cx="7343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2400" dirty="0"/>
              <a:t>Vagues en eaux «peu profondes» – Annexe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14F6340-1B6E-4617-9552-39550520F8A9}"/>
                  </a:ext>
                </a:extLst>
              </p:cNvPr>
              <p:cNvSpPr/>
              <p:nvPr/>
            </p:nvSpPr>
            <p:spPr>
              <a:xfrm>
                <a:off x="2841990" y="1420282"/>
                <a:ext cx="33327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CH" altLang="fr-F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fr-FR" sz="3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fr-FR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fr-FR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d>
                      <m:dPr>
                        <m:ctrlPr>
                          <a:rPr lang="en-US" altLang="fr-F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fr-FR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fr-FR" sz="3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fr-FR" sz="3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fr-F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fr-FR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fr-FR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fr-FR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fr-FR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  <a:endParaRPr lang="en-CH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14F6340-1B6E-4617-9552-39550520F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990" y="1420282"/>
                <a:ext cx="33327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F9FAE-510B-4B09-99C2-B90BDB74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5D94A-D57B-4F4A-B652-492C32B3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465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E93DDEA-665F-445E-81CF-37A63B8F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975" cy="703262"/>
          </a:xfrm>
        </p:spPr>
        <p:txBody>
          <a:bodyPr/>
          <a:lstStyle/>
          <a:p>
            <a:r>
              <a:rPr lang="fr-CH" altLang="fr-FR" b="1">
                <a:solidFill>
                  <a:srgbClr val="00361B"/>
                </a:solidFill>
              </a:rPr>
              <a:t>Ondes en milieu inhomogène: u</a:t>
            </a:r>
            <a:r>
              <a:rPr lang="fr-CH" altLang="fr-FR" b="1" baseline="30000">
                <a:solidFill>
                  <a:srgbClr val="00361B"/>
                </a:solidFill>
              </a:rPr>
              <a:t>2</a:t>
            </a:r>
            <a:r>
              <a:rPr lang="fr-CH" altLang="fr-FR" b="1">
                <a:solidFill>
                  <a:srgbClr val="00361B"/>
                </a:solidFill>
              </a:rPr>
              <a:t>(x)</a:t>
            </a:r>
            <a:endParaRPr lang="fr-CH" altLang="fr-FR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270B6B6-FE62-49C0-856B-82A4B523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1397000"/>
          </a:xfrm>
        </p:spPr>
        <p:txBody>
          <a:bodyPr/>
          <a:lstStyle/>
          <a:p>
            <a:r>
              <a:rPr lang="fr-CH" altLang="fr-FR" sz="2400" dirty="0"/>
              <a:t>Les </a:t>
            </a:r>
            <a:r>
              <a:rPr lang="fr-CH" altLang="fr-FR" sz="2400" dirty="0" err="1"/>
              <a:t>Eqs</a:t>
            </a:r>
            <a:r>
              <a:rPr lang="fr-CH" altLang="fr-FR" sz="2400" dirty="0"/>
              <a:t>. </a:t>
            </a:r>
            <a:r>
              <a:rPr lang="en-US" altLang="fr-FR" sz="2400" dirty="0"/>
              <a:t>(B) et (C) </a:t>
            </a:r>
            <a:r>
              <a:rPr lang="fr-CH" altLang="fr-FR" sz="2400" dirty="0"/>
              <a:t>comportent des termes additionnels de 1</a:t>
            </a:r>
            <a:r>
              <a:rPr lang="fr-CH" altLang="fr-FR" sz="2400" baseline="30000" dirty="0"/>
              <a:t>e</a:t>
            </a:r>
            <a:r>
              <a:rPr lang="fr-CH" altLang="fr-FR" sz="2400" dirty="0"/>
              <a:t> , respectivement 2</a:t>
            </a:r>
            <a:r>
              <a:rPr lang="fr-CH" altLang="fr-FR" sz="2400" baseline="30000" dirty="0"/>
              <a:t>e</a:t>
            </a:r>
            <a:r>
              <a:rPr lang="fr-CH" altLang="fr-FR" sz="2400" dirty="0"/>
              <a:t> dérivée de u</a:t>
            </a:r>
            <a:r>
              <a:rPr lang="fr-CH" altLang="fr-FR" sz="2400" baseline="30000" dirty="0"/>
              <a:t>2</a:t>
            </a:r>
            <a:r>
              <a:rPr lang="fr-CH" altLang="fr-FR" sz="2400" dirty="0"/>
              <a:t>(x). On utilisera les différences finies centrées pour ces termes:</a:t>
            </a:r>
          </a:p>
          <a:p>
            <a:endParaRPr lang="fr-CH" altLang="fr-FR" dirty="0"/>
          </a:p>
          <a:p>
            <a:endParaRPr lang="fr-CH" altLang="fr-FR" dirty="0"/>
          </a:p>
        </p:txBody>
      </p:sp>
      <p:graphicFrame>
        <p:nvGraphicFramePr>
          <p:cNvPr id="19462" name="Object 5">
            <a:extLst>
              <a:ext uri="{FF2B5EF4-FFF2-40B4-BE49-F238E27FC236}">
                <a16:creationId xmlns:a16="http://schemas.microsoft.com/office/drawing/2014/main" id="{C148D252-C24A-44DD-9E56-C12E9959629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11413" y="2565400"/>
          <a:ext cx="363537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3" imgW="1244600" imgH="419100" progId="Equation.DSMT4">
                  <p:embed/>
                </p:oleObj>
              </mc:Choice>
              <mc:Fallback>
                <p:oleObj name="Equation" r:id="rId3" imgW="1244600" imgH="419100" progId="Equation.DSMT4">
                  <p:embed/>
                  <p:pic>
                    <p:nvPicPr>
                      <p:cNvPr id="19462" name="Object 5">
                        <a:extLst>
                          <a:ext uri="{FF2B5EF4-FFF2-40B4-BE49-F238E27FC236}">
                            <a16:creationId xmlns:a16="http://schemas.microsoft.com/office/drawing/2014/main" id="{C148D252-C24A-44DD-9E56-C12E99596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565400"/>
                        <a:ext cx="3635375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6">
            <a:extLst>
              <a:ext uri="{FF2B5EF4-FFF2-40B4-BE49-F238E27FC236}">
                <a16:creationId xmlns:a16="http://schemas.microsoft.com/office/drawing/2014/main" id="{A63C8CA1-4DB7-45EF-ADDE-3D4E9D8EB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4076700"/>
          <a:ext cx="497046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5" imgW="1701800" imgH="444500" progId="Equation.3">
                  <p:embed/>
                </p:oleObj>
              </mc:Choice>
              <mc:Fallback>
                <p:oleObj name="Equation" r:id="rId5" imgW="1701800" imgH="444500" progId="Equation.3">
                  <p:embed/>
                  <p:pic>
                    <p:nvPicPr>
                      <p:cNvPr id="19463" name="Object 6">
                        <a:extLst>
                          <a:ext uri="{FF2B5EF4-FFF2-40B4-BE49-F238E27FC236}">
                            <a16:creationId xmlns:a16="http://schemas.microsoft.com/office/drawing/2014/main" id="{A63C8CA1-4DB7-45EF-ADDE-3D4E9D8EB1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076700"/>
                        <a:ext cx="4970463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627C30-7846-4083-8442-BDBC13F1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49A3B-1436-4E93-8E8B-045F406C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912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811E6796-BC43-442A-B9F7-EE268AAA9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838996"/>
          </a:xfrm>
        </p:spPr>
        <p:txBody>
          <a:bodyPr/>
          <a:lstStyle/>
          <a:p>
            <a:pPr eaLnBrk="1" hangingPunct="1"/>
            <a:r>
              <a:rPr lang="fr-CH" altLang="fr-FR" sz="3200" b="1" dirty="0">
                <a:solidFill>
                  <a:srgbClr val="00361B"/>
                </a:solidFill>
              </a:rPr>
              <a:t>Ondes en milieu inhomogène 2D: u</a:t>
            </a:r>
            <a:r>
              <a:rPr lang="fr-CH" altLang="fr-FR" sz="3200" b="1" baseline="30000" dirty="0">
                <a:solidFill>
                  <a:srgbClr val="00361B"/>
                </a:solidFill>
              </a:rPr>
              <a:t>2</a:t>
            </a:r>
            <a:r>
              <a:rPr lang="fr-CH" altLang="fr-FR" sz="3200" b="1" dirty="0">
                <a:solidFill>
                  <a:srgbClr val="00361B"/>
                </a:solidFill>
              </a:rPr>
              <a:t>(</a:t>
            </a:r>
            <a:r>
              <a:rPr lang="fr-CH" altLang="fr-FR" sz="3200" b="1" dirty="0" err="1">
                <a:solidFill>
                  <a:srgbClr val="00361B"/>
                </a:solidFill>
              </a:rPr>
              <a:t>x,y</a:t>
            </a:r>
            <a:r>
              <a:rPr lang="fr-CH" altLang="fr-FR" sz="3200" b="1" dirty="0">
                <a:solidFill>
                  <a:srgbClr val="00361B"/>
                </a:solidFill>
              </a:rPr>
              <a:t>)</a:t>
            </a:r>
            <a:br>
              <a:rPr lang="fr-CH" altLang="fr-FR" sz="3200" b="1" dirty="0">
                <a:solidFill>
                  <a:srgbClr val="00361B"/>
                </a:solidFill>
              </a:rPr>
            </a:br>
            <a:r>
              <a:rPr lang="fr-CH" altLang="fr-FR" sz="2400" b="1" dirty="0">
                <a:solidFill>
                  <a:srgbClr val="00361B"/>
                </a:solidFill>
              </a:rPr>
              <a:t>(Ex.5, facultatif)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E7E93-F2A3-427E-B031-5FA6D4A5F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8" y="2188255"/>
            <a:ext cx="4943761" cy="2006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B19045-5BD1-414B-BB57-C70C836CD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7" y="4231877"/>
            <a:ext cx="6587172" cy="2279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0C39A8-A9FA-49AE-B9BF-920A740C7B97}"/>
              </a:ext>
            </a:extLst>
          </p:cNvPr>
          <p:cNvSpPr txBox="1"/>
          <p:nvPr/>
        </p:nvSpPr>
        <p:spPr>
          <a:xfrm>
            <a:off x="6363281" y="229691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Pour </a:t>
            </a:r>
            <a:r>
              <a:rPr lang="en-US" sz="2000" i="1" dirty="0"/>
              <a:t>g=u</a:t>
            </a:r>
            <a:r>
              <a:rPr lang="en-US" sz="2000" i="1" baseline="30000" dirty="0"/>
              <a:t>2</a:t>
            </a:r>
            <a:r>
              <a:rPr lang="en-US" sz="2000" i="1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i="1" dirty="0"/>
              <a:t>g=f</a:t>
            </a:r>
            <a:endParaRPr lang="en-CH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65E873F-A934-4D2E-A8A5-E2AFF3A3B435}"/>
                  </a:ext>
                </a:extLst>
              </p:cNvPr>
              <p:cNvSpPr/>
              <p:nvPr/>
            </p:nvSpPr>
            <p:spPr>
              <a:xfrm>
                <a:off x="2972812" y="911459"/>
                <a:ext cx="3198375" cy="1018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3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3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3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0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3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00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3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65E873F-A934-4D2E-A8A5-E2AFF3A3B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812" y="911459"/>
                <a:ext cx="3198375" cy="10187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0978A-6F1F-4105-9FF8-4B3BDBC0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60764-BA1E-4EF0-B93A-5E011B4D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80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59">
            <a:extLst>
              <a:ext uri="{FF2B5EF4-FFF2-40B4-BE49-F238E27FC236}">
                <a16:creationId xmlns:a16="http://schemas.microsoft.com/office/drawing/2014/main" id="{E2BFE5FD-DE04-4411-B9A2-6E047F17EF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2513" y="2173288"/>
          <a:ext cx="214947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name="Equation" r:id="rId3" imgW="1016000" imgH="419100" progId="Equation.3">
                  <p:embed/>
                </p:oleObj>
              </mc:Choice>
              <mc:Fallback>
                <p:oleObj name="Equation" r:id="rId3" imgW="1016000" imgH="419100" progId="Equation.3">
                  <p:embed/>
                  <p:pic>
                    <p:nvPicPr>
                      <p:cNvPr id="11266" name="Object 59">
                        <a:extLst>
                          <a:ext uri="{FF2B5EF4-FFF2-40B4-BE49-F238E27FC236}">
                            <a16:creationId xmlns:a16="http://schemas.microsoft.com/office/drawing/2014/main" id="{E2BFE5FD-DE04-4411-B9A2-6E047F17EF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173288"/>
                        <a:ext cx="2149475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itle 1">
            <a:extLst>
              <a:ext uri="{FF2B5EF4-FFF2-40B4-BE49-F238E27FC236}">
                <a16:creationId xmlns:a16="http://schemas.microsoft.com/office/drawing/2014/main" id="{7B8CF2C8-D588-4A6A-8EE4-D0F73EEB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647700"/>
          </a:xfrm>
        </p:spPr>
        <p:txBody>
          <a:bodyPr/>
          <a:lstStyle/>
          <a:p>
            <a:r>
              <a:rPr lang="fr-CH" altLang="fr-FR" sz="3600" b="1" dirty="0"/>
              <a:t>Advection - Schéma explicite à 2 niveaux</a:t>
            </a:r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E942C190-E835-401C-A16A-36272A398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1006475"/>
            <a:ext cx="8229600" cy="830263"/>
          </a:xfrm>
        </p:spPr>
        <p:txBody>
          <a:bodyPr/>
          <a:lstStyle/>
          <a:p>
            <a:r>
              <a:rPr lang="en-US" altLang="fr-FR" sz="2400"/>
              <a:t>Discr</a:t>
            </a:r>
            <a:r>
              <a:rPr lang="fr-CH" altLang="fr-FR" sz="2400"/>
              <a:t>étisation </a:t>
            </a:r>
            <a:r>
              <a:rPr lang="en-US" altLang="fr-FR" sz="2400"/>
              <a:t>{</a:t>
            </a:r>
            <a:r>
              <a:rPr lang="en-US" altLang="fr-FR" sz="2400" i="1"/>
              <a:t>x</a:t>
            </a:r>
            <a:r>
              <a:rPr lang="en-US" altLang="fr-FR" sz="2400" i="1" baseline="-25000"/>
              <a:t>i</a:t>
            </a:r>
            <a:r>
              <a:rPr lang="en-US" altLang="fr-FR" sz="2400" i="1"/>
              <a:t>, t</a:t>
            </a:r>
            <a:r>
              <a:rPr lang="en-US" altLang="fr-FR" sz="2400" i="1" baseline="-25000"/>
              <a:t>j</a:t>
            </a:r>
            <a:r>
              <a:rPr lang="en-US" altLang="fr-FR" sz="2400"/>
              <a:t>}</a:t>
            </a:r>
          </a:p>
          <a:p>
            <a:r>
              <a:rPr lang="en-US" altLang="fr-FR" sz="2400"/>
              <a:t>Diff</a:t>
            </a:r>
            <a:r>
              <a:rPr lang="fr-CH" altLang="fr-FR" sz="2400"/>
              <a:t>érences finies</a:t>
            </a:r>
          </a:p>
        </p:txBody>
      </p:sp>
      <p:grpSp>
        <p:nvGrpSpPr>
          <p:cNvPr id="11271" name="Group 49">
            <a:extLst>
              <a:ext uri="{FF2B5EF4-FFF2-40B4-BE49-F238E27FC236}">
                <a16:creationId xmlns:a16="http://schemas.microsoft.com/office/drawing/2014/main" id="{95C1BE0B-2423-41DD-BE3C-ACA9382A5BA3}"/>
              </a:ext>
            </a:extLst>
          </p:cNvPr>
          <p:cNvGrpSpPr>
            <a:grpSpLocks/>
          </p:cNvGrpSpPr>
          <p:nvPr/>
        </p:nvGrpSpPr>
        <p:grpSpPr bwMode="auto">
          <a:xfrm>
            <a:off x="4927600" y="1052513"/>
            <a:ext cx="4032250" cy="2608262"/>
            <a:chOff x="3131840" y="1484784"/>
            <a:chExt cx="5184576" cy="3269607"/>
          </a:xfrm>
        </p:grpSpPr>
        <p:grpSp>
          <p:nvGrpSpPr>
            <p:cNvPr id="11288" name="Group 18">
              <a:extLst>
                <a:ext uri="{FF2B5EF4-FFF2-40B4-BE49-F238E27FC236}">
                  <a16:creationId xmlns:a16="http://schemas.microsoft.com/office/drawing/2014/main" id="{89B8F83C-59B6-4532-A94C-D8062791A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1484784"/>
              <a:ext cx="5184576" cy="3096344"/>
              <a:chOff x="2653" y="3203"/>
              <a:chExt cx="1634" cy="957"/>
            </a:xfrm>
          </p:grpSpPr>
          <p:sp>
            <p:nvSpPr>
              <p:cNvPr id="11298" name="Line 19">
                <a:extLst>
                  <a:ext uri="{FF2B5EF4-FFF2-40B4-BE49-F238E27FC236}">
                    <a16:creationId xmlns:a16="http://schemas.microsoft.com/office/drawing/2014/main" id="{2C9E46FC-3519-40CC-A76A-77D463A4A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4065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H"/>
              </a:p>
            </p:txBody>
          </p:sp>
          <p:sp>
            <p:nvSpPr>
              <p:cNvPr id="11299" name="Line 20">
                <a:extLst>
                  <a:ext uri="{FF2B5EF4-FFF2-40B4-BE49-F238E27FC236}">
                    <a16:creationId xmlns:a16="http://schemas.microsoft.com/office/drawing/2014/main" id="{8F18DBBD-6DAA-4B6E-9EB6-9F37F5CA8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3203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H"/>
              </a:p>
            </p:txBody>
          </p:sp>
          <p:sp>
            <p:nvSpPr>
              <p:cNvPr id="11300" name="Line 21">
                <a:extLst>
                  <a:ext uri="{FF2B5EF4-FFF2-40B4-BE49-F238E27FC236}">
                    <a16:creationId xmlns:a16="http://schemas.microsoft.com/office/drawing/2014/main" id="{E1EB2CF2-4A62-449E-96E0-C8F43730B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475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H"/>
              </a:p>
            </p:txBody>
          </p:sp>
          <p:sp>
            <p:nvSpPr>
              <p:cNvPr id="11301" name="Line 22">
                <a:extLst>
                  <a:ext uri="{FF2B5EF4-FFF2-40B4-BE49-F238E27FC236}">
                    <a16:creationId xmlns:a16="http://schemas.microsoft.com/office/drawing/2014/main" id="{F5C543A9-CD7B-48F5-89AF-4411DB424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702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H"/>
              </a:p>
            </p:txBody>
          </p:sp>
          <p:sp>
            <p:nvSpPr>
              <p:cNvPr id="11302" name="Line 23">
                <a:extLst>
                  <a:ext uri="{FF2B5EF4-FFF2-40B4-BE49-F238E27FC236}">
                    <a16:creationId xmlns:a16="http://schemas.microsoft.com/office/drawing/2014/main" id="{D6FB0118-3F42-4127-868D-540CCEA09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929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H"/>
              </a:p>
            </p:txBody>
          </p:sp>
          <p:sp>
            <p:nvSpPr>
              <p:cNvPr id="11303" name="Oval 24">
                <a:extLst>
                  <a:ext uri="{FF2B5EF4-FFF2-40B4-BE49-F238E27FC236}">
                    <a16:creationId xmlns:a16="http://schemas.microsoft.com/office/drawing/2014/main" id="{E8419B8E-E659-40E6-A744-430B82A10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0" y="3430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11304" name="Oval 25">
                <a:extLst>
                  <a:ext uri="{FF2B5EF4-FFF2-40B4-BE49-F238E27FC236}">
                    <a16:creationId xmlns:a16="http://schemas.microsoft.com/office/drawing/2014/main" id="{26DE7586-C046-41AD-9A64-F0A909022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0" y="3657"/>
                <a:ext cx="90" cy="91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11305" name="Oval 27">
                <a:extLst>
                  <a:ext uri="{FF2B5EF4-FFF2-40B4-BE49-F238E27FC236}">
                    <a16:creationId xmlns:a16="http://schemas.microsoft.com/office/drawing/2014/main" id="{1CC50444-5773-4A04-BDC1-E446E87E8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3657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11306" name="Text Box 29">
                <a:extLst>
                  <a:ext uri="{FF2B5EF4-FFF2-40B4-BE49-F238E27FC236}">
                    <a16:creationId xmlns:a16="http://schemas.microsoft.com/office/drawing/2014/main" id="{F371C616-AA04-4B96-A9BC-25740F171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3" y="3249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fr-CH" altLang="fr-FR" sz="1800"/>
                  <a:t>t</a:t>
                </a:r>
                <a:endParaRPr lang="en-US" altLang="fr-FR" sz="1800"/>
              </a:p>
            </p:txBody>
          </p:sp>
          <p:sp>
            <p:nvSpPr>
              <p:cNvPr id="11307" name="Text Box 30">
                <a:extLst>
                  <a:ext uri="{FF2B5EF4-FFF2-40B4-BE49-F238E27FC236}">
                    <a16:creationId xmlns:a16="http://schemas.microsoft.com/office/drawing/2014/main" id="{3DDB0778-043B-4F39-B604-C1D0E91D4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929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fr-CH" altLang="fr-FR" sz="1800"/>
                  <a:t>x</a:t>
                </a:r>
                <a:endParaRPr lang="en-US" altLang="fr-FR" sz="1800"/>
              </a:p>
            </p:txBody>
          </p:sp>
        </p:grpSp>
        <p:sp>
          <p:nvSpPr>
            <p:cNvPr id="11289" name="Line 31">
              <a:extLst>
                <a:ext uri="{FF2B5EF4-FFF2-40B4-BE49-F238E27FC236}">
                  <a16:creationId xmlns:a16="http://schemas.microsoft.com/office/drawing/2014/main" id="{5DBC7D84-EE79-4BF5-B7A5-C630E8235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0699" y="1775976"/>
              <a:ext cx="0" cy="2494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11290" name="Line 32">
              <a:extLst>
                <a:ext uri="{FF2B5EF4-FFF2-40B4-BE49-F238E27FC236}">
                  <a16:creationId xmlns:a16="http://schemas.microsoft.com/office/drawing/2014/main" id="{F7ED3FF5-A87C-44B7-9CA9-57CAA5190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3737" y="1775976"/>
              <a:ext cx="0" cy="2494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11291" name="Line 33">
              <a:extLst>
                <a:ext uri="{FF2B5EF4-FFF2-40B4-BE49-F238E27FC236}">
                  <a16:creationId xmlns:a16="http://schemas.microsoft.com/office/drawing/2014/main" id="{425BCFB9-89CF-4714-88EC-E06A4CCB6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9948" y="1775976"/>
              <a:ext cx="0" cy="2494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11292" name="Text Box 30">
              <a:extLst>
                <a:ext uri="{FF2B5EF4-FFF2-40B4-BE49-F238E27FC236}">
                  <a16:creationId xmlns:a16="http://schemas.microsoft.com/office/drawing/2014/main" id="{4D7B0D81-B2AA-4FA7-A9CB-6F248FDAD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128" y="4249681"/>
              <a:ext cx="57747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CH" altLang="fr-FR" sz="1800"/>
                <a:t>i</a:t>
              </a:r>
              <a:endParaRPr lang="en-US" altLang="fr-FR" sz="1800"/>
            </a:p>
          </p:txBody>
        </p:sp>
        <p:sp>
          <p:nvSpPr>
            <p:cNvPr id="11293" name="Text Box 30">
              <a:extLst>
                <a:ext uri="{FF2B5EF4-FFF2-40B4-BE49-F238E27FC236}">
                  <a16:creationId xmlns:a16="http://schemas.microsoft.com/office/drawing/2014/main" id="{5F6D2BCF-EA1C-4B2F-BF70-6F3E3A039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1209" y="4291422"/>
              <a:ext cx="803982" cy="462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CH" altLang="fr-FR" sz="1800"/>
                <a:t>i</a:t>
              </a:r>
              <a:r>
                <a:rPr lang="en-US" altLang="fr-FR" sz="1800"/>
                <a:t>+1</a:t>
              </a:r>
            </a:p>
          </p:txBody>
        </p:sp>
        <p:sp>
          <p:nvSpPr>
            <p:cNvPr id="11294" name="Text Box 30">
              <a:extLst>
                <a:ext uri="{FF2B5EF4-FFF2-40B4-BE49-F238E27FC236}">
                  <a16:creationId xmlns:a16="http://schemas.microsoft.com/office/drawing/2014/main" id="{2DFD30B2-7A44-48A9-B664-FFFE6674D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7917" y="4259156"/>
              <a:ext cx="57747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CH" altLang="fr-FR" sz="1800"/>
                <a:t>i</a:t>
              </a:r>
              <a:r>
                <a:rPr lang="en-US" altLang="fr-FR" sz="1800"/>
                <a:t>-1</a:t>
              </a:r>
            </a:p>
          </p:txBody>
        </p:sp>
        <p:sp>
          <p:nvSpPr>
            <p:cNvPr id="11295" name="Text Box 30">
              <a:extLst>
                <a:ext uri="{FF2B5EF4-FFF2-40B4-BE49-F238E27FC236}">
                  <a16:creationId xmlns:a16="http://schemas.microsoft.com/office/drawing/2014/main" id="{DA305791-2D06-4479-A390-CC6235CE1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358" y="2879271"/>
              <a:ext cx="2887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/>
                <a:t>j</a:t>
              </a:r>
            </a:p>
          </p:txBody>
        </p:sp>
        <p:sp>
          <p:nvSpPr>
            <p:cNvPr id="11296" name="Text Box 30">
              <a:extLst>
                <a:ext uri="{FF2B5EF4-FFF2-40B4-BE49-F238E27FC236}">
                  <a16:creationId xmlns:a16="http://schemas.microsoft.com/office/drawing/2014/main" id="{A197A561-4845-46FC-9295-A0BD70954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4621" y="2236556"/>
              <a:ext cx="730210" cy="462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CH" altLang="fr-FR" sz="1800"/>
                <a:t>j</a:t>
              </a:r>
              <a:r>
                <a:rPr lang="en-US" altLang="fr-FR" sz="1800"/>
                <a:t>+1</a:t>
              </a:r>
            </a:p>
          </p:txBody>
        </p:sp>
        <p:sp>
          <p:nvSpPr>
            <p:cNvPr id="11297" name="Text Box 30">
              <a:extLst>
                <a:ext uri="{FF2B5EF4-FFF2-40B4-BE49-F238E27FC236}">
                  <a16:creationId xmlns:a16="http://schemas.microsoft.com/office/drawing/2014/main" id="{6205F70E-9567-4072-ADA1-7E3A3475E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622" y="3649069"/>
              <a:ext cx="57747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CH" altLang="fr-FR" sz="1800"/>
                <a:t>j</a:t>
              </a:r>
              <a:r>
                <a:rPr lang="en-US" altLang="fr-FR" sz="1800"/>
                <a:t>-1</a:t>
              </a:r>
            </a:p>
          </p:txBody>
        </p:sp>
      </p:grpSp>
      <p:graphicFrame>
        <p:nvGraphicFramePr>
          <p:cNvPr id="11272" name="Object 50">
            <a:extLst>
              <a:ext uri="{FF2B5EF4-FFF2-40B4-BE49-F238E27FC236}">
                <a16:creationId xmlns:a16="http://schemas.microsoft.com/office/drawing/2014/main" id="{F95EAF5E-8E94-4B55-B760-4C54E44E54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2200" y="4221163"/>
          <a:ext cx="376078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Equation" r:id="rId5" imgW="1777229" imgH="393529" progId="Equation.3">
                  <p:embed/>
                </p:oleObj>
              </mc:Choice>
              <mc:Fallback>
                <p:oleObj name="Equation" r:id="rId5" imgW="1777229" imgH="393529" progId="Equation.3">
                  <p:embed/>
                  <p:pic>
                    <p:nvPicPr>
                      <p:cNvPr id="11272" name="Object 50">
                        <a:extLst>
                          <a:ext uri="{FF2B5EF4-FFF2-40B4-BE49-F238E27FC236}">
                            <a16:creationId xmlns:a16="http://schemas.microsoft.com/office/drawing/2014/main" id="{F95EAF5E-8E94-4B55-B760-4C54E44E54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221163"/>
                        <a:ext cx="3760788" cy="8334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D0D0D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51">
            <a:extLst>
              <a:ext uri="{FF2B5EF4-FFF2-40B4-BE49-F238E27FC236}">
                <a16:creationId xmlns:a16="http://schemas.microsoft.com/office/drawing/2014/main" id="{3A7BAD86-B97A-4F2F-9045-9E0196EFC7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3116263"/>
          <a:ext cx="214947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Equation" r:id="rId7" imgW="1016000" imgH="419100" progId="Equation.3">
                  <p:embed/>
                </p:oleObj>
              </mc:Choice>
              <mc:Fallback>
                <p:oleObj name="Equation" r:id="rId7" imgW="1016000" imgH="419100" progId="Equation.3">
                  <p:embed/>
                  <p:pic>
                    <p:nvPicPr>
                      <p:cNvPr id="11273" name="Object 51">
                        <a:extLst>
                          <a:ext uri="{FF2B5EF4-FFF2-40B4-BE49-F238E27FC236}">
                            <a16:creationId xmlns:a16="http://schemas.microsoft.com/office/drawing/2014/main" id="{3A7BAD86-B97A-4F2F-9045-9E0196EFC7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116263"/>
                        <a:ext cx="2149475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Box 52">
            <a:extLst>
              <a:ext uri="{FF2B5EF4-FFF2-40B4-BE49-F238E27FC236}">
                <a16:creationId xmlns:a16="http://schemas.microsoft.com/office/drawing/2014/main" id="{0B84E862-7BD0-4003-8C2A-95870223A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32092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“forward”</a:t>
            </a:r>
            <a:endParaRPr lang="fr-CH" altLang="fr-FR" sz="2000"/>
          </a:p>
        </p:txBody>
      </p:sp>
      <p:sp>
        <p:nvSpPr>
          <p:cNvPr id="11275" name="TextBox 53">
            <a:extLst>
              <a:ext uri="{FF2B5EF4-FFF2-40B4-BE49-F238E27FC236}">
                <a16:creationId xmlns:a16="http://schemas.microsoft.com/office/drawing/2014/main" id="{5362A057-A6A9-4616-ADE3-5BD7F6EF8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413125"/>
            <a:ext cx="1452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“backward”</a:t>
            </a:r>
            <a:endParaRPr lang="fr-CH" altLang="fr-FR" sz="20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9EC0417-7E14-425F-8D55-89683ECBCDBB}"/>
              </a:ext>
            </a:extLst>
          </p:cNvPr>
          <p:cNvSpPr/>
          <p:nvPr/>
        </p:nvSpPr>
        <p:spPr>
          <a:xfrm>
            <a:off x="1636713" y="2163763"/>
            <a:ext cx="792162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E684810-48A5-40CC-96D8-B789D0173B00}"/>
              </a:ext>
            </a:extLst>
          </p:cNvPr>
          <p:cNvSpPr/>
          <p:nvPr/>
        </p:nvSpPr>
        <p:spPr>
          <a:xfrm>
            <a:off x="2700338" y="2163763"/>
            <a:ext cx="582612" cy="50165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A6AB07A-0882-4253-8D7F-5B14FEF72535}"/>
              </a:ext>
            </a:extLst>
          </p:cNvPr>
          <p:cNvSpPr/>
          <p:nvPr/>
        </p:nvSpPr>
        <p:spPr>
          <a:xfrm>
            <a:off x="1692275" y="3154363"/>
            <a:ext cx="503238" cy="50006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5B2DD39-A4DF-403C-A7DB-CA7E39D4BE0B}"/>
              </a:ext>
            </a:extLst>
          </p:cNvPr>
          <p:cNvSpPr/>
          <p:nvPr/>
        </p:nvSpPr>
        <p:spPr>
          <a:xfrm>
            <a:off x="2411413" y="3136900"/>
            <a:ext cx="727075" cy="50006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graphicFrame>
        <p:nvGraphicFramePr>
          <p:cNvPr id="11280" name="Object 58">
            <a:extLst>
              <a:ext uri="{FF2B5EF4-FFF2-40B4-BE49-F238E27FC236}">
                <a16:creationId xmlns:a16="http://schemas.microsoft.com/office/drawing/2014/main" id="{D3A966DA-3F73-4B92-94C2-3405541093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775" y="4221163"/>
          <a:ext cx="18002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Equation" r:id="rId9" imgW="850531" imgH="393529" progId="Equation.3">
                  <p:embed/>
                </p:oleObj>
              </mc:Choice>
              <mc:Fallback>
                <p:oleObj name="Equation" r:id="rId9" imgW="850531" imgH="393529" progId="Equation.3">
                  <p:embed/>
                  <p:pic>
                    <p:nvPicPr>
                      <p:cNvPr id="11280" name="Object 58">
                        <a:extLst>
                          <a:ext uri="{FF2B5EF4-FFF2-40B4-BE49-F238E27FC236}">
                            <a16:creationId xmlns:a16="http://schemas.microsoft.com/office/drawing/2014/main" id="{D3A966DA-3F73-4B92-94C2-3405541093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4221163"/>
                        <a:ext cx="180022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AB8D268B-F869-411B-B554-0C67C3DE71AB}"/>
              </a:ext>
            </a:extLst>
          </p:cNvPr>
          <p:cNvSpPr txBox="1">
            <a:spLocks/>
          </p:cNvSpPr>
          <p:nvPr/>
        </p:nvSpPr>
        <p:spPr bwMode="auto">
          <a:xfrm>
            <a:off x="409575" y="5373688"/>
            <a:ext cx="65341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fr-CH" sz="2400" kern="0" dirty="0"/>
              <a:t>Paramètre CFL (Courant, </a:t>
            </a:r>
            <a:r>
              <a:rPr lang="fr-CH" sz="2400" kern="0" dirty="0" err="1"/>
              <a:t>Friedrichs</a:t>
            </a:r>
            <a:r>
              <a:rPr lang="fr-CH" sz="2400" kern="0" dirty="0"/>
              <a:t>, Lewy)</a:t>
            </a:r>
            <a:endParaRPr lang="en-US" sz="2400" kern="0" dirty="0"/>
          </a:p>
        </p:txBody>
      </p:sp>
      <p:graphicFrame>
        <p:nvGraphicFramePr>
          <p:cNvPr id="11282" name="Object 61">
            <a:extLst>
              <a:ext uri="{FF2B5EF4-FFF2-40B4-BE49-F238E27FC236}">
                <a16:creationId xmlns:a16="http://schemas.microsoft.com/office/drawing/2014/main" id="{B591E38C-59DE-461F-ABDD-7AD30CC36A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5138" y="5229225"/>
          <a:ext cx="11557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11" imgW="545863" imgH="393529" progId="Equation.3">
                  <p:embed/>
                </p:oleObj>
              </mc:Choice>
              <mc:Fallback>
                <p:oleObj name="Equation" r:id="rId11" imgW="545863" imgH="393529" progId="Equation.3">
                  <p:embed/>
                  <p:pic>
                    <p:nvPicPr>
                      <p:cNvPr id="11282" name="Object 61">
                        <a:extLst>
                          <a:ext uri="{FF2B5EF4-FFF2-40B4-BE49-F238E27FC236}">
                            <a16:creationId xmlns:a16="http://schemas.microsoft.com/office/drawing/2014/main" id="{B591E38C-59DE-461F-ABDD-7AD30CC36A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138" y="5229225"/>
                        <a:ext cx="1155700" cy="833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D0D0D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167B4A2-9E82-4107-A198-FBDAB46B5D91}"/>
              </a:ext>
            </a:extLst>
          </p:cNvPr>
          <p:cNvCxnSpPr/>
          <p:nvPr/>
        </p:nvCxnSpPr>
        <p:spPr>
          <a:xfrm flipH="1" flipV="1">
            <a:off x="5795963" y="5013325"/>
            <a:ext cx="1019175" cy="31591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0A8F901D-047C-433A-A752-C049AB94D1AC}"/>
              </a:ext>
            </a:extLst>
          </p:cNvPr>
          <p:cNvSpPr/>
          <p:nvPr/>
        </p:nvSpPr>
        <p:spPr>
          <a:xfrm>
            <a:off x="3629025" y="4437063"/>
            <a:ext cx="727075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B3E387E-33DF-499B-833C-822AA59D5FD7}"/>
              </a:ext>
            </a:extLst>
          </p:cNvPr>
          <p:cNvSpPr/>
          <p:nvPr/>
        </p:nvSpPr>
        <p:spPr>
          <a:xfrm>
            <a:off x="4532313" y="4435475"/>
            <a:ext cx="582612" cy="50006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2920421-A84A-475F-A92A-B3D0C403705D}"/>
              </a:ext>
            </a:extLst>
          </p:cNvPr>
          <p:cNvSpPr/>
          <p:nvPr/>
        </p:nvSpPr>
        <p:spPr>
          <a:xfrm>
            <a:off x="5911850" y="4437063"/>
            <a:ext cx="582613" cy="50006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F898BC5-B790-473B-8A56-7186B295AF4B}"/>
              </a:ext>
            </a:extLst>
          </p:cNvPr>
          <p:cNvSpPr/>
          <p:nvPr/>
        </p:nvSpPr>
        <p:spPr>
          <a:xfrm>
            <a:off x="6635750" y="4432300"/>
            <a:ext cx="727075" cy="50006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3022EF-97B5-4872-A8E5-7BB3A888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1EF25-A70B-4368-8A72-150EF1C7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DFB87-742C-4A38-B89C-F7DC43F88EDB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 b="1">
                <a:solidFill>
                  <a:srgbClr val="00361B"/>
                </a:solidFill>
              </a:rPr>
              <a:t>Equations en eaux peu profondes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541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altLang="fr-FR" sz="2400" dirty="0"/>
              <a:t>Voir Annexe E des Notes de Cours + au tableau</a:t>
            </a:r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5872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1C016-B811-43A5-BA6F-A1B06CCBD5EC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fr-CH" altLang="fr-FR">
                <a:solidFill>
                  <a:srgbClr val="00361B"/>
                </a:solidFill>
              </a:rPr>
              <a:t>Profondeur variable h</a:t>
            </a:r>
            <a:r>
              <a:rPr lang="fr-CH" altLang="fr-FR" baseline="-25000">
                <a:solidFill>
                  <a:srgbClr val="00361B"/>
                </a:solidFill>
              </a:rPr>
              <a:t>0</a:t>
            </a:r>
            <a:r>
              <a:rPr lang="fr-CH" altLang="fr-FR">
                <a:solidFill>
                  <a:srgbClr val="00361B"/>
                </a:solidFill>
              </a:rPr>
              <a:t>(x)</a:t>
            </a:r>
          </a:p>
        </p:txBody>
      </p:sp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120650" y="1881188"/>
          <a:ext cx="5521325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3" imgW="1917700" imgH="419100" progId="Equation.3">
                  <p:embed/>
                </p:oleObj>
              </mc:Choice>
              <mc:Fallback>
                <p:oleObj name="Equation" r:id="rId3" imgW="1917700" imgH="419100" progId="Equation.3">
                  <p:embed/>
                  <p:pic>
                    <p:nvPicPr>
                      <p:cNvPr id="71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881188"/>
                        <a:ext cx="5521325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5"/>
          <p:cNvGraphicFramePr>
            <a:graphicFrameLocks noChangeAspect="1"/>
          </p:cNvGraphicFramePr>
          <p:nvPr>
            <p:extLst/>
          </p:nvPr>
        </p:nvGraphicFramePr>
        <p:xfrm>
          <a:off x="144463" y="3357563"/>
          <a:ext cx="5757862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5" imgW="2032000" imgH="444500" progId="Equation.DSMT4">
                  <p:embed/>
                </p:oleObj>
              </mc:Choice>
              <mc:Fallback>
                <p:oleObj name="Equation" r:id="rId5" imgW="2032000" imgH="444500" progId="Equation.DSMT4">
                  <p:embed/>
                  <p:pic>
                    <p:nvPicPr>
                      <p:cNvPr id="71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3357563"/>
                        <a:ext cx="5757862" cy="1260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3333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6"/>
          <p:cNvGraphicFramePr>
            <a:graphicFrameLocks noChangeAspect="1"/>
          </p:cNvGraphicFramePr>
          <p:nvPr/>
        </p:nvGraphicFramePr>
        <p:xfrm>
          <a:off x="128588" y="4868863"/>
          <a:ext cx="557688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7" imgW="1892300" imgH="419100" progId="Equation.3">
                  <p:embed/>
                </p:oleObj>
              </mc:Choice>
              <mc:Fallback>
                <p:oleObj name="Equation" r:id="rId7" imgW="1892300" imgH="419100" progId="Equation.3">
                  <p:embed/>
                  <p:pic>
                    <p:nvPicPr>
                      <p:cNvPr id="71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868863"/>
                        <a:ext cx="5576887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433388" y="8366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4200">
                <a:solidFill>
                  <a:srgbClr val="00361B"/>
                </a:solidFill>
                <a:latin typeface="Garamond" pitchFamily="18" charset="0"/>
              </a:rPr>
              <a:t>Vitesse de propagation variable u(x)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77743" y="2636912"/>
            <a:ext cx="2987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2400" dirty="0"/>
              <a:t>Laquelle de ces équations est correcte?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130895" y="4221088"/>
            <a:ext cx="2987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2400" dirty="0"/>
              <a:t>Cela fait-il une différence sur la propagation du tsunami?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315913"/>
            <a:ext cx="28432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328E8-9966-4DAC-B937-185550952C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 b="1">
                <a:solidFill>
                  <a:srgbClr val="00361B"/>
                </a:solidFill>
              </a:rPr>
              <a:t>Méthode WKB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3673475"/>
          </a:xfrm>
        </p:spPr>
        <p:txBody>
          <a:bodyPr/>
          <a:lstStyle/>
          <a:p>
            <a:pPr eaLnBrk="1" hangingPunct="1"/>
            <a:r>
              <a:rPr lang="fr-CH" altLang="fr-FR" sz="2400" dirty="0" err="1"/>
              <a:t>Wentzel</a:t>
            </a:r>
            <a:r>
              <a:rPr lang="fr-CH" altLang="fr-FR" sz="2400" dirty="0"/>
              <a:t>, </a:t>
            </a:r>
            <a:r>
              <a:rPr lang="fr-CH" altLang="fr-FR" sz="2400" dirty="0" err="1"/>
              <a:t>Kramers</a:t>
            </a:r>
            <a:r>
              <a:rPr lang="fr-CH" altLang="fr-FR" sz="2400" dirty="0"/>
              <a:t>, Brillouin</a:t>
            </a:r>
          </a:p>
          <a:p>
            <a:pPr eaLnBrk="1" hangingPunct="1"/>
            <a:r>
              <a:rPr lang="fr-CH" altLang="fr-FR" sz="2400" dirty="0"/>
              <a:t>Solution analytique avec des approximations basées sur des hypothèses</a:t>
            </a:r>
          </a:p>
          <a:p>
            <a:pPr eaLnBrk="1" hangingPunct="1"/>
            <a:r>
              <a:rPr lang="fr-CH" altLang="fr-FR" sz="2400" dirty="0"/>
              <a:t>Au cœur de la méthode: séparation des échelles de variation</a:t>
            </a:r>
          </a:p>
          <a:p>
            <a:pPr eaLnBrk="1" hangingPunct="1"/>
            <a:r>
              <a:rPr lang="fr-CH" altLang="fr-FR" sz="2400" dirty="0"/>
              <a:t>Dépendance temporelle </a:t>
            </a:r>
            <a:r>
              <a:rPr lang="fr-CH" altLang="fr-FR" sz="2400" dirty="0" err="1"/>
              <a:t>sinusoidale</a:t>
            </a:r>
            <a:endParaRPr lang="fr-CH" altLang="fr-FR" sz="2400" dirty="0"/>
          </a:p>
          <a:p>
            <a:pPr eaLnBrk="1" hangingPunct="1"/>
            <a:r>
              <a:rPr lang="fr-CH" altLang="fr-FR" sz="2400" dirty="0"/>
              <a:t>Substituant dans l’</a:t>
            </a:r>
            <a:r>
              <a:rPr lang="fr-CH" altLang="fr-FR" sz="2400" dirty="0" err="1"/>
              <a:t>Eq</a:t>
            </a:r>
            <a:r>
              <a:rPr lang="fr-CH" altLang="fr-FR" sz="2400" dirty="0"/>
              <a:t>.(B):</a:t>
            </a:r>
          </a:p>
          <a:p>
            <a:pPr eaLnBrk="1" hangingPunct="1"/>
            <a:endParaRPr lang="fr-CH" altLang="fr-FR" sz="2400" dirty="0"/>
          </a:p>
          <a:p>
            <a:pPr eaLnBrk="1" hangingPunct="1"/>
            <a:endParaRPr lang="fr-CH" altLang="fr-FR" sz="2400" dirty="0"/>
          </a:p>
          <a:p>
            <a:pPr eaLnBrk="1" hangingPunct="1"/>
            <a:r>
              <a:rPr lang="fr-CH" altLang="fr-FR" sz="2400" dirty="0"/>
              <a:t>Dépendance spatiale </a:t>
            </a:r>
            <a:r>
              <a:rPr lang="en-US" altLang="fr-FR" sz="2400" dirty="0"/>
              <a:t>~</a:t>
            </a:r>
            <a:r>
              <a:rPr lang="en-US" altLang="fr-FR" sz="2400" dirty="0" err="1"/>
              <a:t>sinusoidale</a:t>
            </a:r>
            <a:r>
              <a:rPr lang="en-US" altLang="fr-FR" sz="2400" dirty="0"/>
              <a:t>, phase S(x) </a:t>
            </a:r>
            <a:r>
              <a:rPr lang="en-US" altLang="fr-FR" sz="2400" b="1" i="1" dirty="0" err="1"/>
              <a:t>rapidement</a:t>
            </a:r>
            <a:r>
              <a:rPr lang="en-US" altLang="fr-FR" sz="2400" dirty="0"/>
              <a:t> variable, amplitude A(x) </a:t>
            </a:r>
            <a:r>
              <a:rPr lang="en-US" altLang="fr-FR" sz="2400" b="1" i="1" dirty="0" err="1"/>
              <a:t>lentement</a:t>
            </a:r>
            <a:r>
              <a:rPr lang="en-US" altLang="fr-FR" sz="2400" dirty="0"/>
              <a:t> variable</a:t>
            </a:r>
            <a:endParaRPr lang="fr-CH" altLang="fr-FR" sz="2400" dirty="0"/>
          </a:p>
          <a:p>
            <a:pPr eaLnBrk="1" hangingPunct="1"/>
            <a:endParaRPr lang="fr-CH" altLang="fr-FR" sz="2400" dirty="0"/>
          </a:p>
          <a:p>
            <a:pPr eaLnBrk="1" hangingPunct="1"/>
            <a:endParaRPr lang="fr-CH" altLang="fr-FR" sz="2400" dirty="0"/>
          </a:p>
          <a:p>
            <a:pPr eaLnBrk="1" hangingPunct="1"/>
            <a:endParaRPr lang="fr-CH" altLang="fr-FR" dirty="0"/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>
            <p:extLst/>
          </p:nvPr>
        </p:nvGraphicFramePr>
        <p:xfrm>
          <a:off x="5575608" y="2996952"/>
          <a:ext cx="3600400" cy="71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3" imgW="1206360" imgH="241200" progId="Equation.3">
                  <p:embed/>
                </p:oleObj>
              </mc:Choice>
              <mc:Fallback>
                <p:oleObj name="Equation" r:id="rId3" imgW="1206360" imgH="241200" progId="Equation.3">
                  <p:embed/>
                  <p:pic>
                    <p:nvPicPr>
                      <p:cNvPr id="81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608" y="2996952"/>
                        <a:ext cx="3600400" cy="71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"/>
          <p:cNvGraphicFramePr>
            <a:graphicFrameLocks noChangeAspect="1"/>
          </p:cNvGraphicFramePr>
          <p:nvPr>
            <p:extLst/>
          </p:nvPr>
        </p:nvGraphicFramePr>
        <p:xfrm>
          <a:off x="1847850" y="5619750"/>
          <a:ext cx="530383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5" imgW="1854000" imgH="241200" progId="Equation.3">
                  <p:embed/>
                </p:oleObj>
              </mc:Choice>
              <mc:Fallback>
                <p:oleObj name="Equation" r:id="rId5" imgW="1854000" imgH="241200" progId="Equation.3">
                  <p:embed/>
                  <p:pic>
                    <p:nvPicPr>
                      <p:cNvPr id="819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5619750"/>
                        <a:ext cx="530383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6984503" y="5480993"/>
            <a:ext cx="287338" cy="2232025"/>
          </a:xfrm>
          <a:prstGeom prst="rightBrace">
            <a:avLst>
              <a:gd name="adj1" fmla="val 8333"/>
              <a:gd name="adj2" fmla="val 506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31888" y="3933825"/>
          <a:ext cx="608806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7" imgW="2323800" imgH="431640" progId="Equation.3">
                  <p:embed/>
                </p:oleObj>
              </mc:Choice>
              <mc:Fallback>
                <p:oleObj name="Equation" r:id="rId7" imgW="2323800" imgH="431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3933825"/>
                        <a:ext cx="6088062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449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en-US" sz="3200" b="1" dirty="0"/>
              <a:t>WKB (2) – “ordering”</a:t>
            </a:r>
            <a:endParaRPr lang="fr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3"/>
            <a:ext cx="8229600" cy="3816424"/>
          </a:xfrm>
        </p:spPr>
        <p:txBody>
          <a:bodyPr/>
          <a:lstStyle/>
          <a:p>
            <a:r>
              <a:rPr lang="en-US" sz="2400" dirty="0"/>
              <a:t>On fait </a:t>
            </a:r>
            <a:r>
              <a:rPr lang="en-US" sz="2400" dirty="0" err="1"/>
              <a:t>l’hypoth</a:t>
            </a:r>
            <a:r>
              <a:rPr lang="fr-CH" sz="2400" dirty="0" err="1"/>
              <a:t>èse</a:t>
            </a:r>
            <a:r>
              <a:rPr lang="fr-CH" sz="2400" dirty="0"/>
              <a:t> que la variation de A(x) est liée à la variation de u</a:t>
            </a:r>
            <a:r>
              <a:rPr lang="fr-CH" sz="2400" baseline="30000" dirty="0"/>
              <a:t>2</a:t>
            </a:r>
            <a:r>
              <a:rPr lang="fr-CH" sz="2400" dirty="0"/>
              <a:t>(x), i.e. ce sont des variations lentes du même ordre</a:t>
            </a:r>
            <a:endParaRPr lang="fr-CH" dirty="0"/>
          </a:p>
          <a:p>
            <a:r>
              <a:rPr lang="fr-CH" sz="2400" dirty="0"/>
              <a:t>On va «tagger» les termes variant lentement avec </a:t>
            </a:r>
            <a:r>
              <a:rPr lang="fr-CH" sz="2400" b="1" i="1" dirty="0">
                <a:latin typeface="Symbol" panose="05050102010706020507" pitchFamily="18" charset="2"/>
              </a:rPr>
              <a:t>e</a:t>
            </a:r>
            <a:r>
              <a:rPr lang="fr-CH" sz="2400" dirty="0"/>
              <a:t> , qui symbolise la «petitesse» du terme</a:t>
            </a:r>
          </a:p>
          <a:p>
            <a:r>
              <a:rPr lang="fr-CH" sz="2400" dirty="0"/>
              <a:t>Chaque fois qu’on dérive un terme, il prend un ordre supérieur, symbolisé par une puissance de </a:t>
            </a:r>
            <a:r>
              <a:rPr lang="fr-CH" sz="2400" dirty="0">
                <a:latin typeface="Symbol" panose="05050102010706020507" pitchFamily="18" charset="2"/>
              </a:rPr>
              <a:t>e </a:t>
            </a:r>
            <a:r>
              <a:rPr lang="fr-CH" sz="2400" dirty="0"/>
              <a:t>supérieure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BF555-D90B-429D-971F-AA6276D3BBF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827584" y="3573016"/>
          <a:ext cx="1464642" cy="87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" name="Equation" r:id="rId3" imgW="660240" imgH="393480" progId="Equation.3">
                  <p:embed/>
                </p:oleObj>
              </mc:Choice>
              <mc:Fallback>
                <p:oleObj name="Equation" r:id="rId3" imgW="66024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573016"/>
                        <a:ext cx="1464642" cy="873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67608" y="3798560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i="1" dirty="0">
                <a:solidFill>
                  <a:srgbClr val="000000"/>
                </a:solidFill>
              </a:rPr>
              <a:t>rapide (grand):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499992" y="3697932"/>
          <a:ext cx="829160" cy="552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0" name="Equation" r:id="rId5" imgW="304560" imgH="203040" progId="Equation.3">
                  <p:embed/>
                </p:oleObj>
              </mc:Choice>
              <mc:Fallback>
                <p:oleObj name="Equation" r:id="rId5" imgW="304560" imgH="2030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3697932"/>
                        <a:ext cx="829160" cy="552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156176" y="3554734"/>
          <a:ext cx="2057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1" name="Equation" r:id="rId7" imgW="927000" imgH="419040" progId="Equation.3">
                  <p:embed/>
                </p:oleObj>
              </mc:Choice>
              <mc:Fallback>
                <p:oleObj name="Equation" r:id="rId7" imgW="927000" imgH="4190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554734"/>
                        <a:ext cx="20574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555776" y="4365104"/>
          <a:ext cx="1128712" cy="974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Equation" r:id="rId9" imgW="507960" imgH="393480" progId="Equation.3">
                  <p:embed/>
                </p:oleObj>
              </mc:Choice>
              <mc:Fallback>
                <p:oleObj name="Equation" r:id="rId9" imgW="507960" imgH="39348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365104"/>
                        <a:ext cx="1128712" cy="974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427984" y="4269353"/>
          <a:ext cx="1354137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" name="Equation" r:id="rId11" imgW="609480" imgH="419040" progId="Equation.3">
                  <p:embed/>
                </p:oleObj>
              </mc:Choice>
              <mc:Fallback>
                <p:oleObj name="Equation" r:id="rId11" imgW="609480" imgH="41904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269353"/>
                        <a:ext cx="1354137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99592" y="4581128"/>
          <a:ext cx="9588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4" name="Equation" r:id="rId13" imgW="431640" imgH="203040" progId="Equation.3">
                  <p:embed/>
                </p:oleObj>
              </mc:Choice>
              <mc:Fallback>
                <p:oleObj name="Equation" r:id="rId13" imgW="431640" imgH="20304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581128"/>
                        <a:ext cx="9588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844550" y="5445125"/>
          <a:ext cx="10715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" name="Equation" r:id="rId15" imgW="482400" imgH="203040" progId="Equation.3">
                  <p:embed/>
                </p:oleObj>
              </mc:Choice>
              <mc:Fallback>
                <p:oleObj name="Equation" r:id="rId15" imgW="48240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5445125"/>
                        <a:ext cx="10715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557463" y="5268913"/>
          <a:ext cx="127000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" name="Equation" r:id="rId17" imgW="571320" imgH="419040" progId="Equation.3">
                  <p:embed/>
                </p:oleObj>
              </mc:Choice>
              <mc:Fallback>
                <p:oleObj name="Equation" r:id="rId17" imgW="571320" imgH="41904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5268913"/>
                        <a:ext cx="1270000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355976" y="5229200"/>
          <a:ext cx="14668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7" name="Equation" r:id="rId19" imgW="660240" imgH="419040" progId="Equation.3">
                  <p:embed/>
                </p:oleObj>
              </mc:Choice>
              <mc:Fallback>
                <p:oleObj name="Equation" r:id="rId19" imgW="660240" imgH="41904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229200"/>
                        <a:ext cx="146685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514030" y="5085184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>
                <a:solidFill>
                  <a:srgbClr val="000000"/>
                </a:solidFill>
              </a:rPr>
              <a:t>(***)</a:t>
            </a:r>
          </a:p>
        </p:txBody>
      </p:sp>
    </p:spTree>
    <p:extLst>
      <p:ext uri="{BB962C8B-B14F-4D97-AF65-F5344CB8AC3E}">
        <p14:creationId xmlns:p14="http://schemas.microsoft.com/office/powerpoint/2010/main" val="149744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6633"/>
                </a:solidFill>
              </a:rPr>
              <a:t>WKB (3) – “ordering” (suite)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30725"/>
          </a:xfrm>
        </p:spPr>
        <p:txBody>
          <a:bodyPr/>
          <a:lstStyle/>
          <a:p>
            <a:r>
              <a:rPr lang="fr-CH" sz="2400" dirty="0"/>
              <a:t>On insère (**) dans (*), et on simplifie par </a:t>
            </a:r>
            <a:r>
              <a:rPr lang="fr-CH" sz="2400" i="1" dirty="0" err="1"/>
              <a:t>e</a:t>
            </a:r>
            <a:r>
              <a:rPr lang="fr-CH" sz="2400" i="1" baseline="30000" dirty="0" err="1"/>
              <a:t>is</a:t>
            </a:r>
            <a:r>
              <a:rPr lang="fr-CH" sz="2400" i="1" dirty="0"/>
              <a:t> </a:t>
            </a:r>
            <a:r>
              <a:rPr lang="fr-CH" sz="2400" dirty="0"/>
              <a:t>.</a:t>
            </a:r>
          </a:p>
          <a:p>
            <a:r>
              <a:rPr lang="fr-CH" sz="2400" dirty="0"/>
              <a:t>On inspecte chaque terme, en y ajoutant les «tags» (***)</a:t>
            </a:r>
          </a:p>
          <a:p>
            <a:r>
              <a:rPr lang="fr-CH" sz="2400" dirty="0"/>
              <a:t>On regroupe les termes ordre par ordre, i.e. par puissance de </a:t>
            </a:r>
            <a:r>
              <a:rPr lang="fr-CH" sz="2400" dirty="0">
                <a:latin typeface="Symbol" panose="05050102010706020507" pitchFamily="18" charset="2"/>
              </a:rPr>
              <a:t>e</a:t>
            </a:r>
            <a:r>
              <a:rPr lang="fr-CH" sz="2400" dirty="0"/>
              <a:t>. </a:t>
            </a:r>
          </a:p>
          <a:p>
            <a:r>
              <a:rPr lang="fr-CH" sz="2400" dirty="0"/>
              <a:t>On résout ordre par ordre, en insérant la solution à l’ordre 0 dans l’équation d’ordre 1 </a:t>
            </a:r>
          </a:p>
          <a:p>
            <a:r>
              <a:rPr lang="fr-CH" sz="2400" i="1" dirty="0"/>
              <a:t>…. La présentation sera faite au tableau ….</a:t>
            </a:r>
          </a:p>
          <a:p>
            <a:r>
              <a:rPr lang="fr-CH" sz="2400" dirty="0"/>
              <a:t>La solution à l’ordre 0 donne:</a:t>
            </a:r>
          </a:p>
          <a:p>
            <a:endParaRPr lang="fr-CH" sz="2400" dirty="0"/>
          </a:p>
          <a:p>
            <a:endParaRPr lang="fr-CH" sz="2400" dirty="0"/>
          </a:p>
          <a:p>
            <a:r>
              <a:rPr lang="fr-CH" sz="2400" dirty="0"/>
              <a:t>La solution à l’ordre 1 donne: </a:t>
            </a:r>
          </a:p>
          <a:p>
            <a:endParaRPr lang="fr-CH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BF555-D90B-429D-971F-AA6276D3BBF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555776" y="4293096"/>
          <a:ext cx="448151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3" imgW="2019240" imgH="482400" progId="Equation.3">
                  <p:embed/>
                </p:oleObj>
              </mc:Choice>
              <mc:Fallback>
                <p:oleObj name="Equation" r:id="rId3" imgW="2019240" imgH="482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293096"/>
                        <a:ext cx="4481513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19672" y="5661248"/>
          <a:ext cx="55102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5" imgW="1942920" imgH="253800" progId="Equation.3">
                  <p:embed/>
                </p:oleObj>
              </mc:Choice>
              <mc:Fallback>
                <p:oleObj name="Equation" r:id="rId5" imgW="1942920" imgH="2538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661248"/>
                        <a:ext cx="551021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64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DA4D6A52-3F04-42D8-9171-6733C403E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00175"/>
            <a:ext cx="8604250" cy="5119688"/>
          </a:xfrm>
        </p:spPr>
        <p:txBody>
          <a:bodyPr/>
          <a:lstStyle/>
          <a:p>
            <a:pPr lvl="2" eaLnBrk="1" hangingPunct="1">
              <a:defRPr/>
            </a:pPr>
            <a:endParaRPr lang="fr-CH" altLang="fr-FR" b="1" dirty="0"/>
          </a:p>
          <a:p>
            <a:pPr lvl="2" eaLnBrk="1" hangingPunct="1">
              <a:defRPr/>
            </a:pPr>
            <a:r>
              <a:rPr lang="fr-CH" altLang="fr-FR" b="1" dirty="0"/>
              <a:t>Paramètre CFL [*]</a:t>
            </a:r>
          </a:p>
          <a:p>
            <a:pPr marL="671512" lvl="2" indent="0" eaLnBrk="1" hangingPunct="1">
              <a:buFont typeface="Wingdings" panose="05000000000000000000" pitchFamily="2" charset="2"/>
              <a:buNone/>
              <a:defRPr/>
            </a:pPr>
            <a:endParaRPr lang="fr-CH" altLang="fr-FR" b="1" dirty="0"/>
          </a:p>
          <a:p>
            <a:pPr marL="671512" lvl="2" indent="0" eaLnBrk="1" hangingPunct="1">
              <a:buFont typeface="Wingdings" panose="05000000000000000000" pitchFamily="2" charset="2"/>
              <a:buNone/>
              <a:defRPr/>
            </a:pPr>
            <a:endParaRPr lang="fr-CH" altLang="fr-FR" b="1" dirty="0"/>
          </a:p>
          <a:p>
            <a:pPr lvl="2" eaLnBrk="1" hangingPunct="1">
              <a:defRPr/>
            </a:pPr>
            <a:endParaRPr lang="fr-CH" altLang="fr-FR" b="1" dirty="0"/>
          </a:p>
          <a:p>
            <a:pPr lvl="2" eaLnBrk="1" hangingPunct="1">
              <a:defRPr/>
            </a:pPr>
            <a:endParaRPr lang="fr-CH" altLang="fr-FR" b="1" dirty="0"/>
          </a:p>
          <a:p>
            <a:pPr lvl="2" eaLnBrk="1" hangingPunct="1">
              <a:defRPr/>
            </a:pPr>
            <a:r>
              <a:rPr lang="fr-CH" altLang="fr-FR" b="1" dirty="0"/>
              <a:t>Ce schéma est instable si </a:t>
            </a:r>
            <a:r>
              <a:rPr lang="fr-CH" altLang="fr-FR" b="1" dirty="0">
                <a:latin typeface="Symbol" pitchFamily="18" charset="2"/>
              </a:rPr>
              <a:t>b</a:t>
            </a:r>
            <a:r>
              <a:rPr lang="en-US" altLang="fr-FR" b="1" dirty="0"/>
              <a:t>&gt;1 </a:t>
            </a:r>
            <a:r>
              <a:rPr lang="en-US" altLang="fr-FR" b="1" dirty="0" err="1"/>
              <a:t>ou</a:t>
            </a:r>
            <a:r>
              <a:rPr lang="en-US" altLang="fr-FR" b="1" dirty="0"/>
              <a:t> </a:t>
            </a:r>
            <a:r>
              <a:rPr lang="en-US" altLang="fr-FR" b="1" dirty="0" err="1"/>
              <a:t>si</a:t>
            </a:r>
            <a:r>
              <a:rPr lang="en-US" altLang="fr-FR" b="1" dirty="0"/>
              <a:t> </a:t>
            </a:r>
            <a:r>
              <a:rPr lang="en-US" altLang="fr-FR" b="1" dirty="0">
                <a:latin typeface="Symbol" pitchFamily="18" charset="2"/>
              </a:rPr>
              <a:t>b</a:t>
            </a:r>
            <a:r>
              <a:rPr lang="en-US" altLang="fr-FR" b="1" dirty="0"/>
              <a:t>&lt;0</a:t>
            </a:r>
          </a:p>
          <a:p>
            <a:pPr lvl="2" eaLnBrk="1" hangingPunct="1">
              <a:defRPr/>
            </a:pPr>
            <a:r>
              <a:rPr lang="fr-CH" altLang="fr-FR" b="1" dirty="0"/>
              <a:t>Ce schéma, lorsqu’il est stable, introduit de la diffusion non-physique («diffusion numérique»)</a:t>
            </a:r>
          </a:p>
          <a:p>
            <a:pPr lvl="2" eaLnBrk="1" hangingPunct="1">
              <a:defRPr/>
            </a:pPr>
            <a:endParaRPr lang="fr-CH" altLang="fr-FR" b="1" dirty="0"/>
          </a:p>
          <a:p>
            <a:pPr marL="669925" lvl="2" indent="-669925" eaLnBrk="1" hangingPunct="1">
              <a:buNone/>
              <a:defRPr/>
            </a:pPr>
            <a:r>
              <a:rPr lang="fr-CH" altLang="fr-FR" b="1" dirty="0"/>
              <a:t>[*] R. Courant, K. </a:t>
            </a:r>
            <a:r>
              <a:rPr lang="fr-CH" altLang="fr-FR" b="1" dirty="0" err="1"/>
              <a:t>Friedrichs</a:t>
            </a:r>
            <a:r>
              <a:rPr lang="fr-CH" altLang="fr-FR" b="1" dirty="0"/>
              <a:t>, H. Lewy, Math. Ann. 100, 32 (1928)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fr-CH" altLang="fr-FR" dirty="0"/>
          </a:p>
        </p:txBody>
      </p:sp>
      <p:pic>
        <p:nvPicPr>
          <p:cNvPr id="9221" name="Picture 3">
            <a:extLst>
              <a:ext uri="{FF2B5EF4-FFF2-40B4-BE49-F238E27FC236}">
                <a16:creationId xmlns:a16="http://schemas.microsoft.com/office/drawing/2014/main" id="{AF202475-21E3-4ADA-BE02-5DFCF9DF0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58244"/>
            <a:ext cx="1881672" cy="111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5">
            <a:extLst>
              <a:ext uri="{FF2B5EF4-FFF2-40B4-BE49-F238E27FC236}">
                <a16:creationId xmlns:a16="http://schemas.microsoft.com/office/drawing/2014/main" id="{1A0E851F-C8BB-48B3-BA3F-F0E78D8D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7" y="981074"/>
            <a:ext cx="511056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itle 1">
            <a:extLst>
              <a:ext uri="{FF2B5EF4-FFF2-40B4-BE49-F238E27FC236}">
                <a16:creationId xmlns:a16="http://schemas.microsoft.com/office/drawing/2014/main" id="{91831B7B-5070-413A-98AB-5B77EF60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en-US" altLang="fr-FR" sz="3600" b="1" dirty="0"/>
              <a:t>Advection – </a:t>
            </a:r>
            <a:r>
              <a:rPr lang="en-US" altLang="fr-FR" sz="3600" b="1" dirty="0" err="1"/>
              <a:t>Schéma</a:t>
            </a:r>
            <a:r>
              <a:rPr lang="en-US" altLang="fr-FR" sz="3600" b="1" dirty="0"/>
              <a:t> </a:t>
            </a:r>
            <a:r>
              <a:rPr lang="en-US" altLang="fr-FR" sz="3600" b="1" dirty="0" err="1"/>
              <a:t>explicite</a:t>
            </a:r>
            <a:r>
              <a:rPr lang="en-US" altLang="fr-FR" sz="3600" b="1" dirty="0"/>
              <a:t> 2 </a:t>
            </a:r>
            <a:r>
              <a:rPr lang="en-US" altLang="fr-FR" sz="3600" b="1" dirty="0" err="1"/>
              <a:t>niveaux</a:t>
            </a:r>
            <a:endParaRPr lang="fr-CH" altLang="fr-FR" sz="36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9A675A-255A-42D7-9B4B-17A96CE2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473F82-EE3F-4BA6-8E40-E70E4922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1E604B-CA60-4997-BCD5-3A6D7151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2" y="4441569"/>
            <a:ext cx="8955365" cy="539377"/>
          </a:xfrm>
          <a:prstGeom prst="rect">
            <a:avLst/>
          </a:prstGeom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11AE8257-C21F-45C0-B1E2-462D74055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135937" cy="936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CH" altLang="fr-FR" sz="2800" b="1" dirty="0"/>
              <a:t>4.1.1- 4.1.2</a:t>
            </a:r>
            <a:endParaRPr lang="fr-CH" altLang="fr-FR" sz="2800" dirty="0">
              <a:solidFill>
                <a:srgbClr val="CC0000"/>
              </a:solidFill>
            </a:endParaRP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F4639526-CA79-4E5A-9B3F-DAA83E170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solidFill>
            <a:srgbClr val="E2FFF4"/>
          </a:solidFill>
        </p:spPr>
        <p:txBody>
          <a:bodyPr/>
          <a:lstStyle/>
          <a:p>
            <a:pPr algn="ctr" eaLnBrk="1" hangingPunct="1"/>
            <a:r>
              <a:rPr lang="fr-CH" altLang="fr-FR" sz="4000" b="1">
                <a:solidFill>
                  <a:srgbClr val="3333FF"/>
                </a:solidFill>
              </a:rPr>
              <a:t>Advection</a:t>
            </a:r>
            <a:r>
              <a:rPr lang="fr-CH" altLang="fr-FR" sz="4000" b="1"/>
              <a:t> et </a:t>
            </a:r>
            <a:r>
              <a:rPr lang="fr-CH" altLang="fr-FR" sz="4000" b="1">
                <a:solidFill>
                  <a:srgbClr val="CC0000"/>
                </a:solidFill>
              </a:rPr>
              <a:t>Diffusion</a:t>
            </a:r>
            <a:br>
              <a:rPr lang="fr-CH" altLang="fr-FR" sz="4000">
                <a:solidFill>
                  <a:srgbClr val="CC0000"/>
                </a:solidFill>
              </a:rPr>
            </a:br>
            <a:endParaRPr lang="en-US" altLang="fr-FR" sz="3800" b="1"/>
          </a:p>
        </p:txBody>
      </p:sp>
      <p:sp>
        <p:nvSpPr>
          <p:cNvPr id="18438" name="Text Box 4">
            <a:extLst>
              <a:ext uri="{FF2B5EF4-FFF2-40B4-BE49-F238E27FC236}">
                <a16:creationId xmlns:a16="http://schemas.microsoft.com/office/drawing/2014/main" id="{4A74D6F9-0B6B-4208-9A22-8CFD36E3B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076700"/>
            <a:ext cx="5832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2000"/>
              <a:t>Diff</a:t>
            </a:r>
            <a:r>
              <a:rPr lang="fr-CH" altLang="fr-FR" sz="2000"/>
              <a:t>érences finies Schéma explicite 2 niveaux</a:t>
            </a:r>
            <a:endParaRPr lang="en-US" altLang="fr-FR" sz="2000"/>
          </a:p>
        </p:txBody>
      </p:sp>
      <p:pic>
        <p:nvPicPr>
          <p:cNvPr id="18441" name="Picture 8">
            <a:extLst>
              <a:ext uri="{FF2B5EF4-FFF2-40B4-BE49-F238E27FC236}">
                <a16:creationId xmlns:a16="http://schemas.microsoft.com/office/drawing/2014/main" id="{0AA1CC44-0E82-40D2-BCB5-A825AD61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84763"/>
            <a:ext cx="1443038" cy="812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9">
            <a:extLst>
              <a:ext uri="{FF2B5EF4-FFF2-40B4-BE49-F238E27FC236}">
                <a16:creationId xmlns:a16="http://schemas.microsoft.com/office/drawing/2014/main" id="{EA77EFB0-EDC9-4007-B4F2-B27A7D9F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084763"/>
            <a:ext cx="1458912" cy="822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3" name="Text Box 10">
            <a:extLst>
              <a:ext uri="{FF2B5EF4-FFF2-40B4-BE49-F238E27FC236}">
                <a16:creationId xmlns:a16="http://schemas.microsoft.com/office/drawing/2014/main" id="{4DEE0356-8127-4569-99C9-40F122901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300663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(CFL)</a:t>
            </a:r>
            <a:endParaRPr lang="fr-CH" altLang="fr-FR" sz="2000" b="1"/>
          </a:p>
        </p:txBody>
      </p:sp>
      <p:sp>
        <p:nvSpPr>
          <p:cNvPr id="18444" name="Text Box 11">
            <a:extLst>
              <a:ext uri="{FF2B5EF4-FFF2-40B4-BE49-F238E27FC236}">
                <a16:creationId xmlns:a16="http://schemas.microsoft.com/office/drawing/2014/main" id="{E01FB0E5-875D-428B-A369-828603CF2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24013"/>
            <a:ext cx="200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Flux de mati</a:t>
            </a:r>
            <a:r>
              <a:rPr lang="fr-CH" altLang="fr-FR" sz="2000"/>
              <a:t>ère:</a:t>
            </a:r>
          </a:p>
        </p:txBody>
      </p:sp>
      <p:sp>
        <p:nvSpPr>
          <p:cNvPr id="18446" name="Text Box 13">
            <a:extLst>
              <a:ext uri="{FF2B5EF4-FFF2-40B4-BE49-F238E27FC236}">
                <a16:creationId xmlns:a16="http://schemas.microsoft.com/office/drawing/2014/main" id="{97105026-1F90-4EAC-AC1B-6CF80A49A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060575"/>
            <a:ext cx="502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2000"/>
              <a:t>Conservation de la masse (Eq. Continuité):</a:t>
            </a:r>
          </a:p>
        </p:txBody>
      </p:sp>
      <p:sp>
        <p:nvSpPr>
          <p:cNvPr id="18448" name="Text Box 15">
            <a:extLst>
              <a:ext uri="{FF2B5EF4-FFF2-40B4-BE49-F238E27FC236}">
                <a16:creationId xmlns:a16="http://schemas.microsoft.com/office/drawing/2014/main" id="{81616C9B-3D97-4CD6-BEDC-9673E672F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36838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H" altLang="fr-FR" sz="2000" dirty="0"/>
              <a:t>Cas 1D, incompressible, D=</a:t>
            </a:r>
            <a:r>
              <a:rPr lang="fr-CH" altLang="fr-FR" sz="2000" dirty="0" err="1"/>
              <a:t>const</a:t>
            </a:r>
            <a:r>
              <a:rPr lang="fr-CH" altLang="fr-FR" sz="2000" dirty="0"/>
              <a:t>, v=</a:t>
            </a:r>
            <a:r>
              <a:rPr lang="fr-CH" altLang="fr-FR" sz="2000" dirty="0" err="1"/>
              <a:t>const</a:t>
            </a:r>
            <a:r>
              <a:rPr lang="fr-CH" altLang="fr-FR" sz="2000" dirty="0"/>
              <a:t> :</a:t>
            </a:r>
          </a:p>
        </p:txBody>
      </p:sp>
      <p:sp>
        <p:nvSpPr>
          <p:cNvPr id="18449" name="Oval 18">
            <a:extLst>
              <a:ext uri="{FF2B5EF4-FFF2-40B4-BE49-F238E27FC236}">
                <a16:creationId xmlns:a16="http://schemas.microsoft.com/office/drawing/2014/main" id="{698E6433-B58C-424F-86D3-606C7D962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557338"/>
            <a:ext cx="792163" cy="566565"/>
          </a:xfrm>
          <a:prstGeom prst="ellipse">
            <a:avLst/>
          </a:prstGeom>
          <a:noFill/>
          <a:ln w="12700">
            <a:solidFill>
              <a:srgbClr val="3333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18450" name="Oval 19">
            <a:extLst>
              <a:ext uri="{FF2B5EF4-FFF2-40B4-BE49-F238E27FC236}">
                <a16:creationId xmlns:a16="http://schemas.microsoft.com/office/drawing/2014/main" id="{D58F94C7-B74B-434A-AAAA-C94681990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1505744"/>
            <a:ext cx="1335087" cy="606425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grpSp>
        <p:nvGrpSpPr>
          <p:cNvPr id="18451" name="Group 44">
            <a:extLst>
              <a:ext uri="{FF2B5EF4-FFF2-40B4-BE49-F238E27FC236}">
                <a16:creationId xmlns:a16="http://schemas.microsoft.com/office/drawing/2014/main" id="{FFCE9529-C7EE-484B-943A-CD28498E094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4941888"/>
            <a:ext cx="2808287" cy="1549400"/>
            <a:chOff x="3470" y="3339"/>
            <a:chExt cx="1769" cy="976"/>
          </a:xfrm>
        </p:grpSpPr>
        <p:sp>
          <p:nvSpPr>
            <p:cNvPr id="18462" name="Rectangle 22">
              <a:extLst>
                <a:ext uri="{FF2B5EF4-FFF2-40B4-BE49-F238E27FC236}">
                  <a16:creationId xmlns:a16="http://schemas.microsoft.com/office/drawing/2014/main" id="{E2C29F97-320A-431F-A203-F5A5ABBC2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339"/>
              <a:ext cx="1769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H" altLang="fr-FR" sz="1800"/>
            </a:p>
          </p:txBody>
        </p:sp>
        <p:sp>
          <p:nvSpPr>
            <p:cNvPr id="18463" name="Line 24">
              <a:extLst>
                <a:ext uri="{FF2B5EF4-FFF2-40B4-BE49-F238E27FC236}">
                  <a16:creationId xmlns:a16="http://schemas.microsoft.com/office/drawing/2014/main" id="{54E149C6-BF9D-429E-AC0A-E28D71324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4225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18464" name="Line 25">
              <a:extLst>
                <a:ext uri="{FF2B5EF4-FFF2-40B4-BE49-F238E27FC236}">
                  <a16:creationId xmlns:a16="http://schemas.microsoft.com/office/drawing/2014/main" id="{8EE8CB84-92DF-476D-BD9C-964C1E3A0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3" y="3363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18465" name="Line 26">
              <a:extLst>
                <a:ext uri="{FF2B5EF4-FFF2-40B4-BE49-F238E27FC236}">
                  <a16:creationId xmlns:a16="http://schemas.microsoft.com/office/drawing/2014/main" id="{7B522826-6B70-4B98-903E-A082CAF24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3635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18466" name="Line 27">
              <a:extLst>
                <a:ext uri="{FF2B5EF4-FFF2-40B4-BE49-F238E27FC236}">
                  <a16:creationId xmlns:a16="http://schemas.microsoft.com/office/drawing/2014/main" id="{586CEE99-ED99-4D3C-94E7-1BB4F8E72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3862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18467" name="Line 28">
              <a:extLst>
                <a:ext uri="{FF2B5EF4-FFF2-40B4-BE49-F238E27FC236}">
                  <a16:creationId xmlns:a16="http://schemas.microsoft.com/office/drawing/2014/main" id="{3CB263D7-9DA8-4D60-B9E1-CF8567C41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4089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18468" name="Oval 29">
              <a:extLst>
                <a:ext uri="{FF2B5EF4-FFF2-40B4-BE49-F238E27FC236}">
                  <a16:creationId xmlns:a16="http://schemas.microsoft.com/office/drawing/2014/main" id="{CE1E6345-E16C-44E1-BBF2-FFC6EEDF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3590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H" altLang="fr-FR" sz="1800"/>
            </a:p>
          </p:txBody>
        </p:sp>
        <p:sp>
          <p:nvSpPr>
            <p:cNvPr id="18469" name="Oval 30">
              <a:extLst>
                <a:ext uri="{FF2B5EF4-FFF2-40B4-BE49-F238E27FC236}">
                  <a16:creationId xmlns:a16="http://schemas.microsoft.com/office/drawing/2014/main" id="{A5DB0159-72E3-4E2F-83E9-9D8E52C72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3817"/>
              <a:ext cx="90" cy="9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H" altLang="fr-FR" sz="1800"/>
            </a:p>
          </p:txBody>
        </p:sp>
        <p:sp>
          <p:nvSpPr>
            <p:cNvPr id="18470" name="Oval 32">
              <a:extLst>
                <a:ext uri="{FF2B5EF4-FFF2-40B4-BE49-F238E27FC236}">
                  <a16:creationId xmlns:a16="http://schemas.microsoft.com/office/drawing/2014/main" id="{AEDA3B62-F5B4-4FF4-A6A5-2BB4D163D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17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H" altLang="fr-FR" sz="1800"/>
            </a:p>
          </p:txBody>
        </p:sp>
        <p:sp>
          <p:nvSpPr>
            <p:cNvPr id="18471" name="Oval 33">
              <a:extLst>
                <a:ext uri="{FF2B5EF4-FFF2-40B4-BE49-F238E27FC236}">
                  <a16:creationId xmlns:a16="http://schemas.microsoft.com/office/drawing/2014/main" id="{40BE2917-FEF8-44A6-AF69-708C6EA0A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3817"/>
              <a:ext cx="90" cy="91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H" altLang="fr-FR" sz="1800"/>
            </a:p>
          </p:txBody>
        </p:sp>
        <p:sp>
          <p:nvSpPr>
            <p:cNvPr id="18472" name="Text Box 34">
              <a:extLst>
                <a:ext uri="{FF2B5EF4-FFF2-40B4-BE49-F238E27FC236}">
                  <a16:creationId xmlns:a16="http://schemas.microsoft.com/office/drawing/2014/main" id="{D1442F90-5304-424E-84BB-3C574AF13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339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CH" altLang="fr-FR" sz="1800"/>
                <a:t>t</a:t>
              </a:r>
              <a:endParaRPr lang="en-US" altLang="fr-FR" sz="1800"/>
            </a:p>
          </p:txBody>
        </p:sp>
        <p:sp>
          <p:nvSpPr>
            <p:cNvPr id="18473" name="Line 36">
              <a:extLst>
                <a:ext uri="{FF2B5EF4-FFF2-40B4-BE49-F238E27FC236}">
                  <a16:creationId xmlns:a16="http://schemas.microsoft.com/office/drawing/2014/main" id="{29FD9044-88B4-422A-BEB9-679937FF04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5" y="3453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18474" name="Line 37">
              <a:extLst>
                <a:ext uri="{FF2B5EF4-FFF2-40B4-BE49-F238E27FC236}">
                  <a16:creationId xmlns:a16="http://schemas.microsoft.com/office/drawing/2014/main" id="{0D191F24-A139-4644-B715-124B01E8D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7" y="3453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18475" name="Line 38">
              <a:extLst>
                <a:ext uri="{FF2B5EF4-FFF2-40B4-BE49-F238E27FC236}">
                  <a16:creationId xmlns:a16="http://schemas.microsoft.com/office/drawing/2014/main" id="{25B98698-DF62-470E-8FC1-054B951C5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0" y="3453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H"/>
            </a:p>
          </p:txBody>
        </p:sp>
        <p:sp>
          <p:nvSpPr>
            <p:cNvPr id="18476" name="Text Box 39">
              <a:extLst>
                <a:ext uri="{FF2B5EF4-FFF2-40B4-BE49-F238E27FC236}">
                  <a16:creationId xmlns:a16="http://schemas.microsoft.com/office/drawing/2014/main" id="{6FC3496A-F38A-409D-8487-DC5735324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3748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/>
                <a:t>j</a:t>
              </a:r>
            </a:p>
          </p:txBody>
        </p:sp>
        <p:sp>
          <p:nvSpPr>
            <p:cNvPr id="18477" name="Text Box 40">
              <a:extLst>
                <a:ext uri="{FF2B5EF4-FFF2-40B4-BE49-F238E27FC236}">
                  <a16:creationId xmlns:a16="http://schemas.microsoft.com/office/drawing/2014/main" id="{69720B2D-E1F6-403E-805E-B8703263E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3521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/>
                <a:t>j+1</a:t>
              </a:r>
            </a:p>
          </p:txBody>
        </p:sp>
        <p:sp>
          <p:nvSpPr>
            <p:cNvPr id="18478" name="Text Box 41">
              <a:extLst>
                <a:ext uri="{FF2B5EF4-FFF2-40B4-BE49-F238E27FC236}">
                  <a16:creationId xmlns:a16="http://schemas.microsoft.com/office/drawing/2014/main" id="{A4001E5F-2220-4CB9-9E3E-57A26172C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3929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/>
                <a:t>i+1</a:t>
              </a:r>
            </a:p>
          </p:txBody>
        </p:sp>
        <p:sp>
          <p:nvSpPr>
            <p:cNvPr id="18479" name="Text Box 42">
              <a:extLst>
                <a:ext uri="{FF2B5EF4-FFF2-40B4-BE49-F238E27FC236}">
                  <a16:creationId xmlns:a16="http://schemas.microsoft.com/office/drawing/2014/main" id="{D7C8E267-D7D1-4D6C-B80C-89C11FD1D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929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/>
                <a:t>i-1</a:t>
              </a:r>
            </a:p>
          </p:txBody>
        </p:sp>
        <p:sp>
          <p:nvSpPr>
            <p:cNvPr id="18480" name="Text Box 43">
              <a:extLst>
                <a:ext uri="{FF2B5EF4-FFF2-40B4-BE49-F238E27FC236}">
                  <a16:creationId xmlns:a16="http://schemas.microsoft.com/office/drawing/2014/main" id="{A80DE968-F931-4F11-AED8-C621A0A67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3929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1800"/>
                <a:t>i</a:t>
              </a:r>
            </a:p>
          </p:txBody>
        </p:sp>
      </p:grpSp>
      <p:sp>
        <p:nvSpPr>
          <p:cNvPr id="86061" name="Oval 45">
            <a:extLst>
              <a:ext uri="{FF2B5EF4-FFF2-40B4-BE49-F238E27FC236}">
                <a16:creationId xmlns:a16="http://schemas.microsoft.com/office/drawing/2014/main" id="{E8810135-2AD8-494A-A276-8C43C827A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48" y="4593946"/>
            <a:ext cx="936625" cy="360363"/>
          </a:xfrm>
          <a:prstGeom prst="ellips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86062" name="Oval 46">
            <a:extLst>
              <a:ext uri="{FF2B5EF4-FFF2-40B4-BE49-F238E27FC236}">
                <a16:creationId xmlns:a16="http://schemas.microsoft.com/office/drawing/2014/main" id="{44E89D9F-D00F-466F-862F-9E1E83399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85" y="4635500"/>
            <a:ext cx="647700" cy="360363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86063" name="Oval 47">
            <a:extLst>
              <a:ext uri="{FF2B5EF4-FFF2-40B4-BE49-F238E27FC236}">
                <a16:creationId xmlns:a16="http://schemas.microsoft.com/office/drawing/2014/main" id="{2A4DA2E1-A4FF-4783-A60B-0BA732DB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515" y="4616582"/>
            <a:ext cx="504825" cy="360363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86064" name="Oval 48">
            <a:extLst>
              <a:ext uri="{FF2B5EF4-FFF2-40B4-BE49-F238E27FC236}">
                <a16:creationId xmlns:a16="http://schemas.microsoft.com/office/drawing/2014/main" id="{CA408490-6A4F-499F-AB6E-43E7353A5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140" y="4614526"/>
            <a:ext cx="792162" cy="360363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86065" name="Oval 49">
            <a:extLst>
              <a:ext uri="{FF2B5EF4-FFF2-40B4-BE49-F238E27FC236}">
                <a16:creationId xmlns:a16="http://schemas.microsoft.com/office/drawing/2014/main" id="{60952CC0-E1E3-42B3-89BE-A70080DE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614526"/>
            <a:ext cx="792163" cy="360363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86066" name="Oval 50">
            <a:extLst>
              <a:ext uri="{FF2B5EF4-FFF2-40B4-BE49-F238E27FC236}">
                <a16:creationId xmlns:a16="http://schemas.microsoft.com/office/drawing/2014/main" id="{F8348BE0-271C-4488-8258-988B17C58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22" y="4635500"/>
            <a:ext cx="504825" cy="360363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sp>
        <p:nvSpPr>
          <p:cNvPr id="86067" name="Oval 51">
            <a:extLst>
              <a:ext uri="{FF2B5EF4-FFF2-40B4-BE49-F238E27FC236}">
                <a16:creationId xmlns:a16="http://schemas.microsoft.com/office/drawing/2014/main" id="{CB64B9A8-17C5-489D-90C5-65749AB84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3" y="4604229"/>
            <a:ext cx="792163" cy="360363"/>
          </a:xfrm>
          <a:prstGeom prst="ellipse">
            <a:avLst/>
          </a:prstGeom>
          <a:noFill/>
          <a:ln w="127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H" altLang="fr-FR" sz="18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C4B6CB-E246-4707-BFBD-6560E6FBFFB4}"/>
              </a:ext>
            </a:extLst>
          </p:cNvPr>
          <p:cNvCxnSpPr>
            <a:cxnSpLocks/>
            <a:endCxn id="18449" idx="0"/>
          </p:cNvCxnSpPr>
          <p:nvPr/>
        </p:nvCxnSpPr>
        <p:spPr>
          <a:xfrm>
            <a:off x="3851276" y="836613"/>
            <a:ext cx="180181" cy="720725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4823D6D-EFE2-4B5B-A483-FEA52A6D1152}"/>
              </a:ext>
            </a:extLst>
          </p:cNvPr>
          <p:cNvCxnSpPr>
            <a:cxnSpLocks/>
            <a:endCxn id="18450" idx="0"/>
          </p:cNvCxnSpPr>
          <p:nvPr/>
        </p:nvCxnSpPr>
        <p:spPr>
          <a:xfrm flipH="1">
            <a:off x="5098257" y="785019"/>
            <a:ext cx="827882" cy="720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1" name="Text Box 35">
            <a:extLst>
              <a:ext uri="{FF2B5EF4-FFF2-40B4-BE49-F238E27FC236}">
                <a16:creationId xmlns:a16="http://schemas.microsoft.com/office/drawing/2014/main" id="{F82C5FC3-5598-41E1-A88F-4D93CE1BC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50" y="616585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H" altLang="fr-FR" sz="1800"/>
              <a:t>x</a:t>
            </a:r>
            <a:endParaRPr lang="en-US" altLang="fr-FR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B3EA8-651D-4A42-8BDC-A2C24EAC4EDB}"/>
                  </a:ext>
                </a:extLst>
              </p:cNvPr>
              <p:cNvSpPr txBox="1"/>
              <p:nvPr/>
            </p:nvSpPr>
            <p:spPr>
              <a:xfrm>
                <a:off x="2640942" y="1511560"/>
                <a:ext cx="3457575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CH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B3EA8-651D-4A42-8BDC-A2C24EAC4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942" y="1511560"/>
                <a:ext cx="3457575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088E21C-7784-4C44-8C0F-7896DD2DE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561" y="3017854"/>
            <a:ext cx="3898899" cy="1111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815080-5AAC-4583-BF01-0867389F2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218" y="3311656"/>
            <a:ext cx="1035048" cy="5968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59DCA-1BE6-4506-A21C-275D701806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4795" y="1814513"/>
            <a:ext cx="2589455" cy="104273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460BD6-E34C-4AAA-8475-B18A280F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2EF33-6495-4C41-A975-6C1B6E96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61" grpId="0" animBg="1"/>
      <p:bldP spid="86062" grpId="0" animBg="1"/>
      <p:bldP spid="86063" grpId="0" animBg="1"/>
      <p:bldP spid="86064" grpId="0" animBg="1"/>
      <p:bldP spid="86065" grpId="0" animBg="1"/>
      <p:bldP spid="86066" grpId="0" animBg="1"/>
      <p:bldP spid="860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F486940-BB11-42FD-9106-1CEE87845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fr-CH" altLang="en-CH" sz="3200" b="1"/>
              <a:t>Solution analytique - propriétés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ACB55-9F77-44E8-9407-6D0266183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833438"/>
            <a:ext cx="8229600" cy="2159000"/>
          </a:xfrm>
        </p:spPr>
        <p:txBody>
          <a:bodyPr/>
          <a:lstStyle/>
          <a:p>
            <a:pPr>
              <a:defRPr/>
            </a:pPr>
            <a:r>
              <a:rPr lang="fr-CH" sz="2400" dirty="0"/>
              <a:t>La dérivation est faite en Annexe C des Notes de Cours</a:t>
            </a:r>
          </a:p>
          <a:p>
            <a:pPr>
              <a:defRPr/>
            </a:pPr>
            <a:r>
              <a:rPr lang="fr-CH" sz="2400" dirty="0"/>
              <a:t>Pour une condition initiale où toutes les particules sont en x</a:t>
            </a:r>
            <a:r>
              <a:rPr lang="en-US" sz="2400" dirty="0"/>
              <a:t>=x0 </a:t>
            </a:r>
            <a:r>
              <a:rPr lang="en-US" sz="2400" dirty="0" err="1"/>
              <a:t>en</a:t>
            </a:r>
            <a:r>
              <a:rPr lang="en-US" sz="2400" dirty="0"/>
              <a:t> t=0,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/>
              <a:t>    la solution </a:t>
            </a:r>
            <a:r>
              <a:rPr lang="en-US" sz="2400" dirty="0" err="1"/>
              <a:t>est</a:t>
            </a:r>
            <a:r>
              <a:rPr lang="en-US" sz="2400" dirty="0"/>
              <a:t>: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pic>
        <p:nvPicPr>
          <p:cNvPr id="6150" name="Picture 2">
            <a:extLst>
              <a:ext uri="{FF2B5EF4-FFF2-40B4-BE49-F238E27FC236}">
                <a16:creationId xmlns:a16="http://schemas.microsoft.com/office/drawing/2014/main" id="{4BDEC3B9-0972-47FA-AC6C-93AB670E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1963738"/>
            <a:ext cx="495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>
            <a:extLst>
              <a:ext uri="{FF2B5EF4-FFF2-40B4-BE49-F238E27FC236}">
                <a16:creationId xmlns:a16="http://schemas.microsoft.com/office/drawing/2014/main" id="{2ADFE6A3-AF98-4940-89E5-817B0A83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700213"/>
            <a:ext cx="25050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5">
            <a:extLst>
              <a:ext uri="{FF2B5EF4-FFF2-40B4-BE49-F238E27FC236}">
                <a16:creationId xmlns:a16="http://schemas.microsoft.com/office/drawing/2014/main" id="{03AF124F-D9E6-4997-B101-0D8648E9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155950"/>
            <a:ext cx="1874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CH" sz="2400" b="1"/>
              <a:t>D</a:t>
            </a:r>
            <a:r>
              <a:rPr lang="fr-CH" altLang="en-CH" sz="2400" b="1"/>
              <a:t>éfinitions:</a:t>
            </a:r>
          </a:p>
        </p:txBody>
      </p:sp>
      <p:graphicFrame>
        <p:nvGraphicFramePr>
          <p:cNvPr id="6153" name="Object 6">
            <a:extLst>
              <a:ext uri="{FF2B5EF4-FFF2-40B4-BE49-F238E27FC236}">
                <a16:creationId xmlns:a16="http://schemas.microsoft.com/office/drawing/2014/main" id="{1E0BD7A6-FA75-4F78-A43F-17559A9EC2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5638" y="3027363"/>
          <a:ext cx="478790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5" imgW="1879600" imgH="1320800" progId="Equation.3">
                  <p:embed/>
                </p:oleObj>
              </mc:Choice>
              <mc:Fallback>
                <p:oleObj name="Equation" r:id="rId5" imgW="1879600" imgH="1320800" progId="Equation.3">
                  <p:embed/>
                  <p:pic>
                    <p:nvPicPr>
                      <p:cNvPr id="6153" name="Object 6">
                        <a:extLst>
                          <a:ext uri="{FF2B5EF4-FFF2-40B4-BE49-F238E27FC236}">
                            <a16:creationId xmlns:a16="http://schemas.microsoft.com/office/drawing/2014/main" id="{1E0BD7A6-FA75-4F78-A43F-17559A9EC2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38" y="3027363"/>
                        <a:ext cx="4787900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277338-6C3F-4730-AFF2-93AAD85E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7156B-8404-4F4F-9F65-7B18DF07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213A9ED-1D7D-4609-ADF1-D5481055B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fr-CH" altLang="en-CH" sz="3200" b="1"/>
              <a:t>Solution analytique – propriétés (2)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0A0DC47-EF9F-4C7E-9D6E-C154200679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833438"/>
            <a:ext cx="8229600" cy="939800"/>
          </a:xfrm>
        </p:spPr>
        <p:txBody>
          <a:bodyPr/>
          <a:lstStyle/>
          <a:p>
            <a:r>
              <a:rPr lang="fr-CH" altLang="en-CH" sz="2400"/>
              <a:t>Pour toute condition initiale, la solution de l’équation d’advection-diffusion, Eq.(4.19), satisfait les propriétés:</a:t>
            </a:r>
            <a:endParaRPr lang="en-US" altLang="en-CH" sz="2400"/>
          </a:p>
          <a:p>
            <a:endParaRPr lang="en-US" altLang="en-CH" sz="2400"/>
          </a:p>
        </p:txBody>
      </p:sp>
      <p:graphicFrame>
        <p:nvGraphicFramePr>
          <p:cNvPr id="7174" name="Object 6">
            <a:extLst>
              <a:ext uri="{FF2B5EF4-FFF2-40B4-BE49-F238E27FC236}">
                <a16:creationId xmlns:a16="http://schemas.microsoft.com/office/drawing/2014/main" id="{4CC7C2E8-6219-4D3F-A9D6-D40412055C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1844675"/>
          <a:ext cx="591978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3" imgW="2324100" imgH="787400" progId="Equation.3">
                  <p:embed/>
                </p:oleObj>
              </mc:Choice>
              <mc:Fallback>
                <p:oleObj name="Equation" r:id="rId3" imgW="2324100" imgH="787400" progId="Equation.3">
                  <p:embed/>
                  <p:pic>
                    <p:nvPicPr>
                      <p:cNvPr id="7174" name="Object 6">
                        <a:extLst>
                          <a:ext uri="{FF2B5EF4-FFF2-40B4-BE49-F238E27FC236}">
                            <a16:creationId xmlns:a16="http://schemas.microsoft.com/office/drawing/2014/main" id="{4CC7C2E8-6219-4D3F-A9D6-D40412055C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44675"/>
                        <a:ext cx="5919788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Box 7">
            <a:extLst>
              <a:ext uri="{FF2B5EF4-FFF2-40B4-BE49-F238E27FC236}">
                <a16:creationId xmlns:a16="http://schemas.microsoft.com/office/drawing/2014/main" id="{4FE04220-627B-43FB-B96F-A4CE73CBA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149725"/>
            <a:ext cx="75612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arenR"/>
            </a:pPr>
            <a:r>
              <a:rPr lang="fr-CH" altLang="en-CH" sz="2400"/>
              <a:t>Conservation  globale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arenR"/>
            </a:pPr>
            <a:r>
              <a:rPr lang="fr-CH" altLang="en-CH" sz="2400"/>
              <a:t>Mouvement uniforme de la position moyenne, à la vitesse v (</a:t>
            </a:r>
            <a:r>
              <a:rPr lang="fr-CH" altLang="en-CH" sz="2400" b="1" i="1"/>
              <a:t>advection</a:t>
            </a:r>
            <a:r>
              <a:rPr lang="fr-CH" altLang="en-CH" sz="240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arenR"/>
            </a:pPr>
            <a:r>
              <a:rPr lang="fr-CH" altLang="en-CH" sz="2400"/>
              <a:t>La variance augmente linéairement avec le temps, proportionnellement au coefficient de </a:t>
            </a:r>
            <a:r>
              <a:rPr lang="fr-CH" altLang="en-CH" sz="2400" b="1" i="1"/>
              <a:t>diffusion</a:t>
            </a:r>
            <a:r>
              <a:rPr lang="fr-CH" altLang="en-CH" sz="2400"/>
              <a:t> 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arenR"/>
            </a:pPr>
            <a:r>
              <a:rPr lang="fr-CH" altLang="en-CH" sz="2400"/>
              <a:t>La quantité reste positive partout et en tous temps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2EC719-CA66-47FD-96E9-85A69411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AE98B-444E-491C-85CF-0DAC87A2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>
            <a:extLst>
              <a:ext uri="{FF2B5EF4-FFF2-40B4-BE49-F238E27FC236}">
                <a16:creationId xmlns:a16="http://schemas.microsoft.com/office/drawing/2014/main" id="{E8BF41DF-9FFF-4C74-B864-546FA64EA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7991475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CH" altLang="fr-FR" sz="2100" b="1"/>
              <a:t>Différences finies, explicite 2 niveaux. Diffusion seule</a:t>
            </a:r>
            <a:endParaRPr lang="en-US" altLang="fr-FR" sz="2100"/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BA93923F-10C8-4777-A86C-F377DFD43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solidFill>
            <a:srgbClr val="E2FFF4"/>
          </a:solidFill>
        </p:spPr>
        <p:txBody>
          <a:bodyPr/>
          <a:lstStyle/>
          <a:p>
            <a:pPr eaLnBrk="1" hangingPunct="1"/>
            <a:r>
              <a:rPr lang="fr-CH" altLang="fr-FR" sz="4000"/>
              <a:t>Diffusion. Instabilité</a:t>
            </a:r>
            <a:r>
              <a:rPr lang="fr-CH" altLang="fr-FR" sz="3800"/>
              <a:t> </a:t>
            </a:r>
            <a:endParaRPr lang="en-US" altLang="fr-FR" sz="3800"/>
          </a:p>
        </p:txBody>
      </p:sp>
      <p:pic>
        <p:nvPicPr>
          <p:cNvPr id="19462" name="Picture 4">
            <a:extLst>
              <a:ext uri="{FF2B5EF4-FFF2-40B4-BE49-F238E27FC236}">
                <a16:creationId xmlns:a16="http://schemas.microsoft.com/office/drawing/2014/main" id="{673F03FA-E5A7-43A9-B0D3-1852D37E6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106862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5">
            <a:extLst>
              <a:ext uri="{FF2B5EF4-FFF2-40B4-BE49-F238E27FC236}">
                <a16:creationId xmlns:a16="http://schemas.microsoft.com/office/drawing/2014/main" id="{05D49613-B2BC-4855-85CE-E57B329C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07352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6">
            <a:extLst>
              <a:ext uri="{FF2B5EF4-FFF2-40B4-BE49-F238E27FC236}">
                <a16:creationId xmlns:a16="http://schemas.microsoft.com/office/drawing/2014/main" id="{794DD1F5-19BF-4370-BAD0-873418ACB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941888"/>
            <a:ext cx="79930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H" altLang="fr-FR" sz="2400"/>
              <a:t>Croissance exponentielle dans le temps d’une perturbation de courte longueur d’onde ( 2 points de maillage par longueur d’onde)</a:t>
            </a:r>
            <a:endParaRPr lang="en-US" altLang="fr-FR" sz="2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6C9DD0-3B4C-4908-9155-BC4AE483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9FC0D6-0D1B-4E6A-9EFE-3CD4B0F3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6FA10A6F-E9C7-4232-814B-D6473F022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583612" cy="1150938"/>
          </a:xfrm>
          <a:solidFill>
            <a:srgbClr val="E2FFF4"/>
          </a:solidFill>
        </p:spPr>
        <p:txBody>
          <a:bodyPr/>
          <a:lstStyle/>
          <a:p>
            <a:pPr eaLnBrk="1" hangingPunct="1"/>
            <a:r>
              <a:rPr lang="fr-CH" altLang="fr-FR" sz="3200">
                <a:solidFill>
                  <a:schemeClr val="tx1"/>
                </a:solidFill>
              </a:rPr>
              <a:t>Advection et diffusion. Différences finies. Schéma explicite 2 niveaux. Critères de </a:t>
            </a:r>
            <a:r>
              <a:rPr lang="fr-CH" altLang="fr-FR" sz="3200" b="1">
                <a:solidFill>
                  <a:schemeClr val="tx1"/>
                </a:solidFill>
              </a:rPr>
              <a:t>stabilité</a:t>
            </a:r>
            <a:r>
              <a:rPr lang="fr-CH" altLang="fr-FR" sz="3200">
                <a:solidFill>
                  <a:schemeClr val="tx1"/>
                </a:solidFill>
              </a:rPr>
              <a:t> numérique.</a:t>
            </a:r>
            <a:endParaRPr lang="en-US" altLang="fr-FR" sz="3200">
              <a:solidFill>
                <a:schemeClr val="tx1"/>
              </a:solidFill>
            </a:endParaRPr>
          </a:p>
        </p:txBody>
      </p:sp>
      <p:pic>
        <p:nvPicPr>
          <p:cNvPr id="20485" name="Picture 3">
            <a:extLst>
              <a:ext uri="{FF2B5EF4-FFF2-40B4-BE49-F238E27FC236}">
                <a16:creationId xmlns:a16="http://schemas.microsoft.com/office/drawing/2014/main" id="{FB8A620E-D143-44A8-A086-92039632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36838"/>
            <a:ext cx="255905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4">
            <a:extLst>
              <a:ext uri="{FF2B5EF4-FFF2-40B4-BE49-F238E27FC236}">
                <a16:creationId xmlns:a16="http://schemas.microsoft.com/office/drawing/2014/main" id="{6A198532-AD1A-4E93-8D49-7081DC32F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003675"/>
            <a:ext cx="265747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2F0723DB-416D-40F7-A99F-BFD3B89C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76700"/>
            <a:ext cx="239395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6">
            <a:extLst>
              <a:ext uri="{FF2B5EF4-FFF2-40B4-BE49-F238E27FC236}">
                <a16:creationId xmlns:a16="http://schemas.microsoft.com/office/drawing/2014/main" id="{C42DA937-EF04-4B6D-A90C-2148D4602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492375"/>
            <a:ext cx="216376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7">
            <a:extLst>
              <a:ext uri="{FF2B5EF4-FFF2-40B4-BE49-F238E27FC236}">
                <a16:creationId xmlns:a16="http://schemas.microsoft.com/office/drawing/2014/main" id="{47247677-1B47-4B6A-8C45-289E9745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24175"/>
            <a:ext cx="11763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9">
            <a:extLst>
              <a:ext uri="{FF2B5EF4-FFF2-40B4-BE49-F238E27FC236}">
                <a16:creationId xmlns:a16="http://schemas.microsoft.com/office/drawing/2014/main" id="{4837BDB9-B72C-470F-B080-D9EC90DF0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3500438"/>
            <a:ext cx="3109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Courant-Friedrichs-Lewy</a:t>
            </a:r>
          </a:p>
        </p:txBody>
      </p:sp>
      <p:sp>
        <p:nvSpPr>
          <p:cNvPr id="20491" name="Text Box 10">
            <a:extLst>
              <a:ext uri="{FF2B5EF4-FFF2-40B4-BE49-F238E27FC236}">
                <a16:creationId xmlns:a16="http://schemas.microsoft.com/office/drawing/2014/main" id="{E8268A3C-827E-4E3E-8F95-ED56865A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727700"/>
            <a:ext cx="8728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La d</a:t>
            </a:r>
            <a:r>
              <a:rPr lang="fr-CH" altLang="fr-FR" sz="2000"/>
              <a:t>émonstration sera présentée ultérieurement. Voir Notes de Cours 4.1.3</a:t>
            </a:r>
            <a:endParaRPr lang="en-US" altLang="fr-FR" sz="20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718B24-CAA6-4A97-A6E8-11155CA0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Swiss Plasma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2FFC8-D27E-45FF-9BDD-CB8214FC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B7D3-981D-4EA9-974C-75AF45C61B6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17893</TotalTime>
  <Words>1714</Words>
  <Application>Microsoft Office PowerPoint</Application>
  <PresentationFormat>On-screen Show (4:3)</PresentationFormat>
  <Paragraphs>290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Cambria Math</vt:lpstr>
      <vt:lpstr>Garamond</vt:lpstr>
      <vt:lpstr>Symbol</vt:lpstr>
      <vt:lpstr>Wingdings</vt:lpstr>
      <vt:lpstr>Edge</vt:lpstr>
      <vt:lpstr>Equation</vt:lpstr>
      <vt:lpstr>MathType 7.0 Equation</vt:lpstr>
      <vt:lpstr>PowerPoint Presentation</vt:lpstr>
      <vt:lpstr>Documentation</vt:lpstr>
      <vt:lpstr>Advection - Schéma explicite à 2 niveaux</vt:lpstr>
      <vt:lpstr>Advection – Schéma explicite 2 niveaux</vt:lpstr>
      <vt:lpstr>Advection et Diffusion </vt:lpstr>
      <vt:lpstr>Solution analytique - propriétés</vt:lpstr>
      <vt:lpstr>Solution analytique – propriétés (2)</vt:lpstr>
      <vt:lpstr>Diffusion. Instabilité </vt:lpstr>
      <vt:lpstr>Advection et diffusion. Différences finies. Schéma explicite 2 niveaux. Critères de stabilité numérique.</vt:lpstr>
      <vt:lpstr>Advection-Diffusion. Diffusion numérique </vt:lpstr>
      <vt:lpstr>Schéma différences finies explicite 2 niveaux</vt:lpstr>
      <vt:lpstr>Euler ou Lagrange? Radar ou mouchard?</vt:lpstr>
      <vt:lpstr>PowerPoint Presentation</vt:lpstr>
      <vt:lpstr>4.2 Ondes</vt:lpstr>
      <vt:lpstr>Ondes – schéma numérique</vt:lpstr>
      <vt:lpstr>Ondes - Conditions initiales</vt:lpstr>
      <vt:lpstr>Ondes – conditions initiales (suite)</vt:lpstr>
      <vt:lpstr>Ondes – conditions aux limites</vt:lpstr>
      <vt:lpstr>Sortie au bord droite</vt:lpstr>
      <vt:lpstr>Ondes en milieu homogène, 1D</vt:lpstr>
      <vt:lpstr>Ondes – instabilité numérique</vt:lpstr>
      <vt:lpstr>Ondes – instabilité numérique</vt:lpstr>
      <vt:lpstr>Ondes – Analyse de stabilité Von Neumann</vt:lpstr>
      <vt:lpstr>Analyse de stabilité de Von Neumann</vt:lpstr>
      <vt:lpstr>Ondes, schéma explicite 3 niveaux - stabilité</vt:lpstr>
      <vt:lpstr>Exercice 5: ondes milieu inhomogène </vt:lpstr>
      <vt:lpstr>Ondes en milieu inhomogène: u2(x)</vt:lpstr>
      <vt:lpstr>Ondes en milieu inhomogène: u2(x)</vt:lpstr>
      <vt:lpstr>Ondes en milieu inhomogène 2D: u2(x,y) (Ex.5, facultatif)</vt:lpstr>
      <vt:lpstr>Equations en eaux peu profondes</vt:lpstr>
      <vt:lpstr>Profondeur variable h0(x)</vt:lpstr>
      <vt:lpstr>Méthode WKB</vt:lpstr>
      <vt:lpstr>WKB (2) – “ordering”</vt:lpstr>
      <vt:lpstr>WKB (3) – “ordering” (suite)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Physique numérique I-II</dc:title>
  <dc:creator>villard</dc:creator>
  <cp:lastModifiedBy>Laurent Villard</cp:lastModifiedBy>
  <cp:revision>502</cp:revision>
  <cp:lastPrinted>2020-09-16T16:56:27Z</cp:lastPrinted>
  <dcterms:created xsi:type="dcterms:W3CDTF">2003-03-10T16:45:37Z</dcterms:created>
  <dcterms:modified xsi:type="dcterms:W3CDTF">2025-04-16T11:02:04Z</dcterms:modified>
</cp:coreProperties>
</file>