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96" r:id="rId3"/>
    <p:sldId id="397" r:id="rId4"/>
    <p:sldId id="257"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81" r:id="rId23"/>
    <p:sldId id="282" r:id="rId24"/>
    <p:sldId id="283" r:id="rId25"/>
    <p:sldId id="284" r:id="rId26"/>
    <p:sldId id="285" r:id="rId27"/>
    <p:sldId id="286" r:id="rId28"/>
    <p:sldId id="287" r:id="rId29"/>
    <p:sldId id="279"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53" r:id="rId55"/>
    <p:sldId id="354" r:id="rId56"/>
    <p:sldId id="355" r:id="rId57"/>
    <p:sldId id="356" r:id="rId58"/>
    <p:sldId id="357" r:id="rId59"/>
    <p:sldId id="358" r:id="rId60"/>
    <p:sldId id="359" r:id="rId61"/>
    <p:sldId id="361" r:id="rId62"/>
    <p:sldId id="360" r:id="rId63"/>
    <p:sldId id="362" r:id="rId64"/>
    <p:sldId id="364" r:id="rId65"/>
    <p:sldId id="365" r:id="rId66"/>
    <p:sldId id="366" r:id="rId67"/>
    <p:sldId id="367" r:id="rId68"/>
    <p:sldId id="368" r:id="rId69"/>
    <p:sldId id="363" r:id="rId70"/>
    <p:sldId id="369" r:id="rId71"/>
    <p:sldId id="378" r:id="rId72"/>
    <p:sldId id="379" r:id="rId73"/>
    <p:sldId id="380" r:id="rId74"/>
    <p:sldId id="381" r:id="rId75"/>
    <p:sldId id="392" r:id="rId76"/>
    <p:sldId id="393" r:id="rId77"/>
    <p:sldId id="394" r:id="rId78"/>
    <p:sldId id="395" r:id="rId79"/>
    <p:sldId id="383" r:id="rId80"/>
    <p:sldId id="384" r:id="rId81"/>
    <p:sldId id="385" r:id="rId82"/>
    <p:sldId id="386" r:id="rId83"/>
    <p:sldId id="388" r:id="rId84"/>
    <p:sldId id="387" r:id="rId85"/>
    <p:sldId id="389" r:id="rId86"/>
    <p:sldId id="390" r:id="rId87"/>
    <p:sldId id="391" r:id="rId88"/>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F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67"/>
    <p:restoredTop sz="95781"/>
  </p:normalViewPr>
  <p:slideViewPr>
    <p:cSldViewPr snapToGrid="0">
      <p:cViewPr varScale="1">
        <p:scale>
          <a:sx n="111" d="100"/>
          <a:sy n="111" d="100"/>
        </p:scale>
        <p:origin x="4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F66B-5E62-87A3-1D15-F029190D064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4CFA92F3-E4EB-B00D-0012-4BF5CEBA88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D4FDE55D-B363-B286-BF77-20D96845AA46}"/>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5" name="Footer Placeholder 4">
            <a:extLst>
              <a:ext uri="{FF2B5EF4-FFF2-40B4-BE49-F238E27FC236}">
                <a16:creationId xmlns:a16="http://schemas.microsoft.com/office/drawing/2014/main" id="{3BD85989-B4CD-512E-2613-713C94997DF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ED91A80-364B-6344-EA55-780E7927A9AC}"/>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30013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5CBAD-CBB8-8796-DC9C-2BEAD8B981AC}"/>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D7A973D4-62C6-BB83-34F2-4556D63750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8C44DD06-C767-0807-88D7-3B0F0813772E}"/>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5" name="Footer Placeholder 4">
            <a:extLst>
              <a:ext uri="{FF2B5EF4-FFF2-40B4-BE49-F238E27FC236}">
                <a16:creationId xmlns:a16="http://schemas.microsoft.com/office/drawing/2014/main" id="{417DEDEF-27BF-25B8-0937-A02101B3013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F43B780-C2F0-77C6-944E-FB2AD4791878}"/>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560768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F557BF-1E08-E35B-BB88-9E29E583ABC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E7F95C5E-3285-0991-C4A6-9B7C37A32CC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6461CEE-A4FC-9BA2-A279-0C8655703FCA}"/>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5" name="Footer Placeholder 4">
            <a:extLst>
              <a:ext uri="{FF2B5EF4-FFF2-40B4-BE49-F238E27FC236}">
                <a16:creationId xmlns:a16="http://schemas.microsoft.com/office/drawing/2014/main" id="{C8AD0A09-DDFC-E617-628B-BF5E30986FA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AFBDEDC-3B1C-C000-61B6-BDBF47F222C3}"/>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344647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1C70-A97D-2E80-EC13-C3341D151567}"/>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385C10A0-936F-FFE4-4A41-8601D4D63C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93AF791-4434-40A4-4322-29F594437F0C}"/>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5" name="Footer Placeholder 4">
            <a:extLst>
              <a:ext uri="{FF2B5EF4-FFF2-40B4-BE49-F238E27FC236}">
                <a16:creationId xmlns:a16="http://schemas.microsoft.com/office/drawing/2014/main" id="{1B619CB8-B8DD-D69A-1AA8-B466EAB2DB4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E16D3EB-C1BE-FDA8-F4BD-BCFC910CBBD1}"/>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71996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C874-6041-4076-F91B-D4A69188F2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74F2B7A3-7FF0-93C2-32A0-C3B4DF11C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2785E7-09FA-2581-1628-011CC21725E6}"/>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5" name="Footer Placeholder 4">
            <a:extLst>
              <a:ext uri="{FF2B5EF4-FFF2-40B4-BE49-F238E27FC236}">
                <a16:creationId xmlns:a16="http://schemas.microsoft.com/office/drawing/2014/main" id="{E6711FF8-CB02-6D36-415F-E98DB226811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8F4BC0E-B422-A175-87E7-BE6B4496F703}"/>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91163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E76D-3168-A5E2-AD47-EA5ECC20E663}"/>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DDAA178A-961D-F71D-7A03-54563BC7050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C8ACAF47-D91A-D266-5AAB-BB38EF3AFF4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B623F700-E7A2-2E13-CF13-89B107A629AE}"/>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6" name="Footer Placeholder 5">
            <a:extLst>
              <a:ext uri="{FF2B5EF4-FFF2-40B4-BE49-F238E27FC236}">
                <a16:creationId xmlns:a16="http://schemas.microsoft.com/office/drawing/2014/main" id="{1E516C34-821D-D95F-1B8B-99C14CAFA6D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EAF7B8E-1FDF-B79B-3D69-089A24B74961}"/>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04019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B77B-62D6-74F8-41D7-94712E8AEB71}"/>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25538FAF-F9F5-E115-F408-3E642A62C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AC24E0-1BE7-9E9C-A57F-224719BDFBB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BD399BA8-9A08-0A36-0C0B-AA63B25E1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692E8-D0A4-3015-001F-2AC2301E9E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4F9D45F1-E0F7-25C0-0188-5270D05181D4}"/>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8" name="Footer Placeholder 7">
            <a:extLst>
              <a:ext uri="{FF2B5EF4-FFF2-40B4-BE49-F238E27FC236}">
                <a16:creationId xmlns:a16="http://schemas.microsoft.com/office/drawing/2014/main" id="{CFD40950-963F-7D7E-1A4F-2C4299E04295}"/>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53666893-0AF0-9A37-3646-822EB47A40B1}"/>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0327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11C0-CA07-3125-3D83-9779645A64D6}"/>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5C37061-D33D-18FE-F46F-7EAD26644F69}"/>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4" name="Footer Placeholder 3">
            <a:extLst>
              <a:ext uri="{FF2B5EF4-FFF2-40B4-BE49-F238E27FC236}">
                <a16:creationId xmlns:a16="http://schemas.microsoft.com/office/drawing/2014/main" id="{687776FC-17FA-526D-C378-A162BDE841C6}"/>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2235E8CC-8EF6-806D-2367-EC6EDFFB9D25}"/>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129606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864B61-33E9-D5C3-1D85-F914204AE568}"/>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3" name="Footer Placeholder 2">
            <a:extLst>
              <a:ext uri="{FF2B5EF4-FFF2-40B4-BE49-F238E27FC236}">
                <a16:creationId xmlns:a16="http://schemas.microsoft.com/office/drawing/2014/main" id="{D5BC5A57-7A0F-764D-0796-BA28F1623E8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59443A31-EF84-26D4-C44D-C8692FD0644A}"/>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83388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1822-0B4C-4BC2-C55E-3C9A23C6DD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55298E3-5555-794B-7445-AFD9C72AD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427492A6-7DE3-9A2A-EA04-F33AA4FB9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251F00-52BC-F9DE-E34F-D362641867F3}"/>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6" name="Footer Placeholder 5">
            <a:extLst>
              <a:ext uri="{FF2B5EF4-FFF2-40B4-BE49-F238E27FC236}">
                <a16:creationId xmlns:a16="http://schemas.microsoft.com/office/drawing/2014/main" id="{BD9FCA03-F687-F360-C069-9C82B3601B1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A3A81004-8D2E-8DFA-4B2F-3D68AEF6809A}"/>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244886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8833-ECC0-CADC-B92B-FFD439A9F4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AC90DA8F-8A60-F6FA-6741-000706D3B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EA307D00-52C8-1F82-5BE3-E65AEBAAE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B83527-271B-AFFB-64B3-5E4A2922DDFD}"/>
              </a:ext>
            </a:extLst>
          </p:cNvPr>
          <p:cNvSpPr>
            <a:spLocks noGrp="1"/>
          </p:cNvSpPr>
          <p:nvPr>
            <p:ph type="dt" sz="half" idx="10"/>
          </p:nvPr>
        </p:nvSpPr>
        <p:spPr/>
        <p:txBody>
          <a:bodyPr/>
          <a:lstStyle/>
          <a:p>
            <a:fld id="{08A3A9BD-2A4C-4A41-854D-814ED5526069}" type="datetimeFigureOut">
              <a:rPr lang="en-CH" smtClean="0"/>
              <a:t>20.02.2025</a:t>
            </a:fld>
            <a:endParaRPr lang="en-CH"/>
          </a:p>
        </p:txBody>
      </p:sp>
      <p:sp>
        <p:nvSpPr>
          <p:cNvPr id="6" name="Footer Placeholder 5">
            <a:extLst>
              <a:ext uri="{FF2B5EF4-FFF2-40B4-BE49-F238E27FC236}">
                <a16:creationId xmlns:a16="http://schemas.microsoft.com/office/drawing/2014/main" id="{BA59D6D4-4679-60BF-F202-4202AA3515B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7A3B319-B51B-AC04-BF39-2DBC60C217BE}"/>
              </a:ext>
            </a:extLst>
          </p:cNvPr>
          <p:cNvSpPr>
            <a:spLocks noGrp="1"/>
          </p:cNvSpPr>
          <p:nvPr>
            <p:ph type="sldNum" sz="quarter" idx="12"/>
          </p:nvPr>
        </p:nvSpPr>
        <p:spPr/>
        <p:txBody>
          <a:bodyPr/>
          <a:lstStyle/>
          <a:p>
            <a:fld id="{84BC9947-5133-E340-84D2-2915469FB480}" type="slidenum">
              <a:rPr lang="en-CH" smtClean="0"/>
              <a:t>‹#›</a:t>
            </a:fld>
            <a:endParaRPr lang="en-CH"/>
          </a:p>
        </p:txBody>
      </p:sp>
    </p:spTree>
    <p:extLst>
      <p:ext uri="{BB962C8B-B14F-4D97-AF65-F5344CB8AC3E}">
        <p14:creationId xmlns:p14="http://schemas.microsoft.com/office/powerpoint/2010/main" val="199245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F74A6-27E4-F60A-C1BE-5DCBFCEE0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6A53D8AD-BF08-7F18-1872-E0D76BBA7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83CB381-72B7-4974-A84A-8A1EBC31A6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3A9BD-2A4C-4A41-854D-814ED5526069}" type="datetimeFigureOut">
              <a:rPr lang="en-CH" smtClean="0"/>
              <a:t>20.02.2025</a:t>
            </a:fld>
            <a:endParaRPr lang="en-CH"/>
          </a:p>
        </p:txBody>
      </p:sp>
      <p:sp>
        <p:nvSpPr>
          <p:cNvPr id="5" name="Footer Placeholder 4">
            <a:extLst>
              <a:ext uri="{FF2B5EF4-FFF2-40B4-BE49-F238E27FC236}">
                <a16:creationId xmlns:a16="http://schemas.microsoft.com/office/drawing/2014/main" id="{EC434B40-426B-E850-EABA-FDD36140E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B5906D8F-B3BB-0B1E-B4D0-73380E597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BC9947-5133-E340-84D2-2915469FB480}" type="slidenum">
              <a:rPr lang="en-CH" smtClean="0"/>
              <a:t>‹#›</a:t>
            </a:fld>
            <a:endParaRPr lang="en-CH"/>
          </a:p>
        </p:txBody>
      </p:sp>
    </p:spTree>
    <p:extLst>
      <p:ext uri="{BB962C8B-B14F-4D97-AF65-F5344CB8AC3E}">
        <p14:creationId xmlns:p14="http://schemas.microsoft.com/office/powerpoint/2010/main" val="1116498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0.emf"/><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antum physics on a blackboard - quantum mechanics stock illustrations">
            <a:extLst>
              <a:ext uri="{FF2B5EF4-FFF2-40B4-BE49-F238E27FC236}">
                <a16:creationId xmlns:a16="http://schemas.microsoft.com/office/drawing/2014/main" id="{9F5250E1-3C1A-E040-52CA-23B54D13BC30}"/>
              </a:ext>
            </a:extLst>
          </p:cNvPr>
          <p:cNvPicPr preferRelativeResize="0">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quantum physics, data science data analytics, modernization, technology science quantum mechanics - quantum mechanics stock pictures, royalty-free photos &amp; images">
            <a:extLst>
              <a:ext uri="{FF2B5EF4-FFF2-40B4-BE49-F238E27FC236}">
                <a16:creationId xmlns:a16="http://schemas.microsoft.com/office/drawing/2014/main" id="{4B967430-7E1A-1B03-CAD4-96B8E422C4BF}"/>
              </a:ext>
            </a:extLst>
          </p:cNvPr>
          <p:cNvSpPr>
            <a:spLocks noChangeAspect="1" noChangeArrowheads="1"/>
          </p:cNvSpPr>
          <p:nvPr/>
        </p:nvSpPr>
        <p:spPr bwMode="auto">
          <a:xfrm>
            <a:off x="-1980235" y="450850"/>
            <a:ext cx="7772400" cy="417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sp>
        <p:nvSpPr>
          <p:cNvPr id="6" name="Title 5">
            <a:extLst>
              <a:ext uri="{FF2B5EF4-FFF2-40B4-BE49-F238E27FC236}">
                <a16:creationId xmlns:a16="http://schemas.microsoft.com/office/drawing/2014/main" id="{03582273-B166-23FD-6578-0E5EFAA1471E}"/>
              </a:ext>
            </a:extLst>
          </p:cNvPr>
          <p:cNvSpPr>
            <a:spLocks noGrp="1"/>
          </p:cNvSpPr>
          <p:nvPr>
            <p:ph type="title"/>
          </p:nvPr>
        </p:nvSpPr>
        <p:spPr>
          <a:xfrm>
            <a:off x="1224222" y="2103437"/>
            <a:ext cx="9871153" cy="1325563"/>
          </a:xfrm>
        </p:spPr>
        <p:txBody>
          <a:bodyPr>
            <a:noAutofit/>
          </a:bodyPr>
          <a:lstStyle/>
          <a:p>
            <a:r>
              <a:rPr lang="en-CH" sz="8000" b="1" dirty="0">
                <a:solidFill>
                  <a:srgbClr val="01FBFC"/>
                </a:solidFill>
              </a:rPr>
              <a:t>Quantum Mechanics I</a:t>
            </a:r>
          </a:p>
        </p:txBody>
      </p:sp>
      <p:sp>
        <p:nvSpPr>
          <p:cNvPr id="7" name="TextBox 6">
            <a:extLst>
              <a:ext uri="{FF2B5EF4-FFF2-40B4-BE49-F238E27FC236}">
                <a16:creationId xmlns:a16="http://schemas.microsoft.com/office/drawing/2014/main" id="{77D54354-B80D-6867-5634-589AABCA6202}"/>
              </a:ext>
            </a:extLst>
          </p:cNvPr>
          <p:cNvSpPr txBox="1"/>
          <p:nvPr/>
        </p:nvSpPr>
        <p:spPr>
          <a:xfrm>
            <a:off x="4784774" y="3812559"/>
            <a:ext cx="2215799" cy="707886"/>
          </a:xfrm>
          <a:prstGeom prst="rect">
            <a:avLst/>
          </a:prstGeom>
          <a:noFill/>
        </p:spPr>
        <p:txBody>
          <a:bodyPr wrap="none" rtlCol="0">
            <a:spAutoFit/>
          </a:bodyPr>
          <a:lstStyle/>
          <a:p>
            <a:r>
              <a:rPr lang="en-CH" sz="4000" b="1" dirty="0">
                <a:solidFill>
                  <a:srgbClr val="01FBFC"/>
                </a:solidFill>
              </a:rPr>
              <a:t>PHYS-207</a:t>
            </a:r>
          </a:p>
        </p:txBody>
      </p:sp>
      <p:sp>
        <p:nvSpPr>
          <p:cNvPr id="8" name="TextBox 7">
            <a:extLst>
              <a:ext uri="{FF2B5EF4-FFF2-40B4-BE49-F238E27FC236}">
                <a16:creationId xmlns:a16="http://schemas.microsoft.com/office/drawing/2014/main" id="{3154496B-A9D1-9913-1B7A-03BA1099F841}"/>
              </a:ext>
            </a:extLst>
          </p:cNvPr>
          <p:cNvSpPr txBox="1"/>
          <p:nvPr/>
        </p:nvSpPr>
        <p:spPr>
          <a:xfrm>
            <a:off x="3476019" y="5120819"/>
            <a:ext cx="5881931" cy="769441"/>
          </a:xfrm>
          <a:prstGeom prst="rect">
            <a:avLst/>
          </a:prstGeom>
          <a:noFill/>
        </p:spPr>
        <p:txBody>
          <a:bodyPr wrap="none" rtlCol="0">
            <a:spAutoFit/>
          </a:bodyPr>
          <a:lstStyle/>
          <a:p>
            <a:r>
              <a:rPr lang="en-CH" sz="4400" b="1" dirty="0">
                <a:solidFill>
                  <a:srgbClr val="01FBFC"/>
                </a:solidFill>
              </a:rPr>
              <a:t>Teacher: Mitali Banerjee</a:t>
            </a:r>
          </a:p>
        </p:txBody>
      </p:sp>
    </p:spTree>
    <p:extLst>
      <p:ext uri="{BB962C8B-B14F-4D97-AF65-F5344CB8AC3E}">
        <p14:creationId xmlns:p14="http://schemas.microsoft.com/office/powerpoint/2010/main" val="326989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45F6CC-532F-4879-A855-EDBF2021D12C}"/>
              </a:ext>
            </a:extLst>
          </p:cNvPr>
          <p:cNvSpPr/>
          <p:nvPr/>
        </p:nvSpPr>
        <p:spPr>
          <a:xfrm>
            <a:off x="838196" y="3244113"/>
            <a:ext cx="6742614" cy="1477328"/>
          </a:xfrm>
          <a:prstGeom prst="rect">
            <a:avLst/>
          </a:prstGeom>
        </p:spPr>
        <p:txBody>
          <a:bodyPr wrap="square">
            <a:spAutoFit/>
          </a:bodyPr>
          <a:lstStyle/>
          <a:p>
            <a:pPr algn="just"/>
            <a:r>
              <a:rPr lang="en" dirty="0"/>
              <a:t>In turn, this fact comes from the assumption that each wavelength is emitted by a harmonic oscillator (which is supposed to represent a blackbody molecule) of frequency             , and that the energy of these oscillators obeys a statistical probability distribution characteristic of the canonical ensemble: the Boltzmann distribution</a:t>
            </a:r>
          </a:p>
        </p:txBody>
      </p:sp>
      <p:sp>
        <p:nvSpPr>
          <p:cNvPr id="2" name="Title 1">
            <a:extLst>
              <a:ext uri="{FF2B5EF4-FFF2-40B4-BE49-F238E27FC236}">
                <a16:creationId xmlns:a16="http://schemas.microsoft.com/office/drawing/2014/main" id="{DB3AE2F1-2B21-4FDE-A13F-0CECFE244306}"/>
              </a:ext>
            </a:extLst>
          </p:cNvPr>
          <p:cNvSpPr>
            <a:spLocks noGrp="1"/>
          </p:cNvSpPr>
          <p:nvPr>
            <p:ph type="title"/>
          </p:nvPr>
        </p:nvSpPr>
        <p:spPr/>
        <p:txBody>
          <a:bodyPr/>
          <a:lstStyle/>
          <a:p>
            <a:r>
              <a:rPr lang="en" dirty="0"/>
              <a:t>The black body: Rayleigh-Jeans law</a:t>
            </a:r>
            <a:endParaRPr lang="en-US" dirty="0"/>
          </a:p>
        </p:txBody>
      </p:sp>
      <p:sp>
        <p:nvSpPr>
          <p:cNvPr id="3" name="Content Placeholder 2">
            <a:extLst>
              <a:ext uri="{FF2B5EF4-FFF2-40B4-BE49-F238E27FC236}">
                <a16:creationId xmlns:a16="http://schemas.microsoft.com/office/drawing/2014/main" id="{73722FC5-23E6-4966-AAFE-5D2CDF449DB7}"/>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p:txBody>
      </p:sp>
      <p:sp>
        <p:nvSpPr>
          <p:cNvPr id="7" name="Content Placeholder 2">
            <a:extLst>
              <a:ext uri="{FF2B5EF4-FFF2-40B4-BE49-F238E27FC236}">
                <a16:creationId xmlns:a16="http://schemas.microsoft.com/office/drawing/2014/main" id="{4D6BC915-7FCC-411D-95EC-9726D8E1E9EE}"/>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Lord Rayleigh (June 1900) and J. H. Jeans (1905) proposed the first theory of the black body spectrum.</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b="1" dirty="0"/>
              <a:t>The theory was deduced from the hypothesis of the principle of equipartition of energy</a:t>
            </a:r>
            <a:r>
              <a:rPr lang="en" sz="1800" dirty="0"/>
              <a:t>, assuming that the average energy associated with each wavelength is</a:t>
            </a:r>
          </a:p>
        </p:txBody>
      </p:sp>
      <p:pic>
        <p:nvPicPr>
          <p:cNvPr id="3076" name="Picture 4">
            <a:extLst>
              <a:ext uri="{FF2B5EF4-FFF2-40B4-BE49-F238E27FC236}">
                <a16:creationId xmlns:a16="http://schemas.microsoft.com/office/drawing/2014/main" id="{F62ED01D-1489-47A1-AF00-CE04C9639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501" y="2867164"/>
            <a:ext cx="1013791" cy="2172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96DE6B2-94AB-49AE-A9CC-E97E575FE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817" y="3884405"/>
            <a:ext cx="791528" cy="2400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6EC46CF-2B78-4C47-8A3C-A7D083D06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726" y="4835550"/>
            <a:ext cx="2268855" cy="571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A23FBC8-23E4-496E-9386-8B68AFDC4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455" y="1959505"/>
            <a:ext cx="1888808" cy="4914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C6FE6BB-84E9-4C8C-A62E-22CD8A2E6BAE}"/>
              </a:ext>
            </a:extLst>
          </p:cNvPr>
          <p:cNvSpPr/>
          <p:nvPr/>
        </p:nvSpPr>
        <p:spPr>
          <a:xfrm>
            <a:off x="838197" y="5509226"/>
            <a:ext cx="6096000" cy="1200329"/>
          </a:xfrm>
          <a:prstGeom prst="rect">
            <a:avLst/>
          </a:prstGeom>
        </p:spPr>
        <p:txBody>
          <a:bodyPr>
            <a:spAutoFit/>
          </a:bodyPr>
          <a:lstStyle/>
          <a:p>
            <a:pPr algn="just"/>
            <a:endParaRPr lang="fr-CH" b="1" dirty="0"/>
          </a:p>
          <a:p>
            <a:pPr algn="just"/>
            <a:r>
              <a:rPr lang="en" b="1" dirty="0"/>
              <a:t>The divergence of the Rayleigh-Jeans law, for wavelengths approaching zero, predicts an infinite total energy density, known as the "ultraviolet catastrophe"</a:t>
            </a:r>
          </a:p>
        </p:txBody>
      </p:sp>
      <p:pic>
        <p:nvPicPr>
          <p:cNvPr id="8" name="Picture 7">
            <a:extLst>
              <a:ext uri="{FF2B5EF4-FFF2-40B4-BE49-F238E27FC236}">
                <a16:creationId xmlns:a16="http://schemas.microsoft.com/office/drawing/2014/main" id="{8B918EC9-81E9-464B-801A-618377B6239F}"/>
              </a:ext>
            </a:extLst>
          </p:cNvPr>
          <p:cNvPicPr>
            <a:picLocks noChangeAspect="1"/>
          </p:cNvPicPr>
          <p:nvPr/>
        </p:nvPicPr>
        <p:blipFill>
          <a:blip r:embed="rId6"/>
          <a:stretch>
            <a:fillRect/>
          </a:stretch>
        </p:blipFill>
        <p:spPr>
          <a:xfrm>
            <a:off x="7580811" y="3457664"/>
            <a:ext cx="3361972" cy="2984828"/>
          </a:xfrm>
          <a:prstGeom prst="rect">
            <a:avLst/>
          </a:prstGeom>
        </p:spPr>
      </p:pic>
    </p:spTree>
    <p:extLst>
      <p:ext uri="{BB962C8B-B14F-4D97-AF65-F5344CB8AC3E}">
        <p14:creationId xmlns:p14="http://schemas.microsoft.com/office/powerpoint/2010/main" val="33509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fade">
                                      <p:cBhvr>
                                        <p:cTn id="13" dur="500"/>
                                        <p:tgtEl>
                                          <p:spTgt spid="3080"/>
                                        </p:tgtEl>
                                      </p:cBhvr>
                                    </p:animEffect>
                                  </p:childTnLst>
                                </p:cTn>
                              </p:par>
                              <p:par>
                                <p:cTn id="14" presetID="10"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500"/>
                                        <p:tgtEl>
                                          <p:spTgt spid="3078"/>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5359-50D9-440A-BAB9-A7C60D7F61C3}"/>
              </a:ext>
            </a:extLst>
          </p:cNvPr>
          <p:cNvSpPr>
            <a:spLocks noGrp="1"/>
          </p:cNvSpPr>
          <p:nvPr>
            <p:ph type="title"/>
          </p:nvPr>
        </p:nvSpPr>
        <p:spPr/>
        <p:txBody>
          <a:bodyPr/>
          <a:lstStyle/>
          <a:p>
            <a:r>
              <a:rPr lang="en" dirty="0"/>
              <a:t>The Black Body: Wien's Law</a:t>
            </a:r>
          </a:p>
        </p:txBody>
      </p:sp>
      <p:sp>
        <p:nvSpPr>
          <p:cNvPr id="3" name="Content Placeholder 2">
            <a:extLst>
              <a:ext uri="{FF2B5EF4-FFF2-40B4-BE49-F238E27FC236}">
                <a16:creationId xmlns:a16="http://schemas.microsoft.com/office/drawing/2014/main" id="{D808FA64-7DCF-47A9-B039-EC43B59850CB}"/>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Wilhelm Wien (1896) proposed a law to </a:t>
            </a:r>
            <a:r>
              <a:rPr lang="en" sz="1800" b="1" dirty="0"/>
              <a:t>explain the black body spectrum at high frequencies (i.e. at small wavelengths </a:t>
            </a:r>
            <a:r>
              <a:rPr lang="en" sz="1800" dirty="0"/>
              <a:t>).</a:t>
            </a:r>
          </a:p>
          <a:p>
            <a:pPr marL="0" indent="0" algn="just">
              <a:buFont typeface="Arial" panose="020B0604020202020204" pitchFamily="34" charset="0"/>
              <a:buNone/>
            </a:pPr>
            <a:r>
              <a:rPr lang="en" sz="1800" dirty="0"/>
              <a:t>The law was deduced from the (unjustifiable) hypothesis that the wavelength emitted by molecule is a function of their speed.</a:t>
            </a:r>
          </a:p>
          <a:p>
            <a:pPr marL="0" indent="0" algn="just">
              <a:buFont typeface="Arial" panose="020B0604020202020204" pitchFamily="34" charset="0"/>
              <a:buNone/>
            </a:pPr>
            <a:r>
              <a:rPr lang="en" sz="1800" dirty="0"/>
              <a:t>Combining this hypothesis with Wien's displacement law, and with the Maxwell-Boltzmann distribution of velocities, we obtain (the constant </a:t>
            </a:r>
            <a:r>
              <a:rPr lang="en" sz="1800" i="1" dirty="0"/>
              <a:t>h </a:t>
            </a:r>
            <a:r>
              <a:rPr lang="en" sz="1800" dirty="0"/>
              <a:t>is defined in the following slide)</a:t>
            </a:r>
          </a:p>
        </p:txBody>
      </p:sp>
      <p:pic>
        <p:nvPicPr>
          <p:cNvPr id="1026" name="Picture 2">
            <a:extLst>
              <a:ext uri="{FF2B5EF4-FFF2-40B4-BE49-F238E27FC236}">
                <a16:creationId xmlns:a16="http://schemas.microsoft.com/office/drawing/2014/main" id="{404C3F5B-0F53-4D33-9A06-5D71FDB13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64" y="3590735"/>
            <a:ext cx="3249930" cy="697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7F98F7-5460-4338-B5D9-76F2F88F5F99}"/>
              </a:ext>
            </a:extLst>
          </p:cNvPr>
          <p:cNvPicPr>
            <a:picLocks noChangeAspect="1"/>
          </p:cNvPicPr>
          <p:nvPr/>
        </p:nvPicPr>
        <p:blipFill>
          <a:blip r:embed="rId3"/>
          <a:stretch>
            <a:fillRect/>
          </a:stretch>
        </p:blipFill>
        <p:spPr>
          <a:xfrm>
            <a:off x="6096000" y="3180969"/>
            <a:ext cx="4383254" cy="3677031"/>
          </a:xfrm>
          <a:prstGeom prst="rect">
            <a:avLst/>
          </a:prstGeom>
        </p:spPr>
      </p:pic>
    </p:spTree>
    <p:extLst>
      <p:ext uri="{BB962C8B-B14F-4D97-AF65-F5344CB8AC3E}">
        <p14:creationId xmlns:p14="http://schemas.microsoft.com/office/powerpoint/2010/main" val="1013857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D141-BAA8-4880-87B9-06925C0D0D94}"/>
              </a:ext>
            </a:extLst>
          </p:cNvPr>
          <p:cNvSpPr>
            <a:spLocks noGrp="1"/>
          </p:cNvSpPr>
          <p:nvPr>
            <p:ph type="title"/>
          </p:nvPr>
        </p:nvSpPr>
        <p:spPr/>
        <p:txBody>
          <a:bodyPr/>
          <a:lstStyle/>
          <a:p>
            <a:r>
              <a:rPr lang="en" dirty="0"/>
              <a:t>The black body: Planck's law</a:t>
            </a:r>
          </a:p>
        </p:txBody>
      </p:sp>
      <p:sp>
        <p:nvSpPr>
          <p:cNvPr id="3" name="Content Placeholder 2">
            <a:extLst>
              <a:ext uri="{FF2B5EF4-FFF2-40B4-BE49-F238E27FC236}">
                <a16:creationId xmlns:a16="http://schemas.microsoft.com/office/drawing/2014/main" id="{E3CA7395-C590-4611-8C68-1B0D13F56CEA}"/>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Max Planck – a master of thermodynamics – in October 1900</a:t>
            </a:r>
            <a:r>
              <a:rPr lang="en-GB" sz="1800" dirty="0"/>
              <a:t>, used an argument based on the entropy of the oscillators that emit radiation</a:t>
            </a:r>
            <a:r>
              <a:rPr lang="en" sz="1800" dirty="0"/>
              <a:t> to understand that </a:t>
            </a:r>
            <a:r>
              <a:rPr lang="en" sz="1800" b="1" dirty="0"/>
              <a:t>the Rayleigh-Jeans and Wien laws are two opposite limits of a more general law</a:t>
            </a:r>
            <a:r>
              <a:rPr lang="en" sz="1800" dirty="0"/>
              <a:t>, which he stated empirically.</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This form of the black body spectrum explains with great success the measurements that were made. It contains a constant, known today as </a:t>
            </a:r>
            <a:r>
              <a:rPr lang="en" sz="1800" b="1" dirty="0"/>
              <a:t>Planck's constant</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Max Planck spent the next few months thinking about what mechanism, at the level of the emission of radiation by molecules, could explain this law.</a:t>
            </a:r>
          </a:p>
        </p:txBody>
      </p:sp>
      <p:pic>
        <p:nvPicPr>
          <p:cNvPr id="2050" name="Picture 2">
            <a:extLst>
              <a:ext uri="{FF2B5EF4-FFF2-40B4-BE49-F238E27FC236}">
                <a16:creationId xmlns:a16="http://schemas.microsoft.com/office/drawing/2014/main" id="{5A77668C-D9AD-4543-B534-CFC01CF96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492" y="2533841"/>
            <a:ext cx="3688080" cy="8039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2DDB7A0-EA27-4FCA-8F7A-93CF375D9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492" y="4873181"/>
            <a:ext cx="303657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247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90336-63F4-4688-8D77-79A8CAADC65C}"/>
              </a:ext>
            </a:extLst>
          </p:cNvPr>
          <p:cNvSpPr>
            <a:spLocks noGrp="1"/>
          </p:cNvSpPr>
          <p:nvPr>
            <p:ph type="title"/>
          </p:nvPr>
        </p:nvSpPr>
        <p:spPr/>
        <p:txBody>
          <a:bodyPr/>
          <a:lstStyle/>
          <a:p>
            <a:r>
              <a:rPr lang="en" dirty="0"/>
              <a:t>Planck's law and the "quantum" of energy</a:t>
            </a:r>
          </a:p>
        </p:txBody>
      </p:sp>
      <p:sp>
        <p:nvSpPr>
          <p:cNvPr id="3" name="Content Placeholder 2">
            <a:extLst>
              <a:ext uri="{FF2B5EF4-FFF2-40B4-BE49-F238E27FC236}">
                <a16:creationId xmlns:a16="http://schemas.microsoft.com/office/drawing/2014/main" id="{024B8ED7-92C5-42A0-B06F-C38E436E4C08}"/>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December 1900, Max Planck formulated the following hypothesis:</a:t>
            </a:r>
          </a:p>
          <a:p>
            <a:pPr marL="0" indent="0">
              <a:buFont typeface="Arial" panose="020B0604020202020204" pitchFamily="34" charset="0"/>
              <a:buNone/>
            </a:pPr>
            <a:r>
              <a:rPr lang="en" sz="1800" dirty="0"/>
              <a:t>The energy of the oscillators (molecules) making up the internal surface </a:t>
            </a:r>
            <a:br>
              <a:rPr lang="fr-CH" sz="1800" dirty="0"/>
            </a:br>
            <a:r>
              <a:rPr lang="en" sz="1800" dirty="0"/>
              <a:t>of the black body can only take certain discrete values</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where </a:t>
            </a:r>
            <a:r>
              <a:rPr lang="en" sz="1800" i="1" dirty="0"/>
              <a:t>f </a:t>
            </a:r>
            <a:r>
              <a:rPr lang="en" sz="1800" dirty="0"/>
              <a:t>is the frequency of the oscillator.</a:t>
            </a:r>
          </a:p>
          <a:p>
            <a:pPr marL="0" indent="0" algn="just">
              <a:buFont typeface="Arial" panose="020B0604020202020204" pitchFamily="34" charset="0"/>
              <a:buNone/>
            </a:pPr>
            <a:r>
              <a:rPr lang="en" sz="1800" b="1" dirty="0"/>
              <a:t>Energy </a:t>
            </a:r>
            <a:r>
              <a:rPr lang="en" sz="1800" dirty="0"/>
              <a:t>is said to be "</a:t>
            </a:r>
            <a:r>
              <a:rPr lang="en" sz="1800" dirty="0">
                <a:solidFill>
                  <a:srgbClr val="FF0000"/>
                </a:solidFill>
              </a:rPr>
              <a:t>quantized</a:t>
            </a:r>
            <a:r>
              <a:rPr lang="en" sz="1800" dirty="0"/>
              <a:t>", and each discrete value of energy corresponds to a </a:t>
            </a:r>
            <a:r>
              <a:rPr lang="en" sz="1800" b="1" dirty="0"/>
              <a:t>"quantum state" </a:t>
            </a:r>
            <a:r>
              <a:rPr lang="en" sz="1800" dirty="0"/>
              <a:t>.</a:t>
            </a:r>
          </a:p>
          <a:p>
            <a:pPr marL="0" indent="0" algn="just">
              <a:buFont typeface="Arial" panose="020B0604020202020204" pitchFamily="34" charset="0"/>
              <a:buNone/>
            </a:pPr>
            <a:r>
              <a:rPr lang="en" sz="1800" b="1" dirty="0"/>
              <a:t>Oscillators emit or absorb radiation by making "transitions" from one state to another </a:t>
            </a:r>
            <a:r>
              <a:rPr lang="en" sz="1800" dirty="0"/>
              <a:t>. Energy can therefore only be emitted or absorbed in discrete quantities, called </a:t>
            </a:r>
            <a:r>
              <a:rPr lang="en" sz="1800" b="1" dirty="0"/>
              <a:t>"quanta" </a:t>
            </a:r>
            <a:r>
              <a:rPr lang="en" sz="1800" dirty="0"/>
              <a:t>.</a:t>
            </a:r>
          </a:p>
        </p:txBody>
      </p:sp>
      <p:pic>
        <p:nvPicPr>
          <p:cNvPr id="5" name="Picture 4">
            <a:extLst>
              <a:ext uri="{FF2B5EF4-FFF2-40B4-BE49-F238E27FC236}">
                <a16:creationId xmlns:a16="http://schemas.microsoft.com/office/drawing/2014/main" id="{B5BB8AAD-4A5B-4FF6-8BFF-D76176A09647}"/>
              </a:ext>
            </a:extLst>
          </p:cNvPr>
          <p:cNvPicPr>
            <a:picLocks noChangeAspect="1"/>
          </p:cNvPicPr>
          <p:nvPr/>
        </p:nvPicPr>
        <p:blipFill>
          <a:blip r:embed="rId2"/>
          <a:stretch>
            <a:fillRect/>
          </a:stretch>
        </p:blipFill>
        <p:spPr>
          <a:xfrm>
            <a:off x="7884958" y="1261582"/>
            <a:ext cx="2630044" cy="2167418"/>
          </a:xfrm>
          <a:prstGeom prst="rect">
            <a:avLst/>
          </a:prstGeom>
        </p:spPr>
      </p:pic>
      <p:pic>
        <p:nvPicPr>
          <p:cNvPr id="3078" name="Picture 6">
            <a:extLst>
              <a:ext uri="{FF2B5EF4-FFF2-40B4-BE49-F238E27FC236}">
                <a16:creationId xmlns:a16="http://schemas.microsoft.com/office/drawing/2014/main" id="{AEF23DCF-6731-4F1A-843B-605BEDAA2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133" y="2655570"/>
            <a:ext cx="3806190" cy="28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866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80C707-D5B6-4EA1-93FC-4C101AAC1A56}"/>
              </a:ext>
            </a:extLst>
          </p:cNvPr>
          <p:cNvSpPr/>
          <p:nvPr/>
        </p:nvSpPr>
        <p:spPr>
          <a:xfrm>
            <a:off x="3938635" y="4106669"/>
            <a:ext cx="4529137" cy="132159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H"/>
          </a:p>
        </p:txBody>
      </p:sp>
      <p:sp>
        <p:nvSpPr>
          <p:cNvPr id="9" name="Rectangle 8">
            <a:extLst>
              <a:ext uri="{FF2B5EF4-FFF2-40B4-BE49-F238E27FC236}">
                <a16:creationId xmlns:a16="http://schemas.microsoft.com/office/drawing/2014/main" id="{5627E3A7-5A7F-4BB7-BDB5-FF48FD2D6266}"/>
              </a:ext>
            </a:extLst>
          </p:cNvPr>
          <p:cNvSpPr/>
          <p:nvPr/>
        </p:nvSpPr>
        <p:spPr>
          <a:xfrm>
            <a:off x="6653245" y="2302667"/>
            <a:ext cx="4529137" cy="132159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446AFB11-3B63-4796-B676-292DD19D5CA0}"/>
              </a:ext>
            </a:extLst>
          </p:cNvPr>
          <p:cNvSpPr/>
          <p:nvPr/>
        </p:nvSpPr>
        <p:spPr>
          <a:xfrm>
            <a:off x="1178719" y="2293147"/>
            <a:ext cx="4529137" cy="132159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653C3CD3-3E5D-4F19-859F-137946AEE81E}"/>
              </a:ext>
            </a:extLst>
          </p:cNvPr>
          <p:cNvSpPr>
            <a:spLocks noGrp="1"/>
          </p:cNvSpPr>
          <p:nvPr>
            <p:ph type="title"/>
          </p:nvPr>
        </p:nvSpPr>
        <p:spPr/>
        <p:txBody>
          <a:bodyPr/>
          <a:lstStyle/>
          <a:p>
            <a:r>
              <a:rPr lang="en" dirty="0"/>
              <a:t>Planck's law and the "quantum" of energy</a:t>
            </a:r>
          </a:p>
        </p:txBody>
      </p:sp>
      <p:sp>
        <p:nvSpPr>
          <p:cNvPr id="3" name="Content Placeholder 2">
            <a:extLst>
              <a:ext uri="{FF2B5EF4-FFF2-40B4-BE49-F238E27FC236}">
                <a16:creationId xmlns:a16="http://schemas.microsoft.com/office/drawing/2014/main" id="{55531025-99C7-4536-B7C3-54DD56D0619C}"/>
              </a:ext>
            </a:extLst>
          </p:cNvPr>
          <p:cNvSpPr txBox="1">
            <a:spLocks/>
          </p:cNvSpPr>
          <p:nvPr/>
        </p:nvSpPr>
        <p:spPr>
          <a:xfrm>
            <a:off x="838198" y="1430454"/>
            <a:ext cx="10378905" cy="50624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Combining the quantum hypothesis with the fact that the oscillator energies are distributed according to the Boltzmann distribution, we find Planck's law for the black body spectrum.</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Max Planck presented his law to the German Physical Society on December 14, 1900. This was the official birth of Quantum Physics.</a:t>
            </a:r>
          </a:p>
        </p:txBody>
      </p:sp>
      <p:pic>
        <p:nvPicPr>
          <p:cNvPr id="4" name="Picture 6">
            <a:extLst>
              <a:ext uri="{FF2B5EF4-FFF2-40B4-BE49-F238E27FC236}">
                <a16:creationId xmlns:a16="http://schemas.microsoft.com/office/drawing/2014/main" id="{763179FB-42BE-4FA3-BC14-8496F31C8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336" y="2801306"/>
            <a:ext cx="3806190" cy="289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2266400-9F90-4AAD-A5F2-9C94DA9D7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043" y="2586585"/>
            <a:ext cx="317754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DEAF214-3326-45B1-9A12-0D9B1FF73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245" y="4365511"/>
            <a:ext cx="3688080" cy="803910"/>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5093ADC-FAEE-4883-BAB4-5EDBB1485368}"/>
              </a:ext>
            </a:extLst>
          </p:cNvPr>
          <p:cNvSpPr/>
          <p:nvPr/>
        </p:nvSpPr>
        <p:spPr>
          <a:xfrm rot="3713429">
            <a:off x="4786313" y="3708398"/>
            <a:ext cx="321469" cy="3707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H"/>
          </a:p>
        </p:txBody>
      </p:sp>
      <p:sp>
        <p:nvSpPr>
          <p:cNvPr id="13" name="Arrow: Right 12">
            <a:extLst>
              <a:ext uri="{FF2B5EF4-FFF2-40B4-BE49-F238E27FC236}">
                <a16:creationId xmlns:a16="http://schemas.microsoft.com/office/drawing/2014/main" id="{1F12DBFC-E3D9-4485-B24E-CD47B1394116}"/>
              </a:ext>
            </a:extLst>
          </p:cNvPr>
          <p:cNvSpPr/>
          <p:nvPr/>
        </p:nvSpPr>
        <p:spPr>
          <a:xfrm rot="17886571" flipH="1">
            <a:off x="7407556" y="3702525"/>
            <a:ext cx="321469" cy="3707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24048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AD77-D4C6-46DD-82C9-ECE257C064CD}"/>
              </a:ext>
            </a:extLst>
          </p:cNvPr>
          <p:cNvSpPr>
            <a:spLocks noGrp="1"/>
          </p:cNvSpPr>
          <p:nvPr>
            <p:ph type="title"/>
          </p:nvPr>
        </p:nvSpPr>
        <p:spPr/>
        <p:txBody>
          <a:bodyPr/>
          <a:lstStyle/>
          <a:p>
            <a:r>
              <a:rPr lang="en" dirty="0"/>
              <a:t>Intuition of Planck's Law</a:t>
            </a:r>
          </a:p>
        </p:txBody>
      </p:sp>
      <p:pic>
        <p:nvPicPr>
          <p:cNvPr id="4" name="Picture 3">
            <a:extLst>
              <a:ext uri="{FF2B5EF4-FFF2-40B4-BE49-F238E27FC236}">
                <a16:creationId xmlns:a16="http://schemas.microsoft.com/office/drawing/2014/main" id="{5E1E4923-8E67-4008-A971-5E2A80043CA1}"/>
              </a:ext>
            </a:extLst>
          </p:cNvPr>
          <p:cNvPicPr>
            <a:picLocks noChangeAspect="1"/>
          </p:cNvPicPr>
          <p:nvPr/>
        </p:nvPicPr>
        <p:blipFill>
          <a:blip r:embed="rId2"/>
          <a:stretch>
            <a:fillRect/>
          </a:stretch>
        </p:blipFill>
        <p:spPr>
          <a:xfrm>
            <a:off x="3114997" y="1304340"/>
            <a:ext cx="5830645" cy="5186947"/>
          </a:xfrm>
          <a:prstGeom prst="rect">
            <a:avLst/>
          </a:prstGeom>
        </p:spPr>
      </p:pic>
      <p:sp>
        <p:nvSpPr>
          <p:cNvPr id="9" name="TextBox 8">
            <a:extLst>
              <a:ext uri="{FF2B5EF4-FFF2-40B4-BE49-F238E27FC236}">
                <a16:creationId xmlns:a16="http://schemas.microsoft.com/office/drawing/2014/main" id="{9B61EA58-4167-486A-9302-FEA94B948872}"/>
              </a:ext>
            </a:extLst>
          </p:cNvPr>
          <p:cNvSpPr txBox="1"/>
          <p:nvPr/>
        </p:nvSpPr>
        <p:spPr>
          <a:xfrm>
            <a:off x="516526" y="3336509"/>
            <a:ext cx="5332836"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 dirty="0"/>
              <a:t>At short wavelengths, the energy separation between states is large. According to Boltzmann's law, the probability that the oscillators are in high-energy states is therefore low. There are therefore few transitions and a low intensity of emitted radiation.</a:t>
            </a:r>
          </a:p>
        </p:txBody>
      </p:sp>
      <p:sp>
        <p:nvSpPr>
          <p:cNvPr id="12" name="TextBox 11">
            <a:extLst>
              <a:ext uri="{FF2B5EF4-FFF2-40B4-BE49-F238E27FC236}">
                <a16:creationId xmlns:a16="http://schemas.microsoft.com/office/drawing/2014/main" id="{463436B2-89B7-4FCF-AFA0-2367EE316FF6}"/>
              </a:ext>
            </a:extLst>
          </p:cNvPr>
          <p:cNvSpPr txBox="1"/>
          <p:nvPr/>
        </p:nvSpPr>
        <p:spPr>
          <a:xfrm>
            <a:off x="6232142" y="3353173"/>
            <a:ext cx="5332836"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 dirty="0"/>
              <a:t>At long wavelengths, the energy separation is small, and we will have many oscillators in excited states. There will therefore be many transitions, but with a small energy, which explains the low intensity of the radiation.</a:t>
            </a:r>
          </a:p>
        </p:txBody>
      </p:sp>
      <p:sp>
        <p:nvSpPr>
          <p:cNvPr id="13" name="TextBox 12">
            <a:extLst>
              <a:ext uri="{FF2B5EF4-FFF2-40B4-BE49-F238E27FC236}">
                <a16:creationId xmlns:a16="http://schemas.microsoft.com/office/drawing/2014/main" id="{3DB36321-E344-480F-A223-1D77A79EF2EB}"/>
              </a:ext>
            </a:extLst>
          </p:cNvPr>
          <p:cNvSpPr txBox="1"/>
          <p:nvPr/>
        </p:nvSpPr>
        <p:spPr>
          <a:xfrm>
            <a:off x="5462986" y="1329083"/>
            <a:ext cx="3792515"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 dirty="0"/>
              <a:t>For an intermediate wavelength, the two effects combine together and we have a maximum of emitted intensity</a:t>
            </a:r>
          </a:p>
        </p:txBody>
      </p:sp>
    </p:spTree>
    <p:extLst>
      <p:ext uri="{BB962C8B-B14F-4D97-AF65-F5344CB8AC3E}">
        <p14:creationId xmlns:p14="http://schemas.microsoft.com/office/powerpoint/2010/main" val="134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DFA8-7490-4EF3-BE17-2FFF3CC28B2C}"/>
              </a:ext>
            </a:extLst>
          </p:cNvPr>
          <p:cNvSpPr>
            <a:spLocks noGrp="1"/>
          </p:cNvSpPr>
          <p:nvPr>
            <p:ph type="title"/>
          </p:nvPr>
        </p:nvSpPr>
        <p:spPr/>
        <p:txBody>
          <a:bodyPr/>
          <a:lstStyle/>
          <a:p>
            <a:r>
              <a:rPr lang="en" dirty="0"/>
              <a:t>Application examples</a:t>
            </a:r>
          </a:p>
        </p:txBody>
      </p:sp>
      <p:sp>
        <p:nvSpPr>
          <p:cNvPr id="3" name="Content Placeholder 2">
            <a:extLst>
              <a:ext uri="{FF2B5EF4-FFF2-40B4-BE49-F238E27FC236}">
                <a16:creationId xmlns:a16="http://schemas.microsoft.com/office/drawing/2014/main" id="{6DD78C45-C8C6-4F2B-8162-60645DDF0ABE}"/>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Thanks to the Stefan-Boltzmann law, we can accurately estimate the temperature of an object by measuring the radiation it emits.</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Since the emitted power depends on the fourth power of the temperature, a small variation in temperature translates into a large variation in emitted power.</a:t>
            </a:r>
          </a:p>
          <a:p>
            <a:pPr marL="0" indent="0" algn="just">
              <a:buFont typeface="Arial" panose="020B0604020202020204" pitchFamily="34" charset="0"/>
              <a:buNone/>
            </a:pPr>
            <a:r>
              <a:rPr lang="en" sz="1800" dirty="0"/>
              <a:t>This is the principle of operation of the ear thermometer and infrared cameras.</a:t>
            </a:r>
          </a:p>
          <a:p>
            <a:pPr marL="0" indent="0" algn="just">
              <a:buNone/>
            </a:pPr>
            <a:r>
              <a:rPr lang="en" sz="1800" dirty="0"/>
              <a:t>Another very important example in physics is the Cosmic Microwave Background (CMB). This is the radiation present in the universe following the decoupling between radiation and matter. It has a spectrum corresponding to a temperature of 2.7 K , and its fluctuations are a reflection of quantum fluctuations in the first moments of life of the universe.</a:t>
            </a:r>
          </a:p>
        </p:txBody>
      </p:sp>
      <p:pic>
        <p:nvPicPr>
          <p:cNvPr id="4" name="Picture 4">
            <a:extLst>
              <a:ext uri="{FF2B5EF4-FFF2-40B4-BE49-F238E27FC236}">
                <a16:creationId xmlns:a16="http://schemas.microsoft.com/office/drawing/2014/main" id="{44561AE2-4E45-4BA2-BE7E-5C3A6BE90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992" y="2245479"/>
            <a:ext cx="1588770" cy="2933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ar thermometer">
            <a:extLst>
              <a:ext uri="{FF2B5EF4-FFF2-40B4-BE49-F238E27FC236}">
                <a16:creationId xmlns:a16="http://schemas.microsoft.com/office/drawing/2014/main" id="{99310BA8-22D9-441D-9EC4-B2124B1B0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158926"/>
            <a:ext cx="2968024" cy="1458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ody thermal imaging">
            <a:extLst>
              <a:ext uri="{FF2B5EF4-FFF2-40B4-BE49-F238E27FC236}">
                <a16:creationId xmlns:a16="http://schemas.microsoft.com/office/drawing/2014/main" id="{DCFEB3AE-A7D5-47A5-A46F-180791434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369" y="4944097"/>
            <a:ext cx="2352675" cy="18475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osmic microwave background">
            <a:extLst>
              <a:ext uri="{FF2B5EF4-FFF2-40B4-BE49-F238E27FC236}">
                <a16:creationId xmlns:a16="http://schemas.microsoft.com/office/drawing/2014/main" id="{766A4BFA-5362-47D5-B58A-95D9EBCD1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1151" y="4876871"/>
            <a:ext cx="3462649" cy="173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Open questions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1900, the idea that oscillators emit radiation in quanta of energy was quite arbitrary.</a:t>
            </a:r>
          </a:p>
          <a:p>
            <a:pPr marL="0" indent="0" algn="just">
              <a:buFont typeface="Arial" panose="020B0604020202020204" pitchFamily="34" charset="0"/>
              <a:buNone/>
            </a:pPr>
            <a:r>
              <a:rPr lang="en" sz="1800" dirty="0"/>
              <a:t>What is the mechanism that would cause an oscillator to be unable to emit certain wavelengths?</a:t>
            </a:r>
          </a:p>
          <a:p>
            <a:pPr marL="0" indent="0" algn="just">
              <a:buFont typeface="Arial" panose="020B0604020202020204" pitchFamily="34" charset="0"/>
              <a:buNone/>
            </a:pPr>
            <a:r>
              <a:rPr lang="en" sz="1800" dirty="0"/>
              <a:t>Is it possible for radiation to have energies other than those predicted by the mechanism of "quantized" oscillators? In other words, is the quantization of energy a fundamental property of radiation, or just a consequence of the emission mechanism by the molecules composing the black body?</a:t>
            </a:r>
          </a:p>
          <a:p>
            <a:pPr marL="0" indent="0" algn="just">
              <a:buFont typeface="Arial" panose="020B0604020202020204" pitchFamily="34" charset="0"/>
              <a:buNone/>
            </a:pPr>
            <a:r>
              <a:rPr lang="en" sz="1800" dirty="0"/>
              <a:t>These questions were the subject of intense research at the beginning of the 20th century</a:t>
            </a:r>
            <a:r>
              <a:rPr lang="en" sz="1800" baseline="30000" dirty="0"/>
              <a:t> </a:t>
            </a:r>
            <a:r>
              <a:rPr lang="en" sz="1800" dirty="0"/>
              <a:t>.</a:t>
            </a:r>
          </a:p>
          <a:p>
            <a:pPr marL="0" indent="0" algn="just">
              <a:buFont typeface="Arial" panose="020B0604020202020204" pitchFamily="34" charset="0"/>
              <a:buNone/>
            </a:pPr>
            <a:r>
              <a:rPr lang="en" sz="1800" dirty="0"/>
              <a:t>Albert Einstein in 1905 gave an answer to the question about the nature of electromagnetic radiation, studying the photoelectric effect. For this study he won the Nobel Prize in 1921.</a:t>
            </a:r>
          </a:p>
        </p:txBody>
      </p:sp>
    </p:spTree>
    <p:extLst>
      <p:ext uri="{BB962C8B-B14F-4D97-AF65-F5344CB8AC3E}">
        <p14:creationId xmlns:p14="http://schemas.microsoft.com/office/powerpoint/2010/main" val="2305028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D46FD-2005-4023-AB1E-002A6F059D10}"/>
              </a:ext>
            </a:extLst>
          </p:cNvPr>
          <p:cNvSpPr>
            <a:spLocks noGrp="1"/>
          </p:cNvSpPr>
          <p:nvPr>
            <p:ph type="title"/>
          </p:nvPr>
        </p:nvSpPr>
        <p:spPr/>
        <p:txBody>
          <a:bodyPr/>
          <a:lstStyle/>
          <a:p>
            <a:r>
              <a:rPr lang="en" dirty="0"/>
              <a:t>Nature of energy quantization</a:t>
            </a:r>
          </a:p>
        </p:txBody>
      </p:sp>
      <p:sp>
        <p:nvSpPr>
          <p:cNvPr id="5" name="Content Placeholder 2">
            <a:extLst>
              <a:ext uri="{FF2B5EF4-FFF2-40B4-BE49-F238E27FC236}">
                <a16:creationId xmlns:a16="http://schemas.microsoft.com/office/drawing/2014/main" id="{C7BA73F0-7DD7-4F68-9910-19191C3ED487}"/>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Planck's blackbody theory suggests that:</a:t>
            </a:r>
          </a:p>
          <a:p>
            <a:pPr marL="342900" indent="-342900" algn="just">
              <a:buFont typeface="Arial" panose="020B0604020202020204" pitchFamily="34" charset="0"/>
              <a:buAutoNum type="arabicPeriod"/>
            </a:pPr>
            <a:r>
              <a:rPr lang="en" sz="1800" dirty="0"/>
              <a:t>The energy of the black body's "oscillators" (i.e. atoms) is quantized</a:t>
            </a:r>
          </a:p>
          <a:p>
            <a:pPr marL="342900" indent="-342900" algn="just">
              <a:buFont typeface="Arial" panose="020B0604020202020204" pitchFamily="34" charset="0"/>
              <a:buAutoNum type="arabicPeriod"/>
            </a:pPr>
            <a:endParaRPr lang="fr-CH" sz="1800" dirty="0"/>
          </a:p>
          <a:p>
            <a:pPr marL="342900" indent="-342900" algn="just">
              <a:buFont typeface="Arial" panose="020B0604020202020204" pitchFamily="34" charset="0"/>
              <a:buAutoNum type="arabicPeriod"/>
            </a:pPr>
            <a:endParaRPr lang="fr-CH" sz="1800" dirty="0"/>
          </a:p>
          <a:p>
            <a:pPr marL="342900" indent="-342900" algn="just">
              <a:buFont typeface="Arial" panose="020B0604020202020204" pitchFamily="34" charset="0"/>
              <a:buAutoNum type="arabicPeriod"/>
            </a:pPr>
            <a:endParaRPr lang="fr-CH" sz="1800" dirty="0"/>
          </a:p>
          <a:p>
            <a:pPr marL="342900" indent="-342900" algn="just">
              <a:buFont typeface="Arial" panose="020B0604020202020204" pitchFamily="34" charset="0"/>
              <a:buAutoNum type="arabicPeriod"/>
            </a:pPr>
            <a:endParaRPr lang="fr-CH" sz="1800" dirty="0"/>
          </a:p>
          <a:p>
            <a:pPr marL="342900" indent="-342900" algn="just">
              <a:buFont typeface="Arial" panose="020B0604020202020204" pitchFamily="34" charset="0"/>
              <a:buAutoNum type="arabicPeriod"/>
            </a:pPr>
            <a:endParaRPr lang="fr-CH" sz="1800" dirty="0"/>
          </a:p>
          <a:p>
            <a:pPr marL="342900" indent="-342900" algn="just">
              <a:buFont typeface="Arial" panose="020B0604020202020204" pitchFamily="34" charset="0"/>
              <a:buAutoNum type="arabicPeriod"/>
            </a:pPr>
            <a:r>
              <a:rPr lang="en" sz="1800" dirty="0"/>
              <a:t>Blackbody radiation at each frequency is emitted by energy quanta</a:t>
            </a:r>
          </a:p>
          <a:p>
            <a:pPr marL="342900" indent="-342900" algn="just">
              <a:buFont typeface="Arial" panose="020B0604020202020204" pitchFamily="34" charset="0"/>
              <a:buAutoNum type="arabicPeriod"/>
            </a:pPr>
            <a:endParaRPr lang="fr-CH" sz="1800" dirty="0"/>
          </a:p>
          <a:p>
            <a:pPr marL="0" indent="0" algn="just">
              <a:buNone/>
            </a:pPr>
            <a:endParaRPr lang="fr-CH" sz="1800" dirty="0"/>
          </a:p>
          <a:p>
            <a:pPr marL="0" indent="0" algn="just">
              <a:buNone/>
            </a:pPr>
            <a:endParaRPr lang="fr-CH" sz="1800" dirty="0"/>
          </a:p>
          <a:p>
            <a:pPr marL="0" indent="0" algn="just">
              <a:buNone/>
            </a:pPr>
            <a:r>
              <a:rPr lang="en" sz="1800" dirty="0"/>
              <a:t>The fundamental question that remains open is: is (2.) only a consequence of (1.)? In other words, can we have light of frequency </a:t>
            </a:r>
            <a:r>
              <a:rPr lang="en" sz="1800" i="1" dirty="0"/>
              <a:t>f </a:t>
            </a:r>
            <a:r>
              <a:rPr lang="en" sz="1800" dirty="0"/>
              <a:t>and energy other than </a:t>
            </a:r>
            <a:r>
              <a:rPr lang="en" sz="1800" i="1" dirty="0"/>
              <a:t>E</a:t>
            </a:r>
            <a:r>
              <a:rPr lang="en" sz="1800" i="1" baseline="-25000" dirty="0"/>
              <a:t>n</a:t>
            </a:r>
            <a:r>
              <a:rPr lang="en" sz="1800" i="1" dirty="0"/>
              <a:t> = </a:t>
            </a:r>
            <a:r>
              <a:rPr lang="en" sz="1800" i="1" dirty="0" err="1"/>
              <a:t>nhf</a:t>
            </a:r>
            <a:r>
              <a:rPr lang="en" sz="1800" dirty="0"/>
              <a:t>? Or is the quantization of energy a fundamental property of light, independent of the emission mechanism?</a:t>
            </a:r>
            <a:endParaRPr lang="en" sz="1800" i="1" baseline="-25000" dirty="0"/>
          </a:p>
        </p:txBody>
      </p:sp>
      <p:pic>
        <p:nvPicPr>
          <p:cNvPr id="7" name="Picture 6">
            <a:extLst>
              <a:ext uri="{FF2B5EF4-FFF2-40B4-BE49-F238E27FC236}">
                <a16:creationId xmlns:a16="http://schemas.microsoft.com/office/drawing/2014/main" id="{FF790325-9056-424C-A090-89A7686CFF60}"/>
              </a:ext>
            </a:extLst>
          </p:cNvPr>
          <p:cNvPicPr>
            <a:picLocks noChangeAspect="1"/>
          </p:cNvPicPr>
          <p:nvPr/>
        </p:nvPicPr>
        <p:blipFill>
          <a:blip r:embed="rId2"/>
          <a:stretch>
            <a:fillRect/>
          </a:stretch>
        </p:blipFill>
        <p:spPr>
          <a:xfrm>
            <a:off x="8723756" y="1690207"/>
            <a:ext cx="2630044" cy="2167418"/>
          </a:xfrm>
          <a:prstGeom prst="rect">
            <a:avLst/>
          </a:prstGeom>
        </p:spPr>
      </p:pic>
      <p:pic>
        <p:nvPicPr>
          <p:cNvPr id="8" name="Picture 6">
            <a:extLst>
              <a:ext uri="{FF2B5EF4-FFF2-40B4-BE49-F238E27FC236}">
                <a16:creationId xmlns:a16="http://schemas.microsoft.com/office/drawing/2014/main" id="{999BB7B4-1BC0-4409-A71F-AC31D5663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905" y="4748688"/>
            <a:ext cx="3806190" cy="28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44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ECDC-E529-413E-ABEB-7F471CF5C596}"/>
              </a:ext>
            </a:extLst>
          </p:cNvPr>
          <p:cNvSpPr>
            <a:spLocks noGrp="1"/>
          </p:cNvSpPr>
          <p:nvPr>
            <p:ph type="title"/>
          </p:nvPr>
        </p:nvSpPr>
        <p:spPr/>
        <p:txBody>
          <a:bodyPr/>
          <a:lstStyle/>
          <a:p>
            <a:r>
              <a:rPr lang="en" dirty="0"/>
              <a:t>The photoelectric effect</a:t>
            </a:r>
            <a:endParaRPr lang="en-US" dirty="0"/>
          </a:p>
        </p:txBody>
      </p:sp>
      <p:sp>
        <p:nvSpPr>
          <p:cNvPr id="3" name="Content Placeholder 2">
            <a:extLst>
              <a:ext uri="{FF2B5EF4-FFF2-40B4-BE49-F238E27FC236}">
                <a16:creationId xmlns:a16="http://schemas.microsoft.com/office/drawing/2014/main" id="{03E752C3-B5DC-4CD1-A3B8-706B484C863D}"/>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Experimental observations of the photoelectric effect were at odds with the theory based on the laws of classical physics.</a:t>
            </a:r>
          </a:p>
          <a:p>
            <a:pPr marL="0" indent="0" algn="just">
              <a:buFont typeface="Arial" panose="020B0604020202020204" pitchFamily="34" charset="0"/>
              <a:buNone/>
            </a:pPr>
            <a:r>
              <a:rPr lang="en" sz="1800" dirty="0"/>
              <a:t>Einstein, in 1905 , developed a theory of the photoelectric effect based on </a:t>
            </a:r>
            <a:r>
              <a:rPr lang="en" sz="1800" b="1" dirty="0"/>
              <a:t>the hypothesis that light is composed of energy quanta</a:t>
            </a:r>
            <a:r>
              <a:rPr lang="en" sz="1800" dirty="0"/>
              <a:t>. Einstein's theory explains all the observations.</a:t>
            </a:r>
          </a:p>
          <a:p>
            <a:pPr marL="0" indent="0" algn="just">
              <a:buFont typeface="Arial" panose="020B0604020202020204" pitchFamily="34" charset="0"/>
              <a:buNone/>
            </a:pPr>
            <a:r>
              <a:rPr lang="en" sz="1800" dirty="0"/>
              <a:t>The success of the quantum hypothesis in explaining the photoelectric effect is </a:t>
            </a:r>
            <a:r>
              <a:rPr lang="en" sz="1800" b="1" dirty="0"/>
              <a:t>proof that the quantization of energy is a fundamental property of light</a:t>
            </a:r>
            <a:r>
              <a:rPr lang="en" sz="1800" dirty="0"/>
              <a:t>.</a:t>
            </a:r>
          </a:p>
          <a:p>
            <a:pPr marL="0" indent="0" algn="just">
              <a:buFont typeface="Arial" panose="020B0604020202020204" pitchFamily="34" charset="0"/>
              <a:buNone/>
            </a:pPr>
            <a:r>
              <a:rPr lang="en" sz="1800" dirty="0"/>
              <a:t>The energy quanta of light were first called "photons" in 1926.</a:t>
            </a:r>
          </a:p>
          <a:p>
            <a:pPr marL="0" indent="0" algn="just">
              <a:buFont typeface="Arial" panose="020B0604020202020204" pitchFamily="34" charset="0"/>
              <a:buNone/>
            </a:pPr>
            <a:endParaRPr lang="fr-CH" sz="1800" dirty="0"/>
          </a:p>
        </p:txBody>
      </p:sp>
      <p:pic>
        <p:nvPicPr>
          <p:cNvPr id="6" name="Picture 2" descr="Introduction à la mécanique quantique | Let's Talk Science">
            <a:extLst>
              <a:ext uri="{FF2B5EF4-FFF2-40B4-BE49-F238E27FC236}">
                <a16:creationId xmlns:a16="http://schemas.microsoft.com/office/drawing/2014/main" id="{E1E4E388-5748-4726-A300-6A404F39E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106" y="714375"/>
            <a:ext cx="361950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45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ated handout image of Google Quantum AI's &quot;Willow&quot; chip">
            <a:extLst>
              <a:ext uri="{FF2B5EF4-FFF2-40B4-BE49-F238E27FC236}">
                <a16:creationId xmlns:a16="http://schemas.microsoft.com/office/drawing/2014/main" id="{71346F46-1ADE-EDE9-774F-BE22E372B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C7B566B-13AD-01AB-8B71-D991BA255C32}"/>
              </a:ext>
            </a:extLst>
          </p:cNvPr>
          <p:cNvGrpSpPr/>
          <p:nvPr/>
        </p:nvGrpSpPr>
        <p:grpSpPr>
          <a:xfrm>
            <a:off x="0" y="0"/>
            <a:ext cx="7329488" cy="1743075"/>
            <a:chOff x="0" y="0"/>
            <a:chExt cx="7759700" cy="2057400"/>
          </a:xfrm>
        </p:grpSpPr>
        <p:pic>
          <p:nvPicPr>
            <p:cNvPr id="4" name="Picture 3">
              <a:extLst>
                <a:ext uri="{FF2B5EF4-FFF2-40B4-BE49-F238E27FC236}">
                  <a16:creationId xmlns:a16="http://schemas.microsoft.com/office/drawing/2014/main" id="{EC6F0357-E4FB-B1CC-C719-7438C5B57340}"/>
                </a:ext>
              </a:extLst>
            </p:cNvPr>
            <p:cNvPicPr>
              <a:picLocks noChangeAspect="1"/>
            </p:cNvPicPr>
            <p:nvPr/>
          </p:nvPicPr>
          <p:blipFill>
            <a:blip r:embed="rId3"/>
            <a:stretch>
              <a:fillRect/>
            </a:stretch>
          </p:blipFill>
          <p:spPr>
            <a:xfrm>
              <a:off x="0" y="0"/>
              <a:ext cx="7759700" cy="2057400"/>
            </a:xfrm>
            <a:prstGeom prst="rect">
              <a:avLst/>
            </a:prstGeom>
          </p:spPr>
        </p:pic>
        <p:pic>
          <p:nvPicPr>
            <p:cNvPr id="6" name="Picture 5">
              <a:extLst>
                <a:ext uri="{FF2B5EF4-FFF2-40B4-BE49-F238E27FC236}">
                  <a16:creationId xmlns:a16="http://schemas.microsoft.com/office/drawing/2014/main" id="{1D1EC2FF-31E8-60D7-D8A4-D2043CBD2BF5}"/>
                </a:ext>
              </a:extLst>
            </p:cNvPr>
            <p:cNvPicPr>
              <a:picLocks noChangeAspect="1"/>
            </p:cNvPicPr>
            <p:nvPr/>
          </p:nvPicPr>
          <p:blipFill>
            <a:blip r:embed="rId4"/>
            <a:stretch>
              <a:fillRect/>
            </a:stretch>
          </p:blipFill>
          <p:spPr>
            <a:xfrm>
              <a:off x="6096000" y="1358900"/>
              <a:ext cx="1663700" cy="584200"/>
            </a:xfrm>
            <a:prstGeom prst="rect">
              <a:avLst/>
            </a:prstGeom>
          </p:spPr>
        </p:pic>
      </p:grpSp>
      <p:grpSp>
        <p:nvGrpSpPr>
          <p:cNvPr id="12" name="Group 11">
            <a:extLst>
              <a:ext uri="{FF2B5EF4-FFF2-40B4-BE49-F238E27FC236}">
                <a16:creationId xmlns:a16="http://schemas.microsoft.com/office/drawing/2014/main" id="{E7E4285C-E3E7-42B3-0708-C56B07CC6830}"/>
              </a:ext>
            </a:extLst>
          </p:cNvPr>
          <p:cNvGrpSpPr/>
          <p:nvPr/>
        </p:nvGrpSpPr>
        <p:grpSpPr>
          <a:xfrm>
            <a:off x="5815012" y="4629150"/>
            <a:ext cx="6376987" cy="2228776"/>
            <a:chOff x="5472112" y="4436587"/>
            <a:chExt cx="6719888" cy="2421339"/>
          </a:xfrm>
        </p:grpSpPr>
        <p:pic>
          <p:nvPicPr>
            <p:cNvPr id="8" name="Picture 7">
              <a:extLst>
                <a:ext uri="{FF2B5EF4-FFF2-40B4-BE49-F238E27FC236}">
                  <a16:creationId xmlns:a16="http://schemas.microsoft.com/office/drawing/2014/main" id="{0E2CAD93-64C8-69B5-EB6D-AA6A85C34BC9}"/>
                </a:ext>
              </a:extLst>
            </p:cNvPr>
            <p:cNvPicPr>
              <a:picLocks noChangeAspect="1"/>
            </p:cNvPicPr>
            <p:nvPr/>
          </p:nvPicPr>
          <p:blipFill>
            <a:blip r:embed="rId5"/>
            <a:stretch>
              <a:fillRect/>
            </a:stretch>
          </p:blipFill>
          <p:spPr>
            <a:xfrm>
              <a:off x="5472112" y="4436661"/>
              <a:ext cx="6719887" cy="2421265"/>
            </a:xfrm>
            <a:prstGeom prst="rect">
              <a:avLst/>
            </a:prstGeom>
          </p:spPr>
        </p:pic>
        <p:pic>
          <p:nvPicPr>
            <p:cNvPr id="10" name="Picture 9">
              <a:extLst>
                <a:ext uri="{FF2B5EF4-FFF2-40B4-BE49-F238E27FC236}">
                  <a16:creationId xmlns:a16="http://schemas.microsoft.com/office/drawing/2014/main" id="{D8544E02-D41D-B78D-1DF8-47FCF18A799D}"/>
                </a:ext>
              </a:extLst>
            </p:cNvPr>
            <p:cNvPicPr>
              <a:picLocks noChangeAspect="1"/>
            </p:cNvPicPr>
            <p:nvPr/>
          </p:nvPicPr>
          <p:blipFill>
            <a:blip r:embed="rId6"/>
            <a:stretch>
              <a:fillRect/>
            </a:stretch>
          </p:blipFill>
          <p:spPr>
            <a:xfrm>
              <a:off x="11004550" y="4436587"/>
              <a:ext cx="1187450" cy="290455"/>
            </a:xfrm>
            <a:prstGeom prst="rect">
              <a:avLst/>
            </a:prstGeom>
          </p:spPr>
        </p:pic>
      </p:grpSp>
    </p:spTree>
    <p:extLst>
      <p:ext uri="{BB962C8B-B14F-4D97-AF65-F5344CB8AC3E}">
        <p14:creationId xmlns:p14="http://schemas.microsoft.com/office/powerpoint/2010/main" val="259050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3B24-4352-4610-B7DB-57EB4BDFDE0B}"/>
              </a:ext>
            </a:extLst>
          </p:cNvPr>
          <p:cNvSpPr>
            <a:spLocks noGrp="1"/>
          </p:cNvSpPr>
          <p:nvPr>
            <p:ph type="title"/>
          </p:nvPr>
        </p:nvSpPr>
        <p:spPr/>
        <p:txBody>
          <a:bodyPr/>
          <a:lstStyle/>
          <a:p>
            <a:r>
              <a:rPr lang="en" dirty="0"/>
              <a:t>Measurement of the photoelectric effect</a:t>
            </a:r>
          </a:p>
        </p:txBody>
      </p:sp>
      <p:pic>
        <p:nvPicPr>
          <p:cNvPr id="6" name="Picture 5">
            <a:extLst>
              <a:ext uri="{FF2B5EF4-FFF2-40B4-BE49-F238E27FC236}">
                <a16:creationId xmlns:a16="http://schemas.microsoft.com/office/drawing/2014/main" id="{9D2311FD-1C95-4CAD-9E1C-0EFCEEB1A405}"/>
              </a:ext>
            </a:extLst>
          </p:cNvPr>
          <p:cNvPicPr>
            <a:picLocks noChangeAspect="1"/>
          </p:cNvPicPr>
          <p:nvPr/>
        </p:nvPicPr>
        <p:blipFill>
          <a:blip r:embed="rId2"/>
          <a:stretch>
            <a:fillRect/>
          </a:stretch>
        </p:blipFill>
        <p:spPr>
          <a:xfrm>
            <a:off x="1223430" y="1171720"/>
            <a:ext cx="3046711" cy="5349416"/>
          </a:xfrm>
          <a:prstGeom prst="rect">
            <a:avLst/>
          </a:prstGeom>
        </p:spPr>
      </p:pic>
      <p:sp>
        <p:nvSpPr>
          <p:cNvPr id="8" name="Content Placeholder 2">
            <a:extLst>
              <a:ext uri="{FF2B5EF4-FFF2-40B4-BE49-F238E27FC236}">
                <a16:creationId xmlns:a16="http://schemas.microsoft.com/office/drawing/2014/main" id="{B5BB02ED-735E-48A9-9E69-FCA82C303EF0}"/>
              </a:ext>
            </a:extLst>
          </p:cNvPr>
          <p:cNvSpPr txBox="1">
            <a:spLocks/>
          </p:cNvSpPr>
          <p:nvPr/>
        </p:nvSpPr>
        <p:spPr>
          <a:xfrm>
            <a:off x="5739849" y="1314450"/>
            <a:ext cx="6212664" cy="554355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en" sz="2600" dirty="0"/>
              <a:t>An empty tube contains two metal plates, an emitter E and a collector C. A potential difference is generated between the two plates by a powered circuit.</a:t>
            </a:r>
          </a:p>
          <a:p>
            <a:pPr marL="0" indent="0" algn="just">
              <a:lnSpc>
                <a:spcPct val="110000"/>
              </a:lnSpc>
              <a:buFont typeface="Arial" panose="020B0604020202020204" pitchFamily="34" charset="0"/>
              <a:buNone/>
            </a:pPr>
            <a:r>
              <a:rPr lang="en" sz="2600" dirty="0"/>
              <a:t>The electrons emitted by E as a consequence of the incident light </a:t>
            </a:r>
            <a:r>
              <a:rPr lang="en" sz="2600" b="1" dirty="0"/>
              <a:t>are accelerated by the potential difference</a:t>
            </a:r>
            <a:r>
              <a:rPr lang="en" sz="2600" dirty="0"/>
              <a:t>. A part of the electrons reaches the collector and produces a current.</a:t>
            </a:r>
          </a:p>
          <a:p>
            <a:pPr marL="0" indent="0" algn="just">
              <a:lnSpc>
                <a:spcPct val="110000"/>
              </a:lnSpc>
              <a:buFont typeface="Arial" panose="020B0604020202020204" pitchFamily="34" charset="0"/>
              <a:buNone/>
            </a:pPr>
            <a:r>
              <a:rPr lang="en" sz="2600" dirty="0"/>
              <a:t>For a very high voltage, all the emitted electrons are attracted to the collector, and the current reaches a limit value for a given light intensity.</a:t>
            </a:r>
          </a:p>
          <a:p>
            <a:pPr marL="0" indent="0" algn="just">
              <a:lnSpc>
                <a:spcPct val="110000"/>
              </a:lnSpc>
              <a:buFont typeface="Arial" panose="020B0604020202020204" pitchFamily="34" charset="0"/>
              <a:buNone/>
            </a:pPr>
            <a:r>
              <a:rPr lang="en" sz="2600" dirty="0"/>
              <a:t>If we apply a negative potential difference, we slow down the electrons. </a:t>
            </a:r>
            <a:r>
              <a:rPr lang="en" sz="2600" b="1" dirty="0"/>
              <a:t>If we slow them down so that they stop just before they reach the collector, the measured current will be zero </a:t>
            </a:r>
            <a:r>
              <a:rPr lang="en" sz="2600" dirty="0"/>
              <a:t>.</a:t>
            </a:r>
          </a:p>
          <a:p>
            <a:pPr marL="0" indent="0" algn="just">
              <a:lnSpc>
                <a:spcPct val="110000"/>
              </a:lnSpc>
              <a:buFont typeface="Arial" panose="020B0604020202020204" pitchFamily="34" charset="0"/>
              <a:buNone/>
            </a:pPr>
            <a:r>
              <a:rPr lang="en" sz="2600" dirty="0"/>
              <a:t>Under this condition, </a:t>
            </a:r>
            <a:r>
              <a:rPr lang="en" sz="2600" b="1" dirty="0"/>
              <a:t>the potential difference </a:t>
            </a:r>
            <a:r>
              <a:rPr lang="en" sz="2600" b="1" i="1" dirty="0">
                <a:latin typeface="Symbol" panose="05050102010706020507" pitchFamily="18" charset="2"/>
              </a:rPr>
              <a:t>D </a:t>
            </a:r>
            <a:r>
              <a:rPr lang="en" sz="2600" b="1" i="1" dirty="0"/>
              <a:t>V </a:t>
            </a:r>
            <a:r>
              <a:rPr lang="en" sz="2600" b="1" i="1" baseline="-25000" dirty="0"/>
              <a:t>s </a:t>
            </a:r>
            <a:r>
              <a:rPr lang="en" sz="2600" b="1" dirty="0"/>
              <a:t>corresponds exactly to the kinetic energy of the emitted electrons </a:t>
            </a:r>
            <a:r>
              <a:rPr lang="en" sz="2600" dirty="0"/>
              <a:t>(called     </a:t>
            </a:r>
            <a:r>
              <a:rPr lang="en" sz="2600" i="1" dirty="0"/>
              <a:t>K </a:t>
            </a:r>
            <a:r>
              <a:rPr lang="en" sz="2600" i="1" baseline="-25000" dirty="0"/>
              <a:t>max </a:t>
            </a:r>
            <a:r>
              <a:rPr lang="en" sz="2600" dirty="0"/>
              <a:t>in the lecture notes).</a:t>
            </a:r>
          </a:p>
          <a:p>
            <a:pPr marL="0" indent="0" algn="just">
              <a:lnSpc>
                <a:spcPct val="110000"/>
              </a:lnSpc>
              <a:buFont typeface="Arial" panose="020B0604020202020204" pitchFamily="34" charset="0"/>
              <a:buNone/>
            </a:pPr>
            <a:endParaRPr lang="fr-CH" sz="2600" dirty="0"/>
          </a:p>
          <a:p>
            <a:pPr marL="0" indent="0" algn="just">
              <a:lnSpc>
                <a:spcPct val="110000"/>
              </a:lnSpc>
              <a:buFont typeface="Arial" panose="020B0604020202020204" pitchFamily="34" charset="0"/>
              <a:buNone/>
            </a:pPr>
            <a:r>
              <a:rPr lang="en" sz="2600" dirty="0"/>
              <a:t>This measured value </a:t>
            </a:r>
            <a:r>
              <a:rPr lang="en" sz="2600" b="1" dirty="0"/>
              <a:t>does not depend on the intensity of the light</a:t>
            </a:r>
          </a:p>
        </p:txBody>
      </p:sp>
      <p:pic>
        <p:nvPicPr>
          <p:cNvPr id="9" name="Picture 2">
            <a:extLst>
              <a:ext uri="{FF2B5EF4-FFF2-40B4-BE49-F238E27FC236}">
                <a16:creationId xmlns:a16="http://schemas.microsoft.com/office/drawing/2014/main" id="{A0B7D59B-0358-4B39-982E-232794B86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625" y="5611508"/>
            <a:ext cx="1863090" cy="27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76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3B24-4352-4610-B7DB-57EB4BDFDE0B}"/>
              </a:ext>
            </a:extLst>
          </p:cNvPr>
          <p:cNvSpPr>
            <a:spLocks noGrp="1"/>
          </p:cNvSpPr>
          <p:nvPr>
            <p:ph type="title"/>
          </p:nvPr>
        </p:nvSpPr>
        <p:spPr/>
        <p:txBody>
          <a:bodyPr/>
          <a:lstStyle/>
          <a:p>
            <a:r>
              <a:rPr lang="en" dirty="0"/>
              <a:t>Measurement of the photoelectric effect</a:t>
            </a:r>
          </a:p>
        </p:txBody>
      </p:sp>
      <p:grpSp>
        <p:nvGrpSpPr>
          <p:cNvPr id="3" name="Group 2">
            <a:extLst>
              <a:ext uri="{FF2B5EF4-FFF2-40B4-BE49-F238E27FC236}">
                <a16:creationId xmlns:a16="http://schemas.microsoft.com/office/drawing/2014/main" id="{881AD592-93CD-4CC9-A69A-1E4E0C3CCFE1}"/>
              </a:ext>
            </a:extLst>
          </p:cNvPr>
          <p:cNvGrpSpPr/>
          <p:nvPr/>
        </p:nvGrpSpPr>
        <p:grpSpPr>
          <a:xfrm>
            <a:off x="140681" y="1376392"/>
            <a:ext cx="5536408" cy="4235116"/>
            <a:chOff x="5482170" y="1207438"/>
            <a:chExt cx="5536408" cy="4235116"/>
          </a:xfrm>
        </p:grpSpPr>
        <p:pic>
          <p:nvPicPr>
            <p:cNvPr id="4" name="Picture 3">
              <a:extLst>
                <a:ext uri="{FF2B5EF4-FFF2-40B4-BE49-F238E27FC236}">
                  <a16:creationId xmlns:a16="http://schemas.microsoft.com/office/drawing/2014/main" id="{3E8D8BF5-7580-444B-BBCC-685952E3E205}"/>
                </a:ext>
              </a:extLst>
            </p:cNvPr>
            <p:cNvPicPr>
              <a:picLocks noChangeAspect="1"/>
            </p:cNvPicPr>
            <p:nvPr/>
          </p:nvPicPr>
          <p:blipFill>
            <a:blip r:embed="rId2"/>
            <a:stretch>
              <a:fillRect/>
            </a:stretch>
          </p:blipFill>
          <p:spPr>
            <a:xfrm>
              <a:off x="5482170" y="1207438"/>
              <a:ext cx="5486400" cy="4235116"/>
            </a:xfrm>
            <a:prstGeom prst="rect">
              <a:avLst/>
            </a:prstGeom>
          </p:spPr>
        </p:pic>
        <p:sp>
          <p:nvSpPr>
            <p:cNvPr id="7" name="TextBox 6">
              <a:extLst>
                <a:ext uri="{FF2B5EF4-FFF2-40B4-BE49-F238E27FC236}">
                  <a16:creationId xmlns:a16="http://schemas.microsoft.com/office/drawing/2014/main" id="{10C25F3C-D25D-432C-B3EA-76DD02886CD7}"/>
                </a:ext>
              </a:extLst>
            </p:cNvPr>
            <p:cNvSpPr txBox="1"/>
            <p:nvPr/>
          </p:nvSpPr>
          <p:spPr>
            <a:xfrm>
              <a:off x="8458056" y="3087147"/>
              <a:ext cx="1786082" cy="369332"/>
            </a:xfrm>
            <a:prstGeom prst="rect">
              <a:avLst/>
            </a:prstGeom>
            <a:solidFill>
              <a:schemeClr val="bg1"/>
            </a:solidFill>
          </p:spPr>
          <p:txBody>
            <a:bodyPr wrap="square">
              <a:spAutoFit/>
            </a:bodyPr>
            <a:lstStyle/>
            <a:p>
              <a:r>
                <a:rPr lang="en" sz="1800" dirty="0"/>
                <a:t>High intensity</a:t>
              </a:r>
              <a:endParaRPr lang="fr-CH" dirty="0"/>
            </a:p>
          </p:txBody>
        </p:sp>
        <p:sp>
          <p:nvSpPr>
            <p:cNvPr id="8" name="TextBox 7">
              <a:extLst>
                <a:ext uri="{FF2B5EF4-FFF2-40B4-BE49-F238E27FC236}">
                  <a16:creationId xmlns:a16="http://schemas.microsoft.com/office/drawing/2014/main" id="{7E16EC2C-EFF0-429A-BFB7-4CB91D204507}"/>
                </a:ext>
              </a:extLst>
            </p:cNvPr>
            <p:cNvSpPr txBox="1"/>
            <p:nvPr/>
          </p:nvSpPr>
          <p:spPr>
            <a:xfrm>
              <a:off x="8456895" y="3839838"/>
              <a:ext cx="1637223" cy="369332"/>
            </a:xfrm>
            <a:prstGeom prst="rect">
              <a:avLst/>
            </a:prstGeom>
            <a:solidFill>
              <a:schemeClr val="bg1"/>
            </a:solidFill>
          </p:spPr>
          <p:txBody>
            <a:bodyPr wrap="square">
              <a:spAutoFit/>
            </a:bodyPr>
            <a:lstStyle/>
            <a:p>
              <a:r>
                <a:rPr lang="en" sz="1800" dirty="0"/>
                <a:t>Low intensity</a:t>
              </a:r>
              <a:endParaRPr lang="fr-CH" dirty="0"/>
            </a:p>
          </p:txBody>
        </p:sp>
        <p:sp>
          <p:nvSpPr>
            <p:cNvPr id="9" name="TextBox 8">
              <a:extLst>
                <a:ext uri="{FF2B5EF4-FFF2-40B4-BE49-F238E27FC236}">
                  <a16:creationId xmlns:a16="http://schemas.microsoft.com/office/drawing/2014/main" id="{103C2AA5-6DEB-4F22-B0D0-A4806DBE6CE2}"/>
                </a:ext>
              </a:extLst>
            </p:cNvPr>
            <p:cNvSpPr txBox="1"/>
            <p:nvPr/>
          </p:nvSpPr>
          <p:spPr>
            <a:xfrm>
              <a:off x="9808571" y="4592529"/>
              <a:ext cx="1210007" cy="646331"/>
            </a:xfrm>
            <a:prstGeom prst="rect">
              <a:avLst/>
            </a:prstGeom>
            <a:solidFill>
              <a:schemeClr val="bg1"/>
            </a:solidFill>
          </p:spPr>
          <p:txBody>
            <a:bodyPr wrap="square">
              <a:spAutoFit/>
            </a:bodyPr>
            <a:lstStyle/>
            <a:p>
              <a:r>
                <a:rPr lang="en" sz="1800" dirty="0"/>
                <a:t>Applied voltage</a:t>
              </a:r>
              <a:endParaRPr lang="fr-CH" dirty="0"/>
            </a:p>
          </p:txBody>
        </p:sp>
      </p:grpSp>
      <p:sp>
        <p:nvSpPr>
          <p:cNvPr id="15" name="Content Placeholder 2">
            <a:extLst>
              <a:ext uri="{FF2B5EF4-FFF2-40B4-BE49-F238E27FC236}">
                <a16:creationId xmlns:a16="http://schemas.microsoft.com/office/drawing/2014/main" id="{EB295286-5254-437C-84C5-A7670BB3B9CC}"/>
              </a:ext>
            </a:extLst>
          </p:cNvPr>
          <p:cNvSpPr txBox="1">
            <a:spLocks/>
          </p:cNvSpPr>
          <p:nvPr/>
        </p:nvSpPr>
        <p:spPr>
          <a:xfrm>
            <a:off x="5739849" y="1314450"/>
            <a:ext cx="6212664" cy="554355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en" sz="2600" dirty="0"/>
              <a:t>An empty tube contains two metal plates, an emitter E and a collector C. A potential difference is generated between the two plates by a powered circuit.</a:t>
            </a:r>
          </a:p>
          <a:p>
            <a:pPr marL="0" indent="0" algn="just">
              <a:lnSpc>
                <a:spcPct val="110000"/>
              </a:lnSpc>
              <a:buFont typeface="Arial" panose="020B0604020202020204" pitchFamily="34" charset="0"/>
              <a:buNone/>
            </a:pPr>
            <a:r>
              <a:rPr lang="en" sz="2600" dirty="0"/>
              <a:t>The electrons emitted by E as a consequence of the incident light </a:t>
            </a:r>
            <a:r>
              <a:rPr lang="en" sz="2600" b="1" dirty="0"/>
              <a:t>are accelerated by the potential difference </a:t>
            </a:r>
            <a:r>
              <a:rPr lang="en" sz="2600" dirty="0"/>
              <a:t>. A part of the electrons reaches the collector and produces a current.</a:t>
            </a:r>
          </a:p>
          <a:p>
            <a:pPr marL="0" indent="0" algn="just">
              <a:lnSpc>
                <a:spcPct val="110000"/>
              </a:lnSpc>
              <a:buFont typeface="Arial" panose="020B0604020202020204" pitchFamily="34" charset="0"/>
              <a:buNone/>
            </a:pPr>
            <a:r>
              <a:rPr lang="en" sz="2600" dirty="0"/>
              <a:t>For a very high voltage, all the emitted electrons are attracted to the collector and the current reaches a limit value for a given light intensity.</a:t>
            </a:r>
          </a:p>
          <a:p>
            <a:pPr marL="0" indent="0" algn="just">
              <a:lnSpc>
                <a:spcPct val="110000"/>
              </a:lnSpc>
              <a:buFont typeface="Arial" panose="020B0604020202020204" pitchFamily="34" charset="0"/>
              <a:buNone/>
            </a:pPr>
            <a:r>
              <a:rPr lang="en" sz="2600" dirty="0"/>
              <a:t>If we apply a negative potential difference, we slow down the electrons. </a:t>
            </a:r>
            <a:r>
              <a:rPr lang="en" sz="2600" b="1" dirty="0"/>
              <a:t>If we slow them down so that they stop just before they reach the collector, the measured current will be zero </a:t>
            </a:r>
            <a:r>
              <a:rPr lang="en" sz="2600" dirty="0"/>
              <a:t>.</a:t>
            </a:r>
          </a:p>
          <a:p>
            <a:pPr marL="0" indent="0" algn="just">
              <a:lnSpc>
                <a:spcPct val="110000"/>
              </a:lnSpc>
              <a:buFont typeface="Arial" panose="020B0604020202020204" pitchFamily="34" charset="0"/>
              <a:buNone/>
            </a:pPr>
            <a:r>
              <a:rPr lang="en" sz="2600" dirty="0"/>
              <a:t>Under this condition, </a:t>
            </a:r>
            <a:r>
              <a:rPr lang="en" sz="2600" b="1" dirty="0"/>
              <a:t>the potential difference </a:t>
            </a:r>
            <a:r>
              <a:rPr lang="en" sz="2600" b="1" i="1" dirty="0">
                <a:latin typeface="Symbol" panose="05050102010706020507" pitchFamily="18" charset="2"/>
              </a:rPr>
              <a:t>D </a:t>
            </a:r>
            <a:r>
              <a:rPr lang="en" sz="2600" b="1" i="1" dirty="0"/>
              <a:t>V </a:t>
            </a:r>
            <a:r>
              <a:rPr lang="en" sz="2600" b="1" i="1" baseline="-25000" dirty="0"/>
              <a:t>s </a:t>
            </a:r>
            <a:r>
              <a:rPr lang="en" sz="2600" b="1" dirty="0"/>
              <a:t>corresponds exactly to the kinetic energy of the emitted electrons </a:t>
            </a:r>
            <a:r>
              <a:rPr lang="en" sz="2600" dirty="0"/>
              <a:t>(called     </a:t>
            </a:r>
            <a:r>
              <a:rPr lang="en" sz="2600" i="1" dirty="0"/>
              <a:t>K </a:t>
            </a:r>
            <a:r>
              <a:rPr lang="en" sz="2600" i="1" baseline="-25000" dirty="0"/>
              <a:t>max </a:t>
            </a:r>
            <a:r>
              <a:rPr lang="en" sz="2600" dirty="0"/>
              <a:t>in the lecture notes).</a:t>
            </a:r>
          </a:p>
          <a:p>
            <a:pPr marL="0" indent="0" algn="just">
              <a:lnSpc>
                <a:spcPct val="110000"/>
              </a:lnSpc>
              <a:buFont typeface="Arial" panose="020B0604020202020204" pitchFamily="34" charset="0"/>
              <a:buNone/>
            </a:pPr>
            <a:endParaRPr lang="fr-CH" sz="2600" dirty="0"/>
          </a:p>
          <a:p>
            <a:pPr marL="0" indent="0" algn="just">
              <a:lnSpc>
                <a:spcPct val="110000"/>
              </a:lnSpc>
              <a:buFont typeface="Arial" panose="020B0604020202020204" pitchFamily="34" charset="0"/>
              <a:buNone/>
            </a:pPr>
            <a:r>
              <a:rPr lang="en" sz="2600" dirty="0"/>
              <a:t>This measured value </a:t>
            </a:r>
            <a:r>
              <a:rPr lang="en" sz="2600" b="1" dirty="0"/>
              <a:t>does not depend on the intensity of the light</a:t>
            </a:r>
          </a:p>
        </p:txBody>
      </p:sp>
      <p:pic>
        <p:nvPicPr>
          <p:cNvPr id="16" name="Picture 2">
            <a:extLst>
              <a:ext uri="{FF2B5EF4-FFF2-40B4-BE49-F238E27FC236}">
                <a16:creationId xmlns:a16="http://schemas.microsoft.com/office/drawing/2014/main" id="{3C62884F-54FA-4C6B-91CB-240880F91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625" y="5611508"/>
            <a:ext cx="1863090" cy="27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599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0F7F-09C5-4F18-9E9E-65FBFDF348CC}"/>
              </a:ext>
            </a:extLst>
          </p:cNvPr>
          <p:cNvSpPr>
            <a:spLocks noGrp="1"/>
          </p:cNvSpPr>
          <p:nvPr>
            <p:ph type="title"/>
          </p:nvPr>
        </p:nvSpPr>
        <p:spPr/>
        <p:txBody>
          <a:bodyPr/>
          <a:lstStyle/>
          <a:p>
            <a:r>
              <a:rPr lang="en" dirty="0"/>
              <a:t>Characteristics observed in the experiment</a:t>
            </a:r>
          </a:p>
        </p:txBody>
      </p:sp>
      <p:sp>
        <p:nvSpPr>
          <p:cNvPr id="3" name="Content Placeholder 2">
            <a:extLst>
              <a:ext uri="{FF2B5EF4-FFF2-40B4-BE49-F238E27FC236}">
                <a16:creationId xmlns:a16="http://schemas.microsoft.com/office/drawing/2014/main" id="{91287283-5732-423C-B56F-E62D5D7B0DAB}"/>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AutoNum type="arabicPeriod"/>
            </a:pPr>
            <a:r>
              <a:rPr lang="en" sz="1800" dirty="0"/>
              <a:t>How does the kinetic energy of electrons emitted by the metal depend on the intensity of light?</a:t>
            </a:r>
          </a:p>
          <a:p>
            <a:pPr marL="457200" lvl="1" indent="0" algn="just">
              <a:spcBef>
                <a:spcPts val="1200"/>
              </a:spcBef>
              <a:spcAft>
                <a:spcPts val="1200"/>
              </a:spcAft>
              <a:buNone/>
            </a:pPr>
            <a:r>
              <a:rPr lang="en" sz="1800" b="1" dirty="0"/>
              <a:t>What classical physics predicts </a:t>
            </a:r>
            <a:r>
              <a:rPr lang="en" sz="1800" dirty="0"/>
              <a:t>: Electrons should absorb energy continuously, as in a forced harmonic oscillator (seen in general physics. Think of a swing that is pushed with each oscillation). If the intensity of the light is increased, the energy is absorbed more quickly by the electrons, which should be emitted with greater kinetic energy.</a:t>
            </a:r>
          </a:p>
          <a:p>
            <a:pPr marL="457200" lvl="1" indent="0" algn="just">
              <a:buNone/>
            </a:pPr>
            <a:r>
              <a:rPr lang="en" sz="1800" b="1" dirty="0"/>
              <a:t>What we observe in the experiment </a:t>
            </a:r>
            <a:r>
              <a:rPr lang="en" sz="1800" dirty="0"/>
              <a:t>: The maximum kinetic energy of the emitted electrons does not depend on the intensity of the light.</a:t>
            </a:r>
          </a:p>
          <a:p>
            <a:pPr marL="0" indent="0" algn="just">
              <a:buNone/>
            </a:pPr>
            <a:endParaRPr lang="fr-CH" sz="1800" dirty="0"/>
          </a:p>
          <a:p>
            <a:pPr marL="0" indent="0" algn="just">
              <a:buNone/>
            </a:pPr>
            <a:endParaRPr lang="fr-CH" sz="1800" dirty="0"/>
          </a:p>
        </p:txBody>
      </p:sp>
      <p:pic>
        <p:nvPicPr>
          <p:cNvPr id="4" name="Picture 3">
            <a:extLst>
              <a:ext uri="{FF2B5EF4-FFF2-40B4-BE49-F238E27FC236}">
                <a16:creationId xmlns:a16="http://schemas.microsoft.com/office/drawing/2014/main" id="{0FDA65D7-0A5F-4866-9BE5-0180659C2159}"/>
              </a:ext>
            </a:extLst>
          </p:cNvPr>
          <p:cNvPicPr>
            <a:picLocks noChangeAspect="1"/>
          </p:cNvPicPr>
          <p:nvPr/>
        </p:nvPicPr>
        <p:blipFill rotWithShape="1">
          <a:blip r:embed="rId2"/>
          <a:srcRect t="37690"/>
          <a:stretch/>
        </p:blipFill>
        <p:spPr>
          <a:xfrm>
            <a:off x="3120144" y="3964782"/>
            <a:ext cx="5486400" cy="2638900"/>
          </a:xfrm>
          <a:prstGeom prst="rect">
            <a:avLst/>
          </a:prstGeom>
        </p:spPr>
      </p:pic>
      <p:sp>
        <p:nvSpPr>
          <p:cNvPr id="7" name="TextBox 6">
            <a:extLst>
              <a:ext uri="{FF2B5EF4-FFF2-40B4-BE49-F238E27FC236}">
                <a16:creationId xmlns:a16="http://schemas.microsoft.com/office/drawing/2014/main" id="{73FCA7F3-EB59-49DE-A938-F8D38F6594A1}"/>
              </a:ext>
            </a:extLst>
          </p:cNvPr>
          <p:cNvSpPr txBox="1"/>
          <p:nvPr/>
        </p:nvSpPr>
        <p:spPr>
          <a:xfrm>
            <a:off x="6026491" y="4967266"/>
            <a:ext cx="3116349" cy="369332"/>
          </a:xfrm>
          <a:prstGeom prst="rect">
            <a:avLst/>
          </a:prstGeom>
          <a:solidFill>
            <a:schemeClr val="bg1"/>
          </a:solidFill>
        </p:spPr>
        <p:txBody>
          <a:bodyPr wrap="square">
            <a:spAutoFit/>
          </a:bodyPr>
          <a:lstStyle/>
          <a:p>
            <a:r>
              <a:rPr lang="en" sz="1800" dirty="0"/>
              <a:t>Low intensity</a:t>
            </a:r>
            <a:endParaRPr lang="fr-CH" dirty="0"/>
          </a:p>
        </p:txBody>
      </p:sp>
      <p:sp>
        <p:nvSpPr>
          <p:cNvPr id="8" name="TextBox 7">
            <a:extLst>
              <a:ext uri="{FF2B5EF4-FFF2-40B4-BE49-F238E27FC236}">
                <a16:creationId xmlns:a16="http://schemas.microsoft.com/office/drawing/2014/main" id="{F60C39B2-3A35-4AFF-A367-AF54417868FD}"/>
              </a:ext>
            </a:extLst>
          </p:cNvPr>
          <p:cNvSpPr txBox="1"/>
          <p:nvPr/>
        </p:nvSpPr>
        <p:spPr>
          <a:xfrm>
            <a:off x="7435319" y="5719957"/>
            <a:ext cx="1527198" cy="646331"/>
          </a:xfrm>
          <a:prstGeom prst="rect">
            <a:avLst/>
          </a:prstGeom>
          <a:solidFill>
            <a:schemeClr val="bg1"/>
          </a:solidFill>
        </p:spPr>
        <p:txBody>
          <a:bodyPr wrap="square">
            <a:spAutoFit/>
          </a:bodyPr>
          <a:lstStyle/>
          <a:p>
            <a:r>
              <a:rPr lang="en" sz="1800" dirty="0"/>
              <a:t>Applied voltage</a:t>
            </a:r>
            <a:endParaRPr lang="fr-CH" dirty="0"/>
          </a:p>
        </p:txBody>
      </p:sp>
      <p:sp>
        <p:nvSpPr>
          <p:cNvPr id="9" name="TextBox 8">
            <a:extLst>
              <a:ext uri="{FF2B5EF4-FFF2-40B4-BE49-F238E27FC236}">
                <a16:creationId xmlns:a16="http://schemas.microsoft.com/office/drawing/2014/main" id="{EBD8757F-3E43-4606-AB8B-F2B7FEE922FC}"/>
              </a:ext>
            </a:extLst>
          </p:cNvPr>
          <p:cNvSpPr txBox="1"/>
          <p:nvPr/>
        </p:nvSpPr>
        <p:spPr>
          <a:xfrm>
            <a:off x="4606072" y="3595450"/>
            <a:ext cx="1725177" cy="369332"/>
          </a:xfrm>
          <a:prstGeom prst="rect">
            <a:avLst/>
          </a:prstGeom>
          <a:solidFill>
            <a:schemeClr val="bg1"/>
          </a:solidFill>
        </p:spPr>
        <p:txBody>
          <a:bodyPr wrap="square">
            <a:spAutoFit/>
          </a:bodyPr>
          <a:lstStyle/>
          <a:p>
            <a:r>
              <a:rPr lang="en" dirty="0"/>
              <a:t>Photo current</a:t>
            </a:r>
            <a:endParaRPr lang="fr-CH" dirty="0"/>
          </a:p>
        </p:txBody>
      </p:sp>
      <p:sp>
        <p:nvSpPr>
          <p:cNvPr id="5" name="Rectangle 4">
            <a:extLst>
              <a:ext uri="{FF2B5EF4-FFF2-40B4-BE49-F238E27FC236}">
                <a16:creationId xmlns:a16="http://schemas.microsoft.com/office/drawing/2014/main" id="{2752DB3F-03C4-4971-9160-050EE56BCC7C}"/>
              </a:ext>
            </a:extLst>
          </p:cNvPr>
          <p:cNvSpPr/>
          <p:nvPr/>
        </p:nvSpPr>
        <p:spPr>
          <a:xfrm>
            <a:off x="3185652" y="3893574"/>
            <a:ext cx="1725178" cy="1757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411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0F7F-09C5-4F18-9E9E-65FBFDF348CC}"/>
              </a:ext>
            </a:extLst>
          </p:cNvPr>
          <p:cNvSpPr>
            <a:spLocks noGrp="1"/>
          </p:cNvSpPr>
          <p:nvPr>
            <p:ph type="title"/>
          </p:nvPr>
        </p:nvSpPr>
        <p:spPr/>
        <p:txBody>
          <a:bodyPr/>
          <a:lstStyle/>
          <a:p>
            <a:r>
              <a:rPr lang="en" dirty="0"/>
              <a:t>Characteristics observed in the experiment</a:t>
            </a:r>
          </a:p>
        </p:txBody>
      </p:sp>
      <p:sp>
        <p:nvSpPr>
          <p:cNvPr id="3" name="Content Placeholder 2">
            <a:extLst>
              <a:ext uri="{FF2B5EF4-FFF2-40B4-BE49-F238E27FC236}">
                <a16:creationId xmlns:a16="http://schemas.microsoft.com/office/drawing/2014/main" id="{91287283-5732-423C-B56F-E62D5D7B0DAB}"/>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startAt="2"/>
            </a:pPr>
            <a:r>
              <a:rPr lang="en" sz="1800" dirty="0"/>
              <a:t>What is the delay between the light hitting the metal and the emission of electrons?</a:t>
            </a:r>
          </a:p>
          <a:p>
            <a:pPr marL="457200" lvl="1" indent="0" algn="just">
              <a:spcBef>
                <a:spcPts val="1200"/>
              </a:spcBef>
              <a:spcAft>
                <a:spcPts val="1200"/>
              </a:spcAft>
              <a:buNone/>
            </a:pPr>
            <a:r>
              <a:rPr lang="en" sz="1800" b="1" dirty="0"/>
              <a:t>What classical physics predicts </a:t>
            </a:r>
            <a:r>
              <a:rPr lang="en" sz="1800" dirty="0"/>
              <a:t>: For a small intensity of light there should be a delay. Since at low intensity the energy is absorbed slowly by the electron, it will take longer for it to acquire enough energy to be torn off the atoms of the metal.</a:t>
            </a:r>
          </a:p>
          <a:p>
            <a:pPr marL="457200" lvl="1" indent="0" algn="just">
              <a:buNone/>
            </a:pPr>
            <a:r>
              <a:rPr lang="en" sz="1800" b="1" dirty="0"/>
              <a:t>What we observe in the experiment </a:t>
            </a:r>
            <a:r>
              <a:rPr lang="en" sz="1800" dirty="0"/>
              <a:t>: Electrons are emitted instantly upon the arrival of light, regardless of its intensity.</a:t>
            </a:r>
          </a:p>
          <a:p>
            <a:pPr marL="0" indent="0" algn="just">
              <a:buNone/>
            </a:pPr>
            <a:endParaRPr lang="fr-CH" sz="1800" dirty="0"/>
          </a:p>
          <a:p>
            <a:pPr marL="0" indent="0" algn="just">
              <a:buNone/>
            </a:pPr>
            <a:endParaRPr lang="fr-CH" sz="1800" dirty="0"/>
          </a:p>
        </p:txBody>
      </p:sp>
    </p:spTree>
    <p:extLst>
      <p:ext uri="{BB962C8B-B14F-4D97-AF65-F5344CB8AC3E}">
        <p14:creationId xmlns:p14="http://schemas.microsoft.com/office/powerpoint/2010/main" val="3168963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0F7F-09C5-4F18-9E9E-65FBFDF348CC}"/>
              </a:ext>
            </a:extLst>
          </p:cNvPr>
          <p:cNvSpPr>
            <a:spLocks noGrp="1"/>
          </p:cNvSpPr>
          <p:nvPr>
            <p:ph type="title"/>
          </p:nvPr>
        </p:nvSpPr>
        <p:spPr/>
        <p:txBody>
          <a:bodyPr/>
          <a:lstStyle/>
          <a:p>
            <a:r>
              <a:rPr lang="en" dirty="0"/>
              <a:t>Characteristics observed in the experiment</a:t>
            </a:r>
          </a:p>
        </p:txBody>
      </p:sp>
      <p:sp>
        <p:nvSpPr>
          <p:cNvPr id="3" name="Content Placeholder 2">
            <a:extLst>
              <a:ext uri="{FF2B5EF4-FFF2-40B4-BE49-F238E27FC236}">
                <a16:creationId xmlns:a16="http://schemas.microsoft.com/office/drawing/2014/main" id="{91287283-5732-423C-B56F-E62D5D7B0DAB}"/>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startAt="3"/>
            </a:pPr>
            <a:r>
              <a:rPr lang="en" sz="1800" dirty="0"/>
              <a:t>How does electron emission depend on the frequency of light?</a:t>
            </a:r>
          </a:p>
          <a:p>
            <a:pPr marL="457200" lvl="1" indent="0" algn="just">
              <a:spcBef>
                <a:spcPts val="1200"/>
              </a:spcBef>
              <a:spcAft>
                <a:spcPts val="1200"/>
              </a:spcAft>
              <a:buNone/>
            </a:pPr>
            <a:r>
              <a:rPr lang="en" sz="1800" b="1" dirty="0"/>
              <a:t>What classical physics predicts </a:t>
            </a:r>
            <a:r>
              <a:rPr lang="en" sz="1800" dirty="0"/>
              <a:t>: Electrons should be torn out of the metal for any frequency of light, provided the intensity is high enough. Think of the forced oscillator. If the frequency of the forcing term is very different from the frequency of the oscillator, the energy transfer will be less efficient, but still present.</a:t>
            </a:r>
          </a:p>
          <a:p>
            <a:pPr marL="457200" lvl="1" indent="0" algn="just">
              <a:buNone/>
            </a:pPr>
            <a:r>
              <a:rPr lang="en" sz="1800" b="1" dirty="0"/>
              <a:t>What we observe in the experiment </a:t>
            </a:r>
            <a:r>
              <a:rPr lang="en" sz="1800" dirty="0"/>
              <a:t>: We observe that there is a threshold frequency </a:t>
            </a:r>
            <a:r>
              <a:rPr lang="en" sz="1800" i="1" dirty="0"/>
              <a:t>f</a:t>
            </a:r>
            <a:r>
              <a:rPr lang="en" sz="1800" i="1" baseline="-25000" dirty="0"/>
              <a:t>c </a:t>
            </a:r>
            <a:r>
              <a:rPr lang="en" sz="1800" dirty="0"/>
              <a:t>. This frequency is characteristic of the type of metal used. If the frequency of the light is lower than the threshold frequency, no electrons are emitted, regardless of the intensity of the light.</a:t>
            </a:r>
          </a:p>
          <a:p>
            <a:pPr marL="0" indent="0" algn="just">
              <a:buNone/>
            </a:pPr>
            <a:endParaRPr lang="fr-CH" sz="1800" dirty="0"/>
          </a:p>
          <a:p>
            <a:pPr marL="0" indent="0" algn="just">
              <a:buNone/>
            </a:pPr>
            <a:endParaRPr lang="fr-CH" sz="1800" dirty="0"/>
          </a:p>
        </p:txBody>
      </p:sp>
      <p:pic>
        <p:nvPicPr>
          <p:cNvPr id="6" name="Picture 5">
            <a:extLst>
              <a:ext uri="{FF2B5EF4-FFF2-40B4-BE49-F238E27FC236}">
                <a16:creationId xmlns:a16="http://schemas.microsoft.com/office/drawing/2014/main" id="{AE539631-EE44-45A4-875E-67B0CD7AD8C2}"/>
              </a:ext>
            </a:extLst>
          </p:cNvPr>
          <p:cNvPicPr>
            <a:picLocks noChangeAspect="1"/>
          </p:cNvPicPr>
          <p:nvPr/>
        </p:nvPicPr>
        <p:blipFill>
          <a:blip r:embed="rId2"/>
          <a:stretch>
            <a:fillRect/>
          </a:stretch>
        </p:blipFill>
        <p:spPr>
          <a:xfrm>
            <a:off x="3230663" y="3920915"/>
            <a:ext cx="5593976" cy="2636253"/>
          </a:xfrm>
          <a:prstGeom prst="rect">
            <a:avLst/>
          </a:prstGeom>
        </p:spPr>
      </p:pic>
      <p:sp>
        <p:nvSpPr>
          <p:cNvPr id="4" name="Rectangle 3">
            <a:extLst>
              <a:ext uri="{FF2B5EF4-FFF2-40B4-BE49-F238E27FC236}">
                <a16:creationId xmlns:a16="http://schemas.microsoft.com/office/drawing/2014/main" id="{84ECDBCC-CF01-46D1-9383-C5C5A7A883BF}"/>
              </a:ext>
            </a:extLst>
          </p:cNvPr>
          <p:cNvSpPr/>
          <p:nvPr/>
        </p:nvSpPr>
        <p:spPr>
          <a:xfrm>
            <a:off x="6436519" y="4429124"/>
            <a:ext cx="2586037" cy="1507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296013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0F7F-09C5-4F18-9E9E-65FBFDF348CC}"/>
              </a:ext>
            </a:extLst>
          </p:cNvPr>
          <p:cNvSpPr>
            <a:spLocks noGrp="1"/>
          </p:cNvSpPr>
          <p:nvPr>
            <p:ph type="title"/>
          </p:nvPr>
        </p:nvSpPr>
        <p:spPr/>
        <p:txBody>
          <a:bodyPr/>
          <a:lstStyle/>
          <a:p>
            <a:r>
              <a:rPr lang="en" dirty="0"/>
              <a:t>Characteristics observed in the experiment</a:t>
            </a:r>
          </a:p>
        </p:txBody>
      </p:sp>
      <p:sp>
        <p:nvSpPr>
          <p:cNvPr id="3" name="Content Placeholder 2">
            <a:extLst>
              <a:ext uri="{FF2B5EF4-FFF2-40B4-BE49-F238E27FC236}">
                <a16:creationId xmlns:a16="http://schemas.microsoft.com/office/drawing/2014/main" id="{91287283-5732-423C-B56F-E62D5D7B0DAB}"/>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startAt="4"/>
            </a:pPr>
            <a:r>
              <a:rPr lang="en" sz="1800" dirty="0"/>
              <a:t>How does the kinetic energy of the emitted electrons depend on the frequency of light?</a:t>
            </a:r>
          </a:p>
          <a:p>
            <a:pPr marL="457200" lvl="1" indent="0" algn="just">
              <a:spcBef>
                <a:spcPts val="1200"/>
              </a:spcBef>
              <a:spcAft>
                <a:spcPts val="1200"/>
              </a:spcAft>
              <a:buNone/>
            </a:pPr>
            <a:r>
              <a:rPr lang="en" sz="1800" b="1" dirty="0"/>
              <a:t>What classical physics predicts </a:t>
            </a:r>
            <a:r>
              <a:rPr lang="en" sz="1800" dirty="0"/>
              <a:t>: There should be no connection between the frequency of light and the energy of the emitted electrons. At each frequency, the energy of the emitted electrons should depend on the intensity of the light.</a:t>
            </a:r>
          </a:p>
          <a:p>
            <a:pPr marL="457200" lvl="1" indent="0" algn="just">
              <a:buNone/>
            </a:pPr>
            <a:r>
              <a:rPr lang="en" sz="1800" b="1" dirty="0"/>
              <a:t>What we observe in the experiment </a:t>
            </a:r>
            <a:r>
              <a:rPr lang="en" sz="1800" dirty="0"/>
              <a:t>: The kinetic energy of the emitted electrons increases linearly with the frequency of the light.</a:t>
            </a:r>
          </a:p>
          <a:p>
            <a:pPr marL="0" indent="0" algn="just">
              <a:buNone/>
            </a:pPr>
            <a:endParaRPr lang="fr-CH" sz="1800" dirty="0"/>
          </a:p>
          <a:p>
            <a:pPr marL="0" indent="0" algn="just">
              <a:buNone/>
            </a:pPr>
            <a:endParaRPr lang="fr-CH" sz="1800" dirty="0"/>
          </a:p>
        </p:txBody>
      </p:sp>
      <p:pic>
        <p:nvPicPr>
          <p:cNvPr id="5" name="Picture 4">
            <a:extLst>
              <a:ext uri="{FF2B5EF4-FFF2-40B4-BE49-F238E27FC236}">
                <a16:creationId xmlns:a16="http://schemas.microsoft.com/office/drawing/2014/main" id="{FAE308C4-2AF8-4F03-A600-533AD66398AA}"/>
              </a:ext>
            </a:extLst>
          </p:cNvPr>
          <p:cNvPicPr>
            <a:picLocks noChangeAspect="1"/>
          </p:cNvPicPr>
          <p:nvPr/>
        </p:nvPicPr>
        <p:blipFill>
          <a:blip r:embed="rId2"/>
          <a:stretch>
            <a:fillRect/>
          </a:stretch>
        </p:blipFill>
        <p:spPr>
          <a:xfrm>
            <a:off x="3299012" y="3513883"/>
            <a:ext cx="5593976" cy="2636253"/>
          </a:xfrm>
          <a:prstGeom prst="rect">
            <a:avLst/>
          </a:prstGeom>
        </p:spPr>
      </p:pic>
    </p:spTree>
    <p:extLst>
      <p:ext uri="{BB962C8B-B14F-4D97-AF65-F5344CB8AC3E}">
        <p14:creationId xmlns:p14="http://schemas.microsoft.com/office/powerpoint/2010/main" val="78476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0AFC-2D38-4871-932C-02997080E071}"/>
              </a:ext>
            </a:extLst>
          </p:cNvPr>
          <p:cNvSpPr>
            <a:spLocks noGrp="1"/>
          </p:cNvSpPr>
          <p:nvPr>
            <p:ph type="title"/>
          </p:nvPr>
        </p:nvSpPr>
        <p:spPr/>
        <p:txBody>
          <a:bodyPr/>
          <a:lstStyle/>
          <a:p>
            <a:r>
              <a:rPr lang="en" dirty="0"/>
              <a:t>Einstein's theory</a:t>
            </a:r>
            <a:endParaRPr lang="en-US" dirty="0"/>
          </a:p>
        </p:txBody>
      </p:sp>
      <p:sp>
        <p:nvSpPr>
          <p:cNvPr id="3" name="Content Placeholder 2">
            <a:extLst>
              <a:ext uri="{FF2B5EF4-FFF2-40B4-BE49-F238E27FC236}">
                <a16:creationId xmlns:a16="http://schemas.microsoft.com/office/drawing/2014/main" id="{12F2D1EF-CAB0-487A-A025-1F4C6C4BAF83}"/>
              </a:ext>
            </a:extLst>
          </p:cNvPr>
          <p:cNvSpPr txBox="1">
            <a:spLocks/>
          </p:cNvSpPr>
          <p:nvPr/>
        </p:nvSpPr>
        <p:spPr>
          <a:xfrm>
            <a:off x="838200" y="1237570"/>
            <a:ext cx="4748214" cy="51507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Light is made of quanta of energy, called photons. For light with frequency </a:t>
            </a:r>
            <a:r>
              <a:rPr lang="en" sz="1800" i="1" dirty="0"/>
              <a:t>f </a:t>
            </a:r>
            <a:r>
              <a:rPr lang="en" sz="1800" dirty="0"/>
              <a:t>, each photon has energy </a:t>
            </a:r>
            <a:r>
              <a:rPr lang="en" sz="1800" i="1" dirty="0"/>
              <a:t>E = </a:t>
            </a:r>
            <a:r>
              <a:rPr lang="en" sz="1800" i="1" dirty="0" err="1"/>
              <a:t>hf </a:t>
            </a:r>
            <a:r>
              <a:rPr lang="en" sz="1800" dirty="0"/>
              <a:t>.</a:t>
            </a:r>
          </a:p>
          <a:p>
            <a:pPr marL="0" indent="0" algn="just">
              <a:buFont typeface="Arial" panose="020B0604020202020204" pitchFamily="34" charset="0"/>
              <a:buNone/>
            </a:pPr>
            <a:r>
              <a:rPr lang="en" sz="1800" dirty="0"/>
              <a:t>When light hits the metal, each photon that is absorbed gives all its energy to an electron.</a:t>
            </a:r>
          </a:p>
          <a:p>
            <a:pPr marL="0" indent="0" algn="just">
              <a:buFont typeface="Arial" panose="020B0604020202020204" pitchFamily="34" charset="0"/>
              <a:buNone/>
            </a:pPr>
            <a:r>
              <a:rPr lang="en" sz="1800" dirty="0"/>
              <a:t>An electron is emitted as a result of the absorption of a photon (effects with 2 or more photons are rare).</a:t>
            </a:r>
          </a:p>
          <a:p>
            <a:pPr marL="0" indent="0" algn="just">
              <a:buFont typeface="Arial" panose="020B0604020202020204" pitchFamily="34" charset="0"/>
              <a:buNone/>
            </a:pPr>
            <a:r>
              <a:rPr lang="en" sz="1800" dirty="0"/>
              <a:t>The kinetic energy of an electron torn from the metal is therefore</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en" sz="1800" dirty="0"/>
          </a:p>
          <a:p>
            <a:pPr marL="0" indent="0" algn="just">
              <a:buFont typeface="Arial" panose="020B0604020202020204" pitchFamily="34" charset="0"/>
              <a:buNone/>
            </a:pPr>
            <a:r>
              <a:rPr lang="en" sz="1800" dirty="0"/>
              <a:t>Where </a:t>
            </a:r>
            <a:r>
              <a:rPr lang="en" sz="1800" i="1" dirty="0">
                <a:latin typeface="Symbol" panose="05050102010706020507" pitchFamily="18" charset="2"/>
              </a:rPr>
              <a:t>f </a:t>
            </a:r>
            <a:r>
              <a:rPr lang="en" sz="1800" dirty="0"/>
              <a:t>is the </a:t>
            </a:r>
            <a:r>
              <a:rPr lang="en" sz="1800" b="1" dirty="0"/>
              <a:t>work function </a:t>
            </a:r>
            <a:r>
              <a:rPr lang="en" sz="1800" dirty="0"/>
              <a:t>, i.e. </a:t>
            </a:r>
            <a:r>
              <a:rPr lang="en" sz="1800" b="1" dirty="0"/>
              <a:t>the minimum energy required to remove the electron</a:t>
            </a:r>
          </a:p>
        </p:txBody>
      </p:sp>
      <p:pic>
        <p:nvPicPr>
          <p:cNvPr id="4" name="Picture 5" descr="PotentielMetal.ai">
            <a:extLst>
              <a:ext uri="{FF2B5EF4-FFF2-40B4-BE49-F238E27FC236}">
                <a16:creationId xmlns:a16="http://schemas.microsoft.com/office/drawing/2014/main" id="{CBD2705F-57A9-4E94-B7C9-4679A725A1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80" y="1766073"/>
            <a:ext cx="6434851" cy="4546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5">
            <a:extLst>
              <a:ext uri="{FF2B5EF4-FFF2-40B4-BE49-F238E27FC236}">
                <a16:creationId xmlns:a16="http://schemas.microsoft.com/office/drawing/2014/main" id="{A52BAB8A-6CFF-47DA-A33A-AC50307D7DE6}"/>
              </a:ext>
            </a:extLst>
          </p:cNvPr>
          <p:cNvCxnSpPr>
            <a:cxnSpLocks noChangeShapeType="1"/>
          </p:cNvCxnSpPr>
          <p:nvPr/>
        </p:nvCxnSpPr>
        <p:spPr bwMode="auto">
          <a:xfrm rot="16200000" flipH="1">
            <a:off x="9994106" y="2563940"/>
            <a:ext cx="1295400" cy="304800"/>
          </a:xfrm>
          <a:prstGeom prst="line">
            <a:avLst/>
          </a:prstGeom>
          <a:noFill/>
          <a:ln w="38100">
            <a:solidFill>
              <a:srgbClr val="0000FF"/>
            </a:solidFill>
            <a:round/>
            <a:headEnd/>
            <a:tailEnd type="arrow" w="med" len="med"/>
          </a:ln>
          <a:extLst>
            <a:ext uri="{909E8E84-426E-40dd-AFC4-6F175D3DCCD1}">
              <a14:hiddenFill xmlns="" xmlns:a14="http://schemas.microsoft.com/office/drawing/2010/main">
                <a:noFill/>
              </a14:hiddenFill>
            </a:ext>
          </a:extLst>
        </p:spPr>
      </p:cxnSp>
      <p:sp>
        <p:nvSpPr>
          <p:cNvPr id="6" name="TextBox 6">
            <a:extLst>
              <a:ext uri="{FF2B5EF4-FFF2-40B4-BE49-F238E27FC236}">
                <a16:creationId xmlns:a16="http://schemas.microsoft.com/office/drawing/2014/main" id="{8E4A37C0-0319-4C08-8E2A-F96FE2474018}"/>
              </a:ext>
            </a:extLst>
          </p:cNvPr>
          <p:cNvSpPr txBox="1">
            <a:spLocks noChangeArrowheads="1"/>
          </p:cNvSpPr>
          <p:nvPr/>
        </p:nvSpPr>
        <p:spPr bwMode="auto">
          <a:xfrm>
            <a:off x="9575006" y="1535240"/>
            <a:ext cx="16619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 sz="1800" dirty="0">
                <a:solidFill>
                  <a:srgbClr val="0070C0"/>
                </a:solidFill>
                <a:latin typeface="IM FELL DW Pica PRO" charset="0"/>
                <a:ea typeface="IM FELL DW Pica PRO" charset="0"/>
                <a:cs typeface="IM FELL DW Pica PRO" charset="0"/>
              </a:rPr>
              <a:t>Output work</a:t>
            </a:r>
          </a:p>
        </p:txBody>
      </p:sp>
      <p:pic>
        <p:nvPicPr>
          <p:cNvPr id="1026" name="Picture 2">
            <a:extLst>
              <a:ext uri="{FF2B5EF4-FFF2-40B4-BE49-F238E27FC236}">
                <a16:creationId xmlns:a16="http://schemas.microsoft.com/office/drawing/2014/main" id="{B0536338-9B93-4A29-BBC3-1F7EDB08A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90" y="4584615"/>
            <a:ext cx="2095500" cy="293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1F27BB-A1A6-425D-9FFC-A81D6FEB7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970" y="5120920"/>
            <a:ext cx="2103120" cy="29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3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0AFC-2D38-4871-932C-02997080E071}"/>
              </a:ext>
            </a:extLst>
          </p:cNvPr>
          <p:cNvSpPr>
            <a:spLocks noGrp="1"/>
          </p:cNvSpPr>
          <p:nvPr>
            <p:ph type="title"/>
          </p:nvPr>
        </p:nvSpPr>
        <p:spPr/>
        <p:txBody>
          <a:bodyPr/>
          <a:lstStyle/>
          <a:p>
            <a:r>
              <a:rPr lang="en" dirty="0"/>
              <a:t>What Einstein's theory predicts</a:t>
            </a:r>
            <a:endParaRPr lang="en-US" dirty="0"/>
          </a:p>
        </p:txBody>
      </p:sp>
      <p:sp>
        <p:nvSpPr>
          <p:cNvPr id="4" name="Content Placeholder 2">
            <a:extLst>
              <a:ext uri="{FF2B5EF4-FFF2-40B4-BE49-F238E27FC236}">
                <a16:creationId xmlns:a16="http://schemas.microsoft.com/office/drawing/2014/main" id="{837B7B7A-3136-4C0B-859A-8F4ED9341720}"/>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AutoNum type="arabicPeriod"/>
            </a:pPr>
            <a:r>
              <a:rPr lang="en" sz="1800" dirty="0"/>
              <a:t>How does the kinetic energy of electrons emitted by the metal depend on the intensity of light?</a:t>
            </a:r>
          </a:p>
          <a:p>
            <a:pPr marL="457200" lvl="1" indent="0" algn="just">
              <a:spcBef>
                <a:spcPts val="1200"/>
              </a:spcBef>
              <a:spcAft>
                <a:spcPts val="1200"/>
              </a:spcAft>
              <a:buNone/>
            </a:pPr>
            <a:r>
              <a:rPr lang="en" sz="1800" dirty="0"/>
              <a:t>Clearly, the kinetic energy </a:t>
            </a:r>
            <a:r>
              <a:rPr lang="en" sz="1800" i="1" dirty="0" err="1"/>
              <a:t>K </a:t>
            </a:r>
            <a:r>
              <a:rPr lang="en" sz="1800" i="1" baseline="-25000" dirty="0" err="1"/>
              <a:t>max </a:t>
            </a:r>
            <a:r>
              <a:rPr lang="en" sz="1800" i="1" dirty="0"/>
              <a:t>= </a:t>
            </a:r>
            <a:r>
              <a:rPr lang="en" sz="1800" i="1" dirty="0" err="1"/>
              <a:t>hf </a:t>
            </a:r>
            <a:r>
              <a:rPr lang="en" sz="1800" i="1" dirty="0"/>
              <a:t>- </a:t>
            </a:r>
            <a:r>
              <a:rPr lang="en" sz="1800" i="1" dirty="0">
                <a:latin typeface="Symbol" panose="05050102010706020507" pitchFamily="18" charset="2"/>
              </a:rPr>
              <a:t>f</a:t>
            </a:r>
            <a:r>
              <a:rPr lang="en" sz="1800" i="1" dirty="0"/>
              <a:t> </a:t>
            </a:r>
            <a:r>
              <a:rPr lang="en" sz="1800" dirty="0"/>
              <a:t>does not depend on the intensity of the light. It only depends on the frequency of the light and the work function of the metal. If we increase the intensity of the light, we increase the number of photons per unit time, which will change the number of electrons per unit time that are emitted, but each electron will be emitted with the same kinetic energy.</a:t>
            </a:r>
          </a:p>
          <a:p>
            <a:pPr marL="342900" indent="-342900" algn="just">
              <a:spcBef>
                <a:spcPts val="600"/>
              </a:spcBef>
              <a:buFont typeface="Arial" panose="020B0604020202020204" pitchFamily="34" charset="0"/>
              <a:buAutoNum type="arabicPeriod"/>
            </a:pPr>
            <a:r>
              <a:rPr lang="en" sz="1800" dirty="0"/>
              <a:t>What is the delay between the light hitting the metal and the emission of electrons?</a:t>
            </a:r>
          </a:p>
          <a:p>
            <a:pPr marL="457200" lvl="1" indent="0" algn="just">
              <a:spcBef>
                <a:spcPts val="1200"/>
              </a:spcBef>
              <a:spcAft>
                <a:spcPts val="1200"/>
              </a:spcAft>
              <a:buNone/>
            </a:pPr>
            <a:r>
              <a:rPr lang="en" sz="1800" dirty="0"/>
              <a:t>As soon as the photons hit the metal, some of them will give up their energy to an electron. So there will be electron emission without delay.</a:t>
            </a:r>
          </a:p>
          <a:p>
            <a:pPr marL="342900" indent="-342900" algn="just">
              <a:spcBef>
                <a:spcPts val="600"/>
              </a:spcBef>
              <a:buFont typeface="+mj-lt"/>
              <a:buAutoNum type="arabicPeriod"/>
            </a:pPr>
            <a:r>
              <a:rPr lang="en" sz="1800" dirty="0"/>
              <a:t>How does electron emission depend on the frequency of light?</a:t>
            </a:r>
          </a:p>
          <a:p>
            <a:pPr marL="457200" lvl="1" indent="0" algn="just">
              <a:spcBef>
                <a:spcPts val="1200"/>
              </a:spcBef>
              <a:spcAft>
                <a:spcPts val="1200"/>
              </a:spcAft>
              <a:buNone/>
            </a:pPr>
            <a:r>
              <a:rPr lang="en" sz="1800" dirty="0"/>
              <a:t>The photon must have at least energy </a:t>
            </a:r>
            <a:r>
              <a:rPr lang="en" sz="1800" i="1" dirty="0">
                <a:latin typeface="Symbol" panose="05050102010706020507" pitchFamily="18" charset="2"/>
              </a:rPr>
              <a:t>f </a:t>
            </a:r>
            <a:r>
              <a:rPr lang="en" sz="1800" dirty="0"/>
              <a:t>to tear off an electron. This is why for photons of lower energy no electron emission is observed.</a:t>
            </a:r>
          </a:p>
          <a:p>
            <a:pPr marL="342900" indent="-342900" algn="just">
              <a:spcBef>
                <a:spcPts val="600"/>
              </a:spcBef>
              <a:buFont typeface="+mj-lt"/>
              <a:buAutoNum type="arabicPeriod"/>
            </a:pPr>
            <a:r>
              <a:rPr lang="en" sz="1800" dirty="0"/>
              <a:t>How does the kinetic energy of the emitted electrons depend on the frequency of light?</a:t>
            </a:r>
          </a:p>
          <a:p>
            <a:pPr marL="457200" lvl="1" indent="0" algn="just">
              <a:spcBef>
                <a:spcPts val="1200"/>
              </a:spcBef>
              <a:spcAft>
                <a:spcPts val="1200"/>
              </a:spcAft>
              <a:buNone/>
            </a:pPr>
            <a:r>
              <a:rPr lang="en" sz="1800" dirty="0"/>
              <a:t>A higher frequency photon has greater energy and therefore gives up more kinetic energy to the emitted electron.</a:t>
            </a:r>
          </a:p>
          <a:p>
            <a:pPr marL="342900" indent="-342900" algn="just">
              <a:spcBef>
                <a:spcPts val="1200"/>
              </a:spcBef>
              <a:spcAft>
                <a:spcPts val="1200"/>
              </a:spcAft>
              <a:buFont typeface="+mj-lt"/>
              <a:buAutoNum type="arabicPeriod"/>
            </a:pPr>
            <a:endParaRPr lang="fr-CH" sz="1800" dirty="0"/>
          </a:p>
          <a:p>
            <a:pPr marL="0" indent="0" algn="just">
              <a:spcBef>
                <a:spcPts val="1200"/>
              </a:spcBef>
              <a:spcAft>
                <a:spcPts val="1200"/>
              </a:spcAft>
              <a:buNone/>
            </a:pPr>
            <a:endParaRPr lang="fr-CH" sz="1800" dirty="0"/>
          </a:p>
          <a:p>
            <a:pPr marL="0" indent="0" algn="just">
              <a:buNone/>
            </a:pPr>
            <a:endParaRPr lang="fr-CH" sz="1800" dirty="0"/>
          </a:p>
          <a:p>
            <a:pPr marL="0" indent="0" algn="just">
              <a:buNone/>
            </a:pPr>
            <a:endParaRPr lang="fr-CH" sz="1800" dirty="0"/>
          </a:p>
        </p:txBody>
      </p:sp>
    </p:spTree>
    <p:extLst>
      <p:ext uri="{BB962C8B-B14F-4D97-AF65-F5344CB8AC3E}">
        <p14:creationId xmlns:p14="http://schemas.microsoft.com/office/powerpoint/2010/main" val="3484705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16EA-B55F-45B6-AFAF-8EB1872B2DB3}"/>
              </a:ext>
            </a:extLst>
          </p:cNvPr>
          <p:cNvSpPr>
            <a:spLocks noGrp="1"/>
          </p:cNvSpPr>
          <p:nvPr>
            <p:ph type="title"/>
          </p:nvPr>
        </p:nvSpPr>
        <p:spPr/>
        <p:txBody>
          <a:bodyPr/>
          <a:lstStyle/>
          <a:p>
            <a:r>
              <a:rPr lang="en" dirty="0"/>
              <a:t>What Einstein's theory predicts</a:t>
            </a:r>
          </a:p>
        </p:txBody>
      </p:sp>
      <p:pic>
        <p:nvPicPr>
          <p:cNvPr id="5" name="Picture 4">
            <a:extLst>
              <a:ext uri="{FF2B5EF4-FFF2-40B4-BE49-F238E27FC236}">
                <a16:creationId xmlns:a16="http://schemas.microsoft.com/office/drawing/2014/main" id="{AEFE594F-0D7B-4258-A31E-6FE8C8547652}"/>
              </a:ext>
            </a:extLst>
          </p:cNvPr>
          <p:cNvPicPr>
            <a:picLocks noChangeAspect="1"/>
          </p:cNvPicPr>
          <p:nvPr/>
        </p:nvPicPr>
        <p:blipFill>
          <a:blip r:embed="rId2"/>
          <a:stretch>
            <a:fillRect/>
          </a:stretch>
        </p:blipFill>
        <p:spPr>
          <a:xfrm>
            <a:off x="6520847" y="1636638"/>
            <a:ext cx="5230626" cy="4620033"/>
          </a:xfrm>
          <a:prstGeom prst="rect">
            <a:avLst/>
          </a:prstGeom>
        </p:spPr>
      </p:pic>
      <p:pic>
        <p:nvPicPr>
          <p:cNvPr id="6" name="Picture 4">
            <a:extLst>
              <a:ext uri="{FF2B5EF4-FFF2-40B4-BE49-F238E27FC236}">
                <a16:creationId xmlns:a16="http://schemas.microsoft.com/office/drawing/2014/main" id="{AC51D60E-6A26-4618-BB71-48E5AD619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407" y="1984813"/>
            <a:ext cx="2103120" cy="29337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3D857A0-05F8-4F27-A3C8-8FD3CC811310}"/>
              </a:ext>
            </a:extLst>
          </p:cNvPr>
          <p:cNvSpPr txBox="1">
            <a:spLocks/>
          </p:cNvSpPr>
          <p:nvPr/>
        </p:nvSpPr>
        <p:spPr>
          <a:xfrm>
            <a:off x="838200" y="2973502"/>
            <a:ext cx="4748214" cy="204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Comparison between theory and measurements allows to determine the value of the work function for different metals.</a:t>
            </a:r>
          </a:p>
        </p:txBody>
      </p:sp>
      <p:sp>
        <p:nvSpPr>
          <p:cNvPr id="8" name="Rectangle 7">
            <a:extLst>
              <a:ext uri="{FF2B5EF4-FFF2-40B4-BE49-F238E27FC236}">
                <a16:creationId xmlns:a16="http://schemas.microsoft.com/office/drawing/2014/main" id="{CC70F36F-090E-43DB-9CA2-C7D50901665D}"/>
              </a:ext>
            </a:extLst>
          </p:cNvPr>
          <p:cNvSpPr/>
          <p:nvPr/>
        </p:nvSpPr>
        <p:spPr>
          <a:xfrm>
            <a:off x="8458205" y="3946654"/>
            <a:ext cx="3293268"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a:extLst>
              <a:ext uri="{FF2B5EF4-FFF2-40B4-BE49-F238E27FC236}">
                <a16:creationId xmlns:a16="http://schemas.microsoft.com/office/drawing/2014/main" id="{169BAF1E-3DDA-49D0-9A0B-DE3730226667}"/>
              </a:ext>
            </a:extLst>
          </p:cNvPr>
          <p:cNvSpPr/>
          <p:nvPr/>
        </p:nvSpPr>
        <p:spPr>
          <a:xfrm>
            <a:off x="9691693" y="1984812"/>
            <a:ext cx="2201252" cy="144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931595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0AFC-2D38-4871-932C-02997080E071}"/>
              </a:ext>
            </a:extLst>
          </p:cNvPr>
          <p:cNvSpPr>
            <a:spLocks noGrp="1"/>
          </p:cNvSpPr>
          <p:nvPr>
            <p:ph type="title"/>
          </p:nvPr>
        </p:nvSpPr>
        <p:spPr/>
        <p:txBody>
          <a:bodyPr>
            <a:normAutofit/>
          </a:bodyPr>
          <a:lstStyle/>
          <a:p>
            <a:r>
              <a:rPr lang="en" dirty="0"/>
              <a:t>Importance of the photoelectric effect in the development of quantum physics</a:t>
            </a:r>
            <a:endParaRPr lang="en-US" dirty="0"/>
          </a:p>
        </p:txBody>
      </p:sp>
      <p:sp>
        <p:nvSpPr>
          <p:cNvPr id="3" name="Content Placeholder 2">
            <a:extLst>
              <a:ext uri="{FF2B5EF4-FFF2-40B4-BE49-F238E27FC236}">
                <a16:creationId xmlns:a16="http://schemas.microsoft.com/office/drawing/2014/main" id="{12F2D1EF-CAB0-487A-A025-1F4C6C4BAF83}"/>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Studies of the photoelectric effect in the early 20</a:t>
            </a:r>
            <a:r>
              <a:rPr lang="en" sz="1800" baseline="30000" dirty="0"/>
              <a:t>th</a:t>
            </a:r>
            <a:r>
              <a:rPr lang="en" sz="1800" dirty="0"/>
              <a:t> century</a:t>
            </a:r>
            <a:r>
              <a:rPr lang="en" sz="1800" baseline="30000" dirty="0"/>
              <a:t> </a:t>
            </a:r>
            <a:r>
              <a:rPr lang="en" sz="1800" dirty="0"/>
              <a:t>played a fundamental role in the development of quantum physics.</a:t>
            </a:r>
          </a:p>
          <a:p>
            <a:pPr marL="0" indent="0" algn="just">
              <a:buFont typeface="Arial" panose="020B0604020202020204" pitchFamily="34" charset="0"/>
              <a:buNone/>
            </a:pPr>
            <a:r>
              <a:rPr lang="en" sz="1800" dirty="0"/>
              <a:t>Einstein's theory clearly states that </a:t>
            </a:r>
            <a:r>
              <a:rPr lang="en" sz="1800" b="1" dirty="0"/>
              <a:t>the quantization of energy is a fundamental property of light </a:t>
            </a:r>
            <a:r>
              <a:rPr lang="en" sz="1800" dirty="0"/>
              <a:t>(because in the photoelectric effect, the quantization is observed regardless of how the light is produced to perform the experiment).</a:t>
            </a:r>
          </a:p>
          <a:p>
            <a:pPr marL="0" indent="0" algn="just">
              <a:buFont typeface="Arial" panose="020B0604020202020204" pitchFamily="34" charset="0"/>
              <a:buNone/>
            </a:pPr>
            <a:r>
              <a:rPr lang="en" sz="1800" dirty="0"/>
              <a:t>We thus begin to advance the hypothesis that the energy quanta of light could be particles. This is </a:t>
            </a:r>
            <a:r>
              <a:rPr lang="en" sz="1800" b="1" dirty="0"/>
              <a:t>the corpuscular hypothesis of light</a:t>
            </a:r>
            <a:r>
              <a:rPr lang="en" sz="1800" dirty="0"/>
              <a:t>.</a:t>
            </a:r>
          </a:p>
          <a:p>
            <a:pPr marL="0" indent="0" algn="just">
              <a:buFont typeface="Arial" panose="020B0604020202020204" pitchFamily="34" charset="0"/>
              <a:buNone/>
            </a:pPr>
            <a:r>
              <a:rPr lang="en" sz="1800" dirty="0"/>
              <a:t>In parallel with studies on light, other studies (which we will see later) suggested that the elementary particles that make up matter can behave like waves in certain situations. This is </a:t>
            </a:r>
            <a:r>
              <a:rPr lang="en" sz="1800" b="1" dirty="0"/>
              <a:t>the wave hypothesis of matter</a:t>
            </a:r>
            <a:r>
              <a:rPr lang="en" sz="1800" dirty="0"/>
              <a:t>.</a:t>
            </a:r>
          </a:p>
          <a:p>
            <a:pPr marL="0" indent="0" algn="just">
              <a:buFont typeface="Arial" panose="020B0604020202020204" pitchFamily="34" charset="0"/>
              <a:buNone/>
            </a:pPr>
            <a:r>
              <a:rPr lang="en" sz="1800" dirty="0"/>
              <a:t>The two hypotheses form a fundamental principle for quantum physics, </a:t>
            </a:r>
            <a:r>
              <a:rPr lang="en-GB" sz="1800" dirty="0"/>
              <a:t>as </a:t>
            </a:r>
            <a:r>
              <a:rPr lang="en" sz="1800" dirty="0"/>
              <a:t>stated by Niels Bohr. This is </a:t>
            </a:r>
            <a:r>
              <a:rPr lang="en" sz="1800" b="1" dirty="0"/>
              <a:t>the complementarity principle</a:t>
            </a:r>
            <a:r>
              <a:rPr lang="en" sz="1800" dirty="0"/>
              <a:t>.</a:t>
            </a:r>
          </a:p>
          <a:p>
            <a:pPr marL="0" indent="0" algn="just">
              <a:buFont typeface="Arial" panose="020B0604020202020204" pitchFamily="34" charset="0"/>
              <a:buNone/>
            </a:pPr>
            <a:r>
              <a:rPr lang="en" sz="1800" b="1" dirty="0"/>
              <a:t>Experimental proof that the photon behaves like a particle came in 1923 with the Compton effect experiment </a:t>
            </a:r>
            <a:r>
              <a:rPr lang="en" sz="1800" dirty="0"/>
              <a:t>.</a:t>
            </a:r>
          </a:p>
        </p:txBody>
      </p:sp>
    </p:spTree>
    <p:extLst>
      <p:ext uri="{BB962C8B-B14F-4D97-AF65-F5344CB8AC3E}">
        <p14:creationId xmlns:p14="http://schemas.microsoft.com/office/powerpoint/2010/main" val="88246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7ACB03-BF30-77DC-781A-54992D1662BE}"/>
              </a:ext>
            </a:extLst>
          </p:cNvPr>
          <p:cNvGrpSpPr/>
          <p:nvPr/>
        </p:nvGrpSpPr>
        <p:grpSpPr>
          <a:xfrm>
            <a:off x="2520950" y="489865"/>
            <a:ext cx="7150100" cy="5878270"/>
            <a:chOff x="2832100" y="476250"/>
            <a:chExt cx="7150100" cy="5878270"/>
          </a:xfrm>
        </p:grpSpPr>
        <p:pic>
          <p:nvPicPr>
            <p:cNvPr id="3" name="Picture 2">
              <a:extLst>
                <a:ext uri="{FF2B5EF4-FFF2-40B4-BE49-F238E27FC236}">
                  <a16:creationId xmlns:a16="http://schemas.microsoft.com/office/drawing/2014/main" id="{E53099A3-53C0-FF38-424C-B507A69712D3}"/>
                </a:ext>
              </a:extLst>
            </p:cNvPr>
            <p:cNvPicPr>
              <a:picLocks noChangeAspect="1"/>
            </p:cNvPicPr>
            <p:nvPr/>
          </p:nvPicPr>
          <p:blipFill rotWithShape="1">
            <a:blip r:embed="rId2"/>
            <a:srcRect l="9988" t="8689"/>
            <a:stretch/>
          </p:blipFill>
          <p:spPr>
            <a:xfrm>
              <a:off x="2986088" y="2000250"/>
              <a:ext cx="6996112" cy="4354270"/>
            </a:xfrm>
            <a:prstGeom prst="rect">
              <a:avLst/>
            </a:prstGeom>
          </p:spPr>
        </p:pic>
        <p:pic>
          <p:nvPicPr>
            <p:cNvPr id="5" name="Picture 4">
              <a:extLst>
                <a:ext uri="{FF2B5EF4-FFF2-40B4-BE49-F238E27FC236}">
                  <a16:creationId xmlns:a16="http://schemas.microsoft.com/office/drawing/2014/main" id="{905A86E5-1055-D511-B373-D4412BE0C6FF}"/>
                </a:ext>
              </a:extLst>
            </p:cNvPr>
            <p:cNvPicPr>
              <a:picLocks noChangeAspect="1"/>
            </p:cNvPicPr>
            <p:nvPr/>
          </p:nvPicPr>
          <p:blipFill>
            <a:blip r:embed="rId3"/>
            <a:stretch>
              <a:fillRect/>
            </a:stretch>
          </p:blipFill>
          <p:spPr>
            <a:xfrm>
              <a:off x="2832100" y="476250"/>
              <a:ext cx="7150100" cy="1524000"/>
            </a:xfrm>
            <a:prstGeom prst="rect">
              <a:avLst/>
            </a:prstGeom>
          </p:spPr>
        </p:pic>
      </p:grpSp>
    </p:spTree>
    <p:extLst>
      <p:ext uri="{BB962C8B-B14F-4D97-AF65-F5344CB8AC3E}">
        <p14:creationId xmlns:p14="http://schemas.microsoft.com/office/powerpoint/2010/main" val="1423797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1AF5-1C94-4CCC-BA86-618F2AA84321}"/>
              </a:ext>
            </a:extLst>
          </p:cNvPr>
          <p:cNvSpPr>
            <a:spLocks noGrp="1"/>
          </p:cNvSpPr>
          <p:nvPr>
            <p:ph type="title"/>
          </p:nvPr>
        </p:nvSpPr>
        <p:spPr/>
        <p:txBody>
          <a:bodyPr/>
          <a:lstStyle/>
          <a:p>
            <a:r>
              <a:rPr lang="en" dirty="0"/>
              <a:t>Applications of the photoelectric effect</a:t>
            </a:r>
          </a:p>
        </p:txBody>
      </p:sp>
      <p:pic>
        <p:nvPicPr>
          <p:cNvPr id="4" name="Picture 4">
            <a:extLst>
              <a:ext uri="{FF2B5EF4-FFF2-40B4-BE49-F238E27FC236}">
                <a16:creationId xmlns:a16="http://schemas.microsoft.com/office/drawing/2014/main" id="{CAFB5D65-E4CA-4A69-8EFC-666460FA1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957" y="1435894"/>
            <a:ext cx="3391588" cy="450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E7D14D5E-AA7F-43C9-A737-2B9976C984B7}"/>
              </a:ext>
            </a:extLst>
          </p:cNvPr>
          <p:cNvSpPr txBox="1">
            <a:spLocks/>
          </p:cNvSpPr>
          <p:nvPr/>
        </p:nvSpPr>
        <p:spPr>
          <a:xfrm>
            <a:off x="838199" y="1430455"/>
            <a:ext cx="6019801"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The photomultiplier tube </a:t>
            </a:r>
            <a:r>
              <a:rPr lang="en" sz="1800" dirty="0"/>
              <a:t>can detect very few photons, even one photon at a time.</a:t>
            </a:r>
          </a:p>
          <a:p>
            <a:pPr marL="0" indent="0" algn="just">
              <a:buFont typeface="Arial" panose="020B0604020202020204" pitchFamily="34" charset="0"/>
              <a:buNone/>
            </a:pPr>
            <a:r>
              <a:rPr lang="en" sz="1800" dirty="0"/>
              <a:t>A photon absorbed by the photocathode produces an electron which is accelerated by the potential difference in the first stage.</a:t>
            </a:r>
          </a:p>
          <a:p>
            <a:pPr marL="0" indent="0" algn="just">
              <a:buFont typeface="Arial" panose="020B0604020202020204" pitchFamily="34" charset="0"/>
              <a:buNone/>
            </a:pPr>
            <a:r>
              <a:rPr lang="en" sz="1800" dirty="0"/>
              <a:t>After having thus acquired kinetic energy, it arrives at a "dynode" where it tears off several electrons by collision.</a:t>
            </a:r>
          </a:p>
          <a:p>
            <a:pPr marL="0" indent="0" algn="just">
              <a:buFont typeface="Arial" panose="020B0604020202020204" pitchFamily="34" charset="0"/>
              <a:buNone/>
            </a:pPr>
            <a:r>
              <a:rPr lang="en" sz="1800" dirty="0"/>
              <a:t>The effect is repeated several times, until a macroscopic current is produced at the output, even with only one photon at the input.</a:t>
            </a:r>
          </a:p>
          <a:p>
            <a:pPr marL="0" indent="0" algn="just">
              <a:buFont typeface="Arial" panose="020B0604020202020204" pitchFamily="34" charset="0"/>
              <a:buNone/>
            </a:pPr>
            <a:r>
              <a:rPr lang="en" sz="1800" dirty="0"/>
              <a:t>The photomultiplier is used wherever very few photons need to be detected, for example, in astronomy, particle physics, etc.</a:t>
            </a:r>
          </a:p>
          <a:p>
            <a:pPr marL="0" indent="0" algn="just">
              <a:buFont typeface="Arial" panose="020B0604020202020204" pitchFamily="34" charset="0"/>
              <a:buNone/>
            </a:pPr>
            <a:r>
              <a:rPr lang="en" sz="1800" dirty="0"/>
              <a:t>Today, with the progress of electronics, photomultipliers are increasingly being replaced by </a:t>
            </a:r>
            <a:r>
              <a:rPr lang="en" sz="1800" i="1" dirty="0"/>
              <a:t>charge-coupled devices </a:t>
            </a:r>
            <a:r>
              <a:rPr lang="en" sz="1800" dirty="0"/>
              <a:t>(CCD)</a:t>
            </a:r>
          </a:p>
        </p:txBody>
      </p:sp>
    </p:spTree>
    <p:extLst>
      <p:ext uri="{BB962C8B-B14F-4D97-AF65-F5344CB8AC3E}">
        <p14:creationId xmlns:p14="http://schemas.microsoft.com/office/powerpoint/2010/main" val="3755756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EA394-2B31-4AD7-A3A1-DE72BF4CBAE8}"/>
              </a:ext>
            </a:extLst>
          </p:cNvPr>
          <p:cNvSpPr>
            <a:spLocks noGrp="1"/>
          </p:cNvSpPr>
          <p:nvPr>
            <p:ph type="title"/>
          </p:nvPr>
        </p:nvSpPr>
        <p:spPr/>
        <p:txBody>
          <a:bodyPr/>
          <a:lstStyle/>
          <a:p>
            <a:r>
              <a:rPr lang="en" dirty="0"/>
              <a:t>Applications of the photoelectric effect</a:t>
            </a:r>
          </a:p>
        </p:txBody>
      </p:sp>
      <p:pic>
        <p:nvPicPr>
          <p:cNvPr id="2050" name="Picture 2" descr="The History and Definition of Solar Cells">
            <a:extLst>
              <a:ext uri="{FF2B5EF4-FFF2-40B4-BE49-F238E27FC236}">
                <a16:creationId xmlns:a16="http://schemas.microsoft.com/office/drawing/2014/main" id="{26162CA5-35D8-4553-8B82-702F755C6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8984"/>
            <a:ext cx="4302286" cy="2336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PhotovoltaicCell_Schema.jpg">
            <a:extLst>
              <a:ext uri="{FF2B5EF4-FFF2-40B4-BE49-F238E27FC236}">
                <a16:creationId xmlns:a16="http://schemas.microsoft.com/office/drawing/2014/main" id="{D6C53AA1-D3A3-4F2E-9B81-2281F89871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612" y="1306115"/>
            <a:ext cx="3833488" cy="4831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B56F7312-4AF3-40FA-9F1B-DE3CBC6D9FD4}"/>
              </a:ext>
            </a:extLst>
          </p:cNvPr>
          <p:cNvSpPr txBox="1">
            <a:spLocks/>
          </p:cNvSpPr>
          <p:nvPr/>
        </p:nvSpPr>
        <p:spPr>
          <a:xfrm>
            <a:off x="838199" y="1430455"/>
            <a:ext cx="6019801"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The photovoltaic cell </a:t>
            </a:r>
            <a:r>
              <a:rPr lang="en" sz="1800" dirty="0"/>
              <a:t>is the basic component of photovoltaic solar panels for the production of electrical energy.</a:t>
            </a:r>
          </a:p>
          <a:p>
            <a:pPr marL="0" indent="0" algn="just">
              <a:buFont typeface="Arial" panose="020B0604020202020204" pitchFamily="34" charset="0"/>
              <a:buNone/>
            </a:pPr>
            <a:r>
              <a:rPr lang="en" sz="1800" dirty="0"/>
              <a:t>In a semiconductor junction, the photon knocks an electron out of the valence band (creating a "hole"). The electron and hole move away from the junction and eventually generate an electric current.</a:t>
            </a:r>
          </a:p>
        </p:txBody>
      </p:sp>
    </p:spTree>
    <p:extLst>
      <p:ext uri="{BB962C8B-B14F-4D97-AF65-F5344CB8AC3E}">
        <p14:creationId xmlns:p14="http://schemas.microsoft.com/office/powerpoint/2010/main" val="1428354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2960-07DE-4C92-BE7E-9FBBF5C2B4DD}"/>
              </a:ext>
            </a:extLst>
          </p:cNvPr>
          <p:cNvSpPr>
            <a:spLocks noGrp="1"/>
          </p:cNvSpPr>
          <p:nvPr>
            <p:ph type="title"/>
          </p:nvPr>
        </p:nvSpPr>
        <p:spPr/>
        <p:txBody>
          <a:bodyPr/>
          <a:lstStyle/>
          <a:p>
            <a:r>
              <a:rPr lang="en" dirty="0"/>
              <a:t>Applications of the photoelectric effect</a:t>
            </a:r>
          </a:p>
        </p:txBody>
      </p:sp>
      <p:pic>
        <p:nvPicPr>
          <p:cNvPr id="3074" name="Picture 2" descr="X-Ray Photoelectron Spectroscopy (XPS) :: ChemViews Magazine ::  ChemistryViews">
            <a:extLst>
              <a:ext uri="{FF2B5EF4-FFF2-40B4-BE49-F238E27FC236}">
                <a16:creationId xmlns:a16="http://schemas.microsoft.com/office/drawing/2014/main" id="{33137EDB-E716-4627-A93B-0A292B612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60"/>
          <a:stretch/>
        </p:blipFill>
        <p:spPr bwMode="auto">
          <a:xfrm>
            <a:off x="2359819" y="2828923"/>
            <a:ext cx="7143750" cy="413146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D449541-7374-4217-84D6-AF6938EFFAEF}"/>
              </a:ext>
            </a:extLst>
          </p:cNvPr>
          <p:cNvSpPr txBox="1">
            <a:spLocks/>
          </p:cNvSpPr>
          <p:nvPr/>
        </p:nvSpPr>
        <p:spPr>
          <a:xfrm>
            <a:off x="838199" y="1430455"/>
            <a:ext cx="10348914"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Photoelectron spectrometry (XPS)</a:t>
            </a:r>
            <a:r>
              <a:rPr lang="en" sz="1800" dirty="0"/>
              <a:t>. The energy of the emitted electrons, as well as the electron flux at each energy </a:t>
            </a:r>
            <a:r>
              <a:rPr lang="en-GB" sz="1800" dirty="0"/>
              <a:t>level, </a:t>
            </a:r>
            <a:r>
              <a:rPr lang="en" sz="1800" dirty="0"/>
              <a:t>can be precisely measured, and this data can be used to extract information about materials. In particular, the XPS technique removes the electrons that are most strongly bound to atoms. It</a:t>
            </a:r>
            <a:r>
              <a:rPr lang="en-GB" sz="1800" dirty="0"/>
              <a:t>, therefore,</a:t>
            </a:r>
            <a:r>
              <a:rPr lang="en" sz="1800" dirty="0"/>
              <a:t> provides information about the chemical elements that make up the material being analyzed.</a:t>
            </a:r>
          </a:p>
        </p:txBody>
      </p:sp>
    </p:spTree>
    <p:extLst>
      <p:ext uri="{BB962C8B-B14F-4D97-AF65-F5344CB8AC3E}">
        <p14:creationId xmlns:p14="http://schemas.microsoft.com/office/powerpoint/2010/main" val="4226765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Open questions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photoelectric effect led to the conclusion that </a:t>
            </a:r>
            <a:r>
              <a:rPr lang="en" sz="1800" b="1" dirty="0"/>
              <a:t>electromagnetic radiation is distributed by energy quanta </a:t>
            </a:r>
            <a:r>
              <a:rPr lang="en" sz="1800" dirty="0"/>
              <a:t>.</a:t>
            </a:r>
          </a:p>
          <a:p>
            <a:pPr marL="0" indent="0" algn="just">
              <a:buFont typeface="Arial" panose="020B0604020202020204" pitchFamily="34" charset="0"/>
              <a:buNone/>
            </a:pPr>
            <a:r>
              <a:rPr lang="en" sz="1800" dirty="0"/>
              <a:t>Einstein already has the intuition that </a:t>
            </a:r>
            <a:r>
              <a:rPr lang="en" sz="1800" b="1" dirty="0"/>
              <a:t>these quanta are real elementary particles </a:t>
            </a:r>
            <a:r>
              <a:rPr lang="en" sz="1800" dirty="0"/>
              <a:t>, but it needs to be proven.</a:t>
            </a:r>
          </a:p>
          <a:p>
            <a:pPr marL="0" indent="0" algn="just">
              <a:buFont typeface="Arial" panose="020B0604020202020204" pitchFamily="34" charset="0"/>
              <a:buNone/>
            </a:pPr>
            <a:r>
              <a:rPr lang="en" sz="1800" dirty="0"/>
              <a:t>The proof will be given by the experiment on </a:t>
            </a:r>
            <a:r>
              <a:rPr lang="en" sz="1800" b="1" dirty="0"/>
              <a:t>the Compton effect </a:t>
            </a:r>
            <a:r>
              <a:rPr lang="en" sz="1800" dirty="0"/>
              <a:t>, which we will see later.</a:t>
            </a:r>
          </a:p>
          <a:p>
            <a:pPr marL="0" indent="0" algn="just">
              <a:buFont typeface="Arial" panose="020B0604020202020204" pitchFamily="34" charset="0"/>
              <a:buNone/>
            </a:pPr>
            <a:r>
              <a:rPr lang="en" sz="1800" dirty="0"/>
              <a:t>If electromagnetic waves can behave like particles, </a:t>
            </a:r>
            <a:r>
              <a:rPr lang="en" sz="1800" b="1" dirty="0"/>
              <a:t>is it possible that elementary particles also behave like waves </a:t>
            </a:r>
            <a:r>
              <a:rPr lang="en" sz="1800" dirty="0"/>
              <a:t>under certain conditions?</a:t>
            </a:r>
          </a:p>
          <a:p>
            <a:pPr marL="0" indent="0" algn="just">
              <a:buFont typeface="Arial" panose="020B0604020202020204" pitchFamily="34" charset="0"/>
              <a:buNone/>
            </a:pPr>
            <a:endParaRPr lang="fr-CH" sz="1800" dirty="0"/>
          </a:p>
        </p:txBody>
      </p:sp>
    </p:spTree>
    <p:extLst>
      <p:ext uri="{BB962C8B-B14F-4D97-AF65-F5344CB8AC3E}">
        <p14:creationId xmlns:p14="http://schemas.microsoft.com/office/powerpoint/2010/main" val="2346471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1E99-7314-4B22-BEC5-BBDD36D8BDD5}"/>
              </a:ext>
            </a:extLst>
          </p:cNvPr>
          <p:cNvSpPr>
            <a:spLocks noGrp="1"/>
          </p:cNvSpPr>
          <p:nvPr>
            <p:ph type="title"/>
          </p:nvPr>
        </p:nvSpPr>
        <p:spPr/>
        <p:txBody>
          <a:bodyPr/>
          <a:lstStyle/>
          <a:p>
            <a:r>
              <a:rPr lang="en" dirty="0"/>
              <a:t>The Compton Effect (1922)</a:t>
            </a:r>
          </a:p>
        </p:txBody>
      </p:sp>
      <p:pic>
        <p:nvPicPr>
          <p:cNvPr id="6" name="Picture 5">
            <a:extLst>
              <a:ext uri="{FF2B5EF4-FFF2-40B4-BE49-F238E27FC236}">
                <a16:creationId xmlns:a16="http://schemas.microsoft.com/office/drawing/2014/main" id="{EF73D2E9-BA03-44DF-8218-6D61D375AFE8}"/>
              </a:ext>
            </a:extLst>
          </p:cNvPr>
          <p:cNvPicPr>
            <a:picLocks noChangeAspect="1"/>
          </p:cNvPicPr>
          <p:nvPr/>
        </p:nvPicPr>
        <p:blipFill rotWithShape="1">
          <a:blip r:embed="rId2"/>
          <a:srcRect t="46498"/>
          <a:stretch/>
        </p:blipFill>
        <p:spPr>
          <a:xfrm>
            <a:off x="2808530" y="3851842"/>
            <a:ext cx="5895191" cy="2291639"/>
          </a:xfrm>
          <a:prstGeom prst="rect">
            <a:avLst/>
          </a:prstGeom>
        </p:spPr>
      </p:pic>
      <p:sp>
        <p:nvSpPr>
          <p:cNvPr id="7" name="Content Placeholder 2">
            <a:extLst>
              <a:ext uri="{FF2B5EF4-FFF2-40B4-BE49-F238E27FC236}">
                <a16:creationId xmlns:a16="http://schemas.microsoft.com/office/drawing/2014/main" id="{15E8486F-BB57-492F-94F6-B2AFAF76B8FE}"/>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Compton effect is observed in experiments of light scattering on charged particles, especially electrons.</a:t>
            </a:r>
          </a:p>
          <a:p>
            <a:pPr marL="0" indent="0" algn="just">
              <a:buFont typeface="Arial" panose="020B0604020202020204" pitchFamily="34" charset="0"/>
              <a:buNone/>
            </a:pPr>
            <a:r>
              <a:rPr lang="en" sz="1800" dirty="0"/>
              <a:t>It is observed that the wavelength of the scattered light is different from that of the incident light, but depends on the angle of the scattering. For each value of the angle, only one wavelength is observed</a:t>
            </a:r>
          </a:p>
          <a:p>
            <a:pPr marL="0" indent="0" algn="just">
              <a:buFont typeface="Arial" panose="020B0604020202020204" pitchFamily="34" charset="0"/>
              <a:buNone/>
            </a:pPr>
            <a:endParaRPr lang="fr-CH" sz="1800" dirty="0"/>
          </a:p>
        </p:txBody>
      </p:sp>
    </p:spTree>
    <p:extLst>
      <p:ext uri="{BB962C8B-B14F-4D97-AF65-F5344CB8AC3E}">
        <p14:creationId xmlns:p14="http://schemas.microsoft.com/office/powerpoint/2010/main" val="1446081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1E99-7314-4B22-BEC5-BBDD36D8BDD5}"/>
              </a:ext>
            </a:extLst>
          </p:cNvPr>
          <p:cNvSpPr>
            <a:spLocks noGrp="1"/>
          </p:cNvSpPr>
          <p:nvPr>
            <p:ph type="title"/>
          </p:nvPr>
        </p:nvSpPr>
        <p:spPr/>
        <p:txBody>
          <a:bodyPr/>
          <a:lstStyle/>
          <a:p>
            <a:r>
              <a:rPr lang="en" dirty="0"/>
              <a:t>The Compton effect: what we observe</a:t>
            </a:r>
          </a:p>
        </p:txBody>
      </p:sp>
      <p:sp>
        <p:nvSpPr>
          <p:cNvPr id="7" name="Content Placeholder 2">
            <a:extLst>
              <a:ext uri="{FF2B5EF4-FFF2-40B4-BE49-F238E27FC236}">
                <a16:creationId xmlns:a16="http://schemas.microsoft.com/office/drawing/2014/main" id="{15E8486F-BB57-492F-94F6-B2AFAF76B8FE}"/>
              </a:ext>
            </a:extLst>
          </p:cNvPr>
          <p:cNvSpPr txBox="1">
            <a:spLocks/>
          </p:cNvSpPr>
          <p:nvPr/>
        </p:nvSpPr>
        <p:spPr>
          <a:xfrm>
            <a:off x="838199" y="1430455"/>
            <a:ext cx="5519740"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classical theory, the electromagnetic wave sets the electron into oscillatory motion.</a:t>
            </a:r>
          </a:p>
          <a:p>
            <a:pPr marL="0" indent="0" algn="just">
              <a:buFont typeface="Arial" panose="020B0604020202020204" pitchFamily="34" charset="0"/>
              <a:buNone/>
            </a:pPr>
            <a:r>
              <a:rPr lang="en" sz="1800" dirty="0"/>
              <a:t>The oscillating electron in turn emits an electromagnetic wave, the wavelength of which can be predicted using Maxwell's equations.</a:t>
            </a:r>
          </a:p>
          <a:p>
            <a:pPr marL="0" indent="0" algn="just">
              <a:buFont typeface="Arial" panose="020B0604020202020204" pitchFamily="34" charset="0"/>
              <a:buNone/>
            </a:pPr>
            <a:r>
              <a:rPr lang="en" sz="1800" dirty="0"/>
              <a:t>In classical theory, the wavelength change is produced by the Doppler effect if the electron is already moving in the laboratory frame. In particular, if the electron is at rest, the scattering is resonant and no wavelength change should be observed.</a:t>
            </a:r>
          </a:p>
          <a:p>
            <a:pPr marL="0" indent="0" algn="just">
              <a:buFont typeface="Arial" panose="020B0604020202020204" pitchFamily="34" charset="0"/>
              <a:buNone/>
            </a:pPr>
            <a:r>
              <a:rPr lang="en" sz="1800" dirty="0"/>
              <a:t>In the experiment, however, we observe, for each scattering angle, a maximum of the scattered intensity at a well-defined wavelength.</a:t>
            </a:r>
          </a:p>
          <a:p>
            <a:pPr marL="0" indent="0" algn="just">
              <a:buFont typeface="Arial" panose="020B0604020202020204" pitchFamily="34" charset="0"/>
              <a:buNone/>
            </a:pPr>
            <a:endParaRPr lang="fr-CH" sz="1800" dirty="0"/>
          </a:p>
        </p:txBody>
      </p:sp>
      <p:pic>
        <p:nvPicPr>
          <p:cNvPr id="4" name="Picture 3">
            <a:extLst>
              <a:ext uri="{FF2B5EF4-FFF2-40B4-BE49-F238E27FC236}">
                <a16:creationId xmlns:a16="http://schemas.microsoft.com/office/drawing/2014/main" id="{868B27D2-02EC-4B84-A2DB-63C7E374019B}"/>
              </a:ext>
            </a:extLst>
          </p:cNvPr>
          <p:cNvPicPr>
            <a:picLocks noChangeAspect="1"/>
          </p:cNvPicPr>
          <p:nvPr/>
        </p:nvPicPr>
        <p:blipFill rotWithShape="1">
          <a:blip r:embed="rId2"/>
          <a:srcRect b="50124"/>
          <a:stretch/>
        </p:blipFill>
        <p:spPr>
          <a:xfrm>
            <a:off x="6466270" y="1430455"/>
            <a:ext cx="2909398" cy="3991795"/>
          </a:xfrm>
          <a:prstGeom prst="rect">
            <a:avLst/>
          </a:prstGeom>
        </p:spPr>
      </p:pic>
      <p:pic>
        <p:nvPicPr>
          <p:cNvPr id="8" name="Picture 7">
            <a:extLst>
              <a:ext uri="{FF2B5EF4-FFF2-40B4-BE49-F238E27FC236}">
                <a16:creationId xmlns:a16="http://schemas.microsoft.com/office/drawing/2014/main" id="{F92A4BF4-85B9-46D7-A177-0F0914CF66D1}"/>
              </a:ext>
            </a:extLst>
          </p:cNvPr>
          <p:cNvPicPr>
            <a:picLocks noChangeAspect="1"/>
          </p:cNvPicPr>
          <p:nvPr/>
        </p:nvPicPr>
        <p:blipFill rotWithShape="1">
          <a:blip r:embed="rId2"/>
          <a:srcRect t="50124"/>
          <a:stretch/>
        </p:blipFill>
        <p:spPr>
          <a:xfrm>
            <a:off x="9276816" y="1430456"/>
            <a:ext cx="2909398" cy="3991795"/>
          </a:xfrm>
          <a:prstGeom prst="rect">
            <a:avLst/>
          </a:prstGeom>
        </p:spPr>
      </p:pic>
    </p:spTree>
    <p:extLst>
      <p:ext uri="{BB962C8B-B14F-4D97-AF65-F5344CB8AC3E}">
        <p14:creationId xmlns:p14="http://schemas.microsoft.com/office/powerpoint/2010/main" val="3660806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C2DC-FA39-43D3-9840-FD5F2567699F}"/>
              </a:ext>
            </a:extLst>
          </p:cNvPr>
          <p:cNvSpPr>
            <a:spLocks noGrp="1"/>
          </p:cNvSpPr>
          <p:nvPr>
            <p:ph type="title"/>
          </p:nvPr>
        </p:nvSpPr>
        <p:spPr/>
        <p:txBody>
          <a:bodyPr/>
          <a:lstStyle/>
          <a:p>
            <a:r>
              <a:rPr lang="en" dirty="0"/>
              <a:t>The corpuscular theory of the Compton effect</a:t>
            </a:r>
          </a:p>
        </p:txBody>
      </p:sp>
      <p:pic>
        <p:nvPicPr>
          <p:cNvPr id="3" name="Picture 2">
            <a:extLst>
              <a:ext uri="{FF2B5EF4-FFF2-40B4-BE49-F238E27FC236}">
                <a16:creationId xmlns:a16="http://schemas.microsoft.com/office/drawing/2014/main" id="{FF81C7B5-F90C-4202-9595-1E941D5CE9D8}"/>
              </a:ext>
            </a:extLst>
          </p:cNvPr>
          <p:cNvPicPr>
            <a:picLocks noChangeAspect="1"/>
          </p:cNvPicPr>
          <p:nvPr/>
        </p:nvPicPr>
        <p:blipFill>
          <a:blip r:embed="rId2"/>
          <a:stretch>
            <a:fillRect/>
          </a:stretch>
        </p:blipFill>
        <p:spPr>
          <a:xfrm>
            <a:off x="6600827" y="2088242"/>
            <a:ext cx="4402677" cy="3062517"/>
          </a:xfrm>
          <a:prstGeom prst="rect">
            <a:avLst/>
          </a:prstGeom>
        </p:spPr>
      </p:pic>
      <p:sp>
        <p:nvSpPr>
          <p:cNvPr id="4" name="Content Placeholder 2">
            <a:extLst>
              <a:ext uri="{FF2B5EF4-FFF2-40B4-BE49-F238E27FC236}">
                <a16:creationId xmlns:a16="http://schemas.microsoft.com/office/drawing/2014/main" id="{83B2EC29-EB29-419F-9C93-47D4B60F2493}"/>
              </a:ext>
            </a:extLst>
          </p:cNvPr>
          <p:cNvSpPr txBox="1">
            <a:spLocks/>
          </p:cNvSpPr>
          <p:nvPr/>
        </p:nvSpPr>
        <p:spPr>
          <a:xfrm>
            <a:off x="838199" y="1430455"/>
            <a:ext cx="5519740"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According to the corpuscular hypothesis of light, photons are particles. They must therefore perform an elastic collision with electrons, </a:t>
            </a:r>
            <a:r>
              <a:rPr lang="en" sz="1800" b="1" dirty="0"/>
              <a:t>with conservation of energy and momentum </a:t>
            </a:r>
            <a:r>
              <a:rPr lang="en" sz="1800" dirty="0"/>
              <a:t>.</a:t>
            </a:r>
          </a:p>
          <a:p>
            <a:pPr marL="0" indent="0" algn="just">
              <a:buFont typeface="Arial" panose="020B0604020202020204" pitchFamily="34" charset="0"/>
              <a:buNone/>
            </a:pPr>
            <a:r>
              <a:rPr lang="en" sz="1800" dirty="0"/>
              <a:t>The calculation gives a simple result </a:t>
            </a:r>
            <a:r>
              <a:rPr lang="en" sz="1800" b="1" dirty="0"/>
              <a:t>in perfect agreement with experience </a:t>
            </a:r>
            <a:r>
              <a:rPr lang="en" sz="1800" dirty="0"/>
              <a:t>.</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The constant </a:t>
            </a:r>
            <a:r>
              <a:rPr lang="en" sz="1800" i="1" dirty="0"/>
              <a:t>h/m</a:t>
            </a:r>
            <a:r>
              <a:rPr lang="en" sz="1800" i="1" baseline="-25000" dirty="0"/>
              <a:t>e </a:t>
            </a:r>
            <a:r>
              <a:rPr lang="en" sz="1800" i="1" dirty="0"/>
              <a:t>c </a:t>
            </a:r>
            <a:r>
              <a:rPr lang="en" sz="1800" dirty="0"/>
              <a:t>has the dimensions of a length and is called the </a:t>
            </a:r>
            <a:r>
              <a:rPr lang="en" sz="1800" b="1" dirty="0"/>
              <a:t>Compton wavelength of the electron</a:t>
            </a:r>
            <a:r>
              <a:rPr lang="en" sz="1800" dirty="0"/>
              <a:t>. It is equal to</a:t>
            </a:r>
            <a:endParaRPr lang="fr-CH" sz="1800" b="1" dirty="0"/>
          </a:p>
          <a:p>
            <a:pPr marL="0" indent="0" algn="just">
              <a:buFont typeface="Arial" panose="020B0604020202020204" pitchFamily="34" charset="0"/>
              <a:buNone/>
            </a:pPr>
            <a:endParaRPr lang="fr-CH" sz="1800" dirty="0"/>
          </a:p>
        </p:txBody>
      </p:sp>
      <p:pic>
        <p:nvPicPr>
          <p:cNvPr id="5122" name="Picture 2">
            <a:extLst>
              <a:ext uri="{FF2B5EF4-FFF2-40B4-BE49-F238E27FC236}">
                <a16:creationId xmlns:a16="http://schemas.microsoft.com/office/drawing/2014/main" id="{CF927E43-678C-4938-A9A9-CB0F61B4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333751"/>
            <a:ext cx="3413760" cy="7048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6BA636C-27ED-423A-BE3E-915C02C39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5150759"/>
            <a:ext cx="329184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591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Open questions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Compton effect is proof that photons behave like particles. A phenomenon that we are used to considering as wave-like, manifests itself in corpuscular form.</a:t>
            </a:r>
          </a:p>
          <a:p>
            <a:pPr marL="0" indent="0" algn="just">
              <a:buFont typeface="Arial" panose="020B0604020202020204" pitchFamily="34" charset="0"/>
              <a:buNone/>
            </a:pPr>
            <a:r>
              <a:rPr lang="en" sz="1800" dirty="0"/>
              <a:t>If electromagnetic waves can behave like particles, </a:t>
            </a:r>
            <a:r>
              <a:rPr lang="en" sz="1800" b="1" dirty="0"/>
              <a:t>is it possible that elementary particles also behave like waves </a:t>
            </a:r>
            <a:r>
              <a:rPr lang="en" sz="1800" dirty="0"/>
              <a:t>under certain conditions?</a:t>
            </a:r>
          </a:p>
          <a:p>
            <a:pPr marL="0" indent="0" algn="just">
              <a:buFont typeface="Arial" panose="020B0604020202020204" pitchFamily="34" charset="0"/>
              <a:buNone/>
            </a:pPr>
            <a:r>
              <a:rPr lang="en" sz="1800" dirty="0"/>
              <a:t>This question, initially formulated by Albert Einstein and Louis de Broglie, will find a definitive answer in 1927 with </a:t>
            </a:r>
            <a:r>
              <a:rPr lang="en" sz="1800" b="1" dirty="0"/>
              <a:t>the Davisson-Germer experiment </a:t>
            </a:r>
            <a:r>
              <a:rPr lang="en" sz="1800" dirty="0"/>
              <a:t>, which we will see later.</a:t>
            </a:r>
          </a:p>
          <a:p>
            <a:pPr marL="0" indent="0" algn="just">
              <a:buFont typeface="Arial" panose="020B0604020202020204" pitchFamily="34" charset="0"/>
              <a:buNone/>
            </a:pPr>
            <a:r>
              <a:rPr lang="en" sz="1800" dirty="0"/>
              <a:t>What are these conditions that determine corpuscular or wave behavior? In other words, how can we know if an object – whether light or matter – will behave like a wave or like a particle? It was Niels Bohr who introduced the</a:t>
            </a:r>
            <a:r>
              <a:rPr lang="en" sz="1800" b="1" dirty="0"/>
              <a:t> complementarity principle </a:t>
            </a:r>
            <a:r>
              <a:rPr lang="en" sz="1800" dirty="0"/>
              <a:t>, which states that </a:t>
            </a:r>
            <a:r>
              <a:rPr lang="en" sz="1800" b="1" dirty="0"/>
              <a:t>these two types of behavior are mutually exclusive </a:t>
            </a:r>
            <a:r>
              <a:rPr lang="en" sz="1800" dirty="0"/>
              <a:t>. To be continued…</a:t>
            </a:r>
          </a:p>
          <a:p>
            <a:pPr marL="0" indent="0" algn="just">
              <a:buFont typeface="Arial" panose="020B0604020202020204" pitchFamily="34" charset="0"/>
              <a:buNone/>
            </a:pPr>
            <a:endParaRPr lang="fr-CH" sz="1800" dirty="0"/>
          </a:p>
        </p:txBody>
      </p:sp>
    </p:spTree>
    <p:extLst>
      <p:ext uri="{BB962C8B-B14F-4D97-AF65-F5344CB8AC3E}">
        <p14:creationId xmlns:p14="http://schemas.microsoft.com/office/powerpoint/2010/main" val="191656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AA21A5-3B7E-4252-BFF2-F005DF74D81B}"/>
              </a:ext>
            </a:extLst>
          </p:cNvPr>
          <p:cNvSpPr>
            <a:spLocks noGrp="1"/>
          </p:cNvSpPr>
          <p:nvPr>
            <p:ph type="title"/>
          </p:nvPr>
        </p:nvSpPr>
        <p:spPr/>
        <p:txBody>
          <a:bodyPr/>
          <a:lstStyle/>
          <a:p>
            <a:r>
              <a:rPr lang="en" dirty="0"/>
              <a:t>The photon as a particle</a:t>
            </a:r>
            <a:endParaRPr lang="LID4096" dirty="0"/>
          </a:p>
        </p:txBody>
      </p:sp>
      <p:sp>
        <p:nvSpPr>
          <p:cNvPr id="5" name="Content Placeholder 2">
            <a:extLst>
              <a:ext uri="{FF2B5EF4-FFF2-40B4-BE49-F238E27FC236}">
                <a16:creationId xmlns:a16="http://schemas.microsoft.com/office/drawing/2014/main" id="{2953C28D-8881-4EC3-A519-3D21E77C545C}"/>
              </a:ext>
            </a:extLst>
          </p:cNvPr>
          <p:cNvSpPr txBox="1">
            <a:spLocks/>
          </p:cNvSpPr>
          <p:nvPr/>
        </p:nvSpPr>
        <p:spPr>
          <a:xfrm>
            <a:off x="838199" y="1430455"/>
            <a:ext cx="10152981"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Compton effect shows for the first time that </a:t>
            </a:r>
            <a:r>
              <a:rPr lang="en" sz="1800" b="1" dirty="0"/>
              <a:t>light can behave like a corpuscle </a:t>
            </a:r>
            <a:r>
              <a:rPr lang="en" sz="1800" dirty="0"/>
              <a:t>under certain conditions.</a:t>
            </a:r>
          </a:p>
          <a:p>
            <a:pPr marL="0" indent="0" algn="just">
              <a:buFont typeface="Arial" panose="020B0604020202020204" pitchFamily="34" charset="0"/>
              <a:buNone/>
            </a:pPr>
            <a:r>
              <a:rPr lang="en" sz="1800" dirty="0"/>
              <a:t>For radiation of frequency </a:t>
            </a:r>
            <a:r>
              <a:rPr lang="en" sz="1800" dirty="0">
                <a:latin typeface="Symbol" panose="05050102010706020507" pitchFamily="18" charset="2"/>
              </a:rPr>
              <a:t>n </a:t>
            </a:r>
            <a:r>
              <a:rPr lang="en" sz="1800" dirty="0"/>
              <a:t>and wavelength </a:t>
            </a:r>
            <a:r>
              <a:rPr lang="en" sz="1800" dirty="0">
                <a:latin typeface="Symbol" panose="05050102010706020507" pitchFamily="18" charset="2"/>
              </a:rPr>
              <a:t>l </a:t>
            </a:r>
            <a:r>
              <a:rPr lang="en" sz="1800" dirty="0"/>
              <a:t>= </a:t>
            </a:r>
            <a:r>
              <a:rPr lang="en" sz="1800" dirty="0" err="1"/>
              <a:t>c/</a:t>
            </a:r>
            <a:r>
              <a:rPr lang="en" sz="1800" dirty="0" err="1">
                <a:latin typeface="Symbol" panose="05050102010706020507" pitchFamily="18" charset="2"/>
              </a:rPr>
              <a:t>n</a:t>
            </a:r>
            <a:r>
              <a:rPr lang="en" sz="1800" dirty="0">
                <a:latin typeface="Symbol" panose="05050102010706020507" pitchFamily="18" charset="2"/>
              </a:rPr>
              <a:t> </a:t>
            </a:r>
            <a:r>
              <a:rPr lang="en" sz="1800" dirty="0"/>
              <a:t>, the elementary particles that compose it – the photons – have an energy and a momentum given by</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These are </a:t>
            </a:r>
            <a:r>
              <a:rPr lang="en" sz="1800" b="1" dirty="0"/>
              <a:t>Einstein's relationships </a:t>
            </a:r>
            <a:r>
              <a:rPr lang="en" sz="1800" dirty="0"/>
              <a:t>.</a:t>
            </a:r>
          </a:p>
          <a:p>
            <a:pPr marL="0" indent="0" algn="just">
              <a:buFont typeface="Arial" panose="020B0604020202020204" pitchFamily="34" charset="0"/>
              <a:buNone/>
            </a:pPr>
            <a:r>
              <a:rPr lang="en" sz="1800" dirty="0"/>
              <a:t>Note that the photon is a particle of zero mass, it always has the speed of light, and must therefore be described with the laws of relativity.</a:t>
            </a:r>
          </a:p>
          <a:p>
            <a:pPr marL="0" indent="0" algn="just">
              <a:buFont typeface="Arial" panose="020B0604020202020204" pitchFamily="34" charset="0"/>
              <a:buNone/>
            </a:pPr>
            <a:endParaRPr lang="LID4096" sz="1800" dirty="0"/>
          </a:p>
        </p:txBody>
      </p:sp>
      <p:pic>
        <p:nvPicPr>
          <p:cNvPr id="5122" name="Picture 2" descr="http://latex2png.com/pngs/7c87836db1c80ef9f29a830cd85ecca4.png">
            <a:extLst>
              <a:ext uri="{FF2B5EF4-FFF2-40B4-BE49-F238E27FC236}">
                <a16:creationId xmlns:a16="http://schemas.microsoft.com/office/drawing/2014/main" id="{5592CBAC-6DDC-4FA3-BF98-8CD43E8C7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408" y="2887180"/>
            <a:ext cx="1013460" cy="2247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latex2png.com/pngs/fa9a61f478c12d2a3533141509fbbbd4.png">
            <a:extLst>
              <a:ext uri="{FF2B5EF4-FFF2-40B4-BE49-F238E27FC236}">
                <a16:creationId xmlns:a16="http://schemas.microsoft.com/office/drawing/2014/main" id="{CDF681E9-562C-4BD0-8FDA-CBBC7DC62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830" y="2671915"/>
            <a:ext cx="815340" cy="6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021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51F4-BFD7-4B56-A4B6-600B53CD9B93}"/>
              </a:ext>
            </a:extLst>
          </p:cNvPr>
          <p:cNvSpPr>
            <a:spLocks noGrp="1"/>
          </p:cNvSpPr>
          <p:nvPr>
            <p:ph type="title"/>
          </p:nvPr>
        </p:nvSpPr>
        <p:spPr/>
        <p:txBody>
          <a:bodyPr/>
          <a:lstStyle/>
          <a:p>
            <a:r>
              <a:rPr lang="en" dirty="0"/>
              <a:t>Light: waves or particles?</a:t>
            </a:r>
            <a:endParaRPr lang="LID4096" dirty="0"/>
          </a:p>
        </p:txBody>
      </p:sp>
      <p:sp>
        <p:nvSpPr>
          <p:cNvPr id="3" name="Content Placeholder 2">
            <a:extLst>
              <a:ext uri="{FF2B5EF4-FFF2-40B4-BE49-F238E27FC236}">
                <a16:creationId xmlns:a16="http://schemas.microsoft.com/office/drawing/2014/main" id="{764227ED-C55D-467B-A4FA-1FBF6119DBC8}"/>
              </a:ext>
            </a:extLst>
          </p:cNvPr>
          <p:cNvSpPr txBox="1">
            <a:spLocks/>
          </p:cNvSpPr>
          <p:nvPr/>
        </p:nvSpPr>
        <p:spPr>
          <a:xfrm>
            <a:off x="838199" y="1430455"/>
            <a:ext cx="10152981"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Light exhibits wave behavior under certain conditions, while under other conditions, such as in the photoelectric effect and the Compton effect, it exhibits corpuscular behavior.</a:t>
            </a:r>
          </a:p>
          <a:p>
            <a:pPr marL="0" indent="0" algn="just">
              <a:buFont typeface="Arial" panose="020B0604020202020204" pitchFamily="34" charset="0"/>
              <a:buNone/>
            </a:pPr>
            <a:r>
              <a:rPr lang="en" sz="1800" b="1" dirty="0"/>
              <a:t>Is electromagnetic radiation a wave or a particle?</a:t>
            </a:r>
          </a:p>
          <a:p>
            <a:pPr marL="0" indent="0" algn="just">
              <a:buFont typeface="Arial" panose="020B0604020202020204" pitchFamily="34" charset="0"/>
              <a:buNone/>
            </a:pPr>
            <a:r>
              <a:rPr lang="en" sz="1800" dirty="0"/>
              <a:t>…or perhaps these two notions of wave and particle, very intuitive for us, are not sufficient to correctly describe physical reality.</a:t>
            </a:r>
          </a:p>
          <a:p>
            <a:pPr marL="0" indent="0" algn="just">
              <a:buFont typeface="Arial" panose="020B0604020202020204" pitchFamily="34" charset="0"/>
              <a:buNone/>
            </a:pPr>
            <a:endParaRPr lang="LID4096" sz="1800" dirty="0"/>
          </a:p>
        </p:txBody>
      </p:sp>
    </p:spTree>
    <p:extLst>
      <p:ext uri="{BB962C8B-B14F-4D97-AF65-F5344CB8AC3E}">
        <p14:creationId xmlns:p14="http://schemas.microsoft.com/office/powerpoint/2010/main" val="312165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1392FC-74CE-BE8C-99BB-C580039986C2}"/>
              </a:ext>
            </a:extLst>
          </p:cNvPr>
          <p:cNvSpPr txBox="1"/>
          <p:nvPr/>
        </p:nvSpPr>
        <p:spPr>
          <a:xfrm>
            <a:off x="1728486" y="2659559"/>
            <a:ext cx="9267463" cy="769441"/>
          </a:xfrm>
          <a:prstGeom prst="rect">
            <a:avLst/>
          </a:prstGeom>
          <a:noFill/>
        </p:spPr>
        <p:txBody>
          <a:bodyPr wrap="square">
            <a:spAutoFit/>
          </a:bodyPr>
          <a:lstStyle/>
          <a:p>
            <a:r>
              <a:rPr lang="en-GB" sz="4400" b="1" dirty="0">
                <a:effectLst/>
                <a:latin typeface="+mj-lt"/>
                <a:cs typeface="Times New Roman" panose="02020603050405020304" pitchFamily="18" charset="0"/>
              </a:rPr>
              <a:t>All is not well with Classical Mechanics</a:t>
            </a:r>
          </a:p>
        </p:txBody>
      </p:sp>
    </p:spTree>
    <p:extLst>
      <p:ext uri="{BB962C8B-B14F-4D97-AF65-F5344CB8AC3E}">
        <p14:creationId xmlns:p14="http://schemas.microsoft.com/office/powerpoint/2010/main" val="977474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6D3D-1C1B-421E-BE84-7EC8113DF83B}"/>
              </a:ext>
            </a:extLst>
          </p:cNvPr>
          <p:cNvSpPr>
            <a:spLocks noGrp="1"/>
          </p:cNvSpPr>
          <p:nvPr>
            <p:ph type="title"/>
          </p:nvPr>
        </p:nvSpPr>
        <p:spPr/>
        <p:txBody>
          <a:bodyPr/>
          <a:lstStyle/>
          <a:p>
            <a:r>
              <a:rPr lang="en" dirty="0"/>
              <a:t>The wave nature of matter</a:t>
            </a:r>
            <a:endParaRPr lang="LID4096" dirty="0"/>
          </a:p>
        </p:txBody>
      </p:sp>
      <p:sp>
        <p:nvSpPr>
          <p:cNvPr id="3" name="Content Placeholder 2">
            <a:extLst>
              <a:ext uri="{FF2B5EF4-FFF2-40B4-BE49-F238E27FC236}">
                <a16:creationId xmlns:a16="http://schemas.microsoft.com/office/drawing/2014/main" id="{1DE70882-FD5A-44A3-960B-3399B714CBCA}"/>
              </a:ext>
            </a:extLst>
          </p:cNvPr>
          <p:cNvSpPr txBox="1">
            <a:spLocks/>
          </p:cNvSpPr>
          <p:nvPr/>
        </p:nvSpPr>
        <p:spPr>
          <a:xfrm>
            <a:off x="838199" y="1430455"/>
            <a:ext cx="10152981"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1923, Louis de Broglie proposed the idea that </a:t>
            </a:r>
            <a:r>
              <a:rPr lang="en" sz="1800" b="1" dirty="0"/>
              <a:t>the elementary particles that form matter can also have wave or corpuscular behavior depending on the conditions </a:t>
            </a:r>
            <a:r>
              <a:rPr lang="en" sz="1800" dirty="0"/>
              <a:t>.</a:t>
            </a:r>
          </a:p>
          <a:p>
            <a:pPr marL="0" indent="0" algn="just">
              <a:buFont typeface="Arial" panose="020B0604020202020204" pitchFamily="34" charset="0"/>
              <a:buNone/>
            </a:pPr>
            <a:r>
              <a:rPr lang="en" sz="1800" dirty="0"/>
              <a:t>This hypothesis at the time had no experimental support. However, associating a wave with an elementary particle is a very natural conclusion if we make an analogy between Maxwell's laws of electromagnetism and Einstein's laws of relativistic mechanics.</a:t>
            </a:r>
          </a:p>
          <a:p>
            <a:pPr marL="0" indent="0" algn="just">
              <a:buFont typeface="Arial" panose="020B0604020202020204" pitchFamily="34" charset="0"/>
              <a:buNone/>
            </a:pPr>
            <a:r>
              <a:rPr lang="en" sz="1800" dirty="0"/>
              <a:t>Louis de Broglie postulates that a particle with energy E and momentum p is characterized by a wave with a frequency and wavelength given respectively by</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spcBef>
                <a:spcPts val="1800"/>
              </a:spcBef>
              <a:buFont typeface="Arial" panose="020B0604020202020204" pitchFamily="34" charset="0"/>
              <a:buNone/>
            </a:pPr>
            <a:r>
              <a:rPr lang="en" sz="1800" dirty="0"/>
              <a:t>Together with the other two relationships for light,</a:t>
            </a:r>
          </a:p>
          <a:p>
            <a:pPr marL="0" indent="0" algn="just">
              <a:spcBef>
                <a:spcPts val="1800"/>
              </a:spcBef>
              <a:buFont typeface="Arial" panose="020B0604020202020204" pitchFamily="34" charset="0"/>
              <a:buNone/>
            </a:pPr>
            <a:endParaRPr lang="fr-CH" sz="1800" dirty="0"/>
          </a:p>
          <a:p>
            <a:pPr marL="0" indent="0" algn="just">
              <a:spcBef>
                <a:spcPts val="1800"/>
              </a:spcBef>
              <a:buFont typeface="Arial" panose="020B0604020202020204" pitchFamily="34" charset="0"/>
              <a:buNone/>
            </a:pPr>
            <a:r>
              <a:rPr lang="en" sz="1800" dirty="0"/>
              <a:t> </a:t>
            </a:r>
          </a:p>
          <a:p>
            <a:pPr marL="0" indent="0" algn="just">
              <a:buFont typeface="Arial" panose="020B0604020202020204" pitchFamily="34" charset="0"/>
              <a:buNone/>
            </a:pPr>
            <a:r>
              <a:rPr lang="en" sz="1800" dirty="0"/>
              <a:t>They are known as </a:t>
            </a:r>
            <a:r>
              <a:rPr lang="en" sz="1800" b="1" dirty="0"/>
              <a:t>the Einstein-de Broglie relations </a:t>
            </a:r>
            <a:r>
              <a:rPr lang="en" sz="1800" dirty="0"/>
              <a:t>.</a:t>
            </a:r>
            <a:endParaRPr lang="LID4096" sz="1800" dirty="0"/>
          </a:p>
        </p:txBody>
      </p:sp>
      <p:pic>
        <p:nvPicPr>
          <p:cNvPr id="7170" name="Picture 2" descr="http://latex2png.com/pngs/e74981fdea130d9990d236eaa80d22de.png">
            <a:extLst>
              <a:ext uri="{FF2B5EF4-FFF2-40B4-BE49-F238E27FC236}">
                <a16:creationId xmlns:a16="http://schemas.microsoft.com/office/drawing/2014/main" id="{430D69AF-34B7-4570-9A7D-57E7244CB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684" y="3586123"/>
            <a:ext cx="1756410" cy="7162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latex2png.com/pngs/e09dd8a74df3104b197372d1cf890c84.png">
            <a:extLst>
              <a:ext uri="{FF2B5EF4-FFF2-40B4-BE49-F238E27FC236}">
                <a16:creationId xmlns:a16="http://schemas.microsoft.com/office/drawing/2014/main" id="{CC4E032F-ADE1-4C9E-9D35-E38D6D6AE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792" y="3618508"/>
            <a:ext cx="876300" cy="651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latex2png.com/pngs/7c87836db1c80ef9f29a830cd85ecca4.png">
            <a:extLst>
              <a:ext uri="{FF2B5EF4-FFF2-40B4-BE49-F238E27FC236}">
                <a16:creationId xmlns:a16="http://schemas.microsoft.com/office/drawing/2014/main" id="{3910898F-751F-49C9-A3AA-714F76CB3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792" y="5040467"/>
            <a:ext cx="1013460" cy="224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latex2png.com/pngs/fa9a61f478c12d2a3533141509fbbbd4.png">
            <a:extLst>
              <a:ext uri="{FF2B5EF4-FFF2-40B4-BE49-F238E27FC236}">
                <a16:creationId xmlns:a16="http://schemas.microsoft.com/office/drawing/2014/main" id="{56898DE5-EF25-4EE5-B76E-0C114DB74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684" y="4825202"/>
            <a:ext cx="815340" cy="6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55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5052-D8CC-409F-A6A6-60B619DD24CF}"/>
              </a:ext>
            </a:extLst>
          </p:cNvPr>
          <p:cNvSpPr>
            <a:spLocks noGrp="1"/>
          </p:cNvSpPr>
          <p:nvPr>
            <p:ph type="title"/>
          </p:nvPr>
        </p:nvSpPr>
        <p:spPr/>
        <p:txBody>
          <a:bodyPr/>
          <a:lstStyle/>
          <a:p>
            <a:r>
              <a:rPr lang="en" dirty="0"/>
              <a:t>The Davisson-Germer experiment (1923-27)</a:t>
            </a:r>
            <a:endParaRPr lang="LID4096" dirty="0"/>
          </a:p>
        </p:txBody>
      </p:sp>
      <p:pic>
        <p:nvPicPr>
          <p:cNvPr id="4098" name="Picture 2" descr="Davisson-Germer Experiment">
            <a:extLst>
              <a:ext uri="{FF2B5EF4-FFF2-40B4-BE49-F238E27FC236}">
                <a16:creationId xmlns:a16="http://schemas.microsoft.com/office/drawing/2014/main" id="{4F1F1C87-0F00-47A3-846B-37179B07B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511" y="1342594"/>
            <a:ext cx="4130163" cy="48565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6434E1A5-07D2-4FFC-9305-926BD5BF8995}"/>
              </a:ext>
            </a:extLst>
          </p:cNvPr>
          <p:cNvSpPr txBox="1">
            <a:spLocks/>
          </p:cNvSpPr>
          <p:nvPr/>
        </p:nvSpPr>
        <p:spPr>
          <a:xfrm>
            <a:off x="838199" y="1430455"/>
            <a:ext cx="5401777"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Davisson and Germer discovered by chance in 1923 that de Broglie's hypothesis was correct.</a:t>
            </a:r>
          </a:p>
          <a:p>
            <a:pPr marL="0" indent="0" algn="just">
              <a:buFont typeface="Arial" panose="020B0604020202020204" pitchFamily="34" charset="0"/>
              <a:buNone/>
            </a:pPr>
            <a:r>
              <a:rPr lang="en" sz="1800" dirty="0"/>
              <a:t>They measured a diffraction pattern by scattering high-energy electrons off the crystal surface of a metal.</a:t>
            </a:r>
          </a:p>
          <a:p>
            <a:pPr marL="0" indent="0" algn="just">
              <a:buFont typeface="Arial" panose="020B0604020202020204" pitchFamily="34" charset="0"/>
              <a:buNone/>
            </a:pPr>
            <a:r>
              <a:rPr lang="en" sz="1800" dirty="0"/>
              <a:t>Electrons with a kinetic energy of 100 eV are characterized by a short de Broglie wavelength, which results in the spacing between atoms being small enough to produce diffraction patterns.</a:t>
            </a:r>
          </a:p>
          <a:p>
            <a:pPr marL="0" indent="0" algn="just">
              <a:buFont typeface="Arial" panose="020B0604020202020204" pitchFamily="34" charset="0"/>
              <a:buNone/>
            </a:pPr>
            <a:r>
              <a:rPr lang="en" sz="1800" b="1" dirty="0"/>
              <a:t>This was the first evidence that matter can exhibit wave-like behavior </a:t>
            </a:r>
            <a:r>
              <a:rPr lang="en" sz="1800" dirty="0"/>
              <a:t>.</a:t>
            </a:r>
            <a:endParaRPr lang="LID4096" sz="1800" dirty="0"/>
          </a:p>
        </p:txBody>
      </p:sp>
    </p:spTree>
    <p:extLst>
      <p:ext uri="{BB962C8B-B14F-4D97-AF65-F5344CB8AC3E}">
        <p14:creationId xmlns:p14="http://schemas.microsoft.com/office/powerpoint/2010/main" val="2248931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C04C-822A-4821-8CB4-B6EA4D553747}"/>
              </a:ext>
            </a:extLst>
          </p:cNvPr>
          <p:cNvSpPr>
            <a:spLocks noGrp="1"/>
          </p:cNvSpPr>
          <p:nvPr>
            <p:ph type="title"/>
          </p:nvPr>
        </p:nvSpPr>
        <p:spPr/>
        <p:txBody>
          <a:bodyPr/>
          <a:lstStyle/>
          <a:p>
            <a:r>
              <a:rPr lang="en" dirty="0"/>
              <a:t>Application: electron microscope</a:t>
            </a:r>
            <a:endParaRPr lang="LID4096" dirty="0"/>
          </a:p>
        </p:txBody>
      </p:sp>
      <p:pic>
        <p:nvPicPr>
          <p:cNvPr id="3" name="Picture 2">
            <a:extLst>
              <a:ext uri="{FF2B5EF4-FFF2-40B4-BE49-F238E27FC236}">
                <a16:creationId xmlns:a16="http://schemas.microsoft.com/office/drawing/2014/main" id="{A80ABADC-2C0F-4650-AC8C-8315C79B00ED}"/>
              </a:ext>
            </a:extLst>
          </p:cNvPr>
          <p:cNvPicPr>
            <a:picLocks noChangeAspect="1"/>
          </p:cNvPicPr>
          <p:nvPr/>
        </p:nvPicPr>
        <p:blipFill>
          <a:blip r:embed="rId2"/>
          <a:stretch>
            <a:fillRect/>
          </a:stretch>
        </p:blipFill>
        <p:spPr>
          <a:xfrm>
            <a:off x="5129308" y="1385711"/>
            <a:ext cx="3685467" cy="4918596"/>
          </a:xfrm>
          <a:prstGeom prst="rect">
            <a:avLst/>
          </a:prstGeom>
        </p:spPr>
      </p:pic>
      <p:pic>
        <p:nvPicPr>
          <p:cNvPr id="3076" name="Picture 4" descr="Background information - What is transmission electron microscopy? | MyScope">
            <a:extLst>
              <a:ext uri="{FF2B5EF4-FFF2-40B4-BE49-F238E27FC236}">
                <a16:creationId xmlns:a16="http://schemas.microsoft.com/office/drawing/2014/main" id="{0F9DAAF3-C6FB-4AF3-B2C3-8E357244C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764" y="4282325"/>
            <a:ext cx="3067830" cy="205544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1487A94-5826-447D-96C3-B65C55C3B771}"/>
              </a:ext>
            </a:extLst>
          </p:cNvPr>
          <p:cNvSpPr txBox="1">
            <a:spLocks/>
          </p:cNvSpPr>
          <p:nvPr/>
        </p:nvSpPr>
        <p:spPr>
          <a:xfrm>
            <a:off x="838199" y="1430455"/>
            <a:ext cx="4174919"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Electron microscopy uses the wave behavior of electrons.</a:t>
            </a:r>
          </a:p>
          <a:p>
            <a:pPr marL="0" indent="0" algn="just">
              <a:buFont typeface="Arial" panose="020B0604020202020204" pitchFamily="34" charset="0"/>
              <a:buNone/>
            </a:pPr>
            <a:r>
              <a:rPr lang="en" sz="1800" dirty="0"/>
              <a:t>Since in microscopy the resolution is limited by the wavelength (diffraction limit), the short de Broglie wavelength of electrons allows very high resolutions to be achieved.</a:t>
            </a:r>
          </a:p>
          <a:p>
            <a:pPr marL="0" indent="0" algn="just">
              <a:buFont typeface="Arial" panose="020B0604020202020204" pitchFamily="34" charset="0"/>
              <a:buNone/>
            </a:pPr>
            <a:r>
              <a:rPr lang="en" sz="1800" dirty="0"/>
              <a:t>In particular, the transmission electron microscope, using electrons with energies of 40 to 400 keV, achieves a resolution of 0.5 Angstrom, and can resolve atoms.</a:t>
            </a:r>
          </a:p>
          <a:p>
            <a:pPr marL="0" indent="0" algn="just">
              <a:buFont typeface="Arial" panose="020B0604020202020204" pitchFamily="34" charset="0"/>
              <a:buNone/>
            </a:pPr>
            <a:r>
              <a:rPr lang="en" sz="1800" dirty="0"/>
              <a:t>Exercise: calculate the wavelength for an energy of 400 keV (at this energy, we can still use the laws of non-relativistic mechanics)</a:t>
            </a:r>
            <a:endParaRPr lang="LID4096" sz="1800" dirty="0"/>
          </a:p>
        </p:txBody>
      </p:sp>
    </p:spTree>
    <p:extLst>
      <p:ext uri="{BB962C8B-B14F-4D97-AF65-F5344CB8AC3E}">
        <p14:creationId xmlns:p14="http://schemas.microsoft.com/office/powerpoint/2010/main" val="1297127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EE6F1-E430-4272-B759-5EE97C3F4B22}"/>
              </a:ext>
            </a:extLst>
          </p:cNvPr>
          <p:cNvSpPr>
            <a:spLocks noGrp="1"/>
          </p:cNvSpPr>
          <p:nvPr>
            <p:ph type="title"/>
          </p:nvPr>
        </p:nvSpPr>
        <p:spPr/>
        <p:txBody>
          <a:bodyPr/>
          <a:lstStyle/>
          <a:p>
            <a:r>
              <a:rPr lang="en" dirty="0"/>
              <a:t>Young's Two-Slit Experiment</a:t>
            </a:r>
            <a:endParaRPr lang="LID4096" dirty="0"/>
          </a:p>
        </p:txBody>
      </p:sp>
      <p:sp>
        <p:nvSpPr>
          <p:cNvPr id="3" name="Content Placeholder 2">
            <a:extLst>
              <a:ext uri="{FF2B5EF4-FFF2-40B4-BE49-F238E27FC236}">
                <a16:creationId xmlns:a16="http://schemas.microsoft.com/office/drawing/2014/main" id="{22D492C7-BB7A-4039-8E13-18A05C1AAE3D}"/>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1801 Thomas Young designed and performed this experiment to demonstrate that light is a wave phenomenon. At the time, this was an open question.</a:t>
            </a:r>
          </a:p>
          <a:p>
            <a:pPr marL="0" indent="0" algn="just">
              <a:buFont typeface="Arial" panose="020B0604020202020204" pitchFamily="34" charset="0"/>
              <a:buNone/>
            </a:pPr>
            <a:r>
              <a:rPr lang="en" sz="1800" dirty="0"/>
              <a:t>Light is sent through two slits (small enough and close together). At the output, each slit behaves like a source of spherical waves (because of diffraction), and </a:t>
            </a:r>
            <a:r>
              <a:rPr lang="en" sz="1800" b="1" dirty="0"/>
              <a:t>the two sources are mutually coherent </a:t>
            </a:r>
            <a:r>
              <a:rPr lang="en" sz="1800" dirty="0"/>
              <a:t>(i.e. their relative phase does not vary with time).</a:t>
            </a:r>
          </a:p>
          <a:p>
            <a:pPr marL="0" indent="0" algn="just">
              <a:buFont typeface="Arial" panose="020B0604020202020204" pitchFamily="34" charset="0"/>
              <a:buNone/>
            </a:pPr>
            <a:r>
              <a:rPr lang="en" sz="1800" dirty="0"/>
              <a:t>If we collect light on a screen, we observe </a:t>
            </a:r>
            <a:r>
              <a:rPr lang="en" sz="1800" b="1" dirty="0"/>
              <a:t>interference fringes </a:t>
            </a:r>
            <a:r>
              <a:rPr lang="en" sz="1800" dirty="0"/>
              <a:t>. The intensity maxima and minima correspond to the regions where the amplitudes of the two waves combine with the same signs or with opposite signs.</a:t>
            </a:r>
            <a:endParaRPr lang="LID4096" sz="1800" dirty="0"/>
          </a:p>
        </p:txBody>
      </p:sp>
      <p:pic>
        <p:nvPicPr>
          <p:cNvPr id="5" name="Picture 4">
            <a:extLst>
              <a:ext uri="{FF2B5EF4-FFF2-40B4-BE49-F238E27FC236}">
                <a16:creationId xmlns:a16="http://schemas.microsoft.com/office/drawing/2014/main" id="{5CFD1933-8CA1-403A-82AE-5B627E2C7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179" y="3560604"/>
            <a:ext cx="5257561" cy="3297396"/>
          </a:xfrm>
          <a:prstGeom prst="rect">
            <a:avLst/>
          </a:prstGeom>
        </p:spPr>
      </p:pic>
    </p:spTree>
    <p:extLst>
      <p:ext uri="{BB962C8B-B14F-4D97-AF65-F5344CB8AC3E}">
        <p14:creationId xmlns:p14="http://schemas.microsoft.com/office/powerpoint/2010/main" val="3160100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982A-CA71-407B-95D9-B411EFC96740}"/>
              </a:ext>
            </a:extLst>
          </p:cNvPr>
          <p:cNvSpPr>
            <a:spLocks noGrp="1"/>
          </p:cNvSpPr>
          <p:nvPr>
            <p:ph type="title"/>
          </p:nvPr>
        </p:nvSpPr>
        <p:spPr/>
        <p:txBody>
          <a:bodyPr/>
          <a:lstStyle/>
          <a:p>
            <a:r>
              <a:rPr lang="en" dirty="0"/>
              <a:t>Young's experiment: waves</a:t>
            </a:r>
            <a:endParaRPr lang="LID4096" dirty="0"/>
          </a:p>
        </p:txBody>
      </p:sp>
      <p:pic>
        <p:nvPicPr>
          <p:cNvPr id="4" name="Picture 3">
            <a:extLst>
              <a:ext uri="{FF2B5EF4-FFF2-40B4-BE49-F238E27FC236}">
                <a16:creationId xmlns:a16="http://schemas.microsoft.com/office/drawing/2014/main" id="{8004ABF9-D6A4-451E-864F-87BED523D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526" y="3389995"/>
            <a:ext cx="6099183" cy="3153424"/>
          </a:xfrm>
          <a:prstGeom prst="rect">
            <a:avLst/>
          </a:prstGeom>
        </p:spPr>
      </p:pic>
      <p:sp>
        <p:nvSpPr>
          <p:cNvPr id="5" name="Content Placeholder 2">
            <a:extLst>
              <a:ext uri="{FF2B5EF4-FFF2-40B4-BE49-F238E27FC236}">
                <a16:creationId xmlns:a16="http://schemas.microsoft.com/office/drawing/2014/main" id="{3432E38A-FA04-4B7D-A3EB-FE32BDE3F429}"/>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goal now is to </a:t>
            </a:r>
            <a:r>
              <a:rPr lang="en" sz="1800" b="1" dirty="0"/>
              <a:t>define the concepts of wave and particle </a:t>
            </a:r>
            <a:r>
              <a:rPr lang="en" sz="1800" dirty="0"/>
              <a:t>using Young's experiment</a:t>
            </a:r>
          </a:p>
          <a:p>
            <a:pPr marL="0" indent="0" algn="just">
              <a:buFont typeface="Arial" panose="020B0604020202020204" pitchFamily="34" charset="0"/>
              <a:buNone/>
            </a:pPr>
            <a:r>
              <a:rPr lang="en" sz="1800" dirty="0"/>
              <a:t>A wave is a continuous phenomenon. Imagine waves on the surface of water. The detector at a given position measures a continuous variation in time of the height of the water.</a:t>
            </a:r>
          </a:p>
          <a:p>
            <a:pPr marL="0" indent="0" algn="just">
              <a:buFont typeface="Arial" panose="020B0604020202020204" pitchFamily="34" charset="0"/>
              <a:buNone/>
            </a:pPr>
            <a:r>
              <a:rPr lang="en" sz="1800" dirty="0"/>
              <a:t>If the first slit is blocked, the measured intensity profile does not show interference fringes. Same thing if the second slit is blocked.</a:t>
            </a:r>
          </a:p>
          <a:p>
            <a:pPr marL="0" indent="0" algn="just">
              <a:buFont typeface="Arial" panose="020B0604020202020204" pitchFamily="34" charset="0"/>
              <a:buNone/>
            </a:pPr>
            <a:r>
              <a:rPr lang="en" sz="1800" dirty="0"/>
              <a:t>If both slits are opened, an interference pattern is measured.</a:t>
            </a:r>
          </a:p>
          <a:p>
            <a:pPr marL="0" indent="0" algn="just">
              <a:buFont typeface="Arial" panose="020B0604020202020204" pitchFamily="34" charset="0"/>
              <a:buNone/>
            </a:pPr>
            <a:r>
              <a:rPr lang="en" sz="1800" b="1" dirty="0"/>
              <a:t>The waves are characterized by:</a:t>
            </a:r>
          </a:p>
          <a:p>
            <a:pPr marL="342900" indent="-342900" algn="just">
              <a:buFont typeface="Arial" panose="020B0604020202020204" pitchFamily="34" charset="0"/>
              <a:buAutoNum type="arabicPeriod"/>
            </a:pPr>
            <a:r>
              <a:rPr lang="en" sz="1800" b="1" dirty="0"/>
              <a:t>Continuous phenomenon</a:t>
            </a:r>
          </a:p>
          <a:p>
            <a:pPr marL="342900" indent="-342900" algn="just">
              <a:buFont typeface="Arial" panose="020B0604020202020204" pitchFamily="34" charset="0"/>
              <a:buAutoNum type="arabicPeriod"/>
            </a:pPr>
            <a:r>
              <a:rPr lang="en" sz="1800" b="1" dirty="0"/>
              <a:t>Interference</a:t>
            </a:r>
            <a:endParaRPr lang="LID4096" sz="1800" b="1" dirty="0"/>
          </a:p>
        </p:txBody>
      </p:sp>
    </p:spTree>
    <p:extLst>
      <p:ext uri="{BB962C8B-B14F-4D97-AF65-F5344CB8AC3E}">
        <p14:creationId xmlns:p14="http://schemas.microsoft.com/office/powerpoint/2010/main" val="1789183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01E2-315D-49B1-B0ED-6C586C97D4A2}"/>
              </a:ext>
            </a:extLst>
          </p:cNvPr>
          <p:cNvSpPr>
            <a:spLocks noGrp="1"/>
          </p:cNvSpPr>
          <p:nvPr>
            <p:ph type="title"/>
          </p:nvPr>
        </p:nvSpPr>
        <p:spPr/>
        <p:txBody>
          <a:bodyPr/>
          <a:lstStyle/>
          <a:p>
            <a:r>
              <a:rPr lang="en" dirty="0"/>
              <a:t>Young's experiment: particles</a:t>
            </a:r>
            <a:endParaRPr lang="LID4096" dirty="0"/>
          </a:p>
        </p:txBody>
      </p:sp>
      <p:pic>
        <p:nvPicPr>
          <p:cNvPr id="4" name="Picture 3">
            <a:extLst>
              <a:ext uri="{FF2B5EF4-FFF2-40B4-BE49-F238E27FC236}">
                <a16:creationId xmlns:a16="http://schemas.microsoft.com/office/drawing/2014/main" id="{AE37A1FA-53D3-4E2E-9BAC-E64DC27B6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415" y="4095160"/>
            <a:ext cx="5270437" cy="2764256"/>
          </a:xfrm>
          <a:prstGeom prst="rect">
            <a:avLst/>
          </a:prstGeom>
        </p:spPr>
      </p:pic>
      <p:sp>
        <p:nvSpPr>
          <p:cNvPr id="5" name="Content Placeholder 2">
            <a:extLst>
              <a:ext uri="{FF2B5EF4-FFF2-40B4-BE49-F238E27FC236}">
                <a16:creationId xmlns:a16="http://schemas.microsoft.com/office/drawing/2014/main" id="{46C35E1C-9D1E-4ACC-8292-29DA5CE4076E}"/>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Let's do the same experiment with particles. Richard Feynman, in his famous "lecture notes" imagines using a machine gun that sends bullets in all directions.</a:t>
            </a:r>
          </a:p>
          <a:p>
            <a:pPr marL="0" indent="0" algn="just">
              <a:buFont typeface="Arial" panose="020B0604020202020204" pitchFamily="34" charset="0"/>
              <a:buNone/>
            </a:pPr>
            <a:r>
              <a:rPr lang="en" sz="1800" dirty="0"/>
              <a:t>The slots are narrow enough that most balls will bounce off the edges.</a:t>
            </a:r>
          </a:p>
          <a:p>
            <a:pPr marL="0" indent="0" algn="just">
              <a:buFont typeface="Arial" panose="020B0604020202020204" pitchFamily="34" charset="0"/>
              <a:buNone/>
            </a:pPr>
            <a:r>
              <a:rPr lang="en" sz="1800" dirty="0"/>
              <a:t>If we block the first slot, we observe a certain density profile in the arrival of the balls. If we block the second, we observe another profile.</a:t>
            </a:r>
          </a:p>
          <a:p>
            <a:pPr marL="0" indent="0" algn="just">
              <a:buFont typeface="Arial" panose="020B0604020202020204" pitchFamily="34" charset="0"/>
              <a:buNone/>
            </a:pPr>
            <a:r>
              <a:rPr lang="en" sz="1800" dirty="0"/>
              <a:t>If we open both slits, the observed profile is simply the sum of the two profiles.</a:t>
            </a:r>
          </a:p>
          <a:p>
            <a:pPr marL="0" indent="0" algn="just">
              <a:buFont typeface="Arial" panose="020B0604020202020204" pitchFamily="34" charset="0"/>
              <a:buNone/>
            </a:pPr>
            <a:r>
              <a:rPr lang="en" sz="1800" dirty="0"/>
              <a:t>A particle is a discrete phenomenon. </a:t>
            </a:r>
            <a:r>
              <a:rPr lang="en" sz="1800" b="1" dirty="0"/>
              <a:t>It passes either through the first slit or through the second </a:t>
            </a:r>
            <a:r>
              <a:rPr lang="en" sz="1800" dirty="0"/>
              <a:t>. This is why the result is simply the sum of the two results obtained with a blocked slit.</a:t>
            </a:r>
          </a:p>
          <a:p>
            <a:pPr marL="0" indent="0" algn="just">
              <a:buFont typeface="Arial" panose="020B0604020202020204" pitchFamily="34" charset="0"/>
              <a:buNone/>
            </a:pPr>
            <a:r>
              <a:rPr lang="en" sz="1800" b="1" dirty="0"/>
              <a:t>The particles are characterized by:</a:t>
            </a:r>
          </a:p>
          <a:p>
            <a:pPr marL="342900" indent="-342900" algn="just">
              <a:buFont typeface="Arial" panose="020B0604020202020204" pitchFamily="34" charset="0"/>
              <a:buAutoNum type="arabicPeriod"/>
            </a:pPr>
            <a:r>
              <a:rPr lang="en" sz="1800" b="1" dirty="0"/>
              <a:t>Discreet phenomenon</a:t>
            </a:r>
          </a:p>
          <a:p>
            <a:pPr marL="342900" indent="-342900" algn="just">
              <a:buFont typeface="Arial" panose="020B0604020202020204" pitchFamily="34" charset="0"/>
              <a:buAutoNum type="arabicPeriod"/>
            </a:pPr>
            <a:r>
              <a:rPr lang="en" sz="1800" b="1" dirty="0"/>
              <a:t>No interference</a:t>
            </a:r>
            <a:endParaRPr lang="LID4096" sz="1800" b="1" dirty="0"/>
          </a:p>
        </p:txBody>
      </p:sp>
    </p:spTree>
    <p:extLst>
      <p:ext uri="{BB962C8B-B14F-4D97-AF65-F5344CB8AC3E}">
        <p14:creationId xmlns:p14="http://schemas.microsoft.com/office/powerpoint/2010/main" val="1387922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C295-0ECD-4DF9-9BBC-6029D4A3A744}"/>
              </a:ext>
            </a:extLst>
          </p:cNvPr>
          <p:cNvSpPr>
            <a:spLocks noGrp="1"/>
          </p:cNvSpPr>
          <p:nvPr>
            <p:ph type="title"/>
          </p:nvPr>
        </p:nvSpPr>
        <p:spPr/>
        <p:txBody>
          <a:bodyPr/>
          <a:lstStyle/>
          <a:p>
            <a:r>
              <a:rPr lang="en" dirty="0"/>
              <a:t>Young's experiment: quantum objects</a:t>
            </a:r>
            <a:endParaRPr lang="LID4096" dirty="0"/>
          </a:p>
        </p:txBody>
      </p:sp>
      <p:pic>
        <p:nvPicPr>
          <p:cNvPr id="4" name="Picture 3">
            <a:extLst>
              <a:ext uri="{FF2B5EF4-FFF2-40B4-BE49-F238E27FC236}">
                <a16:creationId xmlns:a16="http://schemas.microsoft.com/office/drawing/2014/main" id="{6CD9EEAF-E356-448E-8800-2F721DAE7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827" y="3690144"/>
            <a:ext cx="6625161" cy="3167856"/>
          </a:xfrm>
          <a:prstGeom prst="rect">
            <a:avLst/>
          </a:prstGeom>
        </p:spPr>
      </p:pic>
      <p:sp>
        <p:nvSpPr>
          <p:cNvPr id="5" name="Content Placeholder 2">
            <a:extLst>
              <a:ext uri="{FF2B5EF4-FFF2-40B4-BE49-F238E27FC236}">
                <a16:creationId xmlns:a16="http://schemas.microsoft.com/office/drawing/2014/main" id="{4BD81378-BAE6-44B7-AA4D-CD0018EFA90E}"/>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We now think we have a vocabulary that allows us to identify waves and particles. Let us now experiment with electrons (this will require special conditions, which we will not discuss).</a:t>
            </a:r>
          </a:p>
          <a:p>
            <a:pPr marL="0" indent="0" algn="just">
              <a:buFont typeface="Arial" panose="020B0604020202020204" pitchFamily="34" charset="0"/>
              <a:buNone/>
            </a:pPr>
            <a:r>
              <a:rPr lang="en" sz="1800" dirty="0"/>
              <a:t>An electron source (e.g. a photocathode) sends electrons to the two slits. The electrons, like balls, bounce off and go in several directions.</a:t>
            </a:r>
          </a:p>
          <a:p>
            <a:pPr marL="0" indent="0" algn="just">
              <a:buFont typeface="Arial" panose="020B0604020202020204" pitchFamily="34" charset="0"/>
              <a:buNone/>
            </a:pPr>
            <a:r>
              <a:rPr lang="en" sz="1800" dirty="0"/>
              <a:t>The detector makes a click as each electron arrives. We can count them. It is a discrete phenomenon.</a:t>
            </a:r>
          </a:p>
          <a:p>
            <a:pPr marL="0" indent="0" algn="just">
              <a:buFont typeface="Arial" panose="020B0604020202020204" pitchFamily="34" charset="0"/>
              <a:buNone/>
            </a:pPr>
            <a:r>
              <a:rPr lang="en" sz="1800" dirty="0"/>
              <a:t>If a slit is blocked, the detected electron density profiles do not show fringes.</a:t>
            </a:r>
          </a:p>
          <a:p>
            <a:pPr marL="0" indent="0" algn="just">
              <a:buFont typeface="Arial" panose="020B0604020202020204" pitchFamily="34" charset="0"/>
              <a:buNone/>
            </a:pPr>
            <a:r>
              <a:rPr lang="en" sz="1800" b="1" dirty="0"/>
              <a:t>If we open both slits, we observe interference fringes!!!</a:t>
            </a:r>
          </a:p>
          <a:p>
            <a:pPr marL="0" indent="0" algn="just">
              <a:buFont typeface="Arial" panose="020B0604020202020204" pitchFamily="34" charset="0"/>
              <a:buNone/>
            </a:pPr>
            <a:r>
              <a:rPr lang="en" sz="1800" b="1" dirty="0"/>
              <a:t>Behavior of electrons:</a:t>
            </a:r>
          </a:p>
          <a:p>
            <a:pPr marL="342900" indent="-342900" algn="just">
              <a:buFont typeface="Arial" panose="020B0604020202020204" pitchFamily="34" charset="0"/>
              <a:buAutoNum type="arabicPeriod"/>
            </a:pPr>
            <a:r>
              <a:rPr lang="en" sz="1800" b="1" dirty="0"/>
              <a:t>Discreet phenomenon</a:t>
            </a:r>
          </a:p>
          <a:p>
            <a:pPr marL="342900" indent="-342900" algn="just">
              <a:buFont typeface="Arial" panose="020B0604020202020204" pitchFamily="34" charset="0"/>
              <a:buAutoNum type="arabicPeriod"/>
            </a:pPr>
            <a:r>
              <a:rPr lang="en" sz="1800" b="1" dirty="0"/>
              <a:t>Interference!</a:t>
            </a:r>
          </a:p>
          <a:p>
            <a:pPr marL="0" indent="0" algn="just">
              <a:buNone/>
            </a:pPr>
            <a:r>
              <a:rPr lang="en" sz="1800" b="1" dirty="0"/>
              <a:t>According to our vocabulary, these are not</a:t>
            </a:r>
          </a:p>
          <a:p>
            <a:pPr marL="0" indent="0" algn="just">
              <a:spcBef>
                <a:spcPts val="0"/>
              </a:spcBef>
              <a:buNone/>
            </a:pPr>
            <a:r>
              <a:rPr lang="en" sz="1800" b="1" dirty="0"/>
              <a:t>neither waves nor particles!</a:t>
            </a:r>
            <a:endParaRPr lang="LID4096" sz="1800" b="1" dirty="0"/>
          </a:p>
        </p:txBody>
      </p:sp>
    </p:spTree>
    <p:extLst>
      <p:ext uri="{BB962C8B-B14F-4D97-AF65-F5344CB8AC3E}">
        <p14:creationId xmlns:p14="http://schemas.microsoft.com/office/powerpoint/2010/main" val="829326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0BCC-A408-4F4E-A342-B7630D6C10DD}"/>
              </a:ext>
            </a:extLst>
          </p:cNvPr>
          <p:cNvSpPr>
            <a:spLocks noGrp="1"/>
          </p:cNvSpPr>
          <p:nvPr>
            <p:ph type="title"/>
          </p:nvPr>
        </p:nvSpPr>
        <p:spPr/>
        <p:txBody>
          <a:bodyPr/>
          <a:lstStyle/>
          <a:p>
            <a:r>
              <a:rPr lang="en" dirty="0"/>
              <a:t>Young's experiment: quantum objects</a:t>
            </a:r>
            <a:endParaRPr lang="LID4096" dirty="0"/>
          </a:p>
        </p:txBody>
      </p:sp>
      <p:pic>
        <p:nvPicPr>
          <p:cNvPr id="1026" name="Picture 2" descr="File:Wave-particle duality.gif - Wikimedia Commons">
            <a:extLst>
              <a:ext uri="{FF2B5EF4-FFF2-40B4-BE49-F238E27FC236}">
                <a16:creationId xmlns:a16="http://schemas.microsoft.com/office/drawing/2014/main" id="{DC9B4D37-3D5B-4D3E-9022-6DBE791863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65936" y="1981008"/>
            <a:ext cx="5219892" cy="293618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091C2F7-FFDE-4F45-9AF3-324CD441FAA8}"/>
              </a:ext>
            </a:extLst>
          </p:cNvPr>
          <p:cNvSpPr txBox="1">
            <a:spLocks/>
          </p:cNvSpPr>
          <p:nvPr/>
        </p:nvSpPr>
        <p:spPr>
          <a:xfrm>
            <a:off x="838199" y="1430455"/>
            <a:ext cx="10378905" cy="471302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What we would observe on the screen over time:</a:t>
            </a:r>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r>
              <a:rPr lang="en" sz="1800" b="1" dirty="0"/>
              <a:t>   </a:t>
            </a:r>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endParaRPr lang="fr-CH" sz="1800" b="1" dirty="0"/>
          </a:p>
          <a:p>
            <a:pPr marL="0" indent="0" algn="just">
              <a:buFont typeface="Arial" panose="020B0604020202020204" pitchFamily="34" charset="0"/>
              <a:buNone/>
            </a:pPr>
            <a:r>
              <a:rPr lang="en" sz="1800" b="1" dirty="0"/>
              <a:t>The experiment with single electrons was first conducted in 1974 </a:t>
            </a:r>
            <a:r>
              <a:rPr lang="en" sz="1800" dirty="0"/>
              <a:t>:</a:t>
            </a:r>
          </a:p>
          <a:p>
            <a:pPr marL="0" indent="0" algn="just">
              <a:buNone/>
            </a:pPr>
            <a:r>
              <a:rPr lang="en" sz="1800" dirty="0"/>
              <a:t>PG </a:t>
            </a:r>
            <a:r>
              <a:rPr lang="en" sz="1800" dirty="0" err="1"/>
              <a:t>Merli </a:t>
            </a:r>
            <a:r>
              <a:rPr lang="en" sz="1800" dirty="0"/>
              <a:t>, GF </a:t>
            </a:r>
            <a:r>
              <a:rPr lang="en" sz="1800" dirty="0" err="1"/>
              <a:t>Missiroli </a:t>
            </a:r>
            <a:r>
              <a:rPr lang="en" sz="1800" dirty="0"/>
              <a:t>, and G. </a:t>
            </a:r>
            <a:r>
              <a:rPr lang="en" sz="1800" dirty="0" err="1"/>
              <a:t>Pozzi </a:t>
            </a:r>
            <a:r>
              <a:rPr lang="en" sz="1800" dirty="0"/>
              <a:t>, “On the statistical aspect of electron interference phenomena,” American Journal of Physics </a:t>
            </a:r>
            <a:r>
              <a:rPr lang="en" sz="1800" b="1" dirty="0"/>
              <a:t>44 </a:t>
            </a:r>
            <a:r>
              <a:rPr lang="en" sz="1800" dirty="0"/>
              <a:t>, 306 (1976). </a:t>
            </a:r>
            <a:endParaRPr lang="LID4096" sz="1800" dirty="0"/>
          </a:p>
        </p:txBody>
      </p:sp>
    </p:spTree>
    <p:extLst>
      <p:ext uri="{BB962C8B-B14F-4D97-AF65-F5344CB8AC3E}">
        <p14:creationId xmlns:p14="http://schemas.microsoft.com/office/powerpoint/2010/main" val="2416458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1284-E6F4-46BB-9043-03DEE6167735}"/>
              </a:ext>
            </a:extLst>
          </p:cNvPr>
          <p:cNvSpPr>
            <a:spLocks noGrp="1"/>
          </p:cNvSpPr>
          <p:nvPr>
            <p:ph type="title"/>
          </p:nvPr>
        </p:nvSpPr>
        <p:spPr>
          <a:xfrm>
            <a:off x="838199" y="365125"/>
            <a:ext cx="11037425" cy="1325563"/>
          </a:xfrm>
        </p:spPr>
        <p:txBody>
          <a:bodyPr>
            <a:normAutofit/>
          </a:bodyPr>
          <a:lstStyle/>
          <a:p>
            <a:r>
              <a:rPr lang="en" dirty="0"/>
              <a:t>Interference of two Bose-Einstein condensates</a:t>
            </a:r>
            <a:endParaRPr lang="LID4096" dirty="0"/>
          </a:p>
        </p:txBody>
      </p:sp>
      <p:pic>
        <p:nvPicPr>
          <p:cNvPr id="2050" name="Picture 2" descr="Interference in BEC Interference of 2 BEC's - experiments Do Bose-Einstein  condensates have a macroscopic phase? How can it be measured? Castin &amp;  Dalibard. - ppt download">
            <a:extLst>
              <a:ext uri="{FF2B5EF4-FFF2-40B4-BE49-F238E27FC236}">
                <a16:creationId xmlns:a16="http://schemas.microsoft.com/office/drawing/2014/main" id="{963300DE-FA23-45F8-8FB3-B731F28F8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884" y="3147559"/>
            <a:ext cx="4671556" cy="350366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C0DAE1B-7DB8-4136-B8EE-55B86BF29496}"/>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A Bose-Einstein condensate is a gas of atoms where all the atoms behave collectively as a single quantum wave.</a:t>
            </a:r>
          </a:p>
          <a:p>
            <a:pPr marL="0" indent="0" algn="just">
              <a:buFont typeface="Arial" panose="020B0604020202020204" pitchFamily="34" charset="0"/>
              <a:buNone/>
            </a:pPr>
            <a:r>
              <a:rPr lang="en" sz="1800" dirty="0"/>
              <a:t>If two condensates are sent against each other, the resulting cloud will not be the sum of the two clouds, but it shows interference fringes. The experiment was conducted in 1997.</a:t>
            </a:r>
          </a:p>
          <a:p>
            <a:pPr marL="0" indent="0" algn="just">
              <a:buFont typeface="Arial" panose="020B0604020202020204" pitchFamily="34" charset="0"/>
              <a:buNone/>
            </a:pPr>
            <a:r>
              <a:rPr lang="en" sz="1800" dirty="0"/>
              <a:t>In the clear places in the figure, </a:t>
            </a:r>
            <a:r>
              <a:rPr lang="en" sz="1800" b="1" dirty="0"/>
              <a:t>one atom plus one atom does not make two atoms but rather zero atoms </a:t>
            </a:r>
            <a:r>
              <a:rPr lang="en" sz="1800" dirty="0"/>
              <a:t>!</a:t>
            </a:r>
            <a:endParaRPr lang="LID4096" sz="1800" dirty="0"/>
          </a:p>
        </p:txBody>
      </p:sp>
      <p:sp>
        <p:nvSpPr>
          <p:cNvPr id="3" name="TextBox 2">
            <a:extLst>
              <a:ext uri="{FF2B5EF4-FFF2-40B4-BE49-F238E27FC236}">
                <a16:creationId xmlns:a16="http://schemas.microsoft.com/office/drawing/2014/main" id="{5AD0DF63-F9CE-43D3-ACBC-5E6EE5F0E6F2}"/>
              </a:ext>
            </a:extLst>
          </p:cNvPr>
          <p:cNvSpPr txBox="1"/>
          <p:nvPr/>
        </p:nvSpPr>
        <p:spPr>
          <a:xfrm>
            <a:off x="838198" y="5615059"/>
            <a:ext cx="4386287" cy="468688"/>
          </a:xfrm>
          <a:prstGeom prst="rect">
            <a:avLst/>
          </a:prstGeom>
        </p:spPr>
        <p:txBody>
          <a:bodyPr wrap="none" rtlCol="0">
            <a:normAutofit/>
          </a:bodyPr>
          <a:lstStyle/>
          <a:p>
            <a:pPr marL="0" indent="0" algn="just">
              <a:buFont typeface="Arial" panose="020B0604020202020204" pitchFamily="34" charset="0"/>
              <a:buNone/>
            </a:pPr>
            <a:r>
              <a:rPr lang="en" sz="1800" dirty="0"/>
              <a:t>M. R. Andrews et al., Science </a:t>
            </a:r>
            <a:r>
              <a:rPr lang="en" sz="1800" b="1" dirty="0"/>
              <a:t>275 </a:t>
            </a:r>
            <a:r>
              <a:rPr lang="en" sz="1800" dirty="0"/>
              <a:t>, 637 (1997)</a:t>
            </a:r>
            <a:endParaRPr lang="LID4096" sz="1800" dirty="0"/>
          </a:p>
        </p:txBody>
      </p:sp>
    </p:spTree>
    <p:extLst>
      <p:ext uri="{BB962C8B-B14F-4D97-AF65-F5344CB8AC3E}">
        <p14:creationId xmlns:p14="http://schemas.microsoft.com/office/powerpoint/2010/main" val="2181216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23DE-1720-41E2-AC34-E0143D5615FE}"/>
              </a:ext>
            </a:extLst>
          </p:cNvPr>
          <p:cNvSpPr>
            <a:spLocks noGrp="1"/>
          </p:cNvSpPr>
          <p:nvPr>
            <p:ph type="title"/>
          </p:nvPr>
        </p:nvSpPr>
        <p:spPr/>
        <p:txBody>
          <a:bodyPr/>
          <a:lstStyle/>
          <a:p>
            <a:r>
              <a:rPr lang="en" dirty="0"/>
              <a:t>Young with a Mach-Zehnder interferometer</a:t>
            </a:r>
            <a:endParaRPr lang="en-US" dirty="0"/>
          </a:p>
        </p:txBody>
      </p:sp>
      <p:pic>
        <p:nvPicPr>
          <p:cNvPr id="1026" name="Picture 2" descr="Mach-Zehnder-Interferometer – Wikipedia">
            <a:extLst>
              <a:ext uri="{FF2B5EF4-FFF2-40B4-BE49-F238E27FC236}">
                <a16:creationId xmlns:a16="http://schemas.microsoft.com/office/drawing/2014/main" id="{628D633D-9805-428F-B73B-6EA77379A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82" y="2599583"/>
            <a:ext cx="5857276" cy="354389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8174E55-5EAE-422A-869A-8535942FBF16}"/>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Interference fringes are produced by the phase difference of the two possible paths for light. No need to make slits small and close enough.</a:t>
            </a:r>
          </a:p>
        </p:txBody>
      </p:sp>
    </p:spTree>
    <p:extLst>
      <p:ext uri="{BB962C8B-B14F-4D97-AF65-F5344CB8AC3E}">
        <p14:creationId xmlns:p14="http://schemas.microsoft.com/office/powerpoint/2010/main" val="90586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1761C7-ACFC-467E-AC7C-90B7DA415725}"/>
              </a:ext>
            </a:extLst>
          </p:cNvPr>
          <p:cNvSpPr/>
          <p:nvPr/>
        </p:nvSpPr>
        <p:spPr>
          <a:xfrm>
            <a:off x="6452110" y="3538905"/>
            <a:ext cx="5118802" cy="308245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LID4096"/>
          </a:p>
        </p:txBody>
      </p:sp>
      <p:sp>
        <p:nvSpPr>
          <p:cNvPr id="8" name="Rectangle 7">
            <a:extLst>
              <a:ext uri="{FF2B5EF4-FFF2-40B4-BE49-F238E27FC236}">
                <a16:creationId xmlns:a16="http://schemas.microsoft.com/office/drawing/2014/main" id="{3E629B53-5494-4FD6-A504-BA14EB6E535B}"/>
              </a:ext>
            </a:extLst>
          </p:cNvPr>
          <p:cNvSpPr/>
          <p:nvPr/>
        </p:nvSpPr>
        <p:spPr>
          <a:xfrm>
            <a:off x="6451345" y="1571481"/>
            <a:ext cx="5118802" cy="186994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LID4096"/>
          </a:p>
        </p:txBody>
      </p:sp>
      <p:sp>
        <p:nvSpPr>
          <p:cNvPr id="2" name="Title 1">
            <a:extLst>
              <a:ext uri="{FF2B5EF4-FFF2-40B4-BE49-F238E27FC236}">
                <a16:creationId xmlns:a16="http://schemas.microsoft.com/office/drawing/2014/main" id="{0D1E87DC-49B2-4E40-B439-B7BA46ACE222}"/>
              </a:ext>
            </a:extLst>
          </p:cNvPr>
          <p:cNvSpPr>
            <a:spLocks noGrp="1"/>
          </p:cNvSpPr>
          <p:nvPr>
            <p:ph type="title"/>
          </p:nvPr>
        </p:nvSpPr>
        <p:spPr/>
        <p:txBody>
          <a:bodyPr/>
          <a:lstStyle/>
          <a:p>
            <a:r>
              <a:rPr lang="en" dirty="0"/>
              <a:t>The Crisis of Classical Physics (1900)</a:t>
            </a:r>
            <a:endParaRPr lang="LID4096" dirty="0"/>
          </a:p>
        </p:txBody>
      </p:sp>
      <p:sp>
        <p:nvSpPr>
          <p:cNvPr id="3" name="Content Placeholder 2">
            <a:extLst>
              <a:ext uri="{FF2B5EF4-FFF2-40B4-BE49-F238E27FC236}">
                <a16:creationId xmlns:a16="http://schemas.microsoft.com/office/drawing/2014/main" id="{FC5948AE-2446-4CC5-B6DF-3C364B4BD8BB}"/>
              </a:ext>
            </a:extLst>
          </p:cNvPr>
          <p:cNvSpPr>
            <a:spLocks noGrp="1"/>
          </p:cNvSpPr>
          <p:nvPr>
            <p:ph sz="half" idx="1"/>
          </p:nvPr>
        </p:nvSpPr>
        <p:spPr>
          <a:xfrm>
            <a:off x="838200" y="1805486"/>
            <a:ext cx="5181600" cy="4713026"/>
          </a:xfrm>
        </p:spPr>
        <p:txBody>
          <a:bodyPr>
            <a:normAutofit lnSpcReduction="10000"/>
          </a:bodyPr>
          <a:lstStyle/>
          <a:p>
            <a:pPr marL="0" indent="0" algn="just">
              <a:buNone/>
            </a:pPr>
            <a:r>
              <a:rPr lang="en" sz="1800" dirty="0"/>
              <a:t>Until 1900, the fundamental laws of physics were summarized in two theories: Newton's mechanics and Maxwell's electromagnetism.</a:t>
            </a:r>
          </a:p>
          <a:p>
            <a:pPr marL="0" indent="0" algn="just">
              <a:buNone/>
            </a:pPr>
            <a:endParaRPr lang="fr-CH" sz="1800" b="1" dirty="0"/>
          </a:p>
          <a:p>
            <a:pPr marL="0" indent="0" algn="just">
              <a:buNone/>
            </a:pPr>
            <a:r>
              <a:rPr lang="en" sz="1800" b="1" dirty="0"/>
              <a:t>Laws of mechanics (Newton) </a:t>
            </a:r>
            <a:r>
              <a:rPr lang="en" sz="1800" dirty="0"/>
              <a:t>:</a:t>
            </a:r>
          </a:p>
          <a:p>
            <a:pPr marL="0" indent="0" algn="just">
              <a:spcBef>
                <a:spcPts val="0"/>
              </a:spcBef>
              <a:buNone/>
            </a:pPr>
            <a:r>
              <a:rPr lang="en" sz="1800" dirty="0"/>
              <a:t>movement of objects subjected to forces</a:t>
            </a:r>
          </a:p>
          <a:p>
            <a:pPr marL="0" indent="0" algn="just">
              <a:buNone/>
            </a:pPr>
            <a:endParaRPr lang="fr-CH" sz="1800" b="1" dirty="0"/>
          </a:p>
          <a:p>
            <a:pPr marL="0" indent="0" algn="just">
              <a:buNone/>
            </a:pPr>
            <a:endParaRPr lang="fr-CH" sz="1800" b="1" dirty="0"/>
          </a:p>
          <a:p>
            <a:pPr marL="0" indent="0" algn="just">
              <a:buNone/>
            </a:pPr>
            <a:endParaRPr lang="fr-CH" sz="1800" b="1" dirty="0"/>
          </a:p>
          <a:p>
            <a:pPr marL="0" indent="0" algn="just">
              <a:buNone/>
            </a:pPr>
            <a:endParaRPr lang="fr-CH" sz="1800" b="1" dirty="0"/>
          </a:p>
          <a:p>
            <a:pPr marL="0" indent="0" algn="just">
              <a:buNone/>
            </a:pPr>
            <a:endParaRPr lang="fr-CH" sz="1800" b="1" dirty="0"/>
          </a:p>
          <a:p>
            <a:pPr marL="0" indent="0" algn="just">
              <a:buNone/>
            </a:pPr>
            <a:endParaRPr lang="fr-CH" sz="1800" b="1" dirty="0"/>
          </a:p>
          <a:p>
            <a:pPr marL="0" indent="0">
              <a:buNone/>
            </a:pPr>
            <a:r>
              <a:rPr lang="en" sz="1800" b="1" dirty="0"/>
              <a:t>Maxwell's Laws of Electromagnetism </a:t>
            </a:r>
            <a:r>
              <a:rPr lang="en" sz="1800" dirty="0"/>
              <a:t>: Behavior of Electromagnetic Waves, Electrostatic and Magnetic Forces</a:t>
            </a:r>
          </a:p>
          <a:p>
            <a:pPr marL="0" indent="0" algn="just">
              <a:buNone/>
            </a:pPr>
            <a:endParaRPr lang="LID4096" sz="1800" dirty="0"/>
          </a:p>
        </p:txBody>
      </p:sp>
      <p:pic>
        <p:nvPicPr>
          <p:cNvPr id="7" name="Content Placeholder 6">
            <a:extLst>
              <a:ext uri="{FF2B5EF4-FFF2-40B4-BE49-F238E27FC236}">
                <a16:creationId xmlns:a16="http://schemas.microsoft.com/office/drawing/2014/main" id="{3800E67E-3F19-4CE3-A3D5-074C4944ED3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59811" y="1913381"/>
            <a:ext cx="1159050" cy="1375742"/>
          </a:xfrm>
        </p:spPr>
      </p:pic>
      <p:pic>
        <p:nvPicPr>
          <p:cNvPr id="1026" name="Picture 2" descr="http://latex2png.com/pngs/e3f164a2608da71b3b545fbb85e72c10.png">
            <a:extLst>
              <a:ext uri="{FF2B5EF4-FFF2-40B4-BE49-F238E27FC236}">
                <a16:creationId xmlns:a16="http://schemas.microsoft.com/office/drawing/2014/main" id="{AE285E89-C75C-4BB0-B1F8-C23457A4A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663" y="2539919"/>
            <a:ext cx="1040135" cy="209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atex2png.com/pngs/3698f38b3820133c5934aaf31157996f.png">
            <a:extLst>
              <a:ext uri="{FF2B5EF4-FFF2-40B4-BE49-F238E27FC236}">
                <a16:creationId xmlns:a16="http://schemas.microsoft.com/office/drawing/2014/main" id="{38112910-144E-4BFD-ABF9-359F1C762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663" y="3768579"/>
            <a:ext cx="979714" cy="4202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atex2png.com/pngs/dbb16580f7a6a329dc4b678c9ba15ca0.png">
            <a:extLst>
              <a:ext uri="{FF2B5EF4-FFF2-40B4-BE49-F238E27FC236}">
                <a16:creationId xmlns:a16="http://schemas.microsoft.com/office/drawing/2014/main" id="{D3570638-868C-4070-8141-FAEC34F54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663" y="4382728"/>
            <a:ext cx="884321" cy="157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latex2png.com/pngs/2f5b549a034f016671495e47824e4b63.png">
            <a:extLst>
              <a:ext uri="{FF2B5EF4-FFF2-40B4-BE49-F238E27FC236}">
                <a16:creationId xmlns:a16="http://schemas.microsoft.com/office/drawing/2014/main" id="{1D6028C6-4FA9-4F7D-A1C8-9B2B11C1F6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8222" y="3696064"/>
            <a:ext cx="1371600" cy="4511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latex2png.com/pngs/5f20c72abe6e3da46ab1872729972af6.png">
            <a:extLst>
              <a:ext uri="{FF2B5EF4-FFF2-40B4-BE49-F238E27FC236}">
                <a16:creationId xmlns:a16="http://schemas.microsoft.com/office/drawing/2014/main" id="{68543332-3647-47C0-AB46-C1DA24551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222" y="4203912"/>
            <a:ext cx="2335845" cy="5156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earth sun orbit">
            <a:extLst>
              <a:ext uri="{FF2B5EF4-FFF2-40B4-BE49-F238E27FC236}">
                <a16:creationId xmlns:a16="http://schemas.microsoft.com/office/drawing/2014/main" id="{46CD3196-12FA-4035-B319-DCB35B610A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04" t="23719" r="6494" b="27941"/>
          <a:stretch/>
        </p:blipFill>
        <p:spPr bwMode="auto">
          <a:xfrm>
            <a:off x="8004063" y="1992992"/>
            <a:ext cx="1934483" cy="10736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electromagnetic waves">
            <a:extLst>
              <a:ext uri="{FF2B5EF4-FFF2-40B4-BE49-F238E27FC236}">
                <a16:creationId xmlns:a16="http://schemas.microsoft.com/office/drawing/2014/main" id="{89A9110D-EEF4-47C7-BFC2-96F48E5A14F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222"/>
          <a:stretch/>
        </p:blipFill>
        <p:spPr bwMode="auto">
          <a:xfrm>
            <a:off x="6602011" y="4831848"/>
            <a:ext cx="4321977" cy="171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32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A4E0-89A8-4809-A588-B64DA0CBCF51}"/>
              </a:ext>
            </a:extLst>
          </p:cNvPr>
          <p:cNvSpPr>
            <a:spLocks noGrp="1"/>
          </p:cNvSpPr>
          <p:nvPr>
            <p:ph type="title"/>
          </p:nvPr>
        </p:nvSpPr>
        <p:spPr/>
        <p:txBody>
          <a:bodyPr/>
          <a:lstStyle/>
          <a:p>
            <a:r>
              <a:rPr lang="en" dirty="0"/>
              <a:t>Young's Single Particle Experiment</a:t>
            </a:r>
            <a:endParaRPr lang="LID4096" dirty="0"/>
          </a:p>
        </p:txBody>
      </p:sp>
      <p:sp>
        <p:nvSpPr>
          <p:cNvPr id="3" name="Content Placeholder 2">
            <a:extLst>
              <a:ext uri="{FF2B5EF4-FFF2-40B4-BE49-F238E27FC236}">
                <a16:creationId xmlns:a16="http://schemas.microsoft.com/office/drawing/2014/main" id="{D907D784-0F7D-4DAA-AB8D-6DA5FA841789}"/>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Young's experiment with quantum objects (electrons, photons or other particles) shows interference fringes even if the particle flow rate is so low that </a:t>
            </a:r>
            <a:r>
              <a:rPr lang="en" sz="1800" b="1" dirty="0"/>
              <a:t>there is never more than one particle in the space occupied by the experiment </a:t>
            </a:r>
            <a:r>
              <a:rPr lang="en" sz="1800" dirty="0"/>
              <a:t>.</a:t>
            </a:r>
          </a:p>
          <a:p>
            <a:pPr marL="0" indent="0" algn="just">
              <a:buFont typeface="Arial" panose="020B0604020202020204" pitchFamily="34" charset="0"/>
              <a:buNone/>
            </a:pPr>
            <a:r>
              <a:rPr lang="en" sz="1800" dirty="0"/>
              <a:t>Since interference appears only when both slits are open, </a:t>
            </a:r>
            <a:r>
              <a:rPr lang="en" sz="1800" b="1" dirty="0"/>
              <a:t>it is reasonable to think that the interference fringes are the result of a combined effect of the two slits </a:t>
            </a:r>
            <a:r>
              <a:rPr lang="en" sz="1800" dirty="0"/>
              <a:t>.</a:t>
            </a:r>
          </a:p>
          <a:p>
            <a:pPr marL="0" indent="0" algn="just">
              <a:buFont typeface="Arial" panose="020B0604020202020204" pitchFamily="34" charset="0"/>
              <a:buNone/>
            </a:pPr>
            <a:r>
              <a:rPr lang="en" sz="1800" dirty="0"/>
              <a:t>But if we never have more than one particle in the experiment, and </a:t>
            </a:r>
            <a:r>
              <a:rPr lang="en" sz="1800" b="1" dirty="0"/>
              <a:t>if we keep the classical notion of particle, we are then led to think that each particle passes through one and only one slit before reaching the screen </a:t>
            </a:r>
            <a:r>
              <a:rPr lang="en" sz="1800" dirty="0"/>
              <a:t>.</a:t>
            </a:r>
          </a:p>
          <a:p>
            <a:pPr marL="0" indent="0" algn="just">
              <a:buFont typeface="Arial" panose="020B0604020202020204" pitchFamily="34" charset="0"/>
              <a:buNone/>
            </a:pPr>
            <a:r>
              <a:rPr lang="en" sz="1800" b="1" dirty="0"/>
              <a:t>If one particle passes through a slit, whether the other is open or blocked should have no effect on the outcome of the experiment</a:t>
            </a:r>
            <a:r>
              <a:rPr lang="en" sz="1800" dirty="0"/>
              <a:t>. This leads to a contradiction, because the result is different in the two cases where only one slit is open (no interference) or both are open (interference).</a:t>
            </a:r>
          </a:p>
          <a:p>
            <a:pPr marL="0" indent="0" algn="just">
              <a:buFont typeface="Arial" panose="020B0604020202020204" pitchFamily="34" charset="0"/>
              <a:buNone/>
            </a:pPr>
            <a:r>
              <a:rPr lang="en" sz="1800" dirty="0"/>
              <a:t>The only possible explanation is that </a:t>
            </a:r>
            <a:r>
              <a:rPr lang="en" sz="1800" b="1" dirty="0"/>
              <a:t>the classical concepts of wave and particle are not sufficient to describe the quantum object used in the experiment. They are only partial descriptions of the true nature of quantum objects.</a:t>
            </a:r>
          </a:p>
          <a:p>
            <a:pPr marL="0" indent="0" algn="just">
              <a:buFont typeface="Arial" panose="020B0604020202020204" pitchFamily="34" charset="0"/>
              <a:buNone/>
            </a:pPr>
            <a:r>
              <a:rPr lang="en" sz="1800" b="1" dirty="0"/>
              <a:t>For these objects, the question "where did the particle go?" (called "which-path information" in the literature) simply does not make sense!</a:t>
            </a:r>
            <a:endParaRPr lang="LID4096" sz="1800" b="1" dirty="0"/>
          </a:p>
        </p:txBody>
      </p:sp>
    </p:spTree>
    <p:extLst>
      <p:ext uri="{BB962C8B-B14F-4D97-AF65-F5344CB8AC3E}">
        <p14:creationId xmlns:p14="http://schemas.microsoft.com/office/powerpoint/2010/main" val="1639143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0F98-7F9A-421F-AC57-160208DB9D1B}"/>
              </a:ext>
            </a:extLst>
          </p:cNvPr>
          <p:cNvSpPr>
            <a:spLocks noGrp="1"/>
          </p:cNvSpPr>
          <p:nvPr>
            <p:ph type="title"/>
          </p:nvPr>
        </p:nvSpPr>
        <p:spPr/>
        <p:txBody>
          <a:bodyPr/>
          <a:lstStyle/>
          <a:p>
            <a:r>
              <a:rPr lang="en" dirty="0"/>
              <a:t>Which slit did the electron pass through?</a:t>
            </a:r>
            <a:endParaRPr lang="LID4096" dirty="0"/>
          </a:p>
        </p:txBody>
      </p:sp>
      <p:pic>
        <p:nvPicPr>
          <p:cNvPr id="4" name="Picture 3">
            <a:extLst>
              <a:ext uri="{FF2B5EF4-FFF2-40B4-BE49-F238E27FC236}">
                <a16:creationId xmlns:a16="http://schemas.microsoft.com/office/drawing/2014/main" id="{AF54C966-0542-4F70-89B3-022485CF3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84" y="3472094"/>
            <a:ext cx="5608415" cy="3074068"/>
          </a:xfrm>
          <a:prstGeom prst="rect">
            <a:avLst/>
          </a:prstGeom>
        </p:spPr>
      </p:pic>
      <p:sp>
        <p:nvSpPr>
          <p:cNvPr id="5" name="Content Placeholder 2">
            <a:extLst>
              <a:ext uri="{FF2B5EF4-FFF2-40B4-BE49-F238E27FC236}">
                <a16:creationId xmlns:a16="http://schemas.microsoft.com/office/drawing/2014/main" id="{16BDECD1-D5EB-46E3-9B20-5D2267AC7BE4}"/>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Feynman proposes a variation of the experiment, where a light bulb placed behind the slits produces photon scattering on the passing electrons. We will thus see a flash of light where it is scattered by the electron. This allows us to know the "which-path information" for each electron passage.</a:t>
            </a:r>
          </a:p>
          <a:p>
            <a:pPr marL="0" indent="0" algn="just">
              <a:buFont typeface="Arial" panose="020B0604020202020204" pitchFamily="34" charset="0"/>
              <a:buNone/>
            </a:pPr>
            <a:r>
              <a:rPr lang="en" sz="1800" dirty="0"/>
              <a:t>The result is surprising. </a:t>
            </a:r>
            <a:r>
              <a:rPr lang="en" sz="1800" b="1" dirty="0"/>
              <a:t>In the same experiment, if we acquire the "which-path information" the interference fringes disappear!!! If on the other hand we turn off the light without changing anything else, the fringes reappear!!! </a:t>
            </a:r>
            <a:r>
              <a:rPr lang="en" sz="1800" dirty="0"/>
              <a:t>(the experiment is designed to exclude any significant effect of light on the electrons).</a:t>
            </a:r>
          </a:p>
        </p:txBody>
      </p:sp>
      <p:pic>
        <p:nvPicPr>
          <p:cNvPr id="7" name="Picture 6">
            <a:extLst>
              <a:ext uri="{FF2B5EF4-FFF2-40B4-BE49-F238E27FC236}">
                <a16:creationId xmlns:a16="http://schemas.microsoft.com/office/drawing/2014/main" id="{5A1C0395-7E98-4B2E-887A-2FC079AA5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3" y="4411345"/>
            <a:ext cx="5797199" cy="1534553"/>
          </a:xfrm>
          <a:prstGeom prst="rect">
            <a:avLst/>
          </a:prstGeom>
        </p:spPr>
      </p:pic>
      <p:sp>
        <p:nvSpPr>
          <p:cNvPr id="8" name="TextBox 7">
            <a:extLst>
              <a:ext uri="{FF2B5EF4-FFF2-40B4-BE49-F238E27FC236}">
                <a16:creationId xmlns:a16="http://schemas.microsoft.com/office/drawing/2014/main" id="{AFC0884F-BBFF-4767-B497-A454282AE15A}"/>
              </a:ext>
            </a:extLst>
          </p:cNvPr>
          <p:cNvSpPr txBox="1"/>
          <p:nvPr/>
        </p:nvSpPr>
        <p:spPr>
          <a:xfrm>
            <a:off x="5913731" y="5887622"/>
            <a:ext cx="1860965" cy="412089"/>
          </a:xfrm>
          <a:prstGeom prst="rect">
            <a:avLst/>
          </a:prstGeom>
        </p:spPr>
        <p:txBody>
          <a:bodyPr wrap="none" rtlCol="0">
            <a:normAutofit/>
          </a:bodyPr>
          <a:lstStyle/>
          <a:p>
            <a:pPr marL="0" indent="0" algn="just">
              <a:buFont typeface="Arial" panose="020B0604020202020204" pitchFamily="34" charset="0"/>
              <a:buNone/>
            </a:pPr>
            <a:r>
              <a:rPr lang="en" sz="1800" dirty="0"/>
              <a:t>Light on</a:t>
            </a:r>
            <a:endParaRPr lang="LID4096" sz="1800" dirty="0"/>
          </a:p>
        </p:txBody>
      </p:sp>
      <p:sp>
        <p:nvSpPr>
          <p:cNvPr id="9" name="TextBox 8">
            <a:extLst>
              <a:ext uri="{FF2B5EF4-FFF2-40B4-BE49-F238E27FC236}">
                <a16:creationId xmlns:a16="http://schemas.microsoft.com/office/drawing/2014/main" id="{D953DB45-4EA0-4301-A545-8B1CC7E3747B}"/>
              </a:ext>
            </a:extLst>
          </p:cNvPr>
          <p:cNvSpPr txBox="1"/>
          <p:nvPr/>
        </p:nvSpPr>
        <p:spPr>
          <a:xfrm>
            <a:off x="8763382" y="5887622"/>
            <a:ext cx="1860965" cy="412089"/>
          </a:xfrm>
          <a:prstGeom prst="rect">
            <a:avLst/>
          </a:prstGeom>
        </p:spPr>
        <p:txBody>
          <a:bodyPr wrap="none" rtlCol="0">
            <a:normAutofit/>
          </a:bodyPr>
          <a:lstStyle/>
          <a:p>
            <a:pPr marL="0" indent="0" algn="just">
              <a:buFont typeface="Arial" panose="020B0604020202020204" pitchFamily="34" charset="0"/>
              <a:buNone/>
            </a:pPr>
            <a:r>
              <a:rPr lang="en" sz="1800" dirty="0"/>
              <a:t>Light off</a:t>
            </a:r>
            <a:endParaRPr lang="LID4096" sz="1800" dirty="0"/>
          </a:p>
        </p:txBody>
      </p:sp>
    </p:spTree>
    <p:extLst>
      <p:ext uri="{BB962C8B-B14F-4D97-AF65-F5344CB8AC3E}">
        <p14:creationId xmlns:p14="http://schemas.microsoft.com/office/powerpoint/2010/main" val="3253139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0419-57CA-449E-810A-9F620124097F}"/>
              </a:ext>
            </a:extLst>
          </p:cNvPr>
          <p:cNvSpPr>
            <a:spLocks noGrp="1"/>
          </p:cNvSpPr>
          <p:nvPr>
            <p:ph type="title"/>
          </p:nvPr>
        </p:nvSpPr>
        <p:spPr/>
        <p:txBody>
          <a:bodyPr/>
          <a:lstStyle/>
          <a:p>
            <a:r>
              <a:rPr lang="en" dirty="0"/>
              <a:t>The complementarity principle (1928)</a:t>
            </a:r>
            <a:endParaRPr lang="LID4096" dirty="0"/>
          </a:p>
        </p:txBody>
      </p:sp>
      <p:sp>
        <p:nvSpPr>
          <p:cNvPr id="3" name="Content Placeholder 2">
            <a:extLst>
              <a:ext uri="{FF2B5EF4-FFF2-40B4-BE49-F238E27FC236}">
                <a16:creationId xmlns:a16="http://schemas.microsoft.com/office/drawing/2014/main" id="{78D7E60E-7530-44ED-8713-47E3E3FA6E97}"/>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After much thought by the entire community of physicists, </a:t>
            </a:r>
            <a:r>
              <a:rPr lang="en" sz="1800" b="1" dirty="0"/>
              <a:t>Niels Bohr stated the complementarity principle in 1928 </a:t>
            </a:r>
            <a:r>
              <a:rPr lang="en" sz="1800" dirty="0"/>
              <a:t>:</a:t>
            </a:r>
          </a:p>
          <a:p>
            <a:pPr marL="0" indent="0" algn="just">
              <a:buFont typeface="Arial" panose="020B0604020202020204" pitchFamily="34" charset="0"/>
              <a:buNone/>
            </a:pPr>
            <a:r>
              <a:rPr lang="en" sz="1800" b="1" dirty="0"/>
              <a:t>Wave and particle behaviors are only partial aspects of physical reality</a:t>
            </a:r>
            <a:r>
              <a:rPr lang="en" sz="1800" dirty="0"/>
              <a:t>. Every quantum object can exhibit wave or particle behavior, depending on the conditions.</a:t>
            </a:r>
          </a:p>
          <a:p>
            <a:pPr marL="0" indent="0" algn="just">
              <a:buFont typeface="Arial" panose="020B0604020202020204" pitchFamily="34" charset="0"/>
              <a:buNone/>
            </a:pPr>
            <a:r>
              <a:rPr lang="en" sz="1800" dirty="0"/>
              <a:t>The principle of complementarity, however, states that </a:t>
            </a:r>
            <a:r>
              <a:rPr lang="en" sz="1800" b="1" dirty="0"/>
              <a:t>the two behaviors manifest themselves in a mutually exclusive manner</a:t>
            </a:r>
            <a:r>
              <a:rPr lang="en" sz="1800" dirty="0"/>
              <a:t>: either we see wave behavior, or we see particle behavior.</a:t>
            </a:r>
          </a:p>
          <a:p>
            <a:pPr marL="0" indent="0" algn="just">
              <a:buFont typeface="Arial" panose="020B0604020202020204" pitchFamily="34" charset="0"/>
              <a:buNone/>
            </a:pPr>
            <a:r>
              <a:rPr lang="en" sz="1800" dirty="0"/>
              <a:t>In Young's light bulb experiment, </a:t>
            </a:r>
            <a:r>
              <a:rPr lang="en" sz="1800" b="1" dirty="0"/>
              <a:t>the " </a:t>
            </a:r>
            <a:r>
              <a:rPr lang="en" sz="1800" b="1" dirty="0" err="1"/>
              <a:t>which-path </a:t>
            </a:r>
            <a:r>
              <a:rPr lang="en" sz="1800" b="1" dirty="0"/>
              <a:t>information" - which is a characteristic of particles - never manifests itself under the same conditions that produce interference fringes - which are a characteristic of waves </a:t>
            </a:r>
            <a:r>
              <a:rPr lang="en" sz="1800" dirty="0"/>
              <a:t>.</a:t>
            </a:r>
          </a:p>
          <a:p>
            <a:pPr marL="0" indent="0" algn="just">
              <a:buFont typeface="Arial" panose="020B0604020202020204" pitchFamily="34" charset="0"/>
              <a:buNone/>
            </a:pPr>
            <a:r>
              <a:rPr lang="en" sz="1800" dirty="0"/>
              <a:t>The complementarity principle is one of the foundations of quantum physics.</a:t>
            </a:r>
          </a:p>
          <a:p>
            <a:pPr marL="0" indent="0" algn="just">
              <a:buFont typeface="Arial" panose="020B0604020202020204" pitchFamily="34" charset="0"/>
              <a:buNone/>
            </a:pPr>
            <a:r>
              <a:rPr lang="en" sz="1800" dirty="0"/>
              <a:t>The Heisenberg uncertainty principle (which we will see later) is a special case: knowledge of the position of the particle (which-path) and knowledge of its momentum (wave, because p=h/ </a:t>
            </a:r>
            <a:r>
              <a:rPr lang="en" sz="1800" dirty="0">
                <a:latin typeface="Symbol" panose="05050102010706020507" pitchFamily="18" charset="2"/>
              </a:rPr>
              <a:t>l </a:t>
            </a:r>
            <a:r>
              <a:rPr lang="en" sz="1800" dirty="0"/>
              <a:t>) are mutually exclusive.</a:t>
            </a:r>
            <a:endParaRPr lang="LID4096" sz="1800" dirty="0"/>
          </a:p>
        </p:txBody>
      </p:sp>
    </p:spTree>
    <p:extLst>
      <p:ext uri="{BB962C8B-B14F-4D97-AF65-F5344CB8AC3E}">
        <p14:creationId xmlns:p14="http://schemas.microsoft.com/office/powerpoint/2010/main" val="675687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Open questions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What </a:t>
            </a:r>
            <a:r>
              <a:rPr lang="en" sz="1800" b="1" dirty="0"/>
              <a:t>are de Broglie waves? </a:t>
            </a:r>
            <a:r>
              <a:rPr lang="en" sz="1800" dirty="0"/>
              <a:t>Are they associated with physical quantities, as with sound waves (pressure) or electromagnetic waves (electric and magnetic fields)?</a:t>
            </a:r>
          </a:p>
          <a:p>
            <a:pPr marL="0" indent="0" algn="just">
              <a:buFont typeface="Arial" panose="020B0604020202020204" pitchFamily="34" charset="0"/>
              <a:buNone/>
            </a:pPr>
            <a:r>
              <a:rPr lang="en" sz="1800" dirty="0"/>
              <a:t>We will see that, unlike most common wave phenomena, </a:t>
            </a:r>
            <a:r>
              <a:rPr lang="en" sz="1800" b="1" dirty="0"/>
              <a:t>de Broglie waves do not correspond to oscillations of physical quantities </a:t>
            </a:r>
            <a:r>
              <a:rPr lang="en" sz="1800" dirty="0"/>
              <a:t>. They are only a mathematical representation that allows us to explain the result of the measurements according to the laws of quantum physics.</a:t>
            </a:r>
          </a:p>
          <a:p>
            <a:pPr marL="0" indent="0" algn="just">
              <a:buFont typeface="Arial" panose="020B0604020202020204" pitchFamily="34" charset="0"/>
              <a:buNone/>
            </a:pPr>
            <a:r>
              <a:rPr lang="en" sz="1800" dirty="0"/>
              <a:t>But then, </a:t>
            </a:r>
            <a:r>
              <a:rPr lang="en" sz="1800" b="1" dirty="0"/>
              <a:t>what are the physical laws? </a:t>
            </a:r>
            <a:r>
              <a:rPr lang="en" sz="1800" dirty="0"/>
              <a:t>Can we write a wave equation for matter waves, just as we can write wave equations for electromagnetic waves or for sound waves?</a:t>
            </a:r>
          </a:p>
          <a:p>
            <a:pPr marL="0" indent="0" algn="just">
              <a:buFont typeface="Arial" panose="020B0604020202020204" pitchFamily="34" charset="0"/>
              <a:buNone/>
            </a:pPr>
            <a:r>
              <a:rPr lang="en" sz="1800" dirty="0"/>
              <a:t>We will see that </a:t>
            </a:r>
            <a:r>
              <a:rPr lang="en" sz="1800" b="1" dirty="0"/>
              <a:t>the Schrödinger equation describes the behavior of de Broglie waves </a:t>
            </a:r>
            <a:r>
              <a:rPr lang="en" sz="1800" dirty="0"/>
              <a:t>. It cannot be deduced from first principles, and in the formal theory of quantum physics it intervenes as an axiom.</a:t>
            </a:r>
          </a:p>
          <a:p>
            <a:pPr marL="0" indent="0" algn="just">
              <a:buFont typeface="Arial" panose="020B0604020202020204" pitchFamily="34" charset="0"/>
              <a:buNone/>
            </a:pPr>
            <a:r>
              <a:rPr lang="en" sz="1800" dirty="0"/>
              <a:t>More generally, </a:t>
            </a:r>
            <a:r>
              <a:rPr lang="en" sz="1800" b="1" dirty="0"/>
              <a:t>what is the link between these waves </a:t>
            </a:r>
            <a:r>
              <a:rPr lang="en" sz="1800" dirty="0"/>
              <a:t>(which are presumably extended in space) </a:t>
            </a:r>
            <a:r>
              <a:rPr lang="en" sz="1800" b="1" dirty="0"/>
              <a:t>and the results of measurements of local quantities </a:t>
            </a:r>
            <a:r>
              <a:rPr lang="en" sz="1800" dirty="0"/>
              <a:t>, such as the position of a particle?</a:t>
            </a:r>
          </a:p>
          <a:p>
            <a:pPr marL="0" indent="0" algn="just">
              <a:buFont typeface="Arial" panose="020B0604020202020204" pitchFamily="34" charset="0"/>
              <a:buNone/>
            </a:pPr>
            <a:r>
              <a:rPr lang="en" sz="1800" dirty="0"/>
              <a:t>We will see that measurement is a more complex process in quantum physics than in classical physics. In particular, we are forced to admit </a:t>
            </a:r>
            <a:r>
              <a:rPr lang="en" sz="1800" b="1" dirty="0"/>
              <a:t>a fundamental random character for the results of most measurements </a:t>
            </a:r>
            <a:r>
              <a:rPr lang="en" sz="1800" dirty="0"/>
              <a:t>.</a:t>
            </a:r>
          </a:p>
        </p:txBody>
      </p:sp>
    </p:spTree>
    <p:extLst>
      <p:ext uri="{BB962C8B-B14F-4D97-AF65-F5344CB8AC3E}">
        <p14:creationId xmlns:p14="http://schemas.microsoft.com/office/powerpoint/2010/main" val="891074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Interpretation of atomic spectra</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Before the development of Quantum Physics, one of the greatest challenges was </a:t>
            </a:r>
            <a:r>
              <a:rPr lang="en" sz="1800" b="1" dirty="0"/>
              <a:t>the interpretation of the emission and absorption spectra of atoms </a:t>
            </a:r>
            <a:r>
              <a:rPr lang="en" sz="1800" dirty="0"/>
              <a:t>.</a:t>
            </a:r>
          </a:p>
          <a:p>
            <a:pPr marL="0" indent="0" algn="just">
              <a:buFont typeface="Arial" panose="020B0604020202020204" pitchFamily="34" charset="0"/>
              <a:buNone/>
            </a:pPr>
            <a:r>
              <a:rPr lang="en" sz="1800" dirty="0"/>
              <a:t>A rarefied gas of atoms, subjected to an electric discharge, emits light. This is the principle of "neon" tubes.</a:t>
            </a:r>
          </a:p>
          <a:p>
            <a:pPr marL="0" indent="0" algn="just">
              <a:buFont typeface="Arial" panose="020B0604020202020204" pitchFamily="34" charset="0"/>
              <a:buNone/>
            </a:pPr>
            <a:r>
              <a:rPr lang="en" sz="1800" dirty="0"/>
              <a:t>Unlike a black body (i.e. an object heated to a temperature </a:t>
            </a:r>
            <a:r>
              <a:rPr lang="en" sz="1800" i="1" dirty="0"/>
              <a:t>T </a:t>
            </a:r>
            <a:r>
              <a:rPr lang="en" sz="1800" dirty="0"/>
              <a:t>), this emission is composed only of a number of very narrow discrete lines, separated by spectral regions without emission.</a:t>
            </a:r>
          </a:p>
        </p:txBody>
      </p:sp>
      <p:pic>
        <p:nvPicPr>
          <p:cNvPr id="3" name="Picture 2">
            <a:extLst>
              <a:ext uri="{FF2B5EF4-FFF2-40B4-BE49-F238E27FC236}">
                <a16:creationId xmlns:a16="http://schemas.microsoft.com/office/drawing/2014/main" id="{89E4844B-A74B-42EB-98C0-C0EA8B171C5C}"/>
              </a:ext>
            </a:extLst>
          </p:cNvPr>
          <p:cNvPicPr>
            <a:picLocks noChangeAspect="1"/>
          </p:cNvPicPr>
          <p:nvPr/>
        </p:nvPicPr>
        <p:blipFill>
          <a:blip r:embed="rId2"/>
          <a:stretch>
            <a:fillRect/>
          </a:stretch>
        </p:blipFill>
        <p:spPr>
          <a:xfrm>
            <a:off x="2093050" y="3686184"/>
            <a:ext cx="8197327" cy="2807368"/>
          </a:xfrm>
          <a:prstGeom prst="rect">
            <a:avLst/>
          </a:prstGeom>
        </p:spPr>
      </p:pic>
    </p:spTree>
    <p:extLst>
      <p:ext uri="{BB962C8B-B14F-4D97-AF65-F5344CB8AC3E}">
        <p14:creationId xmlns:p14="http://schemas.microsoft.com/office/powerpoint/2010/main" val="3270007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Interpretation of atomic spectra</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simplest atom, Hydrogen, has the simplest emission spectrum. It is characterized by very few lines.</a:t>
            </a:r>
          </a:p>
          <a:p>
            <a:pPr marL="0" indent="0" algn="just">
              <a:buFont typeface="Arial" panose="020B0604020202020204" pitchFamily="34" charset="0"/>
              <a:buNone/>
            </a:pPr>
            <a:r>
              <a:rPr lang="en" sz="1800" dirty="0"/>
              <a:t>The emission spectrum can be used as a "signature" of different chemical elements. It is often used to determine their presence in a sample of unknown composition.</a:t>
            </a:r>
          </a:p>
          <a:p>
            <a:pPr marL="0" indent="0" algn="just">
              <a:buFont typeface="Arial" panose="020B0604020202020204" pitchFamily="34" charset="0"/>
              <a:buNone/>
            </a:pPr>
            <a:r>
              <a:rPr lang="en" sz="1800" dirty="0"/>
              <a:t>Neon tubes use this principle to emit red light, which characterizes the emission spectrum of neon. The tubes of different colors are obtained with a gas emitting in the ultraviolet (typically mercury) which in turn excites fluorescent materials on the walls of the tube, which emit in different colors.</a:t>
            </a:r>
          </a:p>
        </p:txBody>
      </p:sp>
      <p:pic>
        <p:nvPicPr>
          <p:cNvPr id="3" name="Picture 2">
            <a:extLst>
              <a:ext uri="{FF2B5EF4-FFF2-40B4-BE49-F238E27FC236}">
                <a16:creationId xmlns:a16="http://schemas.microsoft.com/office/drawing/2014/main" id="{89E4844B-A74B-42EB-98C0-C0EA8B171C5C}"/>
              </a:ext>
            </a:extLst>
          </p:cNvPr>
          <p:cNvPicPr>
            <a:picLocks noChangeAspect="1"/>
          </p:cNvPicPr>
          <p:nvPr/>
        </p:nvPicPr>
        <p:blipFill>
          <a:blip r:embed="rId2"/>
          <a:stretch>
            <a:fillRect/>
          </a:stretch>
        </p:blipFill>
        <p:spPr>
          <a:xfrm>
            <a:off x="2093050" y="3686184"/>
            <a:ext cx="8197327" cy="2807368"/>
          </a:xfrm>
          <a:prstGeom prst="rect">
            <a:avLst/>
          </a:prstGeom>
        </p:spPr>
      </p:pic>
    </p:spTree>
    <p:extLst>
      <p:ext uri="{BB962C8B-B14F-4D97-AF65-F5344CB8AC3E}">
        <p14:creationId xmlns:p14="http://schemas.microsoft.com/office/powerpoint/2010/main" val="1965882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Interpretation of atomic spectra</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Similarly, </a:t>
            </a:r>
            <a:r>
              <a:rPr lang="en" sz="1800" b="1" dirty="0"/>
              <a:t>absorption spectra </a:t>
            </a:r>
            <a:r>
              <a:rPr lang="en" sz="1800" dirty="0"/>
              <a:t>of atoms show discrete "black" lines, against a background that shows no absorption of light. The lines are at the same wavelengths as those in the emission spectra.</a:t>
            </a:r>
          </a:p>
          <a:p>
            <a:pPr marL="0" indent="0" algn="just">
              <a:buFont typeface="Arial" panose="020B0604020202020204" pitchFamily="34" charset="0"/>
              <a:buNone/>
            </a:pPr>
            <a:r>
              <a:rPr lang="en" sz="1800" dirty="0"/>
              <a:t>Absorption is measured by shining white light (i.e. with all spectral components) on a sample, and looking at which components were absorbed and which passed through the sample.</a:t>
            </a:r>
          </a:p>
          <a:p>
            <a:pPr marL="0" indent="0" algn="just">
              <a:buFont typeface="Arial" panose="020B0604020202020204" pitchFamily="34" charset="0"/>
              <a:buNone/>
            </a:pPr>
            <a:r>
              <a:rPr lang="en" sz="1800" dirty="0"/>
              <a:t>Just like emission, absorption spectroscopy is very useful. For example, absorption lines in the spectrum of sunlight highlight the elements present in the solar atmosphere. This is how helium was discovered. Today, absorption spectroscopy is used to analyze the chemical composition of many objects. For example, absorption by hemoglobin is the operating principle of the oximeter used to measure oxygen saturation in the blood.</a:t>
            </a:r>
          </a:p>
        </p:txBody>
      </p:sp>
      <p:pic>
        <p:nvPicPr>
          <p:cNvPr id="6" name="Picture 5">
            <a:extLst>
              <a:ext uri="{FF2B5EF4-FFF2-40B4-BE49-F238E27FC236}">
                <a16:creationId xmlns:a16="http://schemas.microsoft.com/office/drawing/2014/main" id="{AEAE10C5-2699-4E4C-9EE1-F9A69F207B6E}"/>
              </a:ext>
            </a:extLst>
          </p:cNvPr>
          <p:cNvPicPr>
            <a:picLocks noChangeAspect="1"/>
          </p:cNvPicPr>
          <p:nvPr/>
        </p:nvPicPr>
        <p:blipFill>
          <a:blip r:embed="rId2"/>
          <a:stretch>
            <a:fillRect/>
          </a:stretch>
        </p:blipFill>
        <p:spPr>
          <a:xfrm>
            <a:off x="1869169" y="4850815"/>
            <a:ext cx="7982174" cy="1128295"/>
          </a:xfrm>
          <a:prstGeom prst="rect">
            <a:avLst/>
          </a:prstGeom>
        </p:spPr>
      </p:pic>
    </p:spTree>
    <p:extLst>
      <p:ext uri="{BB962C8B-B14F-4D97-AF65-F5344CB8AC3E}">
        <p14:creationId xmlns:p14="http://schemas.microsoft.com/office/powerpoint/2010/main" val="3407480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34ABD-BC3C-4083-92CF-6E2FD9CB6F21}"/>
              </a:ext>
            </a:extLst>
          </p:cNvPr>
          <p:cNvPicPr>
            <a:picLocks noChangeAspect="1"/>
          </p:cNvPicPr>
          <p:nvPr/>
        </p:nvPicPr>
        <p:blipFill>
          <a:blip r:embed="rId2"/>
          <a:stretch>
            <a:fillRect/>
          </a:stretch>
        </p:blipFill>
        <p:spPr>
          <a:xfrm>
            <a:off x="7750969" y="4124466"/>
            <a:ext cx="3971925" cy="2412408"/>
          </a:xfrm>
          <a:prstGeom prst="rect">
            <a:avLst/>
          </a:prstGeom>
        </p:spPr>
      </p:pic>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Hydrogen spectral series</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Between 1860 and 1885 a great deal of data on atomic spectroscopy was accumulated. </a:t>
            </a:r>
            <a:r>
              <a:rPr lang="en" sz="1800" b="1" dirty="0"/>
              <a:t>The discrete nature of the spectral lines was not in agreement with the (very simple) atomic models available </a:t>
            </a:r>
            <a:r>
              <a:rPr lang="en" sz="1800" dirty="0"/>
              <a:t>.</a:t>
            </a:r>
          </a:p>
          <a:p>
            <a:pPr marL="0" indent="0" algn="just">
              <a:buFont typeface="Arial" panose="020B0604020202020204" pitchFamily="34" charset="0"/>
              <a:buNone/>
            </a:pPr>
            <a:r>
              <a:rPr lang="en" sz="1800" dirty="0"/>
              <a:t>In 1885, JJ Balmer (a Swiss teacher) discovered that the spectral lines of hydrogen are characterized by a very simple empirical law that explains their wavelengths. The Balmer series law, improved by J. Rydberg is</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Here </a:t>
            </a:r>
            <a:r>
              <a:rPr lang="en" sz="1800" i="1" dirty="0"/>
              <a:t>R </a:t>
            </a:r>
            <a:r>
              <a:rPr lang="en" sz="1800" i="1" baseline="-25000" dirty="0"/>
              <a:t>H </a:t>
            </a:r>
            <a:r>
              <a:rPr lang="en" sz="1800" dirty="0"/>
              <a:t>is the Rydberg constant, which is equal to</a:t>
            </a:r>
          </a:p>
          <a:p>
            <a:pPr marL="0" indent="0" algn="just">
              <a:buFont typeface="Arial" panose="020B0604020202020204" pitchFamily="34" charset="0"/>
              <a:buNone/>
            </a:pPr>
            <a:r>
              <a:rPr lang="en" sz="1800" dirty="0"/>
              <a:t>The Balmer series describes wavelengths measured with a</a:t>
            </a:r>
          </a:p>
          <a:p>
            <a:pPr marL="0" indent="0" algn="just">
              <a:spcBef>
                <a:spcPts val="0"/>
              </a:spcBef>
              <a:buFont typeface="Arial" panose="020B0604020202020204" pitchFamily="34" charset="0"/>
              <a:buNone/>
            </a:pPr>
            <a:r>
              <a:rPr lang="en" sz="1800" dirty="0"/>
              <a:t>accuracy of 0.1%.</a:t>
            </a:r>
          </a:p>
          <a:p>
            <a:pPr marL="0" indent="0" algn="just">
              <a:buFont typeface="Arial" panose="020B0604020202020204" pitchFamily="34" charset="0"/>
              <a:buNone/>
            </a:pPr>
            <a:r>
              <a:rPr lang="en" sz="1800" dirty="0"/>
              <a:t>We note that the series admits a finite limit for n which tends towards infinity.</a:t>
            </a:r>
          </a:p>
        </p:txBody>
      </p:sp>
      <p:pic>
        <p:nvPicPr>
          <p:cNvPr id="1026" name="Picture 2">
            <a:extLst>
              <a:ext uri="{FF2B5EF4-FFF2-40B4-BE49-F238E27FC236}">
                <a16:creationId xmlns:a16="http://schemas.microsoft.com/office/drawing/2014/main" id="{8C1E3410-1DF6-4971-9AEF-78C86F297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080" y="2880297"/>
            <a:ext cx="52959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BBA3E4-4E30-40D6-BC34-E60EBA349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112" y="3974287"/>
            <a:ext cx="2900363" cy="2457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685E7C6-3913-4DD0-A2E5-27258A90A3C4}"/>
              </a:ext>
            </a:extLst>
          </p:cNvPr>
          <p:cNvSpPr/>
          <p:nvPr/>
        </p:nvSpPr>
        <p:spPr>
          <a:xfrm>
            <a:off x="9665494" y="4045724"/>
            <a:ext cx="1688306" cy="46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73824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Hydrogen spectral series</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spectrum of the hydrogen atom shows other lines in addition to those of the Balmer series.</a:t>
            </a:r>
          </a:p>
          <a:p>
            <a:pPr marL="0" indent="0" algn="just">
              <a:buFont typeface="Arial" panose="020B0604020202020204" pitchFamily="34" charset="0"/>
              <a:buNone/>
            </a:pPr>
            <a:r>
              <a:rPr lang="en" sz="1800" dirty="0"/>
              <a:t>After Balmer's discovery, it was found that these other lines form other series characterized by similar empirical laws. These are the Lyman, </a:t>
            </a:r>
            <a:r>
              <a:rPr lang="en" sz="1800" dirty="0" err="1"/>
              <a:t>Paschen </a:t>
            </a:r>
            <a:r>
              <a:rPr lang="en" sz="1800" dirty="0"/>
              <a:t>, and </a:t>
            </a:r>
            <a:r>
              <a:rPr lang="en" sz="1800" dirty="0" err="1"/>
              <a:t>Brackett series </a:t>
            </a:r>
            <a:r>
              <a:rPr lang="en" sz="1800" dirty="0"/>
              <a:t>.</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This regularity and the fact that the Rydberg constant appears in all these laws indicate </a:t>
            </a:r>
            <a:r>
              <a:rPr lang="en" sz="1800" b="1" dirty="0"/>
              <a:t>that a fundamental theory must be at the base </a:t>
            </a:r>
            <a:r>
              <a:rPr lang="en" sz="1800" dirty="0"/>
              <a:t>. But before 1900 no theory could explain these remarkable observations.</a:t>
            </a:r>
          </a:p>
        </p:txBody>
      </p:sp>
      <p:pic>
        <p:nvPicPr>
          <p:cNvPr id="2050" name="Picture 2">
            <a:extLst>
              <a:ext uri="{FF2B5EF4-FFF2-40B4-BE49-F238E27FC236}">
                <a16:creationId xmlns:a16="http://schemas.microsoft.com/office/drawing/2014/main" id="{E236C0A2-DC8B-4954-B689-5678A556C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314" y="2432098"/>
            <a:ext cx="50787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DC710E-7AA6-44E0-86D3-197D3DCF8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314" y="3378491"/>
            <a:ext cx="52959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0E7378D-8FC5-4E0D-9B06-BCE31984F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314" y="4324884"/>
            <a:ext cx="52959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851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Thomson's model of the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6948715"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Since ancient times, man has formulated the hypothesis of atoms and imagined these objects as the fundamental and indivisible units of matter. For this reason, they should not have any internal structure.</a:t>
            </a:r>
          </a:p>
          <a:p>
            <a:pPr marL="0" indent="0" algn="just">
              <a:buFont typeface="Arial" panose="020B0604020202020204" pitchFamily="34" charset="0"/>
              <a:buNone/>
            </a:pPr>
            <a:r>
              <a:rPr lang="en" sz="1800" dirty="0"/>
              <a:t>The model of indivisible atoms was effective in the kinetic theory of gases, but became insufficient when true elementary particles such as the electron and the proton were discovered.</a:t>
            </a:r>
          </a:p>
          <a:p>
            <a:pPr marL="0" indent="0" algn="just">
              <a:buFont typeface="Arial" panose="020B0604020202020204" pitchFamily="34" charset="0"/>
              <a:buNone/>
            </a:pPr>
            <a:r>
              <a:rPr lang="en" sz="1800" dirty="0"/>
              <a:t>In 1897, JJ Thomson established the relationship between the charge and mass of the electron. It was thus understood that the mass of atoms was mainly due to a positive charge.</a:t>
            </a:r>
          </a:p>
          <a:p>
            <a:pPr marL="0" indent="0" algn="just">
              <a:buFont typeface="Arial" panose="020B0604020202020204" pitchFamily="34" charset="0"/>
              <a:buNone/>
            </a:pPr>
            <a:r>
              <a:rPr lang="en" sz="1800" b="1" dirty="0"/>
              <a:t>Thomson therefore postulated that atoms are made of electrons trapped in a matrix in which the positive charge is uniformly distributed </a:t>
            </a:r>
            <a:r>
              <a:rPr lang="en" sz="1800" dirty="0"/>
              <a:t>, much like the seeds of watermelons.</a:t>
            </a:r>
          </a:p>
        </p:txBody>
      </p:sp>
      <p:pic>
        <p:nvPicPr>
          <p:cNvPr id="3" name="Picture 2">
            <a:extLst>
              <a:ext uri="{FF2B5EF4-FFF2-40B4-BE49-F238E27FC236}">
                <a16:creationId xmlns:a16="http://schemas.microsoft.com/office/drawing/2014/main" id="{98C95B7C-001E-405D-B3E9-914928A3813F}"/>
              </a:ext>
            </a:extLst>
          </p:cNvPr>
          <p:cNvPicPr>
            <a:picLocks noChangeAspect="1"/>
          </p:cNvPicPr>
          <p:nvPr/>
        </p:nvPicPr>
        <p:blipFill>
          <a:blip r:embed="rId2"/>
          <a:stretch>
            <a:fillRect/>
          </a:stretch>
        </p:blipFill>
        <p:spPr>
          <a:xfrm>
            <a:off x="8282008" y="1171720"/>
            <a:ext cx="3272131" cy="5147271"/>
          </a:xfrm>
          <a:prstGeom prst="rect">
            <a:avLst/>
          </a:prstGeom>
        </p:spPr>
      </p:pic>
    </p:spTree>
    <p:extLst>
      <p:ext uri="{BB962C8B-B14F-4D97-AF65-F5344CB8AC3E}">
        <p14:creationId xmlns:p14="http://schemas.microsoft.com/office/powerpoint/2010/main" val="141365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5E4C-7124-41FD-B3AC-6690F2702024}"/>
              </a:ext>
            </a:extLst>
          </p:cNvPr>
          <p:cNvSpPr>
            <a:spLocks noGrp="1"/>
          </p:cNvSpPr>
          <p:nvPr>
            <p:ph type="title"/>
          </p:nvPr>
        </p:nvSpPr>
        <p:spPr/>
        <p:txBody>
          <a:bodyPr/>
          <a:lstStyle/>
          <a:p>
            <a:r>
              <a:rPr lang="en" dirty="0"/>
              <a:t>The Crisis of Classical Physics (1900)</a:t>
            </a:r>
            <a:endParaRPr lang="LID4096" dirty="0"/>
          </a:p>
        </p:txBody>
      </p:sp>
      <p:sp>
        <p:nvSpPr>
          <p:cNvPr id="3" name="Content Placeholder 2">
            <a:extLst>
              <a:ext uri="{FF2B5EF4-FFF2-40B4-BE49-F238E27FC236}">
                <a16:creationId xmlns:a16="http://schemas.microsoft.com/office/drawing/2014/main" id="{1CE15245-D885-4059-A30F-F484EF403E4A}"/>
              </a:ext>
            </a:extLst>
          </p:cNvPr>
          <p:cNvSpPr>
            <a:spLocks noGrp="1"/>
          </p:cNvSpPr>
          <p:nvPr>
            <p:ph idx="1"/>
          </p:nvPr>
        </p:nvSpPr>
        <p:spPr/>
        <p:txBody>
          <a:bodyPr>
            <a:normAutofit/>
          </a:bodyPr>
          <a:lstStyle/>
          <a:p>
            <a:r>
              <a:rPr lang="en" sz="1800" dirty="0"/>
              <a:t>Towards the end of the 19</a:t>
            </a:r>
            <a:r>
              <a:rPr lang="en" sz="1800" baseline="30000" dirty="0"/>
              <a:t>th</a:t>
            </a:r>
            <a:r>
              <a:rPr lang="en" sz="1800" dirty="0"/>
              <a:t> century, it was noted that </a:t>
            </a:r>
            <a:r>
              <a:rPr lang="en-GB" sz="1800" dirty="0"/>
              <a:t>classical physics did not correctly describe several phenomena</a:t>
            </a:r>
            <a:r>
              <a:rPr lang="en" sz="1800" dirty="0"/>
              <a:t>.</a:t>
            </a:r>
          </a:p>
          <a:p>
            <a:r>
              <a:rPr lang="en" sz="1800" dirty="0"/>
              <a:t>The stability of matter</a:t>
            </a:r>
          </a:p>
          <a:p>
            <a:r>
              <a:rPr lang="en" sz="1800" dirty="0"/>
              <a:t>The electromagnetic spectrum of the black body</a:t>
            </a:r>
          </a:p>
          <a:p>
            <a:r>
              <a:rPr lang="en" sz="1800" dirty="0"/>
              <a:t>The photoelectric effect</a:t>
            </a:r>
          </a:p>
          <a:p>
            <a:r>
              <a:rPr lang="en" sz="1800" dirty="0"/>
              <a:t>The spectra of atoms</a:t>
            </a:r>
          </a:p>
          <a:p>
            <a:r>
              <a:rPr lang="en" sz="1800" dirty="0"/>
              <a:t>…</a:t>
            </a:r>
            <a:endParaRPr lang="LID4096" sz="1800" dirty="0"/>
          </a:p>
        </p:txBody>
      </p:sp>
    </p:spTree>
    <p:extLst>
      <p:ext uri="{BB962C8B-B14F-4D97-AF65-F5344CB8AC3E}">
        <p14:creationId xmlns:p14="http://schemas.microsoft.com/office/powerpoint/2010/main" val="799423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Rutherford's model of the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1911, Ernest Rutherford performed an experiment that showed that Thomson's model was not correct.</a:t>
            </a:r>
          </a:p>
          <a:p>
            <a:pPr marL="0" indent="0" algn="just">
              <a:buFont typeface="Arial" panose="020B0604020202020204" pitchFamily="34" charset="0"/>
              <a:buNone/>
            </a:pPr>
            <a:r>
              <a:rPr lang="en" sz="1800" dirty="0"/>
              <a:t>Rutherford used </a:t>
            </a:r>
            <a:r>
              <a:rPr lang="en" sz="1800" b="1" dirty="0"/>
              <a:t>alpha particles </a:t>
            </a:r>
            <a:r>
              <a:rPr lang="en" sz="1800" dirty="0"/>
              <a:t>( helium nuclei) that were </a:t>
            </a:r>
            <a:r>
              <a:rPr lang="en" sz="1800" dirty="0" err="1"/>
              <a:t>sent </a:t>
            </a:r>
            <a:r>
              <a:rPr lang="en" sz="1800" b="1" dirty="0"/>
              <a:t>through a very thin sheet of metal </a:t>
            </a:r>
            <a:r>
              <a:rPr lang="en" sz="1800" dirty="0"/>
              <a:t>. Most of the particles passed through the sheet and were scattered at small angles.</a:t>
            </a:r>
          </a:p>
          <a:p>
            <a:pPr marL="0" indent="0" algn="just">
              <a:buFont typeface="Arial" panose="020B0604020202020204" pitchFamily="34" charset="0"/>
              <a:buNone/>
            </a:pPr>
            <a:r>
              <a:rPr lang="en" sz="1800" dirty="0"/>
              <a:t>Some particles were nevertheless scattered at large angles, sometimes even backwards.</a:t>
            </a:r>
          </a:p>
          <a:p>
            <a:pPr marL="0" indent="0" algn="just">
              <a:buFont typeface="Arial" panose="020B0604020202020204" pitchFamily="34" charset="0"/>
              <a:buNone/>
            </a:pPr>
            <a:r>
              <a:rPr lang="en" sz="1800" dirty="0"/>
              <a:t>The positive charge distributed over a large region of space in the Thomson model does not explain these large-angle scatterings. Electrons cannot be responsible for these scatterings either because their mass is too small.</a:t>
            </a:r>
          </a:p>
        </p:txBody>
      </p:sp>
      <p:pic>
        <p:nvPicPr>
          <p:cNvPr id="3" name="Picture 2">
            <a:extLst>
              <a:ext uri="{FF2B5EF4-FFF2-40B4-BE49-F238E27FC236}">
                <a16:creationId xmlns:a16="http://schemas.microsoft.com/office/drawing/2014/main" id="{51CFFC77-2515-4F4D-AC12-5030ABE51330}"/>
              </a:ext>
            </a:extLst>
          </p:cNvPr>
          <p:cNvPicPr>
            <a:picLocks noChangeAspect="1"/>
          </p:cNvPicPr>
          <p:nvPr/>
        </p:nvPicPr>
        <p:blipFill>
          <a:blip r:embed="rId2"/>
          <a:stretch>
            <a:fillRect/>
          </a:stretch>
        </p:blipFill>
        <p:spPr>
          <a:xfrm>
            <a:off x="1997924" y="3995028"/>
            <a:ext cx="7896113" cy="2625558"/>
          </a:xfrm>
          <a:prstGeom prst="rect">
            <a:avLst/>
          </a:prstGeom>
        </p:spPr>
      </p:pic>
    </p:spTree>
    <p:extLst>
      <p:ext uri="{BB962C8B-B14F-4D97-AF65-F5344CB8AC3E}">
        <p14:creationId xmlns:p14="http://schemas.microsoft.com/office/powerpoint/2010/main" val="921183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Rutherford's model of the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These observations led Rutherford to consider the hypothesis that, in atoms, </a:t>
            </a:r>
            <a:r>
              <a:rPr lang="en" sz="1800" b="1" dirty="0"/>
              <a:t>the positive charge is also concentrated in a very small region of space </a:t>
            </a:r>
            <a:r>
              <a:rPr lang="en" sz="1800" dirty="0"/>
              <a:t>, relative to the size of the atom. He called this region </a:t>
            </a:r>
            <a:r>
              <a:rPr lang="en" sz="1800" b="1" dirty="0"/>
              <a:t>the "nucleus" of the atom </a:t>
            </a:r>
            <a:r>
              <a:rPr lang="en" sz="1800" dirty="0"/>
              <a:t>.</a:t>
            </a:r>
          </a:p>
          <a:p>
            <a:pPr marL="0" indent="0" algn="just">
              <a:buFont typeface="Arial" panose="020B0604020202020204" pitchFamily="34" charset="0"/>
              <a:buNone/>
            </a:pPr>
            <a:r>
              <a:rPr lang="en" sz="1800" dirty="0"/>
              <a:t>The electrons in this model are distributed over a larger volume, which gives the size of the atom.</a:t>
            </a:r>
          </a:p>
          <a:p>
            <a:pPr marL="0" indent="0" algn="just">
              <a:buFont typeface="Arial" panose="020B0604020202020204" pitchFamily="34" charset="0"/>
              <a:buNone/>
            </a:pPr>
            <a:r>
              <a:rPr lang="en" sz="1800" dirty="0"/>
              <a:t>To explain why electrons are not attracted to the nucleus, Rutherford hypothesized that they orbit the nucleus like planets in the solar system. The model is thus called </a:t>
            </a:r>
            <a:r>
              <a:rPr lang="en" sz="1800" b="1" dirty="0"/>
              <a:t>the planetary model of the atom </a:t>
            </a:r>
            <a:r>
              <a:rPr lang="en" sz="1800" dirty="0"/>
              <a:t>.</a:t>
            </a:r>
          </a:p>
        </p:txBody>
      </p:sp>
      <p:pic>
        <p:nvPicPr>
          <p:cNvPr id="3" name="Picture 2">
            <a:extLst>
              <a:ext uri="{FF2B5EF4-FFF2-40B4-BE49-F238E27FC236}">
                <a16:creationId xmlns:a16="http://schemas.microsoft.com/office/drawing/2014/main" id="{51CFFC77-2515-4F4D-AC12-5030ABE51330}"/>
              </a:ext>
            </a:extLst>
          </p:cNvPr>
          <p:cNvPicPr>
            <a:picLocks noChangeAspect="1"/>
          </p:cNvPicPr>
          <p:nvPr/>
        </p:nvPicPr>
        <p:blipFill>
          <a:blip r:embed="rId2"/>
          <a:stretch>
            <a:fillRect/>
          </a:stretch>
        </p:blipFill>
        <p:spPr>
          <a:xfrm>
            <a:off x="1997924" y="3995028"/>
            <a:ext cx="7896113" cy="2625558"/>
          </a:xfrm>
          <a:prstGeom prst="rect">
            <a:avLst/>
          </a:prstGeom>
        </p:spPr>
      </p:pic>
    </p:spTree>
    <p:extLst>
      <p:ext uri="{BB962C8B-B14F-4D97-AF65-F5344CB8AC3E}">
        <p14:creationId xmlns:p14="http://schemas.microsoft.com/office/powerpoint/2010/main" val="1554567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Problems of the planetary model of the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Rutherford's planetary model of the atom presents two difficulties of interpretation.</a:t>
            </a:r>
          </a:p>
          <a:p>
            <a:pPr marL="0" indent="0" algn="just">
              <a:buFont typeface="Arial" panose="020B0604020202020204" pitchFamily="34" charset="0"/>
              <a:buNone/>
            </a:pPr>
            <a:r>
              <a:rPr lang="en" sz="1800" dirty="0"/>
              <a:t>First, in 1911 the spectra of atoms were already widely known from experiments. </a:t>
            </a:r>
            <a:r>
              <a:rPr lang="en" sz="1800" b="1" dirty="0"/>
              <a:t>The existence of discrete spectral lines was impossible to explain with this model </a:t>
            </a:r>
            <a:r>
              <a:rPr lang="en" sz="1800" dirty="0"/>
              <a:t>. Indeed, in Kepler's model orbits can have arbitrary values of radius and therefore of energy.</a:t>
            </a:r>
          </a:p>
          <a:p>
            <a:pPr marL="0" indent="0" algn="just">
              <a:buFont typeface="Arial" panose="020B0604020202020204" pitchFamily="34" charset="0"/>
              <a:buNone/>
            </a:pPr>
            <a:r>
              <a:rPr lang="en" sz="1800" dirty="0"/>
              <a:t>The second difficulty is that, according to Maxwell's theory of electromagnetism, a charged particle subjected to acceleration emits radiation. The electron in a circular orbit undergoes centipede acceleration. It is therefore supposed to emit energy in the form of radiation. </a:t>
            </a:r>
            <a:r>
              <a:rPr lang="en" sz="1800" b="1" dirty="0"/>
              <a:t>This loss of energy should induce a spiral trajectory that would eventually cause the electron to fall onto the nucleus </a:t>
            </a:r>
            <a:r>
              <a:rPr lang="en" sz="1800" dirty="0"/>
              <a:t>. A simple calculation shows that this phenomenon would occur in a time of the order of 1 ns!</a:t>
            </a:r>
          </a:p>
          <a:p>
            <a:pPr marL="0" indent="0" algn="just">
              <a:buFont typeface="Arial" panose="020B0604020202020204" pitchFamily="34" charset="0"/>
              <a:buNone/>
            </a:pPr>
            <a:r>
              <a:rPr lang="en" sz="1800" dirty="0"/>
              <a:t>The stability of matter is an evidence of Quantum Physics!</a:t>
            </a:r>
          </a:p>
        </p:txBody>
      </p:sp>
      <p:pic>
        <p:nvPicPr>
          <p:cNvPr id="6" name="Picture 5">
            <a:extLst>
              <a:ext uri="{FF2B5EF4-FFF2-40B4-BE49-F238E27FC236}">
                <a16:creationId xmlns:a16="http://schemas.microsoft.com/office/drawing/2014/main" id="{86499908-F6ED-4FD9-8139-5E8CCF979CB1}"/>
              </a:ext>
            </a:extLst>
          </p:cNvPr>
          <p:cNvPicPr>
            <a:picLocks noChangeAspect="1"/>
          </p:cNvPicPr>
          <p:nvPr/>
        </p:nvPicPr>
        <p:blipFill>
          <a:blip r:embed="rId2"/>
          <a:stretch>
            <a:fillRect/>
          </a:stretch>
        </p:blipFill>
        <p:spPr>
          <a:xfrm>
            <a:off x="7831669" y="3866894"/>
            <a:ext cx="3027518" cy="2749909"/>
          </a:xfrm>
          <a:prstGeom prst="rect">
            <a:avLst/>
          </a:prstGeom>
        </p:spPr>
      </p:pic>
    </p:spTree>
    <p:extLst>
      <p:ext uri="{BB962C8B-B14F-4D97-AF65-F5344CB8AC3E}">
        <p14:creationId xmlns:p14="http://schemas.microsoft.com/office/powerpoint/2010/main" val="1614024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In 1913 Niels Bohr proposed a new model of the hydrogen atom that resolved the difficulties of Rutherford's model.</a:t>
            </a:r>
          </a:p>
          <a:p>
            <a:pPr marL="0" indent="0" algn="just">
              <a:buFont typeface="Arial" panose="020B0604020202020204" pitchFamily="34" charset="0"/>
              <a:buNone/>
            </a:pPr>
            <a:r>
              <a:rPr lang="en" sz="1800" dirty="0"/>
              <a:t>The model is based on </a:t>
            </a:r>
            <a:r>
              <a:rPr lang="en" sz="1800" dirty="0">
                <a:solidFill>
                  <a:srgbClr val="FF0000"/>
                </a:solidFill>
              </a:rPr>
              <a:t>very strong and poorly justified hypotheses</a:t>
            </a:r>
            <a:r>
              <a:rPr lang="en" sz="1800" dirty="0"/>
              <a:t>. It will be replaced in 1925 by the solution of the Schrödinger equation which explains the structure of the atom with great precision.</a:t>
            </a:r>
          </a:p>
          <a:p>
            <a:pPr marL="342900" indent="-342900" algn="just">
              <a:buFont typeface="+mj-lt"/>
              <a:buAutoNum type="arabicPeriod"/>
            </a:pPr>
            <a:r>
              <a:rPr lang="en" sz="1800" dirty="0"/>
              <a:t>The electron moves in </a:t>
            </a:r>
            <a:r>
              <a:rPr lang="en" sz="1800" b="1" dirty="0"/>
              <a:t>circular orbits </a:t>
            </a:r>
            <a:r>
              <a:rPr lang="en" sz="1800" dirty="0"/>
              <a:t>around the nucleus as in the planetary model.</a:t>
            </a:r>
          </a:p>
          <a:p>
            <a:pPr marL="342900" indent="-342900" algn="just">
              <a:buFont typeface="+mj-lt"/>
              <a:buAutoNum type="arabicPeriod"/>
            </a:pPr>
            <a:r>
              <a:rPr lang="en" sz="1800" dirty="0"/>
              <a:t>Only some orbits, among those that would be admitted by the planetary model, are stable. Bohr calls these orbits </a:t>
            </a:r>
            <a:r>
              <a:rPr lang="en" sz="1800" b="1" dirty="0"/>
              <a:t>"stationary states" </a:t>
            </a:r>
            <a:r>
              <a:rPr lang="en" sz="1800" dirty="0"/>
              <a:t>.</a:t>
            </a:r>
          </a:p>
          <a:p>
            <a:pPr marL="342900" indent="-342900" algn="just">
              <a:buFont typeface="+mj-lt"/>
              <a:buAutoNum type="arabicPeriod"/>
            </a:pPr>
            <a:r>
              <a:rPr lang="en" sz="1800" b="1" dirty="0"/>
              <a:t>The atom emits or absorbs radiation when the electron makes a transition from one stable orbit to another </a:t>
            </a:r>
            <a:r>
              <a:rPr lang="en" sz="1800" dirty="0"/>
              <a:t>. If the transition is from an orbit with a higher energy to an orbit with a lower energy, then the atom emits a photon whose frequency is determined by the difference between the energy of the initial orbit and that of the final orbit through the relation                            . If on the other hand, the transition is from a lower energy to a higher one, then the incident photon is absorbed (it disappears) and its energy is transferred to the electron according to</a:t>
            </a:r>
          </a:p>
          <a:p>
            <a:pPr marL="342900" indent="-342900" algn="just">
              <a:buFont typeface="+mj-lt"/>
              <a:buAutoNum type="arabicPeriod"/>
            </a:pPr>
            <a:r>
              <a:rPr lang="en" sz="1800" dirty="0"/>
              <a:t>Stable orbits are determined by a very simple criterion: </a:t>
            </a:r>
            <a:r>
              <a:rPr lang="en" sz="1800" b="1" dirty="0"/>
              <a:t>the angular momentum of the orbits is quantized </a:t>
            </a:r>
            <a:r>
              <a:rPr lang="en" sz="1800" dirty="0"/>
              <a:t>. The quantum of angular momentum is . The Bohr radius is therefore determined by the relation</a:t>
            </a:r>
          </a:p>
        </p:txBody>
      </p:sp>
      <p:pic>
        <p:nvPicPr>
          <p:cNvPr id="7170" name="Picture 2">
            <a:extLst>
              <a:ext uri="{FF2B5EF4-FFF2-40B4-BE49-F238E27FC236}">
                <a16:creationId xmlns:a16="http://schemas.microsoft.com/office/drawing/2014/main" id="{2A653E88-799B-4F8A-9767-34307BF2D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27" y="4427007"/>
            <a:ext cx="1414463" cy="2343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EF9D8BF-EB56-4B0D-914F-30D92C088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135" y="6031438"/>
            <a:ext cx="3935730" cy="2819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2CDCABBB-487E-486B-AEBA-6746C8B3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75" y="5511850"/>
            <a:ext cx="120015" cy="16859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83759B32-C626-42C6-8246-20E9CFAF8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985" y="4895159"/>
            <a:ext cx="1414463" cy="23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41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Some comments:</a:t>
            </a:r>
          </a:p>
          <a:p>
            <a:pPr marL="0" indent="0" algn="just">
              <a:buNone/>
            </a:pPr>
            <a:r>
              <a:rPr lang="en" sz="1800" dirty="0"/>
              <a:t>Bohr's model is not yet advanced enough to take into account notions such as the principle of complementarity, wave-particle duality, the uncertainty principle, etc. We imagine a trajectory for the electron.</a:t>
            </a:r>
          </a:p>
          <a:p>
            <a:pPr marL="0" indent="0" algn="just">
              <a:buNone/>
            </a:pPr>
            <a:r>
              <a:rPr lang="en" sz="1800" dirty="0"/>
              <a:t>However, we will see that </a:t>
            </a:r>
            <a:r>
              <a:rPr lang="en" sz="1800" b="1" dirty="0"/>
              <a:t>the quantization of the kinetic momentum has a very strict link with the wave nature of electrons </a:t>
            </a:r>
            <a:r>
              <a:rPr lang="en" sz="1800" dirty="0"/>
              <a:t>.</a:t>
            </a:r>
          </a:p>
          <a:p>
            <a:pPr marL="0" indent="0" algn="just">
              <a:buNone/>
            </a:pPr>
            <a:r>
              <a:rPr lang="en" sz="1800" dirty="0"/>
              <a:t>The circular trajectory hypothesis assumes that the electron, although accelerated, somehow does not emit radiation as predicted by Maxwell's equations.</a:t>
            </a:r>
          </a:p>
          <a:p>
            <a:pPr marL="0" indent="0" algn="just">
              <a:buNone/>
            </a:pPr>
            <a:endParaRPr lang="fr-CH" sz="1800" dirty="0"/>
          </a:p>
        </p:txBody>
      </p:sp>
    </p:spTree>
    <p:extLst>
      <p:ext uri="{BB962C8B-B14F-4D97-AF65-F5344CB8AC3E}">
        <p14:creationId xmlns:p14="http://schemas.microsoft.com/office/powerpoint/2010/main" val="201409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A major advance of the Bohr model is the fact that it makes </a:t>
            </a:r>
            <a:r>
              <a:rPr lang="en" sz="1800" b="1" dirty="0"/>
              <a:t>quantitative predictions </a:t>
            </a:r>
            <a:r>
              <a:rPr lang="en" sz="1800" dirty="0"/>
              <a:t>, particularly for the energies of stationary orbits and therefore for the wavelengths observed in the spectra of atoms.</a:t>
            </a:r>
          </a:p>
          <a:p>
            <a:pPr marL="0" indent="0" algn="just">
              <a:buNone/>
            </a:pPr>
            <a:r>
              <a:rPr lang="en" sz="1800" dirty="0"/>
              <a:t>Let us calculate the radius and energies of the orbits.</a:t>
            </a:r>
          </a:p>
          <a:p>
            <a:pPr marL="0" indent="0" algn="just">
              <a:buNone/>
            </a:pPr>
            <a:r>
              <a:rPr lang="en" sz="1800" dirty="0"/>
              <a:t>Consider the total energy of an electron orbiting a positively charged nucleus that attracts it with an electrostatic force</a:t>
            </a:r>
          </a:p>
          <a:p>
            <a:pPr marL="0" indent="0" algn="just">
              <a:buNone/>
            </a:pPr>
            <a:endParaRPr lang="fr-CH" sz="1800" dirty="0"/>
          </a:p>
          <a:p>
            <a:pPr marL="0" indent="0" algn="just">
              <a:buNone/>
            </a:pPr>
            <a:endParaRPr lang="fr-CH" sz="1800" dirty="0"/>
          </a:p>
          <a:p>
            <a:pPr marL="0" indent="0" algn="just">
              <a:buNone/>
            </a:pPr>
            <a:r>
              <a:rPr lang="en" sz="1800" dirty="0"/>
              <a:t>In the sum we have the kinetic energy of the electron K, and the potential energy due to the electrostatic attraction of the nucleus.</a:t>
            </a:r>
          </a:p>
          <a:p>
            <a:pPr marL="0" indent="0" algn="just">
              <a:buNone/>
            </a:pPr>
            <a:r>
              <a:rPr lang="en" sz="1800" dirty="0"/>
              <a:t>For a circular motion, the centripetal acceleration is given by . The orbit is defined by setting the centripetal force equal to the force of attraction. Therefore</a:t>
            </a:r>
          </a:p>
          <a:p>
            <a:pPr marL="0" indent="0" algn="just">
              <a:buNone/>
            </a:pPr>
            <a:endParaRPr lang="fr-CH" sz="1800" dirty="0"/>
          </a:p>
          <a:p>
            <a:pPr marL="0" indent="0" algn="just">
              <a:buNone/>
            </a:pPr>
            <a:r>
              <a:rPr lang="en" sz="1800" dirty="0"/>
              <a:t>which gives</a:t>
            </a:r>
          </a:p>
          <a:p>
            <a:pPr marL="0" indent="0" algn="just">
              <a:buNone/>
            </a:pPr>
            <a:endParaRPr lang="fr-CH" sz="1800" dirty="0"/>
          </a:p>
        </p:txBody>
      </p:sp>
      <p:pic>
        <p:nvPicPr>
          <p:cNvPr id="12290" name="Picture 2">
            <a:extLst>
              <a:ext uri="{FF2B5EF4-FFF2-40B4-BE49-F238E27FC236}">
                <a16:creationId xmlns:a16="http://schemas.microsoft.com/office/drawing/2014/main" id="{30E5F9AB-8DB9-4848-8122-F70082C8A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855" y="2819932"/>
            <a:ext cx="3981450" cy="6972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80B9AF9-8FDE-43A4-8E30-6661B496D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78" y="5143747"/>
            <a:ext cx="1314450" cy="3581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26B5C1CC-1777-4A37-ABCA-70E3EEF73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667" y="4980981"/>
            <a:ext cx="3718560" cy="69723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1023D66B-A03B-4D5F-AD77-6EF6BDFFF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577" y="5833393"/>
            <a:ext cx="1348740" cy="74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46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Replacing the expression we just obtained for </a:t>
            </a:r>
            <a:r>
              <a:rPr lang="en" sz="1800" i="1" dirty="0"/>
              <a:t>v </a:t>
            </a:r>
            <a:r>
              <a:rPr lang="en" sz="1800" baseline="30000" dirty="0"/>
              <a:t>2 </a:t>
            </a:r>
            <a:r>
              <a:rPr lang="en" sz="1800" dirty="0"/>
              <a:t>in the total energy, we obtain</a:t>
            </a:r>
          </a:p>
          <a:p>
            <a:pPr marL="0" indent="0" algn="just">
              <a:buNone/>
            </a:pPr>
            <a:endParaRPr lang="fr-CH" sz="1800" dirty="0"/>
          </a:p>
          <a:p>
            <a:pPr marL="0" indent="0" algn="just">
              <a:buNone/>
            </a:pPr>
            <a:endParaRPr lang="fr-CH" sz="1800" dirty="0"/>
          </a:p>
          <a:p>
            <a:pPr marL="0" indent="0" algn="just">
              <a:buNone/>
            </a:pPr>
            <a:endParaRPr lang="fr-CH" sz="1800" dirty="0"/>
          </a:p>
          <a:p>
            <a:pPr marL="0" indent="0" algn="just">
              <a:buNone/>
            </a:pPr>
            <a:r>
              <a:rPr lang="en" sz="1800" b="1" dirty="0"/>
              <a:t>The total energy </a:t>
            </a:r>
            <a:r>
              <a:rPr lang="en" sz="1800" b="1" i="1" dirty="0"/>
              <a:t>E </a:t>
            </a:r>
            <a:r>
              <a:rPr lang="en" sz="1800" b="1" dirty="0"/>
              <a:t>is negative because the electron is "bound" to the nucleus </a:t>
            </a:r>
            <a:r>
              <a:rPr lang="en" sz="1800" dirty="0"/>
              <a:t>. So it takes an energy of </a:t>
            </a:r>
            <a:r>
              <a:rPr lang="en" sz="1800" i="1" dirty="0"/>
              <a:t>–E </a:t>
            </a:r>
            <a:r>
              <a:rPr lang="en" sz="1800" dirty="0"/>
              <a:t>to tear the electron away from the atom. This is the </a:t>
            </a:r>
            <a:r>
              <a:rPr lang="en" sz="1800" b="1" dirty="0"/>
              <a:t>ionization energy </a:t>
            </a:r>
            <a:r>
              <a:rPr lang="en" sz="1800" dirty="0"/>
              <a:t>.</a:t>
            </a:r>
          </a:p>
          <a:p>
            <a:pPr marL="0" indent="0" algn="just">
              <a:buNone/>
            </a:pPr>
            <a:r>
              <a:rPr lang="en" sz="1800" dirty="0"/>
              <a:t>To obtain the expression for the quantized rays and energies, we use the hypothesis of quantization of the kinetic moment                      . If we determine </a:t>
            </a:r>
            <a:r>
              <a:rPr lang="en" sz="1800" i="1" dirty="0"/>
              <a:t>v </a:t>
            </a:r>
            <a:r>
              <a:rPr lang="en" sz="1800" baseline="30000" dirty="0"/>
              <a:t>2 </a:t>
            </a:r>
            <a:r>
              <a:rPr lang="en" sz="1800" dirty="0"/>
              <a:t>of this expression and set it equal to the previous expression, we have</a:t>
            </a:r>
          </a:p>
          <a:p>
            <a:pPr marL="0" indent="0" algn="just">
              <a:buNone/>
            </a:pPr>
            <a:endParaRPr lang="fr-CH" sz="1800" dirty="0"/>
          </a:p>
          <a:p>
            <a:pPr marL="0" indent="0" algn="just">
              <a:buNone/>
            </a:pPr>
            <a:endParaRPr lang="fr-CH" sz="1800" dirty="0"/>
          </a:p>
          <a:p>
            <a:pPr marL="0" indent="0" algn="just">
              <a:buNone/>
            </a:pPr>
            <a:r>
              <a:rPr lang="en" sz="1800" dirty="0"/>
              <a:t>from where</a:t>
            </a:r>
          </a:p>
          <a:p>
            <a:pPr marL="0" indent="0" algn="just">
              <a:buNone/>
            </a:pPr>
            <a:endParaRPr lang="fr-CH" sz="1800" dirty="0"/>
          </a:p>
        </p:txBody>
      </p:sp>
      <p:pic>
        <p:nvPicPr>
          <p:cNvPr id="14338" name="Picture 2">
            <a:extLst>
              <a:ext uri="{FF2B5EF4-FFF2-40B4-BE49-F238E27FC236}">
                <a16:creationId xmlns:a16="http://schemas.microsoft.com/office/drawing/2014/main" id="{F0840E8A-02DA-4CBD-898D-7F89FF21D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1855259"/>
            <a:ext cx="4975860" cy="697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1D764D9-8815-4EE9-8864-2451D18D8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20" b="-21999"/>
          <a:stretch/>
        </p:blipFill>
        <p:spPr bwMode="auto">
          <a:xfrm>
            <a:off x="1755417" y="3783305"/>
            <a:ext cx="1215550" cy="25797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99C50479-E3EF-4CAA-99EC-263FE4D8B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4301336"/>
            <a:ext cx="2560320" cy="77724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95B43A02-E2E2-4D9F-9D03-80C690D5A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5501887"/>
            <a:ext cx="4240530" cy="74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609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10707030"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fr-CH" sz="1800" dirty="0"/>
          </a:p>
          <a:p>
            <a:pPr marL="0" indent="0" algn="just">
              <a:buNone/>
            </a:pPr>
            <a:endParaRPr lang="fr-CH" sz="1800" dirty="0"/>
          </a:p>
          <a:p>
            <a:pPr marL="0" indent="0" algn="just">
              <a:buNone/>
            </a:pPr>
            <a:r>
              <a:rPr lang="en" sz="1800" dirty="0"/>
              <a:t>The orbits are therefore quantized. We can define a "unit" of radius called the </a:t>
            </a:r>
            <a:r>
              <a:rPr lang="en" sz="1800" b="1" dirty="0"/>
              <a:t>Bohr radius</a:t>
            </a:r>
          </a:p>
          <a:p>
            <a:pPr marL="0" indent="0" algn="just">
              <a:buNone/>
            </a:pPr>
            <a:endParaRPr lang="fr-CH" sz="1800" dirty="0"/>
          </a:p>
          <a:p>
            <a:pPr marL="0" indent="0" algn="just">
              <a:buNone/>
            </a:pPr>
            <a:endParaRPr lang="fr-CH" sz="1800" dirty="0"/>
          </a:p>
          <a:p>
            <a:pPr marL="0" indent="0" algn="just">
              <a:buNone/>
            </a:pPr>
            <a:endParaRPr lang="fr-CH" sz="1800" dirty="0"/>
          </a:p>
          <a:p>
            <a:pPr marL="0" indent="0" algn="just">
              <a:buNone/>
            </a:pPr>
            <a:r>
              <a:rPr lang="en" sz="1800" dirty="0"/>
              <a:t>Experiments showed that the Bohr radius was a good approximation of the measured radius.</a:t>
            </a:r>
          </a:p>
          <a:p>
            <a:pPr marL="0" indent="0" algn="just">
              <a:buNone/>
            </a:pPr>
            <a:r>
              <a:rPr lang="en" sz="1800" dirty="0"/>
              <a:t>From the quantization of the radius we directly deduce the quantization of the energy</a:t>
            </a:r>
          </a:p>
          <a:p>
            <a:pPr marL="0" indent="0" algn="just">
              <a:buNone/>
            </a:pPr>
            <a:endParaRPr lang="fr-CH" sz="1800" dirty="0"/>
          </a:p>
          <a:p>
            <a:pPr marL="0" indent="0" algn="just">
              <a:buNone/>
            </a:pPr>
            <a:endParaRPr lang="fr-CH" sz="1800" dirty="0"/>
          </a:p>
          <a:p>
            <a:pPr marL="0" indent="0" algn="just">
              <a:buNone/>
            </a:pPr>
            <a:endParaRPr lang="fr-CH" sz="1800" dirty="0"/>
          </a:p>
          <a:p>
            <a:pPr marL="0" indent="0" algn="just">
              <a:buNone/>
            </a:pPr>
            <a:r>
              <a:rPr lang="en" sz="1800" dirty="0"/>
              <a:t>It should be noted that </a:t>
            </a:r>
            <a:r>
              <a:rPr lang="en" sz="1800" b="1" dirty="0"/>
              <a:t>the spacing between the energies decreases as </a:t>
            </a:r>
            <a:r>
              <a:rPr lang="en" sz="1800" b="1" i="1" dirty="0"/>
              <a:t>n </a:t>
            </a:r>
            <a:r>
              <a:rPr lang="en" sz="1800" b="1" dirty="0"/>
              <a:t>increases </a:t>
            </a:r>
            <a:r>
              <a:rPr lang="en" sz="1800" dirty="0"/>
              <a:t>. In the limit of large </a:t>
            </a:r>
            <a:r>
              <a:rPr lang="en" sz="1800" i="1" dirty="0"/>
              <a:t>n </a:t>
            </a:r>
            <a:r>
              <a:rPr lang="en" sz="1800" dirty="0"/>
              <a:t>, the energy tends to zero and the radius to infinity: this is the </a:t>
            </a:r>
            <a:r>
              <a:rPr lang="en" sz="1800" b="1" dirty="0"/>
              <a:t>ionization of the atom </a:t>
            </a:r>
            <a:r>
              <a:rPr lang="en" sz="1800" dirty="0"/>
              <a:t>. This is another success of Bohr's theory, because the ionization energy of the hydrogen atom had been measured to be equal to 13.6 eV!</a:t>
            </a:r>
          </a:p>
          <a:p>
            <a:pPr marL="0" indent="0" algn="just">
              <a:buNone/>
            </a:pPr>
            <a:endParaRPr lang="fr-CH" sz="1800" dirty="0"/>
          </a:p>
        </p:txBody>
      </p:sp>
      <p:pic>
        <p:nvPicPr>
          <p:cNvPr id="10" name="Picture 8">
            <a:extLst>
              <a:ext uri="{FF2B5EF4-FFF2-40B4-BE49-F238E27FC236}">
                <a16:creationId xmlns:a16="http://schemas.microsoft.com/office/drawing/2014/main" id="{C694F5A9-8D4D-4D3C-A8A6-1CDA94DC5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534" y="1234680"/>
            <a:ext cx="4240530" cy="74676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28DB1B10-E6B2-44BC-A8CB-43C28BFA8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534" y="2638629"/>
            <a:ext cx="3642360" cy="74676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B6F29816-479E-44C1-96B3-AF6955356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505" y="2848179"/>
            <a:ext cx="1344930" cy="32766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27B90686-834E-4058-B0A9-258A355A2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360" y="4487941"/>
            <a:ext cx="7193280" cy="77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72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199" y="1356113"/>
            <a:ext cx="6714068"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The result can be used for energies, to calculate the series of emission spectra. It is necessary to consider the differences between energies, which correspond to the energies of the emitted photons.</a:t>
            </a:r>
          </a:p>
          <a:p>
            <a:pPr marL="0" indent="0" algn="just">
              <a:buNone/>
            </a:pPr>
            <a:endParaRPr lang="fr-CH" sz="1800" dirty="0"/>
          </a:p>
          <a:p>
            <a:pPr marL="0" indent="0" algn="just">
              <a:buNone/>
            </a:pPr>
            <a:endParaRPr lang="fr-CH" sz="1800" dirty="0"/>
          </a:p>
          <a:p>
            <a:pPr marL="0" indent="0" algn="just">
              <a:buNone/>
            </a:pPr>
            <a:endParaRPr lang="fr-CH" sz="1800" dirty="0"/>
          </a:p>
          <a:p>
            <a:pPr marL="0" indent="0" algn="just">
              <a:buNone/>
            </a:pPr>
            <a:r>
              <a:rPr lang="en" sz="1800" dirty="0"/>
              <a:t>Using </a:t>
            </a:r>
            <a:r>
              <a:rPr lang="en" sz="1800" dirty="0">
                <a:latin typeface="Symbol" panose="05050102010706020507" pitchFamily="18" charset="2"/>
              </a:rPr>
              <a:t>ln </a:t>
            </a:r>
            <a:r>
              <a:rPr lang="en" sz="1800" dirty="0"/>
              <a:t>= c, we have</a:t>
            </a:r>
          </a:p>
          <a:p>
            <a:pPr marL="0" indent="0" algn="just">
              <a:buNone/>
            </a:pPr>
            <a:endParaRPr lang="fr-CH" sz="1800" dirty="0"/>
          </a:p>
          <a:p>
            <a:pPr marL="0" indent="0" algn="just">
              <a:buNone/>
            </a:pPr>
            <a:endParaRPr lang="fr-CH" sz="1800" dirty="0"/>
          </a:p>
          <a:p>
            <a:pPr marL="0" indent="0" algn="just">
              <a:buNone/>
            </a:pPr>
            <a:endParaRPr lang="fr-CH" sz="1800" dirty="0"/>
          </a:p>
          <a:p>
            <a:pPr marL="0" indent="0" algn="just">
              <a:buNone/>
            </a:pPr>
            <a:r>
              <a:rPr lang="en" sz="1800" dirty="0"/>
              <a:t>The expression for the Rydberg constant, thus obtained from Bohr's theory, agrees with the experimental measurement to within 1%.</a:t>
            </a:r>
          </a:p>
          <a:p>
            <a:pPr marL="0" indent="0" algn="just">
              <a:buNone/>
            </a:pPr>
            <a:r>
              <a:rPr lang="en" sz="1800" dirty="0"/>
              <a:t>From the figure we see how this theory explains all the series observed in the spectrum.</a:t>
            </a:r>
          </a:p>
        </p:txBody>
      </p:sp>
      <p:pic>
        <p:nvPicPr>
          <p:cNvPr id="3" name="Picture 2">
            <a:extLst>
              <a:ext uri="{FF2B5EF4-FFF2-40B4-BE49-F238E27FC236}">
                <a16:creationId xmlns:a16="http://schemas.microsoft.com/office/drawing/2014/main" id="{FE7AD973-5FFE-472D-B50D-0DC6CFE696DA}"/>
              </a:ext>
            </a:extLst>
          </p:cNvPr>
          <p:cNvPicPr>
            <a:picLocks noChangeAspect="1"/>
          </p:cNvPicPr>
          <p:nvPr/>
        </p:nvPicPr>
        <p:blipFill>
          <a:blip r:embed="rId2"/>
          <a:stretch>
            <a:fillRect/>
          </a:stretch>
        </p:blipFill>
        <p:spPr>
          <a:xfrm>
            <a:off x="7825108" y="1363966"/>
            <a:ext cx="4080320" cy="5128908"/>
          </a:xfrm>
          <a:prstGeom prst="rect">
            <a:avLst/>
          </a:prstGeom>
        </p:spPr>
      </p:pic>
      <p:pic>
        <p:nvPicPr>
          <p:cNvPr id="16386" name="Picture 2">
            <a:extLst>
              <a:ext uri="{FF2B5EF4-FFF2-40B4-BE49-F238E27FC236}">
                <a16:creationId xmlns:a16="http://schemas.microsoft.com/office/drawing/2014/main" id="{E2E237ED-818C-45C6-AE6A-6228C6330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2331509"/>
            <a:ext cx="463677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A74F35B2-4BD8-47F8-87E6-6693CEE35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218" y="3783155"/>
            <a:ext cx="510921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367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B47CB-B81A-476B-957A-C8DC8658E464}"/>
              </a:ext>
            </a:extLst>
          </p:cNvPr>
          <p:cNvSpPr>
            <a:spLocks noGrp="1"/>
          </p:cNvSpPr>
          <p:nvPr>
            <p:ph type="title"/>
          </p:nvPr>
        </p:nvSpPr>
        <p:spPr/>
        <p:txBody>
          <a:bodyPr>
            <a:normAutofit/>
          </a:bodyPr>
          <a:lstStyle/>
          <a:p>
            <a:r>
              <a:rPr lang="en" dirty="0"/>
              <a:t>Bohr's model of the hydrogen atom</a:t>
            </a:r>
          </a:p>
        </p:txBody>
      </p:sp>
      <p:sp>
        <p:nvSpPr>
          <p:cNvPr id="5" name="Content Placeholder 2">
            <a:extLst>
              <a:ext uri="{FF2B5EF4-FFF2-40B4-BE49-F238E27FC236}">
                <a16:creationId xmlns:a16="http://schemas.microsoft.com/office/drawing/2014/main" id="{A385CD9B-F341-465A-86C6-1F94F72BE918}"/>
              </a:ext>
            </a:extLst>
          </p:cNvPr>
          <p:cNvSpPr txBox="1">
            <a:spLocks/>
          </p:cNvSpPr>
          <p:nvPr/>
        </p:nvSpPr>
        <p:spPr>
          <a:xfrm>
            <a:off x="838200" y="1356113"/>
            <a:ext cx="5096934"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How to justify the hypothesis of quantization of kinetic momentum?</a:t>
            </a:r>
          </a:p>
          <a:p>
            <a:pPr marL="0" indent="0" algn="just">
              <a:buFont typeface="Arial" panose="020B0604020202020204" pitchFamily="34" charset="0"/>
              <a:buNone/>
            </a:pPr>
            <a:r>
              <a:rPr lang="en" sz="1800" dirty="0"/>
              <a:t>If we take up de Broglie's theory, the wavelength associated with a quantum object is</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If we replace in the expression for the quantification of the kinetic momentum, we have</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We see that this result corresponds to asking </a:t>
            </a:r>
            <a:r>
              <a:rPr lang="en" sz="1800" b="1" dirty="0"/>
              <a:t>that an orbit be composed of an integer number of wavelengths </a:t>
            </a:r>
            <a:r>
              <a:rPr lang="en" sz="1800" dirty="0"/>
              <a:t>. This is intuitive, because otherwise the wave would not "cover" itself after one turn.</a:t>
            </a:r>
          </a:p>
        </p:txBody>
      </p:sp>
      <p:pic>
        <p:nvPicPr>
          <p:cNvPr id="6146" name="Picture 2">
            <a:extLst>
              <a:ext uri="{FF2B5EF4-FFF2-40B4-BE49-F238E27FC236}">
                <a16:creationId xmlns:a16="http://schemas.microsoft.com/office/drawing/2014/main" id="{C585414D-5C20-4F03-AB1E-76D47D35E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470" y="1457747"/>
            <a:ext cx="6228292" cy="50689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0CCA113-50E9-4BB4-8B74-323653737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829" y="2712720"/>
            <a:ext cx="1885950" cy="7162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0B5BDA4-3CD8-4E85-86CD-368625623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724" y="4560817"/>
            <a:ext cx="1280160" cy="22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1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D46FD-2005-4023-AB1E-002A6F059D10}"/>
              </a:ext>
            </a:extLst>
          </p:cNvPr>
          <p:cNvSpPr>
            <a:spLocks noGrp="1"/>
          </p:cNvSpPr>
          <p:nvPr>
            <p:ph type="title"/>
          </p:nvPr>
        </p:nvSpPr>
        <p:spPr/>
        <p:txBody>
          <a:bodyPr/>
          <a:lstStyle/>
          <a:p>
            <a:r>
              <a:rPr lang="en" dirty="0"/>
              <a:t>Problem of stability of matter</a:t>
            </a:r>
          </a:p>
        </p:txBody>
      </p:sp>
      <p:sp>
        <p:nvSpPr>
          <p:cNvPr id="5" name="Content Placeholder 2">
            <a:extLst>
              <a:ext uri="{FF2B5EF4-FFF2-40B4-BE49-F238E27FC236}">
                <a16:creationId xmlns:a16="http://schemas.microsoft.com/office/drawing/2014/main" id="{C7BA73F0-7DD7-4F68-9910-19191C3ED487}"/>
              </a:ext>
            </a:extLst>
          </p:cNvPr>
          <p:cNvSpPr txBox="1">
            <a:spLocks/>
          </p:cNvSpPr>
          <p:nvPr/>
        </p:nvSpPr>
        <p:spPr>
          <a:xfrm>
            <a:off x="838199" y="1430454"/>
            <a:ext cx="10378905" cy="524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In 1897, JJ Thomson discovered the electron. He proposed a model of the atom where electrons are trapped in a matrix of positive charge: the "</a:t>
            </a:r>
            <a:r>
              <a:rPr lang="en" sz="1800" dirty="0">
                <a:solidFill>
                  <a:srgbClr val="FF0000"/>
                </a:solidFill>
              </a:rPr>
              <a:t>plum pudding model</a:t>
            </a:r>
            <a:r>
              <a:rPr lang="en" sz="1800" dirty="0"/>
              <a:t>".</a:t>
            </a:r>
          </a:p>
          <a:p>
            <a:pPr marL="0" indent="0" algn="just">
              <a:buNone/>
            </a:pPr>
            <a:r>
              <a:rPr lang="en" sz="1800" dirty="0"/>
              <a:t>In 1909</a:t>
            </a:r>
            <a:r>
              <a:rPr lang="en-GB" sz="1800" dirty="0"/>
              <a:t>, E. Rutherford showed that the positive charge is concentrated at the centre of the atom</a:t>
            </a:r>
            <a:r>
              <a:rPr lang="en" sz="1800" dirty="0"/>
              <a:t> and proposed a "</a:t>
            </a:r>
            <a:r>
              <a:rPr lang="en" sz="1800" dirty="0">
                <a:solidFill>
                  <a:srgbClr val="FF0000"/>
                </a:solidFill>
              </a:rPr>
              <a:t>planetary</a:t>
            </a:r>
            <a:r>
              <a:rPr lang="en" sz="1800" dirty="0"/>
              <a:t>" model of the atom, where electrons orbit around a positively charged nucleus.</a:t>
            </a:r>
            <a:endParaRPr lang="fr-CH" sz="1800" b="1" dirty="0"/>
          </a:p>
          <a:p>
            <a:pPr marL="0" indent="0" algn="just">
              <a:buNone/>
            </a:pPr>
            <a:r>
              <a:rPr lang="en" sz="1800" dirty="0"/>
              <a:t>According to the laws of classical electromagnetism, a charge subjected to acceleration emits electromagnetic waves and therefore loses energy in the form of radiation. For a non-relativistic particle, the radiated power is given by the Larmor formula,</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In Rutherford's model, the electron that makes a circular trajectory is obviously subject to an acceleration, so it radiates and thus loses energy. We can estimate the lifetime of the atom as the ratio between the kinetic energy of the electron and the radiated power. For the Hydrogen atom:</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We obtain that the Hydrogen atom would have a very short life span!!! </a:t>
            </a:r>
            <a:r>
              <a:rPr lang="en" sz="1800" b="1" dirty="0"/>
              <a:t>The stability of the matter that we observe around us is the most flagrant proof of the effects of quantum physics!</a:t>
            </a:r>
            <a:endParaRPr lang="LID4096" sz="1800" b="1" dirty="0"/>
          </a:p>
        </p:txBody>
      </p:sp>
      <p:pic>
        <p:nvPicPr>
          <p:cNvPr id="3074" name="Picture 2">
            <a:extLst>
              <a:ext uri="{FF2B5EF4-FFF2-40B4-BE49-F238E27FC236}">
                <a16:creationId xmlns:a16="http://schemas.microsoft.com/office/drawing/2014/main" id="{9001C6E4-BEE2-4F60-836A-688987853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473" y="3306026"/>
            <a:ext cx="1592580" cy="7467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A5389D0-D2F2-48E8-BD2B-EE30C8FAC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305" y="5127318"/>
            <a:ext cx="1668780" cy="7467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7921330-D32B-486C-9A83-AB39A336E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687" y="5310377"/>
            <a:ext cx="2537460" cy="35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fade">
                                      <p:cBhvr>
                                        <p:cTn id="26" dur="500"/>
                                        <p:tgtEl>
                                          <p:spTgt spid="3076"/>
                                        </p:tgtEl>
                                      </p:cBhvr>
                                    </p:animEffect>
                                  </p:childTnLst>
                                </p:cTn>
                              </p:par>
                              <p:par>
                                <p:cTn id="27" presetID="10" presetClass="entr" presetSubtype="0" fill="hold" nodeType="with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Open questions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Bohr's theory explains the hydrogen atom and atoms with only one electron, such as He</a:t>
            </a:r>
            <a:r>
              <a:rPr lang="en" sz="1800" baseline="30000" dirty="0"/>
              <a:t>+ </a:t>
            </a:r>
            <a:r>
              <a:rPr lang="en" sz="1800" dirty="0"/>
              <a:t>, Li</a:t>
            </a:r>
            <a:r>
              <a:rPr lang="en" sz="1800" baseline="30000" dirty="0"/>
              <a:t>2+ </a:t>
            </a:r>
            <a:r>
              <a:rPr lang="en" sz="1800" dirty="0"/>
              <a:t>, and Be</a:t>
            </a:r>
            <a:r>
              <a:rPr lang="en" sz="1800" baseline="30000" dirty="0"/>
              <a:t>3+ </a:t>
            </a:r>
            <a:r>
              <a:rPr lang="en" sz="1800" dirty="0"/>
              <a:t>, very well. It thus allowed us to understand that the absorption lines in the spectrum of the sun were due to helium. However, </a:t>
            </a:r>
            <a:r>
              <a:rPr lang="en" sz="1800" b="1" dirty="0"/>
              <a:t>the theory has difficulty explaining the spectrum of atoms with several electrons </a:t>
            </a:r>
            <a:r>
              <a:rPr lang="en" sz="1800" dirty="0"/>
              <a:t>.</a:t>
            </a:r>
          </a:p>
          <a:p>
            <a:pPr marL="0" indent="0" algn="just">
              <a:buFont typeface="Arial" panose="020B0604020202020204" pitchFamily="34" charset="0"/>
              <a:buNone/>
            </a:pPr>
            <a:r>
              <a:rPr lang="en" sz="1800" dirty="0"/>
              <a:t>The theory also has </a:t>
            </a:r>
            <a:r>
              <a:rPr lang="en" sz="1800" b="1" dirty="0"/>
              <a:t>difficulty explaining the "fine" features of the hydrogen atom spectrum </a:t>
            </a:r>
            <a:r>
              <a:rPr lang="en" sz="1800" dirty="0"/>
              <a:t>. In particular, with technological progress in spectroscopy, it is found that each line in the different series is actually composed of several very closely spaced lines. Also, some lines separate into several lines under the effect of a magnetic field.</a:t>
            </a:r>
          </a:p>
          <a:p>
            <a:pPr marL="0" indent="0" algn="just">
              <a:buFont typeface="Arial" panose="020B0604020202020204" pitchFamily="34" charset="0"/>
              <a:buNone/>
            </a:pPr>
            <a:r>
              <a:rPr lang="en" sz="1800" dirty="0"/>
              <a:t>More generally, Bohr's theory is based on a very strong hypothesis, that of the quantification of the kinetic moment. How can such a hypothesis be justified?</a:t>
            </a:r>
          </a:p>
          <a:p>
            <a:pPr marL="0" indent="0" algn="just">
              <a:buFont typeface="Arial" panose="020B0604020202020204" pitchFamily="34" charset="0"/>
              <a:buNone/>
            </a:pPr>
            <a:r>
              <a:rPr lang="en" sz="1800" dirty="0"/>
              <a:t>We will see that </a:t>
            </a:r>
            <a:r>
              <a:rPr lang="en" sz="1800" b="1" dirty="0"/>
              <a:t>the Schrödinger equation </a:t>
            </a:r>
            <a:r>
              <a:rPr lang="en" sz="1800" dirty="0"/>
              <a:t>allows us to calculate very naturally the stationary states of the electron in the hydrogen atom and explain all the characteristics of the spectrum.</a:t>
            </a:r>
          </a:p>
          <a:p>
            <a:pPr marL="0" indent="0" algn="just">
              <a:buFont typeface="Arial" panose="020B0604020202020204" pitchFamily="34" charset="0"/>
              <a:buNone/>
            </a:pPr>
            <a:r>
              <a:rPr lang="en" sz="1800" dirty="0"/>
              <a:t>The quantization of the angular momentum also follows naturally from the Schrödinger equation. Better still, it can be shown that this quantization has a very deep origin in the </a:t>
            </a:r>
            <a:r>
              <a:rPr lang="en" sz="1800" b="1" dirty="0"/>
              <a:t>rotational invariance of Coulomb's law </a:t>
            </a:r>
            <a:r>
              <a:rPr lang="en" sz="1800" dirty="0"/>
              <a:t>(which depends only on distance, but not on direction).</a:t>
            </a:r>
          </a:p>
        </p:txBody>
      </p:sp>
    </p:spTree>
    <p:extLst>
      <p:ext uri="{BB962C8B-B14F-4D97-AF65-F5344CB8AC3E}">
        <p14:creationId xmlns:p14="http://schemas.microsoft.com/office/powerpoint/2010/main" val="2391638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9D459A-793B-4B34-A2BB-A26D4B3EDFEA}"/>
              </a:ext>
            </a:extLst>
          </p:cNvPr>
          <p:cNvSpPr txBox="1">
            <a:spLocks/>
          </p:cNvSpPr>
          <p:nvPr/>
        </p:nvSpPr>
        <p:spPr>
          <a:xfrm>
            <a:off x="838199" y="1356113"/>
            <a:ext cx="7698582"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Measurements of the hydrogen atom spectrum also showed a feature that is not predicted by the Schrödinger equation. </a:t>
            </a:r>
            <a:r>
              <a:rPr lang="en" sz="1800" b="1" dirty="0"/>
              <a:t>States with </a:t>
            </a:r>
            <a:r>
              <a:rPr lang="en" sz="1800" b="1" i="1" dirty="0">
                <a:latin typeface="Times New Roman" panose="02020603050405020304" pitchFamily="18" charset="0"/>
                <a:cs typeface="Times New Roman" panose="02020603050405020304" pitchFamily="18" charset="0"/>
              </a:rPr>
              <a:t>l</a:t>
            </a:r>
            <a:r>
              <a:rPr lang="en" sz="1800" b="1" i="1" dirty="0"/>
              <a:t> </a:t>
            </a:r>
            <a:r>
              <a:rPr lang="en" sz="1800" b="1" dirty="0"/>
              <a:t>= 0 are characterized by two spectral lines very close in wavelength </a:t>
            </a:r>
            <a:r>
              <a:rPr lang="en" sz="1800" dirty="0"/>
              <a:t>. This feature has been called a </a:t>
            </a:r>
            <a:r>
              <a:rPr lang="en" sz="1800" b="1" dirty="0"/>
              <a:t>"doublet" </a:t>
            </a:r>
            <a:r>
              <a:rPr lang="en" sz="1800" dirty="0"/>
              <a:t>.</a:t>
            </a:r>
          </a:p>
          <a:p>
            <a:pPr marL="0" indent="0" algn="just">
              <a:buNone/>
            </a:pPr>
            <a:r>
              <a:rPr lang="en" sz="1800" dirty="0"/>
              <a:t>The Schrödinger equation does not allow us to explain the origin of this doublet, because for </a:t>
            </a:r>
            <a:r>
              <a:rPr lang="en" sz="1800" i="1" dirty="0">
                <a:latin typeface="Times New Roman" panose="02020603050405020304" pitchFamily="18" charset="0"/>
                <a:cs typeface="Times New Roman" panose="02020603050405020304" pitchFamily="18" charset="0"/>
              </a:rPr>
              <a:t>l</a:t>
            </a:r>
            <a:r>
              <a:rPr lang="en" sz="1800" i="1" dirty="0"/>
              <a:t> </a:t>
            </a:r>
            <a:r>
              <a:rPr lang="en" sz="1800" dirty="0"/>
              <a:t>= 0 we only expect the state with </a:t>
            </a:r>
            <a:r>
              <a:rPr lang="en" sz="1800" i="1" dirty="0"/>
              <a:t>m </a:t>
            </a:r>
            <a:r>
              <a:rPr lang="en" sz="1800" dirty="0"/>
              <a:t>= 0.</a:t>
            </a:r>
          </a:p>
          <a:p>
            <a:pPr marL="0" indent="0" algn="just">
              <a:buNone/>
            </a:pPr>
            <a:r>
              <a:rPr lang="en" sz="1800" dirty="0"/>
              <a:t>The work of Wolfgang Pauli, Samuel Goudsmit and George Uhlenbeck led to the introduction </a:t>
            </a:r>
            <a:r>
              <a:rPr lang="en" sz="1800" b="1" dirty="0"/>
              <a:t>of a fourth quantum number, called "spin".</a:t>
            </a:r>
          </a:p>
          <a:p>
            <a:pPr marL="0" indent="0" algn="just">
              <a:buNone/>
            </a:pPr>
            <a:r>
              <a:rPr lang="en" sz="1800" dirty="0"/>
              <a:t>The physical origin of spin is quite deep. A very simplified (and largely false) classical image still gives an intuition on the mechanism at the base of spin.</a:t>
            </a:r>
          </a:p>
          <a:p>
            <a:pPr marL="0" indent="0" algn="just">
              <a:buNone/>
            </a:pPr>
            <a:r>
              <a:rPr lang="en" sz="1800" dirty="0"/>
              <a:t>We can imagine the electron as a sphere with a charged surface. If this sphere rotates on its axis (i.e. it has a "spin"), then it generates a magnetic moment associated with this rotation.</a:t>
            </a:r>
          </a:p>
          <a:p>
            <a:pPr marL="0" indent="0" algn="just">
              <a:buNone/>
            </a:pPr>
            <a:r>
              <a:rPr lang="en" sz="1800" dirty="0"/>
              <a:t>The spin component in the z direction can only take two values, called </a:t>
            </a:r>
            <a:r>
              <a:rPr lang="en" sz="1800" b="1" dirty="0"/>
              <a:t>"spin up" and "spin down", </a:t>
            </a:r>
            <a:r>
              <a:rPr lang="en" sz="1800" dirty="0"/>
              <a:t>which are equal to</a:t>
            </a:r>
          </a:p>
          <a:p>
            <a:pPr marL="0" indent="0" algn="just">
              <a:buNone/>
            </a:pPr>
            <a:r>
              <a:rPr lang="en" sz="1800" dirty="0"/>
              <a:t>Paul Dirac introduced the relativistic wave equation in 1927. Spin is an essential element of this extension of Quantum Physics.</a:t>
            </a:r>
          </a:p>
        </p:txBody>
      </p:sp>
      <p:sp>
        <p:nvSpPr>
          <p:cNvPr id="3" name="Title 2">
            <a:extLst>
              <a:ext uri="{FF2B5EF4-FFF2-40B4-BE49-F238E27FC236}">
                <a16:creationId xmlns:a16="http://schemas.microsoft.com/office/drawing/2014/main" id="{92EE8DC8-9DC1-400B-8BC9-85AF07915F10}"/>
              </a:ext>
            </a:extLst>
          </p:cNvPr>
          <p:cNvSpPr>
            <a:spLocks noGrp="1"/>
          </p:cNvSpPr>
          <p:nvPr>
            <p:ph type="title"/>
          </p:nvPr>
        </p:nvSpPr>
        <p:spPr>
          <a:xfrm>
            <a:off x="838199" y="328012"/>
            <a:ext cx="10817506" cy="1325563"/>
          </a:xfrm>
        </p:spPr>
        <p:txBody>
          <a:bodyPr/>
          <a:lstStyle/>
          <a:p>
            <a:r>
              <a:rPr lang="en" dirty="0"/>
              <a:t>The hydrogen atom: the “spin” of the electron</a:t>
            </a:r>
            <a:endParaRPr lang="en-US" dirty="0"/>
          </a:p>
        </p:txBody>
      </p:sp>
      <p:pic>
        <p:nvPicPr>
          <p:cNvPr id="5" name="Picture 4">
            <a:extLst>
              <a:ext uri="{FF2B5EF4-FFF2-40B4-BE49-F238E27FC236}">
                <a16:creationId xmlns:a16="http://schemas.microsoft.com/office/drawing/2014/main" id="{C52FF140-6E48-4459-B5B9-CB0F126BE9A3}"/>
              </a:ext>
            </a:extLst>
          </p:cNvPr>
          <p:cNvPicPr>
            <a:picLocks noChangeAspect="1"/>
          </p:cNvPicPr>
          <p:nvPr/>
        </p:nvPicPr>
        <p:blipFill>
          <a:blip r:embed="rId2"/>
          <a:stretch>
            <a:fillRect/>
          </a:stretch>
        </p:blipFill>
        <p:spPr>
          <a:xfrm>
            <a:off x="8711370" y="2499018"/>
            <a:ext cx="3270325" cy="2331453"/>
          </a:xfrm>
          <a:prstGeom prst="rect">
            <a:avLst/>
          </a:prstGeom>
        </p:spPr>
      </p:pic>
      <p:pic>
        <p:nvPicPr>
          <p:cNvPr id="6146" name="Picture 2">
            <a:extLst>
              <a:ext uri="{FF2B5EF4-FFF2-40B4-BE49-F238E27FC236}">
                <a16:creationId xmlns:a16="http://schemas.microsoft.com/office/drawing/2014/main" id="{94EB14EC-255D-46CF-B156-637667B58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5501887"/>
            <a:ext cx="1443038" cy="24003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a:extLst>
              <a:ext uri="{FF2B5EF4-FFF2-40B4-BE49-F238E27FC236}">
                <a16:creationId xmlns:a16="http://schemas.microsoft.com/office/drawing/2014/main" id="{2586E413-328E-4F3B-AEC5-896665A897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spTree>
    <p:extLst>
      <p:ext uri="{BB962C8B-B14F-4D97-AF65-F5344CB8AC3E}">
        <p14:creationId xmlns:p14="http://schemas.microsoft.com/office/powerpoint/2010/main" val="3770096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9D459A-793B-4B34-A2BB-A26D4B3EDFEA}"/>
              </a:ext>
            </a:extLst>
          </p:cNvPr>
          <p:cNvSpPr txBox="1">
            <a:spLocks/>
          </p:cNvSpPr>
          <p:nvPr/>
        </p:nvSpPr>
        <p:spPr>
          <a:xfrm>
            <a:off x="838199" y="1356113"/>
            <a:ext cx="10784682" cy="53792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Beginning in 1921, Otto Stern and Walter Gerlach performed a series of experiments in which charged atoms were sent through a non-uniform magnetic field. </a:t>
            </a:r>
            <a:r>
              <a:rPr lang="en" sz="1800" b="1" dirty="0"/>
              <a:t>The field gradient generated a force on a magnetic moment that moved through space </a:t>
            </a:r>
            <a:r>
              <a:rPr lang="en" sz="1800" dirty="0"/>
              <a:t>. The beam of atoms was therefore deflected, by an angle proportional to the component of the magnetic moment parallel to the field.</a:t>
            </a:r>
          </a:p>
        </p:txBody>
      </p:sp>
      <p:sp>
        <p:nvSpPr>
          <p:cNvPr id="3" name="Title 2">
            <a:extLst>
              <a:ext uri="{FF2B5EF4-FFF2-40B4-BE49-F238E27FC236}">
                <a16:creationId xmlns:a16="http://schemas.microsoft.com/office/drawing/2014/main" id="{92EE8DC8-9DC1-400B-8BC9-85AF07915F10}"/>
              </a:ext>
            </a:extLst>
          </p:cNvPr>
          <p:cNvSpPr>
            <a:spLocks noGrp="1"/>
          </p:cNvSpPr>
          <p:nvPr>
            <p:ph type="title"/>
          </p:nvPr>
        </p:nvSpPr>
        <p:spPr>
          <a:xfrm>
            <a:off x="838199" y="269835"/>
            <a:ext cx="10784681" cy="1325563"/>
          </a:xfrm>
        </p:spPr>
        <p:txBody>
          <a:bodyPr/>
          <a:lstStyle/>
          <a:p>
            <a:r>
              <a:rPr lang="en" dirty="0"/>
              <a:t>The hydrogen atom: the “spin” of the electron</a:t>
            </a:r>
            <a:endParaRPr lang="en-US" dirty="0"/>
          </a:p>
        </p:txBody>
      </p:sp>
      <p:sp>
        <p:nvSpPr>
          <p:cNvPr id="6" name="AutoShape 4">
            <a:extLst>
              <a:ext uri="{FF2B5EF4-FFF2-40B4-BE49-F238E27FC236}">
                <a16:creationId xmlns:a16="http://schemas.microsoft.com/office/drawing/2014/main" id="{2586E413-328E-4F3B-AEC5-896665A897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7" name="Picture 6">
            <a:extLst>
              <a:ext uri="{FF2B5EF4-FFF2-40B4-BE49-F238E27FC236}">
                <a16:creationId xmlns:a16="http://schemas.microsoft.com/office/drawing/2014/main" id="{D2DC340B-CDF1-4CA3-868C-F9D2C03C3CE1}"/>
              </a:ext>
            </a:extLst>
          </p:cNvPr>
          <p:cNvPicPr>
            <a:picLocks noChangeAspect="1"/>
          </p:cNvPicPr>
          <p:nvPr/>
        </p:nvPicPr>
        <p:blipFill>
          <a:blip r:embed="rId2"/>
          <a:stretch>
            <a:fillRect/>
          </a:stretch>
        </p:blipFill>
        <p:spPr>
          <a:xfrm>
            <a:off x="5350668" y="2602251"/>
            <a:ext cx="5903119" cy="3797328"/>
          </a:xfrm>
          <a:prstGeom prst="rect">
            <a:avLst/>
          </a:prstGeom>
        </p:spPr>
      </p:pic>
      <p:sp>
        <p:nvSpPr>
          <p:cNvPr id="9" name="Content Placeholder 2">
            <a:extLst>
              <a:ext uri="{FF2B5EF4-FFF2-40B4-BE49-F238E27FC236}">
                <a16:creationId xmlns:a16="http://schemas.microsoft.com/office/drawing/2014/main" id="{E207FD79-5BDB-473D-89A3-CB983766FB09}"/>
              </a:ext>
            </a:extLst>
          </p:cNvPr>
          <p:cNvSpPr txBox="1">
            <a:spLocks/>
          </p:cNvSpPr>
          <p:nvPr/>
        </p:nvSpPr>
        <p:spPr>
          <a:xfrm>
            <a:off x="838199" y="2680088"/>
            <a:ext cx="4360069" cy="38635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 sz="1800" dirty="0"/>
              <a:t>The result is that </a:t>
            </a:r>
            <a:r>
              <a:rPr lang="en" sz="1800" b="1" dirty="0"/>
              <a:t>only two opposite angles are measured </a:t>
            </a:r>
            <a:r>
              <a:rPr lang="en" sz="1800" dirty="0"/>
              <a:t>. Each angle corresponds to a value of the component of the atom's magnetic moment.</a:t>
            </a:r>
          </a:p>
          <a:p>
            <a:pPr marL="0" indent="0" algn="just">
              <a:buNone/>
            </a:pPr>
            <a:r>
              <a:rPr lang="en" sz="1800" dirty="0"/>
              <a:t>The existence of spin has thus been demonstrated.</a:t>
            </a:r>
          </a:p>
          <a:p>
            <a:pPr marL="0" indent="0" algn="just">
              <a:buNone/>
            </a:pPr>
            <a:r>
              <a:rPr lang="en" sz="1800" dirty="0"/>
              <a:t>The same experiment was performed with hydrogen, which in its ground state would have zero magnetic moment if the spin did not exist. The result was the same, confirming the electron spin with only two possible values.</a:t>
            </a:r>
          </a:p>
        </p:txBody>
      </p:sp>
    </p:spTree>
    <p:extLst>
      <p:ext uri="{BB962C8B-B14F-4D97-AF65-F5344CB8AC3E}">
        <p14:creationId xmlns:p14="http://schemas.microsoft.com/office/powerpoint/2010/main" val="504975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F2081-27AE-469C-BCDF-BA9212E98FF9}"/>
              </a:ext>
            </a:extLst>
          </p:cNvPr>
          <p:cNvSpPr>
            <a:spLocks noGrp="1"/>
          </p:cNvSpPr>
          <p:nvPr>
            <p:ph type="title"/>
          </p:nvPr>
        </p:nvSpPr>
        <p:spPr/>
        <p:txBody>
          <a:bodyPr/>
          <a:lstStyle/>
          <a:p>
            <a:r>
              <a:rPr lang="en" dirty="0"/>
              <a:t>The magnetic moment of the electron</a:t>
            </a:r>
          </a:p>
        </p:txBody>
      </p:sp>
      <p:sp>
        <p:nvSpPr>
          <p:cNvPr id="5" name="Content Placeholder 2">
            <a:extLst>
              <a:ext uri="{FF2B5EF4-FFF2-40B4-BE49-F238E27FC236}">
                <a16:creationId xmlns:a16="http://schemas.microsoft.com/office/drawing/2014/main" id="{22E969DB-41DA-445B-9943-977BB639667B}"/>
              </a:ext>
            </a:extLst>
          </p:cNvPr>
          <p:cNvSpPr txBox="1">
            <a:spLocks/>
          </p:cNvSpPr>
          <p:nvPr/>
        </p:nvSpPr>
        <p:spPr>
          <a:xfrm>
            <a:off x="838199" y="1430455"/>
            <a:ext cx="10378905" cy="471302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If an object with an electric charge </a:t>
            </a:r>
            <a:r>
              <a:rPr lang="en" sz="1800" i="1" dirty="0"/>
              <a:t>e </a:t>
            </a:r>
            <a:r>
              <a:rPr lang="en" sz="1800" dirty="0"/>
              <a:t>(defined with its sign) has an angular momentum </a:t>
            </a:r>
            <a:r>
              <a:rPr lang="en" sz="1800" i="1" dirty="0"/>
              <a:t>L</a:t>
            </a:r>
            <a:r>
              <a:rPr lang="en" sz="1800" dirty="0"/>
              <a:t>, it acquires a </a:t>
            </a:r>
            <a:r>
              <a:rPr lang="en" sz="1800" b="1" dirty="0"/>
              <a:t>magnetic moment </a:t>
            </a:r>
            <a:r>
              <a:rPr lang="en" sz="1800" dirty="0"/>
              <a:t>(magnetization) which, according to the laws of electromagnetism, is given by</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The electron has a spin                . </a:t>
            </a:r>
            <a:r>
              <a:rPr lang="en" sz="1800" b="1" dirty="0"/>
              <a:t>For the electron, the value predicted by classical physics for the magnetic moment is not correct </a:t>
            </a:r>
            <a:r>
              <a:rPr lang="en" sz="1800" dirty="0"/>
              <a:t>. On the other hand, we have</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where </a:t>
            </a:r>
            <a:r>
              <a:rPr lang="en" sz="1800" i="1" dirty="0"/>
              <a:t>g </a:t>
            </a:r>
            <a:r>
              <a:rPr lang="en" sz="1800" dirty="0"/>
              <a:t>=2.002319304… is the </a:t>
            </a:r>
            <a:r>
              <a:rPr lang="en" sz="1800" b="1" dirty="0"/>
              <a:t>gyromagnetic factor </a:t>
            </a:r>
            <a:r>
              <a:rPr lang="en" sz="1800" dirty="0"/>
              <a:t>of the electron. The value </a:t>
            </a:r>
            <a:r>
              <a:rPr lang="en" sz="1800" i="1" dirty="0"/>
              <a:t>g </a:t>
            </a:r>
            <a:r>
              <a:rPr lang="en" sz="1800" dirty="0"/>
              <a:t>=2.0 is predicted by relativistic quantum physics using the Dirac equation.</a:t>
            </a:r>
          </a:p>
          <a:p>
            <a:pPr marL="0" indent="0" algn="just">
              <a:buFont typeface="Arial" panose="020B0604020202020204" pitchFamily="34" charset="0"/>
              <a:buNone/>
            </a:pPr>
            <a:r>
              <a:rPr lang="en" sz="1800" dirty="0"/>
              <a:t>The small difference with </a:t>
            </a:r>
            <a:r>
              <a:rPr lang="en" sz="1800" i="1" dirty="0"/>
              <a:t>g </a:t>
            </a:r>
            <a:r>
              <a:rPr lang="en" sz="1800" dirty="0"/>
              <a:t>= 2.0 is known as the </a:t>
            </a:r>
            <a:r>
              <a:rPr lang="en" sz="1800" b="1" dirty="0"/>
              <a:t>anomalous magnetic moment </a:t>
            </a:r>
            <a:r>
              <a:rPr lang="en" sz="1800" dirty="0"/>
              <a:t>. It is due to </a:t>
            </a:r>
            <a:r>
              <a:rPr lang="en" sz="1800" b="1" dirty="0"/>
              <a:t>the interaction of the electron with the electromagnetic field of the vacuum </a:t>
            </a:r>
            <a:r>
              <a:rPr lang="en" sz="1800" dirty="0"/>
              <a:t>. It is correctly predicted by quantum electrodynamics.</a:t>
            </a:r>
          </a:p>
          <a:p>
            <a:pPr marL="0" indent="0" algn="just">
              <a:buFont typeface="Arial" panose="020B0604020202020204" pitchFamily="34" charset="0"/>
              <a:buNone/>
            </a:pPr>
            <a:r>
              <a:rPr lang="en" sz="1800" dirty="0"/>
              <a:t>The vacuum does indeed have a fluctuating electromagnetic field. The principle is somewhat the same as for the zero-point energy of the harmonic oscillator.</a:t>
            </a:r>
            <a:endParaRPr lang="LID4096" sz="1800" dirty="0"/>
          </a:p>
        </p:txBody>
      </p:sp>
      <p:pic>
        <p:nvPicPr>
          <p:cNvPr id="1026" name="Picture 2">
            <a:extLst>
              <a:ext uri="{FF2B5EF4-FFF2-40B4-BE49-F238E27FC236}">
                <a16:creationId xmlns:a16="http://schemas.microsoft.com/office/drawing/2014/main" id="{9F71F6F4-B8A5-4953-BE4D-816D560FE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858" y="2014919"/>
            <a:ext cx="1325880" cy="575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EA51A3-5596-43BB-AB79-62716B603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962" y="2721293"/>
            <a:ext cx="822960" cy="2400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6DE83B9-92DA-4620-87BC-465A9298E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1" y="3174693"/>
            <a:ext cx="1756410" cy="62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559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F2081-27AE-469C-BCDF-BA9212E98FF9}"/>
              </a:ext>
            </a:extLst>
          </p:cNvPr>
          <p:cNvSpPr>
            <a:spLocks noGrp="1"/>
          </p:cNvSpPr>
          <p:nvPr>
            <p:ph type="title"/>
          </p:nvPr>
        </p:nvSpPr>
        <p:spPr/>
        <p:txBody>
          <a:bodyPr/>
          <a:lstStyle/>
          <a:p>
            <a:r>
              <a:rPr lang="en" dirty="0"/>
              <a:t>The origin of the spin of elementary particles</a:t>
            </a:r>
          </a:p>
        </p:txBody>
      </p:sp>
      <p:sp>
        <p:nvSpPr>
          <p:cNvPr id="5" name="Content Placeholder 2">
            <a:extLst>
              <a:ext uri="{FF2B5EF4-FFF2-40B4-BE49-F238E27FC236}">
                <a16:creationId xmlns:a16="http://schemas.microsoft.com/office/drawing/2014/main" id="{22E969DB-41DA-445B-9943-977BB639667B}"/>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To predict the fact that the electron (as well as most elementary particles) has a spin,                 non-relativistic Quantum Physics is not enough, and it is necessary to introduce relativity. However, </a:t>
            </a:r>
            <a:r>
              <a:rPr lang="en" sz="1800" b="1" dirty="0"/>
              <a:t>Quantum Physics, in its mathematical structure, admits the existence of spin</a:t>
            </a:r>
            <a:r>
              <a:rPr lang="en" sz="1800" dirty="0"/>
              <a:t>.</a:t>
            </a:r>
          </a:p>
          <a:p>
            <a:pPr marL="0" indent="0" algn="just">
              <a:buFont typeface="Arial" panose="020B0604020202020204" pitchFamily="34" charset="0"/>
              <a:buNone/>
            </a:pPr>
            <a:r>
              <a:rPr lang="en" sz="1800" dirty="0"/>
              <a:t>The angular momentum is described by the operator                .  The eigenvalues of its square modulus        are, according to the measurement principle, the only possible values (which can be measured).</a:t>
            </a:r>
          </a:p>
          <a:p>
            <a:pPr marL="0" indent="0" algn="just">
              <a:buFont typeface="Arial" panose="020B0604020202020204" pitchFamily="34" charset="0"/>
              <a:buNone/>
            </a:pPr>
            <a:r>
              <a:rPr lang="en" sz="1800" dirty="0"/>
              <a:t>If we do the calculations properly, </a:t>
            </a:r>
            <a:r>
              <a:rPr lang="en" sz="1800" b="1" dirty="0"/>
              <a:t>taking into account only the mathematical structure of the operator</a:t>
            </a:r>
            <a:r>
              <a:rPr lang="en" sz="1800" dirty="0"/>
              <a:t>, we find that the eigenvalues are</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b="1" dirty="0"/>
              <a:t>"Half-integer" values of the angular momentum are therefore admissible according to non-relativistic Quantum Physics </a:t>
            </a:r>
            <a:r>
              <a:rPr lang="en" sz="1800" dirty="0"/>
              <a:t>. </a:t>
            </a:r>
            <a:r>
              <a:rPr lang="en" sz="1800" b="1" dirty="0"/>
              <a:t>However, they cannot be attributed to the motion of the electron in space</a:t>
            </a:r>
            <a:r>
              <a:rPr lang="en" sz="1800" dirty="0"/>
              <a:t>. </a:t>
            </a:r>
          </a:p>
        </p:txBody>
      </p:sp>
      <p:pic>
        <p:nvPicPr>
          <p:cNvPr id="6" name="Picture 8">
            <a:extLst>
              <a:ext uri="{FF2B5EF4-FFF2-40B4-BE49-F238E27FC236}">
                <a16:creationId xmlns:a16="http://schemas.microsoft.com/office/drawing/2014/main" id="{B27CD3D6-2A52-4D96-A669-DAD2C6A8A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7100"/>
            <a:ext cx="1017270" cy="271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1C716CD-2536-4BB7-AC40-B66251035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650" y="1481955"/>
            <a:ext cx="822960" cy="2400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5C7581C-1FFA-4F3D-B5E0-F263D0677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888" y="2331579"/>
            <a:ext cx="240030" cy="2257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20461EB-F530-4581-8CA5-7955922EA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880" y="3467775"/>
            <a:ext cx="2110740" cy="3848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FE132F6-E222-4A7B-997A-FDC095976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0575" y="3532545"/>
            <a:ext cx="3242310"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327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D766A-26F0-8632-5E7F-C51A18A27DC8}"/>
              </a:ext>
            </a:extLst>
          </p:cNvPr>
          <p:cNvSpPr>
            <a:spLocks noGrp="1"/>
          </p:cNvSpPr>
          <p:nvPr>
            <p:ph type="title"/>
          </p:nvPr>
        </p:nvSpPr>
        <p:spPr/>
        <p:txBody>
          <a:bodyPr/>
          <a:lstStyle/>
          <a:p>
            <a:r>
              <a:rPr lang="en-CH" dirty="0"/>
              <a:t>Schematic of SG experiment</a:t>
            </a:r>
          </a:p>
        </p:txBody>
      </p:sp>
      <p:pic>
        <p:nvPicPr>
          <p:cNvPr id="4" name="Picture 3">
            <a:extLst>
              <a:ext uri="{FF2B5EF4-FFF2-40B4-BE49-F238E27FC236}">
                <a16:creationId xmlns:a16="http://schemas.microsoft.com/office/drawing/2014/main" id="{CD523D63-3536-1132-A284-8CC8E4876E61}"/>
              </a:ext>
            </a:extLst>
          </p:cNvPr>
          <p:cNvPicPr>
            <a:picLocks noChangeAspect="1"/>
          </p:cNvPicPr>
          <p:nvPr/>
        </p:nvPicPr>
        <p:blipFill rotWithShape="1">
          <a:blip r:embed="rId2"/>
          <a:srcRect l="9804" t="41961" r="9804" b="26471"/>
          <a:stretch/>
        </p:blipFill>
        <p:spPr>
          <a:xfrm>
            <a:off x="1013148" y="2088975"/>
            <a:ext cx="9790302" cy="2402803"/>
          </a:xfrm>
          <a:prstGeom prst="rect">
            <a:avLst/>
          </a:prstGeom>
        </p:spPr>
      </p:pic>
    </p:spTree>
    <p:extLst>
      <p:ext uri="{BB962C8B-B14F-4D97-AF65-F5344CB8AC3E}">
        <p14:creationId xmlns:p14="http://schemas.microsoft.com/office/powerpoint/2010/main" val="2253752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ECF-7B3F-4761-B09D-FBCF28A21E1C}"/>
              </a:ext>
            </a:extLst>
          </p:cNvPr>
          <p:cNvSpPr>
            <a:spLocks noGrp="1"/>
          </p:cNvSpPr>
          <p:nvPr>
            <p:ph type="title"/>
          </p:nvPr>
        </p:nvSpPr>
        <p:spPr/>
        <p:txBody>
          <a:bodyPr/>
          <a:lstStyle/>
          <a:p>
            <a:r>
              <a:rPr lang="en-CH" dirty="0"/>
              <a:t>Chained SG Experiment (I)</a:t>
            </a:r>
          </a:p>
        </p:txBody>
      </p:sp>
      <p:pic>
        <p:nvPicPr>
          <p:cNvPr id="4" name="Picture 3">
            <a:extLst>
              <a:ext uri="{FF2B5EF4-FFF2-40B4-BE49-F238E27FC236}">
                <a16:creationId xmlns:a16="http://schemas.microsoft.com/office/drawing/2014/main" id="{396C5A39-41B5-87BF-FCA8-F11F1E786BAA}"/>
              </a:ext>
            </a:extLst>
          </p:cNvPr>
          <p:cNvPicPr>
            <a:picLocks noChangeAspect="1"/>
          </p:cNvPicPr>
          <p:nvPr/>
        </p:nvPicPr>
        <p:blipFill>
          <a:blip r:embed="rId2"/>
          <a:stretch>
            <a:fillRect/>
          </a:stretch>
        </p:blipFill>
        <p:spPr>
          <a:xfrm>
            <a:off x="758427" y="2439814"/>
            <a:ext cx="10675146" cy="1822215"/>
          </a:xfrm>
          <a:prstGeom prst="rect">
            <a:avLst/>
          </a:prstGeom>
        </p:spPr>
      </p:pic>
    </p:spTree>
    <p:extLst>
      <p:ext uri="{BB962C8B-B14F-4D97-AF65-F5344CB8AC3E}">
        <p14:creationId xmlns:p14="http://schemas.microsoft.com/office/powerpoint/2010/main" val="1537710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31C6-5965-65B9-B1A9-71CF29843D26}"/>
              </a:ext>
            </a:extLst>
          </p:cNvPr>
          <p:cNvSpPr>
            <a:spLocks noGrp="1"/>
          </p:cNvSpPr>
          <p:nvPr>
            <p:ph type="title"/>
          </p:nvPr>
        </p:nvSpPr>
        <p:spPr/>
        <p:txBody>
          <a:bodyPr/>
          <a:lstStyle/>
          <a:p>
            <a:r>
              <a:rPr lang="en-CH" dirty="0"/>
              <a:t>Chained SG Experiment (II)</a:t>
            </a:r>
          </a:p>
        </p:txBody>
      </p:sp>
      <p:pic>
        <p:nvPicPr>
          <p:cNvPr id="4" name="Picture 3">
            <a:extLst>
              <a:ext uri="{FF2B5EF4-FFF2-40B4-BE49-F238E27FC236}">
                <a16:creationId xmlns:a16="http://schemas.microsoft.com/office/drawing/2014/main" id="{8B30E63C-8571-84C9-69C7-D09C3458C521}"/>
              </a:ext>
            </a:extLst>
          </p:cNvPr>
          <p:cNvPicPr>
            <a:picLocks noChangeAspect="1"/>
          </p:cNvPicPr>
          <p:nvPr/>
        </p:nvPicPr>
        <p:blipFill>
          <a:blip r:embed="rId2"/>
          <a:stretch>
            <a:fillRect/>
          </a:stretch>
        </p:blipFill>
        <p:spPr>
          <a:xfrm>
            <a:off x="643486" y="2493020"/>
            <a:ext cx="10579990" cy="1871960"/>
          </a:xfrm>
          <a:prstGeom prst="rect">
            <a:avLst/>
          </a:prstGeom>
        </p:spPr>
      </p:pic>
    </p:spTree>
    <p:extLst>
      <p:ext uri="{BB962C8B-B14F-4D97-AF65-F5344CB8AC3E}">
        <p14:creationId xmlns:p14="http://schemas.microsoft.com/office/powerpoint/2010/main" val="3840832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4C8B-7409-F088-F752-F576AD64554F}"/>
              </a:ext>
            </a:extLst>
          </p:cNvPr>
          <p:cNvSpPr>
            <a:spLocks noGrp="1"/>
          </p:cNvSpPr>
          <p:nvPr>
            <p:ph type="title"/>
          </p:nvPr>
        </p:nvSpPr>
        <p:spPr/>
        <p:txBody>
          <a:bodyPr/>
          <a:lstStyle/>
          <a:p>
            <a:r>
              <a:rPr lang="en-CH" dirty="0"/>
              <a:t>Chained SG Experiment (III)</a:t>
            </a:r>
          </a:p>
        </p:txBody>
      </p:sp>
      <p:pic>
        <p:nvPicPr>
          <p:cNvPr id="4" name="Picture 3">
            <a:extLst>
              <a:ext uri="{FF2B5EF4-FFF2-40B4-BE49-F238E27FC236}">
                <a16:creationId xmlns:a16="http://schemas.microsoft.com/office/drawing/2014/main" id="{F4BCD072-6FC6-67A9-A48B-BE3708BE89FF}"/>
              </a:ext>
            </a:extLst>
          </p:cNvPr>
          <p:cNvPicPr>
            <a:picLocks noChangeAspect="1"/>
          </p:cNvPicPr>
          <p:nvPr/>
        </p:nvPicPr>
        <p:blipFill>
          <a:blip r:embed="rId2"/>
          <a:stretch>
            <a:fillRect/>
          </a:stretch>
        </p:blipFill>
        <p:spPr>
          <a:xfrm>
            <a:off x="334093" y="2673879"/>
            <a:ext cx="11523814" cy="1510243"/>
          </a:xfrm>
          <a:prstGeom prst="rect">
            <a:avLst/>
          </a:prstGeom>
        </p:spPr>
      </p:pic>
    </p:spTree>
    <p:extLst>
      <p:ext uri="{BB962C8B-B14F-4D97-AF65-F5344CB8AC3E}">
        <p14:creationId xmlns:p14="http://schemas.microsoft.com/office/powerpoint/2010/main" val="161280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Atoms with multiple electrons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A simple criterion for describing multi-electron atoms is to </a:t>
            </a:r>
            <a:r>
              <a:rPr lang="en" sz="1800" b="1" dirty="0"/>
              <a:t>consider each electron as independent of the others </a:t>
            </a:r>
            <a:r>
              <a:rPr lang="en" sz="1800" dirty="0"/>
              <a:t>. Each electron is therefore subject to an attractive force towards the nucleus.</a:t>
            </a:r>
          </a:p>
          <a:p>
            <a:pPr marL="0" indent="0" algn="just">
              <a:buFont typeface="Arial" panose="020B0604020202020204" pitchFamily="34" charset="0"/>
              <a:buNone/>
            </a:pPr>
            <a:r>
              <a:rPr lang="en" sz="1800" dirty="0"/>
              <a:t>The effect of the other electrons on the electron of interest is considered as a </a:t>
            </a:r>
            <a:r>
              <a:rPr lang="en" sz="1800" b="1" dirty="0"/>
              <a:t>"screening effect" </a:t>
            </a:r>
            <a:r>
              <a:rPr lang="en" sz="1800" dirty="0"/>
              <a:t>: </a:t>
            </a:r>
            <a:r>
              <a:rPr lang="en" sz="1800" b="1" dirty="0"/>
              <a:t>the cloud of other electrons partially cancels the positive charge of the nucleus </a:t>
            </a:r>
            <a:r>
              <a:rPr lang="en" sz="1800" dirty="0"/>
              <a:t>. The electron of interest is therefore subjected to a central Coulomb force, with "effective" charge</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In this approximation, each electron is described by the four quantum numbers associated with the states of the hydrogen atom: </a:t>
            </a:r>
            <a:r>
              <a:rPr lang="en" sz="1800" i="1" dirty="0"/>
              <a:t>n </a:t>
            </a:r>
            <a:r>
              <a:rPr lang="en" sz="1800" dirty="0"/>
              <a:t>, </a:t>
            </a:r>
            <a:r>
              <a:rPr lang="en" sz="1800" i="1" dirty="0"/>
              <a:t>l </a:t>
            </a:r>
            <a:r>
              <a:rPr lang="en" sz="1800" dirty="0"/>
              <a:t>, </a:t>
            </a:r>
            <a:r>
              <a:rPr lang="en" sz="1800" i="1" dirty="0"/>
              <a:t>m </a:t>
            </a:r>
            <a:r>
              <a:rPr lang="en" sz="1800" dirty="0"/>
              <a:t>, </a:t>
            </a:r>
            <a:r>
              <a:rPr lang="en" sz="1800" i="1" dirty="0"/>
              <a:t>s </a:t>
            </a:r>
            <a:r>
              <a:rPr lang="en" sz="1800" dirty="0"/>
              <a:t>.</a:t>
            </a:r>
          </a:p>
        </p:txBody>
      </p:sp>
      <p:pic>
        <p:nvPicPr>
          <p:cNvPr id="3074" name="Picture 2">
            <a:extLst>
              <a:ext uri="{FF2B5EF4-FFF2-40B4-BE49-F238E27FC236}">
                <a16:creationId xmlns:a16="http://schemas.microsoft.com/office/drawing/2014/main" id="{854C7CA3-CF10-4AC9-B97E-53DE42D83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519" y="2904844"/>
            <a:ext cx="4012962" cy="25227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6554E20-24A3-4A6B-9EC3-953DC8BF2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194" y="2619376"/>
            <a:ext cx="948690" cy="21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49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ECDC-E529-413E-ABEB-7F471CF5C596}"/>
              </a:ext>
            </a:extLst>
          </p:cNvPr>
          <p:cNvSpPr>
            <a:spLocks noGrp="1"/>
          </p:cNvSpPr>
          <p:nvPr>
            <p:ph type="title"/>
          </p:nvPr>
        </p:nvSpPr>
        <p:spPr/>
        <p:txBody>
          <a:bodyPr/>
          <a:lstStyle/>
          <a:p>
            <a:r>
              <a:rPr lang="en" dirty="0"/>
              <a:t>The black body</a:t>
            </a:r>
            <a:endParaRPr lang="en-US" dirty="0"/>
          </a:p>
        </p:txBody>
      </p:sp>
      <p:sp>
        <p:nvSpPr>
          <p:cNvPr id="3" name="Content Placeholder 2">
            <a:extLst>
              <a:ext uri="{FF2B5EF4-FFF2-40B4-BE49-F238E27FC236}">
                <a16:creationId xmlns:a16="http://schemas.microsoft.com/office/drawing/2014/main" id="{03E752C3-B5DC-4CD1-A3B8-706B484C863D}"/>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An object, heated to a temperature </a:t>
            </a:r>
            <a:r>
              <a:rPr lang="en" sz="1800" i="1" dirty="0">
                <a:latin typeface="Times New Roman" panose="02020603050405020304" pitchFamily="18" charset="0"/>
                <a:cs typeface="Times New Roman" panose="02020603050405020304" pitchFamily="18" charset="0"/>
              </a:rPr>
              <a:t>T </a:t>
            </a:r>
            <a:r>
              <a:rPr lang="en" sz="1800" dirty="0"/>
              <a:t>, emits electromagnetic radiation</a:t>
            </a:r>
          </a:p>
          <a:p>
            <a:pPr marL="0" indent="0" algn="just">
              <a:buFont typeface="Arial" panose="020B0604020202020204" pitchFamily="34" charset="0"/>
              <a:buNone/>
            </a:pPr>
            <a:r>
              <a:rPr lang="en" sz="1800" dirty="0"/>
              <a:t>A </a:t>
            </a:r>
            <a:r>
              <a:rPr lang="en" sz="1800" b="1" dirty="0"/>
              <a:t>black body </a:t>
            </a:r>
            <a:r>
              <a:rPr lang="en" sz="1800" dirty="0"/>
              <a:t>is a closed cavity where the internal walls emit and reabsorb radiation several times, so as to reach an equilibrium</a:t>
            </a:r>
          </a:p>
          <a:p>
            <a:pPr marL="0" indent="0" algn="just">
              <a:buFont typeface="Arial" panose="020B0604020202020204" pitchFamily="34" charset="0"/>
              <a:buNone/>
            </a:pPr>
            <a:r>
              <a:rPr lang="en" sz="1800" dirty="0"/>
              <a:t>In experiments that approach this idealization, we observe that the power density emitted per unit area and wavelength              (the black body "spectrum") takes a universal form</a:t>
            </a:r>
          </a:p>
          <a:p>
            <a:pPr marL="0" indent="0" algn="just">
              <a:buFont typeface="Arial" panose="020B0604020202020204" pitchFamily="34" charset="0"/>
              <a:buNone/>
            </a:pPr>
            <a:endParaRPr lang="fr-CH" sz="1800" dirty="0"/>
          </a:p>
        </p:txBody>
      </p:sp>
      <p:pic>
        <p:nvPicPr>
          <p:cNvPr id="4" name="Picture 3">
            <a:extLst>
              <a:ext uri="{FF2B5EF4-FFF2-40B4-BE49-F238E27FC236}">
                <a16:creationId xmlns:a16="http://schemas.microsoft.com/office/drawing/2014/main" id="{0B38F12D-CB1C-4E44-A691-9CE2B3DC8D4E}"/>
              </a:ext>
            </a:extLst>
          </p:cNvPr>
          <p:cNvPicPr>
            <a:picLocks noChangeAspect="1"/>
          </p:cNvPicPr>
          <p:nvPr/>
        </p:nvPicPr>
        <p:blipFill>
          <a:blip r:embed="rId2"/>
          <a:stretch>
            <a:fillRect/>
          </a:stretch>
        </p:blipFill>
        <p:spPr>
          <a:xfrm>
            <a:off x="7557760" y="3087431"/>
            <a:ext cx="3094282" cy="3314785"/>
          </a:xfrm>
          <a:prstGeom prst="rect">
            <a:avLst/>
          </a:prstGeom>
        </p:spPr>
      </p:pic>
      <p:pic>
        <p:nvPicPr>
          <p:cNvPr id="5" name="Picture 4">
            <a:extLst>
              <a:ext uri="{FF2B5EF4-FFF2-40B4-BE49-F238E27FC236}">
                <a16:creationId xmlns:a16="http://schemas.microsoft.com/office/drawing/2014/main" id="{FC114B6B-AB38-4124-A896-C30109911DC6}"/>
              </a:ext>
            </a:extLst>
          </p:cNvPr>
          <p:cNvPicPr>
            <a:picLocks noChangeAspect="1"/>
          </p:cNvPicPr>
          <p:nvPr/>
        </p:nvPicPr>
        <p:blipFill>
          <a:blip r:embed="rId3"/>
          <a:stretch>
            <a:fillRect/>
          </a:stretch>
        </p:blipFill>
        <p:spPr>
          <a:xfrm>
            <a:off x="1016328" y="3473995"/>
            <a:ext cx="2368390" cy="2361545"/>
          </a:xfrm>
          <a:prstGeom prst="rect">
            <a:avLst/>
          </a:prstGeom>
        </p:spPr>
      </p:pic>
      <p:pic>
        <p:nvPicPr>
          <p:cNvPr id="1026" name="Picture 2" descr="Image result for glowing charcoal">
            <a:extLst>
              <a:ext uri="{FF2B5EF4-FFF2-40B4-BE49-F238E27FC236}">
                <a16:creationId xmlns:a16="http://schemas.microsoft.com/office/drawing/2014/main" id="{5A4B4CE9-7A83-4BE6-8F75-3C9A5C325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723" y="3602130"/>
            <a:ext cx="2807032" cy="2105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DF65C54-3606-3F59-1E46-624674121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833" y="2715007"/>
            <a:ext cx="659880" cy="22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381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The Pauli Exclusion Principle</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The Pauli exclusion principle </a:t>
            </a:r>
            <a:r>
              <a:rPr lang="en" sz="1800" dirty="0"/>
              <a:t>states that </a:t>
            </a:r>
            <a:r>
              <a:rPr lang="en" sz="1800" b="1" dirty="0"/>
              <a:t>no two electrons can have the same four quantum numbers </a:t>
            </a:r>
            <a:r>
              <a:rPr lang="en" sz="1800" dirty="0"/>
              <a:t>. Therefore, no two electrons can be in the same quantum state.</a:t>
            </a:r>
          </a:p>
          <a:p>
            <a:pPr marL="0" indent="0" algn="just">
              <a:buFont typeface="Arial" panose="020B0604020202020204" pitchFamily="34" charset="0"/>
              <a:buNone/>
            </a:pPr>
            <a:r>
              <a:rPr lang="en" sz="1800" dirty="0"/>
              <a:t>If an electron is characterized by certain values of n, l, m, s, a second electron cannot have the same four values: at least one of the four must differ.</a:t>
            </a:r>
          </a:p>
          <a:p>
            <a:pPr marL="0" indent="0" algn="just">
              <a:buFont typeface="Arial" panose="020B0604020202020204" pitchFamily="34" charset="0"/>
              <a:buNone/>
            </a:pPr>
            <a:r>
              <a:rPr lang="en" sz="1800" dirty="0"/>
              <a:t>If this principle were not valid, all electrons would be placed in the lowest energy state, i.e. the 1s state. However, this is not what we observe from the spectra and other properties of atoms.</a:t>
            </a:r>
          </a:p>
          <a:p>
            <a:pPr marL="0" indent="0" algn="just">
              <a:buFont typeface="Arial" panose="020B0604020202020204" pitchFamily="34" charset="0"/>
              <a:buNone/>
            </a:pPr>
            <a:r>
              <a:rPr lang="en" sz="1800" dirty="0"/>
              <a:t>The physical origin of the Pauli principle is that electrons are </a:t>
            </a:r>
            <a:r>
              <a:rPr lang="en" sz="1800" b="1" dirty="0"/>
              <a:t>identical particles </a:t>
            </a:r>
            <a:r>
              <a:rPr lang="en" sz="1800" dirty="0"/>
              <a:t>. We are not going to see a detailed proof of this principle, which would be too complex for this course.</a:t>
            </a:r>
          </a:p>
          <a:p>
            <a:pPr marL="0" indent="0" algn="just">
              <a:buFont typeface="Arial" panose="020B0604020202020204" pitchFamily="34" charset="0"/>
              <a:buNone/>
            </a:pPr>
            <a:r>
              <a:rPr lang="en" sz="1800" dirty="0"/>
              <a:t>The quantum states that electrons can take are</a:t>
            </a:r>
          </a:p>
          <a:p>
            <a:pPr marL="0" indent="0" algn="just">
              <a:buFont typeface="Arial" panose="020B0604020202020204" pitchFamily="34" charset="0"/>
              <a:buNone/>
            </a:pPr>
            <a:endParaRPr lang="fr-CH" sz="1800" dirty="0"/>
          </a:p>
        </p:txBody>
      </p:sp>
      <p:pic>
        <p:nvPicPr>
          <p:cNvPr id="5" name="Picture 4">
            <a:extLst>
              <a:ext uri="{FF2B5EF4-FFF2-40B4-BE49-F238E27FC236}">
                <a16:creationId xmlns:a16="http://schemas.microsoft.com/office/drawing/2014/main" id="{2D3AD3F3-C4F2-4AA9-8294-4797060578E5}"/>
              </a:ext>
            </a:extLst>
          </p:cNvPr>
          <p:cNvPicPr>
            <a:picLocks noChangeAspect="1"/>
          </p:cNvPicPr>
          <p:nvPr/>
        </p:nvPicPr>
        <p:blipFill>
          <a:blip r:embed="rId2"/>
          <a:stretch>
            <a:fillRect/>
          </a:stretch>
        </p:blipFill>
        <p:spPr>
          <a:xfrm>
            <a:off x="295636" y="4636588"/>
            <a:ext cx="11600727" cy="1480750"/>
          </a:xfrm>
          <a:prstGeom prst="rect">
            <a:avLst/>
          </a:prstGeom>
        </p:spPr>
      </p:pic>
    </p:spTree>
    <p:extLst>
      <p:ext uri="{BB962C8B-B14F-4D97-AF65-F5344CB8AC3E}">
        <p14:creationId xmlns:p14="http://schemas.microsoft.com/office/powerpoint/2010/main" val="3433723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Hund's Rule</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9" y="1430455"/>
            <a:ext cx="4805364"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Hund's rule </a:t>
            </a:r>
            <a:r>
              <a:rPr lang="en" sz="1800" dirty="0"/>
              <a:t>states that if an atom has multiple orbitals of the same energy, electrons will fill them </a:t>
            </a:r>
            <a:r>
              <a:rPr lang="en" sz="1800" b="1" dirty="0"/>
              <a:t>in such a way as to maximize the number of orbitals occupied by a single electron </a:t>
            </a:r>
            <a:r>
              <a:rPr lang="en" sz="1800" dirty="0"/>
              <a:t>.</a:t>
            </a:r>
          </a:p>
          <a:p>
            <a:pPr marL="0" indent="0" algn="just">
              <a:buFont typeface="Arial" panose="020B0604020202020204" pitchFamily="34" charset="0"/>
              <a:buNone/>
            </a:pPr>
            <a:r>
              <a:rPr lang="en" sz="1800" dirty="0"/>
              <a:t>Some exceptions to this rule occur for atoms that have nearly filled subshells. These exceptions show that the rules stated here are only simplifications to characterize the states of several electrons in mutual interaction, which would otherwise be very difficult to describe by a direct solution of the Schrödinger equation.</a:t>
            </a:r>
          </a:p>
          <a:p>
            <a:pPr marL="0" indent="0" algn="just">
              <a:buFont typeface="Arial" panose="020B0604020202020204" pitchFamily="34" charset="0"/>
              <a:buNone/>
            </a:pPr>
            <a:endParaRPr lang="fr-CH" sz="1800" dirty="0"/>
          </a:p>
        </p:txBody>
      </p:sp>
      <p:pic>
        <p:nvPicPr>
          <p:cNvPr id="6" name="Picture 5">
            <a:extLst>
              <a:ext uri="{FF2B5EF4-FFF2-40B4-BE49-F238E27FC236}">
                <a16:creationId xmlns:a16="http://schemas.microsoft.com/office/drawing/2014/main" id="{387372C5-5DA3-4386-B228-6BF805A97F82}"/>
              </a:ext>
            </a:extLst>
          </p:cNvPr>
          <p:cNvPicPr>
            <a:picLocks noChangeAspect="1"/>
          </p:cNvPicPr>
          <p:nvPr/>
        </p:nvPicPr>
        <p:blipFill>
          <a:blip r:embed="rId2"/>
          <a:stretch>
            <a:fillRect/>
          </a:stretch>
        </p:blipFill>
        <p:spPr>
          <a:xfrm>
            <a:off x="6096000" y="815956"/>
            <a:ext cx="5973435" cy="5896829"/>
          </a:xfrm>
          <a:prstGeom prst="rect">
            <a:avLst/>
          </a:prstGeom>
        </p:spPr>
      </p:pic>
    </p:spTree>
    <p:extLst>
      <p:ext uri="{BB962C8B-B14F-4D97-AF65-F5344CB8AC3E}">
        <p14:creationId xmlns:p14="http://schemas.microsoft.com/office/powerpoint/2010/main" val="1140463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The “Aufbau ”principle</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9" y="1430455"/>
            <a:ext cx="6405564"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b="1" dirty="0"/>
              <a:t>The principle of </a:t>
            </a:r>
            <a:r>
              <a:rPr lang="en" sz="1800" b="1" dirty="0" err="1"/>
              <a:t>Aufbau</a:t>
            </a:r>
            <a:r>
              <a:rPr lang="en" sz="1800" b="1" dirty="0"/>
              <a:t> </a:t>
            </a:r>
            <a:r>
              <a:rPr lang="en" sz="1800" dirty="0"/>
              <a:t>establishes that, to determine which states are occupied by electrons in an atom, it is necessary </a:t>
            </a:r>
            <a:r>
              <a:rPr lang="en" sz="1800" b="1" dirty="0"/>
              <a:t>to "fill" the states in order of increasing energy </a:t>
            </a:r>
            <a:r>
              <a:rPr lang="en" sz="1800" dirty="0"/>
              <a:t>, by applying the Pauli exclusion principle and Hund's rule.</a:t>
            </a:r>
          </a:p>
          <a:p>
            <a:pPr marL="0" indent="0" algn="just">
              <a:buFont typeface="Arial" panose="020B0604020202020204" pitchFamily="34" charset="0"/>
              <a:buNone/>
            </a:pPr>
            <a:r>
              <a:rPr lang="en" sz="1800" dirty="0"/>
              <a:t>More precisely, we apply the following two rules</a:t>
            </a:r>
          </a:p>
          <a:p>
            <a:pPr marL="342900" indent="-342900" algn="just">
              <a:buFont typeface="Arial" panose="020B0604020202020204" pitchFamily="34" charset="0"/>
              <a:buAutoNum type="arabicPeriod"/>
            </a:pPr>
            <a:r>
              <a:rPr lang="en" sz="1800" dirty="0"/>
              <a:t>The orbitals are filled in the order of increasing </a:t>
            </a:r>
            <a:r>
              <a:rPr lang="en" sz="1800" dirty="0" err="1"/>
              <a:t>n+l</a:t>
            </a:r>
            <a:r>
              <a:rPr lang="en" sz="1800" dirty="0"/>
              <a:t>.</a:t>
            </a:r>
          </a:p>
          <a:p>
            <a:pPr marL="342900" indent="-342900" algn="just">
              <a:buFont typeface="Arial" panose="020B0604020202020204" pitchFamily="34" charset="0"/>
              <a:buAutoNum type="arabicPeriod"/>
            </a:pPr>
            <a:r>
              <a:rPr lang="en" sz="1800" dirty="0"/>
              <a:t>For different orbitals with the same values of </a:t>
            </a:r>
            <a:r>
              <a:rPr lang="en" sz="1800" dirty="0" err="1"/>
              <a:t>n+l </a:t>
            </a:r>
            <a:r>
              <a:rPr lang="en" sz="1800" dirty="0"/>
              <a:t>, we first fill those with the smallest n.</a:t>
            </a:r>
          </a:p>
          <a:p>
            <a:pPr marL="0" indent="0" algn="just">
              <a:buNone/>
            </a:pPr>
            <a:r>
              <a:rPr lang="en" sz="1800" dirty="0"/>
              <a:t>The </a:t>
            </a:r>
            <a:r>
              <a:rPr lang="en" sz="1800" dirty="0" err="1"/>
              <a:t>n+l</a:t>
            </a:r>
            <a:r>
              <a:rPr lang="en" sz="1800" dirty="0"/>
              <a:t> rule is known as Madelung's rule , because it was proposed in 1936 by physicist Erwin Madelung .</a:t>
            </a:r>
          </a:p>
          <a:p>
            <a:pPr marL="0" indent="0" algn="just">
              <a:buNone/>
            </a:pPr>
            <a:r>
              <a:rPr lang="en" sz="1800" dirty="0"/>
              <a:t>For example, Titanium, with atomic number Z=22 (i.e. 22 protons in the nucleus), has the atomic configuration:</a:t>
            </a:r>
          </a:p>
          <a:p>
            <a:pPr marL="0" indent="0" algn="just">
              <a:buNone/>
            </a:pPr>
            <a:r>
              <a:rPr lang="en" sz="1800" dirty="0"/>
              <a:t>1s </a:t>
            </a:r>
            <a:r>
              <a:rPr lang="en" sz="1800" baseline="30000" dirty="0"/>
              <a:t>2 </a:t>
            </a:r>
            <a:r>
              <a:rPr lang="en" sz="1800" dirty="0"/>
              <a:t>, 2s </a:t>
            </a:r>
            <a:r>
              <a:rPr lang="en" sz="1800" baseline="30000" dirty="0"/>
              <a:t>2 </a:t>
            </a:r>
            <a:r>
              <a:rPr lang="en" sz="1800" dirty="0"/>
              <a:t>, 2p </a:t>
            </a:r>
            <a:r>
              <a:rPr lang="en" sz="1800" baseline="30000" dirty="0"/>
              <a:t>6 </a:t>
            </a:r>
            <a:r>
              <a:rPr lang="en" sz="1800" dirty="0"/>
              <a:t>, 3s </a:t>
            </a:r>
            <a:r>
              <a:rPr lang="en" sz="1800" baseline="30000" dirty="0"/>
              <a:t>2 </a:t>
            </a:r>
            <a:r>
              <a:rPr lang="en" sz="1800" dirty="0"/>
              <a:t>, 3p </a:t>
            </a:r>
            <a:r>
              <a:rPr lang="en" sz="1800" baseline="30000" dirty="0"/>
              <a:t>6 </a:t>
            </a:r>
            <a:r>
              <a:rPr lang="en" sz="1800" dirty="0"/>
              <a:t>, 4s </a:t>
            </a:r>
            <a:r>
              <a:rPr lang="en" sz="1800" baseline="30000" dirty="0"/>
              <a:t>2 </a:t>
            </a:r>
            <a:r>
              <a:rPr lang="en" sz="1800" dirty="0"/>
              <a:t>, 3d </a:t>
            </a:r>
            <a:r>
              <a:rPr lang="en" sz="1800" baseline="30000" dirty="0"/>
              <a:t>2</a:t>
            </a:r>
          </a:p>
          <a:p>
            <a:pPr marL="0" indent="0" algn="just">
              <a:buFont typeface="Arial" panose="020B0604020202020204" pitchFamily="34" charset="0"/>
              <a:buNone/>
            </a:pPr>
            <a:endParaRPr lang="fr-CH" sz="1800" dirty="0"/>
          </a:p>
        </p:txBody>
      </p:sp>
      <p:pic>
        <p:nvPicPr>
          <p:cNvPr id="4098" name="Picture 2" descr="Image">
            <a:extLst>
              <a:ext uri="{FF2B5EF4-FFF2-40B4-BE49-F238E27FC236}">
                <a16:creationId xmlns:a16="http://schemas.microsoft.com/office/drawing/2014/main" id="{61A439B3-913A-4657-98A9-26698EF18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075" y="676131"/>
            <a:ext cx="3895725" cy="54673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8BDE453-B04A-4106-8196-EF80D1EC78EB}"/>
              </a:ext>
            </a:extLst>
          </p:cNvPr>
          <p:cNvCxnSpPr/>
          <p:nvPr/>
        </p:nvCxnSpPr>
        <p:spPr>
          <a:xfrm>
            <a:off x="9736931" y="1430455"/>
            <a:ext cx="1714500" cy="1785937"/>
          </a:xfrm>
          <a:prstGeom prst="straightConnector1">
            <a:avLst/>
          </a:prstGeom>
          <a:ln w="28575">
            <a:tailEnd type="arrow" w="lg" len="lg"/>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454D9AC0-E746-4AC8-8729-21BC7970DAF3}"/>
              </a:ext>
            </a:extLst>
          </p:cNvPr>
          <p:cNvSpPr txBox="1"/>
          <p:nvPr/>
        </p:nvSpPr>
        <p:spPr>
          <a:xfrm rot="2767543">
            <a:off x="9958387" y="2021331"/>
            <a:ext cx="1764507" cy="407194"/>
          </a:xfrm>
          <a:prstGeom prst="rect">
            <a:avLst/>
          </a:prstGeom>
        </p:spPr>
        <p:txBody>
          <a:bodyPr wrap="square" rtlCol="0">
            <a:normAutofit/>
          </a:bodyPr>
          <a:lstStyle/>
          <a:p>
            <a:pPr marL="0" indent="0" algn="just">
              <a:buFont typeface="Arial" panose="020B0604020202020204" pitchFamily="34" charset="0"/>
              <a:buNone/>
            </a:pPr>
            <a:r>
              <a:rPr lang="en" dirty="0" err="1"/>
              <a:t>n+l </a:t>
            </a:r>
            <a:r>
              <a:rPr lang="en" dirty="0"/>
              <a:t>increasing</a:t>
            </a:r>
            <a:endParaRPr lang="fr-CH" sz="1800" dirty="0"/>
          </a:p>
        </p:txBody>
      </p:sp>
    </p:spTree>
    <p:extLst>
      <p:ext uri="{BB962C8B-B14F-4D97-AF65-F5344CB8AC3E}">
        <p14:creationId xmlns:p14="http://schemas.microsoft.com/office/powerpoint/2010/main" val="289086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The “Aufbau ”principle</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9" y="1430455"/>
            <a:ext cx="10760678"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20 atoms are an exception to the </a:t>
            </a:r>
            <a:r>
              <a:rPr lang="en" sz="1800" dirty="0" err="1"/>
              <a:t>Aufbau principle </a:t>
            </a:r>
            <a:r>
              <a:rPr lang="en" sz="1800" dirty="0"/>
              <a:t>.</a:t>
            </a:r>
          </a:p>
          <a:p>
            <a:pPr marL="0" indent="0" algn="just">
              <a:buFont typeface="Arial" panose="020B0604020202020204" pitchFamily="34" charset="0"/>
              <a:buNone/>
            </a:pPr>
            <a:r>
              <a:rPr lang="en" sz="1800" dirty="0"/>
              <a:t>The reason is always the fact that these rules are simplifications, while the only correct description in detail would be the exact solution of the Schrödinger equation for the many interacting electrons.</a:t>
            </a:r>
          </a:p>
        </p:txBody>
      </p:sp>
      <p:pic>
        <p:nvPicPr>
          <p:cNvPr id="6" name="Picture 5">
            <a:extLst>
              <a:ext uri="{FF2B5EF4-FFF2-40B4-BE49-F238E27FC236}">
                <a16:creationId xmlns:a16="http://schemas.microsoft.com/office/drawing/2014/main" id="{CC146000-0186-48DC-96D3-97C6B5F85B3C}"/>
              </a:ext>
            </a:extLst>
          </p:cNvPr>
          <p:cNvPicPr>
            <a:picLocks noChangeAspect="1"/>
          </p:cNvPicPr>
          <p:nvPr/>
        </p:nvPicPr>
        <p:blipFill>
          <a:blip r:embed="rId2"/>
          <a:stretch>
            <a:fillRect/>
          </a:stretch>
        </p:blipFill>
        <p:spPr>
          <a:xfrm>
            <a:off x="1100138" y="2696640"/>
            <a:ext cx="9425812" cy="1464720"/>
          </a:xfrm>
          <a:prstGeom prst="rect">
            <a:avLst/>
          </a:prstGeom>
        </p:spPr>
      </p:pic>
      <p:pic>
        <p:nvPicPr>
          <p:cNvPr id="9" name="Picture 8">
            <a:extLst>
              <a:ext uri="{FF2B5EF4-FFF2-40B4-BE49-F238E27FC236}">
                <a16:creationId xmlns:a16="http://schemas.microsoft.com/office/drawing/2014/main" id="{BE700132-7DCA-4207-A70A-EFF403EB6BFA}"/>
              </a:ext>
            </a:extLst>
          </p:cNvPr>
          <p:cNvPicPr>
            <a:picLocks noChangeAspect="1"/>
          </p:cNvPicPr>
          <p:nvPr/>
        </p:nvPicPr>
        <p:blipFill>
          <a:blip r:embed="rId3"/>
          <a:stretch>
            <a:fillRect/>
          </a:stretch>
        </p:blipFill>
        <p:spPr>
          <a:xfrm>
            <a:off x="1100138" y="4340751"/>
            <a:ext cx="9425812" cy="1464720"/>
          </a:xfrm>
          <a:prstGeom prst="rect">
            <a:avLst/>
          </a:prstGeom>
        </p:spPr>
      </p:pic>
    </p:spTree>
    <p:extLst>
      <p:ext uri="{BB962C8B-B14F-4D97-AF65-F5344CB8AC3E}">
        <p14:creationId xmlns:p14="http://schemas.microsoft.com/office/powerpoint/2010/main" val="675759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6EAC-6BDA-41A8-A3F8-EFBDAAFA5A50}"/>
              </a:ext>
            </a:extLst>
          </p:cNvPr>
          <p:cNvSpPr>
            <a:spLocks noGrp="1"/>
          </p:cNvSpPr>
          <p:nvPr>
            <p:ph type="title"/>
          </p:nvPr>
        </p:nvSpPr>
        <p:spPr/>
        <p:txBody>
          <a:bodyPr/>
          <a:lstStyle/>
          <a:p>
            <a:endParaRPr lang="fr-CH"/>
          </a:p>
        </p:txBody>
      </p:sp>
      <p:pic>
        <p:nvPicPr>
          <p:cNvPr id="4" name="Picture 3">
            <a:extLst>
              <a:ext uri="{FF2B5EF4-FFF2-40B4-BE49-F238E27FC236}">
                <a16:creationId xmlns:a16="http://schemas.microsoft.com/office/drawing/2014/main" id="{8D017C5F-B47B-4D93-8960-A91A9AB7CF49}"/>
              </a:ext>
            </a:extLst>
          </p:cNvPr>
          <p:cNvPicPr>
            <a:picLocks noChangeAspect="1"/>
          </p:cNvPicPr>
          <p:nvPr/>
        </p:nvPicPr>
        <p:blipFill>
          <a:blip r:embed="rId2"/>
          <a:stretch>
            <a:fillRect/>
          </a:stretch>
        </p:blipFill>
        <p:spPr>
          <a:xfrm>
            <a:off x="763838" y="0"/>
            <a:ext cx="10857909" cy="6858001"/>
          </a:xfrm>
          <a:prstGeom prst="rect">
            <a:avLst/>
          </a:prstGeom>
        </p:spPr>
      </p:pic>
    </p:spTree>
    <p:extLst>
      <p:ext uri="{BB962C8B-B14F-4D97-AF65-F5344CB8AC3E}">
        <p14:creationId xmlns:p14="http://schemas.microsoft.com/office/powerpoint/2010/main" val="26062603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The periodic table of </a:t>
            </a:r>
            <a:r>
              <a:rPr lang="en" dirty="0" err="1"/>
              <a:t>elements</a:t>
            </a:r>
            <a:endParaRPr lang="fr-CH" dirty="0"/>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9" y="1430455"/>
            <a:ext cx="10760678"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a:t>
            </a:r>
            <a:r>
              <a:rPr lang="en" sz="1800" b="1" dirty="0"/>
              <a:t>periodic table of elements </a:t>
            </a:r>
            <a:r>
              <a:rPr lang="en" sz="1800" dirty="0"/>
              <a:t>is arranged so that all elements in the same column have similar chemical properties.</a:t>
            </a:r>
          </a:p>
          <a:p>
            <a:pPr marL="0" indent="0" algn="just">
              <a:buFont typeface="Arial" panose="020B0604020202020204" pitchFamily="34" charset="0"/>
              <a:buNone/>
            </a:pPr>
            <a:r>
              <a:rPr lang="en" sz="1800" dirty="0"/>
              <a:t>This behavior can be explained by the structure of the corresponding electronic states.</a:t>
            </a:r>
          </a:p>
          <a:p>
            <a:pPr marL="0" indent="0" algn="just">
              <a:buFont typeface="Arial" panose="020B0604020202020204" pitchFamily="34" charset="0"/>
              <a:buNone/>
            </a:pPr>
            <a:r>
              <a:rPr lang="en" sz="1800" dirty="0"/>
              <a:t>For example, the </a:t>
            </a:r>
            <a:r>
              <a:rPr lang="en" sz="1800" b="1" dirty="0"/>
              <a:t>noble gases </a:t>
            </a:r>
            <a:r>
              <a:rPr lang="en" sz="1800" dirty="0"/>
              <a:t>occupy the last column on the right. These are elements where one electron shell is completely filled. Helium contains two electrons in the 1s</a:t>
            </a:r>
            <a:r>
              <a:rPr lang="en" sz="1800" baseline="30000" dirty="0"/>
              <a:t>2 </a:t>
            </a:r>
            <a:r>
              <a:rPr lang="en" sz="1800" dirty="0"/>
              <a:t>configuration. It is the shell with n=1 that is completely filled. Neon, immediately below, has 10 electrons in the 1s</a:t>
            </a:r>
            <a:r>
              <a:rPr lang="en" sz="1800" baseline="30000" dirty="0"/>
              <a:t>2 </a:t>
            </a:r>
            <a:r>
              <a:rPr lang="en" sz="1800" dirty="0"/>
              <a:t>2s</a:t>
            </a:r>
            <a:r>
              <a:rPr lang="en" sz="1800" baseline="30000" dirty="0"/>
              <a:t>2 </a:t>
            </a:r>
            <a:r>
              <a:rPr lang="en" sz="1800" dirty="0"/>
              <a:t>2p</a:t>
            </a:r>
            <a:r>
              <a:rPr lang="en" sz="1800" baseline="30000" dirty="0"/>
              <a:t>6 </a:t>
            </a:r>
            <a:r>
              <a:rPr lang="en" sz="1800" dirty="0"/>
              <a:t>configuration</a:t>
            </a:r>
            <a:r>
              <a:rPr lang="en" sz="1800" baseline="30000" dirty="0"/>
              <a:t> </a:t>
            </a:r>
            <a:r>
              <a:rPr lang="en" sz="1800" dirty="0"/>
              <a:t>. This time it is the n=2 shell that is completely filled.</a:t>
            </a:r>
          </a:p>
          <a:p>
            <a:pPr marL="0" indent="0" algn="just">
              <a:buFont typeface="Arial" panose="020B0604020202020204" pitchFamily="34" charset="0"/>
              <a:buNone/>
            </a:pPr>
            <a:r>
              <a:rPr lang="en" sz="1800" dirty="0"/>
              <a:t>The column immediately to the left is the </a:t>
            </a:r>
            <a:r>
              <a:rPr lang="en" sz="1800" b="1" dirty="0"/>
              <a:t>halogen elements </a:t>
            </a:r>
            <a:r>
              <a:rPr lang="en" sz="1800" dirty="0"/>
              <a:t>. In these atoms, one electron is missing to fill a shell. Therefore, these elements are chemically very active, because they have a great energetic advantage in hosting the electron that is missing to fill the shell.</a:t>
            </a:r>
          </a:p>
          <a:p>
            <a:pPr marL="0" indent="0" algn="just">
              <a:buFont typeface="Arial" panose="020B0604020202020204" pitchFamily="34" charset="0"/>
              <a:buNone/>
            </a:pPr>
            <a:r>
              <a:rPr lang="en" sz="1800" dirty="0"/>
              <a:t>The column at the opposite end contains the </a:t>
            </a:r>
            <a:r>
              <a:rPr lang="en" sz="1800" b="1" dirty="0"/>
              <a:t>alkali metals </a:t>
            </a:r>
            <a:r>
              <a:rPr lang="en" sz="1800" dirty="0"/>
              <a:t>. For all of these atoms, only one electron occupies the outermost shell. For this reason, this electron is more weakly bound and the atom is therefore easier to ionize.</a:t>
            </a:r>
          </a:p>
          <a:p>
            <a:pPr marL="0" indent="0" algn="just">
              <a:buFont typeface="Arial" panose="020B0604020202020204" pitchFamily="34" charset="0"/>
              <a:buNone/>
            </a:pPr>
            <a:r>
              <a:rPr lang="en" sz="1800" dirty="0"/>
              <a:t>Typically, halogens form very strong chemical bonds with alkali metals, which lose an electron very easily. This is the case, for example, with </a:t>
            </a:r>
            <a:r>
              <a:rPr lang="en" sz="1800" dirty="0" err="1"/>
              <a:t>NaCl </a:t>
            </a:r>
            <a:r>
              <a:rPr lang="en" sz="1800" dirty="0"/>
              <a:t>.</a:t>
            </a:r>
          </a:p>
        </p:txBody>
      </p:sp>
    </p:spTree>
    <p:extLst>
      <p:ext uri="{BB962C8B-B14F-4D97-AF65-F5344CB8AC3E}">
        <p14:creationId xmlns:p14="http://schemas.microsoft.com/office/powerpoint/2010/main" val="28202058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Ionization energies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9" y="1430455"/>
            <a:ext cx="10760678"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The atomic structure is further confirmed from the measured </a:t>
            </a:r>
            <a:r>
              <a:rPr lang="en" sz="1800" b="1" dirty="0"/>
              <a:t>ionization energies </a:t>
            </a:r>
            <a:r>
              <a:rPr lang="en" sz="1800" dirty="0"/>
              <a:t>. It can be seen that the maxima correspond to the noble gases, the minima to the alkali metals. </a:t>
            </a:r>
            <a:r>
              <a:rPr lang="en" sz="1800" b="1" dirty="0"/>
              <a:t>The distances between maxima correspond to the number of electrons in each electron shell </a:t>
            </a:r>
            <a:r>
              <a:rPr lang="en" sz="1800" dirty="0"/>
              <a:t>.</a:t>
            </a:r>
          </a:p>
        </p:txBody>
      </p:sp>
      <p:pic>
        <p:nvPicPr>
          <p:cNvPr id="5" name="Picture 4">
            <a:extLst>
              <a:ext uri="{FF2B5EF4-FFF2-40B4-BE49-F238E27FC236}">
                <a16:creationId xmlns:a16="http://schemas.microsoft.com/office/drawing/2014/main" id="{4240D5B2-270E-4DEA-BBA2-DB98C0A1C9BC}"/>
              </a:ext>
            </a:extLst>
          </p:cNvPr>
          <p:cNvPicPr>
            <a:picLocks noChangeAspect="1"/>
          </p:cNvPicPr>
          <p:nvPr/>
        </p:nvPicPr>
        <p:blipFill>
          <a:blip r:embed="rId2"/>
          <a:stretch>
            <a:fillRect/>
          </a:stretch>
        </p:blipFill>
        <p:spPr>
          <a:xfrm>
            <a:off x="1940019" y="2431022"/>
            <a:ext cx="7032532" cy="4090427"/>
          </a:xfrm>
          <a:prstGeom prst="rect">
            <a:avLst/>
          </a:prstGeom>
        </p:spPr>
      </p:pic>
    </p:spTree>
    <p:extLst>
      <p:ext uri="{BB962C8B-B14F-4D97-AF65-F5344CB8AC3E}">
        <p14:creationId xmlns:p14="http://schemas.microsoft.com/office/powerpoint/2010/main" val="14102698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BEF3-ABE3-43E3-B1EE-3F9CBB859F2C}"/>
              </a:ext>
            </a:extLst>
          </p:cNvPr>
          <p:cNvSpPr>
            <a:spLocks noGrp="1"/>
          </p:cNvSpPr>
          <p:nvPr>
            <p:ph type="title"/>
          </p:nvPr>
        </p:nvSpPr>
        <p:spPr/>
        <p:txBody>
          <a:bodyPr/>
          <a:lstStyle/>
          <a:p>
            <a:r>
              <a:rPr lang="en" dirty="0"/>
              <a:t>Open questions</a:t>
            </a:r>
          </a:p>
        </p:txBody>
      </p:sp>
      <p:sp>
        <p:nvSpPr>
          <p:cNvPr id="3" name="Content Placeholder 2">
            <a:extLst>
              <a:ext uri="{FF2B5EF4-FFF2-40B4-BE49-F238E27FC236}">
                <a16:creationId xmlns:a16="http://schemas.microsoft.com/office/drawing/2014/main" id="{0AFAAF2F-28DC-42ED-85F2-A7DC10F7ED7D}"/>
              </a:ext>
            </a:extLst>
          </p:cNvPr>
          <p:cNvSpPr txBox="1">
            <a:spLocks/>
          </p:cNvSpPr>
          <p:nvPr/>
        </p:nvSpPr>
        <p:spPr>
          <a:xfrm>
            <a:off x="838198"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How to describe the emission and absorption spectra of atoms?</a:t>
            </a:r>
          </a:p>
          <a:p>
            <a:pPr marL="0" indent="0" algn="just">
              <a:buFont typeface="Arial" panose="020B0604020202020204" pitchFamily="34" charset="0"/>
              <a:buNone/>
            </a:pPr>
            <a:r>
              <a:rPr lang="en" sz="1800" dirty="0"/>
              <a:t>How can we explain how atoms bond together to form molecules and solids?</a:t>
            </a:r>
          </a:p>
          <a:p>
            <a:pPr marL="0" indent="0" algn="just">
              <a:buFont typeface="Arial" panose="020B0604020202020204" pitchFamily="34" charset="0"/>
              <a:buNone/>
            </a:pPr>
            <a:r>
              <a:rPr lang="en" sz="1800" dirty="0"/>
              <a:t>Can we predict and explain chemical reactions?</a:t>
            </a:r>
          </a:p>
          <a:p>
            <a:pPr marL="0" indent="0" algn="just">
              <a:buFont typeface="Arial" panose="020B0604020202020204" pitchFamily="34" charset="0"/>
              <a:buNone/>
            </a:pPr>
            <a:r>
              <a:rPr lang="en" sz="1800" dirty="0"/>
              <a:t>Is the Schrödinger equation sufficient to predict the behavior of more complex systems such as </a:t>
            </a:r>
            <a:r>
              <a:rPr lang="en" sz="1800" dirty="0" err="1"/>
              <a:t>biomacromolecules </a:t>
            </a:r>
            <a:r>
              <a:rPr lang="en" sz="1800" dirty="0"/>
              <a:t>?</a:t>
            </a:r>
          </a:p>
          <a:p>
            <a:pPr marL="0" indent="0" algn="just">
              <a:buFont typeface="Arial" panose="020B0604020202020204" pitchFamily="34" charset="0"/>
              <a:buNone/>
            </a:pPr>
            <a:r>
              <a:rPr lang="en" sz="1800" dirty="0"/>
              <a:t>Is there a classical-quantum boundary, beyond which the laws of Quantum Physics no longer apply and classical physics takes their place? (answer: most likely not!)</a:t>
            </a:r>
          </a:p>
        </p:txBody>
      </p:sp>
    </p:spTree>
    <p:extLst>
      <p:ext uri="{BB962C8B-B14F-4D97-AF65-F5344CB8AC3E}">
        <p14:creationId xmlns:p14="http://schemas.microsoft.com/office/powerpoint/2010/main" val="125116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0AFC-2D38-4871-932C-02997080E071}"/>
              </a:ext>
            </a:extLst>
          </p:cNvPr>
          <p:cNvSpPr>
            <a:spLocks noGrp="1"/>
          </p:cNvSpPr>
          <p:nvPr>
            <p:ph type="title"/>
          </p:nvPr>
        </p:nvSpPr>
        <p:spPr/>
        <p:txBody>
          <a:bodyPr/>
          <a:lstStyle/>
          <a:p>
            <a:r>
              <a:rPr lang="en" dirty="0"/>
              <a:t>The Black Body: Empirical Laws</a:t>
            </a:r>
            <a:endParaRPr lang="en-US" dirty="0"/>
          </a:p>
        </p:txBody>
      </p:sp>
      <p:sp>
        <p:nvSpPr>
          <p:cNvPr id="3" name="Content Placeholder 2">
            <a:extLst>
              <a:ext uri="{FF2B5EF4-FFF2-40B4-BE49-F238E27FC236}">
                <a16:creationId xmlns:a16="http://schemas.microsoft.com/office/drawing/2014/main" id="{12F2D1EF-CAB0-487A-A025-1F4C6C4BAF83}"/>
              </a:ext>
            </a:extLst>
          </p:cNvPr>
          <p:cNvSpPr txBox="1">
            <a:spLocks/>
          </p:cNvSpPr>
          <p:nvPr/>
        </p:nvSpPr>
        <p:spPr>
          <a:xfrm>
            <a:off x="838199" y="1430455"/>
            <a:ext cx="10378905" cy="47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 sz="1800" dirty="0"/>
              <a:t>Before 1900, two empirical laws characterizing the black body were known</a:t>
            </a:r>
          </a:p>
          <a:p>
            <a:pPr marL="0" indent="0" algn="just">
              <a:buFont typeface="Arial" panose="020B0604020202020204" pitchFamily="34" charset="0"/>
              <a:buNone/>
            </a:pPr>
            <a:r>
              <a:rPr lang="en" sz="1800" b="1" dirty="0"/>
              <a:t>Stefan-Boltzmann law (1884): </a:t>
            </a:r>
            <a:r>
              <a:rPr lang="en" sz="1800" dirty="0"/>
              <a:t>temperature dependence of total energy density</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dirty="0"/>
              <a:t>or, alternatively, the power emitted by an object of surface </a:t>
            </a:r>
            <a:r>
              <a:rPr lang="en" sz="1800" i="1" dirty="0">
                <a:latin typeface="Times New Roman" panose="02020603050405020304" pitchFamily="18" charset="0"/>
                <a:cs typeface="Times New Roman" panose="02020603050405020304" pitchFamily="18" charset="0"/>
              </a:rPr>
              <a:t>A </a:t>
            </a:r>
            <a:r>
              <a:rPr lang="en" sz="1800" dirty="0"/>
              <a:t>:</a:t>
            </a:r>
          </a:p>
          <a:p>
            <a:pPr marL="0" indent="0" algn="just">
              <a:buNone/>
            </a:pPr>
            <a:r>
              <a:rPr lang="en" sz="1800" dirty="0"/>
              <a:t>(</a:t>
            </a:r>
            <a:r>
              <a:rPr lang="en-GB" sz="1800" dirty="0"/>
              <a:t>Here, e is the emissivity that</a:t>
            </a:r>
            <a:r>
              <a:rPr lang="en" sz="1800" dirty="0"/>
              <a:t> characterizes the surface of the material. For a black body               )</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r>
              <a:rPr lang="en" sz="1800" b="1" dirty="0"/>
              <a:t>Wien's displacement law (1894): </a:t>
            </a:r>
            <a:r>
              <a:rPr lang="en" sz="1800" dirty="0"/>
              <a:t>wavelength of maximum emission, as a function of temperature</a:t>
            </a:r>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a:p>
            <a:pPr marL="0" indent="0" algn="just">
              <a:buFont typeface="Arial" panose="020B0604020202020204" pitchFamily="34" charset="0"/>
              <a:buNone/>
            </a:pPr>
            <a:endParaRPr lang="fr-CH" sz="1800" dirty="0"/>
          </a:p>
        </p:txBody>
      </p:sp>
      <p:pic>
        <p:nvPicPr>
          <p:cNvPr id="2050" name="Picture 2">
            <a:extLst>
              <a:ext uri="{FF2B5EF4-FFF2-40B4-BE49-F238E27FC236}">
                <a16:creationId xmlns:a16="http://schemas.microsoft.com/office/drawing/2014/main" id="{EAF1844B-F4F3-4AD4-95A8-6A4D99270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394" y="2379014"/>
            <a:ext cx="1356360" cy="281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654205F-916C-4D0A-BCFC-702C06A79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193" y="2894524"/>
            <a:ext cx="1588770" cy="293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432DF37-1405-446E-AA4A-783436A88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028" y="2376537"/>
            <a:ext cx="3284220" cy="3886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6726E66E-A631-4EF0-AAA2-EFDC6255B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4809" y="3345756"/>
            <a:ext cx="689610" cy="2133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AFB1551-2614-4A58-A788-E2D36EF97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394" y="4731322"/>
            <a:ext cx="3848100" cy="3276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4A5367-9BE6-4715-9F82-A92FA59438A2}"/>
              </a:ext>
            </a:extLst>
          </p:cNvPr>
          <p:cNvSpPr/>
          <p:nvPr/>
        </p:nvSpPr>
        <p:spPr>
          <a:xfrm>
            <a:off x="838199" y="5427545"/>
            <a:ext cx="5313295" cy="1200329"/>
          </a:xfrm>
          <a:prstGeom prst="rect">
            <a:avLst/>
          </a:prstGeom>
        </p:spPr>
        <p:txBody>
          <a:bodyPr wrap="square">
            <a:spAutoFit/>
          </a:bodyPr>
          <a:lstStyle/>
          <a:p>
            <a:pPr algn="just"/>
            <a:r>
              <a:rPr lang="en" dirty="0"/>
              <a:t>The Stefan-Boltzmann and Wien laws had been demonstrated by experiments, and can be deduced by theoretical arguments involving thermodynamics</a:t>
            </a:r>
          </a:p>
        </p:txBody>
      </p:sp>
      <p:pic>
        <p:nvPicPr>
          <p:cNvPr id="11" name="Picture 10">
            <a:extLst>
              <a:ext uri="{FF2B5EF4-FFF2-40B4-BE49-F238E27FC236}">
                <a16:creationId xmlns:a16="http://schemas.microsoft.com/office/drawing/2014/main" id="{0108FC2C-D6E8-4551-A78F-C8C6F9CC5D2C}"/>
              </a:ext>
            </a:extLst>
          </p:cNvPr>
          <p:cNvPicPr>
            <a:picLocks noChangeAspect="1"/>
          </p:cNvPicPr>
          <p:nvPr/>
        </p:nvPicPr>
        <p:blipFill>
          <a:blip r:embed="rId7"/>
          <a:stretch>
            <a:fillRect/>
          </a:stretch>
        </p:blipFill>
        <p:spPr>
          <a:xfrm>
            <a:off x="7315200" y="4556952"/>
            <a:ext cx="1933162" cy="2070922"/>
          </a:xfrm>
          <a:prstGeom prst="rect">
            <a:avLst/>
          </a:prstGeom>
        </p:spPr>
      </p:pic>
      <p:cxnSp>
        <p:nvCxnSpPr>
          <p:cNvPr id="6" name="Straight Connector 5">
            <a:extLst>
              <a:ext uri="{FF2B5EF4-FFF2-40B4-BE49-F238E27FC236}">
                <a16:creationId xmlns:a16="http://schemas.microsoft.com/office/drawing/2014/main" id="{34BA8F34-B21B-4B2C-AB92-6F4D47184BDE}"/>
              </a:ext>
            </a:extLst>
          </p:cNvPr>
          <p:cNvCxnSpPr/>
          <p:nvPr/>
        </p:nvCxnSpPr>
        <p:spPr>
          <a:xfrm>
            <a:off x="7822096" y="4651963"/>
            <a:ext cx="1992795" cy="532085"/>
          </a:xfrm>
          <a:prstGeom prst="line">
            <a:avLst/>
          </a:prstGeom>
          <a:ln>
            <a:solidFill>
              <a:srgbClr val="C00000"/>
            </a:solidFill>
            <a:headEnd type="triangle"/>
            <a:tailEnd type="none"/>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8724E0B-A945-4D55-B152-C33BB3C58C4E}"/>
              </a:ext>
            </a:extLst>
          </p:cNvPr>
          <p:cNvCxnSpPr>
            <a:cxnSpLocks/>
          </p:cNvCxnSpPr>
          <p:nvPr/>
        </p:nvCxnSpPr>
        <p:spPr>
          <a:xfrm flipV="1">
            <a:off x="7881257" y="5279059"/>
            <a:ext cx="1933634" cy="577455"/>
          </a:xfrm>
          <a:prstGeom prst="line">
            <a:avLst/>
          </a:prstGeom>
          <a:ln>
            <a:solidFill>
              <a:schemeClr val="accent1"/>
            </a:solidFill>
            <a:headEnd type="triangle"/>
            <a:tailEnd type="none"/>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C1F59B3-A199-4CCC-B64E-1C509BC423A8}"/>
              </a:ext>
            </a:extLst>
          </p:cNvPr>
          <p:cNvCxnSpPr>
            <a:cxnSpLocks/>
          </p:cNvCxnSpPr>
          <p:nvPr/>
        </p:nvCxnSpPr>
        <p:spPr>
          <a:xfrm flipV="1">
            <a:off x="8107680" y="5377543"/>
            <a:ext cx="1706739" cy="810149"/>
          </a:xfrm>
          <a:prstGeom prst="line">
            <a:avLst/>
          </a:prstGeom>
          <a:ln>
            <a:solidFill>
              <a:srgbClr val="00B050"/>
            </a:solidFill>
            <a:headEnd type="triangle"/>
            <a:tailEnd type="none"/>
          </a:ln>
        </p:spPr>
        <p:style>
          <a:lnRef idx="3">
            <a:schemeClr val="accent6"/>
          </a:lnRef>
          <a:fillRef idx="0">
            <a:schemeClr val="accent6"/>
          </a:fillRef>
          <a:effectRef idx="2">
            <a:schemeClr val="accent6"/>
          </a:effectRef>
          <a:fontRef idx="minor">
            <a:schemeClr val="tx1"/>
          </a:fontRef>
        </p:style>
      </p:cxnSp>
      <p:pic>
        <p:nvPicPr>
          <p:cNvPr id="2062" name="Picture 14">
            <a:extLst>
              <a:ext uri="{FF2B5EF4-FFF2-40B4-BE49-F238E27FC236}">
                <a16:creationId xmlns:a16="http://schemas.microsoft.com/office/drawing/2014/main" id="{09D9B6C9-2C97-42D1-8AB1-27309538C0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4439" y="5143804"/>
            <a:ext cx="632460" cy="27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3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2062"/>
                                        </p:tgtEl>
                                        <p:attrNameLst>
                                          <p:attrName>style.visibility</p:attrName>
                                        </p:attrNameLst>
                                      </p:cBhvr>
                                      <p:to>
                                        <p:strVal val="visible"/>
                                      </p:to>
                                    </p:set>
                                    <p:animEffect transition="in" filter="fade">
                                      <p:cBhvr>
                                        <p:cTn id="28"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9379</Words>
  <Application>Microsoft Macintosh PowerPoint</Application>
  <PresentationFormat>Widescreen</PresentationFormat>
  <Paragraphs>557</Paragraphs>
  <Slides>87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Calibri</vt:lpstr>
      <vt:lpstr>Calibri Light</vt:lpstr>
      <vt:lpstr>IM FELL DW Pica PRO</vt:lpstr>
      <vt:lpstr>Symbol</vt:lpstr>
      <vt:lpstr>Times New Roman</vt:lpstr>
      <vt:lpstr>Office Theme</vt:lpstr>
      <vt:lpstr>Quantum Mechanics I</vt:lpstr>
      <vt:lpstr>PowerPoint Presentation</vt:lpstr>
      <vt:lpstr>PowerPoint Presentation</vt:lpstr>
      <vt:lpstr>PowerPoint Presentation</vt:lpstr>
      <vt:lpstr>The Crisis of Classical Physics (1900)</vt:lpstr>
      <vt:lpstr>The Crisis of Classical Physics (1900)</vt:lpstr>
      <vt:lpstr>Problem of stability of matter</vt:lpstr>
      <vt:lpstr>The black body</vt:lpstr>
      <vt:lpstr>The Black Body: Empirical Laws</vt:lpstr>
      <vt:lpstr>The black body: Rayleigh-Jeans law</vt:lpstr>
      <vt:lpstr>The Black Body: Wien's Law</vt:lpstr>
      <vt:lpstr>The black body: Planck's law</vt:lpstr>
      <vt:lpstr>Planck's law and the "quantum" of energy</vt:lpstr>
      <vt:lpstr>Planck's law and the "quantum" of energy</vt:lpstr>
      <vt:lpstr>Intuition of Planck's Law</vt:lpstr>
      <vt:lpstr>Application examples</vt:lpstr>
      <vt:lpstr>Open questions</vt:lpstr>
      <vt:lpstr>Nature of energy quantization</vt:lpstr>
      <vt:lpstr>The photoelectric effect</vt:lpstr>
      <vt:lpstr>Measurement of the photoelectric effect</vt:lpstr>
      <vt:lpstr>Measurement of the photoelectric effect</vt:lpstr>
      <vt:lpstr>Characteristics observed in the experiment</vt:lpstr>
      <vt:lpstr>Characteristics observed in the experiment</vt:lpstr>
      <vt:lpstr>Characteristics observed in the experiment</vt:lpstr>
      <vt:lpstr>Characteristics observed in the experiment</vt:lpstr>
      <vt:lpstr>Einstein's theory</vt:lpstr>
      <vt:lpstr>What Einstein's theory predicts</vt:lpstr>
      <vt:lpstr>What Einstein's theory predicts</vt:lpstr>
      <vt:lpstr>Importance of the photoelectric effect in the development of quantum physics</vt:lpstr>
      <vt:lpstr>Applications of the photoelectric effect</vt:lpstr>
      <vt:lpstr>Applications of the photoelectric effect</vt:lpstr>
      <vt:lpstr>Applications of the photoelectric effect</vt:lpstr>
      <vt:lpstr>Open questions</vt:lpstr>
      <vt:lpstr>The Compton Effect (1922)</vt:lpstr>
      <vt:lpstr>The Compton effect: what we observe</vt:lpstr>
      <vt:lpstr>The corpuscular theory of the Compton effect</vt:lpstr>
      <vt:lpstr>Open questions</vt:lpstr>
      <vt:lpstr>The photon as a particle</vt:lpstr>
      <vt:lpstr>Light: waves or particles?</vt:lpstr>
      <vt:lpstr>The wave nature of matter</vt:lpstr>
      <vt:lpstr>The Davisson-Germer experiment (1923-27)</vt:lpstr>
      <vt:lpstr>Application: electron microscope</vt:lpstr>
      <vt:lpstr>Young's Two-Slit Experiment</vt:lpstr>
      <vt:lpstr>Young's experiment: waves</vt:lpstr>
      <vt:lpstr>Young's experiment: particles</vt:lpstr>
      <vt:lpstr>Young's experiment: quantum objects</vt:lpstr>
      <vt:lpstr>Young's experiment: quantum objects</vt:lpstr>
      <vt:lpstr>Interference of two Bose-Einstein condensates</vt:lpstr>
      <vt:lpstr>Young with a Mach-Zehnder interferometer</vt:lpstr>
      <vt:lpstr>Young's Single Particle Experiment</vt:lpstr>
      <vt:lpstr>Which slit did the electron pass through?</vt:lpstr>
      <vt:lpstr>The complementarity principle (1928)</vt:lpstr>
      <vt:lpstr>Open questions</vt:lpstr>
      <vt:lpstr>Interpretation of atomic spectra</vt:lpstr>
      <vt:lpstr>Interpretation of atomic spectra</vt:lpstr>
      <vt:lpstr>Interpretation of atomic spectra</vt:lpstr>
      <vt:lpstr>Hydrogen spectral series</vt:lpstr>
      <vt:lpstr>Hydrogen spectral series</vt:lpstr>
      <vt:lpstr>Thomson's model of the atom</vt:lpstr>
      <vt:lpstr>Rutherford's model of the atom</vt:lpstr>
      <vt:lpstr>Rutherford's model of the atom</vt:lpstr>
      <vt:lpstr>Problems of the planetary model of the atom</vt:lpstr>
      <vt:lpstr>Bohr's model of the hydrogen atom</vt:lpstr>
      <vt:lpstr>Bohr's model of the hydrogen atom</vt:lpstr>
      <vt:lpstr>Bohr's model of the hydrogen atom</vt:lpstr>
      <vt:lpstr>Bohr's model of the hydrogen atom</vt:lpstr>
      <vt:lpstr>Bohr's model of the hydrogen atom</vt:lpstr>
      <vt:lpstr>Bohr's model of the hydrogen atom</vt:lpstr>
      <vt:lpstr>Bohr's model of the hydrogen atom</vt:lpstr>
      <vt:lpstr>Open questions</vt:lpstr>
      <vt:lpstr>The hydrogen atom: the “spin” of the electron</vt:lpstr>
      <vt:lpstr>The hydrogen atom: the “spin” of the electron</vt:lpstr>
      <vt:lpstr>The magnetic moment of the electron</vt:lpstr>
      <vt:lpstr>The origin of the spin of elementary particles</vt:lpstr>
      <vt:lpstr>Schematic of SG experiment</vt:lpstr>
      <vt:lpstr>Chained SG Experiment (I)</vt:lpstr>
      <vt:lpstr>Chained SG Experiment (II)</vt:lpstr>
      <vt:lpstr>Chained SG Experiment (III)</vt:lpstr>
      <vt:lpstr>Atoms with multiple electrons</vt:lpstr>
      <vt:lpstr>The Pauli Exclusion Principle</vt:lpstr>
      <vt:lpstr>Hund's Rule</vt:lpstr>
      <vt:lpstr>The “Aufbau ”principle</vt:lpstr>
      <vt:lpstr>The “Aufbau ”principle</vt:lpstr>
      <vt:lpstr>PowerPoint Presentation</vt:lpstr>
      <vt:lpstr>The periodic table of elements</vt:lpstr>
      <vt:lpstr>Ionization energies</vt:lpstr>
      <vt:lpstr>Open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mitali.banerjee</dc:creator>
  <cp:lastModifiedBy>mitali.banerjee</cp:lastModifiedBy>
  <cp:revision>4</cp:revision>
  <dcterms:created xsi:type="dcterms:W3CDTF">2025-02-18T00:54:17Z</dcterms:created>
  <dcterms:modified xsi:type="dcterms:W3CDTF">2025-02-20T06:33:56Z</dcterms:modified>
</cp:coreProperties>
</file>