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8" r:id="rId3"/>
    <p:sldId id="259" r:id="rId4"/>
    <p:sldId id="261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2" r:id="rId14"/>
    <p:sldId id="271" r:id="rId15"/>
    <p:sldId id="273" r:id="rId16"/>
    <p:sldId id="275" r:id="rId17"/>
    <p:sldId id="276" r:id="rId18"/>
    <p:sldId id="277" r:id="rId1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17026C-2D1B-48DE-931D-719F84F70046}" type="datetimeFigureOut">
              <a:rPr lang="en-US" smtClean="0"/>
              <a:t>2/20/2020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26BE6A-0504-4539-9BE6-C636449AC0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369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26BE6A-0504-4539-9BE6-C636449AC08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60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de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5782D-CD20-44A7-B966-E6DFC9A17718}" type="datetimeFigureOut">
              <a:rPr lang="de-CH" smtClean="0"/>
              <a:t>20.02.2020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A31DC-1DDB-40BF-80BA-94C3650BB66C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51802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5782D-CD20-44A7-B966-E6DFC9A17718}" type="datetimeFigureOut">
              <a:rPr lang="de-CH" smtClean="0"/>
              <a:t>20.02.2020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A31DC-1DDB-40BF-80BA-94C3650BB66C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60732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5782D-CD20-44A7-B966-E6DFC9A17718}" type="datetimeFigureOut">
              <a:rPr lang="de-CH" smtClean="0"/>
              <a:t>20.02.2020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A31DC-1DDB-40BF-80BA-94C3650BB66C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72443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5782D-CD20-44A7-B966-E6DFC9A17718}" type="datetimeFigureOut">
              <a:rPr lang="de-CH" smtClean="0"/>
              <a:t>20.02.2020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A31DC-1DDB-40BF-80BA-94C3650BB66C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44900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5782D-CD20-44A7-B966-E6DFC9A17718}" type="datetimeFigureOut">
              <a:rPr lang="de-CH" smtClean="0"/>
              <a:t>20.02.2020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A31DC-1DDB-40BF-80BA-94C3650BB66C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91809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5782D-CD20-44A7-B966-E6DFC9A17718}" type="datetimeFigureOut">
              <a:rPr lang="de-CH" smtClean="0"/>
              <a:t>20.02.2020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A31DC-1DDB-40BF-80BA-94C3650BB66C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74843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5782D-CD20-44A7-B966-E6DFC9A17718}" type="datetimeFigureOut">
              <a:rPr lang="de-CH" smtClean="0"/>
              <a:t>20.02.2020</a:t>
            </a:fld>
            <a:endParaRPr lang="de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A31DC-1DDB-40BF-80BA-94C3650BB66C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629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5782D-CD20-44A7-B966-E6DFC9A17718}" type="datetimeFigureOut">
              <a:rPr lang="de-CH" smtClean="0"/>
              <a:t>20.02.2020</a:t>
            </a:fld>
            <a:endParaRPr lang="de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A31DC-1DDB-40BF-80BA-94C3650BB66C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21403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5782D-CD20-44A7-B966-E6DFC9A17718}" type="datetimeFigureOut">
              <a:rPr lang="de-CH" smtClean="0"/>
              <a:t>20.02.2020</a:t>
            </a:fld>
            <a:endParaRPr lang="de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A31DC-1DDB-40BF-80BA-94C3650BB66C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03723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5782D-CD20-44A7-B966-E6DFC9A17718}" type="datetimeFigureOut">
              <a:rPr lang="de-CH" smtClean="0"/>
              <a:t>20.02.2020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A31DC-1DDB-40BF-80BA-94C3650BB66C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31652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5782D-CD20-44A7-B966-E6DFC9A17718}" type="datetimeFigureOut">
              <a:rPr lang="de-CH" smtClean="0"/>
              <a:t>20.02.2020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A31DC-1DDB-40BF-80BA-94C3650BB66C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74247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5782D-CD20-44A7-B966-E6DFC9A17718}" type="datetimeFigureOut">
              <a:rPr lang="de-CH" smtClean="0"/>
              <a:t>20.02.2020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5A31DC-1DDB-40BF-80BA-94C3650BB66C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97367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www.youtube.com/watch?v=UukRgqzk-K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CH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PHYS-106 (en) T</a:t>
            </a:r>
            <a:r>
              <a:rPr lang="de-DE" altLang="zh-CN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hermodynamics</a:t>
            </a:r>
            <a:endParaRPr lang="de-CH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38300" y="3997692"/>
            <a:ext cx="9144000" cy="168213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Week 1 - 20th February 2020</a:t>
            </a:r>
          </a:p>
          <a:p>
            <a:pPr>
              <a:lnSpc>
                <a:spcPct val="150000"/>
              </a:lnSpc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Exercise Class One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51397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if there are n steps – continuous rise of temperature?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Temperature increase by Δ</a:t>
                </a:r>
                <a:r>
                  <a:rPr lang="en-US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T/n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for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each step,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and the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length of the bar after </a:t>
                </a:r>
                <a:r>
                  <a:rPr lang="en-US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-steps is:</a:t>
                </a:r>
              </a:p>
              <a:p>
                <a:pPr marL="0" indent="0">
                  <a:buNone/>
                </a:pPr>
                <a:r>
                  <a:rPr lang="de-DE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</a:t>
                </a:r>
                <a:r>
                  <a:rPr lang="en-US" i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baseline="-25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Step</a:t>
                </a:r>
                <a:r>
                  <a:rPr lang="en-US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-n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(1+</a:t>
                </a:r>
                <a:r>
                  <a:rPr lang="el-G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αΔ</a:t>
                </a:r>
                <a:r>
                  <a:rPr lang="en-US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T/n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en-US" i="1" baseline="30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?</a:t>
                </a:r>
              </a:p>
              <a:p>
                <a:r>
                  <a:rPr lang="de-DE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Recall:</a:t>
                </a:r>
              </a:p>
              <a:p>
                <a:pPr marL="0" indent="0">
                  <a:buNone/>
                </a:pPr>
                <a:r>
                  <a:rPr lang="de-DE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de-DE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de-DE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de-DE" i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de-DE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  <m:r>
                              <a:rPr lang="de-DE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→∞</m:t>
                            </m:r>
                          </m:lim>
                        </m:limLow>
                      </m:fName>
                      <m:e>
                        <m:sSup>
                          <m:sSupPr>
                            <m:ctrlPr>
                              <a:rPr lang="de-DE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de-DE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(1+</m:t>
                            </m:r>
                            <m:r>
                              <a:rPr lang="de-DE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𝑎</m:t>
                            </m:r>
                            <m:r>
                              <a:rPr lang="de-DE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/</m:t>
                            </m:r>
                            <m:r>
                              <a:rPr lang="de-DE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  <m:r>
                              <a:rPr lang="de-DE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de-DE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sup>
                        </m:sSup>
                      </m:e>
                    </m:func>
                    <m:r>
                      <a:rPr lang="de-DE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de-DE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𝑒</m:t>
                        </m:r>
                      </m:e>
                      <m:sup>
                        <m:r>
                          <a:rPr lang="de-DE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sup>
                    </m:sSup>
                    <m:r>
                      <a:rPr lang="de-DE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−</m:t>
                    </m:r>
                    <m:r>
                      <m:rPr>
                        <m:sty m:val="p"/>
                      </m:rPr>
                      <a:rPr lang="de-DE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very</m:t>
                    </m:r>
                    <m:r>
                      <a:rPr lang="de-DE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de-DE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useful</m:t>
                    </m:r>
                    <m:r>
                      <a:rPr lang="de-DE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!</m:t>
                    </m:r>
                  </m:oMath>
                </a14:m>
                <a:endParaRPr lang="de-DE" b="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de-DE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e</a:t>
                </a:r>
                <a:r>
                  <a:rPr lang="el-G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≈</a:t>
                </a:r>
                <a:r>
                  <a:rPr lang="de-CH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de-CH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2.718281828459, a </a:t>
                </a:r>
                <a:r>
                  <a:rPr lang="de-CH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is</a:t>
                </a:r>
                <a:r>
                  <a:rPr lang="de-CH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:r>
                  <a:rPr lang="de-CH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constant</a:t>
                </a:r>
                <a:endPara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de-DE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</a:t>
                </a:r>
                <a:endParaRPr lang="de-DE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90836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if there are n steps – continuous rise of temperature?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Temperature increase by Δ</a:t>
                </a:r>
                <a:r>
                  <a:rPr lang="en-US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T/n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for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each step,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and the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length of the bar after </a:t>
                </a:r>
                <a:r>
                  <a:rPr lang="en-US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-steps is:</a:t>
                </a:r>
              </a:p>
              <a:p>
                <a:pPr marL="0" indent="0">
                  <a:buNone/>
                </a:pPr>
                <a:r>
                  <a:rPr lang="de-DE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</a:t>
                </a:r>
                <a:r>
                  <a:rPr lang="en-US" i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baseline="-25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Step</a:t>
                </a:r>
                <a:r>
                  <a:rPr lang="en-US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-n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(1+</a:t>
                </a:r>
                <a:r>
                  <a:rPr lang="el-G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αΔ</a:t>
                </a:r>
                <a:r>
                  <a:rPr lang="en-US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T/n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en-US" i="1" baseline="30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  <a:r>
                  <a:rPr lang="el-GR" baseline="30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αΔ</a:t>
                </a:r>
                <a:r>
                  <a:rPr lang="en-US" i="1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endParaRPr lang="en-US" baseline="30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de-DE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Recall:</a:t>
                </a:r>
              </a:p>
              <a:p>
                <a:pPr marL="0" indent="0">
                  <a:buNone/>
                </a:pPr>
                <a:r>
                  <a:rPr lang="de-DE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de-DE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de-DE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de-DE" i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de-DE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  <m:r>
                              <a:rPr lang="de-DE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→∞</m:t>
                            </m:r>
                          </m:lim>
                        </m:limLow>
                      </m:fName>
                      <m:e>
                        <m:sSup>
                          <m:sSupPr>
                            <m:ctrlPr>
                              <a:rPr lang="de-DE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de-DE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(1+</m:t>
                            </m:r>
                            <m:r>
                              <a:rPr lang="de-DE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𝑎</m:t>
                            </m:r>
                            <m:r>
                              <a:rPr lang="de-DE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/</m:t>
                            </m:r>
                            <m:r>
                              <a:rPr lang="de-DE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  <m:r>
                              <a:rPr lang="de-DE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de-DE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sup>
                        </m:sSup>
                      </m:e>
                    </m:func>
                    <m:r>
                      <a:rPr lang="de-DE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de-DE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𝑒</m:t>
                        </m:r>
                      </m:e>
                      <m:sup>
                        <m:r>
                          <a:rPr lang="de-DE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sup>
                    </m:sSup>
                    <m:r>
                      <a:rPr lang="de-DE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−</m:t>
                    </m:r>
                    <m:r>
                      <m:rPr>
                        <m:sty m:val="p"/>
                      </m:rPr>
                      <a:rPr lang="de-DE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very</m:t>
                    </m:r>
                    <m:r>
                      <a:rPr lang="de-DE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de-DE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useful</m:t>
                    </m:r>
                    <m:r>
                      <a:rPr lang="de-DE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!</m:t>
                    </m:r>
                  </m:oMath>
                </a14:m>
                <a:endParaRPr lang="de-DE" b="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de-DE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e</a:t>
                </a:r>
                <a:r>
                  <a:rPr lang="el-G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≈</a:t>
                </a:r>
                <a:r>
                  <a:rPr lang="de-CH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de-CH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2.718281828459, a </a:t>
                </a:r>
                <a:r>
                  <a:rPr lang="de-CH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is</a:t>
                </a:r>
                <a:r>
                  <a:rPr lang="de-CH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:r>
                  <a:rPr lang="de-CH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constant</a:t>
                </a:r>
                <a:r>
                  <a:rPr lang="de-CH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de-DE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</a:t>
                </a:r>
                <a:endParaRPr lang="de-DE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81631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if there are n steps – continuous rise of temperature?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5208221"/>
              </a:xfrm>
            </p:spPr>
            <p:txBody>
              <a:bodyPr/>
              <a:lstStyle/>
              <a:p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Temperature increase by Δ</a:t>
                </a:r>
                <a:r>
                  <a:rPr lang="en-US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T/n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for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each step,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and the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length of the bar after </a:t>
                </a:r>
                <a:r>
                  <a:rPr lang="en-US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-steps is:</a:t>
                </a:r>
              </a:p>
              <a:p>
                <a:pPr marL="0" indent="0">
                  <a:buNone/>
                </a:pPr>
                <a:r>
                  <a:rPr lang="de-DE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</a:t>
                </a:r>
                <a:r>
                  <a:rPr lang="en-US" i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baseline="-25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Step</a:t>
                </a:r>
                <a:r>
                  <a:rPr lang="en-US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-n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(1+</a:t>
                </a:r>
                <a:r>
                  <a:rPr lang="el-GR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αΔ</a:t>
                </a:r>
                <a:r>
                  <a:rPr lang="en-US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T/n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en-US" i="1" baseline="30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  <a:r>
                  <a:rPr lang="el-GR" baseline="30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αΔ</a:t>
                </a:r>
                <a:r>
                  <a:rPr lang="en-US" i="1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endParaRPr lang="en-US" baseline="30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de-DE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Recall:</a:t>
                </a:r>
              </a:p>
              <a:p>
                <a:pPr marL="0" indent="0">
                  <a:buNone/>
                </a:pPr>
                <a:r>
                  <a:rPr lang="de-DE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de-DE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de-DE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de-DE" i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de-DE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  <m:r>
                              <a:rPr lang="de-DE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→∞</m:t>
                            </m:r>
                          </m:lim>
                        </m:limLow>
                      </m:fName>
                      <m:e>
                        <m:sSup>
                          <m:sSupPr>
                            <m:ctrlPr>
                              <a:rPr lang="de-DE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de-DE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(1+</m:t>
                            </m:r>
                            <m:r>
                              <a:rPr lang="de-DE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𝑎</m:t>
                            </m:r>
                            <m:r>
                              <a:rPr lang="de-DE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/</m:t>
                            </m:r>
                            <m:r>
                              <a:rPr lang="de-DE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  <m:r>
                              <a:rPr lang="de-DE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de-DE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sup>
                        </m:sSup>
                      </m:e>
                    </m:func>
                    <m:r>
                      <a:rPr lang="de-DE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de-DE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𝑒</m:t>
                        </m:r>
                      </m:e>
                      <m:sup>
                        <m:r>
                          <a:rPr lang="de-DE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sup>
                    </m:sSup>
                    <m:r>
                      <a:rPr lang="de-DE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−</m:t>
                    </m:r>
                    <m:r>
                      <m:rPr>
                        <m:sty m:val="p"/>
                      </m:rPr>
                      <a:rPr lang="de-DE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very</m:t>
                    </m:r>
                    <m:r>
                      <a:rPr lang="de-DE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de-DE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useful</m:t>
                    </m:r>
                    <m:r>
                      <a:rPr lang="de-DE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!</m:t>
                    </m:r>
                  </m:oMath>
                </a14:m>
                <a:endParaRPr lang="de-DE" b="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de-DE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e</a:t>
                </a:r>
                <a:r>
                  <a:rPr lang="el-G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≈</a:t>
                </a:r>
                <a:r>
                  <a:rPr lang="de-CH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de-CH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2.718281828459, a </a:t>
                </a:r>
                <a:r>
                  <a:rPr lang="de-CH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is</a:t>
                </a:r>
                <a:r>
                  <a:rPr lang="de-CH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:r>
                  <a:rPr lang="de-CH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constant</a:t>
                </a:r>
                <a:r>
                  <a:rPr lang="de-CH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de-DE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Recall </a:t>
                </a:r>
                <a:r>
                  <a:rPr lang="de-DE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again</a:t>
                </a:r>
                <a:r>
                  <a:rPr lang="de-DE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Taylor </a:t>
                </a:r>
                <a:r>
                  <a:rPr lang="de-DE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expansion</a:t>
                </a:r>
                <a:r>
                  <a:rPr lang="de-DE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de-DE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of</a:t>
                </a:r>
                <a:r>
                  <a:rPr lang="de-DE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de-DE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f(x) = e</a:t>
                </a:r>
                <a:r>
                  <a:rPr lang="de-DE" i="1" baseline="30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de-DE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endParaRPr lang="en-US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de-DE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</a:t>
                </a:r>
                <a:endParaRPr lang="de-DE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5208221"/>
              </a:xfrm>
              <a:blipFill>
                <a:blip r:embed="rId2"/>
                <a:stretch>
                  <a:fillRect l="-1043" t="-19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2348" y="5256701"/>
            <a:ext cx="6076950" cy="105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69316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if there are n steps – continuous rise of temperature?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208221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Temperature increase by Δ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T/n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step,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length of the bar after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-steps is:</a:t>
            </a:r>
          </a:p>
          <a:p>
            <a:pPr marL="0" indent="0">
              <a:buNone/>
            </a:pP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(1+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αΔ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T/n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l-GR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αΔ</a:t>
            </a:r>
            <a:r>
              <a:rPr lang="en-US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 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≈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T,</a:t>
            </a:r>
          </a:p>
          <a:p>
            <a:pPr marL="0" indent="0">
              <a:buNone/>
            </a:pPr>
            <a:endParaRPr lang="de-D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returned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linear thermal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expansion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formula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lecture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T.</a:t>
            </a: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382" y="3419840"/>
            <a:ext cx="10696575" cy="1389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32155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06864"/>
            <a:ext cx="10515600" cy="1325563"/>
          </a:xfrm>
        </p:spPr>
        <p:txBody>
          <a:bodyPr/>
          <a:lstStyle/>
          <a:p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much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care?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0808" y="1438701"/>
            <a:ext cx="9639300" cy="90487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15108" y="2936631"/>
            <a:ext cx="10515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Melting</a:t>
            </a:r>
            <a:r>
              <a:rPr lang="de-D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temperature</a:t>
            </a:r>
            <a:r>
              <a:rPr lang="de-D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de-D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de-D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Aluminium – </a:t>
            </a:r>
            <a:r>
              <a:rPr lang="de-D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933 </a:t>
            </a:r>
            <a:r>
              <a:rPr lang="de-D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</a:p>
          <a:p>
            <a:r>
              <a:rPr lang="de-D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Iron – 1811 K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91495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06864"/>
            <a:ext cx="10515600" cy="1325563"/>
          </a:xfrm>
        </p:spPr>
        <p:txBody>
          <a:bodyPr/>
          <a:lstStyle/>
          <a:p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much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care?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0808" y="1438701"/>
            <a:ext cx="9639300" cy="90487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23900" y="2664070"/>
            <a:ext cx="10515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Melting</a:t>
            </a:r>
            <a:r>
              <a:rPr lang="de-D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temperature</a:t>
            </a:r>
            <a:r>
              <a:rPr lang="de-D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de-D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de-D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Aluminium – 933 K</a:t>
            </a:r>
          </a:p>
          <a:p>
            <a:r>
              <a:rPr lang="de-D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Iron – 1811 K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Estimate</a:t>
            </a:r>
            <a:r>
              <a:rPr lang="de-D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1 </a:t>
            </a:r>
            <a:r>
              <a:rPr lang="de-DE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meter</a:t>
            </a:r>
            <a:r>
              <a:rPr lang="de-D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long</a:t>
            </a:r>
            <a:r>
              <a:rPr lang="de-D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iron</a:t>
            </a:r>
            <a:r>
              <a:rPr lang="de-D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bar </a:t>
            </a:r>
            <a:r>
              <a:rPr lang="de-DE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de-D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aluminium</a:t>
            </a:r>
            <a:r>
              <a:rPr lang="de-D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bar: </a:t>
            </a:r>
            <a:r>
              <a:rPr lang="de-DE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assuming</a:t>
            </a:r>
            <a:r>
              <a:rPr lang="de-D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linear thermal </a:t>
            </a:r>
            <a:r>
              <a:rPr lang="de-DE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expansion</a:t>
            </a:r>
            <a:r>
              <a:rPr lang="de-DE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de-D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room</a:t>
            </a:r>
            <a:r>
              <a:rPr lang="de-D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temperature</a:t>
            </a:r>
            <a:r>
              <a:rPr lang="de-D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(300 K) </a:t>
            </a:r>
            <a:r>
              <a:rPr lang="de-DE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de-D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melting</a:t>
            </a:r>
            <a:r>
              <a:rPr lang="de-D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point</a:t>
            </a:r>
            <a:r>
              <a:rPr lang="de-D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de-D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length</a:t>
            </a:r>
            <a:r>
              <a:rPr lang="de-D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will </a:t>
            </a:r>
            <a:r>
              <a:rPr lang="de-DE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de-D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  </a:t>
            </a:r>
            <a:endParaRPr lang="de-DE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Compare</a:t>
            </a:r>
            <a:r>
              <a:rPr lang="de-D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de-D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de-D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de-D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de-D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obtained</a:t>
            </a:r>
            <a:r>
              <a:rPr lang="de-D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de-D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de-D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precise</a:t>
            </a:r>
            <a:r>
              <a:rPr lang="de-D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formula</a:t>
            </a:r>
            <a:r>
              <a:rPr lang="de-D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de-D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thermal </a:t>
            </a:r>
            <a:r>
              <a:rPr lang="de-DE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expansion</a:t>
            </a:r>
            <a:r>
              <a:rPr lang="de-D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de-DE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11103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06864"/>
            <a:ext cx="10515600" cy="1325563"/>
          </a:xfrm>
        </p:spPr>
        <p:txBody>
          <a:bodyPr/>
          <a:lstStyle/>
          <a:p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much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care?  -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Nothing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9069" y="1702533"/>
            <a:ext cx="10515600" cy="4351338"/>
          </a:xfrm>
        </p:spPr>
        <p:txBody>
          <a:bodyPr/>
          <a:lstStyle/>
          <a:p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Unless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melt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solid…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9967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9069" y="171695"/>
            <a:ext cx="10515600" cy="1325563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Anomalous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behaviour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wate</a:t>
            </a:r>
            <a:r>
              <a:rPr lang="de-DE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366" y="2047694"/>
            <a:ext cx="6575811" cy="4351338"/>
          </a:xfrm>
        </p:spPr>
      </p:pic>
      <p:sp>
        <p:nvSpPr>
          <p:cNvPr id="5" name="Rectangle 4"/>
          <p:cNvSpPr/>
          <p:nvPr/>
        </p:nvSpPr>
        <p:spPr>
          <a:xfrm>
            <a:off x="7576039" y="2145981"/>
            <a:ext cx="471560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density of water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decreases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(volume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increases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with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decreasing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temperature, and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reaches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its maximum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 4 </a:t>
            </a:r>
            <a:r>
              <a:rPr lang="en-US" sz="2800" baseline="30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1000 kg/m</a:t>
            </a:r>
            <a:r>
              <a:rPr lang="en-US" sz="2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05538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Reason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molecular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force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also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known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hydrogen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bonds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Thanks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polar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structure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water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molecule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r>
              <a:rPr lang="de-CH" dirty="0">
                <a:hlinkClick r:id="rId2"/>
              </a:rPr>
              <a:t>https://www.youtube.com/watch?v=UukRgqzk-KE</a:t>
            </a:r>
            <a:endParaRPr lang="de-D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3944" y="3205500"/>
            <a:ext cx="5431448" cy="327073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045560" y="4491342"/>
            <a:ext cx="6682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 smtClean="0"/>
              <a:t>O 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632939" y="5111269"/>
            <a:ext cx="6682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H</a:t>
            </a:r>
            <a:r>
              <a:rPr lang="de-DE" sz="2400" b="1" dirty="0" smtClean="0"/>
              <a:t> </a:t>
            </a:r>
            <a:endParaRPr lang="en-US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616814" y="5111268"/>
            <a:ext cx="6682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H</a:t>
            </a:r>
            <a:r>
              <a:rPr lang="de-DE" sz="2400" b="1" dirty="0" smtClean="0"/>
              <a:t>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827484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Linear Thermal Expansion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 ≈ 3α</a:t>
            </a:r>
            <a:endParaRPr lang="en-US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4342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Linear Thermal Expansion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  <a:p>
            <a:pPr>
              <a:lnSpc>
                <a:spcPct val="150000"/>
              </a:lnSpc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 ≈ 3α</a:t>
            </a:r>
            <a:endParaRPr lang="en-US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 flipV="1">
            <a:off x="1529862" y="3407813"/>
            <a:ext cx="316523" cy="118696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917328" y="4601038"/>
            <a:ext cx="42789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Why is it </a:t>
            </a:r>
            <a:r>
              <a:rPr lang="zh-CN" altLang="de-D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l-G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≈</a:t>
            </a:r>
            <a:r>
              <a:rPr lang="zh-CN" altLang="de-D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de-D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not </a:t>
            </a:r>
            <a:r>
              <a:rPr lang="zh-CN" altLang="de-D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de-D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zh-CN" altLang="de-D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de-DE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829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977" y="-8006"/>
            <a:ext cx="10515600" cy="1325563"/>
          </a:xfrm>
        </p:spPr>
        <p:txBody>
          <a:bodyPr/>
          <a:lstStyle/>
          <a:p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not)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noticed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5977" y="1145564"/>
            <a:ext cx="10515600" cy="1950413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549770" y="2120770"/>
            <a:ext cx="3006968" cy="35035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982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977" y="-8006"/>
            <a:ext cx="10515600" cy="1325563"/>
          </a:xfrm>
        </p:spPr>
        <p:txBody>
          <a:bodyPr/>
          <a:lstStyle/>
          <a:p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not)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noticed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35977" y="1145564"/>
            <a:ext cx="10515600" cy="195041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/>
          <a:srcRect t="618" b="2122"/>
          <a:stretch/>
        </p:blipFill>
        <p:spPr>
          <a:xfrm>
            <a:off x="635977" y="3622431"/>
            <a:ext cx="10515600" cy="3165231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549770" y="2120770"/>
            <a:ext cx="3006968" cy="35035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976" y="6481267"/>
            <a:ext cx="1606061" cy="35035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292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4448"/>
            <a:ext cx="10515600" cy="1325563"/>
          </a:xfrm>
        </p:spPr>
        <p:txBody>
          <a:bodyPr/>
          <a:lstStyle/>
          <a:p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Why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condition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0011"/>
            <a:ext cx="10515600" cy="4626952"/>
          </a:xfrm>
        </p:spPr>
        <p:txBody>
          <a:bodyPr/>
          <a:lstStyle/>
          <a:p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Consider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following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protocal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linear thermal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expansion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de-D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Step-1: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temperature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2;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Step-2: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 the temperature by another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783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4448"/>
            <a:ext cx="10515600" cy="1325563"/>
          </a:xfrm>
        </p:spPr>
        <p:txBody>
          <a:bodyPr/>
          <a:lstStyle/>
          <a:p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Why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condition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0011"/>
            <a:ext cx="10515600" cy="4626952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Consider the following protocol for linear thermal expansion: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Step-1: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temperature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2;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Step-2: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 the temperature by another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</a:p>
          <a:p>
            <a:endParaRPr lang="de-D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the Step-1,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length of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bar is given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l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tep-1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(1+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αΔ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2);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after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Step-2: </a:t>
            </a:r>
          </a:p>
          <a:p>
            <a:pPr marL="0" indent="0">
              <a:buNone/>
            </a:pP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l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Step-2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Step-1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(1+αΔ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=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(1+αΔ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de-D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474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4448"/>
            <a:ext cx="10515600" cy="1325563"/>
          </a:xfrm>
        </p:spPr>
        <p:txBody>
          <a:bodyPr/>
          <a:lstStyle/>
          <a:p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Why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condition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0010"/>
            <a:ext cx="10515600" cy="5307989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Consider the following protocol for linear thermal expansion: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Step-1: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temperature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2;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Step-2: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 the temperature by another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</a:p>
          <a:p>
            <a:endParaRPr lang="de-D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the Step-1,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length of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bar is given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l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tep-1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(1+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αΔ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2);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after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Step-2: </a:t>
            </a:r>
          </a:p>
          <a:p>
            <a:pPr marL="0" indent="0">
              <a:buNone/>
            </a:pP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l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Step-2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Step-1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(1+αΔ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=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(1+αΔ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Nonlinear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different </a:t>
            </a:r>
            <a:r>
              <a:rPr lang="de-D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!</a:t>
            </a:r>
            <a:endParaRPr lang="de-D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0971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if there are n steps – continuous rise of temperature?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Temperature increase by Δ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T/n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step,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length of the bar after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-steps is:</a:t>
            </a:r>
          </a:p>
          <a:p>
            <a:pPr marL="0" indent="0">
              <a:buNone/>
            </a:pP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(1+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αΔ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T/n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?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de-D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99620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805</Words>
  <Application>Microsoft Office PowerPoint</Application>
  <PresentationFormat>Widescreen</PresentationFormat>
  <Paragraphs>98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等线</vt:lpstr>
      <vt:lpstr>等线 Light</vt:lpstr>
      <vt:lpstr>Arial</vt:lpstr>
      <vt:lpstr>Calibri</vt:lpstr>
      <vt:lpstr>Calibri Light</vt:lpstr>
      <vt:lpstr>Cambria Math</vt:lpstr>
      <vt:lpstr>Times New Roman</vt:lpstr>
      <vt:lpstr>Office Theme</vt:lpstr>
      <vt:lpstr>PHYS-106 (en) Thermodynamics</vt:lpstr>
      <vt:lpstr>Linear Thermal Expansion</vt:lpstr>
      <vt:lpstr>Linear Thermal Expansion</vt:lpstr>
      <vt:lpstr>You may (or may not) have noticed</vt:lpstr>
      <vt:lpstr>You may (or may not) have noticed</vt:lpstr>
      <vt:lpstr>Why this condition?</vt:lpstr>
      <vt:lpstr>Why this condition?</vt:lpstr>
      <vt:lpstr>Why this condition?</vt:lpstr>
      <vt:lpstr>What if there are n steps – continuous rise of temperature?</vt:lpstr>
      <vt:lpstr>What if there are n steps – continuous rise of temperature?</vt:lpstr>
      <vt:lpstr>What if there are n steps – continuous rise of temperature?</vt:lpstr>
      <vt:lpstr>What if there are n steps – continuous rise of temperature?</vt:lpstr>
      <vt:lpstr>What if there are n steps – continuous rise of temperature?</vt:lpstr>
      <vt:lpstr>How much should I care?</vt:lpstr>
      <vt:lpstr>How much should I care?</vt:lpstr>
      <vt:lpstr>How much should I care?  - Nothing</vt:lpstr>
      <vt:lpstr>Anomalous behaviour of water</vt:lpstr>
      <vt:lpstr>Reason</vt:lpstr>
    </vt:vector>
  </TitlesOfParts>
  <Company>PSI - Paul Scherrer Institut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PHYS-106 (en) Thermodynamics</dc:title>
  <dc:creator>Yu Le</dc:creator>
  <cp:lastModifiedBy>Yu Le</cp:lastModifiedBy>
  <cp:revision>14</cp:revision>
  <dcterms:created xsi:type="dcterms:W3CDTF">2020-02-19T20:47:07Z</dcterms:created>
  <dcterms:modified xsi:type="dcterms:W3CDTF">2020-02-20T19:19:24Z</dcterms:modified>
</cp:coreProperties>
</file>