
<file path=[Content_Types].xml><?xml version="1.0" encoding="utf-8"?>
<Types xmlns="http://schemas.openxmlformats.org/package/2006/content-types">
  <Default Extension="bmp" ContentType="image/bmp"/>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handoutMasterIdLst>
    <p:handoutMasterId r:id="rId34"/>
  </p:handoutMasterIdLst>
  <p:sldIdLst>
    <p:sldId id="256" r:id="rId2"/>
    <p:sldId id="265" r:id="rId3"/>
    <p:sldId id="268" r:id="rId4"/>
    <p:sldId id="269" r:id="rId5"/>
    <p:sldId id="289" r:id="rId6"/>
    <p:sldId id="280" r:id="rId7"/>
    <p:sldId id="281" r:id="rId8"/>
    <p:sldId id="261" r:id="rId9"/>
    <p:sldId id="291" r:id="rId10"/>
    <p:sldId id="266" r:id="rId11"/>
    <p:sldId id="287" r:id="rId12"/>
    <p:sldId id="270" r:id="rId13"/>
    <p:sldId id="267" r:id="rId14"/>
    <p:sldId id="262" r:id="rId15"/>
    <p:sldId id="263" r:id="rId16"/>
    <p:sldId id="264" r:id="rId17"/>
    <p:sldId id="276" r:id="rId18"/>
    <p:sldId id="273" r:id="rId19"/>
    <p:sldId id="274" r:id="rId20"/>
    <p:sldId id="277" r:id="rId21"/>
    <p:sldId id="278" r:id="rId22"/>
    <p:sldId id="288" r:id="rId23"/>
    <p:sldId id="290" r:id="rId24"/>
    <p:sldId id="282" r:id="rId25"/>
    <p:sldId id="283" r:id="rId26"/>
    <p:sldId id="286" r:id="rId27"/>
    <p:sldId id="284" r:id="rId28"/>
    <p:sldId id="285" r:id="rId29"/>
    <p:sldId id="271" r:id="rId30"/>
    <p:sldId id="272" r:id="rId31"/>
    <p:sldId id="275" r:id="rId3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senza titolo" id="{2F61F5BA-76FA-45E4-9E6D-8ABBB2FC06DB}">
          <p14:sldIdLst>
            <p14:sldId id="256"/>
            <p14:sldId id="265"/>
            <p14:sldId id="268"/>
            <p14:sldId id="269"/>
            <p14:sldId id="289"/>
            <p14:sldId id="280"/>
            <p14:sldId id="281"/>
            <p14:sldId id="261"/>
            <p14:sldId id="291"/>
            <p14:sldId id="266"/>
            <p14:sldId id="287"/>
            <p14:sldId id="270"/>
            <p14:sldId id="267"/>
            <p14:sldId id="262"/>
            <p14:sldId id="263"/>
            <p14:sldId id="264"/>
            <p14:sldId id="276"/>
            <p14:sldId id="273"/>
            <p14:sldId id="274"/>
            <p14:sldId id="277"/>
            <p14:sldId id="278"/>
            <p14:sldId id="288"/>
            <p14:sldId id="290"/>
            <p14:sldId id="282"/>
            <p14:sldId id="283"/>
            <p14:sldId id="286"/>
            <p14:sldId id="284"/>
            <p14:sldId id="285"/>
            <p14:sldId id="271"/>
            <p14:sldId id="272"/>
            <p14:sldId id="27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3AC236-0431-5619-D016-655C1CAB9648}" v="4" dt="2024-10-03T14:55:43.3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37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F509E663-F660-6B26-6452-1A9468DA91A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a:extLst>
              <a:ext uri="{FF2B5EF4-FFF2-40B4-BE49-F238E27FC236}">
                <a16:creationId xmlns:a16="http://schemas.microsoft.com/office/drawing/2014/main" id="{1BB690DC-2FB5-2FB0-03FF-0CE37B2287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8FDD4A-C03E-4991-9298-BF5DEC33ED68}" type="datetimeFigureOut">
              <a:rPr lang="it-IT" smtClean="0"/>
              <a:t>04/10/2024</a:t>
            </a:fld>
            <a:endParaRPr lang="it-IT"/>
          </a:p>
        </p:txBody>
      </p:sp>
      <p:sp>
        <p:nvSpPr>
          <p:cNvPr id="4" name="Segnaposto piè di pagina 3">
            <a:extLst>
              <a:ext uri="{FF2B5EF4-FFF2-40B4-BE49-F238E27FC236}">
                <a16:creationId xmlns:a16="http://schemas.microsoft.com/office/drawing/2014/main" id="{5CD95830-09A3-87A6-D737-D0B6AC5D21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a:extLst>
              <a:ext uri="{FF2B5EF4-FFF2-40B4-BE49-F238E27FC236}">
                <a16:creationId xmlns:a16="http://schemas.microsoft.com/office/drawing/2014/main" id="{4261C851-60A8-FBBB-484C-D8A84987CE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BF1C6C-55C5-4767-96D9-E8E748141BC9}" type="slidenum">
              <a:rPr lang="it-IT" smtClean="0"/>
              <a:t>‹#›</a:t>
            </a:fld>
            <a:endParaRPr lang="it-IT"/>
          </a:p>
        </p:txBody>
      </p:sp>
    </p:spTree>
    <p:extLst>
      <p:ext uri="{BB962C8B-B14F-4D97-AF65-F5344CB8AC3E}">
        <p14:creationId xmlns:p14="http://schemas.microsoft.com/office/powerpoint/2010/main" val="340626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7CA220-B665-4C8C-A41E-9344D7FD7393}" type="datetimeFigureOut">
              <a:rPr lang="it-IT" smtClean="0"/>
              <a:t>04/10/2024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4F6CDF-BE77-4C0A-9122-C3525943922B}" type="slidenum">
              <a:rPr lang="it-IT" smtClean="0"/>
              <a:t>‹#›</a:t>
            </a:fld>
            <a:endParaRPr lang="it-IT"/>
          </a:p>
        </p:txBody>
      </p:sp>
    </p:spTree>
    <p:extLst>
      <p:ext uri="{BB962C8B-B14F-4D97-AF65-F5344CB8AC3E}">
        <p14:creationId xmlns:p14="http://schemas.microsoft.com/office/powerpoint/2010/main" val="52186830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A04F6CDF-BE77-4C0A-9122-C3525943922B}" type="slidenum">
              <a:rPr lang="it-IT" smtClean="0"/>
              <a:t>1</a:t>
            </a:fld>
            <a:endParaRPr lang="it-IT"/>
          </a:p>
        </p:txBody>
      </p:sp>
    </p:spTree>
    <p:extLst>
      <p:ext uri="{BB962C8B-B14F-4D97-AF65-F5344CB8AC3E}">
        <p14:creationId xmlns:p14="http://schemas.microsoft.com/office/powerpoint/2010/main" val="1762161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C2CF1A-B21D-FF85-9632-5276FFEA7A72}"/>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963F791A-B8AA-636E-FFC5-D0EEECD22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39B21AE-E374-36F1-55EB-F880F61D61CB}"/>
              </a:ext>
            </a:extLst>
          </p:cNvPr>
          <p:cNvSpPr>
            <a:spLocks noGrp="1"/>
          </p:cNvSpPr>
          <p:nvPr>
            <p:ph type="dt" sz="half" idx="10"/>
          </p:nvPr>
        </p:nvSpPr>
        <p:spPr/>
        <p:txBody>
          <a:bodyPr/>
          <a:lstStyle/>
          <a:p>
            <a:fld id="{0104CD65-FA5C-4D90-BCD0-6F83E7CC0334}" type="datetime1">
              <a:rPr lang="it-IT" smtClean="0"/>
              <a:t>04/10/2024</a:t>
            </a:fld>
            <a:endParaRPr lang="it-IT"/>
          </a:p>
        </p:txBody>
      </p:sp>
      <p:sp>
        <p:nvSpPr>
          <p:cNvPr id="5" name="Segnaposto piè di pagina 4">
            <a:extLst>
              <a:ext uri="{FF2B5EF4-FFF2-40B4-BE49-F238E27FC236}">
                <a16:creationId xmlns:a16="http://schemas.microsoft.com/office/drawing/2014/main" id="{2E92A167-25FB-2E8A-49CB-6C2FF571A2E7}"/>
              </a:ext>
            </a:extLst>
          </p:cNvPr>
          <p:cNvSpPr>
            <a:spLocks noGrp="1"/>
          </p:cNvSpPr>
          <p:nvPr>
            <p:ph type="ftr" sz="quarter" idx="11"/>
          </p:nvPr>
        </p:nvSpPr>
        <p:spPr/>
        <p:txBody>
          <a:bodyPr/>
          <a:lstStyle/>
          <a:p>
            <a:r>
              <a:rPr lang="it-IT"/>
              <a:t>Martina Curcuruto, Beatrice Campo, Timofei Tunekov</a:t>
            </a:r>
          </a:p>
        </p:txBody>
      </p:sp>
      <p:sp>
        <p:nvSpPr>
          <p:cNvPr id="6" name="Segnaposto numero diapositiva 5">
            <a:extLst>
              <a:ext uri="{FF2B5EF4-FFF2-40B4-BE49-F238E27FC236}">
                <a16:creationId xmlns:a16="http://schemas.microsoft.com/office/drawing/2014/main" id="{5DC05751-3051-F439-911F-F2D2AD8221AA}"/>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212092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00D8A9-EE99-1EDF-352F-7F84692A610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BEAA674-CCE8-B63D-D0A9-57046AF36BC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DDA19A2-8742-EEB4-318C-C7B940B5F219}"/>
              </a:ext>
            </a:extLst>
          </p:cNvPr>
          <p:cNvSpPr>
            <a:spLocks noGrp="1"/>
          </p:cNvSpPr>
          <p:nvPr>
            <p:ph type="dt" sz="half" idx="10"/>
          </p:nvPr>
        </p:nvSpPr>
        <p:spPr/>
        <p:txBody>
          <a:bodyPr/>
          <a:lstStyle/>
          <a:p>
            <a:fld id="{2F63B3EA-6FF3-4548-8F58-3DA9E01CF3BF}" type="datetime1">
              <a:rPr lang="it-IT" smtClean="0"/>
              <a:t>04/10/2024</a:t>
            </a:fld>
            <a:endParaRPr lang="it-IT"/>
          </a:p>
        </p:txBody>
      </p:sp>
      <p:sp>
        <p:nvSpPr>
          <p:cNvPr id="5" name="Segnaposto piè di pagina 4">
            <a:extLst>
              <a:ext uri="{FF2B5EF4-FFF2-40B4-BE49-F238E27FC236}">
                <a16:creationId xmlns:a16="http://schemas.microsoft.com/office/drawing/2014/main" id="{F45BA6B8-9847-20A4-63D7-A9880984A538}"/>
              </a:ext>
            </a:extLst>
          </p:cNvPr>
          <p:cNvSpPr>
            <a:spLocks noGrp="1"/>
          </p:cNvSpPr>
          <p:nvPr>
            <p:ph type="ftr" sz="quarter" idx="11"/>
          </p:nvPr>
        </p:nvSpPr>
        <p:spPr/>
        <p:txBody>
          <a:bodyPr/>
          <a:lstStyle/>
          <a:p>
            <a:r>
              <a:rPr lang="it-IT"/>
              <a:t>Martina Curcuruto, Beatrice Campo, Timofei Tunekov</a:t>
            </a:r>
          </a:p>
        </p:txBody>
      </p:sp>
      <p:sp>
        <p:nvSpPr>
          <p:cNvPr id="6" name="Segnaposto numero diapositiva 5">
            <a:extLst>
              <a:ext uri="{FF2B5EF4-FFF2-40B4-BE49-F238E27FC236}">
                <a16:creationId xmlns:a16="http://schemas.microsoft.com/office/drawing/2014/main" id="{C186B6E3-09CA-B68D-5001-F41D70F5C8A3}"/>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3851791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F432CAE-ABA7-8798-7C86-17A4DA56DE5D}"/>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6CAE60A-3F46-2DAE-77FD-F6279BD0D127}"/>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62EFC29-AD6A-6793-7687-82307FB55468}"/>
              </a:ext>
            </a:extLst>
          </p:cNvPr>
          <p:cNvSpPr>
            <a:spLocks noGrp="1"/>
          </p:cNvSpPr>
          <p:nvPr>
            <p:ph type="dt" sz="half" idx="10"/>
          </p:nvPr>
        </p:nvSpPr>
        <p:spPr/>
        <p:txBody>
          <a:bodyPr/>
          <a:lstStyle/>
          <a:p>
            <a:fld id="{8CBDF06E-5F34-4A49-A75B-52071A84EE22}" type="datetime1">
              <a:rPr lang="it-IT" smtClean="0"/>
              <a:t>04/10/2024</a:t>
            </a:fld>
            <a:endParaRPr lang="it-IT"/>
          </a:p>
        </p:txBody>
      </p:sp>
      <p:sp>
        <p:nvSpPr>
          <p:cNvPr id="5" name="Segnaposto piè di pagina 4">
            <a:extLst>
              <a:ext uri="{FF2B5EF4-FFF2-40B4-BE49-F238E27FC236}">
                <a16:creationId xmlns:a16="http://schemas.microsoft.com/office/drawing/2014/main" id="{1222D198-1C91-1E73-4998-B82643E52743}"/>
              </a:ext>
            </a:extLst>
          </p:cNvPr>
          <p:cNvSpPr>
            <a:spLocks noGrp="1"/>
          </p:cNvSpPr>
          <p:nvPr>
            <p:ph type="ftr" sz="quarter" idx="11"/>
          </p:nvPr>
        </p:nvSpPr>
        <p:spPr/>
        <p:txBody>
          <a:bodyPr/>
          <a:lstStyle/>
          <a:p>
            <a:r>
              <a:rPr lang="it-IT"/>
              <a:t>Martina Curcuruto, Beatrice Campo, Timofei Tunekov</a:t>
            </a:r>
          </a:p>
        </p:txBody>
      </p:sp>
      <p:sp>
        <p:nvSpPr>
          <p:cNvPr id="6" name="Segnaposto numero diapositiva 5">
            <a:extLst>
              <a:ext uri="{FF2B5EF4-FFF2-40B4-BE49-F238E27FC236}">
                <a16:creationId xmlns:a16="http://schemas.microsoft.com/office/drawing/2014/main" id="{C81FF936-39B5-DDA6-BF37-8FDACA54A65C}"/>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122875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464A24-D398-F78F-0D44-010247C73428}"/>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A5D5FE6-60FE-7DB5-ACCD-51A54E64EC4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49706F3-E185-70DC-61DA-C9DD45D7A347}"/>
              </a:ext>
            </a:extLst>
          </p:cNvPr>
          <p:cNvSpPr>
            <a:spLocks noGrp="1"/>
          </p:cNvSpPr>
          <p:nvPr>
            <p:ph type="dt" sz="half" idx="10"/>
          </p:nvPr>
        </p:nvSpPr>
        <p:spPr/>
        <p:txBody>
          <a:bodyPr/>
          <a:lstStyle/>
          <a:p>
            <a:fld id="{CC357C90-5994-455D-B332-019229AC6137}" type="datetime1">
              <a:rPr lang="it-IT" smtClean="0"/>
              <a:t>04/10/2024</a:t>
            </a:fld>
            <a:endParaRPr lang="it-IT"/>
          </a:p>
        </p:txBody>
      </p:sp>
      <p:sp>
        <p:nvSpPr>
          <p:cNvPr id="5" name="Segnaposto piè di pagina 4">
            <a:extLst>
              <a:ext uri="{FF2B5EF4-FFF2-40B4-BE49-F238E27FC236}">
                <a16:creationId xmlns:a16="http://schemas.microsoft.com/office/drawing/2014/main" id="{94D95860-4933-BC36-6ADF-62BCB084C8CA}"/>
              </a:ext>
            </a:extLst>
          </p:cNvPr>
          <p:cNvSpPr>
            <a:spLocks noGrp="1"/>
          </p:cNvSpPr>
          <p:nvPr>
            <p:ph type="ftr" sz="quarter" idx="11"/>
          </p:nvPr>
        </p:nvSpPr>
        <p:spPr/>
        <p:txBody>
          <a:bodyPr/>
          <a:lstStyle/>
          <a:p>
            <a:r>
              <a:rPr lang="it-IT"/>
              <a:t>Martina Curcuruto, Beatrice Campo, Timofei Tunekov</a:t>
            </a:r>
          </a:p>
        </p:txBody>
      </p:sp>
      <p:sp>
        <p:nvSpPr>
          <p:cNvPr id="6" name="Segnaposto numero diapositiva 5">
            <a:extLst>
              <a:ext uri="{FF2B5EF4-FFF2-40B4-BE49-F238E27FC236}">
                <a16:creationId xmlns:a16="http://schemas.microsoft.com/office/drawing/2014/main" id="{7988ED1A-6903-B9E3-E2C3-8F332E1F12BD}"/>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329243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648B4DC-673C-C151-410E-61B9C985EBA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57249C93-BA77-D505-03FA-F1C533A9E75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02E990A-E521-2A63-5417-1E3848549EA8}"/>
              </a:ext>
            </a:extLst>
          </p:cNvPr>
          <p:cNvSpPr>
            <a:spLocks noGrp="1"/>
          </p:cNvSpPr>
          <p:nvPr>
            <p:ph type="dt" sz="half" idx="10"/>
          </p:nvPr>
        </p:nvSpPr>
        <p:spPr/>
        <p:txBody>
          <a:bodyPr/>
          <a:lstStyle/>
          <a:p>
            <a:fld id="{F09E26CC-747D-4BEA-8C6F-B52C25BF2F95}" type="datetime1">
              <a:rPr lang="it-IT" smtClean="0"/>
              <a:t>04/10/2024</a:t>
            </a:fld>
            <a:endParaRPr lang="it-IT"/>
          </a:p>
        </p:txBody>
      </p:sp>
      <p:sp>
        <p:nvSpPr>
          <p:cNvPr id="5" name="Segnaposto piè di pagina 4">
            <a:extLst>
              <a:ext uri="{FF2B5EF4-FFF2-40B4-BE49-F238E27FC236}">
                <a16:creationId xmlns:a16="http://schemas.microsoft.com/office/drawing/2014/main" id="{97749854-D6CD-4B61-6A05-FB1585203620}"/>
              </a:ext>
            </a:extLst>
          </p:cNvPr>
          <p:cNvSpPr>
            <a:spLocks noGrp="1"/>
          </p:cNvSpPr>
          <p:nvPr>
            <p:ph type="ftr" sz="quarter" idx="11"/>
          </p:nvPr>
        </p:nvSpPr>
        <p:spPr/>
        <p:txBody>
          <a:bodyPr/>
          <a:lstStyle/>
          <a:p>
            <a:r>
              <a:rPr lang="it-IT"/>
              <a:t>Martina Curcuruto, Beatrice Campo, Timofei Tunekov</a:t>
            </a:r>
          </a:p>
        </p:txBody>
      </p:sp>
      <p:sp>
        <p:nvSpPr>
          <p:cNvPr id="6" name="Segnaposto numero diapositiva 5">
            <a:extLst>
              <a:ext uri="{FF2B5EF4-FFF2-40B4-BE49-F238E27FC236}">
                <a16:creationId xmlns:a16="http://schemas.microsoft.com/office/drawing/2014/main" id="{32C0D98A-03F5-6D6E-7324-90B08A13E252}"/>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2784635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6A097D9-A7B7-0818-C39B-10272DE0A8EF}"/>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29AD865-92F2-A77B-2BD8-01B687AA204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F9C2707-3C48-884A-3612-260B66526EBD}"/>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549231A-F604-0136-77B8-71027A18ADBB}"/>
              </a:ext>
            </a:extLst>
          </p:cNvPr>
          <p:cNvSpPr>
            <a:spLocks noGrp="1"/>
          </p:cNvSpPr>
          <p:nvPr>
            <p:ph type="dt" sz="half" idx="10"/>
          </p:nvPr>
        </p:nvSpPr>
        <p:spPr/>
        <p:txBody>
          <a:bodyPr/>
          <a:lstStyle/>
          <a:p>
            <a:fld id="{1C3F6B2E-2F68-43E0-ABD1-981B75330F88}" type="datetime1">
              <a:rPr lang="it-IT" smtClean="0"/>
              <a:t>04/10/2024</a:t>
            </a:fld>
            <a:endParaRPr lang="it-IT"/>
          </a:p>
        </p:txBody>
      </p:sp>
      <p:sp>
        <p:nvSpPr>
          <p:cNvPr id="6" name="Segnaposto piè di pagina 5">
            <a:extLst>
              <a:ext uri="{FF2B5EF4-FFF2-40B4-BE49-F238E27FC236}">
                <a16:creationId xmlns:a16="http://schemas.microsoft.com/office/drawing/2014/main" id="{731C96A1-06E5-78EF-51D0-1EE598CF47E7}"/>
              </a:ext>
            </a:extLst>
          </p:cNvPr>
          <p:cNvSpPr>
            <a:spLocks noGrp="1"/>
          </p:cNvSpPr>
          <p:nvPr>
            <p:ph type="ftr" sz="quarter" idx="11"/>
          </p:nvPr>
        </p:nvSpPr>
        <p:spPr/>
        <p:txBody>
          <a:bodyPr/>
          <a:lstStyle/>
          <a:p>
            <a:r>
              <a:rPr lang="it-IT"/>
              <a:t>Martina Curcuruto, Beatrice Campo, Timofei Tunekov</a:t>
            </a:r>
          </a:p>
        </p:txBody>
      </p:sp>
      <p:sp>
        <p:nvSpPr>
          <p:cNvPr id="7" name="Segnaposto numero diapositiva 6">
            <a:extLst>
              <a:ext uri="{FF2B5EF4-FFF2-40B4-BE49-F238E27FC236}">
                <a16:creationId xmlns:a16="http://schemas.microsoft.com/office/drawing/2014/main" id="{7FC630AF-8F4A-6D67-6DBD-FD0031A27044}"/>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144957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EB4882-AF0A-E744-02D8-2099FAFF744A}"/>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A1D8263-27F7-F66D-CCC3-2C47A782E1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B319D94-4DA9-14E2-7FD1-F1F576C9C529}"/>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9FDC777-0FD7-C985-0063-EB183728F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E7C6FF0-2CC7-8285-ACEF-56EF2528B41D}"/>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5301285-FC31-75B7-8697-D861D1F2539D}"/>
              </a:ext>
            </a:extLst>
          </p:cNvPr>
          <p:cNvSpPr>
            <a:spLocks noGrp="1"/>
          </p:cNvSpPr>
          <p:nvPr>
            <p:ph type="dt" sz="half" idx="10"/>
          </p:nvPr>
        </p:nvSpPr>
        <p:spPr/>
        <p:txBody>
          <a:bodyPr/>
          <a:lstStyle/>
          <a:p>
            <a:fld id="{786F6056-A6E9-47A1-9ED4-FFED3CFF2078}" type="datetime1">
              <a:rPr lang="it-IT" smtClean="0"/>
              <a:t>04/10/2024</a:t>
            </a:fld>
            <a:endParaRPr lang="it-IT"/>
          </a:p>
        </p:txBody>
      </p:sp>
      <p:sp>
        <p:nvSpPr>
          <p:cNvPr id="8" name="Segnaposto piè di pagina 7">
            <a:extLst>
              <a:ext uri="{FF2B5EF4-FFF2-40B4-BE49-F238E27FC236}">
                <a16:creationId xmlns:a16="http://schemas.microsoft.com/office/drawing/2014/main" id="{6F2BCE87-FDF4-735F-360E-BE66823C0ADA}"/>
              </a:ext>
            </a:extLst>
          </p:cNvPr>
          <p:cNvSpPr>
            <a:spLocks noGrp="1"/>
          </p:cNvSpPr>
          <p:nvPr>
            <p:ph type="ftr" sz="quarter" idx="11"/>
          </p:nvPr>
        </p:nvSpPr>
        <p:spPr/>
        <p:txBody>
          <a:bodyPr/>
          <a:lstStyle/>
          <a:p>
            <a:r>
              <a:rPr lang="it-IT"/>
              <a:t>Martina Curcuruto, Beatrice Campo, Timofei Tunekov</a:t>
            </a:r>
          </a:p>
        </p:txBody>
      </p:sp>
      <p:sp>
        <p:nvSpPr>
          <p:cNvPr id="9" name="Segnaposto numero diapositiva 8">
            <a:extLst>
              <a:ext uri="{FF2B5EF4-FFF2-40B4-BE49-F238E27FC236}">
                <a16:creationId xmlns:a16="http://schemas.microsoft.com/office/drawing/2014/main" id="{7F13BC32-9A7A-2532-1F8F-26C075E5C66C}"/>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4147696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A772F2-5D75-A616-A5A4-07EEAB659AC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57DD2E8B-EB0F-662E-8F7B-2A4D0C3FBC9F}"/>
              </a:ext>
            </a:extLst>
          </p:cNvPr>
          <p:cNvSpPr>
            <a:spLocks noGrp="1"/>
          </p:cNvSpPr>
          <p:nvPr>
            <p:ph type="dt" sz="half" idx="10"/>
          </p:nvPr>
        </p:nvSpPr>
        <p:spPr/>
        <p:txBody>
          <a:bodyPr/>
          <a:lstStyle/>
          <a:p>
            <a:fld id="{CB6FAAAE-0611-4794-A6B4-E05060993702}" type="datetime1">
              <a:rPr lang="it-IT" smtClean="0"/>
              <a:t>04/10/2024</a:t>
            </a:fld>
            <a:endParaRPr lang="it-IT"/>
          </a:p>
        </p:txBody>
      </p:sp>
      <p:sp>
        <p:nvSpPr>
          <p:cNvPr id="4" name="Segnaposto piè di pagina 3">
            <a:extLst>
              <a:ext uri="{FF2B5EF4-FFF2-40B4-BE49-F238E27FC236}">
                <a16:creationId xmlns:a16="http://schemas.microsoft.com/office/drawing/2014/main" id="{2FBD0126-0C95-B879-FE00-EF9CA500E211}"/>
              </a:ext>
            </a:extLst>
          </p:cNvPr>
          <p:cNvSpPr>
            <a:spLocks noGrp="1"/>
          </p:cNvSpPr>
          <p:nvPr>
            <p:ph type="ftr" sz="quarter" idx="11"/>
          </p:nvPr>
        </p:nvSpPr>
        <p:spPr/>
        <p:txBody>
          <a:bodyPr/>
          <a:lstStyle/>
          <a:p>
            <a:r>
              <a:rPr lang="it-IT"/>
              <a:t>Martina Curcuruto, Beatrice Campo, Timofei Tunekov</a:t>
            </a:r>
          </a:p>
        </p:txBody>
      </p:sp>
      <p:sp>
        <p:nvSpPr>
          <p:cNvPr id="5" name="Segnaposto numero diapositiva 4">
            <a:extLst>
              <a:ext uri="{FF2B5EF4-FFF2-40B4-BE49-F238E27FC236}">
                <a16:creationId xmlns:a16="http://schemas.microsoft.com/office/drawing/2014/main" id="{A953CD85-5A16-440E-F528-AB2253DBD8A9}"/>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138026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CE94D95-CA35-D873-F520-34C9F5395702}"/>
              </a:ext>
            </a:extLst>
          </p:cNvPr>
          <p:cNvSpPr>
            <a:spLocks noGrp="1"/>
          </p:cNvSpPr>
          <p:nvPr>
            <p:ph type="dt" sz="half" idx="10"/>
          </p:nvPr>
        </p:nvSpPr>
        <p:spPr/>
        <p:txBody>
          <a:bodyPr/>
          <a:lstStyle/>
          <a:p>
            <a:fld id="{FD235251-1DBF-4D55-98EA-C7A6E9325B7D}" type="datetime1">
              <a:rPr lang="it-IT" smtClean="0"/>
              <a:t>04/10/2024</a:t>
            </a:fld>
            <a:endParaRPr lang="it-IT"/>
          </a:p>
        </p:txBody>
      </p:sp>
      <p:sp>
        <p:nvSpPr>
          <p:cNvPr id="3" name="Segnaposto piè di pagina 2">
            <a:extLst>
              <a:ext uri="{FF2B5EF4-FFF2-40B4-BE49-F238E27FC236}">
                <a16:creationId xmlns:a16="http://schemas.microsoft.com/office/drawing/2014/main" id="{E7B1FEF0-855B-44DA-3EEE-5944021DF56E}"/>
              </a:ext>
            </a:extLst>
          </p:cNvPr>
          <p:cNvSpPr>
            <a:spLocks noGrp="1"/>
          </p:cNvSpPr>
          <p:nvPr>
            <p:ph type="ftr" sz="quarter" idx="11"/>
          </p:nvPr>
        </p:nvSpPr>
        <p:spPr/>
        <p:txBody>
          <a:bodyPr/>
          <a:lstStyle/>
          <a:p>
            <a:r>
              <a:rPr lang="it-IT"/>
              <a:t>Martina Curcuruto, Beatrice Campo, Timofei Tunekov</a:t>
            </a:r>
          </a:p>
        </p:txBody>
      </p:sp>
      <p:sp>
        <p:nvSpPr>
          <p:cNvPr id="4" name="Segnaposto numero diapositiva 3">
            <a:extLst>
              <a:ext uri="{FF2B5EF4-FFF2-40B4-BE49-F238E27FC236}">
                <a16:creationId xmlns:a16="http://schemas.microsoft.com/office/drawing/2014/main" id="{F65E44A4-8574-042B-426F-51A5752572EA}"/>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67422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637D41-B616-9480-3788-28E40DF37F7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5E0F192-FB56-24D6-17B9-F8B6E48E3A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952F241-03E6-4339-E971-FFB49F2DA7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1C20A29-B321-C38E-D965-70E0FA9D04A7}"/>
              </a:ext>
            </a:extLst>
          </p:cNvPr>
          <p:cNvSpPr>
            <a:spLocks noGrp="1"/>
          </p:cNvSpPr>
          <p:nvPr>
            <p:ph type="dt" sz="half" idx="10"/>
          </p:nvPr>
        </p:nvSpPr>
        <p:spPr/>
        <p:txBody>
          <a:bodyPr/>
          <a:lstStyle/>
          <a:p>
            <a:fld id="{DF904B1A-A30F-4816-B20B-28D7F817239F}" type="datetime1">
              <a:rPr lang="it-IT" smtClean="0"/>
              <a:t>04/10/2024</a:t>
            </a:fld>
            <a:endParaRPr lang="it-IT"/>
          </a:p>
        </p:txBody>
      </p:sp>
      <p:sp>
        <p:nvSpPr>
          <p:cNvPr id="6" name="Segnaposto piè di pagina 5">
            <a:extLst>
              <a:ext uri="{FF2B5EF4-FFF2-40B4-BE49-F238E27FC236}">
                <a16:creationId xmlns:a16="http://schemas.microsoft.com/office/drawing/2014/main" id="{48EE8087-9F92-B851-0D0F-F9132CB13F4D}"/>
              </a:ext>
            </a:extLst>
          </p:cNvPr>
          <p:cNvSpPr>
            <a:spLocks noGrp="1"/>
          </p:cNvSpPr>
          <p:nvPr>
            <p:ph type="ftr" sz="quarter" idx="11"/>
          </p:nvPr>
        </p:nvSpPr>
        <p:spPr/>
        <p:txBody>
          <a:bodyPr/>
          <a:lstStyle/>
          <a:p>
            <a:r>
              <a:rPr lang="it-IT"/>
              <a:t>Martina Curcuruto, Beatrice Campo, Timofei Tunekov</a:t>
            </a:r>
          </a:p>
        </p:txBody>
      </p:sp>
      <p:sp>
        <p:nvSpPr>
          <p:cNvPr id="7" name="Segnaposto numero diapositiva 6">
            <a:extLst>
              <a:ext uri="{FF2B5EF4-FFF2-40B4-BE49-F238E27FC236}">
                <a16:creationId xmlns:a16="http://schemas.microsoft.com/office/drawing/2014/main" id="{6BD57FC8-CC27-8104-CBE7-7E0902EB4099}"/>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3494527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1FB8B5-386D-2232-2FB5-838E340F2EA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4F122B8-514B-1B2C-FF39-E100867D47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9F0285C0-F351-7CE6-1722-476D0EA230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34BB7A7D-3B8F-C23A-0CED-7D2759D58152}"/>
              </a:ext>
            </a:extLst>
          </p:cNvPr>
          <p:cNvSpPr>
            <a:spLocks noGrp="1"/>
          </p:cNvSpPr>
          <p:nvPr>
            <p:ph type="dt" sz="half" idx="10"/>
          </p:nvPr>
        </p:nvSpPr>
        <p:spPr/>
        <p:txBody>
          <a:bodyPr/>
          <a:lstStyle/>
          <a:p>
            <a:fld id="{5E02E7B0-11C9-424A-9F37-BD934E477147}" type="datetime1">
              <a:rPr lang="it-IT" smtClean="0"/>
              <a:t>04/10/2024</a:t>
            </a:fld>
            <a:endParaRPr lang="it-IT"/>
          </a:p>
        </p:txBody>
      </p:sp>
      <p:sp>
        <p:nvSpPr>
          <p:cNvPr id="6" name="Segnaposto piè di pagina 5">
            <a:extLst>
              <a:ext uri="{FF2B5EF4-FFF2-40B4-BE49-F238E27FC236}">
                <a16:creationId xmlns:a16="http://schemas.microsoft.com/office/drawing/2014/main" id="{DE5E8544-C403-6B2E-C007-F398E27C1F91}"/>
              </a:ext>
            </a:extLst>
          </p:cNvPr>
          <p:cNvSpPr>
            <a:spLocks noGrp="1"/>
          </p:cNvSpPr>
          <p:nvPr>
            <p:ph type="ftr" sz="quarter" idx="11"/>
          </p:nvPr>
        </p:nvSpPr>
        <p:spPr/>
        <p:txBody>
          <a:bodyPr/>
          <a:lstStyle/>
          <a:p>
            <a:r>
              <a:rPr lang="it-IT"/>
              <a:t>Martina Curcuruto, Beatrice Campo, Timofei Tunekov</a:t>
            </a:r>
          </a:p>
        </p:txBody>
      </p:sp>
      <p:sp>
        <p:nvSpPr>
          <p:cNvPr id="7" name="Segnaposto numero diapositiva 6">
            <a:extLst>
              <a:ext uri="{FF2B5EF4-FFF2-40B4-BE49-F238E27FC236}">
                <a16:creationId xmlns:a16="http://schemas.microsoft.com/office/drawing/2014/main" id="{1B674177-80B3-31B9-204E-D24B93324D15}"/>
              </a:ext>
            </a:extLst>
          </p:cNvPr>
          <p:cNvSpPr>
            <a:spLocks noGrp="1"/>
          </p:cNvSpPr>
          <p:nvPr>
            <p:ph type="sldNum" sz="quarter" idx="12"/>
          </p:nvPr>
        </p:nvSpPr>
        <p:spPr/>
        <p:txBody>
          <a:bodyPr/>
          <a:lstStyle/>
          <a:p>
            <a:fld id="{EE20E198-D770-E846-8D64-3DEB0ED32209}" type="slidenum">
              <a:rPr lang="it-IT" smtClean="0"/>
              <a:t>‹#›</a:t>
            </a:fld>
            <a:endParaRPr lang="it-IT"/>
          </a:p>
        </p:txBody>
      </p:sp>
    </p:spTree>
    <p:extLst>
      <p:ext uri="{BB962C8B-B14F-4D97-AF65-F5344CB8AC3E}">
        <p14:creationId xmlns:p14="http://schemas.microsoft.com/office/powerpoint/2010/main" val="2202182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54D9E8A-E8FC-FDD6-286E-335650CB8C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01102CE-BD4F-AB33-E68A-9ADA00C96D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2740D71-A164-AD59-95B2-A3A3750D17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CD23270-6AE2-40F3-8DF2-8A8F9204B7EE}" type="datetime1">
              <a:rPr lang="it-IT" smtClean="0"/>
              <a:t>04/10/2024</a:t>
            </a:fld>
            <a:endParaRPr lang="it-IT"/>
          </a:p>
        </p:txBody>
      </p:sp>
      <p:sp>
        <p:nvSpPr>
          <p:cNvPr id="5" name="Segnaposto piè di pagina 4">
            <a:extLst>
              <a:ext uri="{FF2B5EF4-FFF2-40B4-BE49-F238E27FC236}">
                <a16:creationId xmlns:a16="http://schemas.microsoft.com/office/drawing/2014/main" id="{A02CE946-99CD-8307-DD8D-72224E0FF6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it-IT"/>
              <a:t>Martina Curcuruto, Beatrice Campo, Timofei Tunekov</a:t>
            </a:r>
          </a:p>
        </p:txBody>
      </p:sp>
      <p:sp>
        <p:nvSpPr>
          <p:cNvPr id="6" name="Segnaposto numero diapositiva 5">
            <a:extLst>
              <a:ext uri="{FF2B5EF4-FFF2-40B4-BE49-F238E27FC236}">
                <a16:creationId xmlns:a16="http://schemas.microsoft.com/office/drawing/2014/main" id="{643E2731-7332-9369-ABED-B2056C2D4FE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20E198-D770-E846-8D64-3DEB0ED32209}" type="slidenum">
              <a:rPr lang="it-IT" smtClean="0"/>
              <a:t>‹#›</a:t>
            </a:fld>
            <a:endParaRPr lang="it-IT"/>
          </a:p>
        </p:txBody>
      </p:sp>
    </p:spTree>
    <p:extLst>
      <p:ext uri="{BB962C8B-B14F-4D97-AF65-F5344CB8AC3E}">
        <p14:creationId xmlns:p14="http://schemas.microsoft.com/office/powerpoint/2010/main" val="13771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jpe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2.jpe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4.jpe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24.xml.rels><?xml version="1.0" encoding="UTF-8" standalone="yes"?>
<Relationships xmlns="http://schemas.openxmlformats.org/package/2006/relationships"><Relationship Id="rId2" Type="http://schemas.openxmlformats.org/officeDocument/2006/relationships/image" Target="../media/image27.bmp"/><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bmp"/><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bmp"/><Relationship Id="rId2" Type="http://schemas.openxmlformats.org/officeDocument/2006/relationships/image" Target="../media/image31.bm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bm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5.jpe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4.jpe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69CA49-3981-420A-6F20-60EFB7BA9CB0}"/>
              </a:ext>
            </a:extLst>
          </p:cNvPr>
          <p:cNvPicPr>
            <a:picLocks noChangeAspect="1"/>
          </p:cNvPicPr>
          <p:nvPr/>
        </p:nvPicPr>
        <p:blipFill>
          <a:blip r:embed="rId3"/>
          <a:srcRect l="2852" t="34725" r="802" b="433"/>
          <a:stretch/>
        </p:blipFill>
        <p:spPr>
          <a:xfrm>
            <a:off x="1725149" y="1613020"/>
            <a:ext cx="8741702" cy="3286757"/>
          </a:xfrm>
          <a:prstGeom prst="rect">
            <a:avLst/>
          </a:prstGeom>
        </p:spPr>
      </p:pic>
      <p:sp>
        <p:nvSpPr>
          <p:cNvPr id="3" name="TextBox 2">
            <a:extLst>
              <a:ext uri="{FF2B5EF4-FFF2-40B4-BE49-F238E27FC236}">
                <a16:creationId xmlns:a16="http://schemas.microsoft.com/office/drawing/2014/main" id="{CEBAC03A-CCCD-5CF0-987A-703FFAD9FB66}"/>
              </a:ext>
            </a:extLst>
          </p:cNvPr>
          <p:cNvSpPr txBox="1"/>
          <p:nvPr/>
        </p:nvSpPr>
        <p:spPr>
          <a:xfrm>
            <a:off x="1818165" y="6356350"/>
            <a:ext cx="8555666" cy="369332"/>
          </a:xfrm>
          <a:prstGeom prst="rect">
            <a:avLst/>
          </a:prstGeom>
          <a:noFill/>
        </p:spPr>
        <p:txBody>
          <a:bodyPr wrap="square" lIns="91440" tIns="45720" rIns="91440" bIns="45720" rtlCol="0" anchor="t">
            <a:spAutoFit/>
          </a:bodyPr>
          <a:lstStyle/>
          <a:p>
            <a:pPr algn="ctr"/>
            <a:r>
              <a:rPr lang="en-GB" b="1">
                <a:solidFill>
                  <a:schemeClr val="tx2"/>
                </a:solidFill>
              </a:rPr>
              <a:t>Martina </a:t>
            </a:r>
            <a:r>
              <a:rPr lang="en-GB" b="1" err="1">
                <a:solidFill>
                  <a:schemeClr val="tx2"/>
                </a:solidFill>
              </a:rPr>
              <a:t>Curcuruto</a:t>
            </a:r>
            <a:r>
              <a:rPr lang="en-US" b="1">
                <a:solidFill>
                  <a:schemeClr val="tx2"/>
                </a:solidFill>
              </a:rPr>
              <a:t>, </a:t>
            </a:r>
            <a:r>
              <a:rPr lang="en-GB" b="1">
                <a:solidFill>
                  <a:schemeClr val="tx2"/>
                </a:solidFill>
              </a:rPr>
              <a:t>Beatrice Campo</a:t>
            </a:r>
            <a:r>
              <a:rPr lang="en-US" b="1">
                <a:solidFill>
                  <a:schemeClr val="tx2"/>
                </a:solidFill>
              </a:rPr>
              <a:t>, </a:t>
            </a:r>
            <a:r>
              <a:rPr lang="en-GB" b="1" err="1">
                <a:solidFill>
                  <a:schemeClr val="tx2"/>
                </a:solidFill>
              </a:rPr>
              <a:t>Timofei</a:t>
            </a:r>
            <a:r>
              <a:rPr lang="en-GB" b="1">
                <a:solidFill>
                  <a:schemeClr val="tx2"/>
                </a:solidFill>
              </a:rPr>
              <a:t> </a:t>
            </a:r>
            <a:r>
              <a:rPr lang="en-GB" b="1" err="1">
                <a:solidFill>
                  <a:schemeClr val="tx2"/>
                </a:solidFill>
              </a:rPr>
              <a:t>Tunekov</a:t>
            </a:r>
            <a:r>
              <a:rPr lang="en-GB" b="1">
                <a:solidFill>
                  <a:schemeClr val="tx2"/>
                </a:solidFill>
              </a:rPr>
              <a:t> </a:t>
            </a:r>
          </a:p>
        </p:txBody>
      </p:sp>
      <p:pic>
        <p:nvPicPr>
          <p:cNvPr id="6" name="Picture 5">
            <a:extLst>
              <a:ext uri="{FF2B5EF4-FFF2-40B4-BE49-F238E27FC236}">
                <a16:creationId xmlns:a16="http://schemas.microsoft.com/office/drawing/2014/main" id="{C0BA7691-76D4-9B4F-8C5C-3909B31223C4}"/>
              </a:ext>
            </a:extLst>
          </p:cNvPr>
          <p:cNvPicPr>
            <a:picLocks noChangeAspect="1"/>
          </p:cNvPicPr>
          <p:nvPr/>
        </p:nvPicPr>
        <p:blipFill>
          <a:blip r:embed="rId3"/>
          <a:srcRect b="93707"/>
          <a:stretch/>
        </p:blipFill>
        <p:spPr>
          <a:xfrm>
            <a:off x="1984277" y="1044321"/>
            <a:ext cx="8223442" cy="289109"/>
          </a:xfrm>
          <a:prstGeom prst="rect">
            <a:avLst/>
          </a:prstGeom>
        </p:spPr>
      </p:pic>
    </p:spTree>
    <p:extLst>
      <p:ext uri="{BB962C8B-B14F-4D97-AF65-F5344CB8AC3E}">
        <p14:creationId xmlns:p14="http://schemas.microsoft.com/office/powerpoint/2010/main" val="798013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lIns="91440" tIns="45720" rIns="91440" bIns="45720" rtlCol="0" anchor="t">
            <a:spAutoFit/>
          </a:bodyPr>
          <a:lstStyle/>
          <a:p>
            <a:r>
              <a:rPr lang="it-IT" sz="4400" b="1" err="1">
                <a:solidFill>
                  <a:schemeClr val="accent1">
                    <a:lumMod val="50000"/>
                  </a:schemeClr>
                </a:solidFill>
              </a:rPr>
              <a:t>Results</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BA1EF5C9-B573-B875-0268-7A1DC6447560}"/>
              </a:ext>
            </a:extLst>
          </p:cNvPr>
          <p:cNvSpPr>
            <a:spLocks noGrp="1"/>
          </p:cNvSpPr>
          <p:nvPr>
            <p:ph type="sldNum" sz="quarter" idx="12"/>
          </p:nvPr>
        </p:nvSpPr>
        <p:spPr/>
        <p:txBody>
          <a:bodyPr/>
          <a:lstStyle/>
          <a:p>
            <a:fld id="{EE20E198-D770-E846-8D64-3DEB0ED32209}" type="slidenum">
              <a:rPr lang="it-IT" smtClean="0"/>
              <a:t>10</a:t>
            </a:fld>
            <a:endParaRPr lang="it-IT"/>
          </a:p>
        </p:txBody>
      </p:sp>
      <p:grpSp>
        <p:nvGrpSpPr>
          <p:cNvPr id="3" name="Gruppo 2">
            <a:extLst>
              <a:ext uri="{FF2B5EF4-FFF2-40B4-BE49-F238E27FC236}">
                <a16:creationId xmlns:a16="http://schemas.microsoft.com/office/drawing/2014/main" id="{0CF4A876-DCAC-C57F-EE4B-B59B391B3272}"/>
              </a:ext>
            </a:extLst>
          </p:cNvPr>
          <p:cNvGrpSpPr/>
          <p:nvPr/>
        </p:nvGrpSpPr>
        <p:grpSpPr>
          <a:xfrm rot="17871287">
            <a:off x="-1966238" y="2612404"/>
            <a:ext cx="3600165" cy="3042266"/>
            <a:chOff x="-1966237" y="1537210"/>
            <a:chExt cx="4315886" cy="3783579"/>
          </a:xfrm>
        </p:grpSpPr>
        <p:grpSp>
          <p:nvGrpSpPr>
            <p:cNvPr id="4" name="Gruppo 3">
              <a:extLst>
                <a:ext uri="{FF2B5EF4-FFF2-40B4-BE49-F238E27FC236}">
                  <a16:creationId xmlns:a16="http://schemas.microsoft.com/office/drawing/2014/main" id="{9C57B051-4110-6EFC-8968-F885AA809207}"/>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53BCD0B4-87C5-2311-D784-C92C6693174F}"/>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CD71B70D-A3D9-0A7A-DB60-97FC3C4AFECE}"/>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B2B66158-B70B-946D-0FF6-68EAB0C6F6A3}"/>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4ED60D22-6AD8-E152-826F-A0A8EF056CB4}"/>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190C3454-5504-3D24-C003-787A8C2B0414}"/>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5B9535AB-166D-CB04-4EFE-335A9C9A118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71C290A7-FA94-77F7-CF11-3A238F7C0D44}"/>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ACEC8A3A-2418-A865-7060-5250789FE0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DDEB3F60-6075-1526-2791-60D98386E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4EFBAC98-45CF-2E75-D5A3-8A6770E68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1EEC0D63-361A-79F3-5EC6-5AF49301E3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EE926CA7-3D18-B764-7A26-A813F7BDB7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5D53BC17-6CE0-2071-F3D1-DD2F2AE315D6}"/>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0" name="CasellaDiTesto 19">
            <a:extLst>
              <a:ext uri="{FF2B5EF4-FFF2-40B4-BE49-F238E27FC236}">
                <a16:creationId xmlns:a16="http://schemas.microsoft.com/office/drawing/2014/main" id="{CC85D7EC-E5DA-4FDE-F1B3-DC297CC8F083}"/>
              </a:ext>
            </a:extLst>
          </p:cNvPr>
          <p:cNvSpPr txBox="1"/>
          <p:nvPr/>
        </p:nvSpPr>
        <p:spPr>
          <a:xfrm>
            <a:off x="1949736" y="2937847"/>
            <a:ext cx="4507237" cy="2585323"/>
          </a:xfrm>
          <a:prstGeom prst="rect">
            <a:avLst/>
          </a:prstGeom>
          <a:noFill/>
        </p:spPr>
        <p:txBody>
          <a:bodyPr wrap="square" rtlCol="0">
            <a:spAutoFit/>
          </a:bodyPr>
          <a:lstStyle/>
          <a:p>
            <a:r>
              <a:rPr lang="it-IT"/>
              <a:t>With the </a:t>
            </a:r>
            <a:r>
              <a:rPr lang="it-IT" dirty="0"/>
              <a:t>system</a:t>
            </a:r>
            <a:r>
              <a:rPr lang="it-IT"/>
              <a:t> </a:t>
            </a:r>
            <a:r>
              <a:rPr lang="it-IT" b="1" dirty="0" err="1">
                <a:solidFill>
                  <a:schemeClr val="tx2"/>
                </a:solidFill>
              </a:rPr>
              <a:t>turned</a:t>
            </a:r>
            <a:r>
              <a:rPr lang="it-IT" b="1" dirty="0">
                <a:solidFill>
                  <a:schemeClr val="tx2"/>
                </a:solidFill>
              </a:rPr>
              <a:t> on</a:t>
            </a:r>
            <a:r>
              <a:rPr lang="it-IT"/>
              <a:t>:</a:t>
            </a:r>
          </a:p>
          <a:p>
            <a:pPr marL="285750" indent="-285750">
              <a:buClr>
                <a:schemeClr val="tx2"/>
              </a:buClr>
              <a:buFont typeface="Wingdings" panose="05000000000000000000" pitchFamily="2" charset="2"/>
              <a:buChar char="v"/>
            </a:pPr>
            <a:r>
              <a:rPr lang="it-IT" err="1"/>
              <a:t>Slower</a:t>
            </a:r>
            <a:r>
              <a:rPr lang="it-IT"/>
              <a:t> </a:t>
            </a:r>
            <a:r>
              <a:rPr lang="it-IT" err="1"/>
              <a:t>decline</a:t>
            </a:r>
            <a:r>
              <a:rPr lang="it-IT"/>
              <a:t> in </a:t>
            </a:r>
            <a:r>
              <a:rPr lang="it-IT" err="1"/>
              <a:t>systolic</a:t>
            </a:r>
            <a:r>
              <a:rPr lang="it-IT"/>
              <a:t> </a:t>
            </a:r>
            <a:r>
              <a:rPr lang="it-IT" err="1"/>
              <a:t>blood</a:t>
            </a:r>
            <a:r>
              <a:rPr lang="it-IT"/>
              <a:t> pressure</a:t>
            </a:r>
            <a:endParaRPr lang="it-IT" dirty="0"/>
          </a:p>
          <a:p>
            <a:pPr marL="285750" indent="-285750">
              <a:buClr>
                <a:schemeClr val="tx2"/>
              </a:buClr>
              <a:buFont typeface="Wingdings" panose="05000000000000000000" pitchFamily="2" charset="2"/>
              <a:buChar char="v"/>
            </a:pPr>
            <a:r>
              <a:rPr lang="it-IT"/>
              <a:t>No </a:t>
            </a:r>
            <a:r>
              <a:rPr lang="it-IT" err="1"/>
              <a:t>presyncopal</a:t>
            </a:r>
            <a:r>
              <a:rPr lang="it-IT"/>
              <a:t> </a:t>
            </a:r>
            <a:r>
              <a:rPr lang="it-IT" err="1"/>
              <a:t>symptoms</a:t>
            </a:r>
            <a:r>
              <a:rPr lang="it-IT"/>
              <a:t> </a:t>
            </a:r>
            <a:r>
              <a:rPr lang="it-IT" err="1"/>
              <a:t>throughout</a:t>
            </a:r>
            <a:r>
              <a:rPr lang="it-IT"/>
              <a:t> the complete test</a:t>
            </a:r>
            <a:endParaRPr lang="it-IT" dirty="0"/>
          </a:p>
          <a:p>
            <a:pPr marL="285750" indent="-285750">
              <a:buClr>
                <a:schemeClr val="tx2"/>
              </a:buClr>
              <a:buFont typeface="Wingdings" panose="05000000000000000000" pitchFamily="2" charset="2"/>
              <a:buChar char="v"/>
            </a:pPr>
            <a:r>
              <a:rPr lang="it-IT" err="1"/>
              <a:t>Increase</a:t>
            </a:r>
            <a:r>
              <a:rPr lang="it-IT"/>
              <a:t> in </a:t>
            </a:r>
            <a:r>
              <a:rPr lang="it-IT" err="1"/>
              <a:t>sudomotor</a:t>
            </a:r>
            <a:r>
              <a:rPr lang="it-IT"/>
              <a:t> </a:t>
            </a:r>
            <a:r>
              <a:rPr lang="it-IT" err="1"/>
              <a:t>function</a:t>
            </a:r>
            <a:r>
              <a:rPr lang="it-IT"/>
              <a:t> in </a:t>
            </a:r>
            <a:r>
              <a:rPr lang="it-IT" err="1"/>
              <a:t>patient’s</a:t>
            </a:r>
            <a:r>
              <a:rPr lang="it-IT"/>
              <a:t> </a:t>
            </a:r>
            <a:r>
              <a:rPr lang="it-IT" dirty="0"/>
              <a:t>feet</a:t>
            </a:r>
          </a:p>
          <a:p>
            <a:pPr marL="285750" indent="-285750">
              <a:buFont typeface="Arial" panose="020B0604020202020204" pitchFamily="34" charset="0"/>
              <a:buChar char="•"/>
            </a:pPr>
            <a:endParaRPr lang="it-IT"/>
          </a:p>
          <a:p>
            <a:pPr marL="285750" indent="-285750">
              <a:buFont typeface="Arial" panose="020B0604020202020204" pitchFamily="34" charset="0"/>
              <a:buChar char="•"/>
            </a:pPr>
            <a:endParaRPr lang="it-IT"/>
          </a:p>
          <a:p>
            <a:endParaRPr lang="it-IT"/>
          </a:p>
        </p:txBody>
      </p:sp>
      <p:pic>
        <p:nvPicPr>
          <p:cNvPr id="23" name="Picture 22">
            <a:extLst>
              <a:ext uri="{FF2B5EF4-FFF2-40B4-BE49-F238E27FC236}">
                <a16:creationId xmlns:a16="http://schemas.microsoft.com/office/drawing/2014/main" id="{467A2997-9D86-1D1B-D93B-83D0BB62E64C}"/>
              </a:ext>
            </a:extLst>
          </p:cNvPr>
          <p:cNvPicPr>
            <a:picLocks noChangeAspect="1"/>
          </p:cNvPicPr>
          <p:nvPr/>
        </p:nvPicPr>
        <p:blipFill>
          <a:blip r:embed="rId12"/>
          <a:stretch>
            <a:fillRect/>
          </a:stretch>
        </p:blipFill>
        <p:spPr>
          <a:xfrm>
            <a:off x="6810808" y="1751022"/>
            <a:ext cx="4939087" cy="3733969"/>
          </a:xfrm>
          <a:prstGeom prst="rect">
            <a:avLst/>
          </a:prstGeom>
        </p:spPr>
      </p:pic>
      <p:pic>
        <p:nvPicPr>
          <p:cNvPr id="25" name="Picture 24">
            <a:extLst>
              <a:ext uri="{FF2B5EF4-FFF2-40B4-BE49-F238E27FC236}">
                <a16:creationId xmlns:a16="http://schemas.microsoft.com/office/drawing/2014/main" id="{A9D9DA9E-E31E-A740-11B6-DB3FA5604A7B}"/>
              </a:ext>
            </a:extLst>
          </p:cNvPr>
          <p:cNvPicPr>
            <a:picLocks noChangeAspect="1"/>
          </p:cNvPicPr>
          <p:nvPr/>
        </p:nvPicPr>
        <p:blipFill>
          <a:blip r:embed="rId13"/>
          <a:srcRect r="1602" b="4167"/>
          <a:stretch/>
        </p:blipFill>
        <p:spPr>
          <a:xfrm>
            <a:off x="12715394" y="-2234690"/>
            <a:ext cx="5295515" cy="3804867"/>
          </a:xfrm>
          <a:prstGeom prst="rect">
            <a:avLst/>
          </a:prstGeom>
        </p:spPr>
      </p:pic>
      <p:sp>
        <p:nvSpPr>
          <p:cNvPr id="24" name="Segnaposto piè di pagina 23">
            <a:extLst>
              <a:ext uri="{FF2B5EF4-FFF2-40B4-BE49-F238E27FC236}">
                <a16:creationId xmlns:a16="http://schemas.microsoft.com/office/drawing/2014/main" id="{CB323C6E-9AF3-E186-AA33-2D3A80775EC4}"/>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2839101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lIns="91440" tIns="45720" rIns="91440" bIns="45720" rtlCol="0" anchor="t">
            <a:spAutoFit/>
          </a:bodyPr>
          <a:lstStyle/>
          <a:p>
            <a:r>
              <a:rPr lang="it-IT" sz="4400" b="1" err="1">
                <a:solidFill>
                  <a:schemeClr val="accent1">
                    <a:lumMod val="50000"/>
                  </a:schemeClr>
                </a:solidFill>
              </a:rPr>
              <a:t>Results</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BA1EF5C9-B573-B875-0268-7A1DC6447560}"/>
              </a:ext>
            </a:extLst>
          </p:cNvPr>
          <p:cNvSpPr>
            <a:spLocks noGrp="1"/>
          </p:cNvSpPr>
          <p:nvPr>
            <p:ph type="sldNum" sz="quarter" idx="12"/>
          </p:nvPr>
        </p:nvSpPr>
        <p:spPr/>
        <p:txBody>
          <a:bodyPr/>
          <a:lstStyle/>
          <a:p>
            <a:fld id="{EE20E198-D770-E846-8D64-3DEB0ED32209}" type="slidenum">
              <a:rPr lang="it-IT" smtClean="0"/>
              <a:t>11</a:t>
            </a:fld>
            <a:endParaRPr lang="it-IT"/>
          </a:p>
        </p:txBody>
      </p:sp>
      <p:grpSp>
        <p:nvGrpSpPr>
          <p:cNvPr id="3" name="Gruppo 2">
            <a:extLst>
              <a:ext uri="{FF2B5EF4-FFF2-40B4-BE49-F238E27FC236}">
                <a16:creationId xmlns:a16="http://schemas.microsoft.com/office/drawing/2014/main" id="{0CF4A876-DCAC-C57F-EE4B-B59B391B3272}"/>
              </a:ext>
            </a:extLst>
          </p:cNvPr>
          <p:cNvGrpSpPr/>
          <p:nvPr/>
        </p:nvGrpSpPr>
        <p:grpSpPr>
          <a:xfrm rot="17871287">
            <a:off x="-1966238" y="2612404"/>
            <a:ext cx="3600165" cy="3042266"/>
            <a:chOff x="-1966237" y="1537210"/>
            <a:chExt cx="4315886" cy="3783579"/>
          </a:xfrm>
        </p:grpSpPr>
        <p:grpSp>
          <p:nvGrpSpPr>
            <p:cNvPr id="4" name="Gruppo 3">
              <a:extLst>
                <a:ext uri="{FF2B5EF4-FFF2-40B4-BE49-F238E27FC236}">
                  <a16:creationId xmlns:a16="http://schemas.microsoft.com/office/drawing/2014/main" id="{9C57B051-4110-6EFC-8968-F885AA809207}"/>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53BCD0B4-87C5-2311-D784-C92C6693174F}"/>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CD71B70D-A3D9-0A7A-DB60-97FC3C4AFECE}"/>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B2B66158-B70B-946D-0FF6-68EAB0C6F6A3}"/>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4ED60D22-6AD8-E152-826F-A0A8EF056CB4}"/>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190C3454-5504-3D24-C003-787A8C2B0414}"/>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5B9535AB-166D-CB04-4EFE-335A9C9A118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71C290A7-FA94-77F7-CF11-3A238F7C0D44}"/>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ACEC8A3A-2418-A865-7060-5250789FE0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DDEB3F60-6075-1526-2791-60D98386E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4EFBAC98-45CF-2E75-D5A3-8A6770E68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1EEC0D63-361A-79F3-5EC6-5AF49301E3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EE926CA7-3D18-B764-7A26-A813F7BDB7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5D53BC17-6CE0-2071-F3D1-DD2F2AE315D6}"/>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pic>
        <p:nvPicPr>
          <p:cNvPr id="23" name="Picture 22">
            <a:extLst>
              <a:ext uri="{FF2B5EF4-FFF2-40B4-BE49-F238E27FC236}">
                <a16:creationId xmlns:a16="http://schemas.microsoft.com/office/drawing/2014/main" id="{467A2997-9D86-1D1B-D93B-83D0BB62E64C}"/>
              </a:ext>
            </a:extLst>
          </p:cNvPr>
          <p:cNvPicPr>
            <a:picLocks noChangeAspect="1"/>
          </p:cNvPicPr>
          <p:nvPr/>
        </p:nvPicPr>
        <p:blipFill>
          <a:blip r:embed="rId12"/>
          <a:stretch>
            <a:fillRect/>
          </a:stretch>
        </p:blipFill>
        <p:spPr>
          <a:xfrm>
            <a:off x="12347464" y="6356350"/>
            <a:ext cx="4939087" cy="3733969"/>
          </a:xfrm>
          <a:prstGeom prst="rect">
            <a:avLst/>
          </a:prstGeom>
        </p:spPr>
      </p:pic>
      <p:pic>
        <p:nvPicPr>
          <p:cNvPr id="25" name="Picture 24">
            <a:extLst>
              <a:ext uri="{FF2B5EF4-FFF2-40B4-BE49-F238E27FC236}">
                <a16:creationId xmlns:a16="http://schemas.microsoft.com/office/drawing/2014/main" id="{A9D9DA9E-E31E-A740-11B6-DB3FA5604A7B}"/>
              </a:ext>
            </a:extLst>
          </p:cNvPr>
          <p:cNvPicPr>
            <a:picLocks noChangeAspect="1"/>
          </p:cNvPicPr>
          <p:nvPr/>
        </p:nvPicPr>
        <p:blipFill>
          <a:blip r:embed="rId13"/>
          <a:srcRect r="1602" b="4167"/>
          <a:stretch/>
        </p:blipFill>
        <p:spPr>
          <a:xfrm>
            <a:off x="6840428" y="1897015"/>
            <a:ext cx="4985863" cy="3582380"/>
          </a:xfrm>
          <a:prstGeom prst="rect">
            <a:avLst/>
          </a:prstGeom>
        </p:spPr>
      </p:pic>
      <p:sp>
        <p:nvSpPr>
          <p:cNvPr id="11" name="TextBox 10">
            <a:extLst>
              <a:ext uri="{FF2B5EF4-FFF2-40B4-BE49-F238E27FC236}">
                <a16:creationId xmlns:a16="http://schemas.microsoft.com/office/drawing/2014/main" id="{292DADB3-D79D-836A-001C-2D1C56E10566}"/>
              </a:ext>
            </a:extLst>
          </p:cNvPr>
          <p:cNvSpPr txBox="1"/>
          <p:nvPr/>
        </p:nvSpPr>
        <p:spPr>
          <a:xfrm>
            <a:off x="1637105" y="3192941"/>
            <a:ext cx="4769423" cy="1200329"/>
          </a:xfrm>
          <a:prstGeom prst="rect">
            <a:avLst/>
          </a:prstGeom>
          <a:noFill/>
        </p:spPr>
        <p:txBody>
          <a:bodyPr wrap="square" rtlCol="0">
            <a:spAutoFit/>
          </a:bodyPr>
          <a:lstStyle/>
          <a:p>
            <a:pPr algn="l"/>
            <a:r>
              <a:rPr lang="it-IT"/>
              <a:t>The </a:t>
            </a:r>
            <a:r>
              <a:rPr lang="it-IT" err="1"/>
              <a:t>implantation</a:t>
            </a:r>
            <a:r>
              <a:rPr lang="it-IT"/>
              <a:t> </a:t>
            </a:r>
            <a:r>
              <a:rPr lang="it-IT" dirty="0"/>
              <a:t>was</a:t>
            </a:r>
            <a:r>
              <a:rPr lang="it-IT"/>
              <a:t> </a:t>
            </a:r>
            <a:r>
              <a:rPr lang="it-IT" err="1"/>
              <a:t>followed</a:t>
            </a:r>
            <a:r>
              <a:rPr lang="it-IT"/>
              <a:t> by 3 weeks of </a:t>
            </a:r>
            <a:r>
              <a:rPr lang="it-IT" b="1" dirty="0" err="1">
                <a:solidFill>
                  <a:schemeClr val="tx2"/>
                </a:solidFill>
              </a:rPr>
              <a:t>neurorehabilitation</a:t>
            </a:r>
            <a:r>
              <a:rPr lang="it-IT"/>
              <a:t> in the hospital and 3 weeks of </a:t>
            </a:r>
            <a:r>
              <a:rPr lang="it-IT" err="1"/>
              <a:t>autonomic</a:t>
            </a:r>
            <a:r>
              <a:rPr lang="it-IT"/>
              <a:t> </a:t>
            </a:r>
            <a:r>
              <a:rPr lang="it-IT" err="1"/>
              <a:t>neurorehabilitation</a:t>
            </a:r>
            <a:r>
              <a:rPr lang="it-IT"/>
              <a:t> and </a:t>
            </a:r>
            <a:r>
              <a:rPr lang="it-IT" err="1"/>
              <a:t>continuous</a:t>
            </a:r>
            <a:r>
              <a:rPr lang="it-IT"/>
              <a:t> use of the </a:t>
            </a:r>
            <a:r>
              <a:rPr lang="it-IT" dirty="0"/>
              <a:t>system</a:t>
            </a:r>
            <a:r>
              <a:rPr lang="it-IT"/>
              <a:t> </a:t>
            </a:r>
            <a:r>
              <a:rPr lang="it-IT" err="1"/>
              <a:t>at</a:t>
            </a:r>
            <a:r>
              <a:rPr lang="it-IT"/>
              <a:t> home.</a:t>
            </a:r>
            <a:endParaRPr lang="en-US"/>
          </a:p>
        </p:txBody>
      </p:sp>
      <p:sp>
        <p:nvSpPr>
          <p:cNvPr id="12" name="Segnaposto piè di pagina 11">
            <a:extLst>
              <a:ext uri="{FF2B5EF4-FFF2-40B4-BE49-F238E27FC236}">
                <a16:creationId xmlns:a16="http://schemas.microsoft.com/office/drawing/2014/main" id="{08808940-A612-2BC3-836B-90A5BA34288E}"/>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396933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lIns="91440" tIns="45720" rIns="91440" bIns="45720" rtlCol="0" anchor="t">
            <a:spAutoFit/>
          </a:bodyPr>
          <a:lstStyle/>
          <a:p>
            <a:r>
              <a:rPr lang="it-IT" sz="4400" b="1" err="1">
                <a:solidFill>
                  <a:schemeClr val="accent1">
                    <a:lumMod val="50000"/>
                  </a:schemeClr>
                </a:solidFill>
              </a:rPr>
              <a:t>Results</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BA1EF5C9-B573-B875-0268-7A1DC6447560}"/>
              </a:ext>
            </a:extLst>
          </p:cNvPr>
          <p:cNvSpPr>
            <a:spLocks noGrp="1"/>
          </p:cNvSpPr>
          <p:nvPr>
            <p:ph type="sldNum" sz="quarter" idx="12"/>
          </p:nvPr>
        </p:nvSpPr>
        <p:spPr/>
        <p:txBody>
          <a:bodyPr/>
          <a:lstStyle/>
          <a:p>
            <a:fld id="{EE20E198-D770-E846-8D64-3DEB0ED32209}" type="slidenum">
              <a:rPr lang="it-IT" smtClean="0"/>
              <a:t>12</a:t>
            </a:fld>
            <a:endParaRPr lang="it-IT"/>
          </a:p>
        </p:txBody>
      </p:sp>
      <p:grpSp>
        <p:nvGrpSpPr>
          <p:cNvPr id="3" name="Gruppo 2">
            <a:extLst>
              <a:ext uri="{FF2B5EF4-FFF2-40B4-BE49-F238E27FC236}">
                <a16:creationId xmlns:a16="http://schemas.microsoft.com/office/drawing/2014/main" id="{0CF4A876-DCAC-C57F-EE4B-B59B391B3272}"/>
              </a:ext>
            </a:extLst>
          </p:cNvPr>
          <p:cNvGrpSpPr/>
          <p:nvPr/>
        </p:nvGrpSpPr>
        <p:grpSpPr>
          <a:xfrm rot="17871287">
            <a:off x="-1966238" y="2612404"/>
            <a:ext cx="3600165" cy="3042266"/>
            <a:chOff x="-1966237" y="1537210"/>
            <a:chExt cx="4315886" cy="3783579"/>
          </a:xfrm>
        </p:grpSpPr>
        <p:grpSp>
          <p:nvGrpSpPr>
            <p:cNvPr id="4" name="Gruppo 3">
              <a:extLst>
                <a:ext uri="{FF2B5EF4-FFF2-40B4-BE49-F238E27FC236}">
                  <a16:creationId xmlns:a16="http://schemas.microsoft.com/office/drawing/2014/main" id="{9C57B051-4110-6EFC-8968-F885AA809207}"/>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53BCD0B4-87C5-2311-D784-C92C6693174F}"/>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CD71B70D-A3D9-0A7A-DB60-97FC3C4AFECE}"/>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B2B66158-B70B-946D-0FF6-68EAB0C6F6A3}"/>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4ED60D22-6AD8-E152-826F-A0A8EF056CB4}"/>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190C3454-5504-3D24-C003-787A8C2B0414}"/>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5B9535AB-166D-CB04-4EFE-335A9C9A118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71C290A7-FA94-77F7-CF11-3A238F7C0D44}"/>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ACEC8A3A-2418-A865-7060-5250789FE0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DDEB3F60-6075-1526-2791-60D98386E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4EFBAC98-45CF-2E75-D5A3-8A6770E68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1EEC0D63-361A-79F3-5EC6-5AF49301E3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EE926CA7-3D18-B764-7A26-A813F7BDB7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5D53BC17-6CE0-2071-F3D1-DD2F2AE315D6}"/>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pic>
        <p:nvPicPr>
          <p:cNvPr id="19" name="Immagine 18">
            <a:extLst>
              <a:ext uri="{FF2B5EF4-FFF2-40B4-BE49-F238E27FC236}">
                <a16:creationId xmlns:a16="http://schemas.microsoft.com/office/drawing/2014/main" id="{52FA9E04-C617-F3C1-935D-0432EE9590F3}"/>
              </a:ext>
            </a:extLst>
          </p:cNvPr>
          <p:cNvPicPr>
            <a:picLocks noChangeAspect="1"/>
          </p:cNvPicPr>
          <p:nvPr/>
        </p:nvPicPr>
        <p:blipFill>
          <a:blip r:embed="rId12"/>
          <a:srcRect b="52057"/>
          <a:stretch/>
        </p:blipFill>
        <p:spPr>
          <a:xfrm>
            <a:off x="1589753" y="2233968"/>
            <a:ext cx="5287886" cy="3092705"/>
          </a:xfrm>
          <a:prstGeom prst="rect">
            <a:avLst/>
          </a:prstGeom>
        </p:spPr>
      </p:pic>
      <p:sp>
        <p:nvSpPr>
          <p:cNvPr id="12" name="CasellaDiTesto 11">
            <a:extLst>
              <a:ext uri="{FF2B5EF4-FFF2-40B4-BE49-F238E27FC236}">
                <a16:creationId xmlns:a16="http://schemas.microsoft.com/office/drawing/2014/main" id="{D2E739F1-B6E1-A6A8-F944-511412B3360E}"/>
              </a:ext>
            </a:extLst>
          </p:cNvPr>
          <p:cNvSpPr txBox="1"/>
          <p:nvPr/>
        </p:nvSpPr>
        <p:spPr>
          <a:xfrm>
            <a:off x="2447141" y="5522476"/>
            <a:ext cx="4284349" cy="707886"/>
          </a:xfrm>
          <a:prstGeom prst="rect">
            <a:avLst/>
          </a:prstGeom>
          <a:noFill/>
        </p:spPr>
        <p:txBody>
          <a:bodyPr wrap="square">
            <a:spAutoFit/>
          </a:bodyPr>
          <a:lstStyle/>
          <a:p>
            <a:r>
              <a:rPr lang="it-IT" sz="1000" b="1">
                <a:solidFill>
                  <a:schemeClr val="tx2">
                    <a:lumMod val="90000"/>
                    <a:lumOff val="10000"/>
                  </a:schemeClr>
                </a:solidFill>
              </a:rPr>
              <a:t>Panel B </a:t>
            </a:r>
            <a:r>
              <a:rPr lang="it-IT" sz="1000"/>
              <a:t>shows a bar plot of the </a:t>
            </a:r>
            <a:r>
              <a:rPr lang="it-IT" sz="1000" err="1"/>
              <a:t>average</a:t>
            </a:r>
            <a:r>
              <a:rPr lang="it-IT" sz="1000"/>
              <a:t> </a:t>
            </a:r>
            <a:r>
              <a:rPr lang="it-IT" sz="1000" err="1"/>
              <a:t>number</a:t>
            </a:r>
            <a:r>
              <a:rPr lang="it-IT" sz="1000"/>
              <a:t> of </a:t>
            </a:r>
            <a:br>
              <a:rPr lang="it-IT" sz="1000"/>
            </a:br>
            <a:r>
              <a:rPr lang="it-IT" sz="1000" err="1"/>
              <a:t>reported</a:t>
            </a:r>
            <a:r>
              <a:rPr lang="it-IT" sz="1000"/>
              <a:t> </a:t>
            </a:r>
            <a:r>
              <a:rPr lang="it-IT" sz="1000" err="1"/>
              <a:t>episodes</a:t>
            </a:r>
            <a:r>
              <a:rPr lang="it-IT" sz="1000"/>
              <a:t> of </a:t>
            </a:r>
            <a:r>
              <a:rPr lang="it-IT" sz="1000" err="1"/>
              <a:t>syncope</a:t>
            </a:r>
            <a:r>
              <a:rPr lang="it-IT" sz="1000"/>
              <a:t> per week </a:t>
            </a:r>
            <a:r>
              <a:rPr lang="it-IT" sz="1000" err="1"/>
              <a:t>before</a:t>
            </a:r>
            <a:r>
              <a:rPr lang="it-IT" sz="1000"/>
              <a:t> </a:t>
            </a:r>
            <a:r>
              <a:rPr lang="it-IT" sz="1000" err="1"/>
              <a:t>implantation</a:t>
            </a:r>
            <a:r>
              <a:rPr lang="it-IT" sz="1000"/>
              <a:t> of the system </a:t>
            </a:r>
            <a:br>
              <a:rPr lang="it-IT" sz="1000"/>
            </a:br>
            <a:r>
              <a:rPr lang="it-IT" sz="1000"/>
              <a:t>and </a:t>
            </a:r>
            <a:r>
              <a:rPr lang="it-IT" sz="1000" err="1"/>
              <a:t>at</a:t>
            </a:r>
            <a:r>
              <a:rPr lang="it-IT" sz="1000"/>
              <a:t> 1 and 3 </a:t>
            </a:r>
            <a:r>
              <a:rPr lang="it-IT" sz="1000" err="1"/>
              <a:t>months</a:t>
            </a:r>
            <a:r>
              <a:rPr lang="it-IT" sz="1000"/>
              <a:t> after </a:t>
            </a:r>
            <a:r>
              <a:rPr lang="it-IT" sz="1000" err="1"/>
              <a:t>implantation</a:t>
            </a:r>
            <a:r>
              <a:rPr lang="it-IT" sz="1000"/>
              <a:t>, </a:t>
            </a:r>
            <a:r>
              <a:rPr lang="it-IT" sz="1000" err="1"/>
              <a:t>when</a:t>
            </a:r>
            <a:r>
              <a:rPr lang="it-IT" sz="1000"/>
              <a:t> the system was </a:t>
            </a:r>
            <a:r>
              <a:rPr lang="it-IT" sz="1000" err="1"/>
              <a:t>turned</a:t>
            </a:r>
            <a:r>
              <a:rPr lang="it-IT" sz="1000"/>
              <a:t> on </a:t>
            </a:r>
            <a:br>
              <a:rPr lang="it-IT" sz="1000"/>
            </a:br>
            <a:r>
              <a:rPr lang="it-IT" sz="1000" err="1"/>
              <a:t>daily</a:t>
            </a:r>
            <a:endParaRPr lang="it-IT" sz="1000"/>
          </a:p>
        </p:txBody>
      </p:sp>
      <p:pic>
        <p:nvPicPr>
          <p:cNvPr id="22" name="Immagine 21">
            <a:extLst>
              <a:ext uri="{FF2B5EF4-FFF2-40B4-BE49-F238E27FC236}">
                <a16:creationId xmlns:a16="http://schemas.microsoft.com/office/drawing/2014/main" id="{C601D5E7-C0A4-DB95-D1CF-07615D91B34D}"/>
              </a:ext>
            </a:extLst>
          </p:cNvPr>
          <p:cNvPicPr>
            <a:picLocks noChangeAspect="1"/>
          </p:cNvPicPr>
          <p:nvPr/>
        </p:nvPicPr>
        <p:blipFill>
          <a:blip r:embed="rId12"/>
          <a:srcRect t="50136"/>
          <a:stretch/>
        </p:blipFill>
        <p:spPr>
          <a:xfrm>
            <a:off x="6895838" y="2233968"/>
            <a:ext cx="5138195" cy="3125621"/>
          </a:xfrm>
          <a:prstGeom prst="rect">
            <a:avLst/>
          </a:prstGeom>
        </p:spPr>
      </p:pic>
      <p:sp>
        <p:nvSpPr>
          <p:cNvPr id="11" name="CasellaDiTesto 10">
            <a:extLst>
              <a:ext uri="{FF2B5EF4-FFF2-40B4-BE49-F238E27FC236}">
                <a16:creationId xmlns:a16="http://schemas.microsoft.com/office/drawing/2014/main" id="{D65EB93A-D61A-5704-FB49-1ECC11146854}"/>
              </a:ext>
            </a:extLst>
          </p:cNvPr>
          <p:cNvSpPr txBox="1"/>
          <p:nvPr/>
        </p:nvSpPr>
        <p:spPr>
          <a:xfrm>
            <a:off x="7567863" y="5522476"/>
            <a:ext cx="3946358" cy="553998"/>
          </a:xfrm>
          <a:prstGeom prst="rect">
            <a:avLst/>
          </a:prstGeom>
          <a:noFill/>
        </p:spPr>
        <p:txBody>
          <a:bodyPr wrap="square" rtlCol="0">
            <a:spAutoFit/>
          </a:bodyPr>
          <a:lstStyle/>
          <a:p>
            <a:r>
              <a:rPr lang="it-IT" sz="1000" b="1">
                <a:solidFill>
                  <a:schemeClr val="tx2">
                    <a:lumMod val="90000"/>
                    <a:lumOff val="10000"/>
                  </a:schemeClr>
                </a:solidFill>
              </a:rPr>
              <a:t>Panel C </a:t>
            </a:r>
            <a:r>
              <a:rPr lang="it-IT" sz="1000"/>
              <a:t>shows the </a:t>
            </a:r>
            <a:r>
              <a:rPr lang="it-IT" sz="1000" err="1"/>
              <a:t>mean</a:t>
            </a:r>
            <a:r>
              <a:rPr lang="it-IT" sz="1000"/>
              <a:t> </a:t>
            </a:r>
            <a:r>
              <a:rPr lang="it-IT" sz="1000" err="1"/>
              <a:t>walking</a:t>
            </a:r>
            <a:r>
              <a:rPr lang="it-IT" sz="1000"/>
              <a:t> </a:t>
            </a:r>
            <a:r>
              <a:rPr lang="it-IT" sz="1000" err="1"/>
              <a:t>distance</a:t>
            </a:r>
            <a:r>
              <a:rPr lang="it-IT" sz="1000"/>
              <a:t> </a:t>
            </a:r>
            <a:r>
              <a:rPr lang="it-IT" sz="1000" err="1"/>
              <a:t>before</a:t>
            </a:r>
            <a:r>
              <a:rPr lang="it-IT" sz="1000"/>
              <a:t> </a:t>
            </a:r>
            <a:r>
              <a:rPr lang="it-IT" sz="1000" err="1"/>
              <a:t>implantation</a:t>
            </a:r>
            <a:r>
              <a:rPr lang="it-IT" sz="1000"/>
              <a:t> of the system and </a:t>
            </a:r>
            <a:r>
              <a:rPr lang="it-IT" sz="1000" err="1"/>
              <a:t>at</a:t>
            </a:r>
            <a:r>
              <a:rPr lang="it-IT" sz="1000"/>
              <a:t> 1 and 3 </a:t>
            </a:r>
            <a:r>
              <a:rPr lang="it-IT" sz="1000" err="1"/>
              <a:t>months</a:t>
            </a:r>
            <a:r>
              <a:rPr lang="it-IT" sz="1000"/>
              <a:t> after </a:t>
            </a:r>
            <a:r>
              <a:rPr lang="it-IT" sz="1000" err="1"/>
              <a:t>implantation</a:t>
            </a:r>
            <a:r>
              <a:rPr lang="it-IT" sz="1000"/>
              <a:t>, with </a:t>
            </a:r>
            <a:r>
              <a:rPr lang="it-IT" sz="1000" err="1"/>
              <a:t>autonomic</a:t>
            </a:r>
            <a:r>
              <a:rPr lang="it-IT" sz="1000"/>
              <a:t> </a:t>
            </a:r>
            <a:r>
              <a:rPr lang="it-IT" sz="1000" err="1"/>
              <a:t>neurorehabilitation</a:t>
            </a:r>
            <a:r>
              <a:rPr lang="it-IT" sz="1000"/>
              <a:t> and </a:t>
            </a:r>
            <a:r>
              <a:rPr lang="it-IT" sz="1000" err="1"/>
              <a:t>daily</a:t>
            </a:r>
            <a:r>
              <a:rPr lang="it-IT" sz="1000"/>
              <a:t> use of the system </a:t>
            </a:r>
            <a:r>
              <a:rPr lang="it-IT" sz="1000" err="1"/>
              <a:t>at</a:t>
            </a:r>
            <a:r>
              <a:rPr lang="it-IT" sz="1000"/>
              <a:t> home.</a:t>
            </a:r>
          </a:p>
        </p:txBody>
      </p:sp>
      <p:pic>
        <p:nvPicPr>
          <p:cNvPr id="27" name="Picture 26">
            <a:extLst>
              <a:ext uri="{FF2B5EF4-FFF2-40B4-BE49-F238E27FC236}">
                <a16:creationId xmlns:a16="http://schemas.microsoft.com/office/drawing/2014/main" id="{88A05594-AFE4-15E6-71C7-767A14F3D4B8}"/>
              </a:ext>
            </a:extLst>
          </p:cNvPr>
          <p:cNvPicPr>
            <a:picLocks noChangeAspect="1"/>
          </p:cNvPicPr>
          <p:nvPr/>
        </p:nvPicPr>
        <p:blipFill>
          <a:blip r:embed="rId13"/>
          <a:stretch>
            <a:fillRect/>
          </a:stretch>
        </p:blipFill>
        <p:spPr>
          <a:xfrm>
            <a:off x="6411430" y="-4322515"/>
            <a:ext cx="4627494" cy="3429845"/>
          </a:xfrm>
          <a:prstGeom prst="rect">
            <a:avLst/>
          </a:prstGeom>
        </p:spPr>
      </p:pic>
      <p:pic>
        <p:nvPicPr>
          <p:cNvPr id="30" name="Picture 29">
            <a:extLst>
              <a:ext uri="{FF2B5EF4-FFF2-40B4-BE49-F238E27FC236}">
                <a16:creationId xmlns:a16="http://schemas.microsoft.com/office/drawing/2014/main" id="{FA895361-0FC9-F309-E44A-A56F5F963EF8}"/>
              </a:ext>
            </a:extLst>
          </p:cNvPr>
          <p:cNvPicPr>
            <a:picLocks noChangeAspect="1"/>
          </p:cNvPicPr>
          <p:nvPr/>
        </p:nvPicPr>
        <p:blipFill>
          <a:blip r:embed="rId14"/>
          <a:stretch>
            <a:fillRect/>
          </a:stretch>
        </p:blipFill>
        <p:spPr>
          <a:xfrm>
            <a:off x="13282538" y="-138495"/>
            <a:ext cx="4473710" cy="3429845"/>
          </a:xfrm>
          <a:prstGeom prst="rect">
            <a:avLst/>
          </a:prstGeom>
        </p:spPr>
      </p:pic>
      <p:sp>
        <p:nvSpPr>
          <p:cNvPr id="20" name="Segnaposto piè di pagina 19">
            <a:extLst>
              <a:ext uri="{FF2B5EF4-FFF2-40B4-BE49-F238E27FC236}">
                <a16:creationId xmlns:a16="http://schemas.microsoft.com/office/drawing/2014/main" id="{AC0C5842-2D70-A091-1160-F61BE6F27414}"/>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1792129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lIns="91440" tIns="45720" rIns="91440" bIns="45720" rtlCol="0" anchor="t">
            <a:spAutoFit/>
          </a:bodyPr>
          <a:lstStyle/>
          <a:p>
            <a:r>
              <a:rPr lang="it-IT" sz="4400" b="1" err="1">
                <a:solidFill>
                  <a:schemeClr val="accent1">
                    <a:lumMod val="50000"/>
                  </a:schemeClr>
                </a:solidFill>
              </a:rPr>
              <a:t>Novelty</a:t>
            </a: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BA1EF5C9-B573-B875-0268-7A1DC6447560}"/>
              </a:ext>
            </a:extLst>
          </p:cNvPr>
          <p:cNvSpPr>
            <a:spLocks noGrp="1"/>
          </p:cNvSpPr>
          <p:nvPr>
            <p:ph type="sldNum" sz="quarter" idx="12"/>
          </p:nvPr>
        </p:nvSpPr>
        <p:spPr/>
        <p:txBody>
          <a:bodyPr/>
          <a:lstStyle/>
          <a:p>
            <a:fld id="{EE20E198-D770-E846-8D64-3DEB0ED32209}" type="slidenum">
              <a:rPr lang="it-IT" smtClean="0"/>
              <a:t>13</a:t>
            </a:fld>
            <a:endParaRPr lang="it-IT"/>
          </a:p>
        </p:txBody>
      </p:sp>
      <p:grpSp>
        <p:nvGrpSpPr>
          <p:cNvPr id="3" name="Gruppo 2">
            <a:extLst>
              <a:ext uri="{FF2B5EF4-FFF2-40B4-BE49-F238E27FC236}">
                <a16:creationId xmlns:a16="http://schemas.microsoft.com/office/drawing/2014/main" id="{0CF4A876-DCAC-C57F-EE4B-B59B391B3272}"/>
              </a:ext>
            </a:extLst>
          </p:cNvPr>
          <p:cNvGrpSpPr/>
          <p:nvPr/>
        </p:nvGrpSpPr>
        <p:grpSpPr>
          <a:xfrm rot="17871287">
            <a:off x="-1966238" y="2612404"/>
            <a:ext cx="3600165" cy="3042266"/>
            <a:chOff x="-1966237" y="1537210"/>
            <a:chExt cx="4315886" cy="3783579"/>
          </a:xfrm>
        </p:grpSpPr>
        <p:grpSp>
          <p:nvGrpSpPr>
            <p:cNvPr id="4" name="Gruppo 3">
              <a:extLst>
                <a:ext uri="{FF2B5EF4-FFF2-40B4-BE49-F238E27FC236}">
                  <a16:creationId xmlns:a16="http://schemas.microsoft.com/office/drawing/2014/main" id="{9C57B051-4110-6EFC-8968-F885AA809207}"/>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53BCD0B4-87C5-2311-D784-C92C6693174F}"/>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CD71B70D-A3D9-0A7A-DB60-97FC3C4AFECE}"/>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B2B66158-B70B-946D-0FF6-68EAB0C6F6A3}"/>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4ED60D22-6AD8-E152-826F-A0A8EF056CB4}"/>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190C3454-5504-3D24-C003-787A8C2B0414}"/>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5B9535AB-166D-CB04-4EFE-335A9C9A118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71C290A7-FA94-77F7-CF11-3A238F7C0D44}"/>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ACEC8A3A-2418-A865-7060-5250789FE0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DDEB3F60-6075-1526-2791-60D98386E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4EFBAC98-45CF-2E75-D5A3-8A6770E68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1EEC0D63-361A-79F3-5EC6-5AF49301E3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EE926CA7-3D18-B764-7A26-A813F7BDB7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5D53BC17-6CE0-2071-F3D1-DD2F2AE315D6}"/>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TextBox 10">
            <a:extLst>
              <a:ext uri="{FF2B5EF4-FFF2-40B4-BE49-F238E27FC236}">
                <a16:creationId xmlns:a16="http://schemas.microsoft.com/office/drawing/2014/main" id="{AFB20BB6-5590-4417-076C-08A17F838FE1}"/>
              </a:ext>
            </a:extLst>
          </p:cNvPr>
          <p:cNvSpPr txBox="1"/>
          <p:nvPr/>
        </p:nvSpPr>
        <p:spPr>
          <a:xfrm>
            <a:off x="2017987" y="1834056"/>
            <a:ext cx="917202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lr>
                <a:schemeClr val="tx2"/>
              </a:buClr>
              <a:buFont typeface="Wingdings" panose="05000000000000000000" pitchFamily="2" charset="2"/>
              <a:buChar char="v"/>
            </a:pPr>
            <a:r>
              <a:rPr lang="ru-RU" sz="2400">
                <a:cs typeface="Arial"/>
              </a:rPr>
              <a:t>Implantable system instead of </a:t>
            </a:r>
            <a:r>
              <a:rPr lang="ru-RU" sz="2400">
                <a:solidFill>
                  <a:srgbClr val="000000"/>
                </a:solidFill>
                <a:ea typeface="+mn-lt"/>
                <a:cs typeface="Arial"/>
              </a:rPr>
              <a:t>pharmacologic treatments which were not effective for the patient</a:t>
            </a:r>
            <a:endParaRPr lang="ru-RU" sz="2400" dirty="0">
              <a:solidFill>
                <a:srgbClr val="000000"/>
              </a:solidFill>
              <a:cs typeface="Arial"/>
            </a:endParaRPr>
          </a:p>
          <a:p>
            <a:pPr marL="571500" indent="-571500">
              <a:buClr>
                <a:schemeClr val="tx2"/>
              </a:buClr>
              <a:buFont typeface="Wingdings" panose="05000000000000000000" pitchFamily="2" charset="2"/>
              <a:buChar char="v"/>
            </a:pPr>
            <a:endParaRPr lang="ru-RU" sz="2400" dirty="0">
              <a:cs typeface="Arial"/>
            </a:endParaRPr>
          </a:p>
          <a:p>
            <a:pPr marL="571500" indent="-571500">
              <a:buClr>
                <a:schemeClr val="tx2"/>
              </a:buClr>
              <a:buFont typeface="Wingdings" panose="05000000000000000000" pitchFamily="2" charset="2"/>
              <a:buChar char="v"/>
            </a:pPr>
            <a:r>
              <a:rPr lang="ru-RU" sz="2400">
                <a:cs typeface="Arial"/>
              </a:rPr>
              <a:t>Stimulation of the </a:t>
            </a:r>
            <a:r>
              <a:rPr lang="ru-RU" sz="2400">
                <a:ea typeface="+mn-lt"/>
                <a:cs typeface="+mn-lt"/>
              </a:rPr>
              <a:t>lower thoracic spinal segments of the spinal cord which regulate sympathetic nervous system </a:t>
            </a:r>
            <a:endParaRPr lang="en-US" sz="2400" dirty="0">
              <a:ea typeface="+mn-lt"/>
              <a:cs typeface="+mn-lt"/>
            </a:endParaRPr>
          </a:p>
          <a:p>
            <a:pPr marL="571500" indent="-571500">
              <a:buClr>
                <a:schemeClr val="tx2"/>
              </a:buClr>
              <a:buFont typeface="Wingdings" panose="05000000000000000000" pitchFamily="2" charset="2"/>
              <a:buChar char="v"/>
            </a:pPr>
            <a:endParaRPr lang="en-US" sz="2400" dirty="0">
              <a:ea typeface="+mn-lt"/>
              <a:cs typeface="+mn-lt"/>
            </a:endParaRPr>
          </a:p>
          <a:p>
            <a:pPr marL="571500" indent="-571500">
              <a:buClr>
                <a:schemeClr val="tx2"/>
              </a:buClr>
              <a:buFont typeface="Wingdings" panose="05000000000000000000" pitchFamily="2" charset="2"/>
              <a:buChar char="v"/>
            </a:pPr>
            <a:r>
              <a:rPr lang="en-US" sz="2400">
                <a:ea typeface="+mn-lt"/>
                <a:cs typeface="+mn-lt"/>
              </a:rPr>
              <a:t>Translation of a device from SCI patient to MSA patient</a:t>
            </a:r>
            <a:endParaRPr lang="ru-RU" sz="2400" dirty="0">
              <a:ea typeface="+mn-lt"/>
              <a:cs typeface="+mn-lt"/>
            </a:endParaRPr>
          </a:p>
          <a:p>
            <a:pPr marL="571500" indent="-571500">
              <a:buClr>
                <a:schemeClr val="tx2"/>
              </a:buClr>
              <a:buFont typeface="Wingdings" panose="05000000000000000000" pitchFamily="2" charset="2"/>
              <a:buChar char="v"/>
            </a:pPr>
            <a:endParaRPr lang="ru-RU" sz="2400" dirty="0">
              <a:cs typeface="Arial"/>
            </a:endParaRPr>
          </a:p>
          <a:p>
            <a:pPr marL="571500" indent="-571500">
              <a:buClr>
                <a:schemeClr val="tx2"/>
              </a:buClr>
              <a:buFont typeface="Wingdings" panose="05000000000000000000" pitchFamily="2" charset="2"/>
              <a:buChar char="v"/>
            </a:pPr>
            <a:r>
              <a:rPr lang="ru-RU" sz="2400">
                <a:cs typeface="Arial"/>
              </a:rPr>
              <a:t>Closed-loop adjustment of stimulation amplitudes in </a:t>
            </a:r>
            <a:r>
              <a:rPr lang="ru-RU" sz="2400">
                <a:solidFill>
                  <a:srgbClr val="000000"/>
                </a:solidFill>
                <a:ea typeface="+mn-lt"/>
                <a:cs typeface="Arial"/>
              </a:rPr>
              <a:t>the upright, sitting, and supine positions in dependence of the implantable accelerometer's </a:t>
            </a:r>
            <a:r>
              <a:rPr lang="ru-RU" sz="2400">
                <a:solidFill>
                  <a:srgbClr val="000000"/>
                </a:solidFill>
                <a:ea typeface="+mn-lt"/>
                <a:cs typeface="+mn-lt"/>
              </a:rPr>
              <a:t>indications</a:t>
            </a:r>
            <a:r>
              <a:rPr lang="ru-RU" sz="2400">
                <a:solidFill>
                  <a:srgbClr val="000000"/>
                </a:solidFill>
                <a:ea typeface="+mn-lt"/>
                <a:cs typeface="Arial"/>
              </a:rPr>
              <a:t> </a:t>
            </a:r>
            <a:endParaRPr lang="ru-RU" sz="2400" dirty="0">
              <a:solidFill>
                <a:srgbClr val="000000"/>
              </a:solidFill>
              <a:cs typeface="Arial"/>
            </a:endParaRPr>
          </a:p>
        </p:txBody>
      </p:sp>
      <p:sp>
        <p:nvSpPr>
          <p:cNvPr id="12" name="Segnaposto piè di pagina 11">
            <a:extLst>
              <a:ext uri="{FF2B5EF4-FFF2-40B4-BE49-F238E27FC236}">
                <a16:creationId xmlns:a16="http://schemas.microsoft.com/office/drawing/2014/main" id="{FE09A857-EFEA-4853-2E55-3A872B0AFBF1}"/>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634538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err="1">
                <a:solidFill>
                  <a:schemeClr val="accent1">
                    <a:lumMod val="50000"/>
                  </a:schemeClr>
                </a:solidFill>
              </a:rPr>
              <a:t>Limitations</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B9C04E1A-3219-E349-0E57-21B9762C58A3}"/>
              </a:ext>
            </a:extLst>
          </p:cNvPr>
          <p:cNvSpPr>
            <a:spLocks noGrp="1"/>
          </p:cNvSpPr>
          <p:nvPr>
            <p:ph type="sldNum" sz="quarter" idx="12"/>
          </p:nvPr>
        </p:nvSpPr>
        <p:spPr/>
        <p:txBody>
          <a:bodyPr/>
          <a:lstStyle/>
          <a:p>
            <a:fld id="{EE20E198-D770-E846-8D64-3DEB0ED32209}" type="slidenum">
              <a:rPr lang="it-IT" smtClean="0"/>
              <a:t>14</a:t>
            </a:fld>
            <a:endParaRPr lang="it-IT"/>
          </a:p>
        </p:txBody>
      </p:sp>
      <p:grpSp>
        <p:nvGrpSpPr>
          <p:cNvPr id="3" name="Gruppo 2">
            <a:extLst>
              <a:ext uri="{FF2B5EF4-FFF2-40B4-BE49-F238E27FC236}">
                <a16:creationId xmlns:a16="http://schemas.microsoft.com/office/drawing/2014/main" id="{4FB48770-3327-079A-65BA-C1CE4CB97586}"/>
              </a:ext>
            </a:extLst>
          </p:cNvPr>
          <p:cNvGrpSpPr/>
          <p:nvPr/>
        </p:nvGrpSpPr>
        <p:grpSpPr>
          <a:xfrm rot="14416465">
            <a:off x="-1966238" y="2612385"/>
            <a:ext cx="3600165" cy="3042266"/>
            <a:chOff x="-1966237" y="1537210"/>
            <a:chExt cx="4315886" cy="3783579"/>
          </a:xfrm>
        </p:grpSpPr>
        <p:grpSp>
          <p:nvGrpSpPr>
            <p:cNvPr id="4" name="Gruppo 3">
              <a:extLst>
                <a:ext uri="{FF2B5EF4-FFF2-40B4-BE49-F238E27FC236}">
                  <a16:creationId xmlns:a16="http://schemas.microsoft.com/office/drawing/2014/main" id="{2B1FF75E-0C59-74C9-6FFA-4A84F8A9EACA}"/>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16E63712-CC5D-3223-A0E7-BB8C431C4AF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AA801EDE-4973-2F92-FB7C-068D5F388985}"/>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575C2988-B916-984E-95A8-F203B1E2BE6D}"/>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889EA5D7-994C-6C38-B524-E534EEA983CC}"/>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4276CDC0-C49B-4757-A42B-BC9CC463A7E1}"/>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DC0B09BF-E957-9F33-C333-2873D915E0EB}"/>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361E2201-916C-612A-3111-296C1885A581}"/>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43DA0651-060E-5FAC-F943-CD3DCC7CE0A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6A99BF17-C6EA-DEB0-ED87-C5435A4D61A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BE636DB4-FC6D-9D97-32C6-DE88A74ABA0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8A4EAF72-740A-2AF5-B142-3458BFEB465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A7D1ACB1-CAF6-A983-675D-108F33FF592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5327FF69-54DD-9061-37AB-E4CBBCB8022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TextBox 10">
            <a:extLst>
              <a:ext uri="{FF2B5EF4-FFF2-40B4-BE49-F238E27FC236}">
                <a16:creationId xmlns:a16="http://schemas.microsoft.com/office/drawing/2014/main" id="{F00F9C1A-7F4E-2489-42A5-DECB31EB92EA}"/>
              </a:ext>
            </a:extLst>
          </p:cNvPr>
          <p:cNvSpPr txBox="1"/>
          <p:nvPr/>
        </p:nvSpPr>
        <p:spPr>
          <a:xfrm>
            <a:off x="2158124" y="1816538"/>
            <a:ext cx="8103475"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lr>
                <a:schemeClr val="tx2"/>
              </a:buClr>
              <a:buFont typeface="Wingdings" panose="05000000000000000000" pitchFamily="2" charset="2"/>
              <a:buChar char="v"/>
            </a:pPr>
            <a:r>
              <a:rPr lang="en-US" sz="2400">
                <a:ea typeface="+mn-lt"/>
                <a:cs typeface="+mn-lt"/>
              </a:rPr>
              <a:t>Short-term research (8 months)</a:t>
            </a:r>
            <a:endParaRPr lang="en-US" sz="2400" dirty="0">
              <a:cs typeface="Arial"/>
            </a:endParaRPr>
          </a:p>
          <a:p>
            <a:pPr marL="571500" indent="-571500">
              <a:buClr>
                <a:schemeClr val="tx2"/>
              </a:buClr>
              <a:buFont typeface="Wingdings" panose="05000000000000000000" pitchFamily="2" charset="2"/>
              <a:buChar char="v"/>
            </a:pPr>
            <a:endParaRPr lang="ru-RU" sz="2400" dirty="0">
              <a:cs typeface="Arial"/>
            </a:endParaRPr>
          </a:p>
          <a:p>
            <a:pPr marL="571500" indent="-571500">
              <a:buClr>
                <a:schemeClr val="tx2"/>
              </a:buClr>
              <a:buFont typeface="Wingdings" panose="05000000000000000000" pitchFamily="2" charset="2"/>
              <a:buChar char="v"/>
            </a:pPr>
            <a:r>
              <a:rPr lang="en-US" sz="2400">
                <a:ea typeface="+mn-lt"/>
                <a:cs typeface="+mn-lt"/>
              </a:rPr>
              <a:t>Conducting the research on a single patient</a:t>
            </a:r>
            <a:r>
              <a:rPr lang="en-US" sz="2400" dirty="0">
                <a:ea typeface="+mn-lt"/>
                <a:cs typeface="+mn-lt"/>
              </a:rPr>
              <a:t> </a:t>
            </a:r>
          </a:p>
          <a:p>
            <a:pPr>
              <a:buClr>
                <a:schemeClr val="tx2"/>
              </a:buClr>
            </a:pPr>
            <a:r>
              <a:rPr lang="en-US" sz="2400" dirty="0">
                <a:ea typeface="+mn-lt"/>
                <a:cs typeface="+mn-lt"/>
              </a:rPr>
              <a:t>         (intra-patient variability)</a:t>
            </a:r>
          </a:p>
          <a:p>
            <a:pPr marL="571500" indent="-571500">
              <a:buClr>
                <a:schemeClr val="tx2"/>
              </a:buClr>
              <a:buFont typeface="Wingdings" panose="05000000000000000000" pitchFamily="2" charset="2"/>
              <a:buChar char="v"/>
            </a:pPr>
            <a:endParaRPr lang="en-US" sz="2400" dirty="0">
              <a:ea typeface="+mn-lt"/>
              <a:cs typeface="+mn-lt"/>
            </a:endParaRPr>
          </a:p>
          <a:p>
            <a:pPr marL="571500" indent="-571500">
              <a:buClr>
                <a:schemeClr val="tx2"/>
              </a:buClr>
              <a:buFont typeface="Wingdings" panose="05000000000000000000" pitchFamily="2" charset="2"/>
              <a:buChar char="v"/>
            </a:pPr>
            <a:r>
              <a:rPr lang="en-US" sz="2400">
                <a:ea typeface="+mn-lt"/>
                <a:cs typeface="+mn-lt"/>
              </a:rPr>
              <a:t>The lack of a control group that would receive standard pharmacological treatment to compare results</a:t>
            </a:r>
            <a:endParaRPr lang="en-US" sz="2400" dirty="0">
              <a:ea typeface="+mn-lt"/>
              <a:cs typeface="+mn-lt"/>
            </a:endParaRPr>
          </a:p>
          <a:p>
            <a:pPr marL="571500" indent="-571500">
              <a:buClr>
                <a:schemeClr val="tx2"/>
              </a:buClr>
              <a:buFont typeface="Wingdings" panose="05000000000000000000" pitchFamily="2" charset="2"/>
              <a:buChar char="v"/>
            </a:pPr>
            <a:endParaRPr lang="en-US" sz="2400" dirty="0">
              <a:ea typeface="+mn-lt"/>
              <a:cs typeface="+mn-lt"/>
            </a:endParaRPr>
          </a:p>
          <a:p>
            <a:pPr marL="571500" indent="-571500">
              <a:buClr>
                <a:schemeClr val="tx2"/>
              </a:buClr>
              <a:buFont typeface="Wingdings" panose="05000000000000000000" pitchFamily="2" charset="2"/>
              <a:buChar char="v"/>
            </a:pPr>
            <a:r>
              <a:rPr lang="en-US" sz="2400">
                <a:ea typeface="+mn-lt"/>
                <a:cs typeface="+mn-lt"/>
              </a:rPr>
              <a:t>Role of repeated tilt-table tests and walking attempts in improvement </a:t>
            </a:r>
            <a:endParaRPr lang="en-US" sz="2400" dirty="0">
              <a:ea typeface="+mn-lt"/>
              <a:cs typeface="+mn-lt"/>
            </a:endParaRPr>
          </a:p>
          <a:p>
            <a:pPr marL="571500" indent="-571500">
              <a:buClr>
                <a:schemeClr val="tx2"/>
              </a:buClr>
              <a:buFont typeface="Wingdings" panose="05000000000000000000" pitchFamily="2" charset="2"/>
              <a:buChar char="v"/>
            </a:pPr>
            <a:endParaRPr lang="en-US" sz="2400" dirty="0">
              <a:ea typeface="+mn-lt"/>
              <a:cs typeface="+mn-lt"/>
            </a:endParaRPr>
          </a:p>
          <a:p>
            <a:pPr marL="571500" indent="-571500">
              <a:buClr>
                <a:schemeClr val="tx2"/>
              </a:buClr>
              <a:buFont typeface="Wingdings" panose="05000000000000000000" pitchFamily="2" charset="2"/>
              <a:buChar char="v"/>
            </a:pPr>
            <a:endParaRPr lang="en-US" sz="2400" dirty="0">
              <a:ea typeface="+mn-lt"/>
              <a:cs typeface="+mn-lt"/>
            </a:endParaRPr>
          </a:p>
        </p:txBody>
      </p:sp>
      <p:sp>
        <p:nvSpPr>
          <p:cNvPr id="12" name="Segnaposto piè di pagina 11">
            <a:extLst>
              <a:ext uri="{FF2B5EF4-FFF2-40B4-BE49-F238E27FC236}">
                <a16:creationId xmlns:a16="http://schemas.microsoft.com/office/drawing/2014/main" id="{9B49C28A-AAEF-733D-8769-ACA9B2FE0153}"/>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3299221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a:solidFill>
                  <a:schemeClr val="accent1">
                    <a:lumMod val="50000"/>
                  </a:schemeClr>
                </a:solidFill>
              </a:rPr>
              <a:t>Challenges</a:t>
            </a: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FB256294-E028-3BD9-A93A-6686136AEEFC}"/>
              </a:ext>
            </a:extLst>
          </p:cNvPr>
          <p:cNvSpPr>
            <a:spLocks noGrp="1"/>
          </p:cNvSpPr>
          <p:nvPr>
            <p:ph type="sldNum" sz="quarter" idx="12"/>
          </p:nvPr>
        </p:nvSpPr>
        <p:spPr/>
        <p:txBody>
          <a:bodyPr/>
          <a:lstStyle/>
          <a:p>
            <a:fld id="{EE20E198-D770-E846-8D64-3DEB0ED32209}" type="slidenum">
              <a:rPr lang="it-IT" smtClean="0"/>
              <a:t>15</a:t>
            </a:fld>
            <a:endParaRPr lang="it-IT"/>
          </a:p>
        </p:txBody>
      </p:sp>
      <p:grpSp>
        <p:nvGrpSpPr>
          <p:cNvPr id="3" name="Gruppo 2">
            <a:extLst>
              <a:ext uri="{FF2B5EF4-FFF2-40B4-BE49-F238E27FC236}">
                <a16:creationId xmlns:a16="http://schemas.microsoft.com/office/drawing/2014/main" id="{8944FE80-8799-4D16-B1CC-977AF13A4C6C}"/>
              </a:ext>
            </a:extLst>
          </p:cNvPr>
          <p:cNvGrpSpPr/>
          <p:nvPr/>
        </p:nvGrpSpPr>
        <p:grpSpPr>
          <a:xfrm rot="10560295">
            <a:off x="-1966258" y="2612404"/>
            <a:ext cx="3600165" cy="3042266"/>
            <a:chOff x="-1966237" y="1537210"/>
            <a:chExt cx="4315886" cy="3783579"/>
          </a:xfrm>
        </p:grpSpPr>
        <p:grpSp>
          <p:nvGrpSpPr>
            <p:cNvPr id="4" name="Gruppo 3">
              <a:extLst>
                <a:ext uri="{FF2B5EF4-FFF2-40B4-BE49-F238E27FC236}">
                  <a16:creationId xmlns:a16="http://schemas.microsoft.com/office/drawing/2014/main" id="{CBD4E0DE-684F-FD91-A1ED-24A2E09D64F3}"/>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E6807AD0-4D60-8BD3-E60D-4C5DDF52BF8C}"/>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078DDA92-1F6B-4566-A769-030D81FEA50C}"/>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DEA62B75-E3BF-4192-F585-2086FBF4C0CB}"/>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E7231D88-06C7-CACB-82C2-AE171BE384DC}"/>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5DCFBE84-AD23-ADA3-9F66-C274B48A7511}"/>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CD928DB9-5B74-1236-9482-5F7B1671110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8D8E6E2D-7C93-47CB-0B74-40B9033E9F5B}"/>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44A90055-2D72-5B51-2C5B-5277125261D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0C0CAD30-7407-469A-A1FB-5D2D1E5568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CFED75D3-188F-D458-1C11-C6EEB861FA5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5C7F98C3-9301-6645-53B7-8AC67B14C8A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21B35E44-D51A-5DD6-C2ED-5D094F85968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CE721767-32C2-B292-F7CE-AFA6EC3C861C}"/>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TextBox 10">
            <a:extLst>
              <a:ext uri="{FF2B5EF4-FFF2-40B4-BE49-F238E27FC236}">
                <a16:creationId xmlns:a16="http://schemas.microsoft.com/office/drawing/2014/main" id="{79618EEC-CAF2-B060-9427-188ABC6540E6}"/>
              </a:ext>
            </a:extLst>
          </p:cNvPr>
          <p:cNvSpPr txBox="1"/>
          <p:nvPr/>
        </p:nvSpPr>
        <p:spPr>
          <a:xfrm>
            <a:off x="1628890" y="1721435"/>
            <a:ext cx="10529612"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lr>
                <a:schemeClr val="tx2"/>
              </a:buClr>
              <a:buFont typeface="Wingdings" panose="05000000000000000000" pitchFamily="2" charset="2"/>
              <a:buChar char="v"/>
            </a:pPr>
            <a:r>
              <a:rPr lang="en-US" sz="2400">
                <a:ea typeface="+mn-lt"/>
                <a:cs typeface="+mn-lt"/>
              </a:rPr>
              <a:t>The patient's consent to performing of the risk spinal cord surgery with potential side effects</a:t>
            </a:r>
            <a:r>
              <a:rPr lang="en-US" sz="2400">
                <a:cs typeface="Arial"/>
              </a:rPr>
              <a:t>​</a:t>
            </a:r>
            <a:endParaRPr lang="en-US" sz="2400" dirty="0">
              <a:cs typeface="Arial"/>
            </a:endParaRPr>
          </a:p>
          <a:p>
            <a:pPr marL="342900" indent="-342900">
              <a:buClr>
                <a:schemeClr val="tx2"/>
              </a:buClr>
              <a:buFont typeface="Wingdings" panose="05000000000000000000" pitchFamily="2" charset="2"/>
              <a:buChar char="v"/>
            </a:pPr>
            <a:endParaRPr lang="ru-RU" sz="2400" dirty="0">
              <a:cs typeface="Arial"/>
            </a:endParaRPr>
          </a:p>
          <a:p>
            <a:pPr marL="571500" indent="-571500">
              <a:buClr>
                <a:schemeClr val="tx2"/>
              </a:buClr>
              <a:buFont typeface="Wingdings" panose="05000000000000000000" pitchFamily="2" charset="2"/>
              <a:buChar char="v"/>
            </a:pPr>
            <a:r>
              <a:rPr lang="en-US" sz="2400">
                <a:ea typeface="+mn-lt"/>
                <a:cs typeface="+mn-lt"/>
              </a:rPr>
              <a:t>Development of a system that simultaneously includes </a:t>
            </a:r>
            <a:r>
              <a:rPr lang="en-US" sz="2400">
                <a:solidFill>
                  <a:srgbClr val="000000"/>
                </a:solidFill>
                <a:ea typeface="+mn-lt"/>
                <a:cs typeface="+mn-lt"/>
              </a:rPr>
              <a:t>implantable paddle surgical lead</a:t>
            </a:r>
            <a:r>
              <a:rPr lang="en-US" sz="2400">
                <a:ea typeface="+mn-lt"/>
                <a:cs typeface="+mn-lt"/>
              </a:rPr>
              <a:t>, stimulation generator, body position sensors, as well as settings for automatic adjustment during the changing of body position</a:t>
            </a:r>
            <a:endParaRPr lang="en-US" sz="2400" dirty="0">
              <a:ea typeface="+mn-lt"/>
              <a:cs typeface="+mn-lt"/>
            </a:endParaRPr>
          </a:p>
          <a:p>
            <a:pPr marL="571500" indent="-571500">
              <a:buClr>
                <a:schemeClr val="tx2"/>
              </a:buClr>
              <a:buFont typeface="Wingdings" panose="05000000000000000000" pitchFamily="2" charset="2"/>
              <a:buChar char="v"/>
            </a:pPr>
            <a:endParaRPr lang="en-US" sz="2400" dirty="0">
              <a:ea typeface="+mn-lt"/>
              <a:cs typeface="+mn-lt"/>
            </a:endParaRPr>
          </a:p>
          <a:p>
            <a:pPr marL="571500" indent="-571500">
              <a:buClr>
                <a:schemeClr val="tx2"/>
              </a:buClr>
              <a:buFont typeface="Wingdings" panose="05000000000000000000" pitchFamily="2" charset="2"/>
              <a:buChar char="v"/>
            </a:pPr>
            <a:r>
              <a:rPr lang="en-US" sz="2400">
                <a:ea typeface="+mn-lt"/>
                <a:cs typeface="+mn-lt"/>
              </a:rPr>
              <a:t>Implantation of the paddle lead </a:t>
            </a:r>
            <a:r>
              <a:rPr lang="en-US" sz="2400" dirty="0">
                <a:ea typeface="+mn-lt"/>
                <a:cs typeface="+mn-lt"/>
              </a:rPr>
              <a:t>into </a:t>
            </a:r>
            <a:r>
              <a:rPr lang="en-US" sz="2400">
                <a:ea typeface="+mn-lt"/>
                <a:cs typeface="+mn-lt"/>
              </a:rPr>
              <a:t>the particular area containing the dorsal-root entry zone of the lower thoracic spinal segments </a:t>
            </a:r>
            <a:endParaRPr lang="en-US" sz="2400" dirty="0">
              <a:ea typeface="+mn-lt"/>
              <a:cs typeface="+mn-lt"/>
            </a:endParaRPr>
          </a:p>
          <a:p>
            <a:pPr marL="571500" indent="-571500">
              <a:buClr>
                <a:schemeClr val="tx2"/>
              </a:buClr>
              <a:buFont typeface="Wingdings" panose="05000000000000000000" pitchFamily="2" charset="2"/>
              <a:buChar char="v"/>
            </a:pPr>
            <a:endParaRPr lang="en-US" sz="2400" dirty="0">
              <a:ea typeface="+mn-lt"/>
              <a:cs typeface="+mn-lt"/>
            </a:endParaRPr>
          </a:p>
          <a:p>
            <a:pPr marL="571500" indent="-571500">
              <a:buClr>
                <a:schemeClr val="tx2"/>
              </a:buClr>
              <a:buFont typeface="Wingdings" panose="05000000000000000000" pitchFamily="2" charset="2"/>
              <a:buChar char="v"/>
            </a:pPr>
            <a:r>
              <a:rPr lang="en-US" sz="2400">
                <a:ea typeface="+mn-lt"/>
                <a:cs typeface="+mn-lt"/>
              </a:rPr>
              <a:t>Development of the stimulation algorithm </a:t>
            </a:r>
            <a:r>
              <a:rPr lang="en-US" sz="2400" dirty="0">
                <a:ea typeface="+mn-lt"/>
                <a:cs typeface="+mn-lt"/>
              </a:rPr>
              <a:t>patient and </a:t>
            </a:r>
            <a:r>
              <a:rPr lang="en-US" sz="2400">
                <a:ea typeface="+mn-lt"/>
                <a:cs typeface="+mn-lt"/>
              </a:rPr>
              <a:t>position</a:t>
            </a:r>
            <a:r>
              <a:rPr lang="en-US" sz="2400" dirty="0">
                <a:ea typeface="+mn-lt"/>
                <a:cs typeface="+mn-lt"/>
              </a:rPr>
              <a:t> specific</a:t>
            </a:r>
          </a:p>
        </p:txBody>
      </p:sp>
      <p:sp>
        <p:nvSpPr>
          <p:cNvPr id="12" name="Segnaposto piè di pagina 11">
            <a:extLst>
              <a:ext uri="{FF2B5EF4-FFF2-40B4-BE49-F238E27FC236}">
                <a16:creationId xmlns:a16="http://schemas.microsoft.com/office/drawing/2014/main" id="{899914A6-5BA5-97BB-9527-E7E1B0111F5D}"/>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4171657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a:solidFill>
                  <a:schemeClr val="accent1">
                    <a:lumMod val="50000"/>
                  </a:schemeClr>
                </a:solidFill>
              </a:rPr>
              <a:t>Open </a:t>
            </a:r>
            <a:r>
              <a:rPr lang="it-IT" sz="4400" b="1" err="1">
                <a:solidFill>
                  <a:schemeClr val="accent1">
                    <a:lumMod val="50000"/>
                  </a:schemeClr>
                </a:solidFill>
              </a:rPr>
              <a:t>Questions</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97274A4D-96A9-951C-FBB0-EAF2FC16146E}"/>
              </a:ext>
            </a:extLst>
          </p:cNvPr>
          <p:cNvSpPr>
            <a:spLocks noGrp="1"/>
          </p:cNvSpPr>
          <p:nvPr>
            <p:ph type="sldNum" sz="quarter" idx="12"/>
          </p:nvPr>
        </p:nvSpPr>
        <p:spPr/>
        <p:txBody>
          <a:bodyPr/>
          <a:lstStyle/>
          <a:p>
            <a:fld id="{EE20E198-D770-E846-8D64-3DEB0ED32209}" type="slidenum">
              <a:rPr lang="it-IT" smtClean="0"/>
              <a:t>16</a:t>
            </a:fld>
            <a:endParaRPr lang="it-IT"/>
          </a:p>
        </p:txBody>
      </p:sp>
      <p:grpSp>
        <p:nvGrpSpPr>
          <p:cNvPr id="3" name="Gruppo 2">
            <a:extLst>
              <a:ext uri="{FF2B5EF4-FFF2-40B4-BE49-F238E27FC236}">
                <a16:creationId xmlns:a16="http://schemas.microsoft.com/office/drawing/2014/main" id="{6D842363-F354-A516-2520-A58E6EFB4CD7}"/>
              </a:ext>
            </a:extLst>
          </p:cNvPr>
          <p:cNvGrpSpPr/>
          <p:nvPr/>
        </p:nvGrpSpPr>
        <p:grpSpPr>
          <a:xfrm rot="6529567">
            <a:off x="-1966218" y="2612404"/>
            <a:ext cx="3600165" cy="3042266"/>
            <a:chOff x="-1966237" y="1537210"/>
            <a:chExt cx="4315886" cy="3783579"/>
          </a:xfrm>
        </p:grpSpPr>
        <p:grpSp>
          <p:nvGrpSpPr>
            <p:cNvPr id="4" name="Gruppo 3">
              <a:extLst>
                <a:ext uri="{FF2B5EF4-FFF2-40B4-BE49-F238E27FC236}">
                  <a16:creationId xmlns:a16="http://schemas.microsoft.com/office/drawing/2014/main" id="{709E2A1B-E755-E17B-C1E2-BECD6B0369F2}"/>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AC93E407-64A5-7C76-9E65-E64B56DD3A4B}"/>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803FD4EC-C7BA-FBB8-B75E-BFAF771C11B5}"/>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15045C7C-8BDF-033A-77A7-FE54A7BF535B}"/>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B56593AA-3ECC-8A07-6387-C7083E4BC581}"/>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ADE3BFE0-1C22-1192-084B-47951A9444C2}"/>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9B027D79-EF0C-4C9A-CF3E-225E3ED6F52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96C191C7-9BFC-2643-049E-1FC9E6ED8B6B}"/>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952D9AA4-8DDB-3695-9C69-2ADC1323C6C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028A60CE-92AB-A100-6D2A-F6DAD031676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FB7BD7CD-EB14-B609-28AE-ADCFE7F9C14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46EDFC59-C65B-06D1-FFAE-180EAE5749D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A0C2BDA3-DBB8-1344-D4A7-58DBE72B0C1B}"/>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D2BD9E86-2C2B-E28C-D396-50E78D1997E3}"/>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11" name="TextBox 10">
            <a:extLst>
              <a:ext uri="{FF2B5EF4-FFF2-40B4-BE49-F238E27FC236}">
                <a16:creationId xmlns:a16="http://schemas.microsoft.com/office/drawing/2014/main" id="{1BEE322E-9351-2C03-8EE8-DB55EEA3841B}"/>
              </a:ext>
            </a:extLst>
          </p:cNvPr>
          <p:cNvSpPr txBox="1"/>
          <p:nvPr/>
        </p:nvSpPr>
        <p:spPr>
          <a:xfrm>
            <a:off x="1851573" y="1606331"/>
            <a:ext cx="9040647"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buClr>
                <a:schemeClr val="tx2"/>
              </a:buClr>
              <a:buSzPct val="104000"/>
              <a:buFont typeface="Wingdings" panose="05000000000000000000" pitchFamily="2" charset="2"/>
              <a:buChar char="v"/>
            </a:pPr>
            <a:r>
              <a:rPr lang="ru-RU" sz="2400">
                <a:ea typeface="+mn-lt"/>
                <a:cs typeface="+mn-lt"/>
              </a:rPr>
              <a:t>The </a:t>
            </a:r>
            <a:r>
              <a:rPr lang="ru-RU" sz="2400" dirty="0">
                <a:ea typeface="+mn-lt"/>
                <a:cs typeface="+mn-lt"/>
              </a:rPr>
              <a:t>long-term</a:t>
            </a:r>
            <a:r>
              <a:rPr lang="ru-RU" sz="2400">
                <a:ea typeface="+mn-lt"/>
                <a:cs typeface="+mn-lt"/>
              </a:rPr>
              <a:t> </a:t>
            </a:r>
            <a:r>
              <a:rPr lang="ru-RU" sz="2400" dirty="0">
                <a:ea typeface="+mn-lt"/>
                <a:cs typeface="+mn-lt"/>
              </a:rPr>
              <a:t>effectiveness</a:t>
            </a:r>
            <a:r>
              <a:rPr lang="ru-RU" sz="2400">
                <a:ea typeface="+mn-lt"/>
                <a:cs typeface="+mn-lt"/>
              </a:rPr>
              <a:t> </a:t>
            </a:r>
            <a:r>
              <a:rPr lang="ru-RU" sz="2400" dirty="0">
                <a:ea typeface="+mn-lt"/>
                <a:cs typeface="+mn-lt"/>
              </a:rPr>
              <a:t>of</a:t>
            </a:r>
            <a:r>
              <a:rPr lang="ru-RU" sz="2400">
                <a:ea typeface="+mn-lt"/>
                <a:cs typeface="+mn-lt"/>
              </a:rPr>
              <a:t> </a:t>
            </a:r>
            <a:r>
              <a:rPr lang="ru-RU" sz="2400" dirty="0">
                <a:ea typeface="+mn-lt"/>
                <a:cs typeface="+mn-lt"/>
              </a:rPr>
              <a:t>the</a:t>
            </a:r>
            <a:r>
              <a:rPr lang="ru-RU" sz="2400">
                <a:ea typeface="+mn-lt"/>
                <a:cs typeface="+mn-lt"/>
              </a:rPr>
              <a:t> </a:t>
            </a:r>
            <a:r>
              <a:rPr lang="ru-RU" sz="2400" dirty="0">
                <a:ea typeface="+mn-lt"/>
                <a:cs typeface="+mn-lt"/>
              </a:rPr>
              <a:t>implanted</a:t>
            </a:r>
            <a:r>
              <a:rPr lang="ru-RU" sz="2400">
                <a:ea typeface="+mn-lt"/>
                <a:cs typeface="+mn-lt"/>
              </a:rPr>
              <a:t> </a:t>
            </a:r>
            <a:r>
              <a:rPr lang="ru-RU" sz="2400" dirty="0">
                <a:ea typeface="+mn-lt"/>
                <a:cs typeface="+mn-lt"/>
              </a:rPr>
              <a:t>system</a:t>
            </a:r>
            <a:r>
              <a:rPr lang="ru-RU" sz="2400">
                <a:ea typeface="+mn-lt"/>
                <a:cs typeface="+mn-lt"/>
              </a:rPr>
              <a:t> </a:t>
            </a:r>
            <a:r>
              <a:rPr lang="ru-RU" sz="2400" dirty="0">
                <a:ea typeface="+mn-lt"/>
                <a:cs typeface="+mn-lt"/>
              </a:rPr>
              <a:t>is</a:t>
            </a:r>
            <a:r>
              <a:rPr lang="ru-RU" sz="2400">
                <a:ea typeface="+mn-lt"/>
                <a:cs typeface="+mn-lt"/>
              </a:rPr>
              <a:t> </a:t>
            </a:r>
            <a:r>
              <a:rPr lang="ru-RU" sz="2400" dirty="0">
                <a:ea typeface="+mn-lt"/>
                <a:cs typeface="+mn-lt"/>
              </a:rPr>
              <a:t>unknown</a:t>
            </a:r>
          </a:p>
          <a:p>
            <a:pPr marL="571500" indent="-571500">
              <a:buClr>
                <a:schemeClr val="tx2"/>
              </a:buClr>
              <a:buSzPct val="104000"/>
              <a:buFont typeface="Wingdings" panose="05000000000000000000" pitchFamily="2" charset="2"/>
              <a:buChar char="v"/>
            </a:pPr>
            <a:endParaRPr lang="ru-RU" sz="2400" dirty="0">
              <a:ea typeface="+mn-lt"/>
              <a:cs typeface="+mn-lt"/>
            </a:endParaRPr>
          </a:p>
          <a:p>
            <a:pPr marL="571500" indent="-571500">
              <a:buClr>
                <a:schemeClr val="tx2"/>
              </a:buClr>
              <a:buSzPct val="104000"/>
              <a:buFont typeface="Wingdings" panose="05000000000000000000" pitchFamily="2" charset="2"/>
              <a:buChar char="v"/>
            </a:pPr>
            <a:r>
              <a:rPr lang="ru-RU" sz="2400" dirty="0">
                <a:ea typeface="+mn-lt"/>
                <a:cs typeface="+mn-lt"/>
              </a:rPr>
              <a:t>Repeated</a:t>
            </a:r>
            <a:r>
              <a:rPr lang="ru-RU" sz="2400">
                <a:ea typeface="+mn-lt"/>
                <a:cs typeface="+mn-lt"/>
              </a:rPr>
              <a:t> </a:t>
            </a:r>
            <a:r>
              <a:rPr lang="ru-RU" sz="2400" dirty="0">
                <a:ea typeface="+mn-lt"/>
                <a:cs typeface="+mn-lt"/>
              </a:rPr>
              <a:t>tilt-table</a:t>
            </a:r>
            <a:r>
              <a:rPr lang="ru-RU" sz="2400">
                <a:ea typeface="+mn-lt"/>
                <a:cs typeface="+mn-lt"/>
              </a:rPr>
              <a:t> </a:t>
            </a:r>
            <a:r>
              <a:rPr lang="ru-RU" sz="2400" dirty="0">
                <a:ea typeface="+mn-lt"/>
                <a:cs typeface="+mn-lt"/>
              </a:rPr>
              <a:t>tests</a:t>
            </a:r>
            <a:r>
              <a:rPr lang="ru-RU" sz="2400">
                <a:ea typeface="+mn-lt"/>
                <a:cs typeface="+mn-lt"/>
              </a:rPr>
              <a:t> </a:t>
            </a:r>
            <a:r>
              <a:rPr lang="ru-RU" sz="2400" dirty="0">
                <a:ea typeface="+mn-lt"/>
                <a:cs typeface="+mn-lt"/>
              </a:rPr>
              <a:t>and</a:t>
            </a:r>
            <a:r>
              <a:rPr lang="ru-RU" sz="2400">
                <a:ea typeface="+mn-lt"/>
                <a:cs typeface="+mn-lt"/>
              </a:rPr>
              <a:t> </a:t>
            </a:r>
            <a:r>
              <a:rPr lang="ru-RU" sz="2400" dirty="0">
                <a:ea typeface="+mn-lt"/>
                <a:cs typeface="+mn-lt"/>
              </a:rPr>
              <a:t>walking</a:t>
            </a:r>
            <a:r>
              <a:rPr lang="ru-RU" sz="2400">
                <a:ea typeface="+mn-lt"/>
                <a:cs typeface="+mn-lt"/>
              </a:rPr>
              <a:t> </a:t>
            </a:r>
            <a:r>
              <a:rPr lang="ru-RU" sz="2400" dirty="0">
                <a:ea typeface="+mn-lt"/>
                <a:cs typeface="+mn-lt"/>
              </a:rPr>
              <a:t>attempts</a:t>
            </a:r>
            <a:r>
              <a:rPr lang="ru-RU" sz="2400">
                <a:ea typeface="+mn-lt"/>
                <a:cs typeface="+mn-lt"/>
              </a:rPr>
              <a:t> </a:t>
            </a:r>
            <a:r>
              <a:rPr lang="ru-RU" sz="2400" dirty="0">
                <a:ea typeface="+mn-lt"/>
                <a:cs typeface="+mn-lt"/>
              </a:rPr>
              <a:t>may</a:t>
            </a:r>
            <a:r>
              <a:rPr lang="ru-RU" sz="2400">
                <a:ea typeface="+mn-lt"/>
                <a:cs typeface="+mn-lt"/>
              </a:rPr>
              <a:t> </a:t>
            </a:r>
            <a:r>
              <a:rPr lang="ru-RU" sz="2400" dirty="0">
                <a:ea typeface="+mn-lt"/>
                <a:cs typeface="+mn-lt"/>
              </a:rPr>
              <a:t>have</a:t>
            </a:r>
            <a:r>
              <a:rPr lang="ru-RU" sz="2400">
                <a:ea typeface="+mn-lt"/>
                <a:cs typeface="+mn-lt"/>
              </a:rPr>
              <a:t> </a:t>
            </a:r>
            <a:r>
              <a:rPr lang="ru-RU" sz="2400" dirty="0">
                <a:ea typeface="+mn-lt"/>
                <a:cs typeface="+mn-lt"/>
              </a:rPr>
              <a:t>played</a:t>
            </a:r>
            <a:r>
              <a:rPr lang="ru-RU" sz="2400">
                <a:ea typeface="+mn-lt"/>
                <a:cs typeface="+mn-lt"/>
              </a:rPr>
              <a:t> a </a:t>
            </a:r>
            <a:r>
              <a:rPr lang="ru-RU" sz="2400" dirty="0">
                <a:ea typeface="+mn-lt"/>
                <a:cs typeface="+mn-lt"/>
              </a:rPr>
              <a:t>role</a:t>
            </a:r>
            <a:r>
              <a:rPr lang="ru-RU" sz="2400">
                <a:ea typeface="+mn-lt"/>
                <a:cs typeface="+mn-lt"/>
              </a:rPr>
              <a:t> </a:t>
            </a:r>
            <a:r>
              <a:rPr lang="ru-RU" sz="2400" dirty="0">
                <a:ea typeface="+mn-lt"/>
                <a:cs typeface="+mn-lt"/>
              </a:rPr>
              <a:t>in</a:t>
            </a:r>
            <a:r>
              <a:rPr lang="ru-RU" sz="2400">
                <a:ea typeface="+mn-lt"/>
                <a:cs typeface="+mn-lt"/>
              </a:rPr>
              <a:t> </a:t>
            </a:r>
            <a:r>
              <a:rPr lang="ru-RU" sz="2400" dirty="0">
                <a:ea typeface="+mn-lt"/>
                <a:cs typeface="+mn-lt"/>
              </a:rPr>
              <a:t>improvement</a:t>
            </a:r>
            <a:r>
              <a:rPr lang="ru-RU" sz="2400">
                <a:ea typeface="+mn-lt"/>
                <a:cs typeface="+mn-lt"/>
              </a:rPr>
              <a:t> </a:t>
            </a:r>
            <a:r>
              <a:rPr lang="ru-RU" sz="2400" dirty="0">
                <a:ea typeface="+mn-lt"/>
                <a:cs typeface="+mn-lt"/>
              </a:rPr>
              <a:t>in</a:t>
            </a:r>
            <a:r>
              <a:rPr lang="ru-RU" sz="2400">
                <a:ea typeface="+mn-lt"/>
                <a:cs typeface="+mn-lt"/>
              </a:rPr>
              <a:t> </a:t>
            </a:r>
            <a:r>
              <a:rPr lang="ru-RU" sz="2400" dirty="0">
                <a:ea typeface="+mn-lt"/>
                <a:cs typeface="+mn-lt"/>
              </a:rPr>
              <a:t>the</a:t>
            </a:r>
            <a:r>
              <a:rPr lang="ru-RU" sz="2400">
                <a:ea typeface="+mn-lt"/>
                <a:cs typeface="+mn-lt"/>
              </a:rPr>
              <a:t> </a:t>
            </a:r>
            <a:r>
              <a:rPr lang="ru-RU" sz="2400" dirty="0">
                <a:ea typeface="+mn-lt"/>
                <a:cs typeface="+mn-lt"/>
              </a:rPr>
              <a:t>patient’s</a:t>
            </a:r>
            <a:r>
              <a:rPr lang="ru-RU" sz="2400">
                <a:ea typeface="+mn-lt"/>
                <a:cs typeface="+mn-lt"/>
              </a:rPr>
              <a:t> </a:t>
            </a:r>
            <a:r>
              <a:rPr lang="ru-RU" sz="2400" dirty="0">
                <a:ea typeface="+mn-lt"/>
                <a:cs typeface="+mn-lt"/>
              </a:rPr>
              <a:t>condition</a:t>
            </a:r>
          </a:p>
          <a:p>
            <a:pPr marL="571500" indent="-571500">
              <a:buClr>
                <a:schemeClr val="tx2"/>
              </a:buClr>
              <a:buSzPct val="104000"/>
              <a:buFont typeface="Wingdings" panose="05000000000000000000" pitchFamily="2" charset="2"/>
              <a:buChar char="v"/>
            </a:pPr>
            <a:endParaRPr lang="ru-RU" sz="2400" dirty="0"/>
          </a:p>
          <a:p>
            <a:pPr marL="571500" indent="-571500">
              <a:buClr>
                <a:schemeClr val="tx2"/>
              </a:buClr>
              <a:buSzPct val="104000"/>
              <a:buFont typeface="Wingdings" panose="05000000000000000000" pitchFamily="2" charset="2"/>
              <a:buChar char="v"/>
            </a:pPr>
            <a:r>
              <a:rPr lang="ru-RU" sz="2400"/>
              <a:t>Long-</a:t>
            </a:r>
            <a:r>
              <a:rPr lang="ru-RU" sz="2400" dirty="0"/>
              <a:t>term</a:t>
            </a:r>
            <a:r>
              <a:rPr lang="ru-RU" sz="2400"/>
              <a:t> </a:t>
            </a:r>
            <a:r>
              <a:rPr lang="ru-RU" sz="2400" dirty="0"/>
              <a:t>side</a:t>
            </a:r>
            <a:r>
              <a:rPr lang="ru-RU" sz="2400"/>
              <a:t> </a:t>
            </a:r>
            <a:r>
              <a:rPr lang="ru-RU" sz="2400" dirty="0"/>
              <a:t>effects</a:t>
            </a:r>
            <a:r>
              <a:rPr lang="ru-RU" sz="2400"/>
              <a:t> </a:t>
            </a:r>
            <a:endParaRPr lang="ru-RU" sz="2400" dirty="0"/>
          </a:p>
          <a:p>
            <a:pPr marL="571500" indent="-571500">
              <a:buClr>
                <a:schemeClr val="tx2"/>
              </a:buClr>
              <a:buSzPct val="104000"/>
              <a:buFont typeface="Wingdings" panose="05000000000000000000" pitchFamily="2" charset="2"/>
              <a:buChar char="v"/>
            </a:pPr>
            <a:endParaRPr lang="ru-RU" sz="2400" dirty="0"/>
          </a:p>
          <a:p>
            <a:pPr marL="571500" indent="-571500">
              <a:buClr>
                <a:schemeClr val="tx2"/>
              </a:buClr>
              <a:buSzPct val="104000"/>
              <a:buFont typeface="Wingdings" panose="05000000000000000000" pitchFamily="2" charset="2"/>
              <a:buChar char="v"/>
            </a:pPr>
            <a:r>
              <a:rPr lang="ru-RU" sz="2400">
                <a:ea typeface="+mn-lt"/>
                <a:cs typeface="+mn-lt"/>
              </a:rPr>
              <a:t>The </a:t>
            </a:r>
            <a:r>
              <a:rPr lang="ru-RU" sz="2400" dirty="0">
                <a:ea typeface="+mn-lt"/>
                <a:cs typeface="+mn-lt"/>
              </a:rPr>
              <a:t>effect</a:t>
            </a:r>
            <a:r>
              <a:rPr lang="ru-RU" sz="2400">
                <a:ea typeface="+mn-lt"/>
                <a:cs typeface="+mn-lt"/>
              </a:rPr>
              <a:t> </a:t>
            </a:r>
            <a:r>
              <a:rPr lang="ru-RU" sz="2400" dirty="0">
                <a:ea typeface="+mn-lt"/>
                <a:cs typeface="+mn-lt"/>
              </a:rPr>
              <a:t>of</a:t>
            </a:r>
            <a:r>
              <a:rPr lang="ru-RU" sz="2400">
                <a:ea typeface="+mn-lt"/>
                <a:cs typeface="+mn-lt"/>
              </a:rPr>
              <a:t> </a:t>
            </a:r>
            <a:r>
              <a:rPr lang="ru-RU" sz="2400" dirty="0">
                <a:ea typeface="+mn-lt"/>
                <a:cs typeface="+mn-lt"/>
              </a:rPr>
              <a:t>the</a:t>
            </a:r>
            <a:r>
              <a:rPr lang="ru-RU" sz="2400">
                <a:ea typeface="+mn-lt"/>
                <a:cs typeface="+mn-lt"/>
              </a:rPr>
              <a:t> </a:t>
            </a:r>
            <a:r>
              <a:rPr lang="ru-RU" sz="2400" dirty="0">
                <a:ea typeface="+mn-lt"/>
                <a:cs typeface="+mn-lt"/>
              </a:rPr>
              <a:t>implanted</a:t>
            </a:r>
            <a:r>
              <a:rPr lang="ru-RU" sz="2400">
                <a:ea typeface="+mn-lt"/>
                <a:cs typeface="+mn-lt"/>
              </a:rPr>
              <a:t> </a:t>
            </a:r>
            <a:r>
              <a:rPr lang="ru-RU" sz="2400" dirty="0">
                <a:ea typeface="+mn-lt"/>
                <a:cs typeface="+mn-lt"/>
              </a:rPr>
              <a:t>system</a:t>
            </a:r>
            <a:r>
              <a:rPr lang="ru-RU" sz="2400">
                <a:ea typeface="+mn-lt"/>
                <a:cs typeface="+mn-lt"/>
              </a:rPr>
              <a:t> </a:t>
            </a:r>
            <a:r>
              <a:rPr lang="ru-RU" sz="2400" dirty="0">
                <a:ea typeface="+mn-lt"/>
                <a:cs typeface="+mn-lt"/>
              </a:rPr>
              <a:t>on</a:t>
            </a:r>
            <a:r>
              <a:rPr lang="ru-RU" sz="2400">
                <a:ea typeface="+mn-lt"/>
                <a:cs typeface="+mn-lt"/>
              </a:rPr>
              <a:t> </a:t>
            </a:r>
            <a:r>
              <a:rPr lang="ru-RU" sz="2400" dirty="0">
                <a:ea typeface="+mn-lt"/>
                <a:cs typeface="+mn-lt"/>
              </a:rPr>
              <a:t>the</a:t>
            </a:r>
            <a:r>
              <a:rPr lang="ru-RU" sz="2400">
                <a:ea typeface="+mn-lt"/>
                <a:cs typeface="+mn-lt"/>
              </a:rPr>
              <a:t> </a:t>
            </a:r>
            <a:r>
              <a:rPr lang="ru-RU" sz="2400" dirty="0">
                <a:ea typeface="+mn-lt"/>
                <a:cs typeface="+mn-lt"/>
              </a:rPr>
              <a:t>progression</a:t>
            </a:r>
            <a:r>
              <a:rPr lang="ru-RU" sz="2400">
                <a:ea typeface="+mn-lt"/>
                <a:cs typeface="+mn-lt"/>
              </a:rPr>
              <a:t> </a:t>
            </a:r>
            <a:r>
              <a:rPr lang="ru-RU" sz="2400" dirty="0">
                <a:ea typeface="+mn-lt"/>
                <a:cs typeface="+mn-lt"/>
              </a:rPr>
              <a:t>of</a:t>
            </a:r>
            <a:r>
              <a:rPr lang="ru-RU" sz="2400">
                <a:ea typeface="+mn-lt"/>
                <a:cs typeface="+mn-lt"/>
              </a:rPr>
              <a:t> MSA</a:t>
            </a:r>
            <a:endParaRPr lang="ru-RU" sz="2400" dirty="0">
              <a:ea typeface="+mn-lt"/>
              <a:cs typeface="+mn-lt"/>
            </a:endParaRPr>
          </a:p>
          <a:p>
            <a:pPr marL="342900" indent="-342900">
              <a:buClr>
                <a:schemeClr val="tx2"/>
              </a:buClr>
              <a:buSzPct val="104000"/>
              <a:buFont typeface="Wingdings" panose="05000000000000000000" pitchFamily="2" charset="2"/>
              <a:buChar char="v"/>
            </a:pPr>
            <a:endParaRPr lang="ru-RU" sz="2400" dirty="0"/>
          </a:p>
          <a:p>
            <a:pPr marL="571500" indent="-571500">
              <a:buClr>
                <a:schemeClr val="tx2"/>
              </a:buClr>
              <a:buSzPct val="104000"/>
              <a:buFont typeface="Wingdings" panose="05000000000000000000" pitchFamily="2" charset="2"/>
              <a:buChar char="v"/>
            </a:pPr>
            <a:r>
              <a:rPr lang="ru-RU" sz="2400"/>
              <a:t>The </a:t>
            </a:r>
            <a:r>
              <a:rPr lang="ru-RU" sz="2400" err="1"/>
              <a:t>effectiveness</a:t>
            </a:r>
            <a:r>
              <a:rPr lang="ru-RU" sz="2400"/>
              <a:t> </a:t>
            </a:r>
            <a:r>
              <a:rPr lang="ru-RU" sz="2400" err="1"/>
              <a:t>of</a:t>
            </a:r>
            <a:r>
              <a:rPr lang="ru-RU" sz="2400"/>
              <a:t> </a:t>
            </a:r>
            <a:r>
              <a:rPr lang="ru-RU" sz="2400" err="1"/>
              <a:t>the</a:t>
            </a:r>
            <a:r>
              <a:rPr lang="ru-RU" sz="2400"/>
              <a:t> </a:t>
            </a:r>
            <a:r>
              <a:rPr lang="ru-RU" sz="2400" err="1"/>
              <a:t>system</a:t>
            </a:r>
            <a:r>
              <a:rPr lang="ru-RU" sz="2400"/>
              <a:t> </a:t>
            </a:r>
            <a:r>
              <a:rPr lang="ru-RU" sz="2400" err="1"/>
              <a:t>for</a:t>
            </a:r>
            <a:r>
              <a:rPr lang="ru-RU" sz="2400"/>
              <a:t> </a:t>
            </a:r>
            <a:r>
              <a:rPr lang="ru-RU" sz="2400" err="1"/>
              <a:t>treatment</a:t>
            </a:r>
            <a:r>
              <a:rPr lang="ru-RU" sz="2400"/>
              <a:t> </a:t>
            </a:r>
            <a:r>
              <a:rPr lang="ru-RU" sz="2400" err="1"/>
              <a:t>of</a:t>
            </a:r>
            <a:r>
              <a:rPr lang="ru-RU" sz="2400"/>
              <a:t> </a:t>
            </a:r>
            <a:r>
              <a:rPr lang="ru-RU" sz="2400" err="1"/>
              <a:t>another</a:t>
            </a:r>
            <a:r>
              <a:rPr lang="ru-RU" sz="2400"/>
              <a:t> MSA </a:t>
            </a:r>
            <a:r>
              <a:rPr lang="ru-RU" sz="2400" err="1"/>
              <a:t>subtype</a:t>
            </a:r>
            <a:r>
              <a:rPr lang="ru-RU" sz="2400"/>
              <a:t> (</a:t>
            </a:r>
            <a:r>
              <a:rPr lang="ru-RU" sz="2400">
                <a:ea typeface="+mn-lt"/>
                <a:cs typeface="+mn-lt"/>
              </a:rPr>
              <a:t>MSA-C </a:t>
            </a:r>
            <a:r>
              <a:rPr lang="ru-RU" sz="2400" err="1">
                <a:ea typeface="+mn-lt"/>
                <a:cs typeface="+mn-lt"/>
              </a:rPr>
              <a:t>with</a:t>
            </a:r>
            <a:r>
              <a:rPr lang="ru-RU" sz="2400">
                <a:ea typeface="+mn-lt"/>
                <a:cs typeface="+mn-lt"/>
              </a:rPr>
              <a:t> </a:t>
            </a:r>
            <a:r>
              <a:rPr lang="ru-RU" sz="2400" err="1">
                <a:ea typeface="+mn-lt"/>
                <a:cs typeface="+mn-lt"/>
              </a:rPr>
              <a:t>predominantly</a:t>
            </a:r>
            <a:r>
              <a:rPr lang="ru-RU" sz="2400">
                <a:ea typeface="+mn-lt"/>
                <a:cs typeface="+mn-lt"/>
              </a:rPr>
              <a:t> </a:t>
            </a:r>
            <a:r>
              <a:rPr lang="ru-RU" sz="2400" err="1">
                <a:ea typeface="+mn-lt"/>
                <a:cs typeface="+mn-lt"/>
              </a:rPr>
              <a:t>cerebellar</a:t>
            </a:r>
            <a:r>
              <a:rPr lang="ru-RU" sz="2400">
                <a:ea typeface="+mn-lt"/>
                <a:cs typeface="+mn-lt"/>
              </a:rPr>
              <a:t> </a:t>
            </a:r>
            <a:r>
              <a:rPr lang="ru-RU" sz="2400" err="1">
                <a:ea typeface="+mn-lt"/>
                <a:cs typeface="+mn-lt"/>
              </a:rPr>
              <a:t>deficits</a:t>
            </a:r>
            <a:r>
              <a:rPr lang="ru-RU" sz="2400">
                <a:ea typeface="+mn-lt"/>
                <a:cs typeface="+mn-lt"/>
              </a:rPr>
              <a:t>)</a:t>
            </a:r>
            <a:endParaRPr lang="ru-RU" sz="2400" dirty="0"/>
          </a:p>
        </p:txBody>
      </p:sp>
      <p:sp>
        <p:nvSpPr>
          <p:cNvPr id="23" name="Segnaposto piè di pagina 22">
            <a:extLst>
              <a:ext uri="{FF2B5EF4-FFF2-40B4-BE49-F238E27FC236}">
                <a16:creationId xmlns:a16="http://schemas.microsoft.com/office/drawing/2014/main" id="{5EEE5C43-736D-18CB-FE60-996FA38770EC}"/>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4210626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asellaDiTesto 4">
            <a:extLst>
              <a:ext uri="{FF2B5EF4-FFF2-40B4-BE49-F238E27FC236}">
                <a16:creationId xmlns:a16="http://schemas.microsoft.com/office/drawing/2014/main" id="{0967F38F-E583-E184-1F3C-7C892FD3E390}"/>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a:solidFill>
                  <a:srgbClr val="FFFFFF"/>
                </a:solidFill>
                <a:latin typeface="+mj-lt"/>
                <a:ea typeface="+mj-ea"/>
                <a:cs typeface="+mj-cs"/>
              </a:rPr>
              <a:t>Thanks for the attention,</a:t>
            </a:r>
          </a:p>
          <a:p>
            <a:pPr algn="ctr">
              <a:lnSpc>
                <a:spcPct val="90000"/>
              </a:lnSpc>
              <a:spcBef>
                <a:spcPct val="0"/>
              </a:spcBef>
              <a:spcAft>
                <a:spcPts val="600"/>
              </a:spcAft>
            </a:pPr>
            <a:r>
              <a:rPr lang="en-US" sz="4800" b="1">
                <a:solidFill>
                  <a:srgbClr val="FFFFFF"/>
                </a:solidFill>
                <a:latin typeface="+mj-lt"/>
                <a:ea typeface="+mj-ea"/>
                <a:cs typeface="+mj-cs"/>
              </a:rPr>
              <a:t>a</a:t>
            </a:r>
            <a:r>
              <a:rPr lang="en-US" sz="4800" b="1" kern="1200">
                <a:solidFill>
                  <a:srgbClr val="FFFFFF"/>
                </a:solidFill>
                <a:latin typeface="+mj-lt"/>
                <a:ea typeface="+mj-ea"/>
                <a:cs typeface="+mj-cs"/>
              </a:rPr>
              <a:t>ny </a:t>
            </a:r>
            <a:r>
              <a:rPr lang="en-US" sz="4800" b="1">
                <a:solidFill>
                  <a:srgbClr val="FFFFFF"/>
                </a:solidFill>
                <a:latin typeface="+mj-lt"/>
                <a:ea typeface="+mj-ea"/>
                <a:cs typeface="+mj-cs"/>
              </a:rPr>
              <a:t>q</a:t>
            </a:r>
            <a:r>
              <a:rPr lang="en-US" sz="4800" b="1" kern="1200">
                <a:solidFill>
                  <a:srgbClr val="FFFFFF"/>
                </a:solidFill>
                <a:latin typeface="+mj-lt"/>
                <a:ea typeface="+mj-ea"/>
                <a:cs typeface="+mj-cs"/>
              </a:rPr>
              <a:t>uestions? </a:t>
            </a:r>
          </a:p>
        </p:txBody>
      </p:sp>
      <p:sp>
        <p:nvSpPr>
          <p:cNvPr id="4" name="Segnaposto numero diapositiva 3">
            <a:extLst>
              <a:ext uri="{FF2B5EF4-FFF2-40B4-BE49-F238E27FC236}">
                <a16:creationId xmlns:a16="http://schemas.microsoft.com/office/drawing/2014/main" id="{6A394637-F51B-57C8-04CF-2A1532064E9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EE20E198-D770-E846-8D64-3DEB0ED32209}" type="slidenum">
              <a:rPr lang="en-US" sz="1100">
                <a:solidFill>
                  <a:schemeClr val="tx1">
                    <a:lumMod val="50000"/>
                    <a:lumOff val="50000"/>
                  </a:schemeClr>
                </a:solidFill>
              </a:rPr>
              <a:pPr>
                <a:spcAft>
                  <a:spcPts val="600"/>
                </a:spcAft>
              </a:pPr>
              <a:t>17</a:t>
            </a:fld>
            <a:endParaRPr lang="en-US" sz="1100">
              <a:solidFill>
                <a:schemeClr val="tx1">
                  <a:lumMod val="50000"/>
                  <a:lumOff val="50000"/>
                </a:schemeClr>
              </a:solidFill>
            </a:endParaRPr>
          </a:p>
        </p:txBody>
      </p:sp>
      <p:sp>
        <p:nvSpPr>
          <p:cNvPr id="2" name="CasellaDiTesto 1">
            <a:extLst>
              <a:ext uri="{FF2B5EF4-FFF2-40B4-BE49-F238E27FC236}">
                <a16:creationId xmlns:a16="http://schemas.microsoft.com/office/drawing/2014/main" id="{F811B3B7-E1B0-E330-D72D-EA3D8548BE48}"/>
              </a:ext>
            </a:extLst>
          </p:cNvPr>
          <p:cNvSpPr txBox="1"/>
          <p:nvPr/>
        </p:nvSpPr>
        <p:spPr>
          <a:xfrm>
            <a:off x="1467224" y="887506"/>
            <a:ext cx="10053763" cy="2928470"/>
          </a:xfrm>
          <a:prstGeom prst="rect">
            <a:avLst/>
          </a:prstGeom>
        </p:spPr>
        <p:txBody>
          <a:bodyPr vert="horz" lIns="91440" tIns="45720" rIns="91440" bIns="45720" rtlCol="0" anchor="b">
            <a:normAutofit/>
          </a:bodyPr>
          <a:lstStyle/>
          <a:p>
            <a:pPr>
              <a:lnSpc>
                <a:spcPct val="90000"/>
              </a:lnSpc>
              <a:spcBef>
                <a:spcPct val="0"/>
              </a:spcBef>
              <a:spcAft>
                <a:spcPts val="600"/>
              </a:spcAft>
            </a:pPr>
            <a:endParaRPr lang="en-US" sz="4800" b="1" kern="1200">
              <a:solidFill>
                <a:srgbClr val="FFFFFF"/>
              </a:solidFill>
              <a:latin typeface="+mj-lt"/>
              <a:ea typeface="+mj-ea"/>
              <a:cs typeface="+mj-cs"/>
            </a:endParaRPr>
          </a:p>
        </p:txBody>
      </p:sp>
      <p:sp>
        <p:nvSpPr>
          <p:cNvPr id="3" name="Segnaposto piè di pagina 2">
            <a:extLst>
              <a:ext uri="{FF2B5EF4-FFF2-40B4-BE49-F238E27FC236}">
                <a16:creationId xmlns:a16="http://schemas.microsoft.com/office/drawing/2014/main" id="{6F5DC4BD-A714-3E95-FDE1-9D8F273E352E}"/>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5292036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6A394637-F51B-57C8-04CF-2A1532064E90}"/>
              </a:ext>
            </a:extLst>
          </p:cNvPr>
          <p:cNvSpPr>
            <a:spLocks noGrp="1"/>
          </p:cNvSpPr>
          <p:nvPr>
            <p:ph type="sldNum" sz="quarter" idx="12"/>
          </p:nvPr>
        </p:nvSpPr>
        <p:spPr/>
        <p:txBody>
          <a:bodyPr/>
          <a:lstStyle/>
          <a:p>
            <a:fld id="{EE20E198-D770-E846-8D64-3DEB0ED32209}" type="slidenum">
              <a:rPr lang="it-IT" smtClean="0"/>
              <a:t>18</a:t>
            </a:fld>
            <a:endParaRPr lang="it-IT"/>
          </a:p>
        </p:txBody>
      </p:sp>
      <p:sp>
        <p:nvSpPr>
          <p:cNvPr id="5" name="CasellaDiTesto 4">
            <a:extLst>
              <a:ext uri="{FF2B5EF4-FFF2-40B4-BE49-F238E27FC236}">
                <a16:creationId xmlns:a16="http://schemas.microsoft.com/office/drawing/2014/main" id="{0967F38F-E583-E184-1F3C-7C892FD3E390}"/>
              </a:ext>
            </a:extLst>
          </p:cNvPr>
          <p:cNvSpPr txBox="1"/>
          <p:nvPr/>
        </p:nvSpPr>
        <p:spPr>
          <a:xfrm>
            <a:off x="514618" y="240608"/>
            <a:ext cx="10863759" cy="769441"/>
          </a:xfrm>
          <a:prstGeom prst="rect">
            <a:avLst/>
          </a:prstGeom>
          <a:noFill/>
          <a:ln>
            <a:noFill/>
          </a:ln>
        </p:spPr>
        <p:txBody>
          <a:bodyPr wrap="square" rtlCol="0">
            <a:spAutoFit/>
          </a:bodyPr>
          <a:lstStyle/>
          <a:p>
            <a:r>
              <a:rPr lang="it-IT" sz="4400" b="1" err="1">
                <a:solidFill>
                  <a:schemeClr val="accent1">
                    <a:lumMod val="50000"/>
                  </a:schemeClr>
                </a:solidFill>
              </a:rPr>
              <a:t>References</a:t>
            </a:r>
            <a:endParaRPr lang="it-IT" sz="4400" b="1">
              <a:solidFill>
                <a:schemeClr val="accent1">
                  <a:lumMod val="50000"/>
                </a:schemeClr>
              </a:solidFill>
            </a:endParaRPr>
          </a:p>
        </p:txBody>
      </p:sp>
      <p:cxnSp>
        <p:nvCxnSpPr>
          <p:cNvPr id="6" name="Connettore diritto 5">
            <a:extLst>
              <a:ext uri="{FF2B5EF4-FFF2-40B4-BE49-F238E27FC236}">
                <a16:creationId xmlns:a16="http://schemas.microsoft.com/office/drawing/2014/main" id="{6C0537B0-3075-7638-F132-8FC6CA2544BE}"/>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7" name="CasellaDiTesto 4">
            <a:extLst>
              <a:ext uri="{FF2B5EF4-FFF2-40B4-BE49-F238E27FC236}">
                <a16:creationId xmlns:a16="http://schemas.microsoft.com/office/drawing/2014/main" id="{C8358681-6D5E-7221-A961-3589B981C711}"/>
              </a:ext>
            </a:extLst>
          </p:cNvPr>
          <p:cNvSpPr txBox="1"/>
          <p:nvPr/>
        </p:nvSpPr>
        <p:spPr>
          <a:xfrm>
            <a:off x="168757" y="1460091"/>
            <a:ext cx="6901337" cy="707886"/>
          </a:xfrm>
          <a:prstGeom prst="rect">
            <a:avLst/>
          </a:prstGeom>
          <a:noFill/>
        </p:spPr>
        <p:txBody>
          <a:bodyPr wrap="square">
            <a:spAutoFit/>
          </a:bodyPr>
          <a:lstStyle/>
          <a:p>
            <a:r>
              <a:rPr lang="en-GB" sz="1000">
                <a:solidFill>
                  <a:srgbClr val="5A6A77"/>
                </a:solidFill>
                <a:latin typeface="Calibri" panose="020F0502020204030204" pitchFamily="34" charset="0"/>
                <a:cs typeface="Calibri" panose="020F0502020204030204" pitchFamily="34" charset="0"/>
              </a:rPr>
              <a:t>[1] </a:t>
            </a:r>
            <a:r>
              <a:rPr lang="it-IT" sz="1000">
                <a:solidFill>
                  <a:srgbClr val="5A6A77"/>
                </a:solidFill>
                <a:latin typeface="Calibri" panose="020F0502020204030204" pitchFamily="34" charset="0"/>
                <a:ea typeface="+mn-lt"/>
                <a:cs typeface="Calibri" panose="020F0502020204030204" pitchFamily="34" charset="0"/>
              </a:rPr>
              <a:t>Jordan W. </a:t>
            </a:r>
            <a:r>
              <a:rPr lang="it-IT" sz="1000" err="1">
                <a:solidFill>
                  <a:srgbClr val="5A6A77"/>
                </a:solidFill>
                <a:latin typeface="Calibri" panose="020F0502020204030204" pitchFamily="34" charset="0"/>
                <a:ea typeface="+mn-lt"/>
                <a:cs typeface="Calibri" panose="020F0502020204030204" pitchFamily="34" charset="0"/>
              </a:rPr>
              <a:t>Squair</a:t>
            </a:r>
            <a:r>
              <a:rPr lang="it-IT" sz="1000">
                <a:solidFill>
                  <a:srgbClr val="5A6A77"/>
                </a:solidFill>
                <a:latin typeface="Calibri" panose="020F0502020204030204" pitchFamily="34" charset="0"/>
                <a:ea typeface="+mn-lt"/>
                <a:cs typeface="Calibri" panose="020F0502020204030204" pitchFamily="34" charset="0"/>
              </a:rPr>
              <a:t> et al., </a:t>
            </a:r>
            <a:r>
              <a:rPr lang="it-IT" sz="1000" i="1" err="1">
                <a:solidFill>
                  <a:srgbClr val="5A6A77"/>
                </a:solidFill>
                <a:latin typeface="Calibri" panose="020F0502020204030204" pitchFamily="34" charset="0"/>
                <a:ea typeface="+mn-lt"/>
                <a:cs typeface="Calibri" panose="020F0502020204030204" pitchFamily="34" charset="0"/>
              </a:rPr>
              <a:t>Implanted</a:t>
            </a:r>
            <a:r>
              <a:rPr lang="it-IT" sz="1000" i="1">
                <a:solidFill>
                  <a:srgbClr val="5A6A77"/>
                </a:solidFill>
                <a:latin typeface="Calibri" panose="020F0502020204030204" pitchFamily="34" charset="0"/>
                <a:ea typeface="+mn-lt"/>
                <a:cs typeface="Calibri" panose="020F0502020204030204" pitchFamily="34" charset="0"/>
              </a:rPr>
              <a:t> System for </a:t>
            </a:r>
            <a:r>
              <a:rPr lang="it-IT" sz="1000" i="1" err="1">
                <a:solidFill>
                  <a:srgbClr val="5A6A77"/>
                </a:solidFill>
                <a:latin typeface="Calibri" panose="020F0502020204030204" pitchFamily="34" charset="0"/>
                <a:ea typeface="+mn-lt"/>
                <a:cs typeface="Calibri" panose="020F0502020204030204" pitchFamily="34" charset="0"/>
              </a:rPr>
              <a:t>Orthostatic</a:t>
            </a:r>
            <a:r>
              <a:rPr lang="it-IT" sz="1000" i="1">
                <a:solidFill>
                  <a:srgbClr val="5A6A77"/>
                </a:solidFill>
                <a:latin typeface="Calibri" panose="020F0502020204030204" pitchFamily="34" charset="0"/>
                <a:ea typeface="+mn-lt"/>
                <a:cs typeface="Calibri" panose="020F0502020204030204" pitchFamily="34" charset="0"/>
              </a:rPr>
              <a:t> </a:t>
            </a:r>
            <a:r>
              <a:rPr lang="it-IT" sz="1000" i="1" err="1">
                <a:solidFill>
                  <a:srgbClr val="5A6A77"/>
                </a:solidFill>
                <a:latin typeface="Calibri" panose="020F0502020204030204" pitchFamily="34" charset="0"/>
                <a:ea typeface="+mn-lt"/>
                <a:cs typeface="Calibri" panose="020F0502020204030204" pitchFamily="34" charset="0"/>
              </a:rPr>
              <a:t>Hypotension</a:t>
            </a:r>
            <a:r>
              <a:rPr lang="it-IT" sz="1000" i="1">
                <a:solidFill>
                  <a:srgbClr val="5A6A77"/>
                </a:solidFill>
                <a:latin typeface="Calibri" panose="020F0502020204030204" pitchFamily="34" charset="0"/>
                <a:ea typeface="+mn-lt"/>
                <a:cs typeface="Calibri" panose="020F0502020204030204" pitchFamily="34" charset="0"/>
              </a:rPr>
              <a:t> in Multiple-System </a:t>
            </a:r>
            <a:r>
              <a:rPr lang="it-IT" sz="1000" i="1" err="1">
                <a:solidFill>
                  <a:srgbClr val="5A6A77"/>
                </a:solidFill>
                <a:latin typeface="Calibri" panose="020F0502020204030204" pitchFamily="34" charset="0"/>
                <a:ea typeface="+mn-lt"/>
                <a:cs typeface="Calibri" panose="020F0502020204030204" pitchFamily="34" charset="0"/>
              </a:rPr>
              <a:t>Atrophy</a:t>
            </a:r>
            <a:endParaRPr lang="en-GB" sz="1000" i="1">
              <a:solidFill>
                <a:srgbClr val="5A6A77"/>
              </a:solidFill>
              <a:latin typeface="Calibri" panose="020F0502020204030204" pitchFamily="34" charset="0"/>
              <a:ea typeface="+mn-lt"/>
              <a:cs typeface="Calibri" panose="020F0502020204030204" pitchFamily="34" charset="0"/>
            </a:endParaRPr>
          </a:p>
          <a:p>
            <a:r>
              <a:rPr lang="en-GB" sz="1000" i="1">
                <a:solidFill>
                  <a:srgbClr val="5A6A77"/>
                </a:solidFill>
                <a:latin typeface="Calibri" panose="020F0502020204030204" pitchFamily="34" charset="0"/>
                <a:ea typeface="+mn-lt"/>
                <a:cs typeface="Calibri" panose="020F0502020204030204" pitchFamily="34" charset="0"/>
              </a:rPr>
              <a:t>[2] </a:t>
            </a:r>
            <a:r>
              <a:rPr lang="en-GB" sz="1000" b="0" i="0" u="none" strike="noStrike">
                <a:solidFill>
                  <a:srgbClr val="222222"/>
                </a:solidFill>
                <a:effectLst/>
                <a:latin typeface="-apple-system"/>
              </a:rPr>
              <a:t>Rowald, A., Komi, S., Demesmaeker, R. </a:t>
            </a:r>
            <a:r>
              <a:rPr lang="en-GB" sz="1000" b="0" i="1" u="none" strike="noStrike">
                <a:solidFill>
                  <a:srgbClr val="222222"/>
                </a:solidFill>
                <a:effectLst/>
                <a:latin typeface="-apple-system"/>
              </a:rPr>
              <a:t>et al.</a:t>
            </a:r>
            <a:r>
              <a:rPr lang="en-GB" sz="1000" b="0" i="0" u="none" strike="noStrike">
                <a:solidFill>
                  <a:srgbClr val="222222"/>
                </a:solidFill>
                <a:effectLst/>
                <a:latin typeface="-apple-system"/>
              </a:rPr>
              <a:t>Activity-dependent spinal cord </a:t>
            </a:r>
            <a:r>
              <a:rPr lang="en-GB" sz="1000" b="0" i="0" u="none" strike="noStrike" err="1">
                <a:solidFill>
                  <a:srgbClr val="222222"/>
                </a:solidFill>
                <a:effectLst/>
                <a:latin typeface="-apple-system"/>
              </a:rPr>
              <a:t>neuromodulation</a:t>
            </a:r>
            <a:r>
              <a:rPr lang="en-GB" sz="1000" b="0" i="0" u="none" strike="noStrike">
                <a:solidFill>
                  <a:srgbClr val="222222"/>
                </a:solidFill>
                <a:effectLst/>
                <a:latin typeface="-apple-system"/>
              </a:rPr>
              <a:t> rapidly restores trunk and leg motor functions after complete paralysis. </a:t>
            </a:r>
            <a:r>
              <a:rPr lang="en-GB" sz="1000" b="0" i="1" u="none" strike="noStrike">
                <a:solidFill>
                  <a:srgbClr val="222222"/>
                </a:solidFill>
                <a:effectLst/>
                <a:latin typeface="-apple-system"/>
              </a:rPr>
              <a:t>Nat Med</a:t>
            </a:r>
            <a:r>
              <a:rPr lang="en-GB" sz="1000" b="0" i="0" u="none" strike="noStrike">
                <a:solidFill>
                  <a:srgbClr val="222222"/>
                </a:solidFill>
                <a:effectLst/>
                <a:latin typeface="-apple-system"/>
              </a:rPr>
              <a:t> </a:t>
            </a:r>
            <a:r>
              <a:rPr lang="en-GB" sz="1000" b="1" i="0" u="none" strike="noStrike">
                <a:solidFill>
                  <a:srgbClr val="222222"/>
                </a:solidFill>
                <a:effectLst/>
                <a:latin typeface="-apple-system"/>
              </a:rPr>
              <a:t>28</a:t>
            </a:r>
            <a:r>
              <a:rPr lang="en-GB" sz="1000" b="0" i="0" u="none" strike="noStrike">
                <a:solidFill>
                  <a:srgbClr val="222222"/>
                </a:solidFill>
                <a:effectLst/>
                <a:latin typeface="-apple-system"/>
              </a:rPr>
              <a:t>, 260–271 (2022). https://</a:t>
            </a:r>
            <a:r>
              <a:rPr lang="en-GB" sz="1000" b="0" i="0" u="none" strike="noStrike" err="1">
                <a:solidFill>
                  <a:srgbClr val="222222"/>
                </a:solidFill>
                <a:effectLst/>
                <a:latin typeface="-apple-system"/>
              </a:rPr>
              <a:t>doi</a:t>
            </a:r>
            <a:r>
              <a:rPr lang="en-GB" sz="1000" b="0" i="0" u="none" strike="noStrike">
                <a:solidFill>
                  <a:srgbClr val="222222"/>
                </a:solidFill>
                <a:effectLst/>
                <a:latin typeface="-apple-system"/>
              </a:rPr>
              <a:t>-</a:t>
            </a:r>
            <a:r>
              <a:rPr lang="en-GB" sz="1000" b="0" i="0" u="none" strike="noStrike" err="1">
                <a:solidFill>
                  <a:srgbClr val="222222"/>
                </a:solidFill>
                <a:effectLst/>
                <a:latin typeface="-apple-system"/>
              </a:rPr>
              <a:t>org.proxy.findit.cvt.dk</a:t>
            </a:r>
            <a:r>
              <a:rPr lang="en-GB" sz="1000" b="0" i="0" u="none" strike="noStrike">
                <a:solidFill>
                  <a:srgbClr val="222222"/>
                </a:solidFill>
                <a:effectLst/>
                <a:latin typeface="-apple-system"/>
              </a:rPr>
              <a:t>/10.1038/s41591-021-01663-5</a:t>
            </a:r>
            <a:endParaRPr lang="it-IT" sz="1000" i="1">
              <a:solidFill>
                <a:srgbClr val="5A6A77"/>
              </a:solidFill>
              <a:latin typeface="Calibri" panose="020F0502020204030204" pitchFamily="34" charset="0"/>
              <a:ea typeface="+mn-lt"/>
              <a:cs typeface="Calibri" panose="020F0502020204030204" pitchFamily="34" charset="0"/>
            </a:endParaRPr>
          </a:p>
        </p:txBody>
      </p:sp>
      <p:sp>
        <p:nvSpPr>
          <p:cNvPr id="8" name="Segnaposto piè di pagina 7">
            <a:extLst>
              <a:ext uri="{FF2B5EF4-FFF2-40B4-BE49-F238E27FC236}">
                <a16:creationId xmlns:a16="http://schemas.microsoft.com/office/drawing/2014/main" id="{A9C06297-B272-76F2-87C2-B6E157211D83}"/>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142903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CasellaDiTesto 4">
            <a:extLst>
              <a:ext uri="{FF2B5EF4-FFF2-40B4-BE49-F238E27FC236}">
                <a16:creationId xmlns:a16="http://schemas.microsoft.com/office/drawing/2014/main" id="{0967F38F-E583-E184-1F3C-7C892FD3E390}"/>
              </a:ext>
            </a:extLst>
          </p:cNvPr>
          <p:cNvSpPr txBox="1"/>
          <p:nvPr/>
        </p:nvSpPr>
        <p:spPr>
          <a:xfrm>
            <a:off x="1314824" y="735106"/>
            <a:ext cx="10053763" cy="292847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800" b="1" kern="1200">
                <a:solidFill>
                  <a:srgbClr val="FFFFFF"/>
                </a:solidFill>
                <a:latin typeface="+mj-lt"/>
                <a:ea typeface="+mj-ea"/>
                <a:cs typeface="+mj-cs"/>
              </a:rPr>
              <a:t>Supplementary Slides</a:t>
            </a:r>
          </a:p>
        </p:txBody>
      </p:sp>
      <p:sp>
        <p:nvSpPr>
          <p:cNvPr id="4" name="Segnaposto numero diapositiva 3">
            <a:extLst>
              <a:ext uri="{FF2B5EF4-FFF2-40B4-BE49-F238E27FC236}">
                <a16:creationId xmlns:a16="http://schemas.microsoft.com/office/drawing/2014/main" id="{6A394637-F51B-57C8-04CF-2A1532064E90}"/>
              </a:ext>
            </a:extLst>
          </p:cNvPr>
          <p:cNvSpPr>
            <a:spLocks noGrp="1"/>
          </p:cNvSpPr>
          <p:nvPr>
            <p:ph type="sldNum" sz="quarter" idx="12"/>
          </p:nvPr>
        </p:nvSpPr>
        <p:spPr>
          <a:xfrm>
            <a:off x="11704320" y="6446837"/>
            <a:ext cx="448056" cy="365125"/>
          </a:xfrm>
        </p:spPr>
        <p:txBody>
          <a:bodyPr vert="horz" lIns="91440" tIns="45720" rIns="91440" bIns="45720" rtlCol="0" anchor="ctr">
            <a:normAutofit/>
          </a:bodyPr>
          <a:lstStyle/>
          <a:p>
            <a:pPr>
              <a:spcAft>
                <a:spcPts val="600"/>
              </a:spcAft>
            </a:pPr>
            <a:fld id="{EE20E198-D770-E846-8D64-3DEB0ED32209}" type="slidenum">
              <a:rPr lang="en-US" sz="1100">
                <a:solidFill>
                  <a:schemeClr val="tx1">
                    <a:lumMod val="50000"/>
                    <a:lumOff val="50000"/>
                  </a:schemeClr>
                </a:solidFill>
              </a:rPr>
              <a:pPr>
                <a:spcAft>
                  <a:spcPts val="600"/>
                </a:spcAft>
              </a:pPr>
              <a:t>19</a:t>
            </a:fld>
            <a:endParaRPr lang="en-US" sz="1100">
              <a:solidFill>
                <a:schemeClr val="tx1">
                  <a:lumMod val="50000"/>
                  <a:lumOff val="50000"/>
                </a:schemeClr>
              </a:solidFill>
            </a:endParaRPr>
          </a:p>
        </p:txBody>
      </p:sp>
      <p:sp>
        <p:nvSpPr>
          <p:cNvPr id="2" name="Segnaposto piè di pagina 1">
            <a:extLst>
              <a:ext uri="{FF2B5EF4-FFF2-40B4-BE49-F238E27FC236}">
                <a16:creationId xmlns:a16="http://schemas.microsoft.com/office/drawing/2014/main" id="{45D32DA1-1CB4-7428-5230-C32C0BC910EB}"/>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65908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4"/>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a:solidFill>
                  <a:schemeClr val="accent1">
                    <a:lumMod val="50000"/>
                  </a:schemeClr>
                </a:solidFill>
              </a:rPr>
              <a:t>Background – </a:t>
            </a:r>
            <a:r>
              <a:rPr lang="it-IT" sz="4000" b="1">
                <a:solidFill>
                  <a:schemeClr val="accent1">
                    <a:lumMod val="50000"/>
                  </a:schemeClr>
                </a:solidFill>
              </a:rPr>
              <a:t>Multiple</a:t>
            </a:r>
            <a:r>
              <a:rPr lang="en-GB" sz="4000" b="1">
                <a:solidFill>
                  <a:schemeClr val="accent1">
                    <a:lumMod val="50000"/>
                  </a:schemeClr>
                </a:solidFill>
              </a:rPr>
              <a:t> </a:t>
            </a:r>
            <a:r>
              <a:rPr lang="it-IT" sz="4000" b="1">
                <a:solidFill>
                  <a:schemeClr val="accent1">
                    <a:lumMod val="50000"/>
                  </a:schemeClr>
                </a:solidFill>
              </a:rPr>
              <a:t>System </a:t>
            </a:r>
            <a:r>
              <a:rPr lang="it-IT" sz="4000" b="1" err="1">
                <a:solidFill>
                  <a:schemeClr val="accent1">
                    <a:lumMod val="50000"/>
                  </a:schemeClr>
                </a:solidFill>
              </a:rPr>
              <a:t>Atrophy</a:t>
            </a:r>
            <a:r>
              <a:rPr lang="en-GB" sz="4000" b="1">
                <a:solidFill>
                  <a:schemeClr val="accent1">
                    <a:lumMod val="50000"/>
                  </a:schemeClr>
                </a:solidFill>
              </a:rPr>
              <a:t> (MSA)</a:t>
            </a:r>
            <a:endParaRPr lang="it-IT" sz="40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2</a:t>
            </a:fld>
            <a:endParaRPr lang="it-IT"/>
          </a:p>
        </p:txBody>
      </p:sp>
      <p:sp>
        <p:nvSpPr>
          <p:cNvPr id="2" name="CasellaDiTesto 1">
            <a:extLst>
              <a:ext uri="{FF2B5EF4-FFF2-40B4-BE49-F238E27FC236}">
                <a16:creationId xmlns:a16="http://schemas.microsoft.com/office/drawing/2014/main" id="{E727CE49-993E-5D40-09C2-7270DDD68E30}"/>
              </a:ext>
            </a:extLst>
          </p:cNvPr>
          <p:cNvSpPr txBox="1"/>
          <p:nvPr/>
        </p:nvSpPr>
        <p:spPr>
          <a:xfrm rot="10800000" flipV="1">
            <a:off x="1874781" y="2182004"/>
            <a:ext cx="4137989" cy="2862322"/>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285750" indent="-285750" algn="l">
              <a:buClr>
                <a:schemeClr val="tx2"/>
              </a:buClr>
              <a:buFont typeface="Wingdings" panose="05000000000000000000" pitchFamily="2" charset="2"/>
              <a:buChar char="v"/>
            </a:pPr>
            <a:r>
              <a:rPr lang="it-IT" dirty="0">
                <a:solidFill>
                  <a:schemeClr val="tx1"/>
                </a:solidFill>
              </a:rPr>
              <a:t>Rare neurodegenerative </a:t>
            </a:r>
            <a:r>
              <a:rPr lang="en-GB" dirty="0">
                <a:solidFill>
                  <a:schemeClr val="tx1"/>
                </a:solidFill>
              </a:rPr>
              <a:t>disorder</a:t>
            </a:r>
            <a:r>
              <a:rPr lang="it-IT" dirty="0">
                <a:solidFill>
                  <a:schemeClr val="tx1"/>
                </a:solidFill>
              </a:rPr>
              <a:t> </a:t>
            </a:r>
          </a:p>
          <a:p>
            <a:pPr marL="285750" indent="-285750" algn="l">
              <a:buClr>
                <a:schemeClr val="tx2"/>
              </a:buClr>
              <a:buFont typeface="Wingdings" panose="05000000000000000000" pitchFamily="2" charset="2"/>
              <a:buChar char="v"/>
            </a:pPr>
            <a:r>
              <a:rPr lang="it-IT" dirty="0" err="1">
                <a:solidFill>
                  <a:schemeClr val="tx1"/>
                </a:solidFill>
              </a:rPr>
              <a:t>Usually</a:t>
            </a:r>
            <a:r>
              <a:rPr lang="it-IT" dirty="0">
                <a:solidFill>
                  <a:schemeClr val="tx1"/>
                </a:solidFill>
              </a:rPr>
              <a:t> </a:t>
            </a:r>
            <a:r>
              <a:rPr lang="it-IT" dirty="0" err="1">
                <a:solidFill>
                  <a:schemeClr val="tx1"/>
                </a:solidFill>
              </a:rPr>
              <a:t>treated</a:t>
            </a:r>
            <a:r>
              <a:rPr lang="it-IT" dirty="0">
                <a:solidFill>
                  <a:schemeClr val="tx1"/>
                </a:solidFill>
              </a:rPr>
              <a:t> with </a:t>
            </a:r>
            <a:r>
              <a:rPr lang="it-IT" dirty="0" err="1">
                <a:solidFill>
                  <a:schemeClr val="tx1"/>
                </a:solidFill>
              </a:rPr>
              <a:t>drugs</a:t>
            </a:r>
            <a:endParaRPr lang="en-GB" dirty="0">
              <a:solidFill>
                <a:schemeClr val="tx1"/>
              </a:solidFill>
            </a:endParaRPr>
          </a:p>
          <a:p>
            <a:pPr marL="285750" indent="-285750" algn="l">
              <a:buClr>
                <a:schemeClr val="tx2"/>
              </a:buClr>
              <a:buFont typeface="Wingdings" panose="05000000000000000000" pitchFamily="2" charset="2"/>
              <a:buChar char="v"/>
            </a:pPr>
            <a:r>
              <a:rPr lang="en-GB" dirty="0">
                <a:solidFill>
                  <a:schemeClr val="tx1"/>
                </a:solidFill>
              </a:rPr>
              <a:t>Cerebellar or Parkinsonian subtype</a:t>
            </a:r>
          </a:p>
          <a:p>
            <a:pPr marL="285750" indent="-285750" algn="l">
              <a:buFont typeface="Arial" panose="020B0604020202020204" pitchFamily="34" charset="0"/>
              <a:buChar char="•"/>
            </a:pPr>
            <a:endParaRPr lang="en-GB" dirty="0"/>
          </a:p>
          <a:p>
            <a:pPr algn="l"/>
            <a:r>
              <a:rPr lang="en-GB" dirty="0"/>
              <a:t>Manifests as </a:t>
            </a:r>
          </a:p>
          <a:p>
            <a:pPr algn="l"/>
            <a:r>
              <a:rPr lang="en-GB" b="1" dirty="0">
                <a:solidFill>
                  <a:schemeClr val="tx2"/>
                </a:solidFill>
              </a:rPr>
              <a:t>Orthostatic hypotension</a:t>
            </a:r>
            <a:r>
              <a:rPr lang="en-GB" dirty="0"/>
              <a:t>: neuronal degeneration disrupts the regulation of BP and HR in response to upright posture</a:t>
            </a:r>
          </a:p>
          <a:p>
            <a:pPr marL="742950" lvl="1" indent="-285750">
              <a:buFont typeface="Arial" panose="020B0604020202020204" pitchFamily="34" charset="0"/>
              <a:buChar char="•"/>
            </a:pPr>
            <a:endParaRPr lang="en-GB" dirty="0"/>
          </a:p>
        </p:txBody>
      </p:sp>
      <p:sp>
        <p:nvSpPr>
          <p:cNvPr id="3" name="TextBox 2">
            <a:extLst>
              <a:ext uri="{FF2B5EF4-FFF2-40B4-BE49-F238E27FC236}">
                <a16:creationId xmlns:a16="http://schemas.microsoft.com/office/drawing/2014/main" id="{822FFD26-B2F9-0C96-5F6D-19F8BCFC85D6}"/>
              </a:ext>
            </a:extLst>
          </p:cNvPr>
          <p:cNvSpPr txBox="1"/>
          <p:nvPr/>
        </p:nvSpPr>
        <p:spPr>
          <a:xfrm>
            <a:off x="7006835" y="5175956"/>
            <a:ext cx="5723791" cy="369332"/>
          </a:xfrm>
          <a:prstGeom prst="rect">
            <a:avLst/>
          </a:prstGeom>
          <a:noFill/>
        </p:spPr>
        <p:txBody>
          <a:bodyPr wrap="square" rtlCol="0">
            <a:spAutoFit/>
          </a:bodyPr>
          <a:lstStyle/>
          <a:p>
            <a:pPr algn="l"/>
            <a:r>
              <a:rPr lang="en-GB"/>
              <a:t>With preservation of sympathetic ganglia</a:t>
            </a:r>
            <a:endParaRPr lang="en-IT"/>
          </a:p>
        </p:txBody>
      </p:sp>
      <p:pic>
        <p:nvPicPr>
          <p:cNvPr id="6" name="Picture 5">
            <a:extLst>
              <a:ext uri="{FF2B5EF4-FFF2-40B4-BE49-F238E27FC236}">
                <a16:creationId xmlns:a16="http://schemas.microsoft.com/office/drawing/2014/main" id="{130247E2-02AD-3AE8-2CE8-8BF07771BE05}"/>
              </a:ext>
            </a:extLst>
          </p:cNvPr>
          <p:cNvPicPr>
            <a:picLocks noChangeAspect="1"/>
          </p:cNvPicPr>
          <p:nvPr/>
        </p:nvPicPr>
        <p:blipFill>
          <a:blip r:embed="rId12"/>
          <a:srcRect r="2697"/>
          <a:stretch/>
        </p:blipFill>
        <p:spPr>
          <a:xfrm>
            <a:off x="6252411" y="1714077"/>
            <a:ext cx="5565797" cy="3429845"/>
          </a:xfrm>
          <a:prstGeom prst="rect">
            <a:avLst/>
          </a:prstGeom>
        </p:spPr>
      </p:pic>
      <p:sp>
        <p:nvSpPr>
          <p:cNvPr id="4" name="Segnaposto piè di pagina 3">
            <a:extLst>
              <a:ext uri="{FF2B5EF4-FFF2-40B4-BE49-F238E27FC236}">
                <a16:creationId xmlns:a16="http://schemas.microsoft.com/office/drawing/2014/main" id="{3E009AD8-DF35-0FC3-06CF-7F08FBCC99E1}"/>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6985148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4"/>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a:solidFill>
                  <a:schemeClr val="accent1">
                    <a:lumMod val="50000"/>
                  </a:schemeClr>
                </a:solidFill>
              </a:rPr>
              <a:t>Background – </a:t>
            </a:r>
            <a:r>
              <a:rPr lang="en-GB" sz="4400" b="1">
                <a:solidFill>
                  <a:schemeClr val="accent1">
                    <a:lumMod val="50000"/>
                  </a:schemeClr>
                </a:solidFill>
              </a:rPr>
              <a:t>Case report</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20</a:t>
            </a:fld>
            <a:endParaRPr lang="it-IT"/>
          </a:p>
        </p:txBody>
      </p:sp>
      <p:sp>
        <p:nvSpPr>
          <p:cNvPr id="7" name="TextBox 6">
            <a:extLst>
              <a:ext uri="{FF2B5EF4-FFF2-40B4-BE49-F238E27FC236}">
                <a16:creationId xmlns:a16="http://schemas.microsoft.com/office/drawing/2014/main" id="{580E484B-334A-23A1-4200-54A781A36085}"/>
              </a:ext>
            </a:extLst>
          </p:cNvPr>
          <p:cNvSpPr txBox="1"/>
          <p:nvPr/>
        </p:nvSpPr>
        <p:spPr>
          <a:xfrm>
            <a:off x="1717024" y="2196271"/>
            <a:ext cx="4580082" cy="3139321"/>
          </a:xfrm>
          <a:prstGeom prst="rect">
            <a:avLst/>
          </a:prstGeom>
          <a:noFill/>
          <a:ln>
            <a:solidFill>
              <a:schemeClr val="bg1"/>
            </a:solidFill>
          </a:ln>
        </p:spPr>
        <p:txBody>
          <a:bodyPr wrap="square" rtlCol="0">
            <a:spAutoFit/>
          </a:bodyPr>
          <a:lstStyle/>
          <a:p>
            <a:pPr algn="l"/>
            <a:r>
              <a:rPr lang="en-GB" b="1" dirty="0">
                <a:solidFill>
                  <a:schemeClr val="tx2"/>
                </a:solidFill>
              </a:rPr>
              <a:t>Parkinson’s disease</a:t>
            </a:r>
          </a:p>
          <a:p>
            <a:pPr algn="l"/>
            <a:r>
              <a:rPr lang="en-GB" dirty="0"/>
              <a:t>Motor signs</a:t>
            </a:r>
          </a:p>
          <a:p>
            <a:pPr algn="l"/>
            <a:endParaRPr lang="en-GB" dirty="0"/>
          </a:p>
          <a:p>
            <a:pPr algn="l"/>
            <a:r>
              <a:rPr lang="en-GB" b="1" dirty="0" err="1">
                <a:solidFill>
                  <a:schemeClr val="accent3"/>
                </a:solidFill>
              </a:rPr>
              <a:t>Levopa-benserazide</a:t>
            </a:r>
            <a:r>
              <a:rPr lang="en-GB" b="1" dirty="0">
                <a:solidFill>
                  <a:schemeClr val="accent3"/>
                </a:solidFill>
              </a:rPr>
              <a:t> treatment</a:t>
            </a:r>
          </a:p>
          <a:p>
            <a:pPr algn="l"/>
            <a:r>
              <a:rPr lang="en-GB" dirty="0"/>
              <a:t>Partially reduced the signs</a:t>
            </a:r>
          </a:p>
          <a:p>
            <a:pPr algn="l"/>
            <a:endParaRPr lang="en-GB" b="1" dirty="0"/>
          </a:p>
          <a:p>
            <a:pPr algn="l"/>
            <a:r>
              <a:rPr lang="en-GB" b="1" dirty="0">
                <a:solidFill>
                  <a:schemeClr val="tx2"/>
                </a:solidFill>
              </a:rPr>
              <a:t>MSA of the </a:t>
            </a:r>
            <a:r>
              <a:rPr lang="en-GB" b="1" dirty="0" err="1">
                <a:solidFill>
                  <a:schemeClr val="tx2"/>
                </a:solidFill>
              </a:rPr>
              <a:t>parkinsonian</a:t>
            </a:r>
            <a:r>
              <a:rPr lang="en-GB" b="1" dirty="0">
                <a:solidFill>
                  <a:schemeClr val="tx2"/>
                </a:solidFill>
              </a:rPr>
              <a:t> type</a:t>
            </a:r>
          </a:p>
          <a:p>
            <a:pPr algn="l"/>
            <a:r>
              <a:rPr lang="en-GB" dirty="0"/>
              <a:t>Limb spasticity, orthostatic hypotension, supine hypertension, incontinence…</a:t>
            </a:r>
          </a:p>
          <a:p>
            <a:pPr algn="l"/>
            <a:endParaRPr lang="en-GB" dirty="0"/>
          </a:p>
          <a:p>
            <a:pPr algn="l"/>
            <a:endParaRPr lang="en-IT" dirty="0"/>
          </a:p>
        </p:txBody>
      </p:sp>
      <p:sp>
        <p:nvSpPr>
          <p:cNvPr id="2" name="TextBox 1">
            <a:extLst>
              <a:ext uri="{FF2B5EF4-FFF2-40B4-BE49-F238E27FC236}">
                <a16:creationId xmlns:a16="http://schemas.microsoft.com/office/drawing/2014/main" id="{DECDC45D-38F4-D86C-243D-C3901C9919C9}"/>
              </a:ext>
            </a:extLst>
          </p:cNvPr>
          <p:cNvSpPr txBox="1"/>
          <p:nvPr/>
        </p:nvSpPr>
        <p:spPr>
          <a:xfrm>
            <a:off x="6619231" y="2196271"/>
            <a:ext cx="4356511" cy="4247317"/>
          </a:xfrm>
          <a:prstGeom prst="rect">
            <a:avLst/>
          </a:prstGeom>
          <a:noFill/>
        </p:spPr>
        <p:txBody>
          <a:bodyPr wrap="square" rtlCol="0">
            <a:spAutoFit/>
          </a:bodyPr>
          <a:lstStyle/>
          <a:p>
            <a:pPr algn="l"/>
            <a:r>
              <a:rPr lang="en-GB"/>
              <a:t>Preservation of sympathetic innervation (cardiac imaging)</a:t>
            </a:r>
          </a:p>
          <a:p>
            <a:pPr algn="l"/>
            <a:endParaRPr lang="en-GB"/>
          </a:p>
          <a:p>
            <a:pPr algn="l"/>
            <a:r>
              <a:rPr lang="en-GB"/>
              <a:t>1 year after diagnosis:</a:t>
            </a:r>
          </a:p>
          <a:p>
            <a:pPr algn="l"/>
            <a:r>
              <a:rPr lang="en-GB"/>
              <a:t>The patient could no longer stand for more than few minutes and short distances</a:t>
            </a:r>
          </a:p>
          <a:p>
            <a:pPr algn="l"/>
            <a:endParaRPr lang="en-GB"/>
          </a:p>
          <a:p>
            <a:pPr algn="l"/>
            <a:r>
              <a:rPr lang="en-GB"/>
              <a:t>1-3 syncopal episodes per day</a:t>
            </a:r>
          </a:p>
          <a:p>
            <a:pPr algn="l"/>
            <a:endParaRPr lang="en-GB"/>
          </a:p>
          <a:p>
            <a:pPr algn="l"/>
            <a:endParaRPr lang="en-IT"/>
          </a:p>
        </p:txBody>
      </p:sp>
      <p:sp>
        <p:nvSpPr>
          <p:cNvPr id="3" name="TextBox 2">
            <a:extLst>
              <a:ext uri="{FF2B5EF4-FFF2-40B4-BE49-F238E27FC236}">
                <a16:creationId xmlns:a16="http://schemas.microsoft.com/office/drawing/2014/main" id="{59A9EAB3-5BEE-CB65-84F3-30D9595287C2}"/>
              </a:ext>
            </a:extLst>
          </p:cNvPr>
          <p:cNvSpPr txBox="1"/>
          <p:nvPr/>
        </p:nvSpPr>
        <p:spPr>
          <a:xfrm>
            <a:off x="4465481" y="1549052"/>
            <a:ext cx="4772507" cy="369332"/>
          </a:xfrm>
          <a:prstGeom prst="rect">
            <a:avLst/>
          </a:prstGeom>
          <a:noFill/>
        </p:spPr>
        <p:txBody>
          <a:bodyPr wrap="square" rtlCol="0">
            <a:spAutoFit/>
          </a:bodyPr>
          <a:lstStyle/>
          <a:p>
            <a:pPr algn="l"/>
            <a:r>
              <a:rPr lang="en-GB" b="1">
                <a:solidFill>
                  <a:schemeClr val="tx2"/>
                </a:solidFill>
              </a:rPr>
              <a:t>Medication and diagnostic history</a:t>
            </a:r>
            <a:endParaRPr lang="en-IT" b="1">
              <a:solidFill>
                <a:schemeClr val="tx2"/>
              </a:solidFill>
            </a:endParaRPr>
          </a:p>
        </p:txBody>
      </p:sp>
      <p:cxnSp>
        <p:nvCxnSpPr>
          <p:cNvPr id="16" name="Connettore diritto 50">
            <a:extLst>
              <a:ext uri="{FF2B5EF4-FFF2-40B4-BE49-F238E27FC236}">
                <a16:creationId xmlns:a16="http://schemas.microsoft.com/office/drawing/2014/main" id="{C4628701-0CEF-95FB-7C8F-E5B96B342C17}"/>
              </a:ext>
            </a:extLst>
          </p:cNvPr>
          <p:cNvCxnSpPr>
            <a:cxnSpLocks/>
          </p:cNvCxnSpPr>
          <p:nvPr/>
        </p:nvCxnSpPr>
        <p:spPr>
          <a:xfrm>
            <a:off x="1465117" y="1722555"/>
            <a:ext cx="2770632" cy="9144"/>
          </a:xfrm>
          <a:prstGeom prst="line">
            <a:avLst/>
          </a:prstGeom>
          <a:ln w="190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21" name="Connettore diritto 50">
            <a:extLst>
              <a:ext uri="{FF2B5EF4-FFF2-40B4-BE49-F238E27FC236}">
                <a16:creationId xmlns:a16="http://schemas.microsoft.com/office/drawing/2014/main" id="{2D93CD00-3F8E-EB30-F4A5-BAE8A8D6D5AA}"/>
              </a:ext>
            </a:extLst>
          </p:cNvPr>
          <p:cNvCxnSpPr>
            <a:cxnSpLocks/>
          </p:cNvCxnSpPr>
          <p:nvPr/>
        </p:nvCxnSpPr>
        <p:spPr>
          <a:xfrm>
            <a:off x="8086028" y="1763071"/>
            <a:ext cx="2768216" cy="11163"/>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4" name="Segnaposto piè di pagina 3">
            <a:extLst>
              <a:ext uri="{FF2B5EF4-FFF2-40B4-BE49-F238E27FC236}">
                <a16:creationId xmlns:a16="http://schemas.microsoft.com/office/drawing/2014/main" id="{B8AF3229-C852-45AF-B372-2671AC108E67}"/>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7630202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4"/>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a:solidFill>
                  <a:schemeClr val="accent1">
                    <a:lumMod val="50000"/>
                  </a:schemeClr>
                </a:solidFill>
              </a:rPr>
              <a:t>Background – </a:t>
            </a:r>
            <a:r>
              <a:rPr lang="en-GB" sz="4400" b="1">
                <a:solidFill>
                  <a:schemeClr val="accent1">
                    <a:lumMod val="50000"/>
                  </a:schemeClr>
                </a:solidFill>
              </a:rPr>
              <a:t>Case report</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21</a:t>
            </a:fld>
            <a:endParaRPr lang="it-IT"/>
          </a:p>
        </p:txBody>
      </p:sp>
      <p:sp>
        <p:nvSpPr>
          <p:cNvPr id="7" name="TextBox 6">
            <a:extLst>
              <a:ext uri="{FF2B5EF4-FFF2-40B4-BE49-F238E27FC236}">
                <a16:creationId xmlns:a16="http://schemas.microsoft.com/office/drawing/2014/main" id="{580E484B-334A-23A1-4200-54A781A36085}"/>
              </a:ext>
            </a:extLst>
          </p:cNvPr>
          <p:cNvSpPr txBox="1"/>
          <p:nvPr/>
        </p:nvSpPr>
        <p:spPr>
          <a:xfrm>
            <a:off x="1717024" y="2196271"/>
            <a:ext cx="4580082" cy="4801314"/>
          </a:xfrm>
          <a:prstGeom prst="rect">
            <a:avLst/>
          </a:prstGeom>
          <a:noFill/>
          <a:ln>
            <a:solidFill>
              <a:schemeClr val="bg1"/>
            </a:solidFill>
          </a:ln>
        </p:spPr>
        <p:txBody>
          <a:bodyPr wrap="square" rtlCol="0">
            <a:spAutoFit/>
          </a:bodyPr>
          <a:lstStyle/>
          <a:p>
            <a:pPr algn="l"/>
            <a:r>
              <a:rPr lang="en-GB" b="1"/>
              <a:t>Drug treatment</a:t>
            </a:r>
            <a:endParaRPr lang="en-GB"/>
          </a:p>
          <a:p>
            <a:pPr algn="l"/>
            <a:r>
              <a:rPr lang="en-GB" err="1"/>
              <a:t>Levodopa-benserazide</a:t>
            </a:r>
            <a:r>
              <a:rPr lang="en-GB"/>
              <a:t> </a:t>
            </a:r>
          </a:p>
          <a:p>
            <a:pPr algn="l"/>
            <a:r>
              <a:rPr lang="en-GB" err="1"/>
              <a:t>Fludrocortisone</a:t>
            </a:r>
            <a:r>
              <a:rPr lang="en-GB"/>
              <a:t> (then discontinued because causing supine hypertension)</a:t>
            </a:r>
          </a:p>
          <a:p>
            <a:pPr algn="l"/>
            <a:r>
              <a:rPr lang="en-GB" err="1"/>
              <a:t>Midodrine</a:t>
            </a:r>
            <a:r>
              <a:rPr lang="en-GB"/>
              <a:t> (scalp pruritus, medication doses decreased)</a:t>
            </a:r>
          </a:p>
          <a:p>
            <a:pPr algn="l"/>
            <a:r>
              <a:rPr lang="en-GB" err="1"/>
              <a:t>Domperidone</a:t>
            </a:r>
            <a:endParaRPr lang="en-GB"/>
          </a:p>
          <a:p>
            <a:pPr algn="l"/>
            <a:endParaRPr lang="en-GB"/>
          </a:p>
          <a:p>
            <a:pPr algn="l"/>
            <a:r>
              <a:rPr lang="en-GB"/>
              <a:t>One month after:</a:t>
            </a:r>
          </a:p>
          <a:p>
            <a:pPr marL="285750" indent="-285750" algn="l">
              <a:buFontTx/>
              <a:buChar char="-"/>
            </a:pPr>
            <a:r>
              <a:rPr lang="en-GB"/>
              <a:t>She had </a:t>
            </a:r>
            <a:r>
              <a:rPr lang="en-GB" err="1"/>
              <a:t>presyncopal</a:t>
            </a:r>
            <a:r>
              <a:rPr lang="en-GB"/>
              <a:t> </a:t>
            </a:r>
            <a:r>
              <a:rPr lang="en-GB" err="1"/>
              <a:t>synthoms</a:t>
            </a:r>
            <a:r>
              <a:rPr lang="en-GB"/>
              <a:t> during attempts to stand</a:t>
            </a:r>
          </a:p>
          <a:p>
            <a:pPr marL="285750" indent="-285750" algn="l">
              <a:buFontTx/>
              <a:buChar char="-"/>
            </a:pPr>
            <a:r>
              <a:rPr lang="en-GB"/>
              <a:t>3-4 episodes of syncope per day</a:t>
            </a:r>
          </a:p>
          <a:p>
            <a:pPr marL="285750" indent="-285750" algn="l">
              <a:buFontTx/>
              <a:buChar char="-"/>
            </a:pPr>
            <a:endParaRPr lang="en-GB"/>
          </a:p>
          <a:p>
            <a:pPr algn="l"/>
            <a:endParaRPr lang="en-IT"/>
          </a:p>
        </p:txBody>
      </p:sp>
      <p:sp>
        <p:nvSpPr>
          <p:cNvPr id="2" name="TextBox 1">
            <a:extLst>
              <a:ext uri="{FF2B5EF4-FFF2-40B4-BE49-F238E27FC236}">
                <a16:creationId xmlns:a16="http://schemas.microsoft.com/office/drawing/2014/main" id="{DECDC45D-38F4-D86C-243D-C3901C9919C9}"/>
              </a:ext>
            </a:extLst>
          </p:cNvPr>
          <p:cNvSpPr txBox="1"/>
          <p:nvPr/>
        </p:nvSpPr>
        <p:spPr>
          <a:xfrm>
            <a:off x="6619231" y="2196271"/>
            <a:ext cx="4356511" cy="3693319"/>
          </a:xfrm>
          <a:prstGeom prst="rect">
            <a:avLst/>
          </a:prstGeom>
          <a:noFill/>
        </p:spPr>
        <p:txBody>
          <a:bodyPr wrap="square" rtlCol="0">
            <a:spAutoFit/>
          </a:bodyPr>
          <a:lstStyle/>
          <a:p>
            <a:r>
              <a:rPr lang="en-GB" err="1"/>
              <a:t>Levodopa-bensarazide</a:t>
            </a:r>
            <a:r>
              <a:rPr lang="en-GB"/>
              <a:t> (increased dose, but was causing increasing orthostatic hypotension) </a:t>
            </a:r>
          </a:p>
          <a:p>
            <a:pPr algn="l"/>
            <a:endParaRPr lang="en-GB"/>
          </a:p>
          <a:p>
            <a:pPr algn="l"/>
            <a:r>
              <a:rPr lang="en-GB"/>
              <a:t>Syncope episode occurred within 60seconds after standing,</a:t>
            </a:r>
          </a:p>
          <a:p>
            <a:pPr algn="l"/>
            <a:r>
              <a:rPr lang="en-GB"/>
              <a:t>The patient became bedridden</a:t>
            </a:r>
          </a:p>
          <a:p>
            <a:pPr algn="l"/>
            <a:endParaRPr lang="en-GB"/>
          </a:p>
          <a:p>
            <a:pPr algn="l"/>
            <a:r>
              <a:rPr lang="en-GB"/>
              <a:t>Conservative measures were not sufficient</a:t>
            </a:r>
          </a:p>
          <a:p>
            <a:pPr algn="l"/>
            <a:r>
              <a:rPr lang="en-GB"/>
              <a:t>(Leg crossing, compression stocking)</a:t>
            </a:r>
          </a:p>
          <a:p>
            <a:pPr algn="l"/>
            <a:endParaRPr lang="en-GB"/>
          </a:p>
          <a:p>
            <a:pPr algn="l"/>
            <a:r>
              <a:rPr lang="en-GB" u="sng"/>
              <a:t>Failure of pharmacologic treatment</a:t>
            </a:r>
            <a:endParaRPr lang="en-IT" u="sng"/>
          </a:p>
        </p:txBody>
      </p:sp>
      <p:sp>
        <p:nvSpPr>
          <p:cNvPr id="4" name="TextBox 3">
            <a:extLst>
              <a:ext uri="{FF2B5EF4-FFF2-40B4-BE49-F238E27FC236}">
                <a16:creationId xmlns:a16="http://schemas.microsoft.com/office/drawing/2014/main" id="{DD89E8C1-187D-F8AF-F156-DDA9C9403462}"/>
              </a:ext>
            </a:extLst>
          </p:cNvPr>
          <p:cNvSpPr txBox="1"/>
          <p:nvPr/>
        </p:nvSpPr>
        <p:spPr>
          <a:xfrm>
            <a:off x="4465481" y="1549052"/>
            <a:ext cx="4772507" cy="369332"/>
          </a:xfrm>
          <a:prstGeom prst="rect">
            <a:avLst/>
          </a:prstGeom>
          <a:noFill/>
        </p:spPr>
        <p:txBody>
          <a:bodyPr wrap="square" rtlCol="0">
            <a:spAutoFit/>
          </a:bodyPr>
          <a:lstStyle/>
          <a:p>
            <a:pPr algn="l"/>
            <a:r>
              <a:rPr lang="en-GB" b="1">
                <a:solidFill>
                  <a:schemeClr val="tx2"/>
                </a:solidFill>
              </a:rPr>
              <a:t>Medication and diagnostic history</a:t>
            </a:r>
            <a:endParaRPr lang="en-IT" b="1">
              <a:solidFill>
                <a:schemeClr val="tx2"/>
              </a:solidFill>
            </a:endParaRPr>
          </a:p>
        </p:txBody>
      </p:sp>
      <p:cxnSp>
        <p:nvCxnSpPr>
          <p:cNvPr id="6" name="Connettore diritto 50">
            <a:extLst>
              <a:ext uri="{FF2B5EF4-FFF2-40B4-BE49-F238E27FC236}">
                <a16:creationId xmlns:a16="http://schemas.microsoft.com/office/drawing/2014/main" id="{E0E6AAB8-DAAE-9EBF-7A26-5318A2848F2E}"/>
              </a:ext>
            </a:extLst>
          </p:cNvPr>
          <p:cNvCxnSpPr>
            <a:cxnSpLocks/>
          </p:cNvCxnSpPr>
          <p:nvPr/>
        </p:nvCxnSpPr>
        <p:spPr>
          <a:xfrm>
            <a:off x="1465117" y="1722555"/>
            <a:ext cx="2768216" cy="11163"/>
          </a:xfrm>
          <a:prstGeom prst="line">
            <a:avLst/>
          </a:prstGeom>
          <a:ln w="19050">
            <a:solidFill>
              <a:schemeClr val="tx2"/>
            </a:solidFill>
          </a:ln>
        </p:spPr>
        <p:style>
          <a:lnRef idx="2">
            <a:schemeClr val="accent1"/>
          </a:lnRef>
          <a:fillRef idx="0">
            <a:schemeClr val="accent1"/>
          </a:fillRef>
          <a:effectRef idx="1">
            <a:schemeClr val="accent1"/>
          </a:effectRef>
          <a:fontRef idx="minor">
            <a:schemeClr val="tx1"/>
          </a:fontRef>
        </p:style>
      </p:cxnSp>
      <p:cxnSp>
        <p:nvCxnSpPr>
          <p:cNvPr id="9" name="Connettore diritto 50">
            <a:extLst>
              <a:ext uri="{FF2B5EF4-FFF2-40B4-BE49-F238E27FC236}">
                <a16:creationId xmlns:a16="http://schemas.microsoft.com/office/drawing/2014/main" id="{174812A5-25F5-06AF-789B-62E6CE216C6F}"/>
              </a:ext>
            </a:extLst>
          </p:cNvPr>
          <p:cNvCxnSpPr>
            <a:cxnSpLocks/>
          </p:cNvCxnSpPr>
          <p:nvPr/>
        </p:nvCxnSpPr>
        <p:spPr>
          <a:xfrm>
            <a:off x="8086028" y="1763071"/>
            <a:ext cx="2768216" cy="11163"/>
          </a:xfrm>
          <a:prstGeom prst="line">
            <a:avLst/>
          </a:prstGeom>
          <a:ln w="19050">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Segnaposto piè di pagina 2">
            <a:extLst>
              <a:ext uri="{FF2B5EF4-FFF2-40B4-BE49-F238E27FC236}">
                <a16:creationId xmlns:a16="http://schemas.microsoft.com/office/drawing/2014/main" id="{E4C695C9-EAD0-829E-65C1-13DC52C83117}"/>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0873662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dirty="0">
                <a:solidFill>
                  <a:schemeClr val="accent1">
                    <a:lumMod val="50000"/>
                  </a:schemeClr>
                </a:solidFill>
              </a:rPr>
              <a:t>Methods</a:t>
            </a:r>
            <a:r>
              <a:rPr lang="en-US" sz="4400" b="1" dirty="0">
                <a:solidFill>
                  <a:schemeClr val="accent1">
                    <a:lumMod val="50000"/>
                  </a:schemeClr>
                </a:solidFill>
              </a:rPr>
              <a:t> –</a:t>
            </a:r>
            <a:r>
              <a:rPr lang="en-GB" sz="4400" b="1" dirty="0">
                <a:solidFill>
                  <a:schemeClr val="accent1">
                    <a:lumMod val="50000"/>
                  </a:schemeClr>
                </a:solidFill>
              </a:rPr>
              <a:t> preoperative assessment</a:t>
            </a:r>
            <a:endParaRPr lang="it-IT" sz="4400" b="1" dirty="0">
              <a:solidFill>
                <a:schemeClr val="tx2"/>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22</a:t>
            </a:fld>
            <a:endParaRPr lang="it-IT"/>
          </a:p>
        </p:txBody>
      </p:sp>
      <p:sp>
        <p:nvSpPr>
          <p:cNvPr id="3" name="TextBox 2">
            <a:extLst>
              <a:ext uri="{FF2B5EF4-FFF2-40B4-BE49-F238E27FC236}">
                <a16:creationId xmlns:a16="http://schemas.microsoft.com/office/drawing/2014/main" id="{0F7ACE19-695D-5D1A-221E-96DE3F395689}"/>
              </a:ext>
            </a:extLst>
          </p:cNvPr>
          <p:cNvSpPr txBox="1"/>
          <p:nvPr/>
        </p:nvSpPr>
        <p:spPr>
          <a:xfrm>
            <a:off x="1587253" y="2912382"/>
            <a:ext cx="4686306" cy="3139321"/>
          </a:xfrm>
          <a:prstGeom prst="rect">
            <a:avLst/>
          </a:prstGeom>
          <a:noFill/>
          <a:ln>
            <a:solidFill>
              <a:schemeClr val="bg1"/>
            </a:solidFill>
          </a:ln>
        </p:spPr>
        <p:txBody>
          <a:bodyPr wrap="square" rtlCol="0">
            <a:spAutoFit/>
          </a:bodyPr>
          <a:lstStyle/>
          <a:p>
            <a:pPr algn="l"/>
            <a:endParaRPr lang="en-GB" b="1" dirty="0"/>
          </a:p>
          <a:p>
            <a:pPr algn="l"/>
            <a:endParaRPr lang="en-GB" b="1" dirty="0"/>
          </a:p>
          <a:p>
            <a:pPr algn="l"/>
            <a:r>
              <a:rPr lang="en-GB" dirty="0"/>
              <a:t>Data acquisition methods: </a:t>
            </a:r>
          </a:p>
          <a:p>
            <a:pPr algn="l"/>
            <a:r>
              <a:rPr lang="en-GB" dirty="0"/>
              <a:t>Beat-to-beat BP obtained via finger </a:t>
            </a:r>
            <a:r>
              <a:rPr lang="en-GB" b="1" dirty="0"/>
              <a:t>plethysmography</a:t>
            </a:r>
          </a:p>
          <a:p>
            <a:pPr algn="l"/>
            <a:endParaRPr lang="en-GB" b="1" dirty="0"/>
          </a:p>
          <a:p>
            <a:pPr algn="l"/>
            <a:r>
              <a:rPr lang="en-GB" b="1" dirty="0"/>
              <a:t>DBP </a:t>
            </a:r>
            <a:r>
              <a:rPr lang="en-GB" dirty="0"/>
              <a:t>pressure in the arteries during diastole. Important to assess organ perfusion</a:t>
            </a:r>
            <a:endParaRPr lang="en-GB" b="1" dirty="0"/>
          </a:p>
          <a:p>
            <a:pPr algn="l"/>
            <a:endParaRPr lang="en-GB" b="1" dirty="0"/>
          </a:p>
          <a:p>
            <a:pPr algn="l"/>
            <a:r>
              <a:rPr lang="en-GB" b="1" dirty="0"/>
              <a:t>MAP </a:t>
            </a:r>
            <a:r>
              <a:rPr lang="en-GB" dirty="0"/>
              <a:t>average pressure in the arteries through a cardiac cycle</a:t>
            </a:r>
            <a:endParaRPr lang="en-GB" b="1" dirty="0"/>
          </a:p>
        </p:txBody>
      </p:sp>
      <p:sp>
        <p:nvSpPr>
          <p:cNvPr id="2" name="Segnaposto piè di pagina 1">
            <a:extLst>
              <a:ext uri="{FF2B5EF4-FFF2-40B4-BE49-F238E27FC236}">
                <a16:creationId xmlns:a16="http://schemas.microsoft.com/office/drawing/2014/main" id="{276879DD-C881-AB5C-DA3F-2262DA18FB29}"/>
              </a:ext>
            </a:extLst>
          </p:cNvPr>
          <p:cNvSpPr>
            <a:spLocks noGrp="1"/>
          </p:cNvSpPr>
          <p:nvPr>
            <p:ph type="ftr" sz="quarter" idx="11"/>
          </p:nvPr>
        </p:nvSpPr>
        <p:spPr/>
        <p:txBody>
          <a:bodyPr/>
          <a:lstStyle/>
          <a:p>
            <a:r>
              <a:rPr lang="it-IT"/>
              <a:t>Martina Curcuruto, Beatrice Campo, Timofei Tunekov</a:t>
            </a:r>
          </a:p>
        </p:txBody>
      </p:sp>
      <p:pic>
        <p:nvPicPr>
          <p:cNvPr id="6" name="Picture 5">
            <a:extLst>
              <a:ext uri="{FF2B5EF4-FFF2-40B4-BE49-F238E27FC236}">
                <a16:creationId xmlns:a16="http://schemas.microsoft.com/office/drawing/2014/main" id="{8AFF53EE-3533-D422-DB3D-4BD74A24A3A3}"/>
              </a:ext>
            </a:extLst>
          </p:cNvPr>
          <p:cNvPicPr>
            <a:picLocks noChangeAspect="1"/>
          </p:cNvPicPr>
          <p:nvPr/>
        </p:nvPicPr>
        <p:blipFill>
          <a:blip r:embed="rId2"/>
          <a:srcRect t="29101"/>
          <a:stretch/>
        </p:blipFill>
        <p:spPr>
          <a:xfrm>
            <a:off x="6487870" y="1520549"/>
            <a:ext cx="5173927" cy="4629349"/>
          </a:xfrm>
          <a:prstGeom prst="rect">
            <a:avLst/>
          </a:prstGeom>
        </p:spPr>
      </p:pic>
      <p:pic>
        <p:nvPicPr>
          <p:cNvPr id="9" name="Picture 8">
            <a:extLst>
              <a:ext uri="{FF2B5EF4-FFF2-40B4-BE49-F238E27FC236}">
                <a16:creationId xmlns:a16="http://schemas.microsoft.com/office/drawing/2014/main" id="{D3A38BDE-4D0D-90A5-32CD-D9E32D7117D9}"/>
              </a:ext>
            </a:extLst>
          </p:cNvPr>
          <p:cNvPicPr>
            <a:picLocks noChangeAspect="1"/>
          </p:cNvPicPr>
          <p:nvPr/>
        </p:nvPicPr>
        <p:blipFill>
          <a:blip r:embed="rId2"/>
          <a:srcRect t="1" b="71588"/>
          <a:stretch/>
        </p:blipFill>
        <p:spPr>
          <a:xfrm>
            <a:off x="781245" y="1469333"/>
            <a:ext cx="5165252" cy="1851966"/>
          </a:xfrm>
          <a:prstGeom prst="rect">
            <a:avLst/>
          </a:prstGeom>
        </p:spPr>
      </p:pic>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3"/>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extLst>
      <p:ext uri="{BB962C8B-B14F-4D97-AF65-F5344CB8AC3E}">
        <p14:creationId xmlns:p14="http://schemas.microsoft.com/office/powerpoint/2010/main" val="3732574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2"/>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a:solidFill>
                  <a:schemeClr val="accent1">
                    <a:lumMod val="50000"/>
                  </a:schemeClr>
                </a:solidFill>
              </a:rPr>
              <a:t>Methods</a:t>
            </a:r>
            <a:r>
              <a:rPr lang="en-US" sz="4400" b="1">
                <a:solidFill>
                  <a:schemeClr val="accent1">
                    <a:lumMod val="50000"/>
                  </a:schemeClr>
                </a:solidFill>
              </a:rPr>
              <a:t> –</a:t>
            </a:r>
            <a:r>
              <a:rPr lang="en-GB" sz="4400" b="1">
                <a:solidFill>
                  <a:schemeClr val="accent1">
                    <a:lumMod val="50000"/>
                  </a:schemeClr>
                </a:solidFill>
              </a:rPr>
              <a:t> surgical procedure</a:t>
            </a:r>
            <a:endParaRPr lang="it-IT" sz="4400" b="1">
              <a:solidFill>
                <a:schemeClr val="tx2"/>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23</a:t>
            </a:fld>
            <a:endParaRPr lang="it-IT"/>
          </a:p>
        </p:txBody>
      </p:sp>
      <p:sp>
        <p:nvSpPr>
          <p:cNvPr id="3" name="TextBox 2">
            <a:extLst>
              <a:ext uri="{FF2B5EF4-FFF2-40B4-BE49-F238E27FC236}">
                <a16:creationId xmlns:a16="http://schemas.microsoft.com/office/drawing/2014/main" id="{0F7ACE19-695D-5D1A-221E-96DE3F395689}"/>
              </a:ext>
            </a:extLst>
          </p:cNvPr>
          <p:cNvSpPr txBox="1"/>
          <p:nvPr/>
        </p:nvSpPr>
        <p:spPr>
          <a:xfrm>
            <a:off x="2769053" y="1913245"/>
            <a:ext cx="6653894" cy="3416320"/>
          </a:xfrm>
          <a:prstGeom prst="rect">
            <a:avLst/>
          </a:prstGeom>
          <a:noFill/>
          <a:ln>
            <a:solidFill>
              <a:schemeClr val="bg1"/>
            </a:solidFill>
          </a:ln>
        </p:spPr>
        <p:txBody>
          <a:bodyPr wrap="square" rtlCol="0">
            <a:spAutoFit/>
          </a:bodyPr>
          <a:lstStyle/>
          <a:p>
            <a:pPr algn="l"/>
            <a:endParaRPr lang="en-GB" b="1" dirty="0"/>
          </a:p>
          <a:p>
            <a:pPr algn="l"/>
            <a:endParaRPr lang="en-GB" b="1" dirty="0"/>
          </a:p>
          <a:p>
            <a:pPr algn="l"/>
            <a:r>
              <a:rPr lang="en-GB" dirty="0"/>
              <a:t>The</a:t>
            </a:r>
            <a:r>
              <a:rPr lang="en-GB" b="1" dirty="0"/>
              <a:t> </a:t>
            </a:r>
            <a:r>
              <a:rPr lang="en-GB" b="1" dirty="0">
                <a:solidFill>
                  <a:schemeClr val="tx2"/>
                </a:solidFill>
              </a:rPr>
              <a:t>surgery</a:t>
            </a:r>
            <a:r>
              <a:rPr lang="en-GB" b="1" dirty="0"/>
              <a:t>  </a:t>
            </a:r>
            <a:r>
              <a:rPr lang="en-GB" dirty="0"/>
              <a:t>was performed under general </a:t>
            </a:r>
            <a:r>
              <a:rPr lang="en-GB" dirty="0" err="1"/>
              <a:t>anesthesia</a:t>
            </a:r>
            <a:r>
              <a:rPr lang="en-GB" dirty="0"/>
              <a:t> (</a:t>
            </a:r>
            <a:r>
              <a:rPr lang="en-GB" dirty="0" err="1"/>
              <a:t>profol</a:t>
            </a:r>
            <a:r>
              <a:rPr lang="en-GB" dirty="0"/>
              <a:t>)</a:t>
            </a:r>
          </a:p>
          <a:p>
            <a:pPr algn="l"/>
            <a:r>
              <a:rPr lang="en-GB" dirty="0"/>
              <a:t>To minimize depression of sympathetic nervous system activity</a:t>
            </a:r>
          </a:p>
          <a:p>
            <a:pPr algn="l"/>
            <a:endParaRPr lang="en-GB" dirty="0"/>
          </a:p>
          <a:p>
            <a:pPr algn="l"/>
            <a:r>
              <a:rPr lang="en-GB" dirty="0"/>
              <a:t>Patient BP and HR were monitored with an implanted arterial catheter connected to a monitoring system</a:t>
            </a:r>
          </a:p>
          <a:p>
            <a:pPr algn="l"/>
            <a:endParaRPr lang="en-GB" dirty="0"/>
          </a:p>
          <a:p>
            <a:pPr algn="l"/>
            <a:r>
              <a:rPr lang="en-GB" dirty="0"/>
              <a:t>The stimulator and accelerometer were implanted subcutaneously in the </a:t>
            </a:r>
            <a:r>
              <a:rPr lang="en-GB" dirty="0" err="1"/>
              <a:t>paraumbilicar</a:t>
            </a:r>
            <a:r>
              <a:rPr lang="en-GB" dirty="0"/>
              <a:t> region and were connected to the electrode paddle by subcutaneous wires.</a:t>
            </a:r>
          </a:p>
          <a:p>
            <a:pPr algn="l"/>
            <a:endParaRPr lang="en-GB" dirty="0"/>
          </a:p>
        </p:txBody>
      </p:sp>
      <p:sp>
        <p:nvSpPr>
          <p:cNvPr id="2" name="Segnaposto piè di pagina 1">
            <a:extLst>
              <a:ext uri="{FF2B5EF4-FFF2-40B4-BE49-F238E27FC236}">
                <a16:creationId xmlns:a16="http://schemas.microsoft.com/office/drawing/2014/main" id="{276879DD-C881-AB5C-DA3F-2262DA18FB29}"/>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4191384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52EB5-6FA3-0C25-9D2C-A5BC98B68DFC}"/>
              </a:ext>
            </a:extLst>
          </p:cNvPr>
          <p:cNvSpPr>
            <a:spLocks noGrp="1"/>
          </p:cNvSpPr>
          <p:nvPr>
            <p:ph type="sldNum" sz="quarter" idx="12"/>
          </p:nvPr>
        </p:nvSpPr>
        <p:spPr/>
        <p:txBody>
          <a:bodyPr/>
          <a:lstStyle/>
          <a:p>
            <a:fld id="{EE20E198-D770-E846-8D64-3DEB0ED32209}" type="slidenum">
              <a:rPr lang="it-IT" smtClean="0"/>
              <a:t>24</a:t>
            </a:fld>
            <a:endParaRPr lang="it-IT"/>
          </a:p>
        </p:txBody>
      </p:sp>
      <p:pic>
        <p:nvPicPr>
          <p:cNvPr id="7" name="Content Placeholder 6">
            <a:extLst>
              <a:ext uri="{FF2B5EF4-FFF2-40B4-BE49-F238E27FC236}">
                <a16:creationId xmlns:a16="http://schemas.microsoft.com/office/drawing/2014/main" id="{EE89BF56-CF78-A81C-490B-A2865DF5630E}"/>
              </a:ext>
            </a:extLst>
          </p:cNvPr>
          <p:cNvPicPr>
            <a:picLocks noGrp="1" noChangeAspect="1"/>
          </p:cNvPicPr>
          <p:nvPr>
            <p:ph idx="1"/>
          </p:nvPr>
        </p:nvPicPr>
        <p:blipFill>
          <a:blip r:embed="rId2"/>
          <a:stretch>
            <a:fillRect/>
          </a:stretch>
        </p:blipFill>
        <p:spPr>
          <a:xfrm>
            <a:off x="2335918" y="1825625"/>
            <a:ext cx="7520163" cy="4351338"/>
          </a:xfrm>
          <a:prstGeom prst="rect">
            <a:avLst/>
          </a:prstGeom>
        </p:spPr>
      </p:pic>
      <p:sp>
        <p:nvSpPr>
          <p:cNvPr id="9" name="CasellaDiTesto 4">
            <a:extLst>
              <a:ext uri="{FF2B5EF4-FFF2-40B4-BE49-F238E27FC236}">
                <a16:creationId xmlns:a16="http://schemas.microsoft.com/office/drawing/2014/main" id="{06D3C51F-6D15-D947-A9D9-815E654D39D5}"/>
              </a:ext>
            </a:extLst>
          </p:cNvPr>
          <p:cNvSpPr txBox="1"/>
          <p:nvPr/>
        </p:nvSpPr>
        <p:spPr>
          <a:xfrm>
            <a:off x="506170" y="240608"/>
            <a:ext cx="10863759" cy="769441"/>
          </a:xfrm>
          <a:prstGeom prst="rect">
            <a:avLst/>
          </a:prstGeom>
          <a:noFill/>
          <a:ln>
            <a:noFill/>
          </a:ln>
        </p:spPr>
        <p:txBody>
          <a:bodyPr wrap="square" rtlCol="0">
            <a:spAutoFit/>
          </a:bodyPr>
          <a:lstStyle/>
          <a:p>
            <a:r>
              <a:rPr lang="en-US" sz="4400" b="1">
                <a:solidFill>
                  <a:schemeClr val="accent1">
                    <a:lumMod val="50000"/>
                  </a:schemeClr>
                </a:solidFill>
              </a:rPr>
              <a:t>Location of Hemodynamic hotspot </a:t>
            </a:r>
            <a:endParaRPr lang="it-IT" sz="4400" b="1">
              <a:solidFill>
                <a:schemeClr val="accent1">
                  <a:lumMod val="50000"/>
                </a:schemeClr>
              </a:solidFill>
            </a:endParaRPr>
          </a:p>
        </p:txBody>
      </p:sp>
      <p:cxnSp>
        <p:nvCxnSpPr>
          <p:cNvPr id="11" name="Connettore diritto 5">
            <a:extLst>
              <a:ext uri="{FF2B5EF4-FFF2-40B4-BE49-F238E27FC236}">
                <a16:creationId xmlns:a16="http://schemas.microsoft.com/office/drawing/2014/main" id="{DA4C22C4-2422-9583-7F11-3966D2339A66}"/>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piè di pagina 1">
            <a:extLst>
              <a:ext uri="{FF2B5EF4-FFF2-40B4-BE49-F238E27FC236}">
                <a16:creationId xmlns:a16="http://schemas.microsoft.com/office/drawing/2014/main" id="{59C0EDBB-341D-3C4D-7702-A6F651843C58}"/>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2061654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8EC370-BC92-2539-C037-8D2F06912A00}"/>
              </a:ext>
            </a:extLst>
          </p:cNvPr>
          <p:cNvSpPr>
            <a:spLocks noGrp="1"/>
          </p:cNvSpPr>
          <p:nvPr>
            <p:ph type="sldNum" sz="quarter" idx="12"/>
          </p:nvPr>
        </p:nvSpPr>
        <p:spPr/>
        <p:txBody>
          <a:bodyPr/>
          <a:lstStyle/>
          <a:p>
            <a:fld id="{EE20E198-D770-E846-8D64-3DEB0ED32209}" type="slidenum">
              <a:rPr lang="it-IT" smtClean="0"/>
              <a:t>25</a:t>
            </a:fld>
            <a:endParaRPr lang="it-IT"/>
          </a:p>
        </p:txBody>
      </p:sp>
      <p:pic>
        <p:nvPicPr>
          <p:cNvPr id="7" name="Content Placeholder 6">
            <a:extLst>
              <a:ext uri="{FF2B5EF4-FFF2-40B4-BE49-F238E27FC236}">
                <a16:creationId xmlns:a16="http://schemas.microsoft.com/office/drawing/2014/main" id="{7A65532D-EEE4-403E-B5B9-7EC8D98560AA}"/>
              </a:ext>
            </a:extLst>
          </p:cNvPr>
          <p:cNvPicPr>
            <a:picLocks noGrp="1" noChangeAspect="1"/>
          </p:cNvPicPr>
          <p:nvPr>
            <p:ph idx="1"/>
          </p:nvPr>
        </p:nvPicPr>
        <p:blipFill>
          <a:blip r:embed="rId2"/>
          <a:stretch>
            <a:fillRect/>
          </a:stretch>
        </p:blipFill>
        <p:spPr>
          <a:xfrm>
            <a:off x="838200" y="2535236"/>
            <a:ext cx="4724400" cy="2695575"/>
          </a:xfrm>
          <a:prstGeom prst="rect">
            <a:avLst/>
          </a:prstGeom>
        </p:spPr>
      </p:pic>
      <p:sp>
        <p:nvSpPr>
          <p:cNvPr id="9" name="TextBox 8">
            <a:extLst>
              <a:ext uri="{FF2B5EF4-FFF2-40B4-BE49-F238E27FC236}">
                <a16:creationId xmlns:a16="http://schemas.microsoft.com/office/drawing/2014/main" id="{F87ABE42-577C-3061-6D69-A80444C28EB9}"/>
              </a:ext>
            </a:extLst>
          </p:cNvPr>
          <p:cNvSpPr txBox="1"/>
          <p:nvPr/>
        </p:nvSpPr>
        <p:spPr>
          <a:xfrm>
            <a:off x="5960074" y="2108508"/>
            <a:ext cx="4185846" cy="3970318"/>
          </a:xfrm>
          <a:prstGeom prst="rect">
            <a:avLst/>
          </a:prstGeom>
          <a:noFill/>
        </p:spPr>
        <p:txBody>
          <a:bodyPr wrap="square">
            <a:spAutoFit/>
          </a:bodyPr>
          <a:lstStyle/>
          <a:p>
            <a:r>
              <a:rPr lang="en-US"/>
              <a:t>Figure S3: Panel A The dorsal root entry zones of the lower thoracic roots were targeted with the </a:t>
            </a:r>
            <a:br>
              <a:rPr lang="en-US"/>
            </a:br>
            <a:r>
              <a:rPr lang="en-US"/>
              <a:t>implantable system. Panel B </a:t>
            </a:r>
            <a:r>
              <a:rPr lang="en-US" err="1"/>
              <a:t>Pressor</a:t>
            </a:r>
            <a:r>
              <a:rPr lang="en-US"/>
              <a:t> responses measured </a:t>
            </a:r>
            <a:r>
              <a:rPr lang="en-US" err="1"/>
              <a:t>intraoperatively</a:t>
            </a:r>
            <a:r>
              <a:rPr lang="en-US"/>
              <a:t> when the stimulation was </a:t>
            </a:r>
            <a:br>
              <a:rPr lang="en-US"/>
            </a:br>
            <a:r>
              <a:rPr lang="en-US"/>
              <a:t>delivered with electrode configurations that targeted versus did not target the dorsal root entry zones of the </a:t>
            </a:r>
            <a:br>
              <a:rPr lang="en-US"/>
            </a:br>
            <a:r>
              <a:rPr lang="en-US"/>
              <a:t>lower thoracic spinal segments (i.e., the region of the spinal cord with an enrichment of preganglionic </a:t>
            </a:r>
            <a:br>
              <a:rPr lang="en-US"/>
            </a:br>
            <a:r>
              <a:rPr lang="en-US"/>
              <a:t>sympathetic neurons involved in the regulation of blood pressure). </a:t>
            </a:r>
          </a:p>
        </p:txBody>
      </p:sp>
      <p:sp>
        <p:nvSpPr>
          <p:cNvPr id="10" name="TextBox 9">
            <a:extLst>
              <a:ext uri="{FF2B5EF4-FFF2-40B4-BE49-F238E27FC236}">
                <a16:creationId xmlns:a16="http://schemas.microsoft.com/office/drawing/2014/main" id="{2530D335-FF2A-870A-73C8-124A1343D1F7}"/>
              </a:ext>
            </a:extLst>
          </p:cNvPr>
          <p:cNvSpPr txBox="1"/>
          <p:nvPr/>
        </p:nvSpPr>
        <p:spPr>
          <a:xfrm>
            <a:off x="2392950" y="5475194"/>
            <a:ext cx="1828800" cy="1200329"/>
          </a:xfrm>
          <a:prstGeom prst="rect">
            <a:avLst/>
          </a:prstGeom>
          <a:noFill/>
        </p:spPr>
        <p:txBody>
          <a:bodyPr wrap="square" rtlCol="0">
            <a:spAutoFit/>
          </a:bodyPr>
          <a:lstStyle/>
          <a:p>
            <a:pPr algn="l"/>
            <a:r>
              <a:rPr lang="en-US"/>
              <a:t>At 100 Hz, for 0,5 </a:t>
            </a:r>
            <a:r>
              <a:rPr lang="en-US" err="1"/>
              <a:t>ms</a:t>
            </a:r>
            <a:r>
              <a:rPr lang="en-US"/>
              <a:t> with increasing current</a:t>
            </a:r>
          </a:p>
        </p:txBody>
      </p:sp>
      <p:sp>
        <p:nvSpPr>
          <p:cNvPr id="12" name="CasellaDiTesto 4">
            <a:extLst>
              <a:ext uri="{FF2B5EF4-FFF2-40B4-BE49-F238E27FC236}">
                <a16:creationId xmlns:a16="http://schemas.microsoft.com/office/drawing/2014/main" id="{7B727840-DD1D-EFE7-EECD-E889E3FC967B}"/>
              </a:ext>
            </a:extLst>
          </p:cNvPr>
          <p:cNvSpPr txBox="1"/>
          <p:nvPr/>
        </p:nvSpPr>
        <p:spPr>
          <a:xfrm>
            <a:off x="523066" y="240608"/>
            <a:ext cx="10863759" cy="769441"/>
          </a:xfrm>
          <a:prstGeom prst="rect">
            <a:avLst/>
          </a:prstGeom>
          <a:noFill/>
          <a:ln>
            <a:noFill/>
          </a:ln>
        </p:spPr>
        <p:txBody>
          <a:bodyPr wrap="square" rtlCol="0">
            <a:spAutoFit/>
          </a:bodyPr>
          <a:lstStyle/>
          <a:p>
            <a:r>
              <a:rPr lang="en-US" sz="4400" b="1">
                <a:solidFill>
                  <a:schemeClr val="accent1">
                    <a:lumMod val="50000"/>
                  </a:schemeClr>
                </a:solidFill>
              </a:rPr>
              <a:t>Intraoperative control</a:t>
            </a:r>
            <a:endParaRPr lang="it-IT" sz="4400" b="1">
              <a:solidFill>
                <a:schemeClr val="accent1">
                  <a:lumMod val="50000"/>
                </a:schemeClr>
              </a:solidFill>
            </a:endParaRPr>
          </a:p>
        </p:txBody>
      </p:sp>
      <p:cxnSp>
        <p:nvCxnSpPr>
          <p:cNvPr id="14" name="Connettore diritto 5">
            <a:extLst>
              <a:ext uri="{FF2B5EF4-FFF2-40B4-BE49-F238E27FC236}">
                <a16:creationId xmlns:a16="http://schemas.microsoft.com/office/drawing/2014/main" id="{9DCC34FB-A6C2-9A99-3511-C7FF0DBC671E}"/>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piè di pagina 1">
            <a:extLst>
              <a:ext uri="{FF2B5EF4-FFF2-40B4-BE49-F238E27FC236}">
                <a16:creationId xmlns:a16="http://schemas.microsoft.com/office/drawing/2014/main" id="{D9B347E3-CB25-4012-D125-879BEF439BD8}"/>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3762827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872720F-638F-1D67-97AF-9FD53D5ADFB6}"/>
              </a:ext>
            </a:extLst>
          </p:cNvPr>
          <p:cNvSpPr>
            <a:spLocks noGrp="1"/>
          </p:cNvSpPr>
          <p:nvPr>
            <p:ph type="sldNum" sz="quarter" idx="12"/>
          </p:nvPr>
        </p:nvSpPr>
        <p:spPr/>
        <p:txBody>
          <a:bodyPr/>
          <a:lstStyle/>
          <a:p>
            <a:fld id="{EE20E198-D770-E846-8D64-3DEB0ED32209}" type="slidenum">
              <a:rPr lang="it-IT" smtClean="0"/>
              <a:t>26</a:t>
            </a:fld>
            <a:endParaRPr lang="it-IT"/>
          </a:p>
        </p:txBody>
      </p:sp>
      <p:pic>
        <p:nvPicPr>
          <p:cNvPr id="6" name="Content Placeholder 5">
            <a:extLst>
              <a:ext uri="{FF2B5EF4-FFF2-40B4-BE49-F238E27FC236}">
                <a16:creationId xmlns:a16="http://schemas.microsoft.com/office/drawing/2014/main" id="{288CFD18-9417-CF3B-1374-AB21C306353E}"/>
              </a:ext>
            </a:extLst>
          </p:cNvPr>
          <p:cNvPicPr>
            <a:picLocks noGrp="1" noChangeAspect="1"/>
          </p:cNvPicPr>
          <p:nvPr>
            <p:ph idx="1"/>
          </p:nvPr>
        </p:nvPicPr>
        <p:blipFill>
          <a:blip r:embed="rId2"/>
          <a:stretch>
            <a:fillRect/>
          </a:stretch>
        </p:blipFill>
        <p:spPr>
          <a:xfrm>
            <a:off x="3151447" y="1923544"/>
            <a:ext cx="1362075" cy="3952875"/>
          </a:xfrm>
          <a:prstGeom prst="rect">
            <a:avLst/>
          </a:prstGeom>
        </p:spPr>
      </p:pic>
      <p:pic>
        <p:nvPicPr>
          <p:cNvPr id="8" name="Picture 7">
            <a:extLst>
              <a:ext uri="{FF2B5EF4-FFF2-40B4-BE49-F238E27FC236}">
                <a16:creationId xmlns:a16="http://schemas.microsoft.com/office/drawing/2014/main" id="{A3F78B19-73B3-8BF4-3A4A-B61B430A6D59}"/>
              </a:ext>
            </a:extLst>
          </p:cNvPr>
          <p:cNvPicPr>
            <a:picLocks noChangeAspect="1"/>
          </p:cNvPicPr>
          <p:nvPr/>
        </p:nvPicPr>
        <p:blipFill>
          <a:blip r:embed="rId3"/>
          <a:stretch>
            <a:fillRect/>
          </a:stretch>
        </p:blipFill>
        <p:spPr>
          <a:xfrm>
            <a:off x="6222037" y="2360194"/>
            <a:ext cx="3478083" cy="2903290"/>
          </a:xfrm>
          <a:prstGeom prst="rect">
            <a:avLst/>
          </a:prstGeom>
        </p:spPr>
      </p:pic>
      <p:sp>
        <p:nvSpPr>
          <p:cNvPr id="3" name="Segnaposto piè di pagina 2">
            <a:extLst>
              <a:ext uri="{FF2B5EF4-FFF2-40B4-BE49-F238E27FC236}">
                <a16:creationId xmlns:a16="http://schemas.microsoft.com/office/drawing/2014/main" id="{AD826A21-B21A-8B1B-D411-A45165EF2E51}"/>
              </a:ext>
            </a:extLst>
          </p:cNvPr>
          <p:cNvSpPr>
            <a:spLocks noGrp="1"/>
          </p:cNvSpPr>
          <p:nvPr>
            <p:ph type="ftr" sz="quarter" idx="11"/>
          </p:nvPr>
        </p:nvSpPr>
        <p:spPr/>
        <p:txBody>
          <a:bodyPr/>
          <a:lstStyle/>
          <a:p>
            <a:r>
              <a:rPr lang="it-IT"/>
              <a:t>Martina Curcuruto, Beatrice Campo, Timofei Tunekov</a:t>
            </a:r>
          </a:p>
        </p:txBody>
      </p:sp>
      <p:sp>
        <p:nvSpPr>
          <p:cNvPr id="5" name="CasellaDiTesto 4">
            <a:extLst>
              <a:ext uri="{FF2B5EF4-FFF2-40B4-BE49-F238E27FC236}">
                <a16:creationId xmlns:a16="http://schemas.microsoft.com/office/drawing/2014/main" id="{1CB03A61-D646-09D3-0811-DC1FA7B30AD4}"/>
              </a:ext>
            </a:extLst>
          </p:cNvPr>
          <p:cNvSpPr txBox="1"/>
          <p:nvPr/>
        </p:nvSpPr>
        <p:spPr>
          <a:xfrm>
            <a:off x="514618" y="240608"/>
            <a:ext cx="10863759" cy="769441"/>
          </a:xfrm>
          <a:prstGeom prst="rect">
            <a:avLst/>
          </a:prstGeom>
          <a:noFill/>
          <a:ln>
            <a:noFill/>
          </a:ln>
        </p:spPr>
        <p:txBody>
          <a:bodyPr wrap="square" rtlCol="0">
            <a:spAutoFit/>
          </a:bodyPr>
          <a:lstStyle/>
          <a:p>
            <a:r>
              <a:rPr lang="it-IT" sz="4400" b="1" dirty="0" err="1">
                <a:solidFill>
                  <a:schemeClr val="accent1">
                    <a:lumMod val="50000"/>
                  </a:schemeClr>
                </a:solidFill>
              </a:rPr>
              <a:t>Pulse</a:t>
            </a:r>
            <a:r>
              <a:rPr lang="it-IT" sz="4400" b="1" dirty="0">
                <a:solidFill>
                  <a:schemeClr val="accent1">
                    <a:lumMod val="50000"/>
                  </a:schemeClr>
                </a:solidFill>
              </a:rPr>
              <a:t> Generator features</a:t>
            </a:r>
            <a:endParaRPr lang="it-IT" sz="4400" b="1" dirty="0">
              <a:solidFill>
                <a:schemeClr val="tx2"/>
              </a:solidFill>
            </a:endParaRPr>
          </a:p>
        </p:txBody>
      </p:sp>
      <p:cxnSp>
        <p:nvCxnSpPr>
          <p:cNvPr id="7" name="Connettore diritto 6">
            <a:extLst>
              <a:ext uri="{FF2B5EF4-FFF2-40B4-BE49-F238E27FC236}">
                <a16:creationId xmlns:a16="http://schemas.microsoft.com/office/drawing/2014/main" id="{6530A549-1970-E790-E6C7-0773FBBB0CF9}"/>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838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701116-66E0-4BB9-45AD-DA8D24DCC979}"/>
              </a:ext>
            </a:extLst>
          </p:cNvPr>
          <p:cNvSpPr>
            <a:spLocks noGrp="1"/>
          </p:cNvSpPr>
          <p:nvPr>
            <p:ph type="sldNum" sz="quarter" idx="12"/>
          </p:nvPr>
        </p:nvSpPr>
        <p:spPr/>
        <p:txBody>
          <a:bodyPr/>
          <a:lstStyle/>
          <a:p>
            <a:fld id="{EE20E198-D770-E846-8D64-3DEB0ED32209}" type="slidenum">
              <a:rPr lang="it-IT" smtClean="0"/>
              <a:t>27</a:t>
            </a:fld>
            <a:endParaRPr lang="it-IT"/>
          </a:p>
        </p:txBody>
      </p:sp>
      <p:sp>
        <p:nvSpPr>
          <p:cNvPr id="6" name="CasellaDiTesto 4">
            <a:extLst>
              <a:ext uri="{FF2B5EF4-FFF2-40B4-BE49-F238E27FC236}">
                <a16:creationId xmlns:a16="http://schemas.microsoft.com/office/drawing/2014/main" id="{5CEF523C-8448-91AA-BEAC-B639E85EE5FE}"/>
              </a:ext>
            </a:extLst>
          </p:cNvPr>
          <p:cNvSpPr txBox="1"/>
          <p:nvPr/>
        </p:nvSpPr>
        <p:spPr>
          <a:xfrm>
            <a:off x="523066" y="240608"/>
            <a:ext cx="10863759" cy="769441"/>
          </a:xfrm>
          <a:prstGeom prst="rect">
            <a:avLst/>
          </a:prstGeom>
          <a:noFill/>
          <a:ln>
            <a:noFill/>
          </a:ln>
        </p:spPr>
        <p:txBody>
          <a:bodyPr wrap="square" rtlCol="0">
            <a:spAutoFit/>
          </a:bodyPr>
          <a:lstStyle/>
          <a:p>
            <a:r>
              <a:rPr lang="en-US" sz="4400" b="1">
                <a:solidFill>
                  <a:schemeClr val="accent1">
                    <a:lumMod val="50000"/>
                  </a:schemeClr>
                </a:solidFill>
              </a:rPr>
              <a:t>Stimulation settings</a:t>
            </a:r>
            <a:endParaRPr lang="it-IT" sz="4400" b="1">
              <a:solidFill>
                <a:schemeClr val="accent1">
                  <a:lumMod val="50000"/>
                </a:schemeClr>
              </a:solidFill>
            </a:endParaRPr>
          </a:p>
        </p:txBody>
      </p:sp>
      <p:cxnSp>
        <p:nvCxnSpPr>
          <p:cNvPr id="8" name="Connettore diritto 5">
            <a:extLst>
              <a:ext uri="{FF2B5EF4-FFF2-40B4-BE49-F238E27FC236}">
                <a16:creationId xmlns:a16="http://schemas.microsoft.com/office/drawing/2014/main" id="{25D882BB-2FFC-6FA4-ACB1-FD22253C608C}"/>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77FDD585-7A59-D12F-A7B1-01776CFA28D4}"/>
              </a:ext>
            </a:extLst>
          </p:cNvPr>
          <p:cNvSpPr txBox="1"/>
          <p:nvPr/>
        </p:nvSpPr>
        <p:spPr>
          <a:xfrm rot="10800000" flipH="1" flipV="1">
            <a:off x="236541" y="995895"/>
            <a:ext cx="7501730" cy="1477328"/>
          </a:xfrm>
          <a:prstGeom prst="rect">
            <a:avLst/>
          </a:prstGeom>
          <a:noFill/>
        </p:spPr>
        <p:txBody>
          <a:bodyPr wrap="square" rtlCol="0">
            <a:spAutoFit/>
          </a:bodyPr>
          <a:lstStyle/>
          <a:p>
            <a:pPr algn="l"/>
            <a:r>
              <a:rPr lang="en-US"/>
              <a:t>Software: CT900 </a:t>
            </a:r>
            <a:r>
              <a:rPr lang="en-US" err="1"/>
              <a:t>Clinicial</a:t>
            </a:r>
            <a:r>
              <a:rPr lang="en-US"/>
              <a:t> Tablet Programmer</a:t>
            </a:r>
          </a:p>
          <a:p>
            <a:pPr algn="l"/>
            <a:r>
              <a:rPr lang="en-US"/>
              <a:t>When: 1 day after surgery</a:t>
            </a:r>
          </a:p>
          <a:p>
            <a:pPr algn="l"/>
            <a:r>
              <a:rPr lang="en-US"/>
              <a:t>Positions: Supine, Sitting, upright</a:t>
            </a:r>
          </a:p>
          <a:p>
            <a:pPr algn="l"/>
            <a:r>
              <a:rPr lang="en-US"/>
              <a:t>For how long: 7 days (2 hours per session) </a:t>
            </a:r>
          </a:p>
          <a:p>
            <a:pPr algn="l"/>
            <a:r>
              <a:rPr lang="en-US"/>
              <a:t>Pressure: arterial catheter </a:t>
            </a:r>
          </a:p>
        </p:txBody>
      </p:sp>
      <p:sp>
        <p:nvSpPr>
          <p:cNvPr id="12" name="TextBox 11">
            <a:extLst>
              <a:ext uri="{FF2B5EF4-FFF2-40B4-BE49-F238E27FC236}">
                <a16:creationId xmlns:a16="http://schemas.microsoft.com/office/drawing/2014/main" id="{DEDF23DD-45BD-8E2C-5266-7DD3B0FBBF4B}"/>
              </a:ext>
            </a:extLst>
          </p:cNvPr>
          <p:cNvSpPr txBox="1"/>
          <p:nvPr/>
        </p:nvSpPr>
        <p:spPr>
          <a:xfrm>
            <a:off x="6248500" y="1287468"/>
            <a:ext cx="5656289" cy="1754326"/>
          </a:xfrm>
          <a:prstGeom prst="rect">
            <a:avLst/>
          </a:prstGeom>
          <a:noFill/>
        </p:spPr>
        <p:txBody>
          <a:bodyPr wrap="square" rtlCol="0">
            <a:spAutoFit/>
          </a:bodyPr>
          <a:lstStyle/>
          <a:p>
            <a:pPr algn="l"/>
            <a:r>
              <a:rPr lang="en-US"/>
              <a:t>3 combination of anode and cathode that stimulated from both sides all the dorsal </a:t>
            </a:r>
            <a:r>
              <a:rPr lang="en-US" dirty="0"/>
              <a:t>entry</a:t>
            </a:r>
            <a:r>
              <a:rPr lang="en-US"/>
              <a:t>, amplitude and frequency  were fine-tuned so that the patient </a:t>
            </a:r>
            <a:br>
              <a:rPr lang="en-US"/>
            </a:br>
            <a:r>
              <a:rPr lang="en-US"/>
              <a:t>could maintain an upright position for at least </a:t>
            </a:r>
            <a:br>
              <a:rPr lang="en-US"/>
            </a:br>
            <a:r>
              <a:rPr lang="en-US"/>
              <a:t>5 minutes while avoiding discomfort from muscle</a:t>
            </a:r>
            <a:br>
              <a:rPr lang="en-US"/>
            </a:br>
            <a:r>
              <a:rPr lang="en-US"/>
              <a:t>contraction or paresthesia due to local stimulation</a:t>
            </a:r>
          </a:p>
        </p:txBody>
      </p:sp>
      <p:pic>
        <p:nvPicPr>
          <p:cNvPr id="15" name="Picture 14">
            <a:extLst>
              <a:ext uri="{FF2B5EF4-FFF2-40B4-BE49-F238E27FC236}">
                <a16:creationId xmlns:a16="http://schemas.microsoft.com/office/drawing/2014/main" id="{EB32C8D2-9DBD-4E62-BF6E-A65A9C4A529D}"/>
              </a:ext>
            </a:extLst>
          </p:cNvPr>
          <p:cNvPicPr>
            <a:picLocks noChangeAspect="1"/>
          </p:cNvPicPr>
          <p:nvPr/>
        </p:nvPicPr>
        <p:blipFill>
          <a:blip r:embed="rId2"/>
          <a:stretch>
            <a:fillRect/>
          </a:stretch>
        </p:blipFill>
        <p:spPr>
          <a:xfrm>
            <a:off x="236541" y="3260766"/>
            <a:ext cx="6132567" cy="3179549"/>
          </a:xfrm>
          <a:prstGeom prst="rect">
            <a:avLst/>
          </a:prstGeom>
        </p:spPr>
      </p:pic>
      <p:sp>
        <p:nvSpPr>
          <p:cNvPr id="17" name="TextBox 16">
            <a:extLst>
              <a:ext uri="{FF2B5EF4-FFF2-40B4-BE49-F238E27FC236}">
                <a16:creationId xmlns:a16="http://schemas.microsoft.com/office/drawing/2014/main" id="{58FF7D21-CCB8-461E-2B55-C310C7588A38}"/>
              </a:ext>
            </a:extLst>
          </p:cNvPr>
          <p:cNvSpPr txBox="1"/>
          <p:nvPr/>
        </p:nvSpPr>
        <p:spPr>
          <a:xfrm>
            <a:off x="6290208" y="4968643"/>
            <a:ext cx="4640783" cy="1200329"/>
          </a:xfrm>
          <a:prstGeom prst="rect">
            <a:avLst/>
          </a:prstGeom>
          <a:noFill/>
        </p:spPr>
        <p:txBody>
          <a:bodyPr wrap="square">
            <a:spAutoFit/>
          </a:bodyPr>
          <a:lstStyle/>
          <a:p>
            <a:r>
              <a:rPr lang="en-US" sz="1200" dirty="0"/>
              <a:t>Figure S4: Panel A Electrode configurations for each of the three waveforms leading to optimal pressor  responses. The train of pulses associated with each waveform is shown on the right together with an  emphasis on the short delay between each waveform, which aims to replicate the natural propagation of </a:t>
            </a:r>
            <a:br>
              <a:rPr lang="en-US" sz="1200" dirty="0"/>
            </a:br>
            <a:r>
              <a:rPr lang="en-US" sz="1200" dirty="0"/>
              <a:t>information down the spinal cord</a:t>
            </a:r>
          </a:p>
        </p:txBody>
      </p:sp>
      <p:sp>
        <p:nvSpPr>
          <p:cNvPr id="2" name="Segnaposto piè di pagina 1">
            <a:extLst>
              <a:ext uri="{FF2B5EF4-FFF2-40B4-BE49-F238E27FC236}">
                <a16:creationId xmlns:a16="http://schemas.microsoft.com/office/drawing/2014/main" id="{ADC4716E-F6EF-5F62-DA21-5D7CA98B04BE}"/>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14080697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5BC72C8-785B-6C25-084B-F7F7576C4828}"/>
              </a:ext>
            </a:extLst>
          </p:cNvPr>
          <p:cNvSpPr>
            <a:spLocks noGrp="1"/>
          </p:cNvSpPr>
          <p:nvPr>
            <p:ph type="sldNum" sz="quarter" idx="12"/>
          </p:nvPr>
        </p:nvSpPr>
        <p:spPr/>
        <p:txBody>
          <a:bodyPr/>
          <a:lstStyle/>
          <a:p>
            <a:fld id="{EE20E198-D770-E846-8D64-3DEB0ED32209}" type="slidenum">
              <a:rPr lang="it-IT" smtClean="0"/>
              <a:t>28</a:t>
            </a:fld>
            <a:endParaRPr lang="it-IT"/>
          </a:p>
        </p:txBody>
      </p:sp>
      <p:sp>
        <p:nvSpPr>
          <p:cNvPr id="6" name="TextBox 5">
            <a:extLst>
              <a:ext uri="{FF2B5EF4-FFF2-40B4-BE49-F238E27FC236}">
                <a16:creationId xmlns:a16="http://schemas.microsoft.com/office/drawing/2014/main" id="{2A13C6DD-58D0-6A83-A749-0455F04C72B1}"/>
              </a:ext>
            </a:extLst>
          </p:cNvPr>
          <p:cNvSpPr txBox="1"/>
          <p:nvPr/>
        </p:nvSpPr>
        <p:spPr>
          <a:xfrm>
            <a:off x="523066" y="1219925"/>
            <a:ext cx="6095154" cy="3693319"/>
          </a:xfrm>
          <a:prstGeom prst="rect">
            <a:avLst/>
          </a:prstGeom>
          <a:noFill/>
        </p:spPr>
        <p:txBody>
          <a:bodyPr wrap="square">
            <a:spAutoFit/>
          </a:bodyPr>
          <a:lstStyle/>
          <a:p>
            <a:r>
              <a:rPr lang="en-US" dirty="0"/>
              <a:t>Data from the 3-axis accelerometer were linked </a:t>
            </a:r>
            <a:br>
              <a:rPr lang="en-US" dirty="0"/>
            </a:br>
            <a:r>
              <a:rPr lang="en-US" dirty="0"/>
              <a:t>to positions selected with the clinician programmer via the position-adaptive stimulation algorithm. </a:t>
            </a:r>
            <a:br>
              <a:rPr lang="en-US" dirty="0"/>
            </a:br>
            <a:r>
              <a:rPr lang="en-US" dirty="0"/>
              <a:t>A total of 5 positions were configured: upright, sitting, sitting reclined, lying back and lying left. Detection </a:t>
            </a:r>
            <a:br>
              <a:rPr lang="en-US" dirty="0"/>
            </a:br>
            <a:r>
              <a:rPr lang="en-US" dirty="0"/>
              <a:t>of change in postural orientation triggered an automated adjustment of the stimulation amplitude </a:t>
            </a:r>
            <a:br>
              <a:rPr lang="en-US" dirty="0"/>
            </a:br>
            <a:r>
              <a:rPr lang="en-US" dirty="0"/>
              <a:t>to a pre-defined, position-dependent stimulation protocol previously defined by the patient and </a:t>
            </a:r>
            <a:br>
              <a:rPr lang="en-US" dirty="0"/>
            </a:br>
            <a:r>
              <a:rPr lang="en-US" dirty="0"/>
              <a:t>clinician. This closed-loop adjustment of the amplitudes for each stimulation waveform enabled </a:t>
            </a:r>
            <a:br>
              <a:rPr lang="en-US" dirty="0"/>
            </a:br>
            <a:r>
              <a:rPr lang="en-US" dirty="0"/>
              <a:t>amplitude adjustments of the implanted system to the ongoing orthostatic challenge.</a:t>
            </a:r>
          </a:p>
        </p:txBody>
      </p:sp>
      <p:sp>
        <p:nvSpPr>
          <p:cNvPr id="8" name="CasellaDiTesto 4">
            <a:extLst>
              <a:ext uri="{FF2B5EF4-FFF2-40B4-BE49-F238E27FC236}">
                <a16:creationId xmlns:a16="http://schemas.microsoft.com/office/drawing/2014/main" id="{08B4512F-EE0A-EDE2-D127-175F567A8F67}"/>
              </a:ext>
            </a:extLst>
          </p:cNvPr>
          <p:cNvSpPr txBox="1"/>
          <p:nvPr/>
        </p:nvSpPr>
        <p:spPr>
          <a:xfrm>
            <a:off x="523066" y="240608"/>
            <a:ext cx="10863759" cy="769441"/>
          </a:xfrm>
          <a:prstGeom prst="rect">
            <a:avLst/>
          </a:prstGeom>
          <a:noFill/>
          <a:ln>
            <a:noFill/>
          </a:ln>
        </p:spPr>
        <p:txBody>
          <a:bodyPr wrap="square" rtlCol="0">
            <a:spAutoFit/>
          </a:bodyPr>
          <a:lstStyle/>
          <a:p>
            <a:r>
              <a:rPr lang="en-US" sz="4400" b="1">
                <a:solidFill>
                  <a:schemeClr val="accent1">
                    <a:lumMod val="50000"/>
                  </a:schemeClr>
                </a:solidFill>
              </a:rPr>
              <a:t>Closed-loop system</a:t>
            </a:r>
            <a:endParaRPr lang="it-IT" sz="4400" b="1">
              <a:solidFill>
                <a:schemeClr val="accent1">
                  <a:lumMod val="50000"/>
                </a:schemeClr>
              </a:solidFill>
            </a:endParaRPr>
          </a:p>
        </p:txBody>
      </p:sp>
      <p:sp>
        <p:nvSpPr>
          <p:cNvPr id="2" name="Segnaposto piè di pagina 1">
            <a:extLst>
              <a:ext uri="{FF2B5EF4-FFF2-40B4-BE49-F238E27FC236}">
                <a16:creationId xmlns:a16="http://schemas.microsoft.com/office/drawing/2014/main" id="{13F9700A-6CBC-7C76-91B8-FA282ED39C40}"/>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23220605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B1D474E-0ADA-B1DE-0D86-045FAE477691}"/>
              </a:ext>
            </a:extLst>
          </p:cNvPr>
          <p:cNvSpPr>
            <a:spLocks noGrp="1"/>
          </p:cNvSpPr>
          <p:nvPr>
            <p:ph type="sldNum" sz="quarter" idx="12"/>
          </p:nvPr>
        </p:nvSpPr>
        <p:spPr/>
        <p:txBody>
          <a:bodyPr/>
          <a:lstStyle/>
          <a:p>
            <a:fld id="{EE20E198-D770-E846-8D64-3DEB0ED32209}" type="slidenum">
              <a:rPr lang="it-IT" smtClean="0"/>
              <a:t>29</a:t>
            </a:fld>
            <a:endParaRPr lang="it-IT"/>
          </a:p>
        </p:txBody>
      </p:sp>
      <p:pic>
        <p:nvPicPr>
          <p:cNvPr id="7" name="Segnaposto contenuto 6">
            <a:extLst>
              <a:ext uri="{FF2B5EF4-FFF2-40B4-BE49-F238E27FC236}">
                <a16:creationId xmlns:a16="http://schemas.microsoft.com/office/drawing/2014/main" id="{D4C40C5F-AF78-8B7C-4B7A-A068D3D9E4C0}"/>
              </a:ext>
            </a:extLst>
          </p:cNvPr>
          <p:cNvPicPr>
            <a:picLocks noGrp="1" noChangeAspect="1"/>
          </p:cNvPicPr>
          <p:nvPr>
            <p:ph idx="1"/>
          </p:nvPr>
        </p:nvPicPr>
        <p:blipFill>
          <a:blip r:embed="rId2"/>
          <a:stretch>
            <a:fillRect/>
          </a:stretch>
        </p:blipFill>
        <p:spPr>
          <a:xfrm>
            <a:off x="260692" y="1977736"/>
            <a:ext cx="6536100" cy="3057208"/>
          </a:xfrm>
          <a:prstGeom prst="rect">
            <a:avLst/>
          </a:prstGeom>
        </p:spPr>
      </p:pic>
      <p:pic>
        <p:nvPicPr>
          <p:cNvPr id="10" name="Immagine 9">
            <a:extLst>
              <a:ext uri="{FF2B5EF4-FFF2-40B4-BE49-F238E27FC236}">
                <a16:creationId xmlns:a16="http://schemas.microsoft.com/office/drawing/2014/main" id="{4624381B-2C11-C80C-C0C0-327AF06BB6C0}"/>
              </a:ext>
            </a:extLst>
          </p:cNvPr>
          <p:cNvPicPr>
            <a:picLocks noChangeAspect="1"/>
          </p:cNvPicPr>
          <p:nvPr/>
        </p:nvPicPr>
        <p:blipFill>
          <a:blip r:embed="rId3"/>
          <a:stretch>
            <a:fillRect/>
          </a:stretch>
        </p:blipFill>
        <p:spPr>
          <a:xfrm>
            <a:off x="7408971" y="1046917"/>
            <a:ext cx="5146457" cy="4430519"/>
          </a:xfrm>
          <a:prstGeom prst="rect">
            <a:avLst/>
          </a:prstGeom>
        </p:spPr>
      </p:pic>
      <p:sp>
        <p:nvSpPr>
          <p:cNvPr id="12" name="CasellaDiTesto 11">
            <a:extLst>
              <a:ext uri="{FF2B5EF4-FFF2-40B4-BE49-F238E27FC236}">
                <a16:creationId xmlns:a16="http://schemas.microsoft.com/office/drawing/2014/main" id="{06701854-326E-8165-8AC0-86FB969C4484}"/>
              </a:ext>
            </a:extLst>
          </p:cNvPr>
          <p:cNvSpPr txBox="1"/>
          <p:nvPr/>
        </p:nvSpPr>
        <p:spPr>
          <a:xfrm>
            <a:off x="7045543" y="5326819"/>
            <a:ext cx="4815300" cy="1169551"/>
          </a:xfrm>
          <a:prstGeom prst="rect">
            <a:avLst/>
          </a:prstGeom>
          <a:noFill/>
        </p:spPr>
        <p:txBody>
          <a:bodyPr wrap="square" rtlCol="0">
            <a:spAutoFit/>
          </a:bodyPr>
          <a:lstStyle/>
          <a:p>
            <a:pPr algn="l"/>
            <a:r>
              <a:rPr lang="it-IT" sz="1000" b="1">
                <a:solidFill>
                  <a:schemeClr val="tx2">
                    <a:lumMod val="90000"/>
                    <a:lumOff val="10000"/>
                  </a:schemeClr>
                </a:solidFill>
              </a:rPr>
              <a:t>Figure S7</a:t>
            </a:r>
            <a:r>
              <a:rPr lang="it-IT" sz="1000"/>
              <a:t>: </a:t>
            </a:r>
          </a:p>
          <a:p>
            <a:pPr algn="l"/>
            <a:r>
              <a:rPr lang="it-IT" sz="1000" b="1"/>
              <a:t>Panel A</a:t>
            </a:r>
            <a:r>
              <a:rPr lang="it-IT" sz="1000"/>
              <a:t> </a:t>
            </a:r>
            <a:r>
              <a:rPr lang="it-IT" sz="1000" err="1"/>
              <a:t>Changes</a:t>
            </a:r>
            <a:r>
              <a:rPr lang="it-IT" sz="1000"/>
              <a:t> in </a:t>
            </a:r>
            <a:r>
              <a:rPr lang="it-IT" sz="1000" err="1"/>
              <a:t>diastolic</a:t>
            </a:r>
            <a:r>
              <a:rPr lang="it-IT" sz="1000"/>
              <a:t> </a:t>
            </a:r>
            <a:r>
              <a:rPr lang="it-IT" sz="1000" err="1"/>
              <a:t>blood</a:t>
            </a:r>
            <a:r>
              <a:rPr lang="it-IT" sz="1000"/>
              <a:t> pressure over the </a:t>
            </a:r>
            <a:r>
              <a:rPr lang="it-IT" sz="1000" err="1"/>
              <a:t>course</a:t>
            </a:r>
            <a:r>
              <a:rPr lang="it-IT" sz="1000"/>
              <a:t> of the 10-min Tilt </a:t>
            </a:r>
            <a:r>
              <a:rPr lang="it-IT" sz="1000" err="1"/>
              <a:t>Table</a:t>
            </a:r>
            <a:r>
              <a:rPr lang="it-IT" sz="1000"/>
              <a:t> </a:t>
            </a:r>
            <a:r>
              <a:rPr lang="it-IT" sz="1000" err="1"/>
              <a:t>without</a:t>
            </a:r>
            <a:r>
              <a:rPr lang="it-IT" sz="1000"/>
              <a:t> and with </a:t>
            </a:r>
            <a:r>
              <a:rPr lang="it-IT" sz="1000" err="1"/>
              <a:t>stimulation</a:t>
            </a:r>
            <a:r>
              <a:rPr lang="it-IT" sz="1000"/>
              <a:t>.</a:t>
            </a:r>
          </a:p>
          <a:p>
            <a:pPr algn="l"/>
            <a:r>
              <a:rPr lang="it-IT" sz="1000" b="1"/>
              <a:t>Panel B </a:t>
            </a:r>
            <a:r>
              <a:rPr lang="it-IT" sz="1000" err="1"/>
              <a:t>Changes</a:t>
            </a:r>
            <a:r>
              <a:rPr lang="it-IT" sz="1000"/>
              <a:t> in </a:t>
            </a:r>
            <a:r>
              <a:rPr lang="it-IT" sz="1000" err="1"/>
              <a:t>mean</a:t>
            </a:r>
            <a:r>
              <a:rPr lang="it-IT" sz="1000"/>
              <a:t> </a:t>
            </a:r>
            <a:r>
              <a:rPr lang="it-IT" sz="1000" err="1"/>
              <a:t>arterial</a:t>
            </a:r>
            <a:r>
              <a:rPr lang="it-IT" sz="1000"/>
              <a:t> pressure over the </a:t>
            </a:r>
            <a:r>
              <a:rPr lang="it-IT" sz="1000" err="1"/>
              <a:t>course</a:t>
            </a:r>
            <a:r>
              <a:rPr lang="it-IT" sz="1000"/>
              <a:t> of the 10-min Tilt </a:t>
            </a:r>
            <a:r>
              <a:rPr lang="it-IT" sz="1000" err="1"/>
              <a:t>Table</a:t>
            </a:r>
            <a:r>
              <a:rPr lang="it-IT" sz="1000"/>
              <a:t> 
</a:t>
            </a:r>
            <a:r>
              <a:rPr lang="it-IT" sz="1000" err="1"/>
              <a:t>without</a:t>
            </a:r>
            <a:r>
              <a:rPr lang="it-IT" sz="1000"/>
              <a:t> and with </a:t>
            </a:r>
            <a:r>
              <a:rPr lang="it-IT" sz="1000" err="1"/>
              <a:t>stimulation</a:t>
            </a:r>
            <a:r>
              <a:rPr lang="it-IT" sz="1000"/>
              <a:t>. Beat-to-beat </a:t>
            </a:r>
            <a:r>
              <a:rPr lang="it-IT" sz="1000" err="1"/>
              <a:t>blood</a:t>
            </a:r>
            <a:r>
              <a:rPr lang="it-IT" sz="1000"/>
              <a:t> pressure and </a:t>
            </a:r>
            <a:r>
              <a:rPr lang="it-IT" sz="1000" err="1"/>
              <a:t>heart</a:t>
            </a:r>
            <a:r>
              <a:rPr lang="it-IT" sz="1000"/>
              <a:t> rate was </a:t>
            </a:r>
            <a:r>
              <a:rPr lang="it-IT" sz="1000" err="1"/>
              <a:t>obtained</a:t>
            </a:r>
            <a:r>
              <a:rPr lang="it-IT" sz="1000"/>
              <a:t> via an </a:t>
            </a:r>
            <a:r>
              <a:rPr lang="it-IT" sz="1000" err="1"/>
              <a:t>implanted</a:t>
            </a:r>
            <a:r>
              <a:rPr lang="it-IT" sz="1000"/>
              <a:t> </a:t>
            </a:r>
            <a:r>
              <a:rPr lang="it-IT" sz="1000" err="1"/>
              <a:t>arterial</a:t>
            </a:r>
            <a:r>
              <a:rPr lang="it-IT" sz="1000"/>
              <a:t> line </a:t>
            </a:r>
            <a:r>
              <a:rPr lang="it-IT" sz="1000" err="1"/>
              <a:t>connected</a:t>
            </a:r>
            <a:r>
              <a:rPr lang="it-IT" sz="1000"/>
              <a:t> to a monitoring system (</a:t>
            </a:r>
            <a:r>
              <a:rPr lang="it-IT" sz="1000" err="1"/>
              <a:t>IntelliVue</a:t>
            </a:r>
            <a:r>
              <a:rPr lang="it-IT" sz="1000"/>
              <a:t> X3, Koninklijke Philips N.V, NL)</a:t>
            </a:r>
          </a:p>
        </p:txBody>
      </p:sp>
      <p:sp>
        <p:nvSpPr>
          <p:cNvPr id="14" name="CasellaDiTesto 13">
            <a:extLst>
              <a:ext uri="{FF2B5EF4-FFF2-40B4-BE49-F238E27FC236}">
                <a16:creationId xmlns:a16="http://schemas.microsoft.com/office/drawing/2014/main" id="{ECD8D5EF-9A83-2FF2-5E4F-C3781A883013}"/>
              </a:ext>
            </a:extLst>
          </p:cNvPr>
          <p:cNvSpPr txBox="1"/>
          <p:nvPr/>
        </p:nvSpPr>
        <p:spPr>
          <a:xfrm>
            <a:off x="514618" y="5326819"/>
            <a:ext cx="4985084" cy="400110"/>
          </a:xfrm>
          <a:prstGeom prst="rect">
            <a:avLst/>
          </a:prstGeom>
          <a:noFill/>
        </p:spPr>
        <p:txBody>
          <a:bodyPr wrap="square" rtlCol="0">
            <a:spAutoFit/>
          </a:bodyPr>
          <a:lstStyle/>
          <a:p>
            <a:pPr algn="l"/>
            <a:r>
              <a:rPr lang="it-IT" sz="1000" b="1">
                <a:solidFill>
                  <a:schemeClr val="tx2">
                    <a:lumMod val="90000"/>
                    <a:lumOff val="10000"/>
                  </a:schemeClr>
                </a:solidFill>
              </a:rPr>
              <a:t>Figure S6</a:t>
            </a:r>
            <a:r>
              <a:rPr lang="it-IT" sz="1000"/>
              <a:t>: </a:t>
            </a:r>
          </a:p>
          <a:p>
            <a:pPr algn="l"/>
            <a:r>
              <a:rPr lang="it-IT" sz="1000" b="1"/>
              <a:t>Panel A </a:t>
            </a:r>
            <a:r>
              <a:rPr lang="it-IT" sz="1000" err="1"/>
              <a:t>Schematic</a:t>
            </a:r>
            <a:r>
              <a:rPr lang="it-IT" sz="1000"/>
              <a:t> of the post-operative Tilt </a:t>
            </a:r>
            <a:r>
              <a:rPr lang="it-IT" sz="1000" err="1"/>
              <a:t>Table</a:t>
            </a:r>
            <a:r>
              <a:rPr lang="it-IT" sz="1000"/>
              <a:t> test.</a:t>
            </a:r>
          </a:p>
        </p:txBody>
      </p:sp>
      <p:sp>
        <p:nvSpPr>
          <p:cNvPr id="5" name="CasellaDiTesto 4">
            <a:extLst>
              <a:ext uri="{FF2B5EF4-FFF2-40B4-BE49-F238E27FC236}">
                <a16:creationId xmlns:a16="http://schemas.microsoft.com/office/drawing/2014/main" id="{FE6EB9C5-486E-271A-F965-BC94C5825BE1}"/>
              </a:ext>
            </a:extLst>
          </p:cNvPr>
          <p:cNvSpPr txBox="1"/>
          <p:nvPr/>
        </p:nvSpPr>
        <p:spPr>
          <a:xfrm>
            <a:off x="523066" y="240608"/>
            <a:ext cx="10863759" cy="769441"/>
          </a:xfrm>
          <a:prstGeom prst="rect">
            <a:avLst/>
          </a:prstGeom>
          <a:noFill/>
          <a:ln>
            <a:noFill/>
          </a:ln>
        </p:spPr>
        <p:txBody>
          <a:bodyPr wrap="square" rtlCol="0">
            <a:spAutoFit/>
          </a:bodyPr>
          <a:lstStyle/>
          <a:p>
            <a:r>
              <a:rPr lang="it-IT" sz="4400" b="1">
                <a:solidFill>
                  <a:schemeClr val="accent1">
                    <a:lumMod val="50000"/>
                  </a:schemeClr>
                </a:solidFill>
              </a:rPr>
              <a:t>Post-operative </a:t>
            </a:r>
            <a:r>
              <a:rPr lang="it-IT" sz="4400" b="1" err="1">
                <a:solidFill>
                  <a:schemeClr val="accent1">
                    <a:lumMod val="50000"/>
                  </a:schemeClr>
                </a:solidFill>
              </a:rPr>
              <a:t>tests</a:t>
            </a:r>
            <a:endParaRPr lang="it-IT" sz="4400" b="1">
              <a:solidFill>
                <a:schemeClr val="accent1">
                  <a:lumMod val="50000"/>
                </a:schemeClr>
              </a:solidFill>
            </a:endParaRPr>
          </a:p>
        </p:txBody>
      </p:sp>
      <p:cxnSp>
        <p:nvCxnSpPr>
          <p:cNvPr id="6" name="Connettore diritto 5">
            <a:extLst>
              <a:ext uri="{FF2B5EF4-FFF2-40B4-BE49-F238E27FC236}">
                <a16:creationId xmlns:a16="http://schemas.microsoft.com/office/drawing/2014/main" id="{AD9E4C78-8662-A5F7-315E-C743087E1C3E}"/>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8" name="Segnaposto piè di pagina 7">
            <a:extLst>
              <a:ext uri="{FF2B5EF4-FFF2-40B4-BE49-F238E27FC236}">
                <a16:creationId xmlns:a16="http://schemas.microsoft.com/office/drawing/2014/main" id="{89451078-1947-AEBC-C7C8-E44F4896F9CF}"/>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56771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3"/>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a:solidFill>
                  <a:schemeClr val="accent1">
                    <a:lumMod val="50000"/>
                  </a:schemeClr>
                </a:solidFill>
              </a:rPr>
              <a:t>Background – </a:t>
            </a:r>
            <a:r>
              <a:rPr lang="en-GB" sz="4400" b="1">
                <a:solidFill>
                  <a:schemeClr val="accent1">
                    <a:lumMod val="50000"/>
                  </a:schemeClr>
                </a:solidFill>
              </a:rPr>
              <a:t>Case report</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3</a:t>
            </a:fld>
            <a:endParaRPr lang="it-IT"/>
          </a:p>
        </p:txBody>
      </p:sp>
      <p:pic>
        <p:nvPicPr>
          <p:cNvPr id="4" name="Picture 3">
            <a:extLst>
              <a:ext uri="{FF2B5EF4-FFF2-40B4-BE49-F238E27FC236}">
                <a16:creationId xmlns:a16="http://schemas.microsoft.com/office/drawing/2014/main" id="{A2F2B5E5-949F-FC31-4A43-FBDD5402F49D}"/>
              </a:ext>
            </a:extLst>
          </p:cNvPr>
          <p:cNvPicPr>
            <a:picLocks noChangeAspect="1"/>
          </p:cNvPicPr>
          <p:nvPr/>
        </p:nvPicPr>
        <p:blipFill>
          <a:blip r:embed="rId12"/>
          <a:stretch>
            <a:fillRect/>
          </a:stretch>
        </p:blipFill>
        <p:spPr>
          <a:xfrm>
            <a:off x="1717024" y="2085140"/>
            <a:ext cx="5552594" cy="3010829"/>
          </a:xfrm>
          <a:prstGeom prst="rect">
            <a:avLst/>
          </a:prstGeom>
        </p:spPr>
      </p:pic>
      <p:sp>
        <p:nvSpPr>
          <p:cNvPr id="5" name="TextBox 4">
            <a:extLst>
              <a:ext uri="{FF2B5EF4-FFF2-40B4-BE49-F238E27FC236}">
                <a16:creationId xmlns:a16="http://schemas.microsoft.com/office/drawing/2014/main" id="{FC9109EC-4A3C-968A-67E5-030CFF0C7C6D}"/>
              </a:ext>
            </a:extLst>
          </p:cNvPr>
          <p:cNvSpPr txBox="1"/>
          <p:nvPr/>
        </p:nvSpPr>
        <p:spPr>
          <a:xfrm>
            <a:off x="1717024" y="1502745"/>
            <a:ext cx="4281440" cy="369332"/>
          </a:xfrm>
          <a:prstGeom prst="rect">
            <a:avLst/>
          </a:prstGeom>
          <a:noFill/>
        </p:spPr>
        <p:txBody>
          <a:bodyPr wrap="square" rtlCol="0">
            <a:spAutoFit/>
          </a:bodyPr>
          <a:lstStyle/>
          <a:p>
            <a:pPr algn="l"/>
            <a:r>
              <a:rPr lang="en-GB" b="1">
                <a:solidFill>
                  <a:schemeClr val="tx2"/>
                </a:solidFill>
              </a:rPr>
              <a:t>T</a:t>
            </a:r>
            <a:r>
              <a:rPr lang="en-US" b="1">
                <a:solidFill>
                  <a:schemeClr val="tx2"/>
                </a:solidFill>
              </a:rPr>
              <a:t>HE PATIENT</a:t>
            </a:r>
            <a:endParaRPr lang="en-IT" b="1">
              <a:solidFill>
                <a:schemeClr val="tx2"/>
              </a:solidFill>
            </a:endParaRPr>
          </a:p>
        </p:txBody>
      </p:sp>
      <p:sp>
        <p:nvSpPr>
          <p:cNvPr id="6" name="TextBox 5">
            <a:extLst>
              <a:ext uri="{FF2B5EF4-FFF2-40B4-BE49-F238E27FC236}">
                <a16:creationId xmlns:a16="http://schemas.microsoft.com/office/drawing/2014/main" id="{1FF3C6CC-F299-417E-D4CA-387AB1F1FC56}"/>
              </a:ext>
            </a:extLst>
          </p:cNvPr>
          <p:cNvSpPr txBox="1"/>
          <p:nvPr/>
        </p:nvSpPr>
        <p:spPr>
          <a:xfrm>
            <a:off x="7447774" y="2482947"/>
            <a:ext cx="3906026" cy="923330"/>
          </a:xfrm>
          <a:prstGeom prst="rect">
            <a:avLst/>
          </a:prstGeom>
          <a:noFill/>
        </p:spPr>
        <p:txBody>
          <a:bodyPr wrap="square" rtlCol="0">
            <a:spAutoFit/>
          </a:bodyPr>
          <a:lstStyle/>
          <a:p>
            <a:pPr marL="285750" indent="-285750" algn="l">
              <a:buClr>
                <a:schemeClr val="tx2"/>
              </a:buClr>
              <a:buFont typeface="Wingdings" panose="05000000000000000000" pitchFamily="2" charset="2"/>
              <a:buChar char="v"/>
            </a:pPr>
            <a:r>
              <a:rPr lang="en-GB"/>
              <a:t>4 years history of limb rigidity</a:t>
            </a:r>
            <a:endParaRPr lang="en-GB" dirty="0"/>
          </a:p>
          <a:p>
            <a:pPr marL="285750" indent="-285750" algn="l">
              <a:buClr>
                <a:schemeClr val="tx2"/>
              </a:buClr>
              <a:buFont typeface="Wingdings" panose="05000000000000000000" pitchFamily="2" charset="2"/>
              <a:buChar char="v"/>
            </a:pPr>
            <a:r>
              <a:rPr lang="en-GB"/>
              <a:t>Tremor in both hands</a:t>
            </a:r>
            <a:endParaRPr lang="en-GB" dirty="0"/>
          </a:p>
          <a:p>
            <a:pPr marL="285750" indent="-285750" algn="l">
              <a:buClr>
                <a:schemeClr val="tx2"/>
              </a:buClr>
              <a:buFont typeface="Wingdings" panose="05000000000000000000" pitchFamily="2" charset="2"/>
              <a:buChar char="v"/>
            </a:pPr>
            <a:r>
              <a:rPr lang="en-GB" dirty="0"/>
              <a:t>Bradykinesia</a:t>
            </a:r>
          </a:p>
        </p:txBody>
      </p:sp>
      <p:sp>
        <p:nvSpPr>
          <p:cNvPr id="7" name="TextBox 6">
            <a:extLst>
              <a:ext uri="{FF2B5EF4-FFF2-40B4-BE49-F238E27FC236}">
                <a16:creationId xmlns:a16="http://schemas.microsoft.com/office/drawing/2014/main" id="{8DE258BF-74EF-367A-C165-5ABF2EBAC24A}"/>
              </a:ext>
            </a:extLst>
          </p:cNvPr>
          <p:cNvSpPr txBox="1"/>
          <p:nvPr/>
        </p:nvSpPr>
        <p:spPr>
          <a:xfrm>
            <a:off x="7611918" y="3621405"/>
            <a:ext cx="3356264" cy="2585323"/>
          </a:xfrm>
          <a:prstGeom prst="rect">
            <a:avLst/>
          </a:prstGeom>
          <a:noFill/>
          <a:ln>
            <a:solidFill>
              <a:schemeClr val="bg1"/>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b="1" dirty="0">
                <a:solidFill>
                  <a:schemeClr val="tx2"/>
                </a:solidFill>
              </a:rPr>
              <a:t>Parkinson’s disease</a:t>
            </a:r>
          </a:p>
          <a:p>
            <a:pPr algn="l"/>
            <a:r>
              <a:rPr lang="en-GB" dirty="0"/>
              <a:t>Motor signs</a:t>
            </a:r>
          </a:p>
          <a:p>
            <a:pPr algn="l"/>
            <a:endParaRPr lang="en-GB" b="1" dirty="0"/>
          </a:p>
          <a:p>
            <a:pPr algn="l"/>
            <a:r>
              <a:rPr lang="en-GB" b="1" dirty="0">
                <a:solidFill>
                  <a:schemeClr val="tx2"/>
                </a:solidFill>
              </a:rPr>
              <a:t>MSA of the </a:t>
            </a:r>
            <a:r>
              <a:rPr lang="en-GB" b="1" dirty="0" err="1">
                <a:solidFill>
                  <a:schemeClr val="tx2"/>
                </a:solidFill>
              </a:rPr>
              <a:t>parkinsonian</a:t>
            </a:r>
            <a:r>
              <a:rPr lang="en-GB" b="1" dirty="0">
                <a:solidFill>
                  <a:schemeClr val="tx2"/>
                </a:solidFill>
              </a:rPr>
              <a:t> type</a:t>
            </a:r>
          </a:p>
          <a:p>
            <a:pPr algn="l"/>
            <a:r>
              <a:rPr lang="en-GB" dirty="0"/>
              <a:t>Limb spasticity, orthostatic hypotension, supine hypertension, incontinence…</a:t>
            </a:r>
          </a:p>
          <a:p>
            <a:pPr algn="l"/>
            <a:endParaRPr lang="en-GB" dirty="0"/>
          </a:p>
          <a:p>
            <a:pPr algn="l"/>
            <a:endParaRPr lang="en-IT" dirty="0"/>
          </a:p>
        </p:txBody>
      </p:sp>
      <p:sp>
        <p:nvSpPr>
          <p:cNvPr id="14" name="Multiplication Sign 13">
            <a:extLst>
              <a:ext uri="{FF2B5EF4-FFF2-40B4-BE49-F238E27FC236}">
                <a16:creationId xmlns:a16="http://schemas.microsoft.com/office/drawing/2014/main" id="{4ECDF519-E657-E111-5AC1-43C912BAAC19}"/>
              </a:ext>
            </a:extLst>
          </p:cNvPr>
          <p:cNvSpPr/>
          <p:nvPr/>
        </p:nvSpPr>
        <p:spPr>
          <a:xfrm>
            <a:off x="9982200" y="3659368"/>
            <a:ext cx="352717" cy="352717"/>
          </a:xfrm>
          <a:prstGeom prst="mathMultiply">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cxnSp>
        <p:nvCxnSpPr>
          <p:cNvPr id="15" name="Connector: Curved 14">
            <a:extLst>
              <a:ext uri="{FF2B5EF4-FFF2-40B4-BE49-F238E27FC236}">
                <a16:creationId xmlns:a16="http://schemas.microsoft.com/office/drawing/2014/main" id="{9D04CFC5-5962-0855-244B-00CF7B59F746}"/>
              </a:ext>
            </a:extLst>
          </p:cNvPr>
          <p:cNvCxnSpPr>
            <a:cxnSpLocks/>
          </p:cNvCxnSpPr>
          <p:nvPr/>
        </p:nvCxnSpPr>
        <p:spPr>
          <a:xfrm rot="16200000" flipH="1">
            <a:off x="10234196" y="3921007"/>
            <a:ext cx="373808" cy="202241"/>
          </a:xfrm>
          <a:prstGeom prst="curvedConnector3">
            <a:avLst>
              <a:gd name="adj1" fmla="val 3353"/>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egnaposto piè di pagina 2">
            <a:extLst>
              <a:ext uri="{FF2B5EF4-FFF2-40B4-BE49-F238E27FC236}">
                <a16:creationId xmlns:a16="http://schemas.microsoft.com/office/drawing/2014/main" id="{F2C9AC73-50A7-5592-CBDE-715ACFF8B5AB}"/>
              </a:ext>
            </a:extLst>
          </p:cNvPr>
          <p:cNvSpPr>
            <a:spLocks noGrp="1"/>
          </p:cNvSpPr>
          <p:nvPr>
            <p:ph type="ftr" sz="quarter" idx="11"/>
          </p:nvPr>
        </p:nvSpPr>
        <p:spPr/>
        <p:txBody>
          <a:bodyPr/>
          <a:lstStyle/>
          <a:p>
            <a:r>
              <a:rPr lang="it-IT"/>
              <a:t>Martina Curcuruto, Beatrice Campo, Timofei Tunekov</a:t>
            </a:r>
          </a:p>
        </p:txBody>
      </p:sp>
      <p:sp>
        <p:nvSpPr>
          <p:cNvPr id="9" name="TextBox 8">
            <a:extLst>
              <a:ext uri="{FF2B5EF4-FFF2-40B4-BE49-F238E27FC236}">
                <a16:creationId xmlns:a16="http://schemas.microsoft.com/office/drawing/2014/main" id="{BF9E41EE-BB59-7359-572E-BD1AE6B72D9F}"/>
              </a:ext>
            </a:extLst>
          </p:cNvPr>
          <p:cNvSpPr txBox="1"/>
          <p:nvPr/>
        </p:nvSpPr>
        <p:spPr>
          <a:xfrm>
            <a:off x="7611918" y="5774215"/>
            <a:ext cx="3356264" cy="646331"/>
          </a:xfrm>
          <a:prstGeom prst="rect">
            <a:avLst/>
          </a:prstGeom>
          <a:noFill/>
          <a:ln>
            <a:solidFill>
              <a:schemeClr val="bg1"/>
            </a:solidFill>
          </a:ln>
        </p:spPr>
        <p:txBody>
          <a:bodyPr wrap="square" rtlCol="0">
            <a:spAutoFit/>
          </a:bodyPr>
          <a:ls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u="sng" dirty="0"/>
              <a:t>Fail of pharmacologic treatment</a:t>
            </a:r>
          </a:p>
          <a:p>
            <a:pPr algn="l"/>
            <a:endParaRPr lang="en-GB" b="1" u="sng" dirty="0"/>
          </a:p>
        </p:txBody>
      </p:sp>
    </p:spTree>
    <p:extLst>
      <p:ext uri="{BB962C8B-B14F-4D97-AF65-F5344CB8AC3E}">
        <p14:creationId xmlns:p14="http://schemas.microsoft.com/office/powerpoint/2010/main" val="24850213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5D0D8EEA-428E-EE47-4AFC-81CA006AA032}"/>
              </a:ext>
            </a:extLst>
          </p:cNvPr>
          <p:cNvSpPr>
            <a:spLocks noGrp="1"/>
          </p:cNvSpPr>
          <p:nvPr>
            <p:ph type="sldNum" sz="quarter" idx="12"/>
          </p:nvPr>
        </p:nvSpPr>
        <p:spPr/>
        <p:txBody>
          <a:bodyPr/>
          <a:lstStyle/>
          <a:p>
            <a:fld id="{EE20E198-D770-E846-8D64-3DEB0ED32209}" type="slidenum">
              <a:rPr lang="it-IT" smtClean="0"/>
              <a:t>30</a:t>
            </a:fld>
            <a:endParaRPr lang="it-IT"/>
          </a:p>
        </p:txBody>
      </p:sp>
      <p:pic>
        <p:nvPicPr>
          <p:cNvPr id="7" name="Segnaposto contenuto 6">
            <a:extLst>
              <a:ext uri="{FF2B5EF4-FFF2-40B4-BE49-F238E27FC236}">
                <a16:creationId xmlns:a16="http://schemas.microsoft.com/office/drawing/2014/main" id="{1E62FA56-4363-17F6-1589-E9D2EC2040DB}"/>
              </a:ext>
            </a:extLst>
          </p:cNvPr>
          <p:cNvPicPr>
            <a:picLocks noGrp="1" noChangeAspect="1"/>
          </p:cNvPicPr>
          <p:nvPr>
            <p:ph idx="1"/>
          </p:nvPr>
        </p:nvPicPr>
        <p:blipFill>
          <a:blip r:embed="rId2"/>
          <a:srcRect r="43045"/>
          <a:stretch/>
        </p:blipFill>
        <p:spPr>
          <a:xfrm>
            <a:off x="587866" y="2471638"/>
            <a:ext cx="3623186" cy="2205981"/>
          </a:xfrm>
          <a:prstGeom prst="rect">
            <a:avLst/>
          </a:prstGeom>
        </p:spPr>
      </p:pic>
      <p:sp>
        <p:nvSpPr>
          <p:cNvPr id="9" name="CasellaDiTesto 8">
            <a:extLst>
              <a:ext uri="{FF2B5EF4-FFF2-40B4-BE49-F238E27FC236}">
                <a16:creationId xmlns:a16="http://schemas.microsoft.com/office/drawing/2014/main" id="{09D13CB5-DE4B-72C3-F9F3-F187933CFBA9}"/>
              </a:ext>
            </a:extLst>
          </p:cNvPr>
          <p:cNvSpPr txBox="1"/>
          <p:nvPr/>
        </p:nvSpPr>
        <p:spPr>
          <a:xfrm>
            <a:off x="587866" y="4954618"/>
            <a:ext cx="3827724" cy="400110"/>
          </a:xfrm>
          <a:prstGeom prst="rect">
            <a:avLst/>
          </a:prstGeom>
          <a:noFill/>
        </p:spPr>
        <p:txBody>
          <a:bodyPr wrap="square" rtlCol="0">
            <a:spAutoFit/>
          </a:bodyPr>
          <a:lstStyle/>
          <a:p>
            <a:pPr algn="l"/>
            <a:r>
              <a:rPr lang="it-IT" sz="1000" b="1">
                <a:solidFill>
                  <a:schemeClr val="tx2">
                    <a:lumMod val="90000"/>
                    <a:lumOff val="10000"/>
                  </a:schemeClr>
                </a:solidFill>
              </a:rPr>
              <a:t>Figure S8: </a:t>
            </a:r>
            <a:r>
              <a:rPr lang="it-IT" sz="1000" err="1"/>
              <a:t>Chloride</a:t>
            </a:r>
            <a:r>
              <a:rPr lang="it-IT" sz="1000"/>
              <a:t> </a:t>
            </a:r>
            <a:r>
              <a:rPr lang="it-IT" sz="1000" err="1"/>
              <a:t>conductance</a:t>
            </a:r>
            <a:r>
              <a:rPr lang="it-IT" sz="1000"/>
              <a:t> in the </a:t>
            </a:r>
            <a:r>
              <a:rPr lang="it-IT" sz="1000" err="1"/>
              <a:t>feet</a:t>
            </a:r>
            <a:r>
              <a:rPr lang="it-IT" sz="1000"/>
              <a:t> and </a:t>
            </a:r>
            <a:r>
              <a:rPr lang="it-IT" sz="1000" err="1"/>
              <a:t>hands</a:t>
            </a:r>
            <a:r>
              <a:rPr lang="it-IT" sz="1000"/>
              <a:t> </a:t>
            </a:r>
            <a:r>
              <a:rPr lang="it-IT" sz="1000" err="1"/>
              <a:t>without</a:t>
            </a:r>
            <a:r>
              <a:rPr lang="it-IT" sz="1000"/>
              <a:t> and with </a:t>
            </a:r>
            <a:r>
              <a:rPr lang="it-IT" sz="1000" err="1"/>
              <a:t>stimulation</a:t>
            </a:r>
            <a:r>
              <a:rPr lang="en-US" sz="1000"/>
              <a:t> with </a:t>
            </a:r>
            <a:r>
              <a:rPr lang="en-US" sz="1000" err="1"/>
              <a:t>SudoScan</a:t>
            </a:r>
            <a:r>
              <a:rPr lang="en-US" sz="1000"/>
              <a:t> device</a:t>
            </a:r>
            <a:endParaRPr lang="it-IT" sz="1000"/>
          </a:p>
        </p:txBody>
      </p:sp>
      <p:sp>
        <p:nvSpPr>
          <p:cNvPr id="10" name="CasellaDiTesto 9">
            <a:extLst>
              <a:ext uri="{FF2B5EF4-FFF2-40B4-BE49-F238E27FC236}">
                <a16:creationId xmlns:a16="http://schemas.microsoft.com/office/drawing/2014/main" id="{567819B1-F4E7-1F63-3D74-EEB5F3487A5E}"/>
              </a:ext>
            </a:extLst>
          </p:cNvPr>
          <p:cNvSpPr txBox="1"/>
          <p:nvPr/>
        </p:nvSpPr>
        <p:spPr>
          <a:xfrm>
            <a:off x="5180755" y="2515445"/>
            <a:ext cx="1828800" cy="1828800"/>
          </a:xfrm>
          <a:prstGeom prst="rect">
            <a:avLst/>
          </a:prstGeom>
          <a:noFill/>
        </p:spPr>
        <p:txBody>
          <a:bodyPr wrap="square" rtlCol="0">
            <a:spAutoFit/>
          </a:bodyPr>
          <a:lstStyle/>
          <a:p>
            <a:pPr algn="l"/>
            <a:endParaRPr lang="it-IT"/>
          </a:p>
        </p:txBody>
      </p:sp>
      <p:sp>
        <p:nvSpPr>
          <p:cNvPr id="3" name="CasellaDiTesto 2">
            <a:extLst>
              <a:ext uri="{FF2B5EF4-FFF2-40B4-BE49-F238E27FC236}">
                <a16:creationId xmlns:a16="http://schemas.microsoft.com/office/drawing/2014/main" id="{5B51F80E-88DE-282B-AC7B-25F0A4062CE9}"/>
              </a:ext>
            </a:extLst>
          </p:cNvPr>
          <p:cNvSpPr txBox="1"/>
          <p:nvPr/>
        </p:nvSpPr>
        <p:spPr>
          <a:xfrm>
            <a:off x="5746239" y="4954618"/>
            <a:ext cx="5978912" cy="553998"/>
          </a:xfrm>
          <a:prstGeom prst="rect">
            <a:avLst/>
          </a:prstGeom>
          <a:noFill/>
        </p:spPr>
        <p:txBody>
          <a:bodyPr wrap="square" rtlCol="0">
            <a:spAutoFit/>
          </a:bodyPr>
          <a:lstStyle/>
          <a:p>
            <a:pPr algn="l"/>
            <a:r>
              <a:rPr lang="it-IT" sz="1000" b="1">
                <a:solidFill>
                  <a:schemeClr val="tx2">
                    <a:lumMod val="90000"/>
                    <a:lumOff val="10000"/>
                  </a:schemeClr>
                </a:solidFill>
              </a:rPr>
              <a:t>Figure S10</a:t>
            </a:r>
            <a:r>
              <a:rPr lang="it-IT" sz="1000"/>
              <a:t>: Bar plot reporting the achievement of </a:t>
            </a:r>
            <a:r>
              <a:rPr lang="it-IT" sz="1000" err="1"/>
              <a:t>therapeutic</a:t>
            </a:r>
            <a:r>
              <a:rPr lang="it-IT" sz="1000"/>
              <a:t> goals </a:t>
            </a:r>
            <a:r>
              <a:rPr lang="it-IT" sz="1000" err="1"/>
              <a:t>before</a:t>
            </a:r>
            <a:r>
              <a:rPr lang="it-IT" sz="1000"/>
              <a:t> therapy, </a:t>
            </a:r>
            <a:r>
              <a:rPr lang="it-IT" sz="1000" err="1"/>
              <a:t>at</a:t>
            </a:r>
            <a:r>
              <a:rPr lang="it-IT" sz="1000"/>
              <a:t> one </a:t>
            </a:r>
            <a:r>
              <a:rPr lang="it-IT" sz="1000" err="1"/>
              <a:t>month</a:t>
            </a:r>
            <a:r>
              <a:rPr lang="it-IT" sz="1000"/>
              <a:t> </a:t>
            </a:r>
            <a:br>
              <a:rPr lang="it-IT" sz="1000"/>
            </a:br>
            <a:r>
              <a:rPr lang="it-IT" sz="1000"/>
              <a:t>after </a:t>
            </a:r>
            <a:r>
              <a:rPr lang="it-IT" sz="1000" err="1"/>
              <a:t>autonomic</a:t>
            </a:r>
            <a:r>
              <a:rPr lang="it-IT" sz="1000"/>
              <a:t> </a:t>
            </a:r>
            <a:r>
              <a:rPr lang="it-IT" sz="1000" err="1"/>
              <a:t>neurorehabilitation</a:t>
            </a:r>
            <a:r>
              <a:rPr lang="it-IT" sz="1000"/>
              <a:t>, and </a:t>
            </a:r>
            <a:r>
              <a:rPr lang="it-IT" sz="1000" err="1"/>
              <a:t>at</a:t>
            </a:r>
            <a:r>
              <a:rPr lang="it-IT" sz="1000"/>
              <a:t> </a:t>
            </a:r>
            <a:r>
              <a:rPr lang="it-IT" sz="1000" err="1"/>
              <a:t>three</a:t>
            </a:r>
            <a:r>
              <a:rPr lang="it-IT" sz="1000"/>
              <a:t> </a:t>
            </a:r>
            <a:r>
              <a:rPr lang="it-IT" sz="1000" err="1"/>
              <a:t>months</a:t>
            </a:r>
            <a:r>
              <a:rPr lang="it-IT" sz="1000"/>
              <a:t> after the </a:t>
            </a:r>
            <a:r>
              <a:rPr lang="it-IT" sz="1000" err="1"/>
              <a:t>onset</a:t>
            </a:r>
            <a:r>
              <a:rPr lang="it-IT" sz="1000"/>
              <a:t> of therapy. The </a:t>
            </a:r>
            <a:r>
              <a:rPr lang="it-IT" sz="1000" err="1"/>
              <a:t>physiotherapist</a:t>
            </a:r>
            <a:r>
              <a:rPr lang="it-IT" sz="1000"/>
              <a:t> </a:t>
            </a:r>
            <a:br>
              <a:rPr lang="it-IT" sz="1000"/>
            </a:br>
            <a:r>
              <a:rPr lang="it-IT" sz="1000" err="1"/>
              <a:t>discussed</a:t>
            </a:r>
            <a:r>
              <a:rPr lang="it-IT" sz="1000"/>
              <a:t> with the </a:t>
            </a:r>
            <a:r>
              <a:rPr lang="it-IT" sz="1000" err="1"/>
              <a:t>patient</a:t>
            </a:r>
            <a:r>
              <a:rPr lang="it-IT" sz="1000"/>
              <a:t> to </a:t>
            </a:r>
            <a:r>
              <a:rPr lang="it-IT" sz="1000" err="1"/>
              <a:t>define</a:t>
            </a:r>
            <a:r>
              <a:rPr lang="it-IT" sz="1000"/>
              <a:t> </a:t>
            </a:r>
            <a:r>
              <a:rPr lang="it-IT" sz="1000" err="1"/>
              <a:t>therapeutic</a:t>
            </a:r>
            <a:r>
              <a:rPr lang="it-IT" sz="1000"/>
              <a:t> goals to </a:t>
            </a:r>
            <a:r>
              <a:rPr lang="it-IT" sz="1000" err="1"/>
              <a:t>augment</a:t>
            </a:r>
            <a:r>
              <a:rPr lang="it-IT" sz="1000"/>
              <a:t> </a:t>
            </a:r>
            <a:r>
              <a:rPr lang="it-IT" sz="1000" err="1"/>
              <a:t>her</a:t>
            </a:r>
            <a:r>
              <a:rPr lang="it-IT" sz="1000"/>
              <a:t> </a:t>
            </a:r>
            <a:r>
              <a:rPr lang="it-IT" sz="1000" err="1"/>
              <a:t>autonomy</a:t>
            </a:r>
            <a:r>
              <a:rPr lang="it-IT" sz="1000"/>
              <a:t> </a:t>
            </a:r>
          </a:p>
        </p:txBody>
      </p:sp>
      <p:pic>
        <p:nvPicPr>
          <p:cNvPr id="13" name="Immagine 12">
            <a:extLst>
              <a:ext uri="{FF2B5EF4-FFF2-40B4-BE49-F238E27FC236}">
                <a16:creationId xmlns:a16="http://schemas.microsoft.com/office/drawing/2014/main" id="{9F58B64C-EC98-114F-190F-A100EE5603DF}"/>
              </a:ext>
            </a:extLst>
          </p:cNvPr>
          <p:cNvPicPr>
            <a:picLocks noChangeAspect="1"/>
          </p:cNvPicPr>
          <p:nvPr/>
        </p:nvPicPr>
        <p:blipFill>
          <a:blip r:embed="rId3"/>
          <a:stretch>
            <a:fillRect/>
          </a:stretch>
        </p:blipFill>
        <p:spPr>
          <a:xfrm>
            <a:off x="5931707" y="2607627"/>
            <a:ext cx="4848306" cy="2346991"/>
          </a:xfrm>
          <a:prstGeom prst="rect">
            <a:avLst/>
          </a:prstGeom>
        </p:spPr>
      </p:pic>
      <p:sp>
        <p:nvSpPr>
          <p:cNvPr id="5" name="Segnaposto piè di pagina 4">
            <a:extLst>
              <a:ext uri="{FF2B5EF4-FFF2-40B4-BE49-F238E27FC236}">
                <a16:creationId xmlns:a16="http://schemas.microsoft.com/office/drawing/2014/main" id="{84446A08-ADFB-8FE0-8D10-78ED9EF07E28}"/>
              </a:ext>
            </a:extLst>
          </p:cNvPr>
          <p:cNvSpPr>
            <a:spLocks noGrp="1"/>
          </p:cNvSpPr>
          <p:nvPr>
            <p:ph type="ftr" sz="quarter" idx="11"/>
          </p:nvPr>
        </p:nvSpPr>
        <p:spPr/>
        <p:txBody>
          <a:bodyPr/>
          <a:lstStyle/>
          <a:p>
            <a:r>
              <a:rPr lang="it-IT"/>
              <a:t>Martina Curcuruto, Beatrice Campo, Timofei Tunekov</a:t>
            </a:r>
          </a:p>
        </p:txBody>
      </p:sp>
      <p:sp>
        <p:nvSpPr>
          <p:cNvPr id="6" name="CasellaDiTesto 5">
            <a:extLst>
              <a:ext uri="{FF2B5EF4-FFF2-40B4-BE49-F238E27FC236}">
                <a16:creationId xmlns:a16="http://schemas.microsoft.com/office/drawing/2014/main" id="{56AD66A6-719C-AF09-AE26-9C9EBBC49D7C}"/>
              </a:ext>
            </a:extLst>
          </p:cNvPr>
          <p:cNvSpPr txBox="1"/>
          <p:nvPr/>
        </p:nvSpPr>
        <p:spPr>
          <a:xfrm>
            <a:off x="514618" y="240608"/>
            <a:ext cx="10863759" cy="769441"/>
          </a:xfrm>
          <a:prstGeom prst="rect">
            <a:avLst/>
          </a:prstGeom>
          <a:noFill/>
          <a:ln>
            <a:noFill/>
          </a:ln>
        </p:spPr>
        <p:txBody>
          <a:bodyPr wrap="square" rtlCol="0">
            <a:spAutoFit/>
          </a:bodyPr>
          <a:lstStyle/>
          <a:p>
            <a:r>
              <a:rPr lang="it-IT" sz="4400" b="1" dirty="0" err="1">
                <a:solidFill>
                  <a:schemeClr val="accent1">
                    <a:lumMod val="50000"/>
                  </a:schemeClr>
                </a:solidFill>
              </a:rPr>
              <a:t>SudoScan</a:t>
            </a:r>
            <a:r>
              <a:rPr lang="it-IT" sz="4400" b="1" dirty="0">
                <a:solidFill>
                  <a:schemeClr val="accent1">
                    <a:lumMod val="50000"/>
                  </a:schemeClr>
                </a:solidFill>
              </a:rPr>
              <a:t> and therapy</a:t>
            </a:r>
            <a:endParaRPr lang="it-IT" sz="4400" b="1" dirty="0">
              <a:solidFill>
                <a:schemeClr val="tx2"/>
              </a:solidFill>
            </a:endParaRPr>
          </a:p>
        </p:txBody>
      </p:sp>
      <p:cxnSp>
        <p:nvCxnSpPr>
          <p:cNvPr id="8" name="Connettore diritto 7">
            <a:extLst>
              <a:ext uri="{FF2B5EF4-FFF2-40B4-BE49-F238E27FC236}">
                <a16:creationId xmlns:a16="http://schemas.microsoft.com/office/drawing/2014/main" id="{D180AFD3-0EAD-FCBF-35E5-A7D7D3B442EF}"/>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6048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B08CDE7F-36B5-6D9A-C842-3B85BB9459C0}"/>
              </a:ext>
            </a:extLst>
          </p:cNvPr>
          <p:cNvSpPr>
            <a:spLocks noGrp="1"/>
          </p:cNvSpPr>
          <p:nvPr>
            <p:ph type="sldNum" sz="quarter" idx="12"/>
          </p:nvPr>
        </p:nvSpPr>
        <p:spPr/>
        <p:txBody>
          <a:bodyPr/>
          <a:lstStyle/>
          <a:p>
            <a:fld id="{EE20E198-D770-E846-8D64-3DEB0ED32209}" type="slidenum">
              <a:rPr lang="it-IT" smtClean="0"/>
              <a:t>31</a:t>
            </a:fld>
            <a:endParaRPr lang="it-IT"/>
          </a:p>
        </p:txBody>
      </p:sp>
      <p:pic>
        <p:nvPicPr>
          <p:cNvPr id="12" name="Immagine 11">
            <a:extLst>
              <a:ext uri="{FF2B5EF4-FFF2-40B4-BE49-F238E27FC236}">
                <a16:creationId xmlns:a16="http://schemas.microsoft.com/office/drawing/2014/main" id="{A29EF0CF-83DA-479C-9E1F-EFDA67444DCC}"/>
              </a:ext>
            </a:extLst>
          </p:cNvPr>
          <p:cNvPicPr>
            <a:picLocks noChangeAspect="1"/>
          </p:cNvPicPr>
          <p:nvPr/>
        </p:nvPicPr>
        <p:blipFill>
          <a:blip r:embed="rId2"/>
          <a:stretch>
            <a:fillRect/>
          </a:stretch>
        </p:blipFill>
        <p:spPr>
          <a:xfrm>
            <a:off x="351291" y="2664247"/>
            <a:ext cx="6002239" cy="2526341"/>
          </a:xfrm>
          <a:prstGeom prst="rect">
            <a:avLst/>
          </a:prstGeom>
        </p:spPr>
      </p:pic>
      <p:sp>
        <p:nvSpPr>
          <p:cNvPr id="13" name="CasellaDiTesto 12">
            <a:extLst>
              <a:ext uri="{FF2B5EF4-FFF2-40B4-BE49-F238E27FC236}">
                <a16:creationId xmlns:a16="http://schemas.microsoft.com/office/drawing/2014/main" id="{AA6E9E6E-BA14-C5FF-8AA0-8D30813D7A2D}"/>
              </a:ext>
            </a:extLst>
          </p:cNvPr>
          <p:cNvSpPr txBox="1"/>
          <p:nvPr/>
        </p:nvSpPr>
        <p:spPr>
          <a:xfrm>
            <a:off x="351291" y="5822990"/>
            <a:ext cx="6544921" cy="553998"/>
          </a:xfrm>
          <a:prstGeom prst="rect">
            <a:avLst/>
          </a:prstGeom>
          <a:noFill/>
        </p:spPr>
        <p:txBody>
          <a:bodyPr wrap="square" rtlCol="0">
            <a:spAutoFit/>
          </a:bodyPr>
          <a:lstStyle/>
          <a:p>
            <a:pPr algn="l"/>
            <a:r>
              <a:rPr lang="it-IT" sz="1000" b="1">
                <a:solidFill>
                  <a:schemeClr val="tx2">
                    <a:lumMod val="90000"/>
                    <a:lumOff val="10000"/>
                  </a:schemeClr>
                </a:solidFill>
              </a:rPr>
              <a:t>Figure S11: </a:t>
            </a:r>
            <a:r>
              <a:rPr lang="it-IT" sz="1000"/>
              <a:t>Mean </a:t>
            </a:r>
            <a:r>
              <a:rPr lang="it-IT" sz="1000" err="1"/>
              <a:t>systolic</a:t>
            </a:r>
            <a:r>
              <a:rPr lang="it-IT" sz="1000"/>
              <a:t> </a:t>
            </a:r>
            <a:r>
              <a:rPr lang="it-IT" sz="1000" err="1"/>
              <a:t>blood</a:t>
            </a:r>
            <a:r>
              <a:rPr lang="it-IT" sz="1000"/>
              <a:t> pressure and </a:t>
            </a:r>
            <a:r>
              <a:rPr lang="it-IT" sz="1000" err="1"/>
              <a:t>its</a:t>
            </a:r>
            <a:r>
              <a:rPr lang="it-IT" sz="1000"/>
              <a:t> </a:t>
            </a:r>
            <a:r>
              <a:rPr lang="it-IT" sz="1000" err="1"/>
              <a:t>coefficient</a:t>
            </a:r>
            <a:r>
              <a:rPr lang="it-IT" sz="1000"/>
              <a:t> of </a:t>
            </a:r>
            <a:r>
              <a:rPr lang="it-IT" sz="1000" err="1"/>
              <a:t>variation</a:t>
            </a:r>
            <a:r>
              <a:rPr lang="it-IT" sz="1000"/>
              <a:t> over the </a:t>
            </a:r>
            <a:r>
              <a:rPr lang="it-IT" sz="1000" err="1"/>
              <a:t>course</a:t>
            </a:r>
            <a:r>
              <a:rPr lang="it-IT" sz="1000"/>
              <a:t> of a 7-
hour time window </a:t>
            </a:r>
            <a:r>
              <a:rPr lang="it-IT" sz="1000" err="1"/>
              <a:t>before</a:t>
            </a:r>
            <a:r>
              <a:rPr lang="it-IT" sz="1000"/>
              <a:t> the therapy, and </a:t>
            </a:r>
            <a:r>
              <a:rPr lang="it-IT" sz="1000" err="1"/>
              <a:t>at</a:t>
            </a:r>
            <a:r>
              <a:rPr lang="it-IT" sz="1000"/>
              <a:t> </a:t>
            </a:r>
            <a:r>
              <a:rPr lang="it-IT" sz="1000" err="1"/>
              <a:t>three</a:t>
            </a:r>
            <a:r>
              <a:rPr lang="it-IT" sz="1000"/>
              <a:t> </a:t>
            </a:r>
            <a:r>
              <a:rPr lang="it-IT" sz="1000" err="1"/>
              <a:t>months</a:t>
            </a:r>
            <a:r>
              <a:rPr lang="it-IT" sz="1000"/>
              <a:t> after the therapy </a:t>
            </a:r>
            <a:r>
              <a:rPr lang="it-IT" sz="1000" err="1"/>
              <a:t>without</a:t>
            </a:r>
            <a:r>
              <a:rPr lang="it-IT" sz="1000"/>
              <a:t> and with the system 
</a:t>
            </a:r>
            <a:r>
              <a:rPr lang="it-IT" sz="1000" err="1"/>
              <a:t>turned</a:t>
            </a:r>
            <a:r>
              <a:rPr lang="it-IT" sz="1000"/>
              <a:t> on.</a:t>
            </a:r>
          </a:p>
        </p:txBody>
      </p:sp>
      <p:sp>
        <p:nvSpPr>
          <p:cNvPr id="6" name="Segnaposto piè di pagina 5">
            <a:extLst>
              <a:ext uri="{FF2B5EF4-FFF2-40B4-BE49-F238E27FC236}">
                <a16:creationId xmlns:a16="http://schemas.microsoft.com/office/drawing/2014/main" id="{984E6A80-0D93-9F8B-2D75-6BA669DA6448}"/>
              </a:ext>
            </a:extLst>
          </p:cNvPr>
          <p:cNvSpPr>
            <a:spLocks noGrp="1"/>
          </p:cNvSpPr>
          <p:nvPr>
            <p:ph type="ftr" sz="quarter" idx="11"/>
          </p:nvPr>
        </p:nvSpPr>
        <p:spPr/>
        <p:txBody>
          <a:bodyPr/>
          <a:lstStyle/>
          <a:p>
            <a:r>
              <a:rPr lang="it-IT"/>
              <a:t>Martina Curcuruto, Beatrice Campo, Timofei Tunekov</a:t>
            </a:r>
          </a:p>
        </p:txBody>
      </p:sp>
      <p:sp>
        <p:nvSpPr>
          <p:cNvPr id="2" name="CasellaDiTesto 1">
            <a:extLst>
              <a:ext uri="{FF2B5EF4-FFF2-40B4-BE49-F238E27FC236}">
                <a16:creationId xmlns:a16="http://schemas.microsoft.com/office/drawing/2014/main" id="{476FAA0C-634C-6014-23E7-956CF542BD2F}"/>
              </a:ext>
            </a:extLst>
          </p:cNvPr>
          <p:cNvSpPr txBox="1"/>
          <p:nvPr/>
        </p:nvSpPr>
        <p:spPr>
          <a:xfrm>
            <a:off x="514618" y="240608"/>
            <a:ext cx="10863759" cy="769441"/>
          </a:xfrm>
          <a:prstGeom prst="rect">
            <a:avLst/>
          </a:prstGeom>
          <a:noFill/>
          <a:ln>
            <a:noFill/>
          </a:ln>
        </p:spPr>
        <p:txBody>
          <a:bodyPr wrap="square" rtlCol="0">
            <a:spAutoFit/>
          </a:bodyPr>
          <a:lstStyle/>
          <a:p>
            <a:r>
              <a:rPr lang="it-IT" sz="4400" b="1" dirty="0" err="1">
                <a:solidFill>
                  <a:schemeClr val="accent1">
                    <a:lumMod val="50000"/>
                  </a:schemeClr>
                </a:solidFill>
              </a:rPr>
              <a:t>Systolic</a:t>
            </a:r>
            <a:r>
              <a:rPr lang="it-IT" sz="4400" b="1" dirty="0">
                <a:solidFill>
                  <a:schemeClr val="accent1">
                    <a:lumMod val="50000"/>
                  </a:schemeClr>
                </a:solidFill>
              </a:rPr>
              <a:t> </a:t>
            </a:r>
            <a:r>
              <a:rPr lang="it-IT" sz="4400" b="1" dirty="0" err="1">
                <a:solidFill>
                  <a:schemeClr val="accent1">
                    <a:lumMod val="50000"/>
                  </a:schemeClr>
                </a:solidFill>
              </a:rPr>
              <a:t>blood</a:t>
            </a:r>
            <a:r>
              <a:rPr lang="it-IT" sz="4400" b="1" dirty="0">
                <a:solidFill>
                  <a:schemeClr val="accent1">
                    <a:lumMod val="50000"/>
                  </a:schemeClr>
                </a:solidFill>
              </a:rPr>
              <a:t> and </a:t>
            </a:r>
            <a:r>
              <a:rPr lang="it-IT" sz="4400" b="1" dirty="0" err="1">
                <a:solidFill>
                  <a:schemeClr val="accent1">
                    <a:lumMod val="50000"/>
                  </a:schemeClr>
                </a:solidFill>
              </a:rPr>
              <a:t>coefficient</a:t>
            </a:r>
            <a:r>
              <a:rPr lang="it-IT" sz="4400" b="1" dirty="0">
                <a:solidFill>
                  <a:schemeClr val="accent1">
                    <a:lumMod val="50000"/>
                  </a:schemeClr>
                </a:solidFill>
              </a:rPr>
              <a:t> of </a:t>
            </a:r>
            <a:r>
              <a:rPr lang="it-IT" sz="4400" b="1" dirty="0" err="1">
                <a:solidFill>
                  <a:schemeClr val="accent1">
                    <a:lumMod val="50000"/>
                  </a:schemeClr>
                </a:solidFill>
              </a:rPr>
              <a:t>variation</a:t>
            </a:r>
            <a:endParaRPr lang="it-IT" sz="4400" b="1" dirty="0">
              <a:solidFill>
                <a:schemeClr val="tx2"/>
              </a:solidFill>
            </a:endParaRPr>
          </a:p>
        </p:txBody>
      </p:sp>
      <p:cxnSp>
        <p:nvCxnSpPr>
          <p:cNvPr id="3" name="Connettore diritto 2">
            <a:extLst>
              <a:ext uri="{FF2B5EF4-FFF2-40B4-BE49-F238E27FC236}">
                <a16:creationId xmlns:a16="http://schemas.microsoft.com/office/drawing/2014/main" id="{5B976E4C-ECEB-F128-E030-6982C8486C95}"/>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272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3"/>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err="1">
                <a:solidFill>
                  <a:schemeClr val="accent1">
                    <a:lumMod val="50000"/>
                  </a:schemeClr>
                </a:solidFill>
              </a:rPr>
              <a:t>Methods</a:t>
            </a:r>
            <a:r>
              <a:rPr lang="en-US" sz="4400" b="1">
                <a:solidFill>
                  <a:schemeClr val="accent1">
                    <a:lumMod val="50000"/>
                  </a:schemeClr>
                </a:solidFill>
              </a:rPr>
              <a:t> - Proposed solution</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4</a:t>
            </a:fld>
            <a:endParaRPr lang="it-IT"/>
          </a:p>
        </p:txBody>
      </p:sp>
      <p:pic>
        <p:nvPicPr>
          <p:cNvPr id="5" name="Picture 4">
            <a:extLst>
              <a:ext uri="{FF2B5EF4-FFF2-40B4-BE49-F238E27FC236}">
                <a16:creationId xmlns:a16="http://schemas.microsoft.com/office/drawing/2014/main" id="{DBBEB678-469F-FAF2-C154-1A8398378453}"/>
              </a:ext>
            </a:extLst>
          </p:cNvPr>
          <p:cNvPicPr>
            <a:picLocks noChangeAspect="1"/>
          </p:cNvPicPr>
          <p:nvPr/>
        </p:nvPicPr>
        <p:blipFill>
          <a:blip r:embed="rId12"/>
          <a:stretch>
            <a:fillRect/>
          </a:stretch>
        </p:blipFill>
        <p:spPr>
          <a:xfrm>
            <a:off x="1746309" y="1789138"/>
            <a:ext cx="4113964" cy="3013534"/>
          </a:xfrm>
          <a:prstGeom prst="rect">
            <a:avLst/>
          </a:prstGeom>
        </p:spPr>
      </p:pic>
      <p:sp>
        <p:nvSpPr>
          <p:cNvPr id="7" name="TextBox 6">
            <a:extLst>
              <a:ext uri="{FF2B5EF4-FFF2-40B4-BE49-F238E27FC236}">
                <a16:creationId xmlns:a16="http://schemas.microsoft.com/office/drawing/2014/main" id="{9B51ACBA-D0A6-4138-CD8A-4286035BC4C2}"/>
              </a:ext>
            </a:extLst>
          </p:cNvPr>
          <p:cNvSpPr txBox="1"/>
          <p:nvPr/>
        </p:nvSpPr>
        <p:spPr>
          <a:xfrm>
            <a:off x="1746309" y="4574246"/>
            <a:ext cx="6956136" cy="1200329"/>
          </a:xfrm>
          <a:prstGeom prst="rect">
            <a:avLst/>
          </a:prstGeom>
          <a:noFill/>
        </p:spPr>
        <p:txBody>
          <a:bodyPr wrap="square">
            <a:spAutoFit/>
          </a:bodyPr>
          <a:lstStyle/>
          <a:p>
            <a:pPr algn="l"/>
            <a:endParaRPr lang="en-GB" b="1" dirty="0"/>
          </a:p>
          <a:p>
            <a:pPr algn="l"/>
            <a:r>
              <a:rPr lang="en-GB" dirty="0"/>
              <a:t>Over the thoracic spinal cord</a:t>
            </a:r>
          </a:p>
          <a:p>
            <a:pPr algn="l"/>
            <a:endParaRPr lang="en-GB" dirty="0"/>
          </a:p>
          <a:p>
            <a:pPr algn="l"/>
            <a:endParaRPr lang="en-GB" dirty="0"/>
          </a:p>
        </p:txBody>
      </p:sp>
      <p:sp>
        <p:nvSpPr>
          <p:cNvPr id="2" name="Segnaposto piè di pagina 1">
            <a:extLst>
              <a:ext uri="{FF2B5EF4-FFF2-40B4-BE49-F238E27FC236}">
                <a16:creationId xmlns:a16="http://schemas.microsoft.com/office/drawing/2014/main" id="{DB4BDB44-95E7-4FF3-44D1-385829B9F850}"/>
              </a:ext>
            </a:extLst>
          </p:cNvPr>
          <p:cNvSpPr>
            <a:spLocks noGrp="1"/>
          </p:cNvSpPr>
          <p:nvPr>
            <p:ph type="ftr" sz="quarter" idx="11"/>
          </p:nvPr>
        </p:nvSpPr>
        <p:spPr/>
        <p:txBody>
          <a:bodyPr/>
          <a:lstStyle/>
          <a:p>
            <a:r>
              <a:rPr lang="it-IT"/>
              <a:t>Martina Curcuruto, Beatrice Campo, Timofei Tunekov</a:t>
            </a:r>
          </a:p>
        </p:txBody>
      </p:sp>
      <p:pic>
        <p:nvPicPr>
          <p:cNvPr id="6" name="Picture 5">
            <a:extLst>
              <a:ext uri="{FF2B5EF4-FFF2-40B4-BE49-F238E27FC236}">
                <a16:creationId xmlns:a16="http://schemas.microsoft.com/office/drawing/2014/main" id="{E99DE270-5D71-FBB3-1680-68F962EAF059}"/>
              </a:ext>
            </a:extLst>
          </p:cNvPr>
          <p:cNvPicPr>
            <a:picLocks noChangeAspect="1"/>
          </p:cNvPicPr>
          <p:nvPr/>
        </p:nvPicPr>
        <p:blipFill>
          <a:blip r:embed="rId13"/>
          <a:stretch>
            <a:fillRect/>
          </a:stretch>
        </p:blipFill>
        <p:spPr>
          <a:xfrm>
            <a:off x="6262507" y="1789138"/>
            <a:ext cx="4677001" cy="3458956"/>
          </a:xfrm>
          <a:prstGeom prst="rect">
            <a:avLst/>
          </a:prstGeom>
        </p:spPr>
      </p:pic>
    </p:spTree>
    <p:extLst>
      <p:ext uri="{BB962C8B-B14F-4D97-AF65-F5344CB8AC3E}">
        <p14:creationId xmlns:p14="http://schemas.microsoft.com/office/powerpoint/2010/main" val="1704709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2"/>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err="1">
                <a:solidFill>
                  <a:schemeClr val="accent1">
                    <a:lumMod val="50000"/>
                  </a:schemeClr>
                </a:solidFill>
              </a:rPr>
              <a:t>Methods</a:t>
            </a:r>
            <a:r>
              <a:rPr lang="en-US" sz="4400" b="1">
                <a:solidFill>
                  <a:schemeClr val="accent1">
                    <a:lumMod val="50000"/>
                  </a:schemeClr>
                </a:solidFill>
              </a:rPr>
              <a:t> - Proposed solution</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5</a:t>
            </a:fld>
            <a:endParaRPr lang="it-IT"/>
          </a:p>
        </p:txBody>
      </p:sp>
      <p:pic>
        <p:nvPicPr>
          <p:cNvPr id="26" name="Immagine 25">
            <a:extLst>
              <a:ext uri="{FF2B5EF4-FFF2-40B4-BE49-F238E27FC236}">
                <a16:creationId xmlns:a16="http://schemas.microsoft.com/office/drawing/2014/main" id="{9E3E522C-61A5-8426-712D-828C13AD600B}"/>
              </a:ext>
            </a:extLst>
          </p:cNvPr>
          <p:cNvPicPr>
            <a:picLocks noChangeAspect="1"/>
          </p:cNvPicPr>
          <p:nvPr/>
        </p:nvPicPr>
        <p:blipFill>
          <a:blip r:embed="rId12"/>
          <a:srcRect l="63510"/>
          <a:stretch/>
        </p:blipFill>
        <p:spPr>
          <a:xfrm>
            <a:off x="5860273" y="1044055"/>
            <a:ext cx="1972126" cy="3824274"/>
          </a:xfrm>
          <a:prstGeom prst="rect">
            <a:avLst/>
          </a:prstGeom>
        </p:spPr>
      </p:pic>
      <p:pic>
        <p:nvPicPr>
          <p:cNvPr id="5" name="Picture 4">
            <a:extLst>
              <a:ext uri="{FF2B5EF4-FFF2-40B4-BE49-F238E27FC236}">
                <a16:creationId xmlns:a16="http://schemas.microsoft.com/office/drawing/2014/main" id="{DBBEB678-469F-FAF2-C154-1A8398378453}"/>
              </a:ext>
            </a:extLst>
          </p:cNvPr>
          <p:cNvPicPr>
            <a:picLocks noChangeAspect="1"/>
          </p:cNvPicPr>
          <p:nvPr/>
        </p:nvPicPr>
        <p:blipFill>
          <a:blip r:embed="rId13"/>
          <a:stretch>
            <a:fillRect/>
          </a:stretch>
        </p:blipFill>
        <p:spPr>
          <a:xfrm>
            <a:off x="1746309" y="1789138"/>
            <a:ext cx="4113964" cy="3013534"/>
          </a:xfrm>
          <a:prstGeom prst="rect">
            <a:avLst/>
          </a:prstGeom>
        </p:spPr>
      </p:pic>
      <p:sp>
        <p:nvSpPr>
          <p:cNvPr id="7" name="TextBox 6">
            <a:extLst>
              <a:ext uri="{FF2B5EF4-FFF2-40B4-BE49-F238E27FC236}">
                <a16:creationId xmlns:a16="http://schemas.microsoft.com/office/drawing/2014/main" id="{9B51ACBA-D0A6-4138-CD8A-4286035BC4C2}"/>
              </a:ext>
            </a:extLst>
          </p:cNvPr>
          <p:cNvSpPr txBox="1"/>
          <p:nvPr/>
        </p:nvSpPr>
        <p:spPr>
          <a:xfrm>
            <a:off x="1746309" y="4574246"/>
            <a:ext cx="6956136" cy="1477328"/>
          </a:xfrm>
          <a:prstGeom prst="rect">
            <a:avLst/>
          </a:prstGeom>
          <a:noFill/>
        </p:spPr>
        <p:txBody>
          <a:bodyPr wrap="square">
            <a:spAutoFit/>
          </a:bodyPr>
          <a:lstStyle/>
          <a:p>
            <a:pPr algn="l"/>
            <a:endParaRPr lang="en-GB" b="1"/>
          </a:p>
          <a:p>
            <a:pPr algn="l"/>
            <a:r>
              <a:rPr lang="en-GB"/>
              <a:t>Over the thoracic spinal cord</a:t>
            </a:r>
          </a:p>
          <a:p>
            <a:pPr algn="l"/>
            <a:endParaRPr lang="en-GB"/>
          </a:p>
          <a:p>
            <a:pPr algn="l"/>
            <a:r>
              <a:rPr lang="en-GB"/>
              <a:t>Structural MRI sequence to identify the target area due to inter individual variability of the spinal cord anatomy</a:t>
            </a:r>
          </a:p>
        </p:txBody>
      </p:sp>
      <p:sp>
        <p:nvSpPr>
          <p:cNvPr id="9" name="TextBox 8">
            <a:extLst>
              <a:ext uri="{FF2B5EF4-FFF2-40B4-BE49-F238E27FC236}">
                <a16:creationId xmlns:a16="http://schemas.microsoft.com/office/drawing/2014/main" id="{2E2A3585-C781-32F9-128C-DBD778E27D4B}"/>
              </a:ext>
            </a:extLst>
          </p:cNvPr>
          <p:cNvSpPr txBox="1"/>
          <p:nvPr/>
        </p:nvSpPr>
        <p:spPr>
          <a:xfrm>
            <a:off x="8610600" y="1789138"/>
            <a:ext cx="2677316" cy="3693319"/>
          </a:xfrm>
          <a:prstGeom prst="rect">
            <a:avLst/>
          </a:prstGeom>
          <a:noFill/>
        </p:spPr>
        <p:txBody>
          <a:bodyPr wrap="square">
            <a:spAutoFit/>
          </a:bodyPr>
          <a:lstStyle/>
          <a:p>
            <a:pPr algn="l"/>
            <a:r>
              <a:rPr lang="en-GB"/>
              <a:t>Same approach for a patient with orthostatic hypotension due to a spinal cord injury.</a:t>
            </a:r>
          </a:p>
          <a:p>
            <a:pPr algn="l"/>
            <a:endParaRPr lang="en-GB"/>
          </a:p>
          <a:p>
            <a:pPr algn="l"/>
            <a:r>
              <a:rPr lang="en-GB"/>
              <a:t>The most pronounced </a:t>
            </a:r>
            <a:r>
              <a:rPr lang="en-GB" b="1" dirty="0">
                <a:solidFill>
                  <a:schemeClr val="tx2"/>
                </a:solidFill>
              </a:rPr>
              <a:t>pressor responses</a:t>
            </a:r>
            <a:r>
              <a:rPr lang="en-GB" dirty="0">
                <a:solidFill>
                  <a:schemeClr val="tx2"/>
                </a:solidFill>
              </a:rPr>
              <a:t> </a:t>
            </a:r>
            <a:r>
              <a:rPr lang="en-GB"/>
              <a:t>to spinal cord stimulation occurred when the stimulation is in the </a:t>
            </a:r>
            <a:r>
              <a:rPr lang="en-GB" u="sng"/>
              <a:t>dorsal-root entry zone innervating the lower thoracic spinal segment</a:t>
            </a:r>
          </a:p>
        </p:txBody>
      </p:sp>
      <p:sp>
        <p:nvSpPr>
          <p:cNvPr id="2" name="Segnaposto piè di pagina 1">
            <a:extLst>
              <a:ext uri="{FF2B5EF4-FFF2-40B4-BE49-F238E27FC236}">
                <a16:creationId xmlns:a16="http://schemas.microsoft.com/office/drawing/2014/main" id="{DB4BDB44-95E7-4FF3-44D1-385829B9F850}"/>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29932129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3"/>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err="1">
                <a:solidFill>
                  <a:schemeClr val="accent1">
                    <a:lumMod val="50000"/>
                  </a:schemeClr>
                </a:solidFill>
              </a:rPr>
              <a:t>Methods</a:t>
            </a:r>
            <a:r>
              <a:rPr lang="en-US" sz="4400" b="1">
                <a:solidFill>
                  <a:schemeClr val="accent1">
                    <a:lumMod val="50000"/>
                  </a:schemeClr>
                </a:solidFill>
              </a:rPr>
              <a:t> - Preoperative assessments</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6</a:t>
            </a:fld>
            <a:endParaRPr lang="it-IT"/>
          </a:p>
        </p:txBody>
      </p:sp>
      <p:sp>
        <p:nvSpPr>
          <p:cNvPr id="3" name="TextBox 2">
            <a:extLst>
              <a:ext uri="{FF2B5EF4-FFF2-40B4-BE49-F238E27FC236}">
                <a16:creationId xmlns:a16="http://schemas.microsoft.com/office/drawing/2014/main" id="{0F7ACE19-695D-5D1A-221E-96DE3F395689}"/>
              </a:ext>
            </a:extLst>
          </p:cNvPr>
          <p:cNvSpPr txBox="1"/>
          <p:nvPr/>
        </p:nvSpPr>
        <p:spPr>
          <a:xfrm>
            <a:off x="1998812" y="2250521"/>
            <a:ext cx="5085671" cy="2308324"/>
          </a:xfrm>
          <a:prstGeom prst="rect">
            <a:avLst/>
          </a:prstGeom>
          <a:noFill/>
          <a:ln>
            <a:solidFill>
              <a:schemeClr val="bg1"/>
            </a:solidFill>
          </a:ln>
        </p:spPr>
        <p:txBody>
          <a:bodyPr wrap="square" rtlCol="0">
            <a:spAutoFit/>
          </a:bodyPr>
          <a:lstStyle/>
          <a:p>
            <a:pPr algn="l"/>
            <a:endParaRPr lang="en-GB" b="1" dirty="0"/>
          </a:p>
          <a:p>
            <a:pPr algn="l"/>
            <a:endParaRPr lang="en-GB" b="1" dirty="0"/>
          </a:p>
          <a:p>
            <a:pPr algn="l"/>
            <a:r>
              <a:rPr lang="en-GB" b="1" dirty="0">
                <a:solidFill>
                  <a:schemeClr val="tx2"/>
                </a:solidFill>
              </a:rPr>
              <a:t>Tilt-table tests </a:t>
            </a:r>
            <a:r>
              <a:rPr lang="en-GB" dirty="0"/>
              <a:t>(twice 2 different days)</a:t>
            </a:r>
          </a:p>
          <a:p>
            <a:pPr algn="l"/>
            <a:r>
              <a:rPr lang="en-GB" dirty="0"/>
              <a:t>HR and BP measured </a:t>
            </a:r>
          </a:p>
          <a:p>
            <a:pPr algn="l"/>
            <a:r>
              <a:rPr lang="en-GB" dirty="0"/>
              <a:t>Resting position: 120mmHg</a:t>
            </a:r>
          </a:p>
          <a:p>
            <a:pPr algn="l"/>
            <a:r>
              <a:rPr lang="en-GB" dirty="0"/>
              <a:t>70-degree up-right posture: drop to &lt;50mmHg</a:t>
            </a:r>
          </a:p>
          <a:p>
            <a:pPr algn="l"/>
            <a:r>
              <a:rPr lang="en-GB" dirty="0"/>
              <a:t>(Within 1 minute)</a:t>
            </a:r>
          </a:p>
          <a:p>
            <a:pPr algn="l"/>
            <a:r>
              <a:rPr lang="en-GB" dirty="0"/>
              <a:t>HR: 100bpm</a:t>
            </a:r>
          </a:p>
        </p:txBody>
      </p:sp>
      <p:pic>
        <p:nvPicPr>
          <p:cNvPr id="2" name="Picture 1">
            <a:extLst>
              <a:ext uri="{FF2B5EF4-FFF2-40B4-BE49-F238E27FC236}">
                <a16:creationId xmlns:a16="http://schemas.microsoft.com/office/drawing/2014/main" id="{8D39F482-226A-C216-54B3-2DCC046D427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569200" y="1682573"/>
            <a:ext cx="3784600" cy="4305300"/>
          </a:xfrm>
          <a:prstGeom prst="rect">
            <a:avLst/>
          </a:prstGeom>
        </p:spPr>
      </p:pic>
      <p:sp>
        <p:nvSpPr>
          <p:cNvPr id="4" name="Segnaposto piè di pagina 3">
            <a:extLst>
              <a:ext uri="{FF2B5EF4-FFF2-40B4-BE49-F238E27FC236}">
                <a16:creationId xmlns:a16="http://schemas.microsoft.com/office/drawing/2014/main" id="{35645532-EF85-29C6-1351-CBED95E9AA4A}"/>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4189946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uppo 47">
            <a:extLst>
              <a:ext uri="{FF2B5EF4-FFF2-40B4-BE49-F238E27FC236}">
                <a16:creationId xmlns:a16="http://schemas.microsoft.com/office/drawing/2014/main" id="{C7E5E323-10A1-6618-B334-3C19000DBDFD}"/>
              </a:ext>
            </a:extLst>
          </p:cNvPr>
          <p:cNvGrpSpPr/>
          <p:nvPr/>
        </p:nvGrpSpPr>
        <p:grpSpPr>
          <a:xfrm>
            <a:off x="-1966238" y="2612423"/>
            <a:ext cx="3600165" cy="3042266"/>
            <a:chOff x="-1966237" y="1537210"/>
            <a:chExt cx="4315886" cy="3783579"/>
          </a:xfrm>
        </p:grpSpPr>
        <p:grpSp>
          <p:nvGrpSpPr>
            <p:cNvPr id="33" name="Gruppo 32">
              <a:extLst>
                <a:ext uri="{FF2B5EF4-FFF2-40B4-BE49-F238E27FC236}">
                  <a16:creationId xmlns:a16="http://schemas.microsoft.com/office/drawing/2014/main" id="{F7E28C4B-D3F2-9E90-9BD1-1E6A21A88972}"/>
                </a:ext>
              </a:extLst>
            </p:cNvPr>
            <p:cNvGrpSpPr/>
            <p:nvPr/>
          </p:nvGrpSpPr>
          <p:grpSpPr>
            <a:xfrm>
              <a:off x="-1966237" y="1537210"/>
              <a:ext cx="4315886" cy="3783579"/>
              <a:chOff x="257080" y="1895295"/>
              <a:chExt cx="4315886" cy="3783579"/>
            </a:xfrm>
          </p:grpSpPr>
          <p:sp>
            <p:nvSpPr>
              <p:cNvPr id="24" name="Figura a mano libera: forma 23">
                <a:extLst>
                  <a:ext uri="{FF2B5EF4-FFF2-40B4-BE49-F238E27FC236}">
                    <a16:creationId xmlns:a16="http://schemas.microsoft.com/office/drawing/2014/main" id="{8CC343D1-5993-C6DA-7FEA-4E8AC2C0AE28}"/>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3" name="Figura a mano libera: forma 22">
                <a:extLst>
                  <a:ext uri="{FF2B5EF4-FFF2-40B4-BE49-F238E27FC236}">
                    <a16:creationId xmlns:a16="http://schemas.microsoft.com/office/drawing/2014/main" id="{574F5189-A489-EE10-8616-921901DF9821}"/>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0" name="Figura a mano libera: forma 19">
                <a:extLst>
                  <a:ext uri="{FF2B5EF4-FFF2-40B4-BE49-F238E27FC236}">
                    <a16:creationId xmlns:a16="http://schemas.microsoft.com/office/drawing/2014/main" id="{2D62C16B-07BB-F3BF-EC7D-18B11FE21FBE}"/>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9" name="Figura a mano libera: forma 18">
                <a:extLst>
                  <a:ext uri="{FF2B5EF4-FFF2-40B4-BE49-F238E27FC236}">
                    <a16:creationId xmlns:a16="http://schemas.microsoft.com/office/drawing/2014/main" id="{A34A9353-7B9C-1DB1-AF33-AE20EF49C02D}"/>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2" name="Figura a mano libera: forma 11">
                <a:extLst>
                  <a:ext uri="{FF2B5EF4-FFF2-40B4-BE49-F238E27FC236}">
                    <a16:creationId xmlns:a16="http://schemas.microsoft.com/office/drawing/2014/main" id="{2D30B347-FA26-92BE-EDC1-30DD1E49C03E}"/>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1" name="Figura a mano libera: forma 10">
                <a:extLst>
                  <a:ext uri="{FF2B5EF4-FFF2-40B4-BE49-F238E27FC236}">
                    <a16:creationId xmlns:a16="http://schemas.microsoft.com/office/drawing/2014/main" id="{11796F44-F700-F7DA-912D-C949B9A45D70}"/>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40" name="Gruppo 39">
              <a:extLst>
                <a:ext uri="{FF2B5EF4-FFF2-40B4-BE49-F238E27FC236}">
                  <a16:creationId xmlns:a16="http://schemas.microsoft.com/office/drawing/2014/main" id="{6681DB21-07FD-79F3-F985-B142C642980C}"/>
                </a:ext>
              </a:extLst>
            </p:cNvPr>
            <p:cNvGrpSpPr/>
            <p:nvPr/>
          </p:nvGrpSpPr>
          <p:grpSpPr>
            <a:xfrm>
              <a:off x="-1431633" y="2015586"/>
              <a:ext cx="3304707" cy="2951771"/>
              <a:chOff x="-1431633" y="2015586"/>
              <a:chExt cx="3304707" cy="2951771"/>
            </a:xfrm>
          </p:grpSpPr>
          <p:pic>
            <p:nvPicPr>
              <p:cNvPr id="34" name="Elemento grafico 33" descr="Medico (femminile) con riempimento a tinta unita">
                <a:extLst>
                  <a:ext uri="{FF2B5EF4-FFF2-40B4-BE49-F238E27FC236}">
                    <a16:creationId xmlns:a16="http://schemas.microsoft.com/office/drawing/2014/main" id="{5936868F-D635-BCB7-4532-E00C2F159B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36" name="Elemento grafico 35" descr="Lampadina e ingranaggio con riempimento a tinta unita">
                <a:extLst>
                  <a:ext uri="{FF2B5EF4-FFF2-40B4-BE49-F238E27FC236}">
                    <a16:creationId xmlns:a16="http://schemas.microsoft.com/office/drawing/2014/main" id="{515F89C1-92BF-DD7E-2494-DD7D899FA7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35" name="Elemento grafico 34" descr="Domande con riempimento a tinta unita">
                <a:extLst>
                  <a:ext uri="{FF2B5EF4-FFF2-40B4-BE49-F238E27FC236}">
                    <a16:creationId xmlns:a16="http://schemas.microsoft.com/office/drawing/2014/main" id="{428D81A4-2D45-834D-0F91-FF8CB8ADE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37" name="Elemento grafico 36" descr="Punto interrogativo con riempimento a tinta unita">
                <a:extLst>
                  <a:ext uri="{FF2B5EF4-FFF2-40B4-BE49-F238E27FC236}">
                    <a16:creationId xmlns:a16="http://schemas.microsoft.com/office/drawing/2014/main" id="{15109B1F-7BE5-BCD0-D5D6-3FAF9866EF7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38" name="Elemento grafico 37" descr="Testa con ingranaggi con riempimento a tinta unita">
                <a:extLst>
                  <a:ext uri="{FF2B5EF4-FFF2-40B4-BE49-F238E27FC236}">
                    <a16:creationId xmlns:a16="http://schemas.microsoft.com/office/drawing/2014/main" id="{A8A68400-2A4C-E5A6-8BA5-B306B4ECD95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39" name="Connettore 38">
                <a:extLst>
                  <a:ext uri="{FF2B5EF4-FFF2-40B4-BE49-F238E27FC236}">
                    <a16:creationId xmlns:a16="http://schemas.microsoft.com/office/drawing/2014/main" id="{C99FB02A-55B5-7676-E52F-2C13495394F9}"/>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rtlCol="0">
            <a:spAutoFit/>
          </a:bodyPr>
          <a:lstStyle/>
          <a:p>
            <a:r>
              <a:rPr lang="it-IT" sz="4400" b="1" err="1">
                <a:solidFill>
                  <a:schemeClr val="accent1">
                    <a:lumMod val="50000"/>
                  </a:schemeClr>
                </a:solidFill>
              </a:rPr>
              <a:t>Methods</a:t>
            </a:r>
            <a:r>
              <a:rPr lang="en-US" sz="4400" b="1">
                <a:solidFill>
                  <a:schemeClr val="accent1">
                    <a:lumMod val="50000"/>
                  </a:schemeClr>
                </a:solidFill>
              </a:rPr>
              <a:t> - </a:t>
            </a:r>
            <a:r>
              <a:rPr lang="en-GB" sz="4400" b="1">
                <a:solidFill>
                  <a:schemeClr val="tx2"/>
                </a:solidFill>
              </a:rPr>
              <a:t>Implantable system</a:t>
            </a:r>
            <a:endParaRPr lang="it-IT" sz="4400" b="1">
              <a:solidFill>
                <a:schemeClr val="tx2"/>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54" name="Segnaposto numero diapositiva 53">
            <a:extLst>
              <a:ext uri="{FF2B5EF4-FFF2-40B4-BE49-F238E27FC236}">
                <a16:creationId xmlns:a16="http://schemas.microsoft.com/office/drawing/2014/main" id="{8612AF99-4C68-A36A-DDFC-E3959830BAAD}"/>
              </a:ext>
            </a:extLst>
          </p:cNvPr>
          <p:cNvSpPr>
            <a:spLocks noGrp="1"/>
          </p:cNvSpPr>
          <p:nvPr>
            <p:ph type="sldNum" sz="quarter" idx="12"/>
          </p:nvPr>
        </p:nvSpPr>
        <p:spPr/>
        <p:txBody>
          <a:bodyPr/>
          <a:lstStyle/>
          <a:p>
            <a:fld id="{EE20E198-D770-E846-8D64-3DEB0ED32209}" type="slidenum">
              <a:rPr lang="it-IT" smtClean="0"/>
              <a:t>7</a:t>
            </a:fld>
            <a:endParaRPr lang="it-IT"/>
          </a:p>
        </p:txBody>
      </p:sp>
      <p:sp>
        <p:nvSpPr>
          <p:cNvPr id="3" name="TextBox 2">
            <a:extLst>
              <a:ext uri="{FF2B5EF4-FFF2-40B4-BE49-F238E27FC236}">
                <a16:creationId xmlns:a16="http://schemas.microsoft.com/office/drawing/2014/main" id="{0F7ACE19-695D-5D1A-221E-96DE3F395689}"/>
              </a:ext>
            </a:extLst>
          </p:cNvPr>
          <p:cNvSpPr txBox="1"/>
          <p:nvPr/>
        </p:nvSpPr>
        <p:spPr>
          <a:xfrm>
            <a:off x="1769379" y="2021442"/>
            <a:ext cx="5085671" cy="3139321"/>
          </a:xfrm>
          <a:prstGeom prst="rect">
            <a:avLst/>
          </a:prstGeom>
          <a:noFill/>
          <a:ln>
            <a:solidFill>
              <a:schemeClr val="bg1"/>
            </a:solidFill>
          </a:ln>
        </p:spPr>
        <p:txBody>
          <a:bodyPr wrap="square" rtlCol="0">
            <a:spAutoFit/>
          </a:bodyPr>
          <a:lstStyle/>
          <a:p>
            <a:pPr algn="l"/>
            <a:r>
              <a:rPr lang="en-GB" b="1" dirty="0">
                <a:solidFill>
                  <a:schemeClr val="tx2"/>
                </a:solidFill>
              </a:rPr>
              <a:t>Implantable pulse generator</a:t>
            </a:r>
            <a:r>
              <a:rPr lang="en-GB" dirty="0"/>
              <a:t>, includes:</a:t>
            </a:r>
          </a:p>
          <a:p>
            <a:pPr algn="l"/>
            <a:endParaRPr lang="en-GB" dirty="0"/>
          </a:p>
          <a:p>
            <a:pPr marL="285750" indent="-285750" algn="l">
              <a:buClr>
                <a:schemeClr val="tx2"/>
              </a:buClr>
              <a:buFont typeface="Wingdings" panose="05000000000000000000" pitchFamily="2" charset="2"/>
              <a:buChar char="v"/>
            </a:pPr>
            <a:r>
              <a:rPr lang="en-GB" dirty="0"/>
              <a:t>Embedded 3-axis accelerometer to detect body position (</a:t>
            </a:r>
            <a:r>
              <a:rPr lang="en-GB" dirty="0" err="1"/>
              <a:t>Intellis</a:t>
            </a:r>
            <a:r>
              <a:rPr lang="en-GB" dirty="0"/>
              <a:t>, Medtronic)</a:t>
            </a:r>
          </a:p>
          <a:p>
            <a:pPr marL="285750" indent="-285750" algn="l">
              <a:buClr>
                <a:schemeClr val="tx2"/>
              </a:buClr>
              <a:buFont typeface="Wingdings" panose="05000000000000000000" pitchFamily="2" charset="2"/>
              <a:buChar char="v"/>
            </a:pPr>
            <a:r>
              <a:rPr lang="en-GB" dirty="0"/>
              <a:t>Specify 5-6-5 paddle surgical lead (Medtronic)</a:t>
            </a:r>
          </a:p>
          <a:p>
            <a:pPr marL="285750" indent="-285750" algn="l">
              <a:buClr>
                <a:schemeClr val="tx2"/>
              </a:buClr>
              <a:buFont typeface="Wingdings" panose="05000000000000000000" pitchFamily="2" charset="2"/>
              <a:buChar char="v"/>
            </a:pPr>
            <a:endParaRPr lang="en-GB" dirty="0"/>
          </a:p>
          <a:p>
            <a:pPr marL="285750" indent="-285750" algn="l">
              <a:buClr>
                <a:schemeClr val="tx2"/>
              </a:buClr>
              <a:buFont typeface="Wingdings" panose="05000000000000000000" pitchFamily="2" charset="2"/>
              <a:buChar char="v"/>
            </a:pPr>
            <a:r>
              <a:rPr lang="en-GB" dirty="0"/>
              <a:t>The system requires external wireless recharging</a:t>
            </a:r>
          </a:p>
          <a:p>
            <a:pPr marL="285750" indent="-285750">
              <a:buClr>
                <a:schemeClr val="tx2"/>
              </a:buClr>
              <a:buFont typeface="Wingdings" panose="05000000000000000000" pitchFamily="2" charset="2"/>
              <a:buChar char="v"/>
            </a:pPr>
            <a:r>
              <a:rPr lang="en-GB" dirty="0"/>
              <a:t>Implanted subcutaneously in the </a:t>
            </a:r>
            <a:r>
              <a:rPr lang="en-GB" dirty="0" err="1"/>
              <a:t>paraumbilicar</a:t>
            </a:r>
            <a:r>
              <a:rPr lang="en-GB" dirty="0"/>
              <a:t> region and it is connected to the electrode paddle by subcutaneous wires.</a:t>
            </a:r>
          </a:p>
        </p:txBody>
      </p:sp>
      <p:pic>
        <p:nvPicPr>
          <p:cNvPr id="7" name="Picture 6">
            <a:extLst>
              <a:ext uri="{FF2B5EF4-FFF2-40B4-BE49-F238E27FC236}">
                <a16:creationId xmlns:a16="http://schemas.microsoft.com/office/drawing/2014/main" id="{BBF8E6AC-A236-53E4-4F0D-833B3565A118}"/>
              </a:ext>
            </a:extLst>
          </p:cNvPr>
          <p:cNvPicPr>
            <a:picLocks noChangeAspect="1"/>
          </p:cNvPicPr>
          <p:nvPr/>
        </p:nvPicPr>
        <p:blipFill>
          <a:blip r:embed="rId12"/>
          <a:stretch>
            <a:fillRect/>
          </a:stretch>
        </p:blipFill>
        <p:spPr>
          <a:xfrm>
            <a:off x="7879786" y="2021442"/>
            <a:ext cx="3498591" cy="3488980"/>
          </a:xfrm>
          <a:prstGeom prst="rect">
            <a:avLst/>
          </a:prstGeom>
        </p:spPr>
      </p:pic>
      <p:sp>
        <p:nvSpPr>
          <p:cNvPr id="2" name="Segnaposto piè di pagina 1">
            <a:extLst>
              <a:ext uri="{FF2B5EF4-FFF2-40B4-BE49-F238E27FC236}">
                <a16:creationId xmlns:a16="http://schemas.microsoft.com/office/drawing/2014/main" id="{58397437-0FD3-F76B-640F-4D2D628CCC13}"/>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3754134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lIns="91440" tIns="45720" rIns="91440" bIns="45720" rtlCol="0" anchor="t">
            <a:spAutoFit/>
          </a:bodyPr>
          <a:lstStyle/>
          <a:p>
            <a:r>
              <a:rPr lang="it-IT" sz="4400" b="1" err="1">
                <a:solidFill>
                  <a:schemeClr val="accent1">
                    <a:lumMod val="50000"/>
                  </a:schemeClr>
                </a:solidFill>
              </a:rPr>
              <a:t>Final</a:t>
            </a:r>
            <a:r>
              <a:rPr lang="it-IT" sz="4400" b="1">
                <a:solidFill>
                  <a:schemeClr val="accent1">
                    <a:lumMod val="50000"/>
                  </a:schemeClr>
                </a:solidFill>
              </a:rPr>
              <a:t> </a:t>
            </a:r>
            <a:r>
              <a:rPr lang="it-IT" sz="4400" b="1" err="1">
                <a:solidFill>
                  <a:schemeClr val="accent1">
                    <a:lumMod val="50000"/>
                  </a:schemeClr>
                </a:solidFill>
              </a:rPr>
              <a:t>implant</a:t>
            </a:r>
            <a:endParaRPr lang="it-IT" sz="4400" b="1">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BA1EF5C9-B573-B875-0268-7A1DC6447560}"/>
              </a:ext>
            </a:extLst>
          </p:cNvPr>
          <p:cNvSpPr>
            <a:spLocks noGrp="1"/>
          </p:cNvSpPr>
          <p:nvPr>
            <p:ph type="sldNum" sz="quarter" idx="12"/>
          </p:nvPr>
        </p:nvSpPr>
        <p:spPr/>
        <p:txBody>
          <a:bodyPr/>
          <a:lstStyle/>
          <a:p>
            <a:fld id="{EE20E198-D770-E846-8D64-3DEB0ED32209}" type="slidenum">
              <a:rPr lang="it-IT" smtClean="0"/>
              <a:t>8</a:t>
            </a:fld>
            <a:endParaRPr lang="it-IT"/>
          </a:p>
        </p:txBody>
      </p:sp>
      <p:grpSp>
        <p:nvGrpSpPr>
          <p:cNvPr id="3" name="Gruppo 2">
            <a:extLst>
              <a:ext uri="{FF2B5EF4-FFF2-40B4-BE49-F238E27FC236}">
                <a16:creationId xmlns:a16="http://schemas.microsoft.com/office/drawing/2014/main" id="{0CF4A876-DCAC-C57F-EE4B-B59B391B3272}"/>
              </a:ext>
            </a:extLst>
          </p:cNvPr>
          <p:cNvGrpSpPr/>
          <p:nvPr/>
        </p:nvGrpSpPr>
        <p:grpSpPr>
          <a:xfrm rot="17871287">
            <a:off x="-1966238" y="2612404"/>
            <a:ext cx="3600165" cy="3042266"/>
            <a:chOff x="-1966237" y="1537210"/>
            <a:chExt cx="4315886" cy="3783579"/>
          </a:xfrm>
        </p:grpSpPr>
        <p:grpSp>
          <p:nvGrpSpPr>
            <p:cNvPr id="4" name="Gruppo 3">
              <a:extLst>
                <a:ext uri="{FF2B5EF4-FFF2-40B4-BE49-F238E27FC236}">
                  <a16:creationId xmlns:a16="http://schemas.microsoft.com/office/drawing/2014/main" id="{9C57B051-4110-6EFC-8968-F885AA809207}"/>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53BCD0B4-87C5-2311-D784-C92C6693174F}"/>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CD71B70D-A3D9-0A7A-DB60-97FC3C4AFECE}"/>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B2B66158-B70B-946D-0FF6-68EAB0C6F6A3}"/>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4ED60D22-6AD8-E152-826F-A0A8EF056CB4}"/>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190C3454-5504-3D24-C003-787A8C2B0414}"/>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5B9535AB-166D-CB04-4EFE-335A9C9A118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71C290A7-FA94-77F7-CF11-3A238F7C0D44}"/>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ACEC8A3A-2418-A865-7060-5250789FE0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DDEB3F60-6075-1526-2791-60D98386E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4EFBAC98-45CF-2E75-D5A3-8A6770E68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1EEC0D63-361A-79F3-5EC6-5AF49301E3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EE926CA7-3D18-B764-7A26-A813F7BDB7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5D53BC17-6CE0-2071-F3D1-DD2F2AE315D6}"/>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28" name="Gruppo 27">
            <a:extLst>
              <a:ext uri="{FF2B5EF4-FFF2-40B4-BE49-F238E27FC236}">
                <a16:creationId xmlns:a16="http://schemas.microsoft.com/office/drawing/2014/main" id="{39BBF576-1503-7069-F392-F26DDE20EC6E}"/>
              </a:ext>
            </a:extLst>
          </p:cNvPr>
          <p:cNvGrpSpPr/>
          <p:nvPr/>
        </p:nvGrpSpPr>
        <p:grpSpPr>
          <a:xfrm>
            <a:off x="2775937" y="2175853"/>
            <a:ext cx="7575231" cy="3014692"/>
            <a:chOff x="4616769" y="2110534"/>
            <a:chExt cx="7575231" cy="3014692"/>
          </a:xfrm>
        </p:grpSpPr>
        <p:pic>
          <p:nvPicPr>
            <p:cNvPr id="22" name="Immagine 21">
              <a:extLst>
                <a:ext uri="{FF2B5EF4-FFF2-40B4-BE49-F238E27FC236}">
                  <a16:creationId xmlns:a16="http://schemas.microsoft.com/office/drawing/2014/main" id="{CF1225F5-DD5B-20AB-265F-AC1D8A8BC274}"/>
                </a:ext>
              </a:extLst>
            </p:cNvPr>
            <p:cNvPicPr>
              <a:picLocks noChangeAspect="1"/>
            </p:cNvPicPr>
            <p:nvPr/>
          </p:nvPicPr>
          <p:blipFill>
            <a:blip r:embed="rId12"/>
            <a:stretch>
              <a:fillRect/>
            </a:stretch>
          </p:blipFill>
          <p:spPr>
            <a:xfrm>
              <a:off x="4616769" y="2110534"/>
              <a:ext cx="7575231" cy="2703865"/>
            </a:xfrm>
            <a:prstGeom prst="rect">
              <a:avLst/>
            </a:prstGeom>
          </p:spPr>
        </p:pic>
        <p:sp>
          <p:nvSpPr>
            <p:cNvPr id="27" name="CasellaDiTesto 26">
              <a:extLst>
                <a:ext uri="{FF2B5EF4-FFF2-40B4-BE49-F238E27FC236}">
                  <a16:creationId xmlns:a16="http://schemas.microsoft.com/office/drawing/2014/main" id="{E259A1D1-215A-4FA8-7A10-80F20B91D8DE}"/>
                </a:ext>
              </a:extLst>
            </p:cNvPr>
            <p:cNvSpPr txBox="1"/>
            <p:nvPr/>
          </p:nvSpPr>
          <p:spPr>
            <a:xfrm>
              <a:off x="4616769" y="4879005"/>
              <a:ext cx="4284349" cy="246221"/>
            </a:xfrm>
            <a:prstGeom prst="rect">
              <a:avLst/>
            </a:prstGeom>
            <a:noFill/>
          </p:spPr>
          <p:txBody>
            <a:bodyPr wrap="square">
              <a:spAutoFit/>
            </a:bodyPr>
            <a:lstStyle/>
            <a:p>
              <a:r>
                <a:rPr lang="it-IT" sz="1000" b="1" dirty="0">
                  <a:solidFill>
                    <a:schemeClr val="tx2">
                      <a:lumMod val="90000"/>
                      <a:lumOff val="10000"/>
                    </a:schemeClr>
                  </a:solidFill>
                </a:rPr>
                <a:t>Figure 1 </a:t>
              </a:r>
              <a:r>
                <a:rPr lang="it-IT" sz="1000" dirty="0" err="1"/>
                <a:t>Configuration</a:t>
              </a:r>
              <a:r>
                <a:rPr lang="it-IT" sz="1000" dirty="0"/>
                <a:t> of the </a:t>
              </a:r>
              <a:r>
                <a:rPr lang="it-IT" sz="1000" dirty="0" err="1"/>
                <a:t>closed</a:t>
              </a:r>
              <a:r>
                <a:rPr lang="it-IT" sz="1000" dirty="0"/>
                <a:t>-loop </a:t>
              </a:r>
              <a:r>
                <a:rPr lang="it-IT" sz="1000" dirty="0" err="1"/>
                <a:t>implantable</a:t>
              </a:r>
              <a:r>
                <a:rPr lang="it-IT" sz="1000" dirty="0"/>
                <a:t> system</a:t>
              </a:r>
            </a:p>
          </p:txBody>
        </p:sp>
      </p:grpSp>
      <p:sp>
        <p:nvSpPr>
          <p:cNvPr id="29" name="Segnaposto piè di pagina 28">
            <a:extLst>
              <a:ext uri="{FF2B5EF4-FFF2-40B4-BE49-F238E27FC236}">
                <a16:creationId xmlns:a16="http://schemas.microsoft.com/office/drawing/2014/main" id="{A98DB5B9-0256-47C9-8E9F-707D6021B27C}"/>
              </a:ext>
            </a:extLst>
          </p:cNvPr>
          <p:cNvSpPr>
            <a:spLocks noGrp="1"/>
          </p:cNvSpPr>
          <p:nvPr>
            <p:ph type="ftr" sz="quarter" idx="11"/>
          </p:nvPr>
        </p:nvSpPr>
        <p:spPr/>
        <p:txBody>
          <a:bodyPr/>
          <a:lstStyle/>
          <a:p>
            <a:r>
              <a:rPr lang="it-IT"/>
              <a:t>Martina Curcuruto, Beatrice Campo, Timofei Tunekov</a:t>
            </a:r>
          </a:p>
        </p:txBody>
      </p:sp>
    </p:spTree>
    <p:extLst>
      <p:ext uri="{BB962C8B-B14F-4D97-AF65-F5344CB8AC3E}">
        <p14:creationId xmlns:p14="http://schemas.microsoft.com/office/powerpoint/2010/main" val="33939311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CasellaDiTesto 48">
            <a:extLst>
              <a:ext uri="{FF2B5EF4-FFF2-40B4-BE49-F238E27FC236}">
                <a16:creationId xmlns:a16="http://schemas.microsoft.com/office/drawing/2014/main" id="{9400A1C2-6304-6EE1-94D8-E1FC6BD55131}"/>
              </a:ext>
            </a:extLst>
          </p:cNvPr>
          <p:cNvSpPr txBox="1"/>
          <p:nvPr/>
        </p:nvSpPr>
        <p:spPr>
          <a:xfrm>
            <a:off x="514618" y="240608"/>
            <a:ext cx="10863759" cy="769441"/>
          </a:xfrm>
          <a:prstGeom prst="rect">
            <a:avLst/>
          </a:prstGeom>
          <a:noFill/>
          <a:ln>
            <a:noFill/>
          </a:ln>
        </p:spPr>
        <p:txBody>
          <a:bodyPr wrap="square" lIns="91440" tIns="45720" rIns="91440" bIns="45720" rtlCol="0" anchor="t">
            <a:spAutoFit/>
          </a:bodyPr>
          <a:lstStyle/>
          <a:p>
            <a:r>
              <a:rPr lang="it-IT" sz="4400" b="1" dirty="0" err="1">
                <a:solidFill>
                  <a:schemeClr val="accent1">
                    <a:lumMod val="50000"/>
                  </a:schemeClr>
                </a:solidFill>
              </a:rPr>
              <a:t>Final</a:t>
            </a:r>
            <a:r>
              <a:rPr lang="it-IT" sz="4400" b="1" dirty="0">
                <a:solidFill>
                  <a:schemeClr val="accent1">
                    <a:lumMod val="50000"/>
                  </a:schemeClr>
                </a:solidFill>
              </a:rPr>
              <a:t> </a:t>
            </a:r>
            <a:r>
              <a:rPr lang="it-IT" sz="4400" b="1" dirty="0" err="1">
                <a:solidFill>
                  <a:schemeClr val="accent1">
                    <a:lumMod val="50000"/>
                  </a:schemeClr>
                </a:solidFill>
              </a:rPr>
              <a:t>implant</a:t>
            </a:r>
            <a:endParaRPr lang="it-IT" sz="4400" b="1" dirty="0">
              <a:solidFill>
                <a:schemeClr val="accent1">
                  <a:lumMod val="50000"/>
                </a:schemeClr>
              </a:solidFill>
            </a:endParaRPr>
          </a:p>
        </p:txBody>
      </p:sp>
      <p:cxnSp>
        <p:nvCxnSpPr>
          <p:cNvPr id="51" name="Connettore diritto 50">
            <a:extLst>
              <a:ext uri="{FF2B5EF4-FFF2-40B4-BE49-F238E27FC236}">
                <a16:creationId xmlns:a16="http://schemas.microsoft.com/office/drawing/2014/main" id="{B596D552-2047-8C1F-83E4-3A235BCB67D2}"/>
              </a:ext>
            </a:extLst>
          </p:cNvPr>
          <p:cNvCxnSpPr>
            <a:cxnSpLocks/>
          </p:cNvCxnSpPr>
          <p:nvPr/>
        </p:nvCxnSpPr>
        <p:spPr>
          <a:xfrm>
            <a:off x="168757" y="981581"/>
            <a:ext cx="11823374" cy="0"/>
          </a:xfrm>
          <a:prstGeom prst="line">
            <a:avLst/>
          </a:prstGeom>
          <a:ln w="38100">
            <a:solidFill>
              <a:schemeClr val="accent1">
                <a:lumMod val="50000"/>
              </a:schemeClr>
            </a:solidFill>
          </a:ln>
        </p:spPr>
        <p:style>
          <a:lnRef idx="2">
            <a:schemeClr val="accent1"/>
          </a:lnRef>
          <a:fillRef idx="0">
            <a:schemeClr val="accent1"/>
          </a:fillRef>
          <a:effectRef idx="1">
            <a:schemeClr val="accent1"/>
          </a:effectRef>
          <a:fontRef idx="minor">
            <a:schemeClr val="tx1"/>
          </a:fontRef>
        </p:style>
      </p:cxnSp>
      <p:sp>
        <p:nvSpPr>
          <p:cNvPr id="2" name="Segnaposto numero diapositiva 1">
            <a:extLst>
              <a:ext uri="{FF2B5EF4-FFF2-40B4-BE49-F238E27FC236}">
                <a16:creationId xmlns:a16="http://schemas.microsoft.com/office/drawing/2014/main" id="{BA1EF5C9-B573-B875-0268-7A1DC6447560}"/>
              </a:ext>
            </a:extLst>
          </p:cNvPr>
          <p:cNvSpPr>
            <a:spLocks noGrp="1"/>
          </p:cNvSpPr>
          <p:nvPr>
            <p:ph type="sldNum" sz="quarter" idx="12"/>
          </p:nvPr>
        </p:nvSpPr>
        <p:spPr/>
        <p:txBody>
          <a:bodyPr/>
          <a:lstStyle/>
          <a:p>
            <a:fld id="{EE20E198-D770-E846-8D64-3DEB0ED32209}" type="slidenum">
              <a:rPr lang="it-IT" smtClean="0"/>
              <a:t>9</a:t>
            </a:fld>
            <a:endParaRPr lang="it-IT"/>
          </a:p>
        </p:txBody>
      </p:sp>
      <p:grpSp>
        <p:nvGrpSpPr>
          <p:cNvPr id="3" name="Gruppo 2">
            <a:extLst>
              <a:ext uri="{FF2B5EF4-FFF2-40B4-BE49-F238E27FC236}">
                <a16:creationId xmlns:a16="http://schemas.microsoft.com/office/drawing/2014/main" id="{0CF4A876-DCAC-C57F-EE4B-B59B391B3272}"/>
              </a:ext>
            </a:extLst>
          </p:cNvPr>
          <p:cNvGrpSpPr/>
          <p:nvPr/>
        </p:nvGrpSpPr>
        <p:grpSpPr>
          <a:xfrm rot="17871287">
            <a:off x="-1966238" y="2612404"/>
            <a:ext cx="3600165" cy="3042266"/>
            <a:chOff x="-1966237" y="1537210"/>
            <a:chExt cx="4315886" cy="3783579"/>
          </a:xfrm>
        </p:grpSpPr>
        <p:grpSp>
          <p:nvGrpSpPr>
            <p:cNvPr id="4" name="Gruppo 3">
              <a:extLst>
                <a:ext uri="{FF2B5EF4-FFF2-40B4-BE49-F238E27FC236}">
                  <a16:creationId xmlns:a16="http://schemas.microsoft.com/office/drawing/2014/main" id="{9C57B051-4110-6EFC-8968-F885AA809207}"/>
                </a:ext>
              </a:extLst>
            </p:cNvPr>
            <p:cNvGrpSpPr/>
            <p:nvPr/>
          </p:nvGrpSpPr>
          <p:grpSpPr>
            <a:xfrm>
              <a:off x="-1966237" y="1537210"/>
              <a:ext cx="4315886" cy="3783579"/>
              <a:chOff x="257080" y="1895295"/>
              <a:chExt cx="4315886" cy="3783579"/>
            </a:xfrm>
          </p:grpSpPr>
          <p:sp>
            <p:nvSpPr>
              <p:cNvPr id="14" name="Figura a mano libera: forma 13">
                <a:extLst>
                  <a:ext uri="{FF2B5EF4-FFF2-40B4-BE49-F238E27FC236}">
                    <a16:creationId xmlns:a16="http://schemas.microsoft.com/office/drawing/2014/main" id="{53BCD0B4-87C5-2311-D784-C92C6693174F}"/>
                  </a:ext>
                </a:extLst>
              </p:cNvPr>
              <p:cNvSpPr/>
              <p:nvPr/>
            </p:nvSpPr>
            <p:spPr>
              <a:xfrm rot="3321968">
                <a:off x="1120450" y="2070908"/>
                <a:ext cx="1758865" cy="1662685"/>
              </a:xfrm>
              <a:custGeom>
                <a:avLst/>
                <a:gdLst>
                  <a:gd name="connsiteX0" fmla="*/ 297981 w 1758865"/>
                  <a:gd name="connsiteY0" fmla="*/ 0 h 1662685"/>
                  <a:gd name="connsiteX1" fmla="*/ 1758865 w 1758865"/>
                  <a:gd name="connsiteY1" fmla="*/ 1009071 h 1662685"/>
                  <a:gd name="connsiteX2" fmla="*/ 124448 w 1758865"/>
                  <a:gd name="connsiteY2" fmla="*/ 1662685 h 1662685"/>
                  <a:gd name="connsiteX3" fmla="*/ 70112 w 1758865"/>
                  <a:gd name="connsiteY3" fmla="*/ 1501059 h 1662685"/>
                  <a:gd name="connsiteX4" fmla="*/ 226577 w 1758865"/>
                  <a:gd name="connsiteY4" fmla="*/ 115422 h 1662685"/>
                  <a:gd name="connsiteX5" fmla="*/ 297981 w 1758865"/>
                  <a:gd name="connsiteY5" fmla="*/ 0 h 16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65" h="1662685">
                    <a:moveTo>
                      <a:pt x="297981" y="0"/>
                    </a:moveTo>
                    <a:lnTo>
                      <a:pt x="1758865" y="1009071"/>
                    </a:lnTo>
                    <a:lnTo>
                      <a:pt x="124448" y="1662685"/>
                    </a:lnTo>
                    <a:lnTo>
                      <a:pt x="70112" y="1501059"/>
                    </a:lnTo>
                    <a:cubicBezTo>
                      <a:pt x="-58252" y="1048597"/>
                      <a:pt x="-12781" y="550197"/>
                      <a:pt x="226577" y="115422"/>
                    </a:cubicBezTo>
                    <a:lnTo>
                      <a:pt x="297981"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5" name="Figura a mano libera: forma 14">
                <a:extLst>
                  <a:ext uri="{FF2B5EF4-FFF2-40B4-BE49-F238E27FC236}">
                    <a16:creationId xmlns:a16="http://schemas.microsoft.com/office/drawing/2014/main" id="{CD71B70D-A3D9-0A7A-DB60-97FC3C4AFECE}"/>
                  </a:ext>
                </a:extLst>
              </p:cNvPr>
              <p:cNvSpPr/>
              <p:nvPr/>
            </p:nvSpPr>
            <p:spPr>
              <a:xfrm rot="3321968">
                <a:off x="2069095" y="1746016"/>
                <a:ext cx="1414049" cy="1712607"/>
              </a:xfrm>
              <a:custGeom>
                <a:avLst/>
                <a:gdLst>
                  <a:gd name="connsiteX0" fmla="*/ 0 w 1414049"/>
                  <a:gd name="connsiteY0" fmla="*/ 735886 h 1712607"/>
                  <a:gd name="connsiteX1" fmla="*/ 73168 w 1414049"/>
                  <a:gd name="connsiteY1" fmla="*/ 640619 h 1712607"/>
                  <a:gd name="connsiteX2" fmla="*/ 1313689 w 1414049"/>
                  <a:gd name="connsiteY2" fmla="*/ 3769 h 1712607"/>
                  <a:gd name="connsiteX3" fmla="*/ 1414049 w 1414049"/>
                  <a:gd name="connsiteY3" fmla="*/ 0 h 1712607"/>
                  <a:gd name="connsiteX4" fmla="*/ 1414049 w 1414049"/>
                  <a:gd name="connsiteY4" fmla="*/ 1712607 h 1712607"/>
                  <a:gd name="connsiteX5" fmla="*/ 0 w 1414049"/>
                  <a:gd name="connsiteY5" fmla="*/ 735886 h 1712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049" h="1712607">
                    <a:moveTo>
                      <a:pt x="0" y="735886"/>
                    </a:moveTo>
                    <a:lnTo>
                      <a:pt x="73168" y="640619"/>
                    </a:lnTo>
                    <a:cubicBezTo>
                      <a:pt x="395057" y="262850"/>
                      <a:pt x="845085" y="43889"/>
                      <a:pt x="1313689" y="3769"/>
                    </a:cubicBezTo>
                    <a:lnTo>
                      <a:pt x="1414049" y="0"/>
                    </a:lnTo>
                    <a:lnTo>
                      <a:pt x="1414049" y="1712607"/>
                    </a:lnTo>
                    <a:lnTo>
                      <a:pt x="0" y="735886"/>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6" name="Figura a mano libera: forma 15">
                <a:extLst>
                  <a:ext uri="{FF2B5EF4-FFF2-40B4-BE49-F238E27FC236}">
                    <a16:creationId xmlns:a16="http://schemas.microsoft.com/office/drawing/2014/main" id="{B2B66158-B70B-946D-0FF6-68EAB0C6F6A3}"/>
                  </a:ext>
                </a:extLst>
              </p:cNvPr>
              <p:cNvSpPr/>
              <p:nvPr/>
            </p:nvSpPr>
            <p:spPr>
              <a:xfrm rot="3321968">
                <a:off x="2863585" y="3081697"/>
                <a:ext cx="1632045" cy="1786717"/>
              </a:xfrm>
              <a:custGeom>
                <a:avLst/>
                <a:gdLst>
                  <a:gd name="connsiteX0" fmla="*/ 0 w 1632045"/>
                  <a:gd name="connsiteY0" fmla="*/ 0 h 1786717"/>
                  <a:gd name="connsiteX1" fmla="*/ 132943 w 1632045"/>
                  <a:gd name="connsiteY1" fmla="*/ 7802 h 1786717"/>
                  <a:gd name="connsiteX2" fmla="*/ 979069 w 1632045"/>
                  <a:gd name="connsiteY2" fmla="*/ 322925 h 1786717"/>
                  <a:gd name="connsiteX3" fmla="*/ 1573316 w 1632045"/>
                  <a:gd name="connsiteY3" fmla="*/ 1002706 h 1786717"/>
                  <a:gd name="connsiteX4" fmla="*/ 1632045 w 1632045"/>
                  <a:gd name="connsiteY4" fmla="*/ 1134052 h 1786717"/>
                  <a:gd name="connsiteX5" fmla="*/ 0 w 1632045"/>
                  <a:gd name="connsiteY5" fmla="*/ 1786717 h 1786717"/>
                  <a:gd name="connsiteX6" fmla="*/ 0 w 1632045"/>
                  <a:gd name="connsiteY6" fmla="*/ 0 h 1786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2045" h="1786717">
                    <a:moveTo>
                      <a:pt x="0" y="0"/>
                    </a:moveTo>
                    <a:lnTo>
                      <a:pt x="132943" y="7802"/>
                    </a:lnTo>
                    <a:cubicBezTo>
                      <a:pt x="427345" y="39397"/>
                      <a:pt x="718303" y="142807"/>
                      <a:pt x="979069" y="322925"/>
                    </a:cubicBezTo>
                    <a:cubicBezTo>
                      <a:pt x="1239834" y="503043"/>
                      <a:pt x="1439548" y="738553"/>
                      <a:pt x="1573316" y="1002706"/>
                    </a:cubicBezTo>
                    <a:lnTo>
                      <a:pt x="1632045" y="1134052"/>
                    </a:lnTo>
                    <a:lnTo>
                      <a:pt x="0" y="1786717"/>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7" name="Figura a mano libera: forma 16">
                <a:extLst>
                  <a:ext uri="{FF2B5EF4-FFF2-40B4-BE49-F238E27FC236}">
                    <a16:creationId xmlns:a16="http://schemas.microsoft.com/office/drawing/2014/main" id="{4ED60D22-6AD8-E152-826F-A0A8EF056CB4}"/>
                  </a:ext>
                </a:extLst>
              </p:cNvPr>
              <p:cNvSpPr/>
              <p:nvPr/>
            </p:nvSpPr>
            <p:spPr>
              <a:xfrm rot="3321968">
                <a:off x="305048" y="2784085"/>
                <a:ext cx="1607929" cy="1703865"/>
              </a:xfrm>
              <a:custGeom>
                <a:avLst/>
                <a:gdLst>
                  <a:gd name="connsiteX0" fmla="*/ 0 w 1607929"/>
                  <a:gd name="connsiteY0" fmla="*/ 643021 h 1703865"/>
                  <a:gd name="connsiteX1" fmla="*/ 1607929 w 1607929"/>
                  <a:gd name="connsiteY1" fmla="*/ 0 h 1703865"/>
                  <a:gd name="connsiteX2" fmla="*/ 1607929 w 1607929"/>
                  <a:gd name="connsiteY2" fmla="*/ 1703865 h 1703865"/>
                  <a:gd name="connsiteX3" fmla="*/ 1466136 w 1607929"/>
                  <a:gd name="connsiteY3" fmla="*/ 1695544 h 1703865"/>
                  <a:gd name="connsiteX4" fmla="*/ 620010 w 1607929"/>
                  <a:gd name="connsiteY4" fmla="*/ 1380420 h 1703865"/>
                  <a:gd name="connsiteX5" fmla="*/ 25763 w 1607929"/>
                  <a:gd name="connsiteY5" fmla="*/ 700639 h 1703865"/>
                  <a:gd name="connsiteX6" fmla="*/ 0 w 1607929"/>
                  <a:gd name="connsiteY6" fmla="*/ 643021 h 1703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29" h="1703865">
                    <a:moveTo>
                      <a:pt x="0" y="643021"/>
                    </a:moveTo>
                    <a:lnTo>
                      <a:pt x="1607929" y="0"/>
                    </a:lnTo>
                    <a:lnTo>
                      <a:pt x="1607929" y="1703865"/>
                    </a:lnTo>
                    <a:lnTo>
                      <a:pt x="1466136" y="1695544"/>
                    </a:lnTo>
                    <a:cubicBezTo>
                      <a:pt x="1171734" y="1663948"/>
                      <a:pt x="880776" y="1560538"/>
                      <a:pt x="620010" y="1380420"/>
                    </a:cubicBezTo>
                    <a:cubicBezTo>
                      <a:pt x="359245" y="1200302"/>
                      <a:pt x="159530" y="964792"/>
                      <a:pt x="25763" y="700639"/>
                    </a:cubicBezTo>
                    <a:lnTo>
                      <a:pt x="0" y="643021"/>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18" name="Figura a mano libera: forma 17">
                <a:extLst>
                  <a:ext uri="{FF2B5EF4-FFF2-40B4-BE49-F238E27FC236}">
                    <a16:creationId xmlns:a16="http://schemas.microsoft.com/office/drawing/2014/main" id="{190C3454-5504-3D24-C003-787A8C2B0414}"/>
                  </a:ext>
                </a:extLst>
              </p:cNvPr>
              <p:cNvSpPr/>
              <p:nvPr/>
            </p:nvSpPr>
            <p:spPr>
              <a:xfrm rot="3321968">
                <a:off x="1338406" y="4108975"/>
                <a:ext cx="1414701" cy="1725098"/>
              </a:xfrm>
              <a:custGeom>
                <a:avLst/>
                <a:gdLst>
                  <a:gd name="connsiteX0" fmla="*/ 0 w 1414701"/>
                  <a:gd name="connsiteY0" fmla="*/ 0 h 1725098"/>
                  <a:gd name="connsiteX1" fmla="*/ 1414701 w 1414701"/>
                  <a:gd name="connsiteY1" fmla="*/ 977171 h 1725098"/>
                  <a:gd name="connsiteX2" fmla="*/ 1332031 w 1414701"/>
                  <a:gd name="connsiteY2" fmla="*/ 1084811 h 1725098"/>
                  <a:gd name="connsiteX3" fmla="*/ 91510 w 1414701"/>
                  <a:gd name="connsiteY3" fmla="*/ 1721662 h 1725098"/>
                  <a:gd name="connsiteX4" fmla="*/ 0 w 1414701"/>
                  <a:gd name="connsiteY4" fmla="*/ 1725098 h 1725098"/>
                  <a:gd name="connsiteX5" fmla="*/ 0 w 1414701"/>
                  <a:gd name="connsiteY5" fmla="*/ 0 h 172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701" h="1725098">
                    <a:moveTo>
                      <a:pt x="0" y="0"/>
                    </a:moveTo>
                    <a:lnTo>
                      <a:pt x="1414701" y="977171"/>
                    </a:lnTo>
                    <a:lnTo>
                      <a:pt x="1332031" y="1084811"/>
                    </a:lnTo>
                    <a:cubicBezTo>
                      <a:pt x="1010142" y="1462580"/>
                      <a:pt x="560114" y="1681541"/>
                      <a:pt x="91510" y="1721662"/>
                    </a:cubicBezTo>
                    <a:lnTo>
                      <a:pt x="0" y="1725098"/>
                    </a:lnTo>
                    <a:lnTo>
                      <a:pt x="0" y="0"/>
                    </a:lnTo>
                    <a:close/>
                  </a:path>
                </a:pathLst>
              </a:cu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sp>
            <p:nvSpPr>
              <p:cNvPr id="21" name="Figura a mano libera: forma 20">
                <a:extLst>
                  <a:ext uri="{FF2B5EF4-FFF2-40B4-BE49-F238E27FC236}">
                    <a16:creationId xmlns:a16="http://schemas.microsoft.com/office/drawing/2014/main" id="{5B9535AB-166D-CB04-4EFE-335A9C9A118D}"/>
                  </a:ext>
                </a:extLst>
              </p:cNvPr>
              <p:cNvSpPr/>
              <p:nvPr/>
            </p:nvSpPr>
            <p:spPr>
              <a:xfrm rot="3321968">
                <a:off x="1981980" y="3939305"/>
                <a:ext cx="1661813" cy="1572806"/>
              </a:xfrm>
              <a:custGeom>
                <a:avLst/>
                <a:gdLst>
                  <a:gd name="connsiteX0" fmla="*/ 0 w 1661813"/>
                  <a:gd name="connsiteY0" fmla="*/ 625102 h 1572806"/>
                  <a:gd name="connsiteX1" fmla="*/ 1563121 w 1661813"/>
                  <a:gd name="connsiteY1" fmla="*/ 0 h 1572806"/>
                  <a:gd name="connsiteX2" fmla="*/ 1591701 w 1661813"/>
                  <a:gd name="connsiteY2" fmla="*/ 85014 h 1572806"/>
                  <a:gd name="connsiteX3" fmla="*/ 1435236 w 1661813"/>
                  <a:gd name="connsiteY3" fmla="*/ 1470652 h 1572806"/>
                  <a:gd name="connsiteX4" fmla="*/ 1372039 w 1661813"/>
                  <a:gd name="connsiteY4" fmla="*/ 1572806 h 1572806"/>
                  <a:gd name="connsiteX5" fmla="*/ 0 w 1661813"/>
                  <a:gd name="connsiteY5" fmla="*/ 625102 h 15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1813" h="1572806">
                    <a:moveTo>
                      <a:pt x="0" y="625102"/>
                    </a:moveTo>
                    <a:lnTo>
                      <a:pt x="1563121" y="0"/>
                    </a:lnTo>
                    <a:lnTo>
                      <a:pt x="1591701" y="85014"/>
                    </a:lnTo>
                    <a:cubicBezTo>
                      <a:pt x="1720065" y="537476"/>
                      <a:pt x="1674594" y="1035876"/>
                      <a:pt x="1435236" y="1470652"/>
                    </a:cubicBezTo>
                    <a:lnTo>
                      <a:pt x="1372039" y="1572806"/>
                    </a:lnTo>
                    <a:lnTo>
                      <a:pt x="0" y="625102"/>
                    </a:lnTo>
                    <a:close/>
                  </a:path>
                </a:pathLst>
              </a:cu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it-IT"/>
              </a:p>
            </p:txBody>
          </p:sp>
        </p:grpSp>
        <p:grpSp>
          <p:nvGrpSpPr>
            <p:cNvPr id="5" name="Gruppo 4">
              <a:extLst>
                <a:ext uri="{FF2B5EF4-FFF2-40B4-BE49-F238E27FC236}">
                  <a16:creationId xmlns:a16="http://schemas.microsoft.com/office/drawing/2014/main" id="{71C290A7-FA94-77F7-CF11-3A238F7C0D44}"/>
                </a:ext>
              </a:extLst>
            </p:cNvPr>
            <p:cNvGrpSpPr/>
            <p:nvPr/>
          </p:nvGrpSpPr>
          <p:grpSpPr>
            <a:xfrm>
              <a:off x="-1431633" y="2015586"/>
              <a:ext cx="3304707" cy="2951771"/>
              <a:chOff x="-1431633" y="2015586"/>
              <a:chExt cx="3304707" cy="2951771"/>
            </a:xfrm>
          </p:grpSpPr>
          <p:pic>
            <p:nvPicPr>
              <p:cNvPr id="6" name="Elemento grafico 5" descr="Medico (femminile) con riempimento a tinta unita">
                <a:extLst>
                  <a:ext uri="{FF2B5EF4-FFF2-40B4-BE49-F238E27FC236}">
                    <a16:creationId xmlns:a16="http://schemas.microsoft.com/office/drawing/2014/main" id="{ACEC8A3A-2418-A865-7060-5250789FE0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6503" y="2971800"/>
                <a:ext cx="846571" cy="846571"/>
              </a:xfrm>
              <a:prstGeom prst="rect">
                <a:avLst/>
              </a:prstGeom>
            </p:spPr>
          </p:pic>
          <p:pic>
            <p:nvPicPr>
              <p:cNvPr id="7" name="Elemento grafico 6" descr="Lampadina e ingranaggio con riempimento a tinta unita">
                <a:extLst>
                  <a:ext uri="{FF2B5EF4-FFF2-40B4-BE49-F238E27FC236}">
                    <a16:creationId xmlns:a16="http://schemas.microsoft.com/office/drawing/2014/main" id="{DDEB3F60-6075-1526-2791-60D98386E85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4000236">
                <a:off x="362582" y="4181905"/>
                <a:ext cx="785452" cy="785452"/>
              </a:xfrm>
              <a:prstGeom prst="rect">
                <a:avLst/>
              </a:prstGeom>
            </p:spPr>
          </p:pic>
          <p:pic>
            <p:nvPicPr>
              <p:cNvPr id="8" name="Elemento grafico 7" descr="Domande con riempimento a tinta unita">
                <a:extLst>
                  <a:ext uri="{FF2B5EF4-FFF2-40B4-BE49-F238E27FC236}">
                    <a16:creationId xmlns:a16="http://schemas.microsoft.com/office/drawing/2014/main" id="{4EFBAC98-45CF-2E75-D5A3-8A6770E6871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144322">
                <a:off x="-817998" y="2015586"/>
                <a:ext cx="789478" cy="789478"/>
              </a:xfrm>
              <a:prstGeom prst="rect">
                <a:avLst/>
              </a:prstGeom>
            </p:spPr>
          </p:pic>
          <p:pic>
            <p:nvPicPr>
              <p:cNvPr id="9" name="Elemento grafico 8" descr="Punto interrogativo con riempimento a tinta unita">
                <a:extLst>
                  <a:ext uri="{FF2B5EF4-FFF2-40B4-BE49-F238E27FC236}">
                    <a16:creationId xmlns:a16="http://schemas.microsoft.com/office/drawing/2014/main" id="{1EEC0D63-361A-79F3-5EC6-5AF49301E36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7160975">
                <a:off x="-764685" y="4181939"/>
                <a:ext cx="759518" cy="759518"/>
              </a:xfrm>
              <a:prstGeom prst="rect">
                <a:avLst/>
              </a:prstGeom>
            </p:spPr>
          </p:pic>
          <p:pic>
            <p:nvPicPr>
              <p:cNvPr id="10" name="Elemento grafico 9" descr="Testa con ingranaggi con riempimento a tinta unita">
                <a:extLst>
                  <a:ext uri="{FF2B5EF4-FFF2-40B4-BE49-F238E27FC236}">
                    <a16:creationId xmlns:a16="http://schemas.microsoft.com/office/drawing/2014/main" id="{EE926CA7-3D18-B764-7A26-A813F7BDB7B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rot="10800000">
                <a:off x="-1431633" y="3057975"/>
                <a:ext cx="759518" cy="759518"/>
              </a:xfrm>
              <a:prstGeom prst="rect">
                <a:avLst/>
              </a:prstGeom>
            </p:spPr>
          </p:pic>
          <p:sp>
            <p:nvSpPr>
              <p:cNvPr id="13" name="Connettore 12">
                <a:extLst>
                  <a:ext uri="{FF2B5EF4-FFF2-40B4-BE49-F238E27FC236}">
                    <a16:creationId xmlns:a16="http://schemas.microsoft.com/office/drawing/2014/main" id="{5D53BC17-6CE0-2071-F3D1-DD2F2AE315D6}"/>
                  </a:ext>
                </a:extLst>
              </p:cNvPr>
              <p:cNvSpPr/>
              <p:nvPr/>
            </p:nvSpPr>
            <p:spPr>
              <a:xfrm>
                <a:off x="-487071" y="2792055"/>
                <a:ext cx="1260000" cy="1260000"/>
              </a:xfrm>
              <a:prstGeom prst="flowChart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
        <p:nvSpPr>
          <p:cNvPr id="29" name="Segnaposto piè di pagina 28">
            <a:extLst>
              <a:ext uri="{FF2B5EF4-FFF2-40B4-BE49-F238E27FC236}">
                <a16:creationId xmlns:a16="http://schemas.microsoft.com/office/drawing/2014/main" id="{A98DB5B9-0256-47C9-8E9F-707D6021B27C}"/>
              </a:ext>
            </a:extLst>
          </p:cNvPr>
          <p:cNvSpPr>
            <a:spLocks noGrp="1"/>
          </p:cNvSpPr>
          <p:nvPr>
            <p:ph type="ftr" sz="quarter" idx="11"/>
          </p:nvPr>
        </p:nvSpPr>
        <p:spPr/>
        <p:txBody>
          <a:bodyPr/>
          <a:lstStyle/>
          <a:p>
            <a:r>
              <a:rPr lang="it-IT"/>
              <a:t>Martina Curcuruto, Beatrice Campo, Timofei Tunekov</a:t>
            </a:r>
          </a:p>
        </p:txBody>
      </p:sp>
      <p:pic>
        <p:nvPicPr>
          <p:cNvPr id="11" name="Picture 14">
            <a:extLst>
              <a:ext uri="{FF2B5EF4-FFF2-40B4-BE49-F238E27FC236}">
                <a16:creationId xmlns:a16="http://schemas.microsoft.com/office/drawing/2014/main" id="{44FD7B40-B30C-1F68-BC16-87084D3304D2}"/>
              </a:ext>
            </a:extLst>
          </p:cNvPr>
          <p:cNvPicPr>
            <a:picLocks noChangeAspect="1"/>
          </p:cNvPicPr>
          <p:nvPr/>
        </p:nvPicPr>
        <p:blipFill>
          <a:blip r:embed="rId12"/>
          <a:stretch>
            <a:fillRect/>
          </a:stretch>
        </p:blipFill>
        <p:spPr>
          <a:xfrm>
            <a:off x="3175907" y="1603166"/>
            <a:ext cx="6132567" cy="3179549"/>
          </a:xfrm>
          <a:prstGeom prst="rect">
            <a:avLst/>
          </a:prstGeom>
        </p:spPr>
      </p:pic>
      <p:sp>
        <p:nvSpPr>
          <p:cNvPr id="12" name="TextBox 16">
            <a:extLst>
              <a:ext uri="{FF2B5EF4-FFF2-40B4-BE49-F238E27FC236}">
                <a16:creationId xmlns:a16="http://schemas.microsoft.com/office/drawing/2014/main" id="{36CF0EB5-5E87-9D98-D775-0540223EFE2E}"/>
              </a:ext>
            </a:extLst>
          </p:cNvPr>
          <p:cNvSpPr txBox="1"/>
          <p:nvPr/>
        </p:nvSpPr>
        <p:spPr>
          <a:xfrm>
            <a:off x="3292176" y="4923006"/>
            <a:ext cx="6316519" cy="830997"/>
          </a:xfrm>
          <a:prstGeom prst="rect">
            <a:avLst/>
          </a:prstGeom>
          <a:noFill/>
        </p:spPr>
        <p:txBody>
          <a:bodyPr wrap="square">
            <a:spAutoFit/>
          </a:bodyPr>
          <a:lstStyle/>
          <a:p>
            <a:r>
              <a:rPr lang="en-US" sz="1200" b="1" dirty="0"/>
              <a:t>Panel A </a:t>
            </a:r>
            <a:r>
              <a:rPr lang="en-US" sz="1200" dirty="0"/>
              <a:t>Electrode configurations for each of the three waveforms leading to optimal pressor  responses. The train of pulses associated with each waveform is shown on the right together with an  emphasis on the short delay between each waveform, which aims to replicate the natural propagation </a:t>
            </a:r>
            <a:r>
              <a:rPr lang="en-US" sz="1200"/>
              <a:t>of information </a:t>
            </a:r>
            <a:r>
              <a:rPr lang="en-US" sz="1200" dirty="0"/>
              <a:t>down the spinal cord</a:t>
            </a:r>
          </a:p>
        </p:txBody>
      </p:sp>
    </p:spTree>
    <p:extLst>
      <p:ext uri="{BB962C8B-B14F-4D97-AF65-F5344CB8AC3E}">
        <p14:creationId xmlns:p14="http://schemas.microsoft.com/office/powerpoint/2010/main" val="2207321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1857</Words>
  <Application>Microsoft Office PowerPoint</Application>
  <PresentationFormat>Widescreen</PresentationFormat>
  <Paragraphs>245</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-apple-system</vt:lpstr>
      <vt:lpstr>Aptos</vt:lpstr>
      <vt:lpstr>Aptos Display</vt:lpstr>
      <vt:lpstr>Arial</vt:lpstr>
      <vt:lpstr>Calibri</vt:lpstr>
      <vt:lpstr>Wingdings</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Beatrice Campo</dc:creator>
  <cp:lastModifiedBy>TiM</cp:lastModifiedBy>
  <cp:revision>7</cp:revision>
  <dcterms:created xsi:type="dcterms:W3CDTF">2024-09-13T13:11:11Z</dcterms:created>
  <dcterms:modified xsi:type="dcterms:W3CDTF">2024-10-04T13:35:30Z</dcterms:modified>
</cp:coreProperties>
</file>