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38" r:id="rId2"/>
    <p:sldMasterId id="2147483848" r:id="rId3"/>
  </p:sldMasterIdLst>
  <p:notesMasterIdLst>
    <p:notesMasterId r:id="rId30"/>
  </p:notesMasterIdLst>
  <p:sldIdLst>
    <p:sldId id="6944" r:id="rId4"/>
    <p:sldId id="1267" r:id="rId5"/>
    <p:sldId id="1268" r:id="rId6"/>
    <p:sldId id="1269" r:id="rId7"/>
    <p:sldId id="1270" r:id="rId8"/>
    <p:sldId id="1271" r:id="rId9"/>
    <p:sldId id="1272" r:id="rId10"/>
    <p:sldId id="1273" r:id="rId11"/>
    <p:sldId id="1274" r:id="rId12"/>
    <p:sldId id="1333" r:id="rId13"/>
    <p:sldId id="1334" r:id="rId14"/>
    <p:sldId id="6951" r:id="rId15"/>
    <p:sldId id="6949" r:id="rId16"/>
    <p:sldId id="6945" r:id="rId17"/>
    <p:sldId id="6953" r:id="rId18"/>
    <p:sldId id="6950" r:id="rId19"/>
    <p:sldId id="985" r:id="rId20"/>
    <p:sldId id="6952" r:id="rId21"/>
    <p:sldId id="1117" r:id="rId22"/>
    <p:sldId id="1118" r:id="rId23"/>
    <p:sldId id="6946" r:id="rId24"/>
    <p:sldId id="1049" r:id="rId25"/>
    <p:sldId id="1050" r:id="rId26"/>
    <p:sldId id="6947" r:id="rId27"/>
    <p:sldId id="6954" r:id="rId28"/>
    <p:sldId id="6955" r:id="rId29"/>
  </p:sldIdLst>
  <p:sldSz cx="12192000" cy="6858000"/>
  <p:notesSz cx="6858000" cy="9144000"/>
  <p:embeddedFontLst>
    <p:embeddedFont>
      <p:font typeface="Bahnschrift" panose="020B0502040204020203" pitchFamily="34" charset="0"/>
      <p:regular r:id="rId31"/>
      <p:bold r:id="rId32"/>
    </p:embeddedFont>
    <p:embeddedFont>
      <p:font typeface="Bahnschrift Light" panose="020B0502040204020203" pitchFamily="34" charset="0"/>
      <p:regular r:id="rId33"/>
    </p:embeddedFont>
    <p:embeddedFont>
      <p:font typeface="Bahnschrift SemiLight" panose="020B0502040204020203" pitchFamily="34" charset="0"/>
      <p:regular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54F5E8-52A6-411E-A0A8-2F7A6452E2E1}">
          <p14:sldIdLst>
            <p14:sldId id="6944"/>
            <p14:sldId id="1267"/>
            <p14:sldId id="1268"/>
            <p14:sldId id="1269"/>
            <p14:sldId id="1270"/>
            <p14:sldId id="1271"/>
            <p14:sldId id="1272"/>
            <p14:sldId id="1273"/>
            <p14:sldId id="1274"/>
            <p14:sldId id="1333"/>
            <p14:sldId id="1334"/>
            <p14:sldId id="6951"/>
            <p14:sldId id="6949"/>
            <p14:sldId id="6945"/>
            <p14:sldId id="6953"/>
            <p14:sldId id="6950"/>
            <p14:sldId id="985"/>
            <p14:sldId id="6952"/>
            <p14:sldId id="1117"/>
            <p14:sldId id="1118"/>
            <p14:sldId id="6946"/>
            <p14:sldId id="1049"/>
            <p14:sldId id="1050"/>
            <p14:sldId id="6947"/>
            <p14:sldId id="6954"/>
            <p14:sldId id="69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FFF"/>
    <a:srgbClr val="FBE5D6"/>
    <a:srgbClr val="008080"/>
    <a:srgbClr val="1648FF"/>
    <a:srgbClr val="000000"/>
    <a:srgbClr val="006060"/>
    <a:srgbClr val="ED7D31"/>
    <a:srgbClr val="FFFFFF"/>
    <a:srgbClr val="896501"/>
    <a:srgbClr val="F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0" autoAdjust="0"/>
    <p:restoredTop sz="84049" autoAdjust="0"/>
  </p:normalViewPr>
  <p:slideViewPr>
    <p:cSldViewPr snapToGrid="0">
      <p:cViewPr varScale="1">
        <p:scale>
          <a:sx n="69" d="100"/>
          <a:sy n="69" d="100"/>
        </p:scale>
        <p:origin x="418" y="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9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30BFE-B24F-47B5-AA51-D40A153CCB49}" type="datetimeFigureOut">
              <a:rPr lang="en-GB" smtClean="0"/>
              <a:t>16/04/2025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A880-9E8A-48E0-9E70-1D0D847B01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59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French</a:t>
            </a:r>
          </a:p>
          <a:p>
            <a:r>
              <a:rPr lang="en-CH"/>
              <a:t>French?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3A880-9E8A-48E0-9E70-1D0D847B017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88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LOCALLY CAN LOOK VERY</a:t>
            </a:r>
            <a:r>
              <a:rPr lang="de-CH" baseline="0" dirty="0"/>
              <a:t> SIMILAR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48B4B-2965-47E4-8F24-43114F87BBEC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555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42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Hope you all had breakfast...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48B4B-2965-47E4-8F24-43114F87BBEC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555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01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 objects are </a:t>
            </a:r>
            <a:r>
              <a:rPr lang="en-GB" dirty="0" err="1"/>
              <a:t>topolocigally</a:t>
            </a:r>
            <a:r>
              <a:rPr lang="en-GB" dirty="0"/>
              <a:t> different if…</a:t>
            </a:r>
          </a:p>
          <a:p>
            <a:r>
              <a:rPr lang="en-GB" dirty="0"/>
              <a:t>We will return</a:t>
            </a:r>
          </a:p>
          <a:p>
            <a:r>
              <a:rPr lang="en-GB" dirty="0"/>
              <a:t>CMP seemed for a long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55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848B4B-2965-47E4-8F24-43114F87BBEC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5551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96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C59AE-518D-4700-9237-1B251D89902F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200" baseline="0" noProof="0" dirty="0"/>
              <a:t>REVEALS THE STRUCTURE OF THE EIGENSTATES</a:t>
            </a: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C59AE-518D-4700-9237-1B251D89902F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200" baseline="0" noProof="0" dirty="0"/>
              <a:t>REVEALS THE STRUCTURE OF THE EIGENSTATES</a:t>
            </a:r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C59AE-518D-4700-9237-1B251D89902F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32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67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D8E44-CC78-4F58-ACC4-A2C3C12760F0}" type="datetimeFigureOut">
              <a:rPr lang="en-GB" smtClean="0"/>
              <a:t>16/04/2025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81400" cy="365125"/>
          </a:xfrm>
          <a:prstGeom prst="rect">
            <a:avLst/>
          </a:prstGeom>
        </p:spPr>
        <p:txBody>
          <a:bodyPr/>
          <a:lstStyle/>
          <a:p>
            <a:fld id="{DAE92229-006B-4887-967C-421A685C8C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65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597673"/>
            <a:ext cx="10363200" cy="53553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8679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1014133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05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256928" y="2713452"/>
            <a:ext cx="7680853" cy="6260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243427"/>
            <a:ext cx="10363200" cy="1470025"/>
          </a:xfrm>
          <a:noFill/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723" y="3068960"/>
            <a:ext cx="7670304" cy="1752600"/>
          </a:xfrm>
          <a:noFill/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059A0"/>
                </a:solidFill>
              </a:defRPr>
            </a:lvl1pPr>
          </a:lstStyle>
          <a:p>
            <a:fld id="{7EFE3E1E-1916-4379-9153-0F29ED8D491A}" type="datetime1">
              <a:rPr lang="en-US" smtClean="0"/>
              <a:pPr/>
              <a:t>4/16/2025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F807-3C2E-4871-897B-F5A6027840F1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23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3971-47D7-4F40-BA82-5F00470A3127}" type="datetime1">
              <a:rPr lang="en-US" smtClean="0">
                <a:solidFill>
                  <a:prstClr val="white"/>
                </a:solidFill>
              </a:rPr>
              <a:pPr/>
              <a:t>4/16/2025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6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B1FF-4B8B-4249-ADBC-1DA822B08DEB}" type="datetime1">
              <a:rPr lang="en-US" smtClean="0">
                <a:solidFill>
                  <a:prstClr val="white"/>
                </a:solidFill>
              </a:rPr>
              <a:pPr/>
              <a:t>4/16/2025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7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1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218B-52AE-4CFF-9098-D7696A68A541}" type="datetime1">
              <a:rPr lang="en-US" smtClean="0">
                <a:solidFill>
                  <a:prstClr val="white"/>
                </a:solidFill>
              </a:rPr>
              <a:pPr/>
              <a:t>4/16/2025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5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F804-871B-4A83-B6BD-B5726B2BFBDB}" type="datetime1">
              <a:rPr lang="en-US" smtClean="0">
                <a:solidFill>
                  <a:prstClr val="white"/>
                </a:solidFill>
              </a:rPr>
              <a:pPr/>
              <a:t>4/16/2025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44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2118-9FEA-4B33-B651-3DFA16740846}" type="datetime1">
              <a:rPr lang="en-US" smtClean="0">
                <a:solidFill>
                  <a:prstClr val="white"/>
                </a:solidFill>
              </a:rPr>
              <a:pPr/>
              <a:t>4/16/2025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Sebastian Fava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292561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22" y="6549620"/>
            <a:ext cx="29543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7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B83E-8638-4960-B40C-53F6AD83AC2D}" type="datetime1">
              <a:rPr lang="en-US" smtClean="0">
                <a:solidFill>
                  <a:prstClr val="white"/>
                </a:solidFill>
              </a:rPr>
              <a:pPr/>
              <a:t>4/16/2025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4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9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F0CD-766C-40EC-BF7A-331AE6F11104}" type="datetime1">
              <a:rPr lang="en-US" smtClean="0">
                <a:solidFill>
                  <a:prstClr val="white"/>
                </a:solidFill>
              </a:rPr>
              <a:pPr/>
              <a:t>4/16/2025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prstClr val="white"/>
                </a:solidFill>
              </a:rPr>
              <a:t>15 UFPS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A86D-C29E-4B5D-BF3D-7EB84E6A439B}" type="datetime1">
              <a:rPr lang="en-US" smtClean="0">
                <a:solidFill>
                  <a:prstClr val="white"/>
                </a:solidFill>
              </a:rPr>
              <a:pPr/>
              <a:t>4/16/2025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>
                <a:solidFill>
                  <a:prstClr val="white"/>
                </a:solidFill>
              </a:rPr>
              <a:t>xxxxxxxxxxx</a:t>
            </a: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Grafik 10" descr="mpsd-logo_white_symbol_RGB_b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117" y="6541528"/>
            <a:ext cx="353359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29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447183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6713" y="1142985"/>
            <a:ext cx="10830983" cy="5078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/>
          <p:cNvSpPr txBox="1">
            <a:spLocks/>
          </p:cNvSpPr>
          <p:nvPr userDrawn="1"/>
        </p:nvSpPr>
        <p:spPr bwMode="auto">
          <a:xfrm>
            <a:off x="1035051" y="116632"/>
            <a:ext cx="111224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endParaRPr lang="de-DE" sz="4000" b="0" kern="0" dirty="0">
              <a:solidFill>
                <a:schemeClr val="accent2">
                  <a:lumMod val="60000"/>
                  <a:lumOff val="40000"/>
                </a:schemeClr>
              </a:solidFill>
              <a:latin typeface="Gentium"/>
            </a:endParaRPr>
          </a:p>
        </p:txBody>
      </p:sp>
    </p:spTree>
    <p:extLst>
      <p:ext uri="{BB962C8B-B14F-4D97-AF65-F5344CB8AC3E}">
        <p14:creationId xmlns:p14="http://schemas.microsoft.com/office/powerpoint/2010/main" val="397312306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5866578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4418" y="1196976"/>
            <a:ext cx="5312833" cy="507841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40451" y="1196976"/>
            <a:ext cx="5314949" cy="507841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0121539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1157417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449135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285574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4040285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648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027196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4418" y="1196976"/>
            <a:ext cx="10830983" cy="50784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4808514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48184" y="260350"/>
            <a:ext cx="2707216" cy="60150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4418" y="260350"/>
            <a:ext cx="7920567" cy="60150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08907675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6713" y="1142985"/>
            <a:ext cx="10830983" cy="5078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9297442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013" y="3159000"/>
            <a:ext cx="5895975" cy="1089529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56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1112000" y="0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0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89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I+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1112000" y="0"/>
            <a:ext cx="1080000" cy="10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5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52" y="1485900"/>
            <a:ext cx="11520000" cy="481802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6104965" y="6414247"/>
            <a:ext cx="6087035" cy="44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01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176" y="1633818"/>
            <a:ext cx="5683624" cy="4543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3818"/>
            <a:ext cx="5688106" cy="454314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6104965" y="6414247"/>
            <a:ext cx="6087035" cy="44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/>
          </p:nvPr>
        </p:nvSpPr>
        <p:spPr>
          <a:xfrm>
            <a:off x="6096000" y="6315075"/>
            <a:ext cx="6096000" cy="542925"/>
          </a:xfrm>
        </p:spPr>
        <p:txBody>
          <a:bodyPr/>
          <a:lstStyle>
            <a:lvl1pPr marL="0" indent="0" algn="r">
              <a:buFont typeface="+mj-lt"/>
              <a:buNone/>
              <a:defRPr sz="2400"/>
            </a:lvl1pPr>
            <a:lvl2pPr marL="457200" indent="0" algn="r">
              <a:buFont typeface="+mj-lt"/>
              <a:buNone/>
              <a:defRPr/>
            </a:lvl2pPr>
            <a:lvl3pPr marL="914400" indent="0" algn="r">
              <a:buFont typeface="+mj-lt"/>
              <a:buNone/>
              <a:defRPr/>
            </a:lvl3pPr>
            <a:lvl4pPr marL="1371600" indent="0" algn="r">
              <a:buFont typeface="+mj-lt"/>
              <a:buNone/>
              <a:defRPr/>
            </a:lvl4pPr>
            <a:lvl5pPr marL="1828800" indent="0" algn="r">
              <a:buFont typeface="+mj-lt"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52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000" y="180000"/>
            <a:ext cx="1008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5" y="1825625"/>
            <a:ext cx="1152525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0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4" r:id="rId3"/>
    <p:sldLayoutId id="2147483661" r:id="rId4"/>
    <p:sldLayoutId id="2147483658" r:id="rId5"/>
    <p:sldLayoutId id="2147483662" r:id="rId6"/>
    <p:sldLayoutId id="2147483660" r:id="rId7"/>
    <p:sldLayoutId id="2147483650" r:id="rId8"/>
    <p:sldLayoutId id="2147483652" r:id="rId9"/>
    <p:sldLayoutId id="2147483649" r:id="rId10"/>
    <p:sldLayoutId id="2147483657" r:id="rId11"/>
    <p:sldLayoutId id="214748377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Bahnschrift Semi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Rectangle 8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30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25344"/>
            <a:ext cx="2844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1225AB3-C1A2-4D5C-A053-3E5654B8C5CC}" type="datetime1">
              <a:rPr lang="en-US" smtClean="0">
                <a:solidFill>
                  <a:prstClr val="white"/>
                </a:solidFill>
              </a:rPr>
              <a:pPr/>
              <a:t>4/16/2025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5344"/>
            <a:ext cx="3860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Sebastian Fava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25344"/>
            <a:ext cx="28448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0D13EAE-38DB-4EF4-A01A-B555F6F7F52D}" type="slidenum">
              <a:rPr lang="de-DE" smtClean="0">
                <a:solidFill>
                  <a:prstClr val="white"/>
                </a:solidFill>
              </a:rPr>
              <a:pPr/>
              <a:t>‹#›</a:t>
            </a:fld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63500">
            <a:solidFill>
              <a:srgbClr val="3059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F1D059-78DB-45E8-B9AC-61624216EA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639" y="6549620"/>
            <a:ext cx="38211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1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3059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ahnschrift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-18289" y="-4961"/>
            <a:ext cx="12210289" cy="6885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/>
            <a:endParaRPr lang="de-CH" sz="1800"/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35052" y="260350"/>
            <a:ext cx="101642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3887755" y="6600524"/>
            <a:ext cx="884581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400" b="0" i="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.</a:t>
            </a:r>
            <a:endParaRPr lang="en-US" sz="14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9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ransition spd="slow"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accent2">
              <a:lumMod val="60000"/>
              <a:lumOff val="40000"/>
            </a:schemeClr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i="1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i="1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i="1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i="1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i="1">
          <a:solidFill>
            <a:srgbClr val="3333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11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5.wdp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327" y="112173"/>
            <a:ext cx="12224327" cy="2585323"/>
          </a:xfrm>
        </p:spPr>
        <p:txBody>
          <a:bodyPr/>
          <a:lstStyle/>
          <a:p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MSE-494 </a:t>
            </a:r>
            <a:b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Quantum materials: fundamentals and applications</a:t>
            </a:r>
            <a:b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CH" sz="3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Week 8, Spring 2025</a:t>
            </a:r>
            <a:endParaRPr lang="en-GB" sz="5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7745" y="2609195"/>
            <a:ext cx="291473" cy="370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576831" y="2710795"/>
            <a:ext cx="703943" cy="435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44110" y="5223165"/>
            <a:ext cx="6617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Gregor Jotzu</a:t>
            </a:r>
            <a:endParaRPr kumimoji="0" lang="en-CH" sz="2800" b="0" i="0" u="none" strike="noStrike" kern="1200" cap="none" spc="0" normalizeH="0" baseline="0" noProof="0" dirty="0">
              <a:ln>
                <a:noFill/>
              </a:ln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algn="r"/>
            <a:r>
              <a:rPr lang="en-CH" sz="2800" dirty="0">
                <a:solidFill>
                  <a:schemeClr val="tx2">
                    <a:lumMod val="50000"/>
                  </a:schemeClr>
                </a:solidFill>
              </a:rPr>
              <a:t>Dynamic Quantum Materials Laboratory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 dirty="0">
                <a:ln>
                  <a:noFill/>
                </a:ln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lang="en-CH" sz="2800" dirty="0">
                <a:solidFill>
                  <a:srgbClr val="2564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de-CH" sz="2800" b="0" i="0" u="none" strike="noStrike" kern="1200" cap="none" spc="0" normalizeH="0" baseline="0" noProof="0" dirty="0">
              <a:ln>
                <a:noFill/>
              </a:ln>
              <a:solidFill>
                <a:srgbClr val="256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81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4"/>
    </mc:Choice>
    <mc:Fallback xmlns="">
      <p:transition spd="slow" advTm="133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9568" y="404664"/>
            <a:ext cx="8392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en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Physical consequences: </a:t>
            </a: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GB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“Hairy Ball Theorem”</a:t>
            </a: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2145" y="5445224"/>
            <a:ext cx="20692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 vortices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7800" y="5445224"/>
            <a:ext cx="1796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vortices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" name="Picture 2" descr="C:\Users\Gregor\Documents\sphere_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7793" y="1559497"/>
            <a:ext cx="3429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Gregor\Documents\torus_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737" y="2204864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10605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9564" y="404664"/>
            <a:ext cx="8392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en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Physical consequences: </a:t>
            </a: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GB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“Hairy Ball Theorem”</a:t>
            </a: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218" name="Picture 2" descr="C:\Users\Gregor\Documents\ETH Conferences\2014 Beijing\talk\furtoru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3" b="89974" l="2051" r="9873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953" y="1700808"/>
            <a:ext cx="5155773" cy="386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92145" y="5445224"/>
            <a:ext cx="20692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 vortices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7800" y="5445224"/>
            <a:ext cx="17967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 vortices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219" name="Picture 3" descr="C:\Users\Gregor\Documents\ETH Conferences\2014 Beijing\talk\hairyballhead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1504" y="1700808"/>
            <a:ext cx="3240360" cy="33695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3088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996E3-F33F-A2DC-FD93-977A93DB2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941FB9-960D-450D-E3A7-005AB45C1908}"/>
              </a:ext>
            </a:extLst>
          </p:cNvPr>
          <p:cNvSpPr txBox="1"/>
          <p:nvPr/>
        </p:nvSpPr>
        <p:spPr>
          <a:xfrm>
            <a:off x="1886328" y="404664"/>
            <a:ext cx="8419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en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Physical consequences: </a:t>
            </a: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Quantum Hall effect</a:t>
            </a: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7EB49-2BAD-8E5D-AE17-F532B5D928F8}"/>
              </a:ext>
            </a:extLst>
          </p:cNvPr>
          <p:cNvSpPr txBox="1"/>
          <p:nvPr/>
        </p:nvSpPr>
        <p:spPr>
          <a:xfrm>
            <a:off x="7867506" y="64533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b="0" i="0" dirty="0">
                <a:solidFill>
                  <a:schemeClr val="bg2"/>
                </a:solidFill>
                <a:effectLst/>
                <a:latin typeface="-apple-system"/>
              </a:rPr>
              <a:t>Manchester University</a:t>
            </a:r>
            <a:endParaRPr lang="en-CH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2CC4C7-ADB0-05D8-2D78-645EE3831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456" y="1068637"/>
            <a:ext cx="7883584" cy="5384698"/>
          </a:xfrm>
          <a:prstGeom prst="rect">
            <a:avLst/>
          </a:prstGeom>
        </p:spPr>
      </p:pic>
      <p:pic>
        <p:nvPicPr>
          <p:cNvPr id="1026" name="Picture 2" descr="GaAs heterostructure on a carrier">
            <a:extLst>
              <a:ext uri="{FF2B5EF4-FFF2-40B4-BE49-F238E27FC236}">
                <a16:creationId xmlns:a16="http://schemas.microsoft.com/office/drawing/2014/main" id="{DB999EA2-BE65-C9FB-A713-94424463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56" y="1068637"/>
            <a:ext cx="2197395" cy="18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4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CD816-3DAC-7933-E92D-E0EF80942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B4DE0B-7B32-77ED-B529-128F354F2858}"/>
              </a:ext>
            </a:extLst>
          </p:cNvPr>
          <p:cNvSpPr txBox="1"/>
          <p:nvPr/>
        </p:nvSpPr>
        <p:spPr>
          <a:xfrm>
            <a:off x="1886328" y="404664"/>
            <a:ext cx="8419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en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Physical consequences: </a:t>
            </a: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Quantum Hall effect</a:t>
            </a: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A38A6-3DA6-BE72-1424-EDCCD3015FF5}"/>
              </a:ext>
            </a:extLst>
          </p:cNvPr>
          <p:cNvSpPr txBox="1"/>
          <p:nvPr/>
        </p:nvSpPr>
        <p:spPr>
          <a:xfrm>
            <a:off x="7867506" y="64533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b="0" i="0" dirty="0">
                <a:solidFill>
                  <a:schemeClr val="bg2"/>
                </a:solidFill>
                <a:effectLst/>
                <a:latin typeface="-apple-system"/>
              </a:rPr>
              <a:t>Manchester University</a:t>
            </a:r>
            <a:endParaRPr lang="en-CH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7ABA6-0B50-D907-C1CC-49B9681EC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456" y="1068637"/>
            <a:ext cx="7883584" cy="5384698"/>
          </a:xfrm>
          <a:prstGeom prst="rect">
            <a:avLst/>
          </a:prstGeom>
        </p:spPr>
      </p:pic>
      <p:pic>
        <p:nvPicPr>
          <p:cNvPr id="1026" name="Picture 2" descr="GaAs heterostructure on a carrier">
            <a:extLst>
              <a:ext uri="{FF2B5EF4-FFF2-40B4-BE49-F238E27FC236}">
                <a16:creationId xmlns:a16="http://schemas.microsoft.com/office/drawing/2014/main" id="{C238A7C5-ACE1-0B3A-BF6B-C0EFD12DD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56" y="1068637"/>
            <a:ext cx="2197395" cy="18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AE916D-BA76-28BB-C58E-FD9BD301D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767" y="4568460"/>
            <a:ext cx="6300273" cy="18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39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5AA39-5AAA-2E8F-30FA-1B2EAE72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022" y="1271286"/>
            <a:ext cx="6315956" cy="4315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881343-A7F4-C2B6-F8A8-9ECD456C07B9}"/>
              </a:ext>
            </a:extLst>
          </p:cNvPr>
          <p:cNvSpPr txBox="1"/>
          <p:nvPr/>
        </p:nvSpPr>
        <p:spPr>
          <a:xfrm>
            <a:off x="1886328" y="404664"/>
            <a:ext cx="8419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en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Physical consequences: </a:t>
            </a: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Quantum Hall effect</a:t>
            </a: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8F693-E865-C1BF-3D90-B8F7105ADCE9}"/>
              </a:ext>
            </a:extLst>
          </p:cNvPr>
          <p:cNvSpPr txBox="1"/>
          <p:nvPr/>
        </p:nvSpPr>
        <p:spPr>
          <a:xfrm>
            <a:off x="7867506" y="64533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chemeClr val="bg2"/>
                </a:solidFill>
                <a:effectLst/>
                <a:latin typeface="-apple-system"/>
              </a:rPr>
              <a:t>T J B M Janssen </a:t>
            </a:r>
            <a:r>
              <a:rPr lang="nl-NL" b="0" i="1" dirty="0">
                <a:solidFill>
                  <a:schemeClr val="bg2"/>
                </a:solidFill>
                <a:effectLst/>
                <a:latin typeface="-apple-system"/>
              </a:rPr>
              <a:t>et al</a:t>
            </a:r>
            <a:r>
              <a:rPr lang="nl-NL" b="0" i="0" dirty="0">
                <a:solidFill>
                  <a:schemeClr val="bg2"/>
                </a:solidFill>
                <a:effectLst/>
                <a:latin typeface="-apple-system"/>
              </a:rPr>
              <a:t> 2012 </a:t>
            </a:r>
            <a:r>
              <a:rPr lang="nl-NL" b="0" i="1" dirty="0">
                <a:solidFill>
                  <a:schemeClr val="bg2"/>
                </a:solidFill>
                <a:effectLst/>
                <a:latin typeface="-apple-system"/>
              </a:rPr>
              <a:t>Metrologia</a:t>
            </a:r>
            <a:r>
              <a:rPr lang="nl-NL" b="0" i="0" dirty="0">
                <a:solidFill>
                  <a:schemeClr val="bg2"/>
                </a:solidFill>
                <a:effectLst/>
                <a:latin typeface="-apple-system"/>
              </a:rPr>
              <a:t> </a:t>
            </a:r>
            <a:r>
              <a:rPr lang="nl-NL" b="1" i="0" dirty="0">
                <a:solidFill>
                  <a:schemeClr val="bg2"/>
                </a:solidFill>
                <a:effectLst/>
                <a:latin typeface="-apple-system"/>
              </a:rPr>
              <a:t>49</a:t>
            </a:r>
            <a:r>
              <a:rPr lang="nl-NL" b="0" i="0" dirty="0">
                <a:solidFill>
                  <a:schemeClr val="bg2"/>
                </a:solidFill>
                <a:effectLst/>
                <a:latin typeface="-apple-system"/>
              </a:rPr>
              <a:t> 294</a:t>
            </a:r>
            <a:endParaRPr lang="en-CH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6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F11FF-5186-5B1D-2B89-AB1B0EADD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5BF170-A9FF-C464-1911-E5B809D531EA}"/>
              </a:ext>
            </a:extLst>
          </p:cNvPr>
          <p:cNvSpPr txBox="1"/>
          <p:nvPr/>
        </p:nvSpPr>
        <p:spPr>
          <a:xfrm>
            <a:off x="1886328" y="404664"/>
            <a:ext cx="8419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en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Physical consequences: </a:t>
            </a: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Quantum Hall effect</a:t>
            </a: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4896C-DFC4-C5E5-9131-0A909305B948}"/>
              </a:ext>
            </a:extLst>
          </p:cNvPr>
          <p:cNvSpPr txBox="1"/>
          <p:nvPr/>
        </p:nvSpPr>
        <p:spPr>
          <a:xfrm>
            <a:off x="6096000" y="63364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chemeClr val="bg2"/>
                </a:solidFill>
                <a:effectLst/>
                <a:latin typeface="Lucida Grande"/>
              </a:rPr>
              <a:t>J. Appl. Phys, 114, 064508 (2013)</a:t>
            </a:r>
            <a:endParaRPr lang="en-CH" dirty="0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02902-8E79-669F-5FEE-D648592B5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918" y="1980998"/>
            <a:ext cx="4582164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02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230E-73F6-50AC-CF05-473D95CEE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80252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4839218" y="711757"/>
            <a:ext cx="2513567" cy="249623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4324768" y="188640"/>
            <a:ext cx="1771232" cy="177123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4341640" y="1938809"/>
            <a:ext cx="1771232" cy="177123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6200000" flipH="1" flipV="1">
            <a:off x="6096000" y="1938809"/>
            <a:ext cx="1771232" cy="177123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096000" y="188640"/>
            <a:ext cx="1771232" cy="1771232"/>
          </a:xfrm>
          <a:prstGeom prst="straightConnector1">
            <a:avLst/>
          </a:prstGeom>
          <a:solidFill>
            <a:schemeClr val="accent1"/>
          </a:solidFill>
          <a:ln w="114300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31912" y="4071330"/>
                <a:ext cx="9324528" cy="1877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𝒁</m:t>
                          </m:r>
                        </m:sub>
                        <m:sup/>
                        <m:e>
                          <m: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𝛀</m:t>
                          </m:r>
                          <m:d>
                            <m:dPr>
                              <m:ctrlP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p>
                          <m: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de-CH" sz="36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de-CH" sz="36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de-CH" sz="36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CH" sz="36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de-CH" sz="3600" b="1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CH" sz="3600" b="1" i="1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acc>
                        </m:e>
                      </m:nary>
                      <m:r>
                        <a:rPr lang="de-CH" sz="36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CH" sz="36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de-CH" sz="36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de-CH" sz="3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12" y="4071330"/>
                <a:ext cx="9324528" cy="1877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9048328" y="4807379"/>
            <a:ext cx="1368152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CH" sz="2000" i="1" kern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596008" y="4071330"/>
                <a:ext cx="9324528" cy="1877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CH" sz="36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nary>
                            <m:naryPr>
                              <m:limLoc m:val="undOvr"/>
                              <m:ctrlP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  <m: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sub>
                            <m:sup/>
                            <m:e>
                              <m: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𝛀</m:t>
                              </m:r>
                              <m:d>
                                <m:dPr>
                                  <m:ctrlPr>
                                    <a:rPr lang="de-CH" sz="3600" b="1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CH" sz="3600" b="1" i="1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𝒒</m:t>
                                  </m:r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de-CH" sz="36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de-CH" sz="36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nary>
                            <m:naryPr>
                              <m:chr m:val="∮"/>
                              <m:limLoc m:val="undOvr"/>
                              <m:ctrlP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𝓒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de-CH" sz="3600" b="1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CH" sz="3600" b="1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CH" sz="3600" b="1" i="1">
                                          <a:solidFill>
                                            <a:srgbClr val="FFFF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CH" sz="3600" b="1" i="1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acc>
                                <m:accPr>
                                  <m:chr m:val="⃗"/>
                                  <m:ctrlPr>
                                    <a:rPr lang="de-CH" sz="3600" b="1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CH" sz="3600" b="1" i="1">
                                      <a:solidFill>
                                        <a:srgbClr val="FF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𝒒</m:t>
                                  </m:r>
                                </m:e>
                              </m:acc>
                            </m:e>
                          </m:nary>
                        </m:e>
                      </m:d>
                    </m:oMath>
                  </m:oMathPara>
                </a14:m>
                <a:endParaRPr lang="de-CH" sz="3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08" y="4071330"/>
                <a:ext cx="9324528" cy="1877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743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14532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13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14531 -0.268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2F357-7AEF-36DD-D7AB-3405FA6A1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730A-DDE8-5D5A-E09D-5DC82A86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9405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/>
          <p:cNvSpPr/>
          <p:nvPr/>
        </p:nvSpPr>
        <p:spPr>
          <a:xfrm>
            <a:off x="1899688" y="773415"/>
            <a:ext cx="3764265" cy="1212680"/>
          </a:xfrm>
          <a:custGeom>
            <a:avLst/>
            <a:gdLst>
              <a:gd name="connsiteX0" fmla="*/ 0 w 5453149"/>
              <a:gd name="connsiteY0" fmla="*/ 1036763 h 1086639"/>
              <a:gd name="connsiteX1" fmla="*/ 1130531 w 5453149"/>
              <a:gd name="connsiteY1" fmla="*/ 155614 h 1086639"/>
              <a:gd name="connsiteX2" fmla="*/ 3873731 w 5453149"/>
              <a:gd name="connsiteY2" fmla="*/ 89112 h 1086639"/>
              <a:gd name="connsiteX3" fmla="*/ 5453149 w 5453149"/>
              <a:gd name="connsiteY3" fmla="*/ 1086639 h 10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149" h="1086639">
                <a:moveTo>
                  <a:pt x="0" y="1036763"/>
                </a:moveTo>
                <a:cubicBezTo>
                  <a:pt x="242454" y="675159"/>
                  <a:pt x="484909" y="313556"/>
                  <a:pt x="1130531" y="155614"/>
                </a:cubicBezTo>
                <a:cubicBezTo>
                  <a:pt x="1776153" y="-2328"/>
                  <a:pt x="3153295" y="-66059"/>
                  <a:pt x="3873731" y="89112"/>
                </a:cubicBezTo>
                <a:cubicBezTo>
                  <a:pt x="4594167" y="244283"/>
                  <a:pt x="5023658" y="665461"/>
                  <a:pt x="5453149" y="108663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Freihandform 22"/>
          <p:cNvSpPr/>
          <p:nvPr/>
        </p:nvSpPr>
        <p:spPr>
          <a:xfrm>
            <a:off x="1899688" y="1995133"/>
            <a:ext cx="3764265" cy="1150876"/>
          </a:xfrm>
          <a:custGeom>
            <a:avLst/>
            <a:gdLst>
              <a:gd name="connsiteX0" fmla="*/ 0 w 5453149"/>
              <a:gd name="connsiteY0" fmla="*/ 1036763 h 1086639"/>
              <a:gd name="connsiteX1" fmla="*/ 1130531 w 5453149"/>
              <a:gd name="connsiteY1" fmla="*/ 155614 h 1086639"/>
              <a:gd name="connsiteX2" fmla="*/ 3873731 w 5453149"/>
              <a:gd name="connsiteY2" fmla="*/ 89112 h 1086639"/>
              <a:gd name="connsiteX3" fmla="*/ 5453149 w 5453149"/>
              <a:gd name="connsiteY3" fmla="*/ 1086639 h 10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149" h="1086639">
                <a:moveTo>
                  <a:pt x="0" y="1036763"/>
                </a:moveTo>
                <a:cubicBezTo>
                  <a:pt x="242454" y="675159"/>
                  <a:pt x="484909" y="313556"/>
                  <a:pt x="1130531" y="155614"/>
                </a:cubicBezTo>
                <a:cubicBezTo>
                  <a:pt x="1776153" y="-2328"/>
                  <a:pt x="3153295" y="-66059"/>
                  <a:pt x="3873731" y="89112"/>
                </a:cubicBezTo>
                <a:cubicBezTo>
                  <a:pt x="4594167" y="244283"/>
                  <a:pt x="5023658" y="665461"/>
                  <a:pt x="5453149" y="1086639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771635" y="1713818"/>
            <a:ext cx="360000" cy="56263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i="1" kern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905479" y="989439"/>
            <a:ext cx="379540" cy="534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Gerade Verbindung mit Pfeil 27"/>
          <p:cNvCxnSpPr/>
          <p:nvPr/>
        </p:nvCxnSpPr>
        <p:spPr bwMode="auto">
          <a:xfrm flipH="1" flipV="1">
            <a:off x="1910053" y="2438834"/>
            <a:ext cx="443164" cy="5484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8"/>
          <p:cNvCxnSpPr/>
          <p:nvPr/>
        </p:nvCxnSpPr>
        <p:spPr bwMode="auto">
          <a:xfrm>
            <a:off x="5217847" y="1061447"/>
            <a:ext cx="379540" cy="534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27"/>
          <p:cNvCxnSpPr/>
          <p:nvPr/>
        </p:nvCxnSpPr>
        <p:spPr bwMode="auto">
          <a:xfrm flipH="1">
            <a:off x="5134723" y="2385239"/>
            <a:ext cx="443164" cy="5484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Freeform 7"/>
          <p:cNvSpPr/>
          <p:nvPr/>
        </p:nvSpPr>
        <p:spPr>
          <a:xfrm>
            <a:off x="2567608" y="1116281"/>
            <a:ext cx="2214880" cy="1534160"/>
          </a:xfrm>
          <a:custGeom>
            <a:avLst/>
            <a:gdLst>
              <a:gd name="connsiteX0" fmla="*/ 701040 w 2214880"/>
              <a:gd name="connsiteY0" fmla="*/ 182880 h 1534160"/>
              <a:gd name="connsiteX1" fmla="*/ 701040 w 2214880"/>
              <a:gd name="connsiteY1" fmla="*/ 182880 h 1534160"/>
              <a:gd name="connsiteX2" fmla="*/ 792480 w 2214880"/>
              <a:gd name="connsiteY2" fmla="*/ 19304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701040 w 2214880"/>
              <a:gd name="connsiteY1" fmla="*/ 182880 h 1534160"/>
              <a:gd name="connsiteX2" fmla="*/ 1259840 w 2214880"/>
              <a:gd name="connsiteY2" fmla="*/ 8128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90320 w 2214880"/>
              <a:gd name="connsiteY2" fmla="*/ 304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90320 w 2214880"/>
              <a:gd name="connsiteY2" fmla="*/ 30480 h 1534160"/>
              <a:gd name="connsiteX3" fmla="*/ 1381760 w 2214880"/>
              <a:gd name="connsiteY3" fmla="*/ 50800 h 1534160"/>
              <a:gd name="connsiteX4" fmla="*/ 1463040 w 2214880"/>
              <a:gd name="connsiteY4" fmla="*/ 8128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214880" h="1534160">
                <a:moveTo>
                  <a:pt x="924560" y="0"/>
                </a:moveTo>
                <a:lnTo>
                  <a:pt x="1229360" y="20320"/>
                </a:lnTo>
                <a:cubicBezTo>
                  <a:pt x="1290320" y="25400"/>
                  <a:pt x="1264920" y="25400"/>
                  <a:pt x="1290320" y="30480"/>
                </a:cubicBezTo>
                <a:cubicBezTo>
                  <a:pt x="1315720" y="35560"/>
                  <a:pt x="1352973" y="42333"/>
                  <a:pt x="1381760" y="50800"/>
                </a:cubicBezTo>
                <a:cubicBezTo>
                  <a:pt x="1410547" y="59267"/>
                  <a:pt x="1371830" y="87795"/>
                  <a:pt x="1463040" y="81280"/>
                </a:cubicBezTo>
                <a:cubicBezTo>
                  <a:pt x="1584960" y="84667"/>
                  <a:pt x="1529080" y="143933"/>
                  <a:pt x="1554480" y="162560"/>
                </a:cubicBezTo>
                <a:cubicBezTo>
                  <a:pt x="1579880" y="181187"/>
                  <a:pt x="1601741" y="181624"/>
                  <a:pt x="1615440" y="193040"/>
                </a:cubicBezTo>
                <a:cubicBezTo>
                  <a:pt x="1626478" y="202238"/>
                  <a:pt x="1634578" y="214699"/>
                  <a:pt x="1645920" y="223520"/>
                </a:cubicBezTo>
                <a:lnTo>
                  <a:pt x="1737360" y="284480"/>
                </a:lnTo>
                <a:cubicBezTo>
                  <a:pt x="1747520" y="291253"/>
                  <a:pt x="1759206" y="296166"/>
                  <a:pt x="1767840" y="304800"/>
                </a:cubicBezTo>
                <a:cubicBezTo>
                  <a:pt x="1806954" y="343914"/>
                  <a:pt x="1786365" y="327310"/>
                  <a:pt x="1828800" y="355600"/>
                </a:cubicBezTo>
                <a:cubicBezTo>
                  <a:pt x="1835573" y="365760"/>
                  <a:pt x="1840486" y="377446"/>
                  <a:pt x="1849120" y="386080"/>
                </a:cubicBezTo>
                <a:cubicBezTo>
                  <a:pt x="1853722" y="390682"/>
                  <a:pt x="1908702" y="431111"/>
                  <a:pt x="1920240" y="436880"/>
                </a:cubicBezTo>
                <a:cubicBezTo>
                  <a:pt x="1929819" y="441669"/>
                  <a:pt x="1940560" y="443653"/>
                  <a:pt x="1950720" y="447040"/>
                </a:cubicBezTo>
                <a:cubicBezTo>
                  <a:pt x="1998608" y="518872"/>
                  <a:pt x="1936067" y="432387"/>
                  <a:pt x="2011680" y="508000"/>
                </a:cubicBezTo>
                <a:cubicBezTo>
                  <a:pt x="2020314" y="516634"/>
                  <a:pt x="2023366" y="529846"/>
                  <a:pt x="2032000" y="538480"/>
                </a:cubicBezTo>
                <a:cubicBezTo>
                  <a:pt x="2040634" y="547114"/>
                  <a:pt x="2053099" y="550983"/>
                  <a:pt x="2062480" y="558800"/>
                </a:cubicBezTo>
                <a:cubicBezTo>
                  <a:pt x="2124264" y="610287"/>
                  <a:pt x="2058400" y="572000"/>
                  <a:pt x="2133600" y="609600"/>
                </a:cubicBezTo>
                <a:cubicBezTo>
                  <a:pt x="2140373" y="619760"/>
                  <a:pt x="2146103" y="630699"/>
                  <a:pt x="2153920" y="640080"/>
                </a:cubicBezTo>
                <a:cubicBezTo>
                  <a:pt x="2182007" y="673785"/>
                  <a:pt x="2185801" y="663202"/>
                  <a:pt x="2204720" y="701040"/>
                </a:cubicBezTo>
                <a:cubicBezTo>
                  <a:pt x="2209509" y="710619"/>
                  <a:pt x="2211493" y="721360"/>
                  <a:pt x="2214880" y="731520"/>
                </a:cubicBezTo>
                <a:cubicBezTo>
                  <a:pt x="2211493" y="772160"/>
                  <a:pt x="2211424" y="813214"/>
                  <a:pt x="2204720" y="853440"/>
                </a:cubicBezTo>
                <a:cubicBezTo>
                  <a:pt x="2201199" y="874568"/>
                  <a:pt x="2191173" y="894080"/>
                  <a:pt x="2184400" y="914400"/>
                </a:cubicBezTo>
                <a:lnTo>
                  <a:pt x="2174240" y="944880"/>
                </a:lnTo>
                <a:cubicBezTo>
                  <a:pt x="2170853" y="955040"/>
                  <a:pt x="2165841" y="964796"/>
                  <a:pt x="2164080" y="975360"/>
                </a:cubicBezTo>
                <a:cubicBezTo>
                  <a:pt x="2151624" y="1050094"/>
                  <a:pt x="2158916" y="1016335"/>
                  <a:pt x="2143760" y="1076960"/>
                </a:cubicBezTo>
                <a:cubicBezTo>
                  <a:pt x="2140373" y="1124373"/>
                  <a:pt x="2140828" y="1172219"/>
                  <a:pt x="2133600" y="1219200"/>
                </a:cubicBezTo>
                <a:cubicBezTo>
                  <a:pt x="2111855" y="1360543"/>
                  <a:pt x="2112949" y="1301472"/>
                  <a:pt x="2082800" y="1391920"/>
                </a:cubicBezTo>
                <a:cubicBezTo>
                  <a:pt x="2082668" y="1392315"/>
                  <a:pt x="2067372" y="1458148"/>
                  <a:pt x="2062480" y="1463040"/>
                </a:cubicBezTo>
                <a:cubicBezTo>
                  <a:pt x="2045211" y="1480309"/>
                  <a:pt x="2024688" y="1495957"/>
                  <a:pt x="2001520" y="1503680"/>
                </a:cubicBezTo>
                <a:lnTo>
                  <a:pt x="1940560" y="1524000"/>
                </a:lnTo>
                <a:cubicBezTo>
                  <a:pt x="1903307" y="1520613"/>
                  <a:pt x="1865481" y="1521176"/>
                  <a:pt x="1828800" y="1513840"/>
                </a:cubicBezTo>
                <a:cubicBezTo>
                  <a:pt x="1813948" y="1510870"/>
                  <a:pt x="1802341" y="1498838"/>
                  <a:pt x="1788160" y="1493520"/>
                </a:cubicBezTo>
                <a:cubicBezTo>
                  <a:pt x="1775085" y="1488617"/>
                  <a:pt x="1761067" y="1486747"/>
                  <a:pt x="1747520" y="1483360"/>
                </a:cubicBezTo>
                <a:cubicBezTo>
                  <a:pt x="1733973" y="1473200"/>
                  <a:pt x="1722354" y="1459757"/>
                  <a:pt x="1706880" y="1452880"/>
                </a:cubicBezTo>
                <a:cubicBezTo>
                  <a:pt x="1602542" y="1406508"/>
                  <a:pt x="1699153" y="1469336"/>
                  <a:pt x="1625600" y="1432560"/>
                </a:cubicBezTo>
                <a:cubicBezTo>
                  <a:pt x="1614678" y="1427099"/>
                  <a:pt x="1606042" y="1417701"/>
                  <a:pt x="1595120" y="1412240"/>
                </a:cubicBezTo>
                <a:cubicBezTo>
                  <a:pt x="1574292" y="1401826"/>
                  <a:pt x="1533162" y="1395784"/>
                  <a:pt x="1513840" y="1391920"/>
                </a:cubicBezTo>
                <a:cubicBezTo>
                  <a:pt x="1459653" y="1395307"/>
                  <a:pt x="1405075" y="1394744"/>
                  <a:pt x="1351280" y="1402080"/>
                </a:cubicBezTo>
                <a:cubicBezTo>
                  <a:pt x="1330057" y="1404974"/>
                  <a:pt x="1311100" y="1417205"/>
                  <a:pt x="1290320" y="1422400"/>
                </a:cubicBezTo>
                <a:cubicBezTo>
                  <a:pt x="1276773" y="1425787"/>
                  <a:pt x="1262755" y="1427657"/>
                  <a:pt x="1249680" y="1432560"/>
                </a:cubicBezTo>
                <a:cubicBezTo>
                  <a:pt x="1192612" y="1453961"/>
                  <a:pt x="1184096" y="1483938"/>
                  <a:pt x="1107440" y="1493520"/>
                </a:cubicBezTo>
                <a:cubicBezTo>
                  <a:pt x="953943" y="1512707"/>
                  <a:pt x="1092156" y="1494308"/>
                  <a:pt x="965200" y="1513840"/>
                </a:cubicBezTo>
                <a:cubicBezTo>
                  <a:pt x="904441" y="1523188"/>
                  <a:pt x="875211" y="1526359"/>
                  <a:pt x="812800" y="1534160"/>
                </a:cubicBezTo>
                <a:lnTo>
                  <a:pt x="609600" y="1524000"/>
                </a:lnTo>
                <a:cubicBezTo>
                  <a:pt x="539046" y="1519296"/>
                  <a:pt x="503084" y="1513138"/>
                  <a:pt x="436880" y="1503680"/>
                </a:cubicBezTo>
                <a:cubicBezTo>
                  <a:pt x="208106" y="1427422"/>
                  <a:pt x="463772" y="1511173"/>
                  <a:pt x="274320" y="1452880"/>
                </a:cubicBezTo>
                <a:cubicBezTo>
                  <a:pt x="167132" y="1419899"/>
                  <a:pt x="255641" y="1443130"/>
                  <a:pt x="172720" y="1422400"/>
                </a:cubicBezTo>
                <a:cubicBezTo>
                  <a:pt x="162560" y="1415627"/>
                  <a:pt x="152914" y="1408010"/>
                  <a:pt x="142240" y="1402080"/>
                </a:cubicBezTo>
                <a:cubicBezTo>
                  <a:pt x="122381" y="1391047"/>
                  <a:pt x="100183" y="1384202"/>
                  <a:pt x="81280" y="1371600"/>
                </a:cubicBezTo>
                <a:cubicBezTo>
                  <a:pt x="69325" y="1363630"/>
                  <a:pt x="60960" y="1351280"/>
                  <a:pt x="50800" y="1341120"/>
                </a:cubicBezTo>
                <a:cubicBezTo>
                  <a:pt x="25263" y="1264508"/>
                  <a:pt x="59711" y="1358942"/>
                  <a:pt x="20320" y="1280160"/>
                </a:cubicBezTo>
                <a:cubicBezTo>
                  <a:pt x="13032" y="1265584"/>
                  <a:pt x="3255" y="1222061"/>
                  <a:pt x="0" y="1209040"/>
                </a:cubicBezTo>
                <a:cubicBezTo>
                  <a:pt x="3387" y="1114213"/>
                  <a:pt x="4241" y="1019262"/>
                  <a:pt x="10160" y="924560"/>
                </a:cubicBezTo>
                <a:cubicBezTo>
                  <a:pt x="13181" y="876228"/>
                  <a:pt x="21407" y="891905"/>
                  <a:pt x="40640" y="853440"/>
                </a:cubicBezTo>
                <a:cubicBezTo>
                  <a:pt x="45429" y="843861"/>
                  <a:pt x="46011" y="832539"/>
                  <a:pt x="50800" y="822960"/>
                </a:cubicBezTo>
                <a:cubicBezTo>
                  <a:pt x="57233" y="810095"/>
                  <a:pt x="96077" y="758283"/>
                  <a:pt x="101600" y="751840"/>
                </a:cubicBezTo>
                <a:cubicBezTo>
                  <a:pt x="110951" y="740931"/>
                  <a:pt x="123459" y="732855"/>
                  <a:pt x="132080" y="721360"/>
                </a:cubicBezTo>
                <a:cubicBezTo>
                  <a:pt x="143928" y="705562"/>
                  <a:pt x="150712" y="686358"/>
                  <a:pt x="162560" y="670560"/>
                </a:cubicBezTo>
                <a:cubicBezTo>
                  <a:pt x="171181" y="659065"/>
                  <a:pt x="183842" y="651118"/>
                  <a:pt x="193040" y="640080"/>
                </a:cubicBezTo>
                <a:cubicBezTo>
                  <a:pt x="235373" y="589280"/>
                  <a:pt x="187960" y="626533"/>
                  <a:pt x="243840" y="589280"/>
                </a:cubicBezTo>
                <a:cubicBezTo>
                  <a:pt x="250613" y="579120"/>
                  <a:pt x="258699" y="569722"/>
                  <a:pt x="264160" y="558800"/>
                </a:cubicBezTo>
                <a:cubicBezTo>
                  <a:pt x="268949" y="549221"/>
                  <a:pt x="267745" y="536774"/>
                  <a:pt x="274320" y="528320"/>
                </a:cubicBezTo>
                <a:cubicBezTo>
                  <a:pt x="291963" y="505637"/>
                  <a:pt x="335280" y="467360"/>
                  <a:pt x="335280" y="467360"/>
                </a:cubicBezTo>
                <a:cubicBezTo>
                  <a:pt x="382815" y="324754"/>
                  <a:pt x="325246" y="467171"/>
                  <a:pt x="386080" y="375920"/>
                </a:cubicBezTo>
                <a:cubicBezTo>
                  <a:pt x="392021" y="367009"/>
                  <a:pt x="391451" y="355019"/>
                  <a:pt x="396240" y="345440"/>
                </a:cubicBezTo>
                <a:cubicBezTo>
                  <a:pt x="405071" y="327777"/>
                  <a:pt x="416560" y="311573"/>
                  <a:pt x="426720" y="294640"/>
                </a:cubicBezTo>
                <a:cubicBezTo>
                  <a:pt x="430107" y="277707"/>
                  <a:pt x="429734" y="259561"/>
                  <a:pt x="436880" y="243840"/>
                </a:cubicBezTo>
                <a:cubicBezTo>
                  <a:pt x="467694" y="176048"/>
                  <a:pt x="470721" y="197134"/>
                  <a:pt x="508000" y="152400"/>
                </a:cubicBezTo>
                <a:cubicBezTo>
                  <a:pt x="515817" y="143019"/>
                  <a:pt x="519686" y="130554"/>
                  <a:pt x="528320" y="121920"/>
                </a:cubicBezTo>
                <a:cubicBezTo>
                  <a:pt x="551708" y="98532"/>
                  <a:pt x="568350" y="99213"/>
                  <a:pt x="599440" y="91440"/>
                </a:cubicBezTo>
                <a:cubicBezTo>
                  <a:pt x="675962" y="40425"/>
                  <a:pt x="578709" y="100325"/>
                  <a:pt x="670560" y="60960"/>
                </a:cubicBezTo>
                <a:cubicBezTo>
                  <a:pt x="681783" y="56150"/>
                  <a:pt x="690118" y="46101"/>
                  <a:pt x="701040" y="40640"/>
                </a:cubicBezTo>
                <a:cubicBezTo>
                  <a:pt x="718112" y="32104"/>
                  <a:pt x="755884" y="25203"/>
                  <a:pt x="772160" y="20320"/>
                </a:cubicBezTo>
                <a:cubicBezTo>
                  <a:pt x="792676" y="14165"/>
                  <a:pt x="833120" y="0"/>
                  <a:pt x="833120" y="0"/>
                </a:cubicBezTo>
                <a:cubicBezTo>
                  <a:pt x="1053196" y="12226"/>
                  <a:pt x="954946" y="10160"/>
                  <a:pt x="1127760" y="10160"/>
                </a:cubicBezTo>
                <a:lnTo>
                  <a:pt x="1168400" y="2032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>
              <a:solidFill>
                <a:srgbClr val="0066FF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4207" y="1439008"/>
            <a:ext cx="1750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Magnetic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Field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2496" y="44625"/>
            <a:ext cx="3996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Aharonov-Bohm Phase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54185" y="3352271"/>
            <a:ext cx="2012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Closed loop in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real space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09221" y="6093297"/>
            <a:ext cx="344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Magnetic Vector-Potential</a:t>
            </a:r>
          </a:p>
        </p:txBody>
      </p:sp>
    </p:spTree>
    <p:extLst>
      <p:ext uri="{BB962C8B-B14F-4D97-AF65-F5344CB8AC3E}">
        <p14:creationId xmlns:p14="http://schemas.microsoft.com/office/powerpoint/2010/main" val="185070964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egor\Documents\sphere_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96" y="-27384"/>
            <a:ext cx="3429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regor\Documents\torus_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440" y="617984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3046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/>
          <p:cNvSpPr/>
          <p:nvPr/>
        </p:nvSpPr>
        <p:spPr>
          <a:xfrm>
            <a:off x="1899688" y="773415"/>
            <a:ext cx="3764265" cy="1212680"/>
          </a:xfrm>
          <a:custGeom>
            <a:avLst/>
            <a:gdLst>
              <a:gd name="connsiteX0" fmla="*/ 0 w 5453149"/>
              <a:gd name="connsiteY0" fmla="*/ 1036763 h 1086639"/>
              <a:gd name="connsiteX1" fmla="*/ 1130531 w 5453149"/>
              <a:gd name="connsiteY1" fmla="*/ 155614 h 1086639"/>
              <a:gd name="connsiteX2" fmla="*/ 3873731 w 5453149"/>
              <a:gd name="connsiteY2" fmla="*/ 89112 h 1086639"/>
              <a:gd name="connsiteX3" fmla="*/ 5453149 w 5453149"/>
              <a:gd name="connsiteY3" fmla="*/ 1086639 h 10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149" h="1086639">
                <a:moveTo>
                  <a:pt x="0" y="1036763"/>
                </a:moveTo>
                <a:cubicBezTo>
                  <a:pt x="242454" y="675159"/>
                  <a:pt x="484909" y="313556"/>
                  <a:pt x="1130531" y="155614"/>
                </a:cubicBezTo>
                <a:cubicBezTo>
                  <a:pt x="1776153" y="-2328"/>
                  <a:pt x="3153295" y="-66059"/>
                  <a:pt x="3873731" y="89112"/>
                </a:cubicBezTo>
                <a:cubicBezTo>
                  <a:pt x="4594167" y="244283"/>
                  <a:pt x="5023658" y="665461"/>
                  <a:pt x="5453149" y="108663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Freihandform 22"/>
          <p:cNvSpPr/>
          <p:nvPr/>
        </p:nvSpPr>
        <p:spPr>
          <a:xfrm>
            <a:off x="1899688" y="1995133"/>
            <a:ext cx="3764265" cy="1150876"/>
          </a:xfrm>
          <a:custGeom>
            <a:avLst/>
            <a:gdLst>
              <a:gd name="connsiteX0" fmla="*/ 0 w 5453149"/>
              <a:gd name="connsiteY0" fmla="*/ 1036763 h 1086639"/>
              <a:gd name="connsiteX1" fmla="*/ 1130531 w 5453149"/>
              <a:gd name="connsiteY1" fmla="*/ 155614 h 1086639"/>
              <a:gd name="connsiteX2" fmla="*/ 3873731 w 5453149"/>
              <a:gd name="connsiteY2" fmla="*/ 89112 h 1086639"/>
              <a:gd name="connsiteX3" fmla="*/ 5453149 w 5453149"/>
              <a:gd name="connsiteY3" fmla="*/ 1086639 h 10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149" h="1086639">
                <a:moveTo>
                  <a:pt x="0" y="1036763"/>
                </a:moveTo>
                <a:cubicBezTo>
                  <a:pt x="242454" y="675159"/>
                  <a:pt x="484909" y="313556"/>
                  <a:pt x="1130531" y="155614"/>
                </a:cubicBezTo>
                <a:cubicBezTo>
                  <a:pt x="1776153" y="-2328"/>
                  <a:pt x="3153295" y="-66059"/>
                  <a:pt x="3873731" y="89112"/>
                </a:cubicBezTo>
                <a:cubicBezTo>
                  <a:pt x="4594167" y="244283"/>
                  <a:pt x="5023658" y="665461"/>
                  <a:pt x="5453149" y="1086639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771635" y="1713818"/>
            <a:ext cx="360000" cy="56263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i="1" kern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905479" y="989439"/>
            <a:ext cx="379540" cy="534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Gerade Verbindung mit Pfeil 27"/>
          <p:cNvCxnSpPr/>
          <p:nvPr/>
        </p:nvCxnSpPr>
        <p:spPr bwMode="auto">
          <a:xfrm flipH="1" flipV="1">
            <a:off x="1910053" y="2438834"/>
            <a:ext cx="443164" cy="5484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8"/>
          <p:cNvCxnSpPr/>
          <p:nvPr/>
        </p:nvCxnSpPr>
        <p:spPr bwMode="auto">
          <a:xfrm>
            <a:off x="5217847" y="1061447"/>
            <a:ext cx="379540" cy="534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Gerade Verbindung mit Pfeil 27"/>
          <p:cNvCxnSpPr/>
          <p:nvPr/>
        </p:nvCxnSpPr>
        <p:spPr bwMode="auto">
          <a:xfrm flipH="1">
            <a:off x="5134723" y="2385239"/>
            <a:ext cx="443164" cy="5484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Freeform 7"/>
          <p:cNvSpPr/>
          <p:nvPr/>
        </p:nvSpPr>
        <p:spPr>
          <a:xfrm>
            <a:off x="2567608" y="1116281"/>
            <a:ext cx="2214880" cy="1534160"/>
          </a:xfrm>
          <a:custGeom>
            <a:avLst/>
            <a:gdLst>
              <a:gd name="connsiteX0" fmla="*/ 701040 w 2214880"/>
              <a:gd name="connsiteY0" fmla="*/ 182880 h 1534160"/>
              <a:gd name="connsiteX1" fmla="*/ 701040 w 2214880"/>
              <a:gd name="connsiteY1" fmla="*/ 182880 h 1534160"/>
              <a:gd name="connsiteX2" fmla="*/ 792480 w 2214880"/>
              <a:gd name="connsiteY2" fmla="*/ 19304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701040 w 2214880"/>
              <a:gd name="connsiteY1" fmla="*/ 182880 h 1534160"/>
              <a:gd name="connsiteX2" fmla="*/ 1259840 w 2214880"/>
              <a:gd name="connsiteY2" fmla="*/ 8128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90320 w 2214880"/>
              <a:gd name="connsiteY2" fmla="*/ 304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90320 w 2214880"/>
              <a:gd name="connsiteY2" fmla="*/ 30480 h 1534160"/>
              <a:gd name="connsiteX3" fmla="*/ 1381760 w 2214880"/>
              <a:gd name="connsiteY3" fmla="*/ 50800 h 1534160"/>
              <a:gd name="connsiteX4" fmla="*/ 1463040 w 2214880"/>
              <a:gd name="connsiteY4" fmla="*/ 8128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214880" h="1534160">
                <a:moveTo>
                  <a:pt x="924560" y="0"/>
                </a:moveTo>
                <a:lnTo>
                  <a:pt x="1229360" y="20320"/>
                </a:lnTo>
                <a:cubicBezTo>
                  <a:pt x="1290320" y="25400"/>
                  <a:pt x="1264920" y="25400"/>
                  <a:pt x="1290320" y="30480"/>
                </a:cubicBezTo>
                <a:cubicBezTo>
                  <a:pt x="1315720" y="35560"/>
                  <a:pt x="1352973" y="42333"/>
                  <a:pt x="1381760" y="50800"/>
                </a:cubicBezTo>
                <a:cubicBezTo>
                  <a:pt x="1410547" y="59267"/>
                  <a:pt x="1371830" y="87795"/>
                  <a:pt x="1463040" y="81280"/>
                </a:cubicBezTo>
                <a:cubicBezTo>
                  <a:pt x="1584960" y="84667"/>
                  <a:pt x="1529080" y="143933"/>
                  <a:pt x="1554480" y="162560"/>
                </a:cubicBezTo>
                <a:cubicBezTo>
                  <a:pt x="1579880" y="181187"/>
                  <a:pt x="1601741" y="181624"/>
                  <a:pt x="1615440" y="193040"/>
                </a:cubicBezTo>
                <a:cubicBezTo>
                  <a:pt x="1626478" y="202238"/>
                  <a:pt x="1634578" y="214699"/>
                  <a:pt x="1645920" y="223520"/>
                </a:cubicBezTo>
                <a:lnTo>
                  <a:pt x="1737360" y="284480"/>
                </a:lnTo>
                <a:cubicBezTo>
                  <a:pt x="1747520" y="291253"/>
                  <a:pt x="1759206" y="296166"/>
                  <a:pt x="1767840" y="304800"/>
                </a:cubicBezTo>
                <a:cubicBezTo>
                  <a:pt x="1806954" y="343914"/>
                  <a:pt x="1786365" y="327310"/>
                  <a:pt x="1828800" y="355600"/>
                </a:cubicBezTo>
                <a:cubicBezTo>
                  <a:pt x="1835573" y="365760"/>
                  <a:pt x="1840486" y="377446"/>
                  <a:pt x="1849120" y="386080"/>
                </a:cubicBezTo>
                <a:cubicBezTo>
                  <a:pt x="1853722" y="390682"/>
                  <a:pt x="1908702" y="431111"/>
                  <a:pt x="1920240" y="436880"/>
                </a:cubicBezTo>
                <a:cubicBezTo>
                  <a:pt x="1929819" y="441669"/>
                  <a:pt x="1940560" y="443653"/>
                  <a:pt x="1950720" y="447040"/>
                </a:cubicBezTo>
                <a:cubicBezTo>
                  <a:pt x="1998608" y="518872"/>
                  <a:pt x="1936067" y="432387"/>
                  <a:pt x="2011680" y="508000"/>
                </a:cubicBezTo>
                <a:cubicBezTo>
                  <a:pt x="2020314" y="516634"/>
                  <a:pt x="2023366" y="529846"/>
                  <a:pt x="2032000" y="538480"/>
                </a:cubicBezTo>
                <a:cubicBezTo>
                  <a:pt x="2040634" y="547114"/>
                  <a:pt x="2053099" y="550983"/>
                  <a:pt x="2062480" y="558800"/>
                </a:cubicBezTo>
                <a:cubicBezTo>
                  <a:pt x="2124264" y="610287"/>
                  <a:pt x="2058400" y="572000"/>
                  <a:pt x="2133600" y="609600"/>
                </a:cubicBezTo>
                <a:cubicBezTo>
                  <a:pt x="2140373" y="619760"/>
                  <a:pt x="2146103" y="630699"/>
                  <a:pt x="2153920" y="640080"/>
                </a:cubicBezTo>
                <a:cubicBezTo>
                  <a:pt x="2182007" y="673785"/>
                  <a:pt x="2185801" y="663202"/>
                  <a:pt x="2204720" y="701040"/>
                </a:cubicBezTo>
                <a:cubicBezTo>
                  <a:pt x="2209509" y="710619"/>
                  <a:pt x="2211493" y="721360"/>
                  <a:pt x="2214880" y="731520"/>
                </a:cubicBezTo>
                <a:cubicBezTo>
                  <a:pt x="2211493" y="772160"/>
                  <a:pt x="2211424" y="813214"/>
                  <a:pt x="2204720" y="853440"/>
                </a:cubicBezTo>
                <a:cubicBezTo>
                  <a:pt x="2201199" y="874568"/>
                  <a:pt x="2191173" y="894080"/>
                  <a:pt x="2184400" y="914400"/>
                </a:cubicBezTo>
                <a:lnTo>
                  <a:pt x="2174240" y="944880"/>
                </a:lnTo>
                <a:cubicBezTo>
                  <a:pt x="2170853" y="955040"/>
                  <a:pt x="2165841" y="964796"/>
                  <a:pt x="2164080" y="975360"/>
                </a:cubicBezTo>
                <a:cubicBezTo>
                  <a:pt x="2151624" y="1050094"/>
                  <a:pt x="2158916" y="1016335"/>
                  <a:pt x="2143760" y="1076960"/>
                </a:cubicBezTo>
                <a:cubicBezTo>
                  <a:pt x="2140373" y="1124373"/>
                  <a:pt x="2140828" y="1172219"/>
                  <a:pt x="2133600" y="1219200"/>
                </a:cubicBezTo>
                <a:cubicBezTo>
                  <a:pt x="2111855" y="1360543"/>
                  <a:pt x="2112949" y="1301472"/>
                  <a:pt x="2082800" y="1391920"/>
                </a:cubicBezTo>
                <a:cubicBezTo>
                  <a:pt x="2082668" y="1392315"/>
                  <a:pt x="2067372" y="1458148"/>
                  <a:pt x="2062480" y="1463040"/>
                </a:cubicBezTo>
                <a:cubicBezTo>
                  <a:pt x="2045211" y="1480309"/>
                  <a:pt x="2024688" y="1495957"/>
                  <a:pt x="2001520" y="1503680"/>
                </a:cubicBezTo>
                <a:lnTo>
                  <a:pt x="1940560" y="1524000"/>
                </a:lnTo>
                <a:cubicBezTo>
                  <a:pt x="1903307" y="1520613"/>
                  <a:pt x="1865481" y="1521176"/>
                  <a:pt x="1828800" y="1513840"/>
                </a:cubicBezTo>
                <a:cubicBezTo>
                  <a:pt x="1813948" y="1510870"/>
                  <a:pt x="1802341" y="1498838"/>
                  <a:pt x="1788160" y="1493520"/>
                </a:cubicBezTo>
                <a:cubicBezTo>
                  <a:pt x="1775085" y="1488617"/>
                  <a:pt x="1761067" y="1486747"/>
                  <a:pt x="1747520" y="1483360"/>
                </a:cubicBezTo>
                <a:cubicBezTo>
                  <a:pt x="1733973" y="1473200"/>
                  <a:pt x="1722354" y="1459757"/>
                  <a:pt x="1706880" y="1452880"/>
                </a:cubicBezTo>
                <a:cubicBezTo>
                  <a:pt x="1602542" y="1406508"/>
                  <a:pt x="1699153" y="1469336"/>
                  <a:pt x="1625600" y="1432560"/>
                </a:cubicBezTo>
                <a:cubicBezTo>
                  <a:pt x="1614678" y="1427099"/>
                  <a:pt x="1606042" y="1417701"/>
                  <a:pt x="1595120" y="1412240"/>
                </a:cubicBezTo>
                <a:cubicBezTo>
                  <a:pt x="1574292" y="1401826"/>
                  <a:pt x="1533162" y="1395784"/>
                  <a:pt x="1513840" y="1391920"/>
                </a:cubicBezTo>
                <a:cubicBezTo>
                  <a:pt x="1459653" y="1395307"/>
                  <a:pt x="1405075" y="1394744"/>
                  <a:pt x="1351280" y="1402080"/>
                </a:cubicBezTo>
                <a:cubicBezTo>
                  <a:pt x="1330057" y="1404974"/>
                  <a:pt x="1311100" y="1417205"/>
                  <a:pt x="1290320" y="1422400"/>
                </a:cubicBezTo>
                <a:cubicBezTo>
                  <a:pt x="1276773" y="1425787"/>
                  <a:pt x="1262755" y="1427657"/>
                  <a:pt x="1249680" y="1432560"/>
                </a:cubicBezTo>
                <a:cubicBezTo>
                  <a:pt x="1192612" y="1453961"/>
                  <a:pt x="1184096" y="1483938"/>
                  <a:pt x="1107440" y="1493520"/>
                </a:cubicBezTo>
                <a:cubicBezTo>
                  <a:pt x="953943" y="1512707"/>
                  <a:pt x="1092156" y="1494308"/>
                  <a:pt x="965200" y="1513840"/>
                </a:cubicBezTo>
                <a:cubicBezTo>
                  <a:pt x="904441" y="1523188"/>
                  <a:pt x="875211" y="1526359"/>
                  <a:pt x="812800" y="1534160"/>
                </a:cubicBezTo>
                <a:lnTo>
                  <a:pt x="609600" y="1524000"/>
                </a:lnTo>
                <a:cubicBezTo>
                  <a:pt x="539046" y="1519296"/>
                  <a:pt x="503084" y="1513138"/>
                  <a:pt x="436880" y="1503680"/>
                </a:cubicBezTo>
                <a:cubicBezTo>
                  <a:pt x="208106" y="1427422"/>
                  <a:pt x="463772" y="1511173"/>
                  <a:pt x="274320" y="1452880"/>
                </a:cubicBezTo>
                <a:cubicBezTo>
                  <a:pt x="167132" y="1419899"/>
                  <a:pt x="255641" y="1443130"/>
                  <a:pt x="172720" y="1422400"/>
                </a:cubicBezTo>
                <a:cubicBezTo>
                  <a:pt x="162560" y="1415627"/>
                  <a:pt x="152914" y="1408010"/>
                  <a:pt x="142240" y="1402080"/>
                </a:cubicBezTo>
                <a:cubicBezTo>
                  <a:pt x="122381" y="1391047"/>
                  <a:pt x="100183" y="1384202"/>
                  <a:pt x="81280" y="1371600"/>
                </a:cubicBezTo>
                <a:cubicBezTo>
                  <a:pt x="69325" y="1363630"/>
                  <a:pt x="60960" y="1351280"/>
                  <a:pt x="50800" y="1341120"/>
                </a:cubicBezTo>
                <a:cubicBezTo>
                  <a:pt x="25263" y="1264508"/>
                  <a:pt x="59711" y="1358942"/>
                  <a:pt x="20320" y="1280160"/>
                </a:cubicBezTo>
                <a:cubicBezTo>
                  <a:pt x="13032" y="1265584"/>
                  <a:pt x="3255" y="1222061"/>
                  <a:pt x="0" y="1209040"/>
                </a:cubicBezTo>
                <a:cubicBezTo>
                  <a:pt x="3387" y="1114213"/>
                  <a:pt x="4241" y="1019262"/>
                  <a:pt x="10160" y="924560"/>
                </a:cubicBezTo>
                <a:cubicBezTo>
                  <a:pt x="13181" y="876228"/>
                  <a:pt x="21407" y="891905"/>
                  <a:pt x="40640" y="853440"/>
                </a:cubicBezTo>
                <a:cubicBezTo>
                  <a:pt x="45429" y="843861"/>
                  <a:pt x="46011" y="832539"/>
                  <a:pt x="50800" y="822960"/>
                </a:cubicBezTo>
                <a:cubicBezTo>
                  <a:pt x="57233" y="810095"/>
                  <a:pt x="96077" y="758283"/>
                  <a:pt x="101600" y="751840"/>
                </a:cubicBezTo>
                <a:cubicBezTo>
                  <a:pt x="110951" y="740931"/>
                  <a:pt x="123459" y="732855"/>
                  <a:pt x="132080" y="721360"/>
                </a:cubicBezTo>
                <a:cubicBezTo>
                  <a:pt x="143928" y="705562"/>
                  <a:pt x="150712" y="686358"/>
                  <a:pt x="162560" y="670560"/>
                </a:cubicBezTo>
                <a:cubicBezTo>
                  <a:pt x="171181" y="659065"/>
                  <a:pt x="183842" y="651118"/>
                  <a:pt x="193040" y="640080"/>
                </a:cubicBezTo>
                <a:cubicBezTo>
                  <a:pt x="235373" y="589280"/>
                  <a:pt x="187960" y="626533"/>
                  <a:pt x="243840" y="589280"/>
                </a:cubicBezTo>
                <a:cubicBezTo>
                  <a:pt x="250613" y="579120"/>
                  <a:pt x="258699" y="569722"/>
                  <a:pt x="264160" y="558800"/>
                </a:cubicBezTo>
                <a:cubicBezTo>
                  <a:pt x="268949" y="549221"/>
                  <a:pt x="267745" y="536774"/>
                  <a:pt x="274320" y="528320"/>
                </a:cubicBezTo>
                <a:cubicBezTo>
                  <a:pt x="291963" y="505637"/>
                  <a:pt x="335280" y="467360"/>
                  <a:pt x="335280" y="467360"/>
                </a:cubicBezTo>
                <a:cubicBezTo>
                  <a:pt x="382815" y="324754"/>
                  <a:pt x="325246" y="467171"/>
                  <a:pt x="386080" y="375920"/>
                </a:cubicBezTo>
                <a:cubicBezTo>
                  <a:pt x="392021" y="367009"/>
                  <a:pt x="391451" y="355019"/>
                  <a:pt x="396240" y="345440"/>
                </a:cubicBezTo>
                <a:cubicBezTo>
                  <a:pt x="405071" y="327777"/>
                  <a:pt x="416560" y="311573"/>
                  <a:pt x="426720" y="294640"/>
                </a:cubicBezTo>
                <a:cubicBezTo>
                  <a:pt x="430107" y="277707"/>
                  <a:pt x="429734" y="259561"/>
                  <a:pt x="436880" y="243840"/>
                </a:cubicBezTo>
                <a:cubicBezTo>
                  <a:pt x="467694" y="176048"/>
                  <a:pt x="470721" y="197134"/>
                  <a:pt x="508000" y="152400"/>
                </a:cubicBezTo>
                <a:cubicBezTo>
                  <a:pt x="515817" y="143019"/>
                  <a:pt x="519686" y="130554"/>
                  <a:pt x="528320" y="121920"/>
                </a:cubicBezTo>
                <a:cubicBezTo>
                  <a:pt x="551708" y="98532"/>
                  <a:pt x="568350" y="99213"/>
                  <a:pt x="599440" y="91440"/>
                </a:cubicBezTo>
                <a:cubicBezTo>
                  <a:pt x="675962" y="40425"/>
                  <a:pt x="578709" y="100325"/>
                  <a:pt x="670560" y="60960"/>
                </a:cubicBezTo>
                <a:cubicBezTo>
                  <a:pt x="681783" y="56150"/>
                  <a:pt x="690118" y="46101"/>
                  <a:pt x="701040" y="40640"/>
                </a:cubicBezTo>
                <a:cubicBezTo>
                  <a:pt x="718112" y="32104"/>
                  <a:pt x="755884" y="25203"/>
                  <a:pt x="772160" y="20320"/>
                </a:cubicBezTo>
                <a:cubicBezTo>
                  <a:pt x="792676" y="14165"/>
                  <a:pt x="833120" y="0"/>
                  <a:pt x="833120" y="0"/>
                </a:cubicBezTo>
                <a:cubicBezTo>
                  <a:pt x="1053196" y="12226"/>
                  <a:pt x="954946" y="10160"/>
                  <a:pt x="1127760" y="10160"/>
                </a:cubicBezTo>
                <a:lnTo>
                  <a:pt x="1168400" y="2032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>
              <a:solidFill>
                <a:srgbClr val="0066FF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4207" y="1439008"/>
            <a:ext cx="1750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Magnetic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Field</a:t>
            </a:r>
          </a:p>
        </p:txBody>
      </p:sp>
      <p:sp>
        <p:nvSpPr>
          <p:cNvPr id="20" name="Freihandform 5"/>
          <p:cNvSpPr/>
          <p:nvPr/>
        </p:nvSpPr>
        <p:spPr>
          <a:xfrm>
            <a:off x="6731313" y="751687"/>
            <a:ext cx="3764265" cy="1212680"/>
          </a:xfrm>
          <a:custGeom>
            <a:avLst/>
            <a:gdLst>
              <a:gd name="connsiteX0" fmla="*/ 0 w 5453149"/>
              <a:gd name="connsiteY0" fmla="*/ 1036763 h 1086639"/>
              <a:gd name="connsiteX1" fmla="*/ 1130531 w 5453149"/>
              <a:gd name="connsiteY1" fmla="*/ 155614 h 1086639"/>
              <a:gd name="connsiteX2" fmla="*/ 3873731 w 5453149"/>
              <a:gd name="connsiteY2" fmla="*/ 89112 h 1086639"/>
              <a:gd name="connsiteX3" fmla="*/ 5453149 w 5453149"/>
              <a:gd name="connsiteY3" fmla="*/ 1086639 h 10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149" h="1086639">
                <a:moveTo>
                  <a:pt x="0" y="1036763"/>
                </a:moveTo>
                <a:cubicBezTo>
                  <a:pt x="242454" y="675159"/>
                  <a:pt x="484909" y="313556"/>
                  <a:pt x="1130531" y="155614"/>
                </a:cubicBezTo>
                <a:cubicBezTo>
                  <a:pt x="1776153" y="-2328"/>
                  <a:pt x="3153295" y="-66059"/>
                  <a:pt x="3873731" y="89112"/>
                </a:cubicBezTo>
                <a:cubicBezTo>
                  <a:pt x="4594167" y="244283"/>
                  <a:pt x="5023658" y="665461"/>
                  <a:pt x="5453149" y="1086639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Freihandform 22"/>
          <p:cNvSpPr/>
          <p:nvPr/>
        </p:nvSpPr>
        <p:spPr>
          <a:xfrm>
            <a:off x="6731313" y="1973405"/>
            <a:ext cx="3764265" cy="1150876"/>
          </a:xfrm>
          <a:custGeom>
            <a:avLst/>
            <a:gdLst>
              <a:gd name="connsiteX0" fmla="*/ 0 w 5453149"/>
              <a:gd name="connsiteY0" fmla="*/ 1036763 h 1086639"/>
              <a:gd name="connsiteX1" fmla="*/ 1130531 w 5453149"/>
              <a:gd name="connsiteY1" fmla="*/ 155614 h 1086639"/>
              <a:gd name="connsiteX2" fmla="*/ 3873731 w 5453149"/>
              <a:gd name="connsiteY2" fmla="*/ 89112 h 1086639"/>
              <a:gd name="connsiteX3" fmla="*/ 5453149 w 5453149"/>
              <a:gd name="connsiteY3" fmla="*/ 1086639 h 10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149" h="1086639">
                <a:moveTo>
                  <a:pt x="0" y="1036763"/>
                </a:moveTo>
                <a:cubicBezTo>
                  <a:pt x="242454" y="675159"/>
                  <a:pt x="484909" y="313556"/>
                  <a:pt x="1130531" y="155614"/>
                </a:cubicBezTo>
                <a:cubicBezTo>
                  <a:pt x="1776153" y="-2328"/>
                  <a:pt x="3153295" y="-66059"/>
                  <a:pt x="3873731" y="89112"/>
                </a:cubicBezTo>
                <a:cubicBezTo>
                  <a:pt x="4594167" y="244283"/>
                  <a:pt x="5023658" y="665461"/>
                  <a:pt x="5453149" y="1086639"/>
                </a:cubicBezTo>
              </a:path>
            </a:pathLst>
          </a:custGeom>
          <a:noFill/>
          <a:ln w="38100">
            <a:solidFill>
              <a:schemeClr val="bg1"/>
            </a:solidFill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Ellipse 6"/>
          <p:cNvSpPr/>
          <p:nvPr/>
        </p:nvSpPr>
        <p:spPr>
          <a:xfrm>
            <a:off x="6603260" y="1692090"/>
            <a:ext cx="360000" cy="562630"/>
          </a:xfrm>
          <a:prstGeom prst="ellipse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000" i="1" kern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</p:txBody>
      </p:sp>
      <p:cxnSp>
        <p:nvCxnSpPr>
          <p:cNvPr id="25" name="Gerade Verbindung mit Pfeil 8"/>
          <p:cNvCxnSpPr/>
          <p:nvPr/>
        </p:nvCxnSpPr>
        <p:spPr bwMode="auto">
          <a:xfrm flipV="1">
            <a:off x="6737104" y="967711"/>
            <a:ext cx="379540" cy="534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Gerade Verbindung mit Pfeil 27"/>
          <p:cNvCxnSpPr/>
          <p:nvPr/>
        </p:nvCxnSpPr>
        <p:spPr bwMode="auto">
          <a:xfrm flipH="1" flipV="1">
            <a:off x="6741678" y="2417106"/>
            <a:ext cx="443164" cy="5484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mit Pfeil 8"/>
          <p:cNvCxnSpPr/>
          <p:nvPr/>
        </p:nvCxnSpPr>
        <p:spPr bwMode="auto">
          <a:xfrm>
            <a:off x="10049472" y="1039719"/>
            <a:ext cx="379540" cy="534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Gerade Verbindung mit Pfeil 27"/>
          <p:cNvCxnSpPr/>
          <p:nvPr/>
        </p:nvCxnSpPr>
        <p:spPr bwMode="auto">
          <a:xfrm flipH="1">
            <a:off x="9966348" y="2363511"/>
            <a:ext cx="443164" cy="5484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Freeform 29"/>
          <p:cNvSpPr/>
          <p:nvPr/>
        </p:nvSpPr>
        <p:spPr>
          <a:xfrm>
            <a:off x="7399233" y="1094553"/>
            <a:ext cx="2214880" cy="1534160"/>
          </a:xfrm>
          <a:custGeom>
            <a:avLst/>
            <a:gdLst>
              <a:gd name="connsiteX0" fmla="*/ 701040 w 2214880"/>
              <a:gd name="connsiteY0" fmla="*/ 182880 h 1534160"/>
              <a:gd name="connsiteX1" fmla="*/ 701040 w 2214880"/>
              <a:gd name="connsiteY1" fmla="*/ 182880 h 1534160"/>
              <a:gd name="connsiteX2" fmla="*/ 792480 w 2214880"/>
              <a:gd name="connsiteY2" fmla="*/ 19304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701040 w 2214880"/>
              <a:gd name="connsiteY1" fmla="*/ 182880 h 1534160"/>
              <a:gd name="connsiteX2" fmla="*/ 1259840 w 2214880"/>
              <a:gd name="connsiteY2" fmla="*/ 8128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90320 w 2214880"/>
              <a:gd name="connsiteY2" fmla="*/ 304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90320 w 2214880"/>
              <a:gd name="connsiteY2" fmla="*/ 30480 h 1534160"/>
              <a:gd name="connsiteX3" fmla="*/ 1381760 w 2214880"/>
              <a:gd name="connsiteY3" fmla="*/ 50800 h 1534160"/>
              <a:gd name="connsiteX4" fmla="*/ 1463040 w 2214880"/>
              <a:gd name="connsiteY4" fmla="*/ 8128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214880" h="1534160">
                <a:moveTo>
                  <a:pt x="924560" y="0"/>
                </a:moveTo>
                <a:lnTo>
                  <a:pt x="1229360" y="20320"/>
                </a:lnTo>
                <a:cubicBezTo>
                  <a:pt x="1290320" y="25400"/>
                  <a:pt x="1264920" y="25400"/>
                  <a:pt x="1290320" y="30480"/>
                </a:cubicBezTo>
                <a:cubicBezTo>
                  <a:pt x="1315720" y="35560"/>
                  <a:pt x="1352973" y="42333"/>
                  <a:pt x="1381760" y="50800"/>
                </a:cubicBezTo>
                <a:cubicBezTo>
                  <a:pt x="1410547" y="59267"/>
                  <a:pt x="1371830" y="87795"/>
                  <a:pt x="1463040" y="81280"/>
                </a:cubicBezTo>
                <a:cubicBezTo>
                  <a:pt x="1584960" y="84667"/>
                  <a:pt x="1529080" y="143933"/>
                  <a:pt x="1554480" y="162560"/>
                </a:cubicBezTo>
                <a:cubicBezTo>
                  <a:pt x="1579880" y="181187"/>
                  <a:pt x="1601741" y="181624"/>
                  <a:pt x="1615440" y="193040"/>
                </a:cubicBezTo>
                <a:cubicBezTo>
                  <a:pt x="1626478" y="202238"/>
                  <a:pt x="1634578" y="214699"/>
                  <a:pt x="1645920" y="223520"/>
                </a:cubicBezTo>
                <a:lnTo>
                  <a:pt x="1737360" y="284480"/>
                </a:lnTo>
                <a:cubicBezTo>
                  <a:pt x="1747520" y="291253"/>
                  <a:pt x="1759206" y="296166"/>
                  <a:pt x="1767840" y="304800"/>
                </a:cubicBezTo>
                <a:cubicBezTo>
                  <a:pt x="1806954" y="343914"/>
                  <a:pt x="1786365" y="327310"/>
                  <a:pt x="1828800" y="355600"/>
                </a:cubicBezTo>
                <a:cubicBezTo>
                  <a:pt x="1835573" y="365760"/>
                  <a:pt x="1840486" y="377446"/>
                  <a:pt x="1849120" y="386080"/>
                </a:cubicBezTo>
                <a:cubicBezTo>
                  <a:pt x="1853722" y="390682"/>
                  <a:pt x="1908702" y="431111"/>
                  <a:pt x="1920240" y="436880"/>
                </a:cubicBezTo>
                <a:cubicBezTo>
                  <a:pt x="1929819" y="441669"/>
                  <a:pt x="1940560" y="443653"/>
                  <a:pt x="1950720" y="447040"/>
                </a:cubicBezTo>
                <a:cubicBezTo>
                  <a:pt x="1998608" y="518872"/>
                  <a:pt x="1936067" y="432387"/>
                  <a:pt x="2011680" y="508000"/>
                </a:cubicBezTo>
                <a:cubicBezTo>
                  <a:pt x="2020314" y="516634"/>
                  <a:pt x="2023366" y="529846"/>
                  <a:pt x="2032000" y="538480"/>
                </a:cubicBezTo>
                <a:cubicBezTo>
                  <a:pt x="2040634" y="547114"/>
                  <a:pt x="2053099" y="550983"/>
                  <a:pt x="2062480" y="558800"/>
                </a:cubicBezTo>
                <a:cubicBezTo>
                  <a:pt x="2124264" y="610287"/>
                  <a:pt x="2058400" y="572000"/>
                  <a:pt x="2133600" y="609600"/>
                </a:cubicBezTo>
                <a:cubicBezTo>
                  <a:pt x="2140373" y="619760"/>
                  <a:pt x="2146103" y="630699"/>
                  <a:pt x="2153920" y="640080"/>
                </a:cubicBezTo>
                <a:cubicBezTo>
                  <a:pt x="2182007" y="673785"/>
                  <a:pt x="2185801" y="663202"/>
                  <a:pt x="2204720" y="701040"/>
                </a:cubicBezTo>
                <a:cubicBezTo>
                  <a:pt x="2209509" y="710619"/>
                  <a:pt x="2211493" y="721360"/>
                  <a:pt x="2214880" y="731520"/>
                </a:cubicBezTo>
                <a:cubicBezTo>
                  <a:pt x="2211493" y="772160"/>
                  <a:pt x="2211424" y="813214"/>
                  <a:pt x="2204720" y="853440"/>
                </a:cubicBezTo>
                <a:cubicBezTo>
                  <a:pt x="2201199" y="874568"/>
                  <a:pt x="2191173" y="894080"/>
                  <a:pt x="2184400" y="914400"/>
                </a:cubicBezTo>
                <a:lnTo>
                  <a:pt x="2174240" y="944880"/>
                </a:lnTo>
                <a:cubicBezTo>
                  <a:pt x="2170853" y="955040"/>
                  <a:pt x="2165841" y="964796"/>
                  <a:pt x="2164080" y="975360"/>
                </a:cubicBezTo>
                <a:cubicBezTo>
                  <a:pt x="2151624" y="1050094"/>
                  <a:pt x="2158916" y="1016335"/>
                  <a:pt x="2143760" y="1076960"/>
                </a:cubicBezTo>
                <a:cubicBezTo>
                  <a:pt x="2140373" y="1124373"/>
                  <a:pt x="2140828" y="1172219"/>
                  <a:pt x="2133600" y="1219200"/>
                </a:cubicBezTo>
                <a:cubicBezTo>
                  <a:pt x="2111855" y="1360543"/>
                  <a:pt x="2112949" y="1301472"/>
                  <a:pt x="2082800" y="1391920"/>
                </a:cubicBezTo>
                <a:cubicBezTo>
                  <a:pt x="2082668" y="1392315"/>
                  <a:pt x="2067372" y="1458148"/>
                  <a:pt x="2062480" y="1463040"/>
                </a:cubicBezTo>
                <a:cubicBezTo>
                  <a:pt x="2045211" y="1480309"/>
                  <a:pt x="2024688" y="1495957"/>
                  <a:pt x="2001520" y="1503680"/>
                </a:cubicBezTo>
                <a:lnTo>
                  <a:pt x="1940560" y="1524000"/>
                </a:lnTo>
                <a:cubicBezTo>
                  <a:pt x="1903307" y="1520613"/>
                  <a:pt x="1865481" y="1521176"/>
                  <a:pt x="1828800" y="1513840"/>
                </a:cubicBezTo>
                <a:cubicBezTo>
                  <a:pt x="1813948" y="1510870"/>
                  <a:pt x="1802341" y="1498838"/>
                  <a:pt x="1788160" y="1493520"/>
                </a:cubicBezTo>
                <a:cubicBezTo>
                  <a:pt x="1775085" y="1488617"/>
                  <a:pt x="1761067" y="1486747"/>
                  <a:pt x="1747520" y="1483360"/>
                </a:cubicBezTo>
                <a:cubicBezTo>
                  <a:pt x="1733973" y="1473200"/>
                  <a:pt x="1722354" y="1459757"/>
                  <a:pt x="1706880" y="1452880"/>
                </a:cubicBezTo>
                <a:cubicBezTo>
                  <a:pt x="1602542" y="1406508"/>
                  <a:pt x="1699153" y="1469336"/>
                  <a:pt x="1625600" y="1432560"/>
                </a:cubicBezTo>
                <a:cubicBezTo>
                  <a:pt x="1614678" y="1427099"/>
                  <a:pt x="1606042" y="1417701"/>
                  <a:pt x="1595120" y="1412240"/>
                </a:cubicBezTo>
                <a:cubicBezTo>
                  <a:pt x="1574292" y="1401826"/>
                  <a:pt x="1533162" y="1395784"/>
                  <a:pt x="1513840" y="1391920"/>
                </a:cubicBezTo>
                <a:cubicBezTo>
                  <a:pt x="1459653" y="1395307"/>
                  <a:pt x="1405075" y="1394744"/>
                  <a:pt x="1351280" y="1402080"/>
                </a:cubicBezTo>
                <a:cubicBezTo>
                  <a:pt x="1330057" y="1404974"/>
                  <a:pt x="1311100" y="1417205"/>
                  <a:pt x="1290320" y="1422400"/>
                </a:cubicBezTo>
                <a:cubicBezTo>
                  <a:pt x="1276773" y="1425787"/>
                  <a:pt x="1262755" y="1427657"/>
                  <a:pt x="1249680" y="1432560"/>
                </a:cubicBezTo>
                <a:cubicBezTo>
                  <a:pt x="1192612" y="1453961"/>
                  <a:pt x="1184096" y="1483938"/>
                  <a:pt x="1107440" y="1493520"/>
                </a:cubicBezTo>
                <a:cubicBezTo>
                  <a:pt x="953943" y="1512707"/>
                  <a:pt x="1092156" y="1494308"/>
                  <a:pt x="965200" y="1513840"/>
                </a:cubicBezTo>
                <a:cubicBezTo>
                  <a:pt x="904441" y="1523188"/>
                  <a:pt x="875211" y="1526359"/>
                  <a:pt x="812800" y="1534160"/>
                </a:cubicBezTo>
                <a:lnTo>
                  <a:pt x="609600" y="1524000"/>
                </a:lnTo>
                <a:cubicBezTo>
                  <a:pt x="539046" y="1519296"/>
                  <a:pt x="503084" y="1513138"/>
                  <a:pt x="436880" y="1503680"/>
                </a:cubicBezTo>
                <a:cubicBezTo>
                  <a:pt x="208106" y="1427422"/>
                  <a:pt x="463772" y="1511173"/>
                  <a:pt x="274320" y="1452880"/>
                </a:cubicBezTo>
                <a:cubicBezTo>
                  <a:pt x="167132" y="1419899"/>
                  <a:pt x="255641" y="1443130"/>
                  <a:pt x="172720" y="1422400"/>
                </a:cubicBezTo>
                <a:cubicBezTo>
                  <a:pt x="162560" y="1415627"/>
                  <a:pt x="152914" y="1408010"/>
                  <a:pt x="142240" y="1402080"/>
                </a:cubicBezTo>
                <a:cubicBezTo>
                  <a:pt x="122381" y="1391047"/>
                  <a:pt x="100183" y="1384202"/>
                  <a:pt x="81280" y="1371600"/>
                </a:cubicBezTo>
                <a:cubicBezTo>
                  <a:pt x="69325" y="1363630"/>
                  <a:pt x="60960" y="1351280"/>
                  <a:pt x="50800" y="1341120"/>
                </a:cubicBezTo>
                <a:cubicBezTo>
                  <a:pt x="25263" y="1264508"/>
                  <a:pt x="59711" y="1358942"/>
                  <a:pt x="20320" y="1280160"/>
                </a:cubicBezTo>
                <a:cubicBezTo>
                  <a:pt x="13032" y="1265584"/>
                  <a:pt x="3255" y="1222061"/>
                  <a:pt x="0" y="1209040"/>
                </a:cubicBezTo>
                <a:cubicBezTo>
                  <a:pt x="3387" y="1114213"/>
                  <a:pt x="4241" y="1019262"/>
                  <a:pt x="10160" y="924560"/>
                </a:cubicBezTo>
                <a:cubicBezTo>
                  <a:pt x="13181" y="876228"/>
                  <a:pt x="21407" y="891905"/>
                  <a:pt x="40640" y="853440"/>
                </a:cubicBezTo>
                <a:cubicBezTo>
                  <a:pt x="45429" y="843861"/>
                  <a:pt x="46011" y="832539"/>
                  <a:pt x="50800" y="822960"/>
                </a:cubicBezTo>
                <a:cubicBezTo>
                  <a:pt x="57233" y="810095"/>
                  <a:pt x="96077" y="758283"/>
                  <a:pt x="101600" y="751840"/>
                </a:cubicBezTo>
                <a:cubicBezTo>
                  <a:pt x="110951" y="740931"/>
                  <a:pt x="123459" y="732855"/>
                  <a:pt x="132080" y="721360"/>
                </a:cubicBezTo>
                <a:cubicBezTo>
                  <a:pt x="143928" y="705562"/>
                  <a:pt x="150712" y="686358"/>
                  <a:pt x="162560" y="670560"/>
                </a:cubicBezTo>
                <a:cubicBezTo>
                  <a:pt x="171181" y="659065"/>
                  <a:pt x="183842" y="651118"/>
                  <a:pt x="193040" y="640080"/>
                </a:cubicBezTo>
                <a:cubicBezTo>
                  <a:pt x="235373" y="589280"/>
                  <a:pt x="187960" y="626533"/>
                  <a:pt x="243840" y="589280"/>
                </a:cubicBezTo>
                <a:cubicBezTo>
                  <a:pt x="250613" y="579120"/>
                  <a:pt x="258699" y="569722"/>
                  <a:pt x="264160" y="558800"/>
                </a:cubicBezTo>
                <a:cubicBezTo>
                  <a:pt x="268949" y="549221"/>
                  <a:pt x="267745" y="536774"/>
                  <a:pt x="274320" y="528320"/>
                </a:cubicBezTo>
                <a:cubicBezTo>
                  <a:pt x="291963" y="505637"/>
                  <a:pt x="335280" y="467360"/>
                  <a:pt x="335280" y="467360"/>
                </a:cubicBezTo>
                <a:cubicBezTo>
                  <a:pt x="382815" y="324754"/>
                  <a:pt x="325246" y="467171"/>
                  <a:pt x="386080" y="375920"/>
                </a:cubicBezTo>
                <a:cubicBezTo>
                  <a:pt x="392021" y="367009"/>
                  <a:pt x="391451" y="355019"/>
                  <a:pt x="396240" y="345440"/>
                </a:cubicBezTo>
                <a:cubicBezTo>
                  <a:pt x="405071" y="327777"/>
                  <a:pt x="416560" y="311573"/>
                  <a:pt x="426720" y="294640"/>
                </a:cubicBezTo>
                <a:cubicBezTo>
                  <a:pt x="430107" y="277707"/>
                  <a:pt x="429734" y="259561"/>
                  <a:pt x="436880" y="243840"/>
                </a:cubicBezTo>
                <a:cubicBezTo>
                  <a:pt x="467694" y="176048"/>
                  <a:pt x="470721" y="197134"/>
                  <a:pt x="508000" y="152400"/>
                </a:cubicBezTo>
                <a:cubicBezTo>
                  <a:pt x="515817" y="143019"/>
                  <a:pt x="519686" y="130554"/>
                  <a:pt x="528320" y="121920"/>
                </a:cubicBezTo>
                <a:cubicBezTo>
                  <a:pt x="551708" y="98532"/>
                  <a:pt x="568350" y="99213"/>
                  <a:pt x="599440" y="91440"/>
                </a:cubicBezTo>
                <a:cubicBezTo>
                  <a:pt x="675962" y="40425"/>
                  <a:pt x="578709" y="100325"/>
                  <a:pt x="670560" y="60960"/>
                </a:cubicBezTo>
                <a:cubicBezTo>
                  <a:pt x="681783" y="56150"/>
                  <a:pt x="690118" y="46101"/>
                  <a:pt x="701040" y="40640"/>
                </a:cubicBezTo>
                <a:cubicBezTo>
                  <a:pt x="718112" y="32104"/>
                  <a:pt x="755884" y="25203"/>
                  <a:pt x="772160" y="20320"/>
                </a:cubicBezTo>
                <a:cubicBezTo>
                  <a:pt x="792676" y="14165"/>
                  <a:pt x="833120" y="0"/>
                  <a:pt x="833120" y="0"/>
                </a:cubicBezTo>
                <a:cubicBezTo>
                  <a:pt x="1053196" y="12226"/>
                  <a:pt x="954946" y="10160"/>
                  <a:pt x="1127760" y="10160"/>
                </a:cubicBezTo>
                <a:lnTo>
                  <a:pt x="1168400" y="2032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>
              <a:solidFill>
                <a:srgbClr val="0066FF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16818" y="1417280"/>
            <a:ext cx="18355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Berry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Curvature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2496" y="44625"/>
            <a:ext cx="3996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Aharonov-Bohm Phase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6160" y="44625"/>
            <a:ext cx="216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Berry Phase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54185" y="3352271"/>
            <a:ext cx="2012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Closed loop in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real space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70554" y="3367015"/>
            <a:ext cx="3328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Closed loop in parameter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(e.g. momentum)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-96688" y="4143338"/>
                <a:ext cx="9324528" cy="1877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CH" sz="3600" b="1" i="1">
                          <a:solidFill>
                            <a:srgbClr val="93CDDD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de-CH" sz="36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de-CH" sz="3600" b="1" i="1">
                              <a:solidFill>
                                <a:srgbClr val="0066FF">
                                  <a:lumMod val="60000"/>
                                  <a:lumOff val="4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𝛀</m:t>
                          </m:r>
                          <m:d>
                            <m:dPr>
                              <m:ctrlPr>
                                <a:rPr lang="de-CH" sz="3600" b="1" i="1">
                                  <a:solidFill>
                                    <a:srgbClr val="0066FF">
                                      <a:lumMod val="60000"/>
                                      <a:lumOff val="40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CH" sz="3600" b="1" i="1">
                                  <a:solidFill>
                                    <a:srgbClr val="0066FF">
                                      <a:lumMod val="60000"/>
                                      <a:lumOff val="40000"/>
                                    </a:srgbClr>
                                  </a:solidFill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p>
                          <m: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de-CH" sz="36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de-CH" sz="36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de-CH" sz="36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CH" sz="36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de-CH" sz="3600" b="1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CH" sz="3600" b="1" i="1">
                                      <a:solidFill>
                                        <a:srgbClr val="FFCC66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CH" sz="36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CH" sz="36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de-CH" sz="3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688" y="4143338"/>
                <a:ext cx="9324528" cy="1877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552384" y="1654452"/>
                <a:ext cx="60381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3600" b="1" i="1">
                          <a:solidFill>
                            <a:srgbClr val="0066FF">
                              <a:lumMod val="60000"/>
                              <a:lumOff val="40000"/>
                            </a:srgbClr>
                          </a:solidFill>
                          <a:latin typeface="Cambria Math"/>
                          <a:ea typeface="Cambria Math"/>
                        </a:rPr>
                        <m:t>𝛀</m:t>
                      </m:r>
                    </m:oMath>
                  </m:oMathPara>
                </a14:m>
                <a:endParaRPr lang="de-CH" sz="32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384" y="1654452"/>
                <a:ext cx="60381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9608628" y="-25643"/>
                <a:ext cx="5918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3600" b="1" i="1">
                          <a:solidFill>
                            <a:srgbClr val="93CDDD"/>
                          </a:solidFill>
                          <a:latin typeface="Cambria Math"/>
                          <a:ea typeface="Cambria Math"/>
                        </a:rPr>
                        <m:t>𝜸</m:t>
                      </m:r>
                    </m:oMath>
                  </m:oMathPara>
                </a14:m>
                <a:endParaRPr lang="de-CH" sz="16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628" y="-25643"/>
                <a:ext cx="59182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809221" y="6093297"/>
            <a:ext cx="344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Magnetic Vector-Potential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28517" y="6108041"/>
            <a:ext cx="235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Berry Connection</a:t>
            </a:r>
          </a:p>
        </p:txBody>
      </p:sp>
    </p:spTree>
    <p:extLst>
      <p:ext uri="{BB962C8B-B14F-4D97-AF65-F5344CB8AC3E}">
        <p14:creationId xmlns:p14="http://schemas.microsoft.com/office/powerpoint/2010/main" val="102082362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B5AB0E-CD53-61FD-2DCA-EF449839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6617716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178016" y="3109064"/>
            <a:ext cx="2214880" cy="1534160"/>
          </a:xfrm>
          <a:custGeom>
            <a:avLst/>
            <a:gdLst>
              <a:gd name="connsiteX0" fmla="*/ 701040 w 2214880"/>
              <a:gd name="connsiteY0" fmla="*/ 182880 h 1534160"/>
              <a:gd name="connsiteX1" fmla="*/ 701040 w 2214880"/>
              <a:gd name="connsiteY1" fmla="*/ 182880 h 1534160"/>
              <a:gd name="connsiteX2" fmla="*/ 792480 w 2214880"/>
              <a:gd name="connsiteY2" fmla="*/ 19304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701040 w 2214880"/>
              <a:gd name="connsiteY1" fmla="*/ 182880 h 1534160"/>
              <a:gd name="connsiteX2" fmla="*/ 1259840 w 2214880"/>
              <a:gd name="connsiteY2" fmla="*/ 8128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90320 w 2214880"/>
              <a:gd name="connsiteY2" fmla="*/ 304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90320 w 2214880"/>
              <a:gd name="connsiteY2" fmla="*/ 30480 h 1534160"/>
              <a:gd name="connsiteX3" fmla="*/ 1381760 w 2214880"/>
              <a:gd name="connsiteY3" fmla="*/ 50800 h 1534160"/>
              <a:gd name="connsiteX4" fmla="*/ 1463040 w 2214880"/>
              <a:gd name="connsiteY4" fmla="*/ 8128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214880" h="1534160">
                <a:moveTo>
                  <a:pt x="924560" y="0"/>
                </a:moveTo>
                <a:lnTo>
                  <a:pt x="1229360" y="20320"/>
                </a:lnTo>
                <a:cubicBezTo>
                  <a:pt x="1290320" y="25400"/>
                  <a:pt x="1264920" y="25400"/>
                  <a:pt x="1290320" y="30480"/>
                </a:cubicBezTo>
                <a:cubicBezTo>
                  <a:pt x="1315720" y="35560"/>
                  <a:pt x="1352973" y="42333"/>
                  <a:pt x="1381760" y="50800"/>
                </a:cubicBezTo>
                <a:cubicBezTo>
                  <a:pt x="1410547" y="59267"/>
                  <a:pt x="1371830" y="87795"/>
                  <a:pt x="1463040" y="81280"/>
                </a:cubicBezTo>
                <a:cubicBezTo>
                  <a:pt x="1584960" y="84667"/>
                  <a:pt x="1529080" y="143933"/>
                  <a:pt x="1554480" y="162560"/>
                </a:cubicBezTo>
                <a:cubicBezTo>
                  <a:pt x="1579880" y="181187"/>
                  <a:pt x="1601741" y="181624"/>
                  <a:pt x="1615440" y="193040"/>
                </a:cubicBezTo>
                <a:cubicBezTo>
                  <a:pt x="1626478" y="202238"/>
                  <a:pt x="1634578" y="214699"/>
                  <a:pt x="1645920" y="223520"/>
                </a:cubicBezTo>
                <a:lnTo>
                  <a:pt x="1737360" y="284480"/>
                </a:lnTo>
                <a:cubicBezTo>
                  <a:pt x="1747520" y="291253"/>
                  <a:pt x="1759206" y="296166"/>
                  <a:pt x="1767840" y="304800"/>
                </a:cubicBezTo>
                <a:cubicBezTo>
                  <a:pt x="1806954" y="343914"/>
                  <a:pt x="1786365" y="327310"/>
                  <a:pt x="1828800" y="355600"/>
                </a:cubicBezTo>
                <a:cubicBezTo>
                  <a:pt x="1835573" y="365760"/>
                  <a:pt x="1840486" y="377446"/>
                  <a:pt x="1849120" y="386080"/>
                </a:cubicBezTo>
                <a:cubicBezTo>
                  <a:pt x="1853722" y="390682"/>
                  <a:pt x="1908702" y="431111"/>
                  <a:pt x="1920240" y="436880"/>
                </a:cubicBezTo>
                <a:cubicBezTo>
                  <a:pt x="1929819" y="441669"/>
                  <a:pt x="1940560" y="443653"/>
                  <a:pt x="1950720" y="447040"/>
                </a:cubicBezTo>
                <a:cubicBezTo>
                  <a:pt x="1998608" y="518872"/>
                  <a:pt x="1936067" y="432387"/>
                  <a:pt x="2011680" y="508000"/>
                </a:cubicBezTo>
                <a:cubicBezTo>
                  <a:pt x="2020314" y="516634"/>
                  <a:pt x="2023366" y="529846"/>
                  <a:pt x="2032000" y="538480"/>
                </a:cubicBezTo>
                <a:cubicBezTo>
                  <a:pt x="2040634" y="547114"/>
                  <a:pt x="2053099" y="550983"/>
                  <a:pt x="2062480" y="558800"/>
                </a:cubicBezTo>
                <a:cubicBezTo>
                  <a:pt x="2124264" y="610287"/>
                  <a:pt x="2058400" y="572000"/>
                  <a:pt x="2133600" y="609600"/>
                </a:cubicBezTo>
                <a:cubicBezTo>
                  <a:pt x="2140373" y="619760"/>
                  <a:pt x="2146103" y="630699"/>
                  <a:pt x="2153920" y="640080"/>
                </a:cubicBezTo>
                <a:cubicBezTo>
                  <a:pt x="2182007" y="673785"/>
                  <a:pt x="2185801" y="663202"/>
                  <a:pt x="2204720" y="701040"/>
                </a:cubicBezTo>
                <a:cubicBezTo>
                  <a:pt x="2209509" y="710619"/>
                  <a:pt x="2211493" y="721360"/>
                  <a:pt x="2214880" y="731520"/>
                </a:cubicBezTo>
                <a:cubicBezTo>
                  <a:pt x="2211493" y="772160"/>
                  <a:pt x="2211424" y="813214"/>
                  <a:pt x="2204720" y="853440"/>
                </a:cubicBezTo>
                <a:cubicBezTo>
                  <a:pt x="2201199" y="874568"/>
                  <a:pt x="2191173" y="894080"/>
                  <a:pt x="2184400" y="914400"/>
                </a:cubicBezTo>
                <a:lnTo>
                  <a:pt x="2174240" y="944880"/>
                </a:lnTo>
                <a:cubicBezTo>
                  <a:pt x="2170853" y="955040"/>
                  <a:pt x="2165841" y="964796"/>
                  <a:pt x="2164080" y="975360"/>
                </a:cubicBezTo>
                <a:cubicBezTo>
                  <a:pt x="2151624" y="1050094"/>
                  <a:pt x="2158916" y="1016335"/>
                  <a:pt x="2143760" y="1076960"/>
                </a:cubicBezTo>
                <a:cubicBezTo>
                  <a:pt x="2140373" y="1124373"/>
                  <a:pt x="2140828" y="1172219"/>
                  <a:pt x="2133600" y="1219200"/>
                </a:cubicBezTo>
                <a:cubicBezTo>
                  <a:pt x="2111855" y="1360543"/>
                  <a:pt x="2112949" y="1301472"/>
                  <a:pt x="2082800" y="1391920"/>
                </a:cubicBezTo>
                <a:cubicBezTo>
                  <a:pt x="2082668" y="1392315"/>
                  <a:pt x="2067372" y="1458148"/>
                  <a:pt x="2062480" y="1463040"/>
                </a:cubicBezTo>
                <a:cubicBezTo>
                  <a:pt x="2045211" y="1480309"/>
                  <a:pt x="2024688" y="1495957"/>
                  <a:pt x="2001520" y="1503680"/>
                </a:cubicBezTo>
                <a:lnTo>
                  <a:pt x="1940560" y="1524000"/>
                </a:lnTo>
                <a:cubicBezTo>
                  <a:pt x="1903307" y="1520613"/>
                  <a:pt x="1865481" y="1521176"/>
                  <a:pt x="1828800" y="1513840"/>
                </a:cubicBezTo>
                <a:cubicBezTo>
                  <a:pt x="1813948" y="1510870"/>
                  <a:pt x="1802341" y="1498838"/>
                  <a:pt x="1788160" y="1493520"/>
                </a:cubicBezTo>
                <a:cubicBezTo>
                  <a:pt x="1775085" y="1488617"/>
                  <a:pt x="1761067" y="1486747"/>
                  <a:pt x="1747520" y="1483360"/>
                </a:cubicBezTo>
                <a:cubicBezTo>
                  <a:pt x="1733973" y="1473200"/>
                  <a:pt x="1722354" y="1459757"/>
                  <a:pt x="1706880" y="1452880"/>
                </a:cubicBezTo>
                <a:cubicBezTo>
                  <a:pt x="1602542" y="1406508"/>
                  <a:pt x="1699153" y="1469336"/>
                  <a:pt x="1625600" y="1432560"/>
                </a:cubicBezTo>
                <a:cubicBezTo>
                  <a:pt x="1614678" y="1427099"/>
                  <a:pt x="1606042" y="1417701"/>
                  <a:pt x="1595120" y="1412240"/>
                </a:cubicBezTo>
                <a:cubicBezTo>
                  <a:pt x="1574292" y="1401826"/>
                  <a:pt x="1533162" y="1395784"/>
                  <a:pt x="1513840" y="1391920"/>
                </a:cubicBezTo>
                <a:cubicBezTo>
                  <a:pt x="1459653" y="1395307"/>
                  <a:pt x="1405075" y="1394744"/>
                  <a:pt x="1351280" y="1402080"/>
                </a:cubicBezTo>
                <a:cubicBezTo>
                  <a:pt x="1330057" y="1404974"/>
                  <a:pt x="1311100" y="1417205"/>
                  <a:pt x="1290320" y="1422400"/>
                </a:cubicBezTo>
                <a:cubicBezTo>
                  <a:pt x="1276773" y="1425787"/>
                  <a:pt x="1262755" y="1427657"/>
                  <a:pt x="1249680" y="1432560"/>
                </a:cubicBezTo>
                <a:cubicBezTo>
                  <a:pt x="1192612" y="1453961"/>
                  <a:pt x="1184096" y="1483938"/>
                  <a:pt x="1107440" y="1493520"/>
                </a:cubicBezTo>
                <a:cubicBezTo>
                  <a:pt x="953943" y="1512707"/>
                  <a:pt x="1092156" y="1494308"/>
                  <a:pt x="965200" y="1513840"/>
                </a:cubicBezTo>
                <a:cubicBezTo>
                  <a:pt x="904441" y="1523188"/>
                  <a:pt x="875211" y="1526359"/>
                  <a:pt x="812800" y="1534160"/>
                </a:cubicBezTo>
                <a:lnTo>
                  <a:pt x="609600" y="1524000"/>
                </a:lnTo>
                <a:cubicBezTo>
                  <a:pt x="539046" y="1519296"/>
                  <a:pt x="503084" y="1513138"/>
                  <a:pt x="436880" y="1503680"/>
                </a:cubicBezTo>
                <a:cubicBezTo>
                  <a:pt x="208106" y="1427422"/>
                  <a:pt x="463772" y="1511173"/>
                  <a:pt x="274320" y="1452880"/>
                </a:cubicBezTo>
                <a:cubicBezTo>
                  <a:pt x="167132" y="1419899"/>
                  <a:pt x="255641" y="1443130"/>
                  <a:pt x="172720" y="1422400"/>
                </a:cubicBezTo>
                <a:cubicBezTo>
                  <a:pt x="162560" y="1415627"/>
                  <a:pt x="152914" y="1408010"/>
                  <a:pt x="142240" y="1402080"/>
                </a:cubicBezTo>
                <a:cubicBezTo>
                  <a:pt x="122381" y="1391047"/>
                  <a:pt x="100183" y="1384202"/>
                  <a:pt x="81280" y="1371600"/>
                </a:cubicBezTo>
                <a:cubicBezTo>
                  <a:pt x="69325" y="1363630"/>
                  <a:pt x="60960" y="1351280"/>
                  <a:pt x="50800" y="1341120"/>
                </a:cubicBezTo>
                <a:cubicBezTo>
                  <a:pt x="25263" y="1264508"/>
                  <a:pt x="59711" y="1358942"/>
                  <a:pt x="20320" y="1280160"/>
                </a:cubicBezTo>
                <a:cubicBezTo>
                  <a:pt x="13032" y="1265584"/>
                  <a:pt x="3255" y="1222061"/>
                  <a:pt x="0" y="1209040"/>
                </a:cubicBezTo>
                <a:cubicBezTo>
                  <a:pt x="3387" y="1114213"/>
                  <a:pt x="4241" y="1019262"/>
                  <a:pt x="10160" y="924560"/>
                </a:cubicBezTo>
                <a:cubicBezTo>
                  <a:pt x="13181" y="876228"/>
                  <a:pt x="21407" y="891905"/>
                  <a:pt x="40640" y="853440"/>
                </a:cubicBezTo>
                <a:cubicBezTo>
                  <a:pt x="45429" y="843861"/>
                  <a:pt x="46011" y="832539"/>
                  <a:pt x="50800" y="822960"/>
                </a:cubicBezTo>
                <a:cubicBezTo>
                  <a:pt x="57233" y="810095"/>
                  <a:pt x="96077" y="758283"/>
                  <a:pt x="101600" y="751840"/>
                </a:cubicBezTo>
                <a:cubicBezTo>
                  <a:pt x="110951" y="740931"/>
                  <a:pt x="123459" y="732855"/>
                  <a:pt x="132080" y="721360"/>
                </a:cubicBezTo>
                <a:cubicBezTo>
                  <a:pt x="143928" y="705562"/>
                  <a:pt x="150712" y="686358"/>
                  <a:pt x="162560" y="670560"/>
                </a:cubicBezTo>
                <a:cubicBezTo>
                  <a:pt x="171181" y="659065"/>
                  <a:pt x="183842" y="651118"/>
                  <a:pt x="193040" y="640080"/>
                </a:cubicBezTo>
                <a:cubicBezTo>
                  <a:pt x="235373" y="589280"/>
                  <a:pt x="187960" y="626533"/>
                  <a:pt x="243840" y="589280"/>
                </a:cubicBezTo>
                <a:cubicBezTo>
                  <a:pt x="250613" y="579120"/>
                  <a:pt x="258699" y="569722"/>
                  <a:pt x="264160" y="558800"/>
                </a:cubicBezTo>
                <a:cubicBezTo>
                  <a:pt x="268949" y="549221"/>
                  <a:pt x="267745" y="536774"/>
                  <a:pt x="274320" y="528320"/>
                </a:cubicBezTo>
                <a:cubicBezTo>
                  <a:pt x="291963" y="505637"/>
                  <a:pt x="335280" y="467360"/>
                  <a:pt x="335280" y="467360"/>
                </a:cubicBezTo>
                <a:cubicBezTo>
                  <a:pt x="382815" y="324754"/>
                  <a:pt x="325246" y="467171"/>
                  <a:pt x="386080" y="375920"/>
                </a:cubicBezTo>
                <a:cubicBezTo>
                  <a:pt x="392021" y="367009"/>
                  <a:pt x="391451" y="355019"/>
                  <a:pt x="396240" y="345440"/>
                </a:cubicBezTo>
                <a:cubicBezTo>
                  <a:pt x="405071" y="327777"/>
                  <a:pt x="416560" y="311573"/>
                  <a:pt x="426720" y="294640"/>
                </a:cubicBezTo>
                <a:cubicBezTo>
                  <a:pt x="430107" y="277707"/>
                  <a:pt x="429734" y="259561"/>
                  <a:pt x="436880" y="243840"/>
                </a:cubicBezTo>
                <a:cubicBezTo>
                  <a:pt x="467694" y="176048"/>
                  <a:pt x="470721" y="197134"/>
                  <a:pt x="508000" y="152400"/>
                </a:cubicBezTo>
                <a:cubicBezTo>
                  <a:pt x="515817" y="143019"/>
                  <a:pt x="519686" y="130554"/>
                  <a:pt x="528320" y="121920"/>
                </a:cubicBezTo>
                <a:cubicBezTo>
                  <a:pt x="551708" y="98532"/>
                  <a:pt x="568350" y="99213"/>
                  <a:pt x="599440" y="91440"/>
                </a:cubicBezTo>
                <a:cubicBezTo>
                  <a:pt x="675962" y="40425"/>
                  <a:pt x="578709" y="100325"/>
                  <a:pt x="670560" y="60960"/>
                </a:cubicBezTo>
                <a:cubicBezTo>
                  <a:pt x="681783" y="56150"/>
                  <a:pt x="690118" y="46101"/>
                  <a:pt x="701040" y="40640"/>
                </a:cubicBezTo>
                <a:cubicBezTo>
                  <a:pt x="718112" y="32104"/>
                  <a:pt x="755884" y="25203"/>
                  <a:pt x="772160" y="20320"/>
                </a:cubicBezTo>
                <a:cubicBezTo>
                  <a:pt x="792676" y="14165"/>
                  <a:pt x="833120" y="0"/>
                  <a:pt x="833120" y="0"/>
                </a:cubicBezTo>
                <a:cubicBezTo>
                  <a:pt x="1053196" y="12226"/>
                  <a:pt x="954946" y="10160"/>
                  <a:pt x="1127760" y="10160"/>
                </a:cubicBezTo>
                <a:lnTo>
                  <a:pt x="1168400" y="2032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>
              <a:solidFill>
                <a:srgbClr val="0066FF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2316000" y="-171400"/>
            <a:ext cx="756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3600" i="0" dirty="0">
                <a:solidFill>
                  <a:srgbClr val="256475"/>
                </a:solidFill>
                <a:latin typeface="Calibri" pitchFamily="34" charset="0"/>
              </a:rPr>
              <a:t>Measuring the Berry Curvature</a:t>
            </a:r>
            <a:endParaRPr lang="de-DE" sz="3600" i="0" kern="0" dirty="0">
              <a:solidFill>
                <a:srgbClr val="348EA6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999656" y="1988841"/>
            <a:ext cx="0" cy="33843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Freeform 14"/>
          <p:cNvSpPr/>
          <p:nvPr/>
        </p:nvSpPr>
        <p:spPr>
          <a:xfrm>
            <a:off x="2481184" y="5295332"/>
            <a:ext cx="1554480" cy="797964"/>
          </a:xfrm>
          <a:custGeom>
            <a:avLst/>
            <a:gdLst>
              <a:gd name="connsiteX0" fmla="*/ 0 w 2184400"/>
              <a:gd name="connsiteY0" fmla="*/ 706524 h 909724"/>
              <a:gd name="connsiteX1" fmla="*/ 568960 w 2184400"/>
              <a:gd name="connsiteY1" fmla="*/ 604924 h 909724"/>
              <a:gd name="connsiteX2" fmla="*/ 853440 w 2184400"/>
              <a:gd name="connsiteY2" fmla="*/ 289964 h 909724"/>
              <a:gd name="connsiteX3" fmla="*/ 1036320 w 2184400"/>
              <a:gd name="connsiteY3" fmla="*/ 35964 h 909724"/>
              <a:gd name="connsiteX4" fmla="*/ 1148080 w 2184400"/>
              <a:gd name="connsiteY4" fmla="*/ 15644 h 909724"/>
              <a:gd name="connsiteX5" fmla="*/ 1320800 w 2184400"/>
              <a:gd name="connsiteY5" fmla="*/ 168044 h 909724"/>
              <a:gd name="connsiteX6" fmla="*/ 1483360 w 2184400"/>
              <a:gd name="connsiteY6" fmla="*/ 452524 h 909724"/>
              <a:gd name="connsiteX7" fmla="*/ 1584960 w 2184400"/>
              <a:gd name="connsiteY7" fmla="*/ 706524 h 909724"/>
              <a:gd name="connsiteX8" fmla="*/ 1828800 w 2184400"/>
              <a:gd name="connsiteY8" fmla="*/ 858924 h 909724"/>
              <a:gd name="connsiteX9" fmla="*/ 2184400 w 2184400"/>
              <a:gd name="connsiteY9" fmla="*/ 909724 h 909724"/>
              <a:gd name="connsiteX0" fmla="*/ 0 w 2184400"/>
              <a:gd name="connsiteY0" fmla="*/ 706524 h 909724"/>
              <a:gd name="connsiteX1" fmla="*/ 589280 w 2184400"/>
              <a:gd name="connsiteY1" fmla="*/ 726844 h 909724"/>
              <a:gd name="connsiteX2" fmla="*/ 853440 w 2184400"/>
              <a:gd name="connsiteY2" fmla="*/ 289964 h 909724"/>
              <a:gd name="connsiteX3" fmla="*/ 1036320 w 2184400"/>
              <a:gd name="connsiteY3" fmla="*/ 35964 h 909724"/>
              <a:gd name="connsiteX4" fmla="*/ 1148080 w 2184400"/>
              <a:gd name="connsiteY4" fmla="*/ 15644 h 909724"/>
              <a:gd name="connsiteX5" fmla="*/ 1320800 w 2184400"/>
              <a:gd name="connsiteY5" fmla="*/ 168044 h 909724"/>
              <a:gd name="connsiteX6" fmla="*/ 1483360 w 2184400"/>
              <a:gd name="connsiteY6" fmla="*/ 452524 h 909724"/>
              <a:gd name="connsiteX7" fmla="*/ 1584960 w 2184400"/>
              <a:gd name="connsiteY7" fmla="*/ 706524 h 909724"/>
              <a:gd name="connsiteX8" fmla="*/ 1828800 w 2184400"/>
              <a:gd name="connsiteY8" fmla="*/ 858924 h 909724"/>
              <a:gd name="connsiteX9" fmla="*/ 2184400 w 2184400"/>
              <a:gd name="connsiteY9" fmla="*/ 909724 h 909724"/>
              <a:gd name="connsiteX0" fmla="*/ 0 w 1869440"/>
              <a:gd name="connsiteY0" fmla="*/ 777644 h 909724"/>
              <a:gd name="connsiteX1" fmla="*/ 274320 w 1869440"/>
              <a:gd name="connsiteY1" fmla="*/ 726844 h 909724"/>
              <a:gd name="connsiteX2" fmla="*/ 538480 w 1869440"/>
              <a:gd name="connsiteY2" fmla="*/ 289964 h 909724"/>
              <a:gd name="connsiteX3" fmla="*/ 721360 w 1869440"/>
              <a:gd name="connsiteY3" fmla="*/ 35964 h 909724"/>
              <a:gd name="connsiteX4" fmla="*/ 833120 w 1869440"/>
              <a:gd name="connsiteY4" fmla="*/ 15644 h 909724"/>
              <a:gd name="connsiteX5" fmla="*/ 1005840 w 1869440"/>
              <a:gd name="connsiteY5" fmla="*/ 168044 h 909724"/>
              <a:gd name="connsiteX6" fmla="*/ 1168400 w 1869440"/>
              <a:gd name="connsiteY6" fmla="*/ 452524 h 909724"/>
              <a:gd name="connsiteX7" fmla="*/ 1270000 w 1869440"/>
              <a:gd name="connsiteY7" fmla="*/ 706524 h 909724"/>
              <a:gd name="connsiteX8" fmla="*/ 1513840 w 1869440"/>
              <a:gd name="connsiteY8" fmla="*/ 858924 h 909724"/>
              <a:gd name="connsiteX9" fmla="*/ 1869440 w 1869440"/>
              <a:gd name="connsiteY9" fmla="*/ 909724 h 909724"/>
              <a:gd name="connsiteX0" fmla="*/ 0 w 1869440"/>
              <a:gd name="connsiteY0" fmla="*/ 777644 h 909724"/>
              <a:gd name="connsiteX1" fmla="*/ 274320 w 1869440"/>
              <a:gd name="connsiteY1" fmla="*/ 726844 h 909724"/>
              <a:gd name="connsiteX2" fmla="*/ 538480 w 1869440"/>
              <a:gd name="connsiteY2" fmla="*/ 289964 h 909724"/>
              <a:gd name="connsiteX3" fmla="*/ 721360 w 1869440"/>
              <a:gd name="connsiteY3" fmla="*/ 35964 h 909724"/>
              <a:gd name="connsiteX4" fmla="*/ 833120 w 1869440"/>
              <a:gd name="connsiteY4" fmla="*/ 15644 h 909724"/>
              <a:gd name="connsiteX5" fmla="*/ 1005840 w 1869440"/>
              <a:gd name="connsiteY5" fmla="*/ 168044 h 909724"/>
              <a:gd name="connsiteX6" fmla="*/ 1168400 w 1869440"/>
              <a:gd name="connsiteY6" fmla="*/ 452524 h 909724"/>
              <a:gd name="connsiteX7" fmla="*/ 1270000 w 1869440"/>
              <a:gd name="connsiteY7" fmla="*/ 706524 h 909724"/>
              <a:gd name="connsiteX8" fmla="*/ 1351280 w 1869440"/>
              <a:gd name="connsiteY8" fmla="*/ 787804 h 909724"/>
              <a:gd name="connsiteX9" fmla="*/ 1869440 w 1869440"/>
              <a:gd name="connsiteY9" fmla="*/ 909724 h 909724"/>
              <a:gd name="connsiteX0" fmla="*/ 0 w 1554480"/>
              <a:gd name="connsiteY0" fmla="*/ 777644 h 797964"/>
              <a:gd name="connsiteX1" fmla="*/ 274320 w 1554480"/>
              <a:gd name="connsiteY1" fmla="*/ 726844 h 797964"/>
              <a:gd name="connsiteX2" fmla="*/ 538480 w 1554480"/>
              <a:gd name="connsiteY2" fmla="*/ 289964 h 797964"/>
              <a:gd name="connsiteX3" fmla="*/ 721360 w 1554480"/>
              <a:gd name="connsiteY3" fmla="*/ 35964 h 797964"/>
              <a:gd name="connsiteX4" fmla="*/ 833120 w 1554480"/>
              <a:gd name="connsiteY4" fmla="*/ 15644 h 797964"/>
              <a:gd name="connsiteX5" fmla="*/ 1005840 w 1554480"/>
              <a:gd name="connsiteY5" fmla="*/ 168044 h 797964"/>
              <a:gd name="connsiteX6" fmla="*/ 1168400 w 1554480"/>
              <a:gd name="connsiteY6" fmla="*/ 452524 h 797964"/>
              <a:gd name="connsiteX7" fmla="*/ 1270000 w 1554480"/>
              <a:gd name="connsiteY7" fmla="*/ 706524 h 797964"/>
              <a:gd name="connsiteX8" fmla="*/ 1351280 w 1554480"/>
              <a:gd name="connsiteY8" fmla="*/ 787804 h 797964"/>
              <a:gd name="connsiteX9" fmla="*/ 1554480 w 1554480"/>
              <a:gd name="connsiteY9" fmla="*/ 797964 h 79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4480" h="797964">
                <a:moveTo>
                  <a:pt x="0" y="777644"/>
                </a:moveTo>
                <a:cubicBezTo>
                  <a:pt x="213360" y="761557"/>
                  <a:pt x="184573" y="808124"/>
                  <a:pt x="274320" y="726844"/>
                </a:cubicBezTo>
                <a:cubicBezTo>
                  <a:pt x="364067" y="645564"/>
                  <a:pt x="463973" y="405111"/>
                  <a:pt x="538480" y="289964"/>
                </a:cubicBezTo>
                <a:cubicBezTo>
                  <a:pt x="612987" y="174817"/>
                  <a:pt x="672253" y="81684"/>
                  <a:pt x="721360" y="35964"/>
                </a:cubicBezTo>
                <a:cubicBezTo>
                  <a:pt x="770467" y="-9756"/>
                  <a:pt x="785707" y="-6369"/>
                  <a:pt x="833120" y="15644"/>
                </a:cubicBezTo>
                <a:cubicBezTo>
                  <a:pt x="880533" y="37657"/>
                  <a:pt x="949960" y="95231"/>
                  <a:pt x="1005840" y="168044"/>
                </a:cubicBezTo>
                <a:cubicBezTo>
                  <a:pt x="1061720" y="240857"/>
                  <a:pt x="1124373" y="362777"/>
                  <a:pt x="1168400" y="452524"/>
                </a:cubicBezTo>
                <a:cubicBezTo>
                  <a:pt x="1212427" y="542271"/>
                  <a:pt x="1239520" y="650644"/>
                  <a:pt x="1270000" y="706524"/>
                </a:cubicBezTo>
                <a:cubicBezTo>
                  <a:pt x="1300480" y="762404"/>
                  <a:pt x="1303867" y="772564"/>
                  <a:pt x="1351280" y="787804"/>
                </a:cubicBezTo>
                <a:cubicBezTo>
                  <a:pt x="1398693" y="803044"/>
                  <a:pt x="1491827" y="789497"/>
                  <a:pt x="1554480" y="797964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>
              <a:solidFill>
                <a:srgbClr val="000000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574206" y="3229814"/>
                <a:ext cx="60381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3600" b="1" i="1">
                          <a:solidFill>
                            <a:srgbClr val="0066FF">
                              <a:lumMod val="60000"/>
                              <a:lumOff val="40000"/>
                            </a:srgbClr>
                          </a:solidFill>
                          <a:latin typeface="Cambria Math"/>
                          <a:ea typeface="Cambria Math"/>
                        </a:rPr>
                        <m:t>𝛀</m:t>
                      </m:r>
                    </m:oMath>
                  </m:oMathPara>
                </a14:m>
                <a:endParaRPr lang="de-CH" sz="32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206" y="3229814"/>
                <a:ext cx="60381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 flipV="1">
            <a:off x="3575720" y="1988841"/>
            <a:ext cx="0" cy="33843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015880" y="1735376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 </a:t>
            </a: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Enclosed Berry curvature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</a:t>
            </a: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Phase-gradient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en-GB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momentum-space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Symbol"/>
              </a:rPr>
              <a:t> </a:t>
            </a: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Velocity in real-space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870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-0.56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5503 0.0002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178016" y="3109064"/>
            <a:ext cx="2214880" cy="1534160"/>
          </a:xfrm>
          <a:custGeom>
            <a:avLst/>
            <a:gdLst>
              <a:gd name="connsiteX0" fmla="*/ 701040 w 2214880"/>
              <a:gd name="connsiteY0" fmla="*/ 182880 h 1534160"/>
              <a:gd name="connsiteX1" fmla="*/ 701040 w 2214880"/>
              <a:gd name="connsiteY1" fmla="*/ 182880 h 1534160"/>
              <a:gd name="connsiteX2" fmla="*/ 792480 w 2214880"/>
              <a:gd name="connsiteY2" fmla="*/ 19304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701040 w 2214880"/>
              <a:gd name="connsiteY1" fmla="*/ 182880 h 1534160"/>
              <a:gd name="connsiteX2" fmla="*/ 1259840 w 2214880"/>
              <a:gd name="connsiteY2" fmla="*/ 8128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965200 w 2214880"/>
              <a:gd name="connsiteY3" fmla="*/ 17272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188720 w 2214880"/>
              <a:gd name="connsiteY4" fmla="*/ 15240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701040 w 2214880"/>
              <a:gd name="connsiteY0" fmla="*/ 18288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59840 w 2214880"/>
              <a:gd name="connsiteY2" fmla="*/ 812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90320 w 2214880"/>
              <a:gd name="connsiteY2" fmla="*/ 30480 h 1534160"/>
              <a:gd name="connsiteX3" fmla="*/ 1381760 w 2214880"/>
              <a:gd name="connsiteY3" fmla="*/ 50800 h 1534160"/>
              <a:gd name="connsiteX4" fmla="*/ 1402080 w 2214880"/>
              <a:gd name="connsiteY4" fmla="*/ 11176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  <a:gd name="connsiteX0" fmla="*/ 924560 w 2214880"/>
              <a:gd name="connsiteY0" fmla="*/ 0 h 1534160"/>
              <a:gd name="connsiteX1" fmla="*/ 1229360 w 2214880"/>
              <a:gd name="connsiteY1" fmla="*/ 20320 h 1534160"/>
              <a:gd name="connsiteX2" fmla="*/ 1290320 w 2214880"/>
              <a:gd name="connsiteY2" fmla="*/ 30480 h 1534160"/>
              <a:gd name="connsiteX3" fmla="*/ 1381760 w 2214880"/>
              <a:gd name="connsiteY3" fmla="*/ 50800 h 1534160"/>
              <a:gd name="connsiteX4" fmla="*/ 1463040 w 2214880"/>
              <a:gd name="connsiteY4" fmla="*/ 81280 h 1534160"/>
              <a:gd name="connsiteX5" fmla="*/ 1554480 w 2214880"/>
              <a:gd name="connsiteY5" fmla="*/ 162560 h 1534160"/>
              <a:gd name="connsiteX6" fmla="*/ 1615440 w 2214880"/>
              <a:gd name="connsiteY6" fmla="*/ 193040 h 1534160"/>
              <a:gd name="connsiteX7" fmla="*/ 1645920 w 2214880"/>
              <a:gd name="connsiteY7" fmla="*/ 223520 h 1534160"/>
              <a:gd name="connsiteX8" fmla="*/ 1737360 w 2214880"/>
              <a:gd name="connsiteY8" fmla="*/ 284480 h 1534160"/>
              <a:gd name="connsiteX9" fmla="*/ 1767840 w 2214880"/>
              <a:gd name="connsiteY9" fmla="*/ 304800 h 1534160"/>
              <a:gd name="connsiteX10" fmla="*/ 1828800 w 2214880"/>
              <a:gd name="connsiteY10" fmla="*/ 355600 h 1534160"/>
              <a:gd name="connsiteX11" fmla="*/ 1849120 w 2214880"/>
              <a:gd name="connsiteY11" fmla="*/ 386080 h 1534160"/>
              <a:gd name="connsiteX12" fmla="*/ 1920240 w 2214880"/>
              <a:gd name="connsiteY12" fmla="*/ 436880 h 1534160"/>
              <a:gd name="connsiteX13" fmla="*/ 1950720 w 2214880"/>
              <a:gd name="connsiteY13" fmla="*/ 447040 h 1534160"/>
              <a:gd name="connsiteX14" fmla="*/ 2011680 w 2214880"/>
              <a:gd name="connsiteY14" fmla="*/ 508000 h 1534160"/>
              <a:gd name="connsiteX15" fmla="*/ 2032000 w 2214880"/>
              <a:gd name="connsiteY15" fmla="*/ 538480 h 1534160"/>
              <a:gd name="connsiteX16" fmla="*/ 2062480 w 2214880"/>
              <a:gd name="connsiteY16" fmla="*/ 558800 h 1534160"/>
              <a:gd name="connsiteX17" fmla="*/ 2133600 w 2214880"/>
              <a:gd name="connsiteY17" fmla="*/ 609600 h 1534160"/>
              <a:gd name="connsiteX18" fmla="*/ 2153920 w 2214880"/>
              <a:gd name="connsiteY18" fmla="*/ 640080 h 1534160"/>
              <a:gd name="connsiteX19" fmla="*/ 2204720 w 2214880"/>
              <a:gd name="connsiteY19" fmla="*/ 701040 h 1534160"/>
              <a:gd name="connsiteX20" fmla="*/ 2214880 w 2214880"/>
              <a:gd name="connsiteY20" fmla="*/ 731520 h 1534160"/>
              <a:gd name="connsiteX21" fmla="*/ 2204720 w 2214880"/>
              <a:gd name="connsiteY21" fmla="*/ 853440 h 1534160"/>
              <a:gd name="connsiteX22" fmla="*/ 2184400 w 2214880"/>
              <a:gd name="connsiteY22" fmla="*/ 914400 h 1534160"/>
              <a:gd name="connsiteX23" fmla="*/ 2174240 w 2214880"/>
              <a:gd name="connsiteY23" fmla="*/ 944880 h 1534160"/>
              <a:gd name="connsiteX24" fmla="*/ 2164080 w 2214880"/>
              <a:gd name="connsiteY24" fmla="*/ 975360 h 1534160"/>
              <a:gd name="connsiteX25" fmla="*/ 2143760 w 2214880"/>
              <a:gd name="connsiteY25" fmla="*/ 1076960 h 1534160"/>
              <a:gd name="connsiteX26" fmla="*/ 2133600 w 2214880"/>
              <a:gd name="connsiteY26" fmla="*/ 1219200 h 1534160"/>
              <a:gd name="connsiteX27" fmla="*/ 2082800 w 2214880"/>
              <a:gd name="connsiteY27" fmla="*/ 1391920 h 1534160"/>
              <a:gd name="connsiteX28" fmla="*/ 2062480 w 2214880"/>
              <a:gd name="connsiteY28" fmla="*/ 1463040 h 1534160"/>
              <a:gd name="connsiteX29" fmla="*/ 2001520 w 2214880"/>
              <a:gd name="connsiteY29" fmla="*/ 1503680 h 1534160"/>
              <a:gd name="connsiteX30" fmla="*/ 1940560 w 2214880"/>
              <a:gd name="connsiteY30" fmla="*/ 1524000 h 1534160"/>
              <a:gd name="connsiteX31" fmla="*/ 1828800 w 2214880"/>
              <a:gd name="connsiteY31" fmla="*/ 1513840 h 1534160"/>
              <a:gd name="connsiteX32" fmla="*/ 1788160 w 2214880"/>
              <a:gd name="connsiteY32" fmla="*/ 1493520 h 1534160"/>
              <a:gd name="connsiteX33" fmla="*/ 1747520 w 2214880"/>
              <a:gd name="connsiteY33" fmla="*/ 1483360 h 1534160"/>
              <a:gd name="connsiteX34" fmla="*/ 1706880 w 2214880"/>
              <a:gd name="connsiteY34" fmla="*/ 1452880 h 1534160"/>
              <a:gd name="connsiteX35" fmla="*/ 1625600 w 2214880"/>
              <a:gd name="connsiteY35" fmla="*/ 1432560 h 1534160"/>
              <a:gd name="connsiteX36" fmla="*/ 1595120 w 2214880"/>
              <a:gd name="connsiteY36" fmla="*/ 1412240 h 1534160"/>
              <a:gd name="connsiteX37" fmla="*/ 1513840 w 2214880"/>
              <a:gd name="connsiteY37" fmla="*/ 1391920 h 1534160"/>
              <a:gd name="connsiteX38" fmla="*/ 1351280 w 2214880"/>
              <a:gd name="connsiteY38" fmla="*/ 1402080 h 1534160"/>
              <a:gd name="connsiteX39" fmla="*/ 1290320 w 2214880"/>
              <a:gd name="connsiteY39" fmla="*/ 1422400 h 1534160"/>
              <a:gd name="connsiteX40" fmla="*/ 1249680 w 2214880"/>
              <a:gd name="connsiteY40" fmla="*/ 1432560 h 1534160"/>
              <a:gd name="connsiteX41" fmla="*/ 1107440 w 2214880"/>
              <a:gd name="connsiteY41" fmla="*/ 1493520 h 1534160"/>
              <a:gd name="connsiteX42" fmla="*/ 965200 w 2214880"/>
              <a:gd name="connsiteY42" fmla="*/ 1513840 h 1534160"/>
              <a:gd name="connsiteX43" fmla="*/ 812800 w 2214880"/>
              <a:gd name="connsiteY43" fmla="*/ 1534160 h 1534160"/>
              <a:gd name="connsiteX44" fmla="*/ 609600 w 2214880"/>
              <a:gd name="connsiteY44" fmla="*/ 1524000 h 1534160"/>
              <a:gd name="connsiteX45" fmla="*/ 436880 w 2214880"/>
              <a:gd name="connsiteY45" fmla="*/ 1503680 h 1534160"/>
              <a:gd name="connsiteX46" fmla="*/ 274320 w 2214880"/>
              <a:gd name="connsiteY46" fmla="*/ 1452880 h 1534160"/>
              <a:gd name="connsiteX47" fmla="*/ 172720 w 2214880"/>
              <a:gd name="connsiteY47" fmla="*/ 1422400 h 1534160"/>
              <a:gd name="connsiteX48" fmla="*/ 142240 w 2214880"/>
              <a:gd name="connsiteY48" fmla="*/ 1402080 h 1534160"/>
              <a:gd name="connsiteX49" fmla="*/ 81280 w 2214880"/>
              <a:gd name="connsiteY49" fmla="*/ 1371600 h 1534160"/>
              <a:gd name="connsiteX50" fmla="*/ 50800 w 2214880"/>
              <a:gd name="connsiteY50" fmla="*/ 1341120 h 1534160"/>
              <a:gd name="connsiteX51" fmla="*/ 20320 w 2214880"/>
              <a:gd name="connsiteY51" fmla="*/ 1280160 h 1534160"/>
              <a:gd name="connsiteX52" fmla="*/ 0 w 2214880"/>
              <a:gd name="connsiteY52" fmla="*/ 1209040 h 1534160"/>
              <a:gd name="connsiteX53" fmla="*/ 10160 w 2214880"/>
              <a:gd name="connsiteY53" fmla="*/ 924560 h 1534160"/>
              <a:gd name="connsiteX54" fmla="*/ 40640 w 2214880"/>
              <a:gd name="connsiteY54" fmla="*/ 853440 h 1534160"/>
              <a:gd name="connsiteX55" fmla="*/ 50800 w 2214880"/>
              <a:gd name="connsiteY55" fmla="*/ 822960 h 1534160"/>
              <a:gd name="connsiteX56" fmla="*/ 101600 w 2214880"/>
              <a:gd name="connsiteY56" fmla="*/ 751840 h 1534160"/>
              <a:gd name="connsiteX57" fmla="*/ 132080 w 2214880"/>
              <a:gd name="connsiteY57" fmla="*/ 721360 h 1534160"/>
              <a:gd name="connsiteX58" fmla="*/ 162560 w 2214880"/>
              <a:gd name="connsiteY58" fmla="*/ 670560 h 1534160"/>
              <a:gd name="connsiteX59" fmla="*/ 193040 w 2214880"/>
              <a:gd name="connsiteY59" fmla="*/ 640080 h 1534160"/>
              <a:gd name="connsiteX60" fmla="*/ 243840 w 2214880"/>
              <a:gd name="connsiteY60" fmla="*/ 589280 h 1534160"/>
              <a:gd name="connsiteX61" fmla="*/ 264160 w 2214880"/>
              <a:gd name="connsiteY61" fmla="*/ 558800 h 1534160"/>
              <a:gd name="connsiteX62" fmla="*/ 274320 w 2214880"/>
              <a:gd name="connsiteY62" fmla="*/ 528320 h 1534160"/>
              <a:gd name="connsiteX63" fmla="*/ 335280 w 2214880"/>
              <a:gd name="connsiteY63" fmla="*/ 467360 h 1534160"/>
              <a:gd name="connsiteX64" fmla="*/ 386080 w 2214880"/>
              <a:gd name="connsiteY64" fmla="*/ 375920 h 1534160"/>
              <a:gd name="connsiteX65" fmla="*/ 396240 w 2214880"/>
              <a:gd name="connsiteY65" fmla="*/ 345440 h 1534160"/>
              <a:gd name="connsiteX66" fmla="*/ 426720 w 2214880"/>
              <a:gd name="connsiteY66" fmla="*/ 294640 h 1534160"/>
              <a:gd name="connsiteX67" fmla="*/ 436880 w 2214880"/>
              <a:gd name="connsiteY67" fmla="*/ 243840 h 1534160"/>
              <a:gd name="connsiteX68" fmla="*/ 508000 w 2214880"/>
              <a:gd name="connsiteY68" fmla="*/ 152400 h 1534160"/>
              <a:gd name="connsiteX69" fmla="*/ 528320 w 2214880"/>
              <a:gd name="connsiteY69" fmla="*/ 121920 h 1534160"/>
              <a:gd name="connsiteX70" fmla="*/ 599440 w 2214880"/>
              <a:gd name="connsiteY70" fmla="*/ 91440 h 1534160"/>
              <a:gd name="connsiteX71" fmla="*/ 670560 w 2214880"/>
              <a:gd name="connsiteY71" fmla="*/ 60960 h 1534160"/>
              <a:gd name="connsiteX72" fmla="*/ 701040 w 2214880"/>
              <a:gd name="connsiteY72" fmla="*/ 40640 h 1534160"/>
              <a:gd name="connsiteX73" fmla="*/ 772160 w 2214880"/>
              <a:gd name="connsiteY73" fmla="*/ 20320 h 1534160"/>
              <a:gd name="connsiteX74" fmla="*/ 833120 w 2214880"/>
              <a:gd name="connsiteY74" fmla="*/ 0 h 1534160"/>
              <a:gd name="connsiteX75" fmla="*/ 1127760 w 2214880"/>
              <a:gd name="connsiteY75" fmla="*/ 10160 h 1534160"/>
              <a:gd name="connsiteX76" fmla="*/ 1168400 w 2214880"/>
              <a:gd name="connsiteY76" fmla="*/ 2032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214880" h="1534160">
                <a:moveTo>
                  <a:pt x="924560" y="0"/>
                </a:moveTo>
                <a:lnTo>
                  <a:pt x="1229360" y="20320"/>
                </a:lnTo>
                <a:cubicBezTo>
                  <a:pt x="1290320" y="25400"/>
                  <a:pt x="1264920" y="25400"/>
                  <a:pt x="1290320" y="30480"/>
                </a:cubicBezTo>
                <a:cubicBezTo>
                  <a:pt x="1315720" y="35560"/>
                  <a:pt x="1352973" y="42333"/>
                  <a:pt x="1381760" y="50800"/>
                </a:cubicBezTo>
                <a:cubicBezTo>
                  <a:pt x="1410547" y="59267"/>
                  <a:pt x="1371830" y="87795"/>
                  <a:pt x="1463040" y="81280"/>
                </a:cubicBezTo>
                <a:cubicBezTo>
                  <a:pt x="1584960" y="84667"/>
                  <a:pt x="1529080" y="143933"/>
                  <a:pt x="1554480" y="162560"/>
                </a:cubicBezTo>
                <a:cubicBezTo>
                  <a:pt x="1579880" y="181187"/>
                  <a:pt x="1601741" y="181624"/>
                  <a:pt x="1615440" y="193040"/>
                </a:cubicBezTo>
                <a:cubicBezTo>
                  <a:pt x="1626478" y="202238"/>
                  <a:pt x="1634578" y="214699"/>
                  <a:pt x="1645920" y="223520"/>
                </a:cubicBezTo>
                <a:lnTo>
                  <a:pt x="1737360" y="284480"/>
                </a:lnTo>
                <a:cubicBezTo>
                  <a:pt x="1747520" y="291253"/>
                  <a:pt x="1759206" y="296166"/>
                  <a:pt x="1767840" y="304800"/>
                </a:cubicBezTo>
                <a:cubicBezTo>
                  <a:pt x="1806954" y="343914"/>
                  <a:pt x="1786365" y="327310"/>
                  <a:pt x="1828800" y="355600"/>
                </a:cubicBezTo>
                <a:cubicBezTo>
                  <a:pt x="1835573" y="365760"/>
                  <a:pt x="1840486" y="377446"/>
                  <a:pt x="1849120" y="386080"/>
                </a:cubicBezTo>
                <a:cubicBezTo>
                  <a:pt x="1853722" y="390682"/>
                  <a:pt x="1908702" y="431111"/>
                  <a:pt x="1920240" y="436880"/>
                </a:cubicBezTo>
                <a:cubicBezTo>
                  <a:pt x="1929819" y="441669"/>
                  <a:pt x="1940560" y="443653"/>
                  <a:pt x="1950720" y="447040"/>
                </a:cubicBezTo>
                <a:cubicBezTo>
                  <a:pt x="1998608" y="518872"/>
                  <a:pt x="1936067" y="432387"/>
                  <a:pt x="2011680" y="508000"/>
                </a:cubicBezTo>
                <a:cubicBezTo>
                  <a:pt x="2020314" y="516634"/>
                  <a:pt x="2023366" y="529846"/>
                  <a:pt x="2032000" y="538480"/>
                </a:cubicBezTo>
                <a:cubicBezTo>
                  <a:pt x="2040634" y="547114"/>
                  <a:pt x="2053099" y="550983"/>
                  <a:pt x="2062480" y="558800"/>
                </a:cubicBezTo>
                <a:cubicBezTo>
                  <a:pt x="2124264" y="610287"/>
                  <a:pt x="2058400" y="572000"/>
                  <a:pt x="2133600" y="609600"/>
                </a:cubicBezTo>
                <a:cubicBezTo>
                  <a:pt x="2140373" y="619760"/>
                  <a:pt x="2146103" y="630699"/>
                  <a:pt x="2153920" y="640080"/>
                </a:cubicBezTo>
                <a:cubicBezTo>
                  <a:pt x="2182007" y="673785"/>
                  <a:pt x="2185801" y="663202"/>
                  <a:pt x="2204720" y="701040"/>
                </a:cubicBezTo>
                <a:cubicBezTo>
                  <a:pt x="2209509" y="710619"/>
                  <a:pt x="2211493" y="721360"/>
                  <a:pt x="2214880" y="731520"/>
                </a:cubicBezTo>
                <a:cubicBezTo>
                  <a:pt x="2211493" y="772160"/>
                  <a:pt x="2211424" y="813214"/>
                  <a:pt x="2204720" y="853440"/>
                </a:cubicBezTo>
                <a:cubicBezTo>
                  <a:pt x="2201199" y="874568"/>
                  <a:pt x="2191173" y="894080"/>
                  <a:pt x="2184400" y="914400"/>
                </a:cubicBezTo>
                <a:lnTo>
                  <a:pt x="2174240" y="944880"/>
                </a:lnTo>
                <a:cubicBezTo>
                  <a:pt x="2170853" y="955040"/>
                  <a:pt x="2165841" y="964796"/>
                  <a:pt x="2164080" y="975360"/>
                </a:cubicBezTo>
                <a:cubicBezTo>
                  <a:pt x="2151624" y="1050094"/>
                  <a:pt x="2158916" y="1016335"/>
                  <a:pt x="2143760" y="1076960"/>
                </a:cubicBezTo>
                <a:cubicBezTo>
                  <a:pt x="2140373" y="1124373"/>
                  <a:pt x="2140828" y="1172219"/>
                  <a:pt x="2133600" y="1219200"/>
                </a:cubicBezTo>
                <a:cubicBezTo>
                  <a:pt x="2111855" y="1360543"/>
                  <a:pt x="2112949" y="1301472"/>
                  <a:pt x="2082800" y="1391920"/>
                </a:cubicBezTo>
                <a:cubicBezTo>
                  <a:pt x="2082668" y="1392315"/>
                  <a:pt x="2067372" y="1458148"/>
                  <a:pt x="2062480" y="1463040"/>
                </a:cubicBezTo>
                <a:cubicBezTo>
                  <a:pt x="2045211" y="1480309"/>
                  <a:pt x="2024688" y="1495957"/>
                  <a:pt x="2001520" y="1503680"/>
                </a:cubicBezTo>
                <a:lnTo>
                  <a:pt x="1940560" y="1524000"/>
                </a:lnTo>
                <a:cubicBezTo>
                  <a:pt x="1903307" y="1520613"/>
                  <a:pt x="1865481" y="1521176"/>
                  <a:pt x="1828800" y="1513840"/>
                </a:cubicBezTo>
                <a:cubicBezTo>
                  <a:pt x="1813948" y="1510870"/>
                  <a:pt x="1802341" y="1498838"/>
                  <a:pt x="1788160" y="1493520"/>
                </a:cubicBezTo>
                <a:cubicBezTo>
                  <a:pt x="1775085" y="1488617"/>
                  <a:pt x="1761067" y="1486747"/>
                  <a:pt x="1747520" y="1483360"/>
                </a:cubicBezTo>
                <a:cubicBezTo>
                  <a:pt x="1733973" y="1473200"/>
                  <a:pt x="1722354" y="1459757"/>
                  <a:pt x="1706880" y="1452880"/>
                </a:cubicBezTo>
                <a:cubicBezTo>
                  <a:pt x="1602542" y="1406508"/>
                  <a:pt x="1699153" y="1469336"/>
                  <a:pt x="1625600" y="1432560"/>
                </a:cubicBezTo>
                <a:cubicBezTo>
                  <a:pt x="1614678" y="1427099"/>
                  <a:pt x="1606042" y="1417701"/>
                  <a:pt x="1595120" y="1412240"/>
                </a:cubicBezTo>
                <a:cubicBezTo>
                  <a:pt x="1574292" y="1401826"/>
                  <a:pt x="1533162" y="1395784"/>
                  <a:pt x="1513840" y="1391920"/>
                </a:cubicBezTo>
                <a:cubicBezTo>
                  <a:pt x="1459653" y="1395307"/>
                  <a:pt x="1405075" y="1394744"/>
                  <a:pt x="1351280" y="1402080"/>
                </a:cubicBezTo>
                <a:cubicBezTo>
                  <a:pt x="1330057" y="1404974"/>
                  <a:pt x="1311100" y="1417205"/>
                  <a:pt x="1290320" y="1422400"/>
                </a:cubicBezTo>
                <a:cubicBezTo>
                  <a:pt x="1276773" y="1425787"/>
                  <a:pt x="1262755" y="1427657"/>
                  <a:pt x="1249680" y="1432560"/>
                </a:cubicBezTo>
                <a:cubicBezTo>
                  <a:pt x="1192612" y="1453961"/>
                  <a:pt x="1184096" y="1483938"/>
                  <a:pt x="1107440" y="1493520"/>
                </a:cubicBezTo>
                <a:cubicBezTo>
                  <a:pt x="953943" y="1512707"/>
                  <a:pt x="1092156" y="1494308"/>
                  <a:pt x="965200" y="1513840"/>
                </a:cubicBezTo>
                <a:cubicBezTo>
                  <a:pt x="904441" y="1523188"/>
                  <a:pt x="875211" y="1526359"/>
                  <a:pt x="812800" y="1534160"/>
                </a:cubicBezTo>
                <a:lnTo>
                  <a:pt x="609600" y="1524000"/>
                </a:lnTo>
                <a:cubicBezTo>
                  <a:pt x="539046" y="1519296"/>
                  <a:pt x="503084" y="1513138"/>
                  <a:pt x="436880" y="1503680"/>
                </a:cubicBezTo>
                <a:cubicBezTo>
                  <a:pt x="208106" y="1427422"/>
                  <a:pt x="463772" y="1511173"/>
                  <a:pt x="274320" y="1452880"/>
                </a:cubicBezTo>
                <a:cubicBezTo>
                  <a:pt x="167132" y="1419899"/>
                  <a:pt x="255641" y="1443130"/>
                  <a:pt x="172720" y="1422400"/>
                </a:cubicBezTo>
                <a:cubicBezTo>
                  <a:pt x="162560" y="1415627"/>
                  <a:pt x="152914" y="1408010"/>
                  <a:pt x="142240" y="1402080"/>
                </a:cubicBezTo>
                <a:cubicBezTo>
                  <a:pt x="122381" y="1391047"/>
                  <a:pt x="100183" y="1384202"/>
                  <a:pt x="81280" y="1371600"/>
                </a:cubicBezTo>
                <a:cubicBezTo>
                  <a:pt x="69325" y="1363630"/>
                  <a:pt x="60960" y="1351280"/>
                  <a:pt x="50800" y="1341120"/>
                </a:cubicBezTo>
                <a:cubicBezTo>
                  <a:pt x="25263" y="1264508"/>
                  <a:pt x="59711" y="1358942"/>
                  <a:pt x="20320" y="1280160"/>
                </a:cubicBezTo>
                <a:cubicBezTo>
                  <a:pt x="13032" y="1265584"/>
                  <a:pt x="3255" y="1222061"/>
                  <a:pt x="0" y="1209040"/>
                </a:cubicBezTo>
                <a:cubicBezTo>
                  <a:pt x="3387" y="1114213"/>
                  <a:pt x="4241" y="1019262"/>
                  <a:pt x="10160" y="924560"/>
                </a:cubicBezTo>
                <a:cubicBezTo>
                  <a:pt x="13181" y="876228"/>
                  <a:pt x="21407" y="891905"/>
                  <a:pt x="40640" y="853440"/>
                </a:cubicBezTo>
                <a:cubicBezTo>
                  <a:pt x="45429" y="843861"/>
                  <a:pt x="46011" y="832539"/>
                  <a:pt x="50800" y="822960"/>
                </a:cubicBezTo>
                <a:cubicBezTo>
                  <a:pt x="57233" y="810095"/>
                  <a:pt x="96077" y="758283"/>
                  <a:pt x="101600" y="751840"/>
                </a:cubicBezTo>
                <a:cubicBezTo>
                  <a:pt x="110951" y="740931"/>
                  <a:pt x="123459" y="732855"/>
                  <a:pt x="132080" y="721360"/>
                </a:cubicBezTo>
                <a:cubicBezTo>
                  <a:pt x="143928" y="705562"/>
                  <a:pt x="150712" y="686358"/>
                  <a:pt x="162560" y="670560"/>
                </a:cubicBezTo>
                <a:cubicBezTo>
                  <a:pt x="171181" y="659065"/>
                  <a:pt x="183842" y="651118"/>
                  <a:pt x="193040" y="640080"/>
                </a:cubicBezTo>
                <a:cubicBezTo>
                  <a:pt x="235373" y="589280"/>
                  <a:pt x="187960" y="626533"/>
                  <a:pt x="243840" y="589280"/>
                </a:cubicBezTo>
                <a:cubicBezTo>
                  <a:pt x="250613" y="579120"/>
                  <a:pt x="258699" y="569722"/>
                  <a:pt x="264160" y="558800"/>
                </a:cubicBezTo>
                <a:cubicBezTo>
                  <a:pt x="268949" y="549221"/>
                  <a:pt x="267745" y="536774"/>
                  <a:pt x="274320" y="528320"/>
                </a:cubicBezTo>
                <a:cubicBezTo>
                  <a:pt x="291963" y="505637"/>
                  <a:pt x="335280" y="467360"/>
                  <a:pt x="335280" y="467360"/>
                </a:cubicBezTo>
                <a:cubicBezTo>
                  <a:pt x="382815" y="324754"/>
                  <a:pt x="325246" y="467171"/>
                  <a:pt x="386080" y="375920"/>
                </a:cubicBezTo>
                <a:cubicBezTo>
                  <a:pt x="392021" y="367009"/>
                  <a:pt x="391451" y="355019"/>
                  <a:pt x="396240" y="345440"/>
                </a:cubicBezTo>
                <a:cubicBezTo>
                  <a:pt x="405071" y="327777"/>
                  <a:pt x="416560" y="311573"/>
                  <a:pt x="426720" y="294640"/>
                </a:cubicBezTo>
                <a:cubicBezTo>
                  <a:pt x="430107" y="277707"/>
                  <a:pt x="429734" y="259561"/>
                  <a:pt x="436880" y="243840"/>
                </a:cubicBezTo>
                <a:cubicBezTo>
                  <a:pt x="467694" y="176048"/>
                  <a:pt x="470721" y="197134"/>
                  <a:pt x="508000" y="152400"/>
                </a:cubicBezTo>
                <a:cubicBezTo>
                  <a:pt x="515817" y="143019"/>
                  <a:pt x="519686" y="130554"/>
                  <a:pt x="528320" y="121920"/>
                </a:cubicBezTo>
                <a:cubicBezTo>
                  <a:pt x="551708" y="98532"/>
                  <a:pt x="568350" y="99213"/>
                  <a:pt x="599440" y="91440"/>
                </a:cubicBezTo>
                <a:cubicBezTo>
                  <a:pt x="675962" y="40425"/>
                  <a:pt x="578709" y="100325"/>
                  <a:pt x="670560" y="60960"/>
                </a:cubicBezTo>
                <a:cubicBezTo>
                  <a:pt x="681783" y="56150"/>
                  <a:pt x="690118" y="46101"/>
                  <a:pt x="701040" y="40640"/>
                </a:cubicBezTo>
                <a:cubicBezTo>
                  <a:pt x="718112" y="32104"/>
                  <a:pt x="755884" y="25203"/>
                  <a:pt x="772160" y="20320"/>
                </a:cubicBezTo>
                <a:cubicBezTo>
                  <a:pt x="792676" y="14165"/>
                  <a:pt x="833120" y="0"/>
                  <a:pt x="833120" y="0"/>
                </a:cubicBezTo>
                <a:cubicBezTo>
                  <a:pt x="1053196" y="12226"/>
                  <a:pt x="954946" y="10160"/>
                  <a:pt x="1127760" y="10160"/>
                </a:cubicBezTo>
                <a:lnTo>
                  <a:pt x="1168400" y="2032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>
              <a:solidFill>
                <a:srgbClr val="0066FF">
                  <a:lumMod val="60000"/>
                  <a:lumOff val="40000"/>
                </a:srgbClr>
              </a:solidFill>
              <a:latin typeface="Arial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2316000" y="-171400"/>
            <a:ext cx="756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3600" i="0" dirty="0">
                <a:solidFill>
                  <a:srgbClr val="256475"/>
                </a:solidFill>
                <a:latin typeface="Calibri" pitchFamily="34" charset="0"/>
              </a:rPr>
              <a:t>Measuring the Berry Curvature</a:t>
            </a:r>
            <a:endParaRPr lang="de-DE" sz="3600" i="0" kern="0" dirty="0">
              <a:solidFill>
                <a:srgbClr val="348EA6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999656" y="1988841"/>
            <a:ext cx="0" cy="33843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Freeform 14"/>
          <p:cNvSpPr/>
          <p:nvPr/>
        </p:nvSpPr>
        <p:spPr>
          <a:xfrm>
            <a:off x="2481184" y="5295332"/>
            <a:ext cx="1554480" cy="797964"/>
          </a:xfrm>
          <a:custGeom>
            <a:avLst/>
            <a:gdLst>
              <a:gd name="connsiteX0" fmla="*/ 0 w 2184400"/>
              <a:gd name="connsiteY0" fmla="*/ 706524 h 909724"/>
              <a:gd name="connsiteX1" fmla="*/ 568960 w 2184400"/>
              <a:gd name="connsiteY1" fmla="*/ 604924 h 909724"/>
              <a:gd name="connsiteX2" fmla="*/ 853440 w 2184400"/>
              <a:gd name="connsiteY2" fmla="*/ 289964 h 909724"/>
              <a:gd name="connsiteX3" fmla="*/ 1036320 w 2184400"/>
              <a:gd name="connsiteY3" fmla="*/ 35964 h 909724"/>
              <a:gd name="connsiteX4" fmla="*/ 1148080 w 2184400"/>
              <a:gd name="connsiteY4" fmla="*/ 15644 h 909724"/>
              <a:gd name="connsiteX5" fmla="*/ 1320800 w 2184400"/>
              <a:gd name="connsiteY5" fmla="*/ 168044 h 909724"/>
              <a:gd name="connsiteX6" fmla="*/ 1483360 w 2184400"/>
              <a:gd name="connsiteY6" fmla="*/ 452524 h 909724"/>
              <a:gd name="connsiteX7" fmla="*/ 1584960 w 2184400"/>
              <a:gd name="connsiteY7" fmla="*/ 706524 h 909724"/>
              <a:gd name="connsiteX8" fmla="*/ 1828800 w 2184400"/>
              <a:gd name="connsiteY8" fmla="*/ 858924 h 909724"/>
              <a:gd name="connsiteX9" fmla="*/ 2184400 w 2184400"/>
              <a:gd name="connsiteY9" fmla="*/ 909724 h 909724"/>
              <a:gd name="connsiteX0" fmla="*/ 0 w 2184400"/>
              <a:gd name="connsiteY0" fmla="*/ 706524 h 909724"/>
              <a:gd name="connsiteX1" fmla="*/ 589280 w 2184400"/>
              <a:gd name="connsiteY1" fmla="*/ 726844 h 909724"/>
              <a:gd name="connsiteX2" fmla="*/ 853440 w 2184400"/>
              <a:gd name="connsiteY2" fmla="*/ 289964 h 909724"/>
              <a:gd name="connsiteX3" fmla="*/ 1036320 w 2184400"/>
              <a:gd name="connsiteY3" fmla="*/ 35964 h 909724"/>
              <a:gd name="connsiteX4" fmla="*/ 1148080 w 2184400"/>
              <a:gd name="connsiteY4" fmla="*/ 15644 h 909724"/>
              <a:gd name="connsiteX5" fmla="*/ 1320800 w 2184400"/>
              <a:gd name="connsiteY5" fmla="*/ 168044 h 909724"/>
              <a:gd name="connsiteX6" fmla="*/ 1483360 w 2184400"/>
              <a:gd name="connsiteY6" fmla="*/ 452524 h 909724"/>
              <a:gd name="connsiteX7" fmla="*/ 1584960 w 2184400"/>
              <a:gd name="connsiteY7" fmla="*/ 706524 h 909724"/>
              <a:gd name="connsiteX8" fmla="*/ 1828800 w 2184400"/>
              <a:gd name="connsiteY8" fmla="*/ 858924 h 909724"/>
              <a:gd name="connsiteX9" fmla="*/ 2184400 w 2184400"/>
              <a:gd name="connsiteY9" fmla="*/ 909724 h 909724"/>
              <a:gd name="connsiteX0" fmla="*/ 0 w 1869440"/>
              <a:gd name="connsiteY0" fmla="*/ 777644 h 909724"/>
              <a:gd name="connsiteX1" fmla="*/ 274320 w 1869440"/>
              <a:gd name="connsiteY1" fmla="*/ 726844 h 909724"/>
              <a:gd name="connsiteX2" fmla="*/ 538480 w 1869440"/>
              <a:gd name="connsiteY2" fmla="*/ 289964 h 909724"/>
              <a:gd name="connsiteX3" fmla="*/ 721360 w 1869440"/>
              <a:gd name="connsiteY3" fmla="*/ 35964 h 909724"/>
              <a:gd name="connsiteX4" fmla="*/ 833120 w 1869440"/>
              <a:gd name="connsiteY4" fmla="*/ 15644 h 909724"/>
              <a:gd name="connsiteX5" fmla="*/ 1005840 w 1869440"/>
              <a:gd name="connsiteY5" fmla="*/ 168044 h 909724"/>
              <a:gd name="connsiteX6" fmla="*/ 1168400 w 1869440"/>
              <a:gd name="connsiteY6" fmla="*/ 452524 h 909724"/>
              <a:gd name="connsiteX7" fmla="*/ 1270000 w 1869440"/>
              <a:gd name="connsiteY7" fmla="*/ 706524 h 909724"/>
              <a:gd name="connsiteX8" fmla="*/ 1513840 w 1869440"/>
              <a:gd name="connsiteY8" fmla="*/ 858924 h 909724"/>
              <a:gd name="connsiteX9" fmla="*/ 1869440 w 1869440"/>
              <a:gd name="connsiteY9" fmla="*/ 909724 h 909724"/>
              <a:gd name="connsiteX0" fmla="*/ 0 w 1869440"/>
              <a:gd name="connsiteY0" fmla="*/ 777644 h 909724"/>
              <a:gd name="connsiteX1" fmla="*/ 274320 w 1869440"/>
              <a:gd name="connsiteY1" fmla="*/ 726844 h 909724"/>
              <a:gd name="connsiteX2" fmla="*/ 538480 w 1869440"/>
              <a:gd name="connsiteY2" fmla="*/ 289964 h 909724"/>
              <a:gd name="connsiteX3" fmla="*/ 721360 w 1869440"/>
              <a:gd name="connsiteY3" fmla="*/ 35964 h 909724"/>
              <a:gd name="connsiteX4" fmla="*/ 833120 w 1869440"/>
              <a:gd name="connsiteY4" fmla="*/ 15644 h 909724"/>
              <a:gd name="connsiteX5" fmla="*/ 1005840 w 1869440"/>
              <a:gd name="connsiteY5" fmla="*/ 168044 h 909724"/>
              <a:gd name="connsiteX6" fmla="*/ 1168400 w 1869440"/>
              <a:gd name="connsiteY6" fmla="*/ 452524 h 909724"/>
              <a:gd name="connsiteX7" fmla="*/ 1270000 w 1869440"/>
              <a:gd name="connsiteY7" fmla="*/ 706524 h 909724"/>
              <a:gd name="connsiteX8" fmla="*/ 1351280 w 1869440"/>
              <a:gd name="connsiteY8" fmla="*/ 787804 h 909724"/>
              <a:gd name="connsiteX9" fmla="*/ 1869440 w 1869440"/>
              <a:gd name="connsiteY9" fmla="*/ 909724 h 909724"/>
              <a:gd name="connsiteX0" fmla="*/ 0 w 1554480"/>
              <a:gd name="connsiteY0" fmla="*/ 777644 h 797964"/>
              <a:gd name="connsiteX1" fmla="*/ 274320 w 1554480"/>
              <a:gd name="connsiteY1" fmla="*/ 726844 h 797964"/>
              <a:gd name="connsiteX2" fmla="*/ 538480 w 1554480"/>
              <a:gd name="connsiteY2" fmla="*/ 289964 h 797964"/>
              <a:gd name="connsiteX3" fmla="*/ 721360 w 1554480"/>
              <a:gd name="connsiteY3" fmla="*/ 35964 h 797964"/>
              <a:gd name="connsiteX4" fmla="*/ 833120 w 1554480"/>
              <a:gd name="connsiteY4" fmla="*/ 15644 h 797964"/>
              <a:gd name="connsiteX5" fmla="*/ 1005840 w 1554480"/>
              <a:gd name="connsiteY5" fmla="*/ 168044 h 797964"/>
              <a:gd name="connsiteX6" fmla="*/ 1168400 w 1554480"/>
              <a:gd name="connsiteY6" fmla="*/ 452524 h 797964"/>
              <a:gd name="connsiteX7" fmla="*/ 1270000 w 1554480"/>
              <a:gd name="connsiteY7" fmla="*/ 706524 h 797964"/>
              <a:gd name="connsiteX8" fmla="*/ 1351280 w 1554480"/>
              <a:gd name="connsiteY8" fmla="*/ 787804 h 797964"/>
              <a:gd name="connsiteX9" fmla="*/ 1554480 w 1554480"/>
              <a:gd name="connsiteY9" fmla="*/ 797964 h 797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4480" h="797964">
                <a:moveTo>
                  <a:pt x="0" y="777644"/>
                </a:moveTo>
                <a:cubicBezTo>
                  <a:pt x="213360" y="761557"/>
                  <a:pt x="184573" y="808124"/>
                  <a:pt x="274320" y="726844"/>
                </a:cubicBezTo>
                <a:cubicBezTo>
                  <a:pt x="364067" y="645564"/>
                  <a:pt x="463973" y="405111"/>
                  <a:pt x="538480" y="289964"/>
                </a:cubicBezTo>
                <a:cubicBezTo>
                  <a:pt x="612987" y="174817"/>
                  <a:pt x="672253" y="81684"/>
                  <a:pt x="721360" y="35964"/>
                </a:cubicBezTo>
                <a:cubicBezTo>
                  <a:pt x="770467" y="-9756"/>
                  <a:pt x="785707" y="-6369"/>
                  <a:pt x="833120" y="15644"/>
                </a:cubicBezTo>
                <a:cubicBezTo>
                  <a:pt x="880533" y="37657"/>
                  <a:pt x="949960" y="95231"/>
                  <a:pt x="1005840" y="168044"/>
                </a:cubicBezTo>
                <a:cubicBezTo>
                  <a:pt x="1061720" y="240857"/>
                  <a:pt x="1124373" y="362777"/>
                  <a:pt x="1168400" y="452524"/>
                </a:cubicBezTo>
                <a:cubicBezTo>
                  <a:pt x="1212427" y="542271"/>
                  <a:pt x="1239520" y="650644"/>
                  <a:pt x="1270000" y="706524"/>
                </a:cubicBezTo>
                <a:cubicBezTo>
                  <a:pt x="1300480" y="762404"/>
                  <a:pt x="1303867" y="772564"/>
                  <a:pt x="1351280" y="787804"/>
                </a:cubicBezTo>
                <a:cubicBezTo>
                  <a:pt x="1398693" y="803044"/>
                  <a:pt x="1491827" y="789497"/>
                  <a:pt x="1554480" y="797964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>
              <a:solidFill>
                <a:srgbClr val="000000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574206" y="3229814"/>
                <a:ext cx="60381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3600" b="1" i="1">
                          <a:solidFill>
                            <a:srgbClr val="0066FF">
                              <a:lumMod val="60000"/>
                              <a:lumOff val="40000"/>
                            </a:srgbClr>
                          </a:solidFill>
                          <a:latin typeface="Cambria Math"/>
                          <a:ea typeface="Cambria Math"/>
                        </a:rPr>
                        <m:t>𝛀</m:t>
                      </m:r>
                    </m:oMath>
                  </m:oMathPara>
                </a14:m>
                <a:endParaRPr lang="de-CH" sz="32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206" y="3229814"/>
                <a:ext cx="60381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 bwMode="auto">
          <a:xfrm flipV="1">
            <a:off x="3575720" y="1988841"/>
            <a:ext cx="0" cy="33843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85626" y="3861048"/>
            <a:ext cx="61848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Karplus</a:t>
            </a:r>
            <a:r>
              <a:rPr lang="en-US" sz="24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&amp; </a:t>
            </a:r>
            <a:r>
              <a:rPr lang="en-US" sz="2400" dirty="0" err="1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Luttinger</a:t>
            </a:r>
            <a:r>
              <a:rPr lang="en-US" sz="24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, </a:t>
            </a:r>
            <a:r>
              <a:rPr lang="de-CH" sz="24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Phys. Rev. 95, 1154 (1954) </a:t>
            </a:r>
            <a:r>
              <a:rPr lang="en-US" sz="24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Chang &amp; </a:t>
            </a:r>
            <a:r>
              <a:rPr lang="en-US" sz="2400" dirty="0" err="1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Niu</a:t>
            </a:r>
            <a:r>
              <a:rPr lang="en-US" sz="24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PRL 75, 1348 (1995)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Dudarev</a:t>
            </a:r>
            <a:r>
              <a:rPr lang="en-US" sz="24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et al. PRL 92, 153005 (2004)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750" y="810808"/>
            <a:ext cx="6275104" cy="285842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8217250" y="1275533"/>
            <a:ext cx="2199231" cy="562630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CH" sz="2000" i="1" kern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715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-0.56134 " pathEditMode="relative" rAng="0" ptsTypes="AA">
                                      <p:cBhvr>
                                        <p:cTn id="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5503 0.00023 " pathEditMode="relative" rAng="0" ptsTypes="AA"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6D2ADD-DD0E-CED3-3AC7-7ADB6CD42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2B9BF-35D7-9139-FD62-6E29E13F6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838" y="1990524"/>
            <a:ext cx="5544324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8788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09EB2BF4-1B1D-71F8-3778-42EBEDA01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0"/>
            <a:ext cx="6840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1318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F364E34-D7D7-9406-D6B8-EEBA8648B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33656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egor\Documents\sphere_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496" y="-27384"/>
            <a:ext cx="3429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regor\Documents\torus_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440" y="617984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35761" y="3429000"/>
            <a:ext cx="4048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 look similar locally,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but differ globally: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3719736" y="2420888"/>
            <a:ext cx="1872208" cy="1008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143110" y="2420888"/>
            <a:ext cx="1872208" cy="1008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3CDDD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91344" y="4096796"/>
                <a:ext cx="7403154" cy="2572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CH" sz="5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16"/>
                            </m:rPr>
                            <a:rPr lang="de-CH" sz="50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  <m:r>
                            <a:rPr lang="de-CH" sz="5000" b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de-CH" sz="50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𝑲</m:t>
                          </m:r>
                          <m:d>
                            <m:dPr>
                              <m:ctrlPr>
                                <a:rPr lang="de-CH" sz="5000" b="1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CH" sz="5000" b="1" i="1">
                                  <a:solidFill>
                                    <a:srgbClr val="FFFFFF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de-CH" sz="5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CH" sz="50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p>
                          <m:r>
                            <a:rPr lang="de-CH" sz="50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</m:oMath>
                  </m:oMathPara>
                </a14:m>
                <a:endParaRPr lang="de-CH" sz="50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4096796"/>
                <a:ext cx="7403154" cy="2572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631504" y="2708920"/>
                <a:ext cx="106645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CH" sz="50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de-CH" sz="50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2708920"/>
                <a:ext cx="1066450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120336" y="2636912"/>
                <a:ext cx="106645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de-CH" sz="50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2636912"/>
                <a:ext cx="1066450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40377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Gregor\Documents\ETH Conferences\2014 Beijing\talk\Mu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6" y="211150"/>
            <a:ext cx="2691284" cy="26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Gregor\Documents\ETH Conferences\2014 Beijing\talk\Oran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614" y="2348880"/>
            <a:ext cx="2650178" cy="265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Gregor\Documents\ETH Conferences\2014 Beijing\talk\doughnuts-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9667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168" y="24208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Gregor\Documents\ETH Conferences\2014 Beijing\talk\banan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80000">
            <a:off x="3224288" y="1934120"/>
            <a:ext cx="3610447" cy="17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Gregor\Documents\ETH Conferences\2014 Beijing\talk\Cerealbowl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600" r="92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116632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258518" y="5373216"/>
                <a:ext cx="106645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CH" sz="50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de-CH" sz="50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518" y="5373216"/>
                <a:ext cx="1066450" cy="8617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8204698" y="5804103"/>
                <a:ext cx="106645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de-CH" sz="50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698" y="5804103"/>
                <a:ext cx="1066450" cy="8617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53259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135560" y="496396"/>
                <a:ext cx="7403154" cy="2572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CH" sz="5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16"/>
                            </m:rPr>
                            <a:rPr lang="de-CH" sz="50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𝑺</m:t>
                          </m:r>
                          <m:r>
                            <a:rPr lang="de-CH" sz="5000" b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de-CH" sz="5000" b="1" i="1">
                              <a:solidFill>
                                <a:srgbClr val="93CDDD"/>
                              </a:solidFill>
                              <a:latin typeface="Cambria Math"/>
                              <a:ea typeface="Cambria Math"/>
                            </a:rPr>
                            <m:t>𝑲</m:t>
                          </m:r>
                          <m:d>
                            <m:dPr>
                              <m:ctrlPr>
                                <a:rPr lang="de-CH" sz="5000" b="1" i="1">
                                  <a:solidFill>
                                    <a:srgbClr val="93CDDD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CH" sz="5000" b="1" i="1">
                                  <a:solidFill>
                                    <a:srgbClr val="93CDDD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de-CH" sz="5000" b="1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CH" sz="50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e>
                        <m:sup>
                          <m:r>
                            <a:rPr lang="de-CH" sz="5000" b="1" i="1">
                              <a:solidFill>
                                <a:srgbClr val="FFFF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de-CH" sz="50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de-CH" sz="50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CH" sz="50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de-CH" sz="50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l-GR" sz="5000" b="1" i="1">
                          <a:solidFill>
                            <a:srgbClr val="93CDDD"/>
                          </a:solidFill>
                          <a:latin typeface="Cambria Math"/>
                          <a:ea typeface="Cambria Math"/>
                        </a:rPr>
                        <m:t>χ</m:t>
                      </m:r>
                    </m:oMath>
                  </m:oMathPara>
                </a14:m>
                <a:endParaRPr lang="de-CH" sz="50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496396"/>
                <a:ext cx="7403154" cy="2572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75372" y="2924944"/>
            <a:ext cx="19285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Gaussian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Curvature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4468" y="2927846"/>
            <a:ext cx="2457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Euler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Characteristic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04" y="4180945"/>
            <a:ext cx="1656184" cy="211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855" y="4129280"/>
            <a:ext cx="1714937" cy="218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9280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Gregor\Documents\ETH Conferences\2014 Beijing\talk\Mu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7" y="211151"/>
            <a:ext cx="2234625" cy="223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Gregor\Documents\ETH Conferences\2014 Beijing\talk\Oran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3" y="1762989"/>
            <a:ext cx="1961093" cy="19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Gregor\Documents\ETH Conferences\2014 Beijing\talk\doughnuts-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9667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227687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Gregor\Documents\ETH Conferences\2014 Beijing\talk\banan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80000">
            <a:off x="2841652" y="1648777"/>
            <a:ext cx="2671679" cy="12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Gregor\Documents\ETH Conferences\2014 Beijing\talk\Cerealbowl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600" r="92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116633"/>
            <a:ext cx="2131395" cy="21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c 19"/>
          <p:cNvSpPr/>
          <p:nvPr/>
        </p:nvSpPr>
        <p:spPr bwMode="auto">
          <a:xfrm rot="8100000">
            <a:off x="4513973" y="2050925"/>
            <a:ext cx="2791435" cy="2873271"/>
          </a:xfrm>
          <a:prstGeom prst="arc">
            <a:avLst>
              <a:gd name="adj1" fmla="val 15554988"/>
              <a:gd name="adj2" fmla="val 1475896"/>
            </a:avLst>
          </a:prstGeom>
          <a:noFill/>
          <a:ln w="76200" cap="flat" cmpd="sng" algn="ctr">
            <a:solidFill>
              <a:srgbClr val="93CDDD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1677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Gregor\Documents\ETH Conferences\2014 Beijing\talk\Mug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7" y="211151"/>
            <a:ext cx="2234625" cy="223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Gregor\Documents\ETH Conferences\2014 Beijing\talk\Oran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3" y="1762989"/>
            <a:ext cx="1961093" cy="19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Gregor\Documents\ETH Conferences\2014 Beijing\talk\doughnuts-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9667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227687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Gregor\Documents\ETH Conferences\2014 Beijing\talk\banan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80000">
            <a:off x="2841652" y="1648777"/>
            <a:ext cx="2671679" cy="12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Gregor\Documents\ETH Conferences\2014 Beijing\talk\Cerealbowl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600" r="92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116633"/>
            <a:ext cx="2131395" cy="21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c 19"/>
          <p:cNvSpPr/>
          <p:nvPr/>
        </p:nvSpPr>
        <p:spPr bwMode="auto">
          <a:xfrm rot="8100000">
            <a:off x="4513973" y="2050925"/>
            <a:ext cx="2791435" cy="2873271"/>
          </a:xfrm>
          <a:prstGeom prst="arc">
            <a:avLst>
              <a:gd name="adj1" fmla="val 15554988"/>
              <a:gd name="adj2" fmla="val 1475896"/>
            </a:avLst>
          </a:prstGeom>
          <a:noFill/>
          <a:ln w="76200" cap="flat" cmpd="sng" algn="ctr">
            <a:solidFill>
              <a:srgbClr val="93CDDD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42" name="Picture 2" descr="C:\Users\Gregor\Documents\pinched_m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87" y="4334070"/>
            <a:ext cx="3429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94296" y="6024190"/>
            <a:ext cx="26260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en-GB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“Cut and glue”</a:t>
            </a: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5591944" y="5700407"/>
            <a:ext cx="914400" cy="1123712"/>
          </a:xfrm>
          <a:prstGeom prst="irregularSeal1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solidFill>
              <a:schemeClr val="accent1">
                <a:alpha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CH" sz="2000" i="1" kern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4052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Gregor\Documents\ETH Conferences\2014 Beijing\talk\Mug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7" y="211151"/>
            <a:ext cx="2234625" cy="223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Gregor\Documents\ETH Conferences\2014 Beijing\talk\Oran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3" y="1762989"/>
            <a:ext cx="1961093" cy="196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Gregor\Documents\ETH Conferences\2014 Beijing\talk\doughnuts-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667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4" y="227687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Gregor\Documents\ETH Conferences\2014 Beijing\talk\banana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80000">
            <a:off x="2841652" y="1648777"/>
            <a:ext cx="2671679" cy="12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Gregor\Documents\ETH Conferences\2014 Beijing\talk\Cerealbowl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600" r="92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116633"/>
            <a:ext cx="2131395" cy="21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c 19"/>
          <p:cNvSpPr/>
          <p:nvPr/>
        </p:nvSpPr>
        <p:spPr bwMode="auto">
          <a:xfrm rot="8100000">
            <a:off x="4513973" y="2050925"/>
            <a:ext cx="2791435" cy="2873271"/>
          </a:xfrm>
          <a:prstGeom prst="arc">
            <a:avLst>
              <a:gd name="adj1" fmla="val 15554988"/>
              <a:gd name="adj2" fmla="val 1475896"/>
            </a:avLst>
          </a:prstGeom>
          <a:noFill/>
          <a:ln w="76200" cap="flat" cmpd="sng" algn="ctr">
            <a:solidFill>
              <a:srgbClr val="93CDDD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600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266" name="Picture 2" descr="C:\Users\Gregor\Documents\ETH Conferences\2014 Beijing\talk\rudolf_baeckerei_croissant_article_670_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65" b="96176" l="10000" r="90000">
                        <a14:backgroundMark x1="52250" y1="48566" x2="47375" y2="506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548" y="4245256"/>
            <a:ext cx="4038436" cy="264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0220" y="5376118"/>
            <a:ext cx="45382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en-GB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Topological transition AKA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SzPct val="60000"/>
            </a:pPr>
            <a:r>
              <a:rPr lang="en-GB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</a:t>
            </a:r>
            <a:r>
              <a:rPr lang="en-GB" sz="3200" dirty="0" err="1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Gipfeli</a:t>
            </a:r>
            <a:r>
              <a:rPr lang="en-GB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point”</a:t>
            </a: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8195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3512" y="2769890"/>
            <a:ext cx="10153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“Topologically different” means: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Need to </a:t>
            </a:r>
            <a:r>
              <a:rPr lang="en-GB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“cut and glue”  to go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from one topology to another</a:t>
            </a: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3200" dirty="0">
              <a:solidFill>
                <a:srgbClr val="93C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2) A local quantity (curvature), when integrated over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CH" sz="3200" dirty="0">
                <a:solidFill>
                  <a:srgbClr val="93C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the whole system, is distinct. </a:t>
            </a:r>
          </a:p>
        </p:txBody>
      </p:sp>
      <p:pic>
        <p:nvPicPr>
          <p:cNvPr id="4" name="Picture 2" descr="C:\Users\Gregor\Documents\sphere_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896" y="-459432"/>
            <a:ext cx="3429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Gregor\Documents\torus_m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440" y="185936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regor\Documents\pinched_m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213" y="2924944"/>
            <a:ext cx="3429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9336360" y="4116432"/>
            <a:ext cx="914400" cy="1123712"/>
          </a:xfrm>
          <a:prstGeom prst="irregularSeal1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solidFill>
              <a:schemeClr val="accent1">
                <a:alpha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CH" sz="2000" i="1" kern="0" dirty="0" err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559496" y="1700808"/>
                <a:ext cx="106645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CH" sz="5000" b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de-CH" sz="50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96" y="1700808"/>
                <a:ext cx="1066450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9120336" y="1844824"/>
                <a:ext cx="106645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de-CH" sz="5000" b="1" i="1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</m:oMath>
                  </m:oMathPara>
                </a14:m>
                <a:endParaRPr lang="de-CH" sz="50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1844824"/>
                <a:ext cx="1066450" cy="861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98738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GJ2022">
      <a:dk1>
        <a:srgbClr val="006060"/>
      </a:dk1>
      <a:lt1>
        <a:srgbClr val="000000"/>
      </a:lt1>
      <a:dk2>
        <a:srgbClr val="E7E6E6"/>
      </a:dk2>
      <a:lt2>
        <a:srgbClr val="FFFFFF"/>
      </a:lt2>
      <a:accent1>
        <a:srgbClr val="9DC3E6"/>
      </a:accent1>
      <a:accent2>
        <a:srgbClr val="A5A5A5"/>
      </a:accent2>
      <a:accent3>
        <a:srgbClr val="ED7D31"/>
      </a:accent3>
      <a:accent4>
        <a:srgbClr val="FFC000"/>
      </a:accent4>
      <a:accent5>
        <a:srgbClr val="4472C4"/>
      </a:accent5>
      <a:accent6>
        <a:srgbClr val="70AD47"/>
      </a:accent6>
      <a:hlink>
        <a:srgbClr val="7030A0"/>
      </a:hlink>
      <a:folHlink>
        <a:srgbClr val="954F72"/>
      </a:folHlink>
    </a:clrScheme>
    <a:fontScheme name="GJ2020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hnschrift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80808"/>
      </a:lt2>
      <a:accent1>
        <a:srgbClr val="FF0000"/>
      </a:accent1>
      <a:accent2>
        <a:srgbClr val="0066FF"/>
      </a:accent2>
      <a:accent3>
        <a:srgbClr val="FFFFFF"/>
      </a:accent3>
      <a:accent4>
        <a:srgbClr val="000000"/>
      </a:accent4>
      <a:accent5>
        <a:srgbClr val="FFAAAA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 algn="ctr" eaLnBrk="0" hangingPunct="0">
          <a:spcBef>
            <a:spcPct val="20000"/>
          </a:spcBef>
          <a:defRPr sz="2000" b="0" i="1" kern="0" dirty="0" err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ntium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noFill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9782</TotalTime>
  <Words>355</Words>
  <Application>Microsoft Office PowerPoint</Application>
  <PresentationFormat>Widescreen</PresentationFormat>
  <Paragraphs>92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Cambria Math</vt:lpstr>
      <vt:lpstr>Arial</vt:lpstr>
      <vt:lpstr>Calibri</vt:lpstr>
      <vt:lpstr>Gentium</vt:lpstr>
      <vt:lpstr>Bahnschrift</vt:lpstr>
      <vt:lpstr>Bahnschrift Light</vt:lpstr>
      <vt:lpstr>Lucida Grande</vt:lpstr>
      <vt:lpstr>-apple-system</vt:lpstr>
      <vt:lpstr>Bahnschrift SemiLight</vt:lpstr>
      <vt:lpstr>Office Theme</vt:lpstr>
      <vt:lpstr>8_Office Theme</vt:lpstr>
      <vt:lpstr>Default Design</vt:lpstr>
      <vt:lpstr>MSE-494  Quantum materials: fundamentals and applications   Week 8, Spring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</dc:creator>
  <cp:lastModifiedBy>Gregor Jotzu</cp:lastModifiedBy>
  <cp:revision>365</cp:revision>
  <dcterms:created xsi:type="dcterms:W3CDTF">2022-01-22T10:25:52Z</dcterms:created>
  <dcterms:modified xsi:type="dcterms:W3CDTF">2025-04-16T11:39:33Z</dcterms:modified>
</cp:coreProperties>
</file>