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28BDA-17EE-41F5-B756-D437FC048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DBB57C-0465-4BBE-B8A8-AC899F438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74FA4-BB76-482A-9C4F-F01410A5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65DE7-3D4B-43D6-B0F5-4B62CB5C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CE0694-C479-46F8-A6C4-06BABB1E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0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AC485-C568-4E56-967E-6DBDAFE8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72F99-100B-4850-B462-BBFFB5F95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D4C3D-BE81-4AAC-97F4-34918457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BA260-8B8B-461B-92D8-1F0AF959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F712F-3907-4610-8C4D-B27484AF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3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3407C-AAE6-41D6-8357-FA0D3776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630B9-C82C-4BEE-8BA7-87654450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99D6D-5EF8-4783-A8F3-5BA29A75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3827C-7A8B-40F4-8464-C53F308C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75594-A7ED-4C4B-811F-077F81C1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9AEE9-8163-4F19-9B1C-331507F0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AB8B0-A62C-4F20-9EF6-A437D34B3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02FDC-610B-4F94-BF25-66BD19B1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09447-671D-425C-B1A0-F9D5341B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74D42B-9A7C-46DF-AA80-B89CE8DA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8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420E9-C794-407C-8B17-15F27771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BED248-0189-4556-BDB6-7D9396F37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464C-3029-4CE5-8677-6C97FDF0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9D9D5-0D15-4599-893E-67AFC9D6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0F591-78E8-444E-9715-2377B6A3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1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426DC-22D9-4690-92F1-4618CF51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9C699-2294-4CBC-8B2A-0D649DBFD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5FCFC-7CAA-4AA1-858F-E2D49D3C5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CA682-F858-42DD-989E-204ED09F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CBDCA-D51A-42F5-996A-12D910FE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498566-1146-4CF0-9BF3-2EA44D16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A9013-3617-4D73-8FF5-173D7CD5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37C7EC-C39C-4051-BBFF-73BCFB0B9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1871F3-5F5A-4EBF-A405-98B98EFFC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94A41D-DD4A-4F5C-AE8A-96E5E3CD8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8170DD-A137-47CB-986E-AD8A8A1F4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B7D22F-18BF-4D51-9119-F9F6F4CA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37FF19-2096-4608-852D-FBA2FDA5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442927-4527-4C37-B300-4C769DA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824D3-7A17-4B14-8718-34C88E84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3FD022-A2E6-4B36-9715-35C62B6E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24B232-52FA-4E58-BC98-FC8F5525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38FC2D-1CC4-45B1-BBBE-5DBE345D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9A7A62-F709-4B9E-BE39-633D9E31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BE15C4-D0D0-49F3-8E60-FD2B08B0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A2F55F-7141-477F-939E-47D3D96E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9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9325-505F-4426-9BFC-D71499FD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E58C7-C494-4186-8FF5-444131D2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376368-A138-476B-983A-1517BD9DF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DF5DFD-FAC4-46BA-AEA4-3EFEA479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B924D-6927-4912-8F23-0AE2E74D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3A176E-3715-4328-89AC-27072A36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7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00BA5-DA0C-406A-8851-2EFEAFBC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F82250-9A57-4D10-A1DF-208269114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4A07D2-4177-43D7-B32B-355338EB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BBBFD4-23AB-4F81-86A9-7DB5B6A6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DF906D-F856-4757-BE3A-73C320C0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7980D8-B6D0-46F5-B2A3-6751D70E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652321-DC65-44F2-8ECB-FCB7E8E9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1BC338-4CB1-49BE-B21E-E3C6CB80F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2701B5-C72B-4EAF-9A41-F2A71EED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F614-2ECD-4A7E-BD22-8064F2DE801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3E73C-5F18-4757-893A-1C351F697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8BD50E-6EDB-4C8B-B1DF-FA44F357D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7D87-5DEB-48DE-A1FE-62ED8CC53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3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epfl.ch/mod/url/view.php?id=12178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4C2F793-B334-45CA-A498-BB94899D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460" y="5482457"/>
            <a:ext cx="1737742" cy="9774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5E0886-5900-4E85-922F-1A4A942536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8" y="1076399"/>
            <a:ext cx="6128053" cy="61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0AF0B14-7A70-4300-8BF7-6587C17D58DB}"/>
              </a:ext>
            </a:extLst>
          </p:cNvPr>
          <p:cNvSpPr txBox="1">
            <a:spLocks/>
          </p:cNvSpPr>
          <p:nvPr/>
        </p:nvSpPr>
        <p:spPr>
          <a:xfrm>
            <a:off x="1560560" y="1767987"/>
            <a:ext cx="9437255" cy="703917"/>
          </a:xfrm>
          <a:prstGeom prst="rect">
            <a:avLst/>
          </a:prstGeom>
          <a:solidFill>
            <a:schemeClr val="bg1"/>
          </a:solidFill>
          <a:ln w="28575">
            <a:solidFill>
              <a:srgbClr val="4DB74C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dirty="0">
                <a:latin typeface="+mn-lt"/>
              </a:rPr>
              <a:t>Bioimaging with holotomography microscopy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B66BF8-D2EF-4884-B313-DF433FB1C5B9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4C5EB0-8031-4214-AB7E-D380D41019DF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AD5B552-EAFE-446A-8FF9-EEC626E14595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0" y="664430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4245B8F-D9A1-499E-AB22-A47382BC1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385" y="5630405"/>
            <a:ext cx="2934109" cy="8002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635C1F9-45D4-4976-92B4-D3245B4DDB8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3" y="3680539"/>
            <a:ext cx="3251009" cy="74123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E97D2A8-7F3F-4338-86DA-ADF81988063C}"/>
              </a:ext>
            </a:extLst>
          </p:cNvPr>
          <p:cNvSpPr/>
          <p:nvPr/>
        </p:nvSpPr>
        <p:spPr>
          <a:xfrm>
            <a:off x="7901451" y="3771093"/>
            <a:ext cx="3498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MSE-471.</a:t>
            </a:r>
            <a:r>
              <a:rPr lang="es-ES" b="1" dirty="0"/>
              <a:t> </a:t>
            </a:r>
            <a:r>
              <a:rPr lang="es-ES" i="1" dirty="0" err="1"/>
              <a:t>Biomaterials</a:t>
            </a:r>
            <a:r>
              <a:rPr lang="es-ES" i="1" dirty="0"/>
              <a:t> (</a:t>
            </a:r>
            <a:r>
              <a:rPr lang="es-ES" i="1" dirty="0" err="1"/>
              <a:t>pour</a:t>
            </a:r>
            <a:r>
              <a:rPr lang="es-ES" i="1" dirty="0"/>
              <a:t> MX)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2AE5AC4-6627-4536-834E-2B4ABF9C6A14}"/>
              </a:ext>
            </a:extLst>
          </p:cNvPr>
          <p:cNvSpPr/>
          <p:nvPr/>
        </p:nvSpPr>
        <p:spPr>
          <a:xfrm>
            <a:off x="8378971" y="4230513"/>
            <a:ext cx="3498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Practical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sessions</a:t>
            </a:r>
            <a:r>
              <a:rPr lang="es-ES" dirty="0"/>
              <a:t>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63311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Holotomography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1E6CEB-AACF-46F8-AE15-BCFFAB6E40C5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C7D83C5-51BC-4DA9-9054-5A1019A332A8}"/>
              </a:ext>
            </a:extLst>
          </p:cNvPr>
          <p:cNvSpPr txBox="1"/>
          <p:nvPr/>
        </p:nvSpPr>
        <p:spPr>
          <a:xfrm>
            <a:off x="581702" y="1687852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HOLOGRAPHY. </a:t>
            </a:r>
            <a:r>
              <a:rPr lang="en-GB" dirty="0"/>
              <a:t>A hologram is a photographic recording of a light field.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708170-5AA4-4AD4-912F-DB66A292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2" y="2421111"/>
            <a:ext cx="5514298" cy="3191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FDD363-8F56-46EB-ACE7-C35059A25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04" y="409527"/>
            <a:ext cx="1239010" cy="9143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A4B55E-EF78-4DD2-BAA7-2264DFAFF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046" y="714264"/>
            <a:ext cx="3857625" cy="3228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9EB86C-6109-43A1-B7A6-509A3DDAE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083" y="4276559"/>
            <a:ext cx="2648998" cy="12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Holotomography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1E6CEB-AACF-46F8-AE15-BCFFAB6E40C5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8E9410-7C37-458B-8768-6B7F29F9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2482729"/>
            <a:ext cx="6115050" cy="18288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D716334-7F9E-4C46-AB2A-093F4FAE6FDE}"/>
              </a:ext>
            </a:extLst>
          </p:cNvPr>
          <p:cNvSpPr txBox="1"/>
          <p:nvPr/>
        </p:nvSpPr>
        <p:spPr>
          <a:xfrm>
            <a:off x="4666458" y="4735649"/>
            <a:ext cx="32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Possible quantitative analysis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300EB2-2EAD-43A3-87EA-283FEDB9403A}"/>
              </a:ext>
            </a:extLst>
          </p:cNvPr>
          <p:cNvSpPr txBox="1"/>
          <p:nvPr/>
        </p:nvSpPr>
        <p:spPr>
          <a:xfrm>
            <a:off x="581702" y="1687852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HOLOGRAPHY. </a:t>
            </a:r>
            <a:r>
              <a:rPr lang="en-GB" dirty="0"/>
              <a:t>A hologram is a photographic recording of a light field.</a:t>
            </a:r>
          </a:p>
        </p:txBody>
      </p:sp>
    </p:spTree>
    <p:extLst>
      <p:ext uri="{BB962C8B-B14F-4D97-AF65-F5344CB8AC3E}">
        <p14:creationId xmlns:p14="http://schemas.microsoft.com/office/powerpoint/2010/main" val="188985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Holotomography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1E6CEB-AACF-46F8-AE15-BCFFAB6E40C5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FB5C9F8-41A1-4D7B-AB0E-2D9670DA5E8C}"/>
              </a:ext>
            </a:extLst>
          </p:cNvPr>
          <p:cNvGrpSpPr/>
          <p:nvPr/>
        </p:nvGrpSpPr>
        <p:grpSpPr>
          <a:xfrm>
            <a:off x="1199321" y="2705272"/>
            <a:ext cx="4509150" cy="2637029"/>
            <a:chOff x="499730" y="2625510"/>
            <a:chExt cx="4509150" cy="263702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138C2ED-53DA-4F1F-AD19-ECC69E630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730" y="2625510"/>
              <a:ext cx="4509150" cy="2637029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4EEF29C-2198-4F56-9A99-CA214EEB469F}"/>
                </a:ext>
              </a:extLst>
            </p:cNvPr>
            <p:cNvSpPr txBox="1"/>
            <p:nvPr/>
          </p:nvSpPr>
          <p:spPr>
            <a:xfrm>
              <a:off x="2403373" y="3614147"/>
              <a:ext cx="1415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</a:rPr>
                <a:t>Attenuation</a:t>
              </a:r>
              <a:endParaRPr lang="es-ES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4F2B1-E631-4A07-B74F-67AF2983F694}"/>
              </a:ext>
            </a:extLst>
          </p:cNvPr>
          <p:cNvSpPr txBox="1"/>
          <p:nvPr/>
        </p:nvSpPr>
        <p:spPr>
          <a:xfrm>
            <a:off x="581702" y="1687852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TOMOGRAPHY. </a:t>
            </a:r>
            <a:r>
              <a:rPr lang="en-GB" dirty="0"/>
              <a:t>Imaging by sections (rotation) + reconstruction.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5D5EC2-6CB4-4882-9623-C6E74E5A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895" y="1766711"/>
            <a:ext cx="3646184" cy="36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325ED04-8296-4132-9BD0-A6500E3E8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44" y="1460417"/>
            <a:ext cx="5158546" cy="469030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Holotomography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1E6CEB-AACF-46F8-AE15-BCFFAB6E40C5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DA14D0-AB90-42E7-9CA0-538538715F40}"/>
              </a:ext>
            </a:extLst>
          </p:cNvPr>
          <p:cNvSpPr txBox="1"/>
          <p:nvPr/>
        </p:nvSpPr>
        <p:spPr>
          <a:xfrm>
            <a:off x="337170" y="2062463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General advantages: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B89FC3-5B72-4C2E-B7AA-CFB3CB4E3D4E}"/>
              </a:ext>
            </a:extLst>
          </p:cNvPr>
          <p:cNvSpPr txBox="1"/>
          <p:nvPr/>
        </p:nvSpPr>
        <p:spPr>
          <a:xfrm>
            <a:off x="836900" y="2683097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Labelling process not required.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B9446C3-855F-4285-A39F-F4EEA13A6013}"/>
              </a:ext>
            </a:extLst>
          </p:cNvPr>
          <p:cNvSpPr txBox="1"/>
          <p:nvPr/>
        </p:nvSpPr>
        <p:spPr>
          <a:xfrm>
            <a:off x="836900" y="3192088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Non-invasive: Elimination of phototoxicity and no bleaching.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736180B-0F90-479D-95B2-E8B32FED4D97}"/>
              </a:ext>
            </a:extLst>
          </p:cNvPr>
          <p:cNvSpPr txBox="1"/>
          <p:nvPr/>
        </p:nvSpPr>
        <p:spPr>
          <a:xfrm>
            <a:off x="848005" y="3700949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Enables quantitative analysis.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CB4232-51CE-4B85-B781-770663BCEF03}"/>
              </a:ext>
            </a:extLst>
          </p:cNvPr>
          <p:cNvSpPr txBox="1"/>
          <p:nvPr/>
        </p:nvSpPr>
        <p:spPr>
          <a:xfrm>
            <a:off x="848005" y="4209810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Allows for refractive index-based digital staining.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808E36-69C8-4A53-B2B3-23AF30AEF9BD}"/>
              </a:ext>
            </a:extLst>
          </p:cNvPr>
          <p:cNvSpPr txBox="1"/>
          <p:nvPr/>
        </p:nvSpPr>
        <p:spPr>
          <a:xfrm>
            <a:off x="848005" y="4718671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Ultra-fast imaging speed (1.7s/</a:t>
            </a:r>
            <a:r>
              <a:rPr lang="en-GB" dirty="0" err="1"/>
              <a:t>tomograph</a:t>
            </a:r>
            <a:r>
              <a:rPr lang="en-GB" dirty="0"/>
              <a:t>) </a:t>
            </a:r>
            <a:r>
              <a:rPr lang="en-GB" dirty="0">
                <a:sym typeface="Wingdings" panose="05000000000000000000" pitchFamily="2" charset="2"/>
              </a:rPr>
              <a:t> Real-time.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55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 de ingeniería&#10;&#10;Descripción generada automáticamente">
            <a:extLst>
              <a:ext uri="{FF2B5EF4-FFF2-40B4-BE49-F238E27FC236}">
                <a16:creationId xmlns:a16="http://schemas.microsoft.com/office/drawing/2014/main" id="{9B06F943-86C3-4F2B-BC3F-D7A10A904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1" y="1967530"/>
            <a:ext cx="3282814" cy="361109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5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Nanolive</a:t>
            </a:r>
            <a:r>
              <a:rPr lang="en-GB" dirty="0">
                <a:solidFill>
                  <a:schemeClr val="bg1"/>
                </a:solidFill>
              </a:rPr>
              <a:t> 3D Cell Explorer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75975" y="6644304"/>
            <a:ext cx="6770660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1E6CEB-AACF-46F8-AE15-BCFFAB6E40C5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DA14D0-AB90-42E7-9CA0-538538715F40}"/>
              </a:ext>
            </a:extLst>
          </p:cNvPr>
          <p:cNvSpPr txBox="1"/>
          <p:nvPr/>
        </p:nvSpPr>
        <p:spPr>
          <a:xfrm>
            <a:off x="499730" y="1413532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Nanolive</a:t>
            </a:r>
            <a:r>
              <a:rPr lang="en-GB" dirty="0"/>
              <a:t> 3D Cell Explorer: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04A6BC-1EAD-4907-9256-67C334AD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71" y="1999643"/>
            <a:ext cx="3485283" cy="37638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644942-DD49-4028-B63D-BC57070F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618" y="2634855"/>
            <a:ext cx="4561092" cy="26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9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5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Nanolive</a:t>
            </a:r>
            <a:r>
              <a:rPr lang="en-GB" dirty="0">
                <a:solidFill>
                  <a:schemeClr val="bg1"/>
                </a:solidFill>
              </a:rPr>
              <a:t> 3D Cell Explorer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75975" y="6644304"/>
            <a:ext cx="6770660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1E6CEB-AACF-46F8-AE15-BCFFAB6E40C5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DA14D0-AB90-42E7-9CA0-538538715F40}"/>
              </a:ext>
            </a:extLst>
          </p:cNvPr>
          <p:cNvSpPr txBox="1"/>
          <p:nvPr/>
        </p:nvSpPr>
        <p:spPr>
          <a:xfrm>
            <a:off x="499730" y="1413532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Nanolive</a:t>
            </a:r>
            <a:r>
              <a:rPr lang="en-GB" dirty="0"/>
              <a:t> 3D Cell Explorer: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3203C0-2058-431F-8FB1-69536DF745BB}"/>
              </a:ext>
            </a:extLst>
          </p:cNvPr>
          <p:cNvSpPr txBox="1"/>
          <p:nvPr/>
        </p:nvSpPr>
        <p:spPr>
          <a:xfrm>
            <a:off x="692770" y="2112800"/>
            <a:ext cx="839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Self-adjusting optics (compatibility with different supports, dynamic adaptation).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087300-178A-40BC-ABFB-DB5C8D33AD67}"/>
              </a:ext>
            </a:extLst>
          </p:cNvPr>
          <p:cNvSpPr txBox="1"/>
          <p:nvPr/>
        </p:nvSpPr>
        <p:spPr>
          <a:xfrm>
            <a:off x="692770" y="2733434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Top-stage incubator to maintain physiological cell environment.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5FD72A-2E0C-4E1B-93D1-396D25E2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141" y="2918100"/>
            <a:ext cx="2712964" cy="202409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6D393F4-4672-4917-8209-2AF8208596CE}"/>
              </a:ext>
            </a:extLst>
          </p:cNvPr>
          <p:cNvSpPr txBox="1"/>
          <p:nvPr/>
        </p:nvSpPr>
        <p:spPr>
          <a:xfrm>
            <a:off x="692770" y="3354068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Fluorescence microscopy compatibility.</a:t>
            </a:r>
          </a:p>
        </p:txBody>
      </p:sp>
    </p:spTree>
    <p:extLst>
      <p:ext uri="{BB962C8B-B14F-4D97-AF65-F5344CB8AC3E}">
        <p14:creationId xmlns:p14="http://schemas.microsoft.com/office/powerpoint/2010/main" val="327975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BDD3-23A7-9D9E-5B60-48F546AB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F262-5211-19A1-207D-28DD025E3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Understand Instrumentation and workflow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Self-study of PPT material and YouTube videos (EP1,2,3 on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moodle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the working principle and advantages of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Nanolive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compared to traditional imaging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2. Sample preparation and image acquisition (In class)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 to how sample preparation is performed, including multi-channel imaging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demonstration (</a:t>
            </a:r>
            <a:r>
              <a:rPr lang="en-US" sz="1600" b="0" i="0" u="none" strike="noStrike" dirty="0">
                <a:solidFill>
                  <a:srgbClr val="FF0000"/>
                </a:solidFill>
                <a:effectLst/>
                <a:latin typeface="-apple-system"/>
                <a:hlinkClick r:id="rId2"/>
              </a:rPr>
              <a:t> Nanolive imaging demo in LAB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3. Data analysis and interpretation (In lab)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Experience in processing and analyzing holotomography data using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Nanolive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software, including 3D visualization of subcellular structures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Exercises (image processing, coloring/staining) </a:t>
            </a:r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5F3786DC-26E8-5BC8-4C1D-DDF3878BF604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6">
            <a:extLst>
              <a:ext uri="{FF2B5EF4-FFF2-40B4-BE49-F238E27FC236}">
                <a16:creationId xmlns:a16="http://schemas.microsoft.com/office/drawing/2014/main" id="{8323A746-CC10-893B-F106-641066FC50F3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73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CC378989-AD10-CC9C-7243-BEEA686BCAC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6">
            <a:extLst>
              <a:ext uri="{FF2B5EF4-FFF2-40B4-BE49-F238E27FC236}">
                <a16:creationId xmlns:a16="http://schemas.microsoft.com/office/drawing/2014/main" id="{6857B644-F055-8DF2-B745-C2ACE1293BD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907F2E-6C6F-4AF4-D811-879E92AD344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Logistics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BAFFF2-F408-D1D4-9484-E115AD19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17614"/>
              </p:ext>
            </p:extLst>
          </p:nvPr>
        </p:nvGraphicFramePr>
        <p:xfrm>
          <a:off x="838200" y="1609312"/>
          <a:ext cx="6634656" cy="407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552">
                  <a:extLst>
                    <a:ext uri="{9D8B030D-6E8A-4147-A177-3AD203B41FA5}">
                      <a16:colId xmlns:a16="http://schemas.microsoft.com/office/drawing/2014/main" val="1437685987"/>
                    </a:ext>
                  </a:extLst>
                </a:gridCol>
                <a:gridCol w="2211552">
                  <a:extLst>
                    <a:ext uri="{9D8B030D-6E8A-4147-A177-3AD203B41FA5}">
                      <a16:colId xmlns:a16="http://schemas.microsoft.com/office/drawing/2014/main" val="109700650"/>
                    </a:ext>
                  </a:extLst>
                </a:gridCol>
                <a:gridCol w="2211552">
                  <a:extLst>
                    <a:ext uri="{9D8B030D-6E8A-4147-A177-3AD203B41FA5}">
                      <a16:colId xmlns:a16="http://schemas.microsoft.com/office/drawing/2014/main" val="3118065884"/>
                    </a:ext>
                  </a:extLst>
                </a:gridCol>
              </a:tblGrid>
              <a:tr h="101909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Group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Group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66855"/>
                  </a:ext>
                </a:extLst>
              </a:tr>
              <a:tr h="10190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08:15-08:45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Objective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Objective 2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77354"/>
                  </a:ext>
                </a:extLst>
              </a:tr>
              <a:tr h="10190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08:50-09:20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Objective 3 (in lab)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Objective 1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463982"/>
                  </a:ext>
                </a:extLst>
              </a:tr>
              <a:tr h="10190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09:20-09:50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Objective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Objective 3 (in lab)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60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8A3656-CBF7-F4AD-DE05-75A64CD1EEA6}"/>
              </a:ext>
            </a:extLst>
          </p:cNvPr>
          <p:cNvSpPr txBox="1"/>
          <p:nvPr/>
        </p:nvSpPr>
        <p:spPr>
          <a:xfrm>
            <a:off x="7815920" y="2074733"/>
            <a:ext cx="40885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Reflective questions: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1. How does </a:t>
            </a:r>
            <a:r>
              <a:rPr lang="en-US" sz="2000" dirty="0" err="1">
                <a:solidFill>
                  <a:schemeClr val="accent2"/>
                </a:solidFill>
              </a:rPr>
              <a:t>Nanolive</a:t>
            </a:r>
            <a:r>
              <a:rPr lang="en-US" sz="2000" dirty="0">
                <a:solidFill>
                  <a:schemeClr val="accent2"/>
                </a:solidFill>
              </a:rPr>
              <a:t> work? 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2. In what circumstances would you use </a:t>
            </a:r>
            <a:r>
              <a:rPr lang="en-US" sz="2000" dirty="0" err="1">
                <a:solidFill>
                  <a:schemeClr val="accent2"/>
                </a:solidFill>
              </a:rPr>
              <a:t>Nanolive</a:t>
            </a:r>
            <a:r>
              <a:rPr lang="en-US" sz="2000" dirty="0">
                <a:solidFill>
                  <a:schemeClr val="accent2"/>
                </a:solidFill>
              </a:rPr>
              <a:t> rather than others?  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3. Do you prefer to use this technique to image the cells in your gel and why/why not?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Light microscopy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A59E645-7D42-4EB6-B07D-EC5E4380E102}"/>
              </a:ext>
            </a:extLst>
          </p:cNvPr>
          <p:cNvSpPr txBox="1"/>
          <p:nvPr/>
        </p:nvSpPr>
        <p:spPr>
          <a:xfrm>
            <a:off x="5756205" y="420113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Bright field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E5E9B7-DDF0-4FDE-AA3A-D51BF7BAF50C}"/>
              </a:ext>
            </a:extLst>
          </p:cNvPr>
          <p:cNvSpPr txBox="1"/>
          <p:nvPr/>
        </p:nvSpPr>
        <p:spPr>
          <a:xfrm>
            <a:off x="5756205" y="1007758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Fluorescence microscopy</a:t>
            </a:r>
            <a:endParaRPr lang="es-ES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65407CE-6988-4955-A37C-111921D49D71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5090160" y="604779"/>
            <a:ext cx="666045" cy="310242"/>
          </a:xfrm>
          <a:prstGeom prst="straightConnector1">
            <a:avLst/>
          </a:prstGeom>
          <a:ln w="19050"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49C6C7A-52B2-4A8B-8F09-7765CE83099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090160" y="915021"/>
            <a:ext cx="666045" cy="277403"/>
          </a:xfrm>
          <a:prstGeom prst="straightConnector1">
            <a:avLst/>
          </a:prstGeom>
          <a:ln w="19050"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354CC74-1D0D-41F9-AA2C-02DBE8F866ED}"/>
              </a:ext>
            </a:extLst>
          </p:cNvPr>
          <p:cNvSpPr txBox="1"/>
          <p:nvPr/>
        </p:nvSpPr>
        <p:spPr>
          <a:xfrm>
            <a:off x="499730" y="2148082"/>
            <a:ext cx="158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BRIGHT FIELD:</a:t>
            </a:r>
            <a:endParaRPr lang="es-ES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8161E84-4A91-4EAA-B614-11F779148B9E}"/>
              </a:ext>
            </a:extLst>
          </p:cNvPr>
          <p:cNvSpPr txBox="1"/>
          <p:nvPr/>
        </p:nvSpPr>
        <p:spPr>
          <a:xfrm>
            <a:off x="2056088" y="2148082"/>
            <a:ext cx="798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Imaging in accordance to light absorption, scattering and deflection by the sample.</a:t>
            </a:r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24D469-CB14-4426-8A1B-4264F62FCDB3}"/>
              </a:ext>
            </a:extLst>
          </p:cNvPr>
          <p:cNvSpPr txBox="1"/>
          <p:nvPr/>
        </p:nvSpPr>
        <p:spPr>
          <a:xfrm>
            <a:off x="5423181" y="3440740"/>
            <a:ext cx="370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 cells are thin and transparent!</a:t>
            </a:r>
            <a:endParaRPr lang="es-ES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75171BF-A540-4503-9F25-D48372E4E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11" y="3196967"/>
            <a:ext cx="2884301" cy="227799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7AE8CDF-10A2-453B-98DB-112BB5F714CE}"/>
              </a:ext>
            </a:extLst>
          </p:cNvPr>
          <p:cNvSpPr txBox="1"/>
          <p:nvPr/>
        </p:nvSpPr>
        <p:spPr>
          <a:xfrm>
            <a:off x="6947237" y="2827635"/>
            <a:ext cx="66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</a:t>
            </a:r>
            <a:endParaRPr lang="es-ES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68DF4856-15CF-49E1-AEC7-03D4B6CCE67D}"/>
              </a:ext>
            </a:extLst>
          </p:cNvPr>
          <p:cNvCxnSpPr>
            <a:cxnSpLocks/>
          </p:cNvCxnSpPr>
          <p:nvPr/>
        </p:nvCxnSpPr>
        <p:spPr>
          <a:xfrm>
            <a:off x="6728848" y="2756416"/>
            <a:ext cx="0" cy="511771"/>
          </a:xfrm>
          <a:prstGeom prst="straightConnector1">
            <a:avLst/>
          </a:prstGeom>
          <a:ln w="57150"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B634B2E-7737-4C04-8FB8-6E196D99C10A}"/>
              </a:ext>
            </a:extLst>
          </p:cNvPr>
          <p:cNvSpPr txBox="1"/>
          <p:nvPr/>
        </p:nvSpPr>
        <p:spPr>
          <a:xfrm>
            <a:off x="6251085" y="4425954"/>
            <a:ext cx="20528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i="1" dirty="0"/>
              <a:t>Phase contrast</a:t>
            </a:r>
            <a:endParaRPr lang="es-ES" sz="2400" b="1" i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A016A0B-5B0E-4AEB-93B5-06C84EC393C3}"/>
              </a:ext>
            </a:extLst>
          </p:cNvPr>
          <p:cNvSpPr txBox="1"/>
          <p:nvPr/>
        </p:nvSpPr>
        <p:spPr>
          <a:xfrm>
            <a:off x="49973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Light microscopy in cell biology. Techniques.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85352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Light microscopy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BF67D8-2F41-4B6C-A6D6-E0E19DF6DD90}"/>
              </a:ext>
            </a:extLst>
          </p:cNvPr>
          <p:cNvSpPr txBox="1"/>
          <p:nvPr/>
        </p:nvSpPr>
        <p:spPr>
          <a:xfrm>
            <a:off x="49973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Light microscopy in cell biology. Techniques.</a:t>
            </a:r>
            <a:endParaRPr lang="es-ES" b="1" u="sng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EC56E0-59FA-4294-B1F4-C3473C5B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3" y="2477304"/>
            <a:ext cx="5557838" cy="314801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CB5517A1-5417-4839-956E-A45CEA2AA3B9}"/>
              </a:ext>
            </a:extLst>
          </p:cNvPr>
          <p:cNvSpPr txBox="1"/>
          <p:nvPr/>
        </p:nvSpPr>
        <p:spPr>
          <a:xfrm>
            <a:off x="831422" y="2846625"/>
            <a:ext cx="141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95000"/>
                  </a:schemeClr>
                </a:solidFill>
              </a:rPr>
              <a:t>Annular ring</a:t>
            </a:r>
            <a:endParaRPr lang="es-E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E27A13D-C0D8-47FC-9DDF-82A8BF457FF4}"/>
              </a:ext>
            </a:extLst>
          </p:cNvPr>
          <p:cNvSpPr txBox="1"/>
          <p:nvPr/>
        </p:nvSpPr>
        <p:spPr>
          <a:xfrm>
            <a:off x="902542" y="3897417"/>
            <a:ext cx="141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95000"/>
                  </a:schemeClr>
                </a:solidFill>
              </a:rPr>
              <a:t>Phase plate</a:t>
            </a:r>
            <a:endParaRPr lang="es-E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118A7D4-DF19-476B-AF3D-69D134DE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97" y="2778006"/>
            <a:ext cx="3557243" cy="2663656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4A6583F8-8F99-4409-BB8E-7386B1402DE7}"/>
              </a:ext>
            </a:extLst>
          </p:cNvPr>
          <p:cNvSpPr txBox="1"/>
          <p:nvPr/>
        </p:nvSpPr>
        <p:spPr>
          <a:xfrm>
            <a:off x="831422" y="1628309"/>
            <a:ext cx="442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Phase contrast</a:t>
            </a:r>
            <a:r>
              <a:rPr lang="en-GB" b="1" dirty="0"/>
              <a:t>:</a:t>
            </a:r>
            <a:r>
              <a:rPr lang="en-GB" dirty="0"/>
              <a:t> Enhancement by phase shift.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785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898D019-F165-4D37-8FDC-F808C35B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26" y="2917207"/>
            <a:ext cx="4494507" cy="245396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Light microscopy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BF67D8-2F41-4B6C-A6D6-E0E19DF6DD90}"/>
              </a:ext>
            </a:extLst>
          </p:cNvPr>
          <p:cNvSpPr txBox="1"/>
          <p:nvPr/>
        </p:nvSpPr>
        <p:spPr>
          <a:xfrm>
            <a:off x="49973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Light microscopy in cell biology. Techniques.</a:t>
            </a:r>
            <a:endParaRPr lang="es-ES" b="1" u="sng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B5301FF-9C2B-4EAF-9C64-57B92CF79C59}"/>
              </a:ext>
            </a:extLst>
          </p:cNvPr>
          <p:cNvSpPr txBox="1"/>
          <p:nvPr/>
        </p:nvSpPr>
        <p:spPr>
          <a:xfrm>
            <a:off x="623088" y="1430770"/>
            <a:ext cx="31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FLUORESCENCE MICROSCOPY:</a:t>
            </a:r>
            <a:endParaRPr lang="es-ES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8F7199-F3AA-4A45-B070-0E307FBA1C1D}"/>
              </a:ext>
            </a:extLst>
          </p:cNvPr>
          <p:cNvSpPr txBox="1"/>
          <p:nvPr/>
        </p:nvSpPr>
        <p:spPr>
          <a:xfrm>
            <a:off x="3653696" y="1430770"/>
            <a:ext cx="234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of fluorophores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endParaRPr lang="es-ES" dirty="0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EE48460-8B17-4BBD-81A2-F49FD92C6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8" y="2236070"/>
            <a:ext cx="3399358" cy="34843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C33EF82-7B40-4973-9944-9E786C218E6C}"/>
              </a:ext>
            </a:extLst>
          </p:cNvPr>
          <p:cNvSpPr/>
          <p:nvPr/>
        </p:nvSpPr>
        <p:spPr>
          <a:xfrm>
            <a:off x="5994400" y="12922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Intercalating dyes, immunofluorescence (primary and secondary antibodies)…</a:t>
            </a:r>
            <a:endParaRPr lang="en-GB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E87DAF-F5F4-429E-BE81-36191AD9E06D}"/>
              </a:ext>
            </a:extLst>
          </p:cNvPr>
          <p:cNvSpPr txBox="1"/>
          <p:nvPr/>
        </p:nvSpPr>
        <p:spPr>
          <a:xfrm>
            <a:off x="4585288" y="3348092"/>
            <a:ext cx="28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Photobleaching issues.</a:t>
            </a:r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AB0D020-331B-4751-8AD0-1D67A4E39656}"/>
              </a:ext>
            </a:extLst>
          </p:cNvPr>
          <p:cNvSpPr txBox="1"/>
          <p:nvPr/>
        </p:nvSpPr>
        <p:spPr>
          <a:xfrm>
            <a:off x="4585288" y="3806948"/>
            <a:ext cx="28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Out-of-plane fluorescence.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3C4A0A-3BAB-4184-9FD2-3196E8989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88" y="4714309"/>
            <a:ext cx="2340705" cy="13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Light microscopy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BF67D8-2F41-4B6C-A6D6-E0E19DF6DD90}"/>
              </a:ext>
            </a:extLst>
          </p:cNvPr>
          <p:cNvSpPr txBox="1"/>
          <p:nvPr/>
        </p:nvSpPr>
        <p:spPr>
          <a:xfrm>
            <a:off x="49973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Light microscopy in cell biology. Techniques.</a:t>
            </a:r>
            <a:endParaRPr lang="es-ES" b="1" u="sng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B5301FF-9C2B-4EAF-9C64-57B92CF79C59}"/>
              </a:ext>
            </a:extLst>
          </p:cNvPr>
          <p:cNvSpPr txBox="1"/>
          <p:nvPr/>
        </p:nvSpPr>
        <p:spPr>
          <a:xfrm>
            <a:off x="623088" y="1430770"/>
            <a:ext cx="71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Confocal microscopy: </a:t>
            </a:r>
            <a:r>
              <a:rPr lang="en-US" dirty="0"/>
              <a:t>only records light from the focal plane of the sample</a:t>
            </a:r>
            <a:endParaRPr lang="es-ES" b="1" i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10B0FA-282D-46F1-B7F2-13989CC0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22" y="2550160"/>
            <a:ext cx="5304739" cy="29298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59B799-A497-4210-9F09-3017CDB38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465" y="3007361"/>
            <a:ext cx="3188214" cy="22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6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Light microscopy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BF67D8-2F41-4B6C-A6D6-E0E19DF6DD90}"/>
              </a:ext>
            </a:extLst>
          </p:cNvPr>
          <p:cNvSpPr txBox="1"/>
          <p:nvPr/>
        </p:nvSpPr>
        <p:spPr>
          <a:xfrm>
            <a:off x="49973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Light microscopy in cell biology. Techniques.</a:t>
            </a:r>
            <a:endParaRPr lang="es-ES" b="1" u="sng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922028-8940-4464-8ED6-567193DDF0F7}"/>
              </a:ext>
            </a:extLst>
          </p:cNvPr>
          <p:cNvSpPr txBox="1"/>
          <p:nvPr/>
        </p:nvSpPr>
        <p:spPr>
          <a:xfrm>
            <a:off x="730206" y="1593330"/>
            <a:ext cx="47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Certain limitations of fluorescence microscopy:</a:t>
            </a:r>
            <a:endParaRPr lang="es-ES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8906391-7F8C-40DD-B1BB-74EDF0996F08}"/>
              </a:ext>
            </a:extLst>
          </p:cNvPr>
          <p:cNvSpPr txBox="1"/>
          <p:nvPr/>
        </p:nvSpPr>
        <p:spPr>
          <a:xfrm>
            <a:off x="730206" y="2545080"/>
            <a:ext cx="190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Long imaging time</a:t>
            </a:r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63D2834-B1A5-4552-8615-06C42744183E}"/>
              </a:ext>
            </a:extLst>
          </p:cNvPr>
          <p:cNvSpPr txBox="1"/>
          <p:nvPr/>
        </p:nvSpPr>
        <p:spPr>
          <a:xfrm>
            <a:off x="3111062" y="3341695"/>
            <a:ext cx="327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Rigorous sample preparation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624FAA-B85D-4A08-BC87-E9D824C7A096}"/>
              </a:ext>
            </a:extLst>
          </p:cNvPr>
          <p:cNvSpPr txBox="1"/>
          <p:nvPr/>
        </p:nvSpPr>
        <p:spPr>
          <a:xfrm>
            <a:off x="5753976" y="2503855"/>
            <a:ext cx="378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toxicity of exogenous dyes</a:t>
            </a:r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E65F9C2-8408-40FF-B194-993E0CEF5716}"/>
              </a:ext>
            </a:extLst>
          </p:cNvPr>
          <p:cNvSpPr txBox="1"/>
          <p:nvPr/>
        </p:nvSpPr>
        <p:spPr>
          <a:xfrm>
            <a:off x="8597462" y="3341695"/>
            <a:ext cx="327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Limited to qualitative analysis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C5853B5-3B2E-4CA7-B3DC-BAA3E1B8D9A6}"/>
              </a:ext>
            </a:extLst>
          </p:cNvPr>
          <p:cNvSpPr/>
          <p:nvPr/>
        </p:nvSpPr>
        <p:spPr>
          <a:xfrm>
            <a:off x="3251183" y="5012762"/>
            <a:ext cx="568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00B050"/>
                </a:solidFill>
              </a:rPr>
              <a:t>Holotomography microscopy</a:t>
            </a:r>
            <a:endParaRPr lang="en-GB" sz="3600" dirty="0">
              <a:solidFill>
                <a:srgbClr val="00B050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D75F2FC-709F-4B0A-BEA1-DD26134F177C}"/>
              </a:ext>
            </a:extLst>
          </p:cNvPr>
          <p:cNvCxnSpPr>
            <a:cxnSpLocks/>
          </p:cNvCxnSpPr>
          <p:nvPr/>
        </p:nvCxnSpPr>
        <p:spPr>
          <a:xfrm>
            <a:off x="2056088" y="3309155"/>
            <a:ext cx="1330784" cy="1437096"/>
          </a:xfrm>
          <a:prstGeom prst="straightConnector1">
            <a:avLst/>
          </a:prstGeom>
          <a:ln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8BA8970-7E92-49A4-8270-2D465C019F46}"/>
              </a:ext>
            </a:extLst>
          </p:cNvPr>
          <p:cNvCxnSpPr>
            <a:cxnSpLocks/>
          </p:cNvCxnSpPr>
          <p:nvPr/>
        </p:nvCxnSpPr>
        <p:spPr>
          <a:xfrm>
            <a:off x="5161280" y="3895693"/>
            <a:ext cx="165495" cy="918289"/>
          </a:xfrm>
          <a:prstGeom prst="straightConnector1">
            <a:avLst/>
          </a:prstGeom>
          <a:ln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918540D-C9D8-4A28-A0F4-B189EF9665DD}"/>
              </a:ext>
            </a:extLst>
          </p:cNvPr>
          <p:cNvCxnSpPr>
            <a:cxnSpLocks/>
          </p:cNvCxnSpPr>
          <p:nvPr/>
        </p:nvCxnSpPr>
        <p:spPr>
          <a:xfrm flipH="1">
            <a:off x="7040880" y="2984254"/>
            <a:ext cx="203202" cy="1829728"/>
          </a:xfrm>
          <a:prstGeom prst="straightConnector1">
            <a:avLst/>
          </a:prstGeom>
          <a:ln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6E88A8F-32FD-4C4C-A67A-6DC8B6D51520}"/>
              </a:ext>
            </a:extLst>
          </p:cNvPr>
          <p:cNvCxnSpPr>
            <a:cxnSpLocks/>
          </p:cNvCxnSpPr>
          <p:nvPr/>
        </p:nvCxnSpPr>
        <p:spPr>
          <a:xfrm flipH="1">
            <a:off x="8597462" y="3769909"/>
            <a:ext cx="536399" cy="1242853"/>
          </a:xfrm>
          <a:prstGeom prst="straightConnector1">
            <a:avLst/>
          </a:prstGeom>
          <a:ln>
            <a:solidFill>
              <a:srgbClr val="4DB7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153DD7-D309-4B1C-9DBA-7C529134E32A}"/>
              </a:ext>
            </a:extLst>
          </p:cNvPr>
          <p:cNvSpPr/>
          <p:nvPr/>
        </p:nvSpPr>
        <p:spPr>
          <a:xfrm>
            <a:off x="0" y="0"/>
            <a:ext cx="12192000" cy="278296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DD02-6545-43AC-8536-88DC55FAA81B}"/>
              </a:ext>
            </a:extLst>
          </p:cNvPr>
          <p:cNvSpPr/>
          <p:nvPr/>
        </p:nvSpPr>
        <p:spPr>
          <a:xfrm>
            <a:off x="0" y="6430617"/>
            <a:ext cx="12192000" cy="427383"/>
          </a:xfrm>
          <a:prstGeom prst="rect">
            <a:avLst/>
          </a:prstGeom>
          <a:solidFill>
            <a:srgbClr val="4DB74C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BABDEB-8BCC-47BE-A6DE-51BE5C06932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0" y="6644309"/>
            <a:ext cx="9994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ED6683-80E6-4383-B622-7A6662969D3A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D73F5-F17F-408D-BF99-16B50747DB9A}"/>
              </a:ext>
            </a:extLst>
          </p:cNvPr>
          <p:cNvSpPr txBox="1"/>
          <p:nvPr/>
        </p:nvSpPr>
        <p:spPr>
          <a:xfrm>
            <a:off x="10434431" y="6455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CF6C27-F96F-4183-A3CD-5BA8932298D4}"/>
              </a:ext>
            </a:extLst>
          </p:cNvPr>
          <p:cNvSpPr txBox="1"/>
          <p:nvPr/>
        </p:nvSpPr>
        <p:spPr>
          <a:xfrm>
            <a:off x="1001115" y="6459638"/>
            <a:ext cx="210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Holotomography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DFF5A4-1A14-46D8-9424-4C8F78B3741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11062" y="6644304"/>
            <a:ext cx="7235573" cy="14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4DE048-FE40-4A7A-B30D-5066A67372D3}"/>
              </a:ext>
            </a:extLst>
          </p:cNvPr>
          <p:cNvCxnSpPr>
            <a:cxnSpLocks/>
          </p:cNvCxnSpPr>
          <p:nvPr/>
        </p:nvCxnSpPr>
        <p:spPr>
          <a:xfrm flipV="1">
            <a:off x="10992679" y="6659217"/>
            <a:ext cx="1199321" cy="107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BF67D8-2F41-4B6C-A6D6-E0E19DF6DD90}"/>
              </a:ext>
            </a:extLst>
          </p:cNvPr>
          <p:cNvSpPr txBox="1"/>
          <p:nvPr/>
        </p:nvSpPr>
        <p:spPr>
          <a:xfrm>
            <a:off x="692770" y="71426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Holotomography microscopy.</a:t>
            </a:r>
            <a:endParaRPr lang="es-ES" b="1" u="sng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78CD908-D969-4A8F-B254-D0347C60B6C2}"/>
              </a:ext>
            </a:extLst>
          </p:cNvPr>
          <p:cNvSpPr txBox="1"/>
          <p:nvPr/>
        </p:nvSpPr>
        <p:spPr>
          <a:xfrm>
            <a:off x="887912" y="1839306"/>
            <a:ext cx="459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HOLOGRAPHY</a:t>
            </a:r>
            <a:endParaRPr lang="es-ES" sz="28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089CE5B-320A-4188-A5E6-C60BEC61487C}"/>
              </a:ext>
            </a:extLst>
          </p:cNvPr>
          <p:cNvSpPr txBox="1"/>
          <p:nvPr/>
        </p:nvSpPr>
        <p:spPr>
          <a:xfrm>
            <a:off x="6143721" y="1839306"/>
            <a:ext cx="459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TOMOGRAPHY</a:t>
            </a:r>
            <a:endParaRPr lang="es-ES" sz="28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D0BEE3-0E02-4785-BFB8-90086C0EBC0C}"/>
              </a:ext>
            </a:extLst>
          </p:cNvPr>
          <p:cNvSpPr txBox="1"/>
          <p:nvPr/>
        </p:nvSpPr>
        <p:spPr>
          <a:xfrm>
            <a:off x="3515344" y="1839306"/>
            <a:ext cx="459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+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4E99577-1CF1-42F2-9733-19FE0AA9B6DD}"/>
              </a:ext>
            </a:extLst>
          </p:cNvPr>
          <p:cNvSpPr txBox="1"/>
          <p:nvPr/>
        </p:nvSpPr>
        <p:spPr>
          <a:xfrm>
            <a:off x="1679728" y="5102384"/>
            <a:ext cx="327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2D </a:t>
            </a:r>
            <a:r>
              <a:rPr lang="es-ES" i="1" dirty="0" err="1"/>
              <a:t>quantitative</a:t>
            </a:r>
            <a:r>
              <a:rPr lang="es-ES" i="1" dirty="0"/>
              <a:t> </a:t>
            </a:r>
            <a:r>
              <a:rPr lang="es-ES" i="1" dirty="0" err="1"/>
              <a:t>phase</a:t>
            </a:r>
            <a:r>
              <a:rPr lang="es-ES" i="1" dirty="0"/>
              <a:t> </a:t>
            </a:r>
            <a:r>
              <a:rPr lang="es-ES" i="1" dirty="0" err="1"/>
              <a:t>imaging</a:t>
            </a:r>
            <a:endParaRPr lang="es-ES" i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99B0A2D-11C6-4BE2-A3C3-7A59E5D33B15}"/>
              </a:ext>
            </a:extLst>
          </p:cNvPr>
          <p:cNvSpPr txBox="1"/>
          <p:nvPr/>
        </p:nvSpPr>
        <p:spPr>
          <a:xfrm>
            <a:off x="6529403" y="5102384"/>
            <a:ext cx="459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3D </a:t>
            </a:r>
            <a:r>
              <a:rPr lang="es-ES" i="1" dirty="0" err="1"/>
              <a:t>refractive</a:t>
            </a:r>
            <a:r>
              <a:rPr lang="es-ES" i="1" dirty="0"/>
              <a:t> </a:t>
            </a:r>
            <a:r>
              <a:rPr lang="es-ES" i="1" dirty="0" err="1"/>
              <a:t>index</a:t>
            </a:r>
            <a:r>
              <a:rPr lang="es-ES" i="1" dirty="0"/>
              <a:t> </a:t>
            </a:r>
            <a:r>
              <a:rPr lang="es-ES" i="1" dirty="0" err="1"/>
              <a:t>distribution</a:t>
            </a:r>
            <a:r>
              <a:rPr lang="es-ES" i="1" dirty="0"/>
              <a:t> </a:t>
            </a:r>
            <a:r>
              <a:rPr lang="es-ES" i="1" dirty="0" err="1"/>
              <a:t>reconstruction</a:t>
            </a:r>
            <a:endParaRPr lang="es-ES" i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768FA58-79C7-4A06-94A3-6E763C1BAE12}"/>
              </a:ext>
            </a:extLst>
          </p:cNvPr>
          <p:cNvGrpSpPr/>
          <p:nvPr/>
        </p:nvGrpSpPr>
        <p:grpSpPr>
          <a:xfrm>
            <a:off x="1909835" y="2280808"/>
            <a:ext cx="2824725" cy="2681601"/>
            <a:chOff x="1909835" y="2433208"/>
            <a:chExt cx="2824725" cy="268160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F138C7F-49E5-4C77-A767-D5D95F40F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5926" b="2132"/>
            <a:stretch/>
          </p:blipFill>
          <p:spPr>
            <a:xfrm>
              <a:off x="1909835" y="2532099"/>
              <a:ext cx="2402454" cy="2582710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A254136-23B3-423E-ADBF-542A19B6F749}"/>
                </a:ext>
              </a:extLst>
            </p:cNvPr>
            <p:cNvSpPr/>
            <p:nvPr/>
          </p:nvSpPr>
          <p:spPr>
            <a:xfrm>
              <a:off x="3952240" y="2532099"/>
              <a:ext cx="782320" cy="515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8A8D3F4D-C3C6-4641-AA81-8CC3B5481745}"/>
                </a:ext>
              </a:extLst>
            </p:cNvPr>
            <p:cNvSpPr/>
            <p:nvPr/>
          </p:nvSpPr>
          <p:spPr>
            <a:xfrm>
              <a:off x="2056088" y="2433208"/>
              <a:ext cx="207649" cy="548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A9D5332C-81C7-422F-AC50-9D87AE648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81" t="2767" r="2345" b="-635"/>
          <a:stretch/>
        </p:blipFill>
        <p:spPr>
          <a:xfrm>
            <a:off x="7623391" y="2510996"/>
            <a:ext cx="2402454" cy="25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7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514</Words>
  <Application>Microsoft Macintosh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Wingdings</vt:lpstr>
      <vt:lpstr>Tema de Office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José Rodríguez Franco</dc:creator>
  <cp:lastModifiedBy>Siu Ho Wong</cp:lastModifiedBy>
  <cp:revision>20</cp:revision>
  <dcterms:created xsi:type="dcterms:W3CDTF">2020-12-03T02:12:51Z</dcterms:created>
  <dcterms:modified xsi:type="dcterms:W3CDTF">2024-11-28T10:07:56Z</dcterms:modified>
</cp:coreProperties>
</file>