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63" r:id="rId5"/>
    <p:sldId id="1359" r:id="rId6"/>
    <p:sldId id="2147474093" r:id="rId7"/>
    <p:sldId id="2580" r:id="rId8"/>
    <p:sldId id="2147474090" r:id="rId9"/>
    <p:sldId id="270" r:id="rId10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yn Wakeman" initials="MW" lastIdx="32" clrIdx="0">
    <p:extLst>
      <p:ext uri="{19B8F6BF-5375-455C-9EA6-DF929625EA0E}">
        <p15:presenceInfo xmlns:p15="http://schemas.microsoft.com/office/powerpoint/2012/main" userId="Martyn Wakem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821F"/>
    <a:srgbClr val="AEFA2A"/>
    <a:srgbClr val="AACE38"/>
    <a:srgbClr val="727272"/>
    <a:srgbClr val="397F00"/>
    <a:srgbClr val="50B200"/>
    <a:srgbClr val="03A500"/>
    <a:srgbClr val="14C0D2"/>
    <a:srgbClr val="E4FA90"/>
    <a:srgbClr val="FFC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50" autoAdjust="0"/>
    <p:restoredTop sz="96405"/>
  </p:normalViewPr>
  <p:slideViewPr>
    <p:cSldViewPr snapToGrid="0" snapToObjects="1" showGuides="1">
      <p:cViewPr varScale="1">
        <p:scale>
          <a:sx n="110" d="100"/>
          <a:sy n="110" d="100"/>
        </p:scale>
        <p:origin x="751" y="65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20777"/>
    </p:cViewPr>
  </p:sorterViewPr>
  <p:notesViewPr>
    <p:cSldViewPr snapToGrid="0" snapToObjects="1" showGuides="1">
      <p:cViewPr varScale="1">
        <p:scale>
          <a:sx n="150" d="100"/>
          <a:sy n="150" d="100"/>
        </p:scale>
        <p:origin x="608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79B33-A94D-4C8C-88C2-619932967EF3}" type="datetimeFigureOut">
              <a:rPr lang="fr-CH" smtClean="0">
                <a:latin typeface="Arial" panose="020B0604020202020204" pitchFamily="34" charset="0"/>
              </a:rPr>
              <a:t>24.02.2025</a:t>
            </a:fld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F4AF0-8439-436D-BEF0-52070F19E1B6}" type="slidenum">
              <a:rPr lang="fr-CH" smtClean="0">
                <a:latin typeface="Arial" panose="020B0604020202020204" pitchFamily="34" charset="0"/>
              </a:rPr>
              <a:t>‹#›</a:t>
            </a:fld>
            <a:endParaRPr lang="fr-CH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5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8103E42-5239-1A40-AD33-3EE7E9DDF5FD}" type="datetimeFigureOut">
              <a:rPr lang="fr-FR" smtClean="0"/>
              <a:pPr/>
              <a:t>24/02/2025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CF50783-AAED-1941-8BCC-9F6140F0A6B1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74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812087" cy="4948238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647" y="80283"/>
            <a:ext cx="1175301" cy="508655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800" y="4683125"/>
            <a:ext cx="1828800" cy="460375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550" y="4440264"/>
            <a:ext cx="698500" cy="507975"/>
          </a:xfrm>
        </p:spPr>
        <p:txBody>
          <a:bodyPr lIns="0" tIns="0" rIns="0" bIns="0" anchor="b" anchorCtr="0">
            <a:noAutofit/>
          </a:bodyPr>
          <a:lstStyle>
            <a:lvl1pPr marL="114300" indent="-107950">
              <a:buFontTx/>
              <a:buBlip>
                <a:blip r:embed="rId3"/>
              </a:buBlip>
              <a:tabLst/>
              <a:defRPr sz="7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77880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26" userDrawn="1">
          <p15:clr>
            <a:srgbClr val="FBAE40"/>
          </p15:clr>
        </p15:guide>
        <p15:guide id="5" orient="horz" pos="123" userDrawn="1">
          <p15:clr>
            <a:srgbClr val="FBAE40"/>
          </p15:clr>
        </p15:guide>
        <p15:guide id="6" orient="horz" pos="3117" userDrawn="1">
          <p15:clr>
            <a:srgbClr val="FBAE40"/>
          </p15:clr>
        </p15:guide>
        <p15:guide id="7" pos="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875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9772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67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039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8239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94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7726363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727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3114674"/>
            <a:ext cx="8239125" cy="2028825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904875" y="1563688"/>
            <a:ext cx="7646988" cy="1436687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1156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84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886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17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222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962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86400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18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69895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395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53142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1563688"/>
            <a:ext cx="3144838" cy="3579812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45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15989" y="1874064"/>
            <a:ext cx="3543260" cy="512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1238" y="195263"/>
            <a:ext cx="512762" cy="163552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700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30273" y="132334"/>
            <a:ext cx="653952" cy="28302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 userDrawn="1"/>
        </p:nvSpPr>
        <p:spPr>
          <a:xfrm rot="16200000">
            <a:off x="430003" y="4897709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81" r:id="rId3"/>
    <p:sldLayoutId id="2147483673" r:id="rId4"/>
    <p:sldLayoutId id="2147483662" r:id="rId5"/>
    <p:sldLayoutId id="2147483674" r:id="rId6"/>
    <p:sldLayoutId id="2147483675" r:id="rId7"/>
    <p:sldLayoutId id="2147483682" r:id="rId8"/>
    <p:sldLayoutId id="2147483676" r:id="rId9"/>
    <p:sldLayoutId id="2147483664" r:id="rId10"/>
    <p:sldLayoutId id="2147483666" r:id="rId11"/>
    <p:sldLayoutId id="2147483677" r:id="rId12"/>
    <p:sldLayoutId id="2147483678" r:id="rId13"/>
    <p:sldLayoutId id="2147483679" r:id="rId14"/>
    <p:sldLayoutId id="2147483667" r:id="rId1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000" spc="-70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SzPct val="90000"/>
        <a:buFont typeface="Wingdings" pitchFamily="2" charset="2"/>
        <a:buChar char="§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1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123" userDrawn="1">
          <p15:clr>
            <a:srgbClr val="F26B43"/>
          </p15:clr>
        </p15:guide>
        <p15:guide id="6" orient="horz" pos="3117" userDrawn="1">
          <p15:clr>
            <a:srgbClr val="F26B43"/>
          </p15:clr>
        </p15:guide>
        <p15:guide id="7" pos="570" userDrawn="1">
          <p15:clr>
            <a:srgbClr val="F26B43"/>
          </p15:clr>
        </p15:guide>
        <p15:guide id="8" pos="1155" userDrawn="1">
          <p15:clr>
            <a:srgbClr val="F26B43"/>
          </p15:clr>
        </p15:guide>
        <p15:guide id="9" pos="1728" userDrawn="1">
          <p15:clr>
            <a:srgbClr val="F26B43"/>
          </p15:clr>
        </p15:guide>
        <p15:guide id="10" pos="2304" userDrawn="1">
          <p15:clr>
            <a:srgbClr val="F26B43"/>
          </p15:clr>
        </p15:guide>
        <p15:guide id="11" pos="3456" userDrawn="1">
          <p15:clr>
            <a:srgbClr val="F26B43"/>
          </p15:clr>
        </p15:guide>
        <p15:guide id="12" pos="4035" userDrawn="1">
          <p15:clr>
            <a:srgbClr val="F26B43"/>
          </p15:clr>
        </p15:guide>
        <p15:guide id="13" pos="4608" userDrawn="1">
          <p15:clr>
            <a:srgbClr val="F26B43"/>
          </p15:clr>
        </p15:guide>
        <p15:guide id="14" pos="5180" userDrawn="1">
          <p15:clr>
            <a:srgbClr val="F26B43"/>
          </p15:clr>
        </p15:guide>
        <p15:guide id="15" orient="horz" pos="490" userDrawn="1">
          <p15:clr>
            <a:srgbClr val="F26B43"/>
          </p15:clr>
        </p15:guide>
        <p15:guide id="16" orient="horz" pos="985" userDrawn="1">
          <p15:clr>
            <a:srgbClr val="F26B43"/>
          </p15:clr>
        </p15:guide>
        <p15:guide id="17" orient="horz" pos="1475" userDrawn="1">
          <p15:clr>
            <a:srgbClr val="F26B43"/>
          </p15:clr>
        </p15:guide>
        <p15:guide id="18" orient="horz" pos="1962" userDrawn="1">
          <p15:clr>
            <a:srgbClr val="F26B43"/>
          </p15:clr>
        </p15:guide>
        <p15:guide id="19" orient="horz" pos="2458" userDrawn="1">
          <p15:clr>
            <a:srgbClr val="F26B43"/>
          </p15:clr>
        </p15:guide>
        <p15:guide id="20" orient="horz" pos="2950" userDrawn="1">
          <p15:clr>
            <a:srgbClr val="F26B43"/>
          </p15:clr>
        </p15:guide>
        <p15:guide id="21" pos="5437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5760" userDrawn="1">
          <p15:clr>
            <a:srgbClr val="F26B43"/>
          </p15:clr>
        </p15:guide>
        <p15:guide id="24" orient="horz" pos="3240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4A4B2-82CA-4E7A-B87B-31A0D8673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6" y="958026"/>
            <a:ext cx="7726363" cy="3992434"/>
          </a:xfrm>
        </p:spPr>
        <p:txBody>
          <a:bodyPr/>
          <a:lstStyle/>
          <a:p>
            <a:pPr lvl="1"/>
            <a:r>
              <a:rPr lang="en-US" b="1" dirty="0">
                <a:solidFill>
                  <a:schemeClr val="accent6"/>
                </a:solidFill>
              </a:rPr>
              <a:t>Initiatives (10 pts)</a:t>
            </a:r>
          </a:p>
          <a:p>
            <a:pPr lvl="2"/>
            <a:r>
              <a:rPr lang="en-US" dirty="0"/>
              <a:t>Give SMART sustainability initiatives quantified by the studies and stakeholder engagement plan</a:t>
            </a:r>
          </a:p>
          <a:p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2984431-F6B3-434E-9EBF-235C3444C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3"/>
            <a:ext cx="6801213" cy="1072753"/>
          </a:xfrm>
        </p:spPr>
        <p:txBody>
          <a:bodyPr>
            <a:normAutofit/>
          </a:bodyPr>
          <a:lstStyle/>
          <a:p>
            <a:r>
              <a:rPr lang="en-US" dirty="0"/>
              <a:t>Marking rubric – Q6: SMART sustainability initiatives and stakeholder engagement plan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45275E-5DE8-4883-A2B9-C73E6401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0923E0-70AA-4011-AE6E-5516F2DAF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Wakeman / Leterrier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A21EFA1E-244B-4657-8497-F5797143AA2E}"/>
              </a:ext>
            </a:extLst>
          </p:cNvPr>
          <p:cNvGraphicFramePr>
            <a:graphicFrameLocks noGrp="1"/>
          </p:cNvGraphicFramePr>
          <p:nvPr/>
        </p:nvGraphicFramePr>
        <p:xfrm>
          <a:off x="633449" y="1707046"/>
          <a:ext cx="8114428" cy="2492617"/>
        </p:xfrm>
        <a:graphic>
          <a:graphicData uri="http://schemas.openxmlformats.org/drawingml/2006/table">
            <a:tbl>
              <a:tblPr firstRow="1" firstCol="1" bandRow="1"/>
              <a:tblGrid>
                <a:gridCol w="243333">
                  <a:extLst>
                    <a:ext uri="{9D8B030D-6E8A-4147-A177-3AD203B41FA5}">
                      <a16:colId xmlns:a16="http://schemas.microsoft.com/office/drawing/2014/main" val="3512313555"/>
                    </a:ext>
                  </a:extLst>
                </a:gridCol>
                <a:gridCol w="7258586">
                  <a:extLst>
                    <a:ext uri="{9D8B030D-6E8A-4147-A177-3AD203B41FA5}">
                      <a16:colId xmlns:a16="http://schemas.microsoft.com/office/drawing/2014/main" val="3739348645"/>
                    </a:ext>
                  </a:extLst>
                </a:gridCol>
                <a:gridCol w="612509">
                  <a:extLst>
                    <a:ext uri="{9D8B030D-6E8A-4147-A177-3AD203B41FA5}">
                      <a16:colId xmlns:a16="http://schemas.microsoft.com/office/drawing/2014/main" val="1971084046"/>
                    </a:ext>
                  </a:extLst>
                </a:gridCol>
              </a:tblGrid>
              <a:tr h="335203">
                <a:tc>
                  <a:txBody>
                    <a:bodyPr/>
                    <a:lstStyle/>
                    <a:p>
                      <a:pPr marL="0" marR="3037840" indent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47625" indent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Question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47625" indent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Points</a:t>
                      </a: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463659"/>
                  </a:ext>
                </a:extLst>
              </a:tr>
              <a:tr h="558404">
                <a:tc>
                  <a:txBody>
                    <a:bodyPr/>
                    <a:lstStyle/>
                    <a:p>
                      <a:pPr marL="0" marR="3037840" indent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1</a:t>
                      </a: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47625" lvl="0" indent="0" algn="l" defTabSz="914377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Calibri" panose="020F0502020204030204" pitchFamily="34" charset="0"/>
                        </a:rPr>
                        <a:t>Give a minimum of three SMART sustainability initiatives for the product /company towards becoming NetPositive </a:t>
                      </a:r>
                    </a:p>
                    <a:p>
                      <a:pPr marL="0" marR="47625" lvl="0" indent="0" algn="l" defTabSz="914377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Calibri" panose="020F0502020204030204" pitchFamily="34" charset="0"/>
                        </a:rPr>
                        <a:t>Complete the equivalent of templates 1, 2.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  <a:p>
                      <a:pPr marL="0" marR="47625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47625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3</a:t>
                      </a: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693682"/>
                  </a:ext>
                </a:extLst>
              </a:tr>
              <a:tr h="942452">
                <a:tc>
                  <a:txBody>
                    <a:bodyPr/>
                    <a:lstStyle/>
                    <a:p>
                      <a:pPr marL="0" marR="3037840" indent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2</a:t>
                      </a: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47625" lvl="0" indent="0" algn="l" defTabSz="914377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Bookman Old Style" panose="02050604050505020204" pitchFamily="18" charset="0"/>
                          <a:cs typeface="Calibri" panose="020F0502020204030204" pitchFamily="34" charset="0"/>
                        </a:rPr>
                        <a:t>State and justify your three most prominent change management challenges or barriers and for each example, discuss how will you overcome these three barriers? Complete template 3</a:t>
                      </a:r>
                      <a:endParaRPr lang="en-US" sz="110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  <a:p>
                      <a:pPr marL="0" marR="47625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Calibri" panose="020F0502020204030204" pitchFamily="34" charset="0"/>
                        </a:rPr>
                        <a:t>Who are the key stakeholders to engage? Identify three to five key people in business / influential institutions / government / NGOs and complete equivalent of templates 3, 4.</a:t>
                      </a:r>
                      <a:endParaRPr lang="en-US" sz="110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  <a:p>
                      <a:pPr marL="0" marR="47625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47625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3</a:t>
                      </a: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35240"/>
                  </a:ext>
                </a:extLst>
              </a:tr>
              <a:tr h="558404">
                <a:tc>
                  <a:txBody>
                    <a:bodyPr/>
                    <a:lstStyle/>
                    <a:p>
                      <a:pPr marL="0" marR="3037840" indent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4</a:t>
                      </a: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47625" lvl="0" indent="0" algn="l" defTabSz="914377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>Give quantified absolute targets and recommendations versus time: 2030, 2040, 2050 and make a roadmap (compare this to other companies NetZero strategies in the same product space).</a:t>
                      </a:r>
                    </a:p>
                    <a:p>
                      <a:pPr marL="0" marR="47625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47625"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4</a:t>
                      </a:r>
                    </a:p>
                  </a:txBody>
                  <a:tcPr marL="51435" marR="51435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675268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6CF48006-F92A-411E-8B14-3F135A68DD61}"/>
              </a:ext>
            </a:extLst>
          </p:cNvPr>
          <p:cNvSpPr txBox="1"/>
          <p:nvPr/>
        </p:nvSpPr>
        <p:spPr>
          <a:xfrm>
            <a:off x="2648969" y="4690249"/>
            <a:ext cx="4575489" cy="456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88" dirty="0">
                <a:solidFill>
                  <a:srgbClr val="000000"/>
                </a:solidFill>
                <a:latin typeface="Univers" panose="020B0503020202020204" pitchFamily="34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An absolute target is a specific number (e.g., 2000m</a:t>
            </a:r>
            <a:r>
              <a:rPr lang="en-US" sz="788" baseline="30000" dirty="0">
                <a:solidFill>
                  <a:srgbClr val="000000"/>
                </a:solidFill>
                <a:latin typeface="Univers" panose="020B0503020202020204" pitchFamily="34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2</a:t>
            </a:r>
            <a:r>
              <a:rPr lang="en-US" sz="788" dirty="0">
                <a:solidFill>
                  <a:srgbClr val="000000"/>
                </a:solidFill>
                <a:latin typeface="Univers" panose="020B0503020202020204" pitchFamily="34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 of PV installed by 2026 in Szeged, Hungary assembly plant) whereas a relative target is a percentage change (e.g., 30% of power generated from PV in 2030)</a:t>
            </a:r>
            <a:endParaRPr lang="en-US" sz="788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99AE5-6BCB-481D-9BC4-79E31EA7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752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9B8E11B7-4D7B-4254-A378-C1D367A686EA}"/>
              </a:ext>
            </a:extLst>
          </p:cNvPr>
          <p:cNvSpPr/>
          <p:nvPr/>
        </p:nvSpPr>
        <p:spPr>
          <a:xfrm>
            <a:off x="5324429" y="1107919"/>
            <a:ext cx="1635164" cy="16351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C66F914-2322-4C3A-AE88-B308F26E351A}"/>
              </a:ext>
            </a:extLst>
          </p:cNvPr>
          <p:cNvSpPr/>
          <p:nvPr/>
        </p:nvSpPr>
        <p:spPr>
          <a:xfrm>
            <a:off x="6960836" y="1107700"/>
            <a:ext cx="1635164" cy="16351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276E63A-1C36-4570-9004-017C7EBD8ABA}"/>
              </a:ext>
            </a:extLst>
          </p:cNvPr>
          <p:cNvSpPr/>
          <p:nvPr/>
        </p:nvSpPr>
        <p:spPr>
          <a:xfrm>
            <a:off x="5323100" y="2730630"/>
            <a:ext cx="1635164" cy="16351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3867388-37C1-4F5C-92D2-4C036E9C0E35}"/>
              </a:ext>
            </a:extLst>
          </p:cNvPr>
          <p:cNvSpPr/>
          <p:nvPr/>
        </p:nvSpPr>
        <p:spPr>
          <a:xfrm>
            <a:off x="6959578" y="2730817"/>
            <a:ext cx="1635164" cy="16351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AE811E26-489B-4F05-BE44-18BD65BA9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26" y="600102"/>
            <a:ext cx="4404730" cy="4543398"/>
          </a:xfrm>
        </p:spPr>
        <p:txBody>
          <a:bodyPr>
            <a:normAutofit/>
          </a:bodyPr>
          <a:lstStyle/>
          <a:p>
            <a:r>
              <a:rPr lang="en-US" dirty="0"/>
              <a:t>Brain storming of initiatives</a:t>
            </a:r>
          </a:p>
          <a:p>
            <a:pPr lvl="1"/>
            <a:r>
              <a:rPr lang="en-US" dirty="0"/>
              <a:t>Material focused</a:t>
            </a:r>
          </a:p>
          <a:p>
            <a:pPr lvl="1"/>
            <a:r>
              <a:rPr lang="en-US" dirty="0"/>
              <a:t>Product focused</a:t>
            </a:r>
          </a:p>
          <a:p>
            <a:pPr lvl="1"/>
            <a:r>
              <a:rPr lang="en-US" dirty="0"/>
              <a:t>Operations focused</a:t>
            </a:r>
          </a:p>
          <a:p>
            <a:pPr lvl="1"/>
            <a:r>
              <a:rPr lang="en-US" dirty="0"/>
              <a:t>Supply chain</a:t>
            </a:r>
          </a:p>
          <a:p>
            <a:pPr lvl="1"/>
            <a:r>
              <a:rPr lang="en-US" dirty="0"/>
              <a:t>Industry wide</a:t>
            </a:r>
            <a:br>
              <a:rPr lang="en-US" dirty="0"/>
            </a:br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Develop strategic mix of 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Short 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/>
              <a:t>(fast to implement, low cost/high benefit)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Medium 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/>
              <a:t>(transition to the future)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Longer term 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/>
              <a:t>(high risk, high benefit, maybe high cost)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59195B-64F5-41C7-BC81-2F4080E35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3"/>
            <a:ext cx="6358073" cy="1072753"/>
          </a:xfrm>
        </p:spPr>
        <p:txBody>
          <a:bodyPr/>
          <a:lstStyle/>
          <a:p>
            <a:r>
              <a:rPr lang="en-US" dirty="0"/>
              <a:t>Sustainability initiatives template 1</a:t>
            </a:r>
            <a:endParaRPr lang="en-GB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B03F2B8B-F936-49D2-A81A-394602DAE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83"/>
            <a:r>
              <a:rPr lang="en-US">
                <a:solidFill>
                  <a:srgbClr val="E30613"/>
                </a:solidFill>
              </a:rPr>
              <a:t>MSE-433</a:t>
            </a:r>
            <a:endParaRPr lang="en-US" dirty="0">
              <a:solidFill>
                <a:srgbClr val="E30613"/>
              </a:solidFill>
            </a:endParaRPr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A2D5C774-2F7B-4C2D-834B-24484BBE3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83"/>
            <a:r>
              <a:rPr lang="en-US"/>
              <a:t>Wakeman / Leterrier</a:t>
            </a:r>
            <a:endParaRPr lang="en-US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7A526B91-C0B5-4212-B525-97A392708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83"/>
            <a:fld id="{430B2735-6934-45D9-B240-44D637236961}" type="slidenum">
              <a:rPr lang="en-US" smtClean="0">
                <a:solidFill>
                  <a:srgbClr val="413C3A"/>
                </a:solidFill>
              </a:rPr>
              <a:pPr defTabSz="685783"/>
              <a:t>2</a:t>
            </a:fld>
            <a:endParaRPr lang="en-US" dirty="0">
              <a:solidFill>
                <a:srgbClr val="413C3A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3C9EF0F-CC8B-4170-BEE6-73F71CA0425A}"/>
              </a:ext>
            </a:extLst>
          </p:cNvPr>
          <p:cNvSpPr/>
          <p:nvPr/>
        </p:nvSpPr>
        <p:spPr>
          <a:xfrm>
            <a:off x="5529415" y="1427939"/>
            <a:ext cx="1238534" cy="123853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GB" sz="120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37A2B27-AF5A-41C5-AD68-803D789F4225}"/>
              </a:ext>
            </a:extLst>
          </p:cNvPr>
          <p:cNvSpPr/>
          <p:nvPr/>
        </p:nvSpPr>
        <p:spPr>
          <a:xfrm>
            <a:off x="7157561" y="1419075"/>
            <a:ext cx="1238534" cy="123853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GB" sz="120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10C1E15-C0A6-4D12-9B8A-4B471C62ED4D}"/>
              </a:ext>
            </a:extLst>
          </p:cNvPr>
          <p:cNvSpPr/>
          <p:nvPr/>
        </p:nvSpPr>
        <p:spPr>
          <a:xfrm>
            <a:off x="5529415" y="2842189"/>
            <a:ext cx="1238534" cy="123853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GB" sz="120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2AB4474-F36E-47C5-B520-57F1B37A6157}"/>
              </a:ext>
            </a:extLst>
          </p:cNvPr>
          <p:cNvSpPr/>
          <p:nvPr/>
        </p:nvSpPr>
        <p:spPr>
          <a:xfrm>
            <a:off x="7172750" y="2819254"/>
            <a:ext cx="1238534" cy="123853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US" sz="1200" dirty="0">
              <a:solidFill>
                <a:srgbClr val="002060"/>
              </a:solidFill>
              <a:latin typeface="Arial"/>
            </a:endParaRPr>
          </a:p>
          <a:p>
            <a:pPr algn="ctr">
              <a:defRPr/>
            </a:pPr>
            <a:endParaRPr lang="en-GB" sz="120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A88A8-3B7D-4CE3-91C5-044B112830B5}"/>
              </a:ext>
            </a:extLst>
          </p:cNvPr>
          <p:cNvSpPr txBox="1"/>
          <p:nvPr/>
        </p:nvSpPr>
        <p:spPr>
          <a:xfrm>
            <a:off x="5650732" y="1610941"/>
            <a:ext cx="995898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F8942C-0623-407A-AB9C-8581AE6FBEE2}"/>
              </a:ext>
            </a:extLst>
          </p:cNvPr>
          <p:cNvSpPr txBox="1"/>
          <p:nvPr/>
        </p:nvSpPr>
        <p:spPr>
          <a:xfrm>
            <a:off x="7321498" y="1602076"/>
            <a:ext cx="995898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D67662-5110-4D9A-9879-3E0D7636F1A2}"/>
              </a:ext>
            </a:extLst>
          </p:cNvPr>
          <p:cNvSpPr txBox="1"/>
          <p:nvPr/>
        </p:nvSpPr>
        <p:spPr>
          <a:xfrm>
            <a:off x="5666658" y="2952212"/>
            <a:ext cx="995898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81803C-FF01-47DC-9FE2-C434EA6369BB}"/>
              </a:ext>
            </a:extLst>
          </p:cNvPr>
          <p:cNvSpPr txBox="1"/>
          <p:nvPr/>
        </p:nvSpPr>
        <p:spPr>
          <a:xfrm>
            <a:off x="7337424" y="2952212"/>
            <a:ext cx="995898" cy="1015663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r>
              <a:rPr lang="en-US" sz="750" dirty="0">
                <a:solidFill>
                  <a:srgbClr val="413C3A"/>
                </a:solidFill>
                <a:latin typeface="Arial"/>
              </a:rPr>
              <a:t>…</a:t>
            </a: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  <a:p>
            <a:pPr>
              <a:defRPr/>
            </a:pPr>
            <a:endParaRPr lang="en-US" sz="750" dirty="0">
              <a:solidFill>
                <a:srgbClr val="413C3A"/>
              </a:solidFill>
              <a:latin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DFC6A5-AD83-4E6E-B09D-793C1D0A8D3F}"/>
              </a:ext>
            </a:extLst>
          </p:cNvPr>
          <p:cNvSpPr txBox="1"/>
          <p:nvPr/>
        </p:nvSpPr>
        <p:spPr>
          <a:xfrm>
            <a:off x="5722573" y="1149206"/>
            <a:ext cx="77136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2060"/>
                </a:solidFill>
                <a:latin typeface="Arial"/>
              </a:rPr>
              <a:t>Discard</a:t>
            </a:r>
          </a:p>
          <a:p>
            <a:pPr>
              <a:defRPr/>
            </a:pPr>
            <a:endParaRPr lang="en-GB" dirty="0">
              <a:solidFill>
                <a:srgbClr val="413C3A"/>
              </a:solidFill>
              <a:latin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E1EF79-E71A-45F3-8B90-50D89E2617C3}"/>
              </a:ext>
            </a:extLst>
          </p:cNvPr>
          <p:cNvSpPr txBox="1"/>
          <p:nvPr/>
        </p:nvSpPr>
        <p:spPr>
          <a:xfrm>
            <a:off x="7007231" y="1132285"/>
            <a:ext cx="155895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latin typeface="Arial"/>
              </a:rPr>
              <a:t>Medium Priority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426643F-3228-40D0-BF3E-3A0EA196F75E}"/>
              </a:ext>
            </a:extLst>
          </p:cNvPr>
          <p:cNvSpPr txBox="1"/>
          <p:nvPr/>
        </p:nvSpPr>
        <p:spPr>
          <a:xfrm>
            <a:off x="5648686" y="4047875"/>
            <a:ext cx="108876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latin typeface="Arial"/>
              </a:rPr>
              <a:t>Low Priority</a:t>
            </a:r>
          </a:p>
          <a:p>
            <a:pPr>
              <a:defRPr/>
            </a:pPr>
            <a:endParaRPr lang="en-GB" dirty="0">
              <a:solidFill>
                <a:srgbClr val="413C3A"/>
              </a:solidFill>
              <a:latin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A9E9AF-DA24-4620-88DA-1D04576DF133}"/>
              </a:ext>
            </a:extLst>
          </p:cNvPr>
          <p:cNvSpPr txBox="1"/>
          <p:nvPr/>
        </p:nvSpPr>
        <p:spPr>
          <a:xfrm>
            <a:off x="7180779" y="4054770"/>
            <a:ext cx="11272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2060"/>
                </a:solidFill>
                <a:latin typeface="Arial"/>
              </a:rPr>
              <a:t>High Priority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B7FF498-0671-4AC0-8028-C2B5849862D5}"/>
              </a:ext>
            </a:extLst>
          </p:cNvPr>
          <p:cNvSpPr txBox="1"/>
          <p:nvPr/>
        </p:nvSpPr>
        <p:spPr>
          <a:xfrm>
            <a:off x="4811062" y="3862767"/>
            <a:ext cx="57900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413C3A"/>
                </a:solidFill>
                <a:latin typeface="Arial"/>
              </a:rPr>
              <a:t>Low </a:t>
            </a:r>
          </a:p>
          <a:p>
            <a:pPr algn="ctr">
              <a:defRPr/>
            </a:pPr>
            <a:r>
              <a:rPr lang="en-US" b="1" dirty="0">
                <a:solidFill>
                  <a:srgbClr val="413C3A"/>
                </a:solidFill>
                <a:latin typeface="Arial"/>
              </a:rPr>
              <a:t>cost</a:t>
            </a:r>
          </a:p>
          <a:p>
            <a:pPr>
              <a:defRPr/>
            </a:pPr>
            <a:endParaRPr lang="en-GB" dirty="0">
              <a:solidFill>
                <a:srgbClr val="413C3A"/>
              </a:solidFill>
              <a:latin typeface="Arial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B4CF037-2983-46C6-A332-9C1F10E1290A}"/>
              </a:ext>
            </a:extLst>
          </p:cNvPr>
          <p:cNvSpPr txBox="1"/>
          <p:nvPr/>
        </p:nvSpPr>
        <p:spPr>
          <a:xfrm>
            <a:off x="4815871" y="1045332"/>
            <a:ext cx="569387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413C3A"/>
                </a:solidFill>
                <a:latin typeface="Arial"/>
              </a:rPr>
              <a:t>High</a:t>
            </a:r>
          </a:p>
          <a:p>
            <a:pPr algn="ctr">
              <a:defRPr/>
            </a:pPr>
            <a:r>
              <a:rPr lang="en-US" b="1" dirty="0">
                <a:solidFill>
                  <a:srgbClr val="413C3A"/>
                </a:solidFill>
                <a:latin typeface="Arial"/>
              </a:rPr>
              <a:t>cost</a:t>
            </a:r>
          </a:p>
          <a:p>
            <a:pPr>
              <a:defRPr/>
            </a:pPr>
            <a:endParaRPr lang="en-GB" dirty="0">
              <a:solidFill>
                <a:srgbClr val="413C3A"/>
              </a:solidFill>
              <a:latin typeface="Arial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79A724-F82A-4293-B28C-1B8618A50971}"/>
              </a:ext>
            </a:extLst>
          </p:cNvPr>
          <p:cNvSpPr txBox="1"/>
          <p:nvPr/>
        </p:nvSpPr>
        <p:spPr>
          <a:xfrm>
            <a:off x="5017387" y="4392833"/>
            <a:ext cx="752129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413C3A"/>
                </a:solidFill>
                <a:latin typeface="Arial"/>
              </a:rPr>
              <a:t>Low </a:t>
            </a:r>
          </a:p>
          <a:p>
            <a:pPr algn="ctr">
              <a:defRPr/>
            </a:pPr>
            <a:r>
              <a:rPr lang="en-US" b="1" dirty="0">
                <a:solidFill>
                  <a:srgbClr val="413C3A"/>
                </a:solidFill>
                <a:latin typeface="Arial"/>
              </a:rPr>
              <a:t>benefit</a:t>
            </a:r>
          </a:p>
          <a:p>
            <a:pPr>
              <a:defRPr/>
            </a:pPr>
            <a:endParaRPr lang="en-GB" dirty="0">
              <a:solidFill>
                <a:srgbClr val="413C3A"/>
              </a:solidFill>
              <a:latin typeface="Arial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A85C303-3E9A-4E2A-BC3E-20687799998C}"/>
              </a:ext>
            </a:extLst>
          </p:cNvPr>
          <p:cNvSpPr txBox="1"/>
          <p:nvPr/>
        </p:nvSpPr>
        <p:spPr>
          <a:xfrm>
            <a:off x="7874209" y="4381641"/>
            <a:ext cx="752129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413C3A"/>
                </a:solidFill>
                <a:latin typeface="Arial"/>
              </a:rPr>
              <a:t>High</a:t>
            </a:r>
          </a:p>
          <a:p>
            <a:pPr algn="ctr">
              <a:defRPr/>
            </a:pPr>
            <a:r>
              <a:rPr lang="en-US" b="1" dirty="0">
                <a:solidFill>
                  <a:srgbClr val="413C3A"/>
                </a:solidFill>
                <a:latin typeface="Arial"/>
              </a:rPr>
              <a:t>benefit</a:t>
            </a:r>
          </a:p>
          <a:p>
            <a:pPr>
              <a:defRPr/>
            </a:pPr>
            <a:endParaRPr lang="en-GB" dirty="0">
              <a:solidFill>
                <a:srgbClr val="413C3A"/>
              </a:solidFill>
              <a:latin typeface="Arial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1999EA1-48B1-4E81-960F-1DA51430C3D9}"/>
              </a:ext>
            </a:extLst>
          </p:cNvPr>
          <p:cNvSpPr txBox="1"/>
          <p:nvPr/>
        </p:nvSpPr>
        <p:spPr>
          <a:xfrm>
            <a:off x="7144289" y="424717"/>
            <a:ext cx="15589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latin typeface="Arial"/>
              </a:rPr>
              <a:t>… or longer term but critical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07DE6E7-DE88-418A-A430-0F17F8F06AEB}"/>
              </a:ext>
            </a:extLst>
          </p:cNvPr>
          <p:cNvCxnSpPr>
            <a:stCxn id="16" idx="0"/>
          </p:cNvCxnSpPr>
          <p:nvPr/>
        </p:nvCxnSpPr>
        <p:spPr>
          <a:xfrm flipV="1">
            <a:off x="7786707" y="827673"/>
            <a:ext cx="137058" cy="304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8993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22D0B-00FB-4EAC-99F1-4CCC41764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3"/>
            <a:ext cx="7270296" cy="1072753"/>
          </a:xfrm>
        </p:spPr>
        <p:txBody>
          <a:bodyPr/>
          <a:lstStyle/>
          <a:p>
            <a:r>
              <a:rPr lang="en-US" dirty="0"/>
              <a:t>Simple SMART initiative template 2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A792A71-50F2-487D-9214-6EEBDF12F7BC}"/>
              </a:ext>
            </a:extLst>
          </p:cNvPr>
          <p:cNvGraphicFramePr>
            <a:graphicFrameLocks noGrp="1"/>
          </p:cNvGraphicFramePr>
          <p:nvPr/>
        </p:nvGraphicFramePr>
        <p:xfrm>
          <a:off x="827138" y="1144634"/>
          <a:ext cx="7726362" cy="3760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0893">
                  <a:extLst>
                    <a:ext uri="{9D8B030D-6E8A-4147-A177-3AD203B41FA5}">
                      <a16:colId xmlns:a16="http://schemas.microsoft.com/office/drawing/2014/main" val="3299899923"/>
                    </a:ext>
                  </a:extLst>
                </a:gridCol>
                <a:gridCol w="1931823">
                  <a:extLst>
                    <a:ext uri="{9D8B030D-6E8A-4147-A177-3AD203B41FA5}">
                      <a16:colId xmlns:a16="http://schemas.microsoft.com/office/drawing/2014/main" val="1362849283"/>
                    </a:ext>
                  </a:extLst>
                </a:gridCol>
                <a:gridCol w="1931823">
                  <a:extLst>
                    <a:ext uri="{9D8B030D-6E8A-4147-A177-3AD203B41FA5}">
                      <a16:colId xmlns:a16="http://schemas.microsoft.com/office/drawing/2014/main" val="4206516075"/>
                    </a:ext>
                  </a:extLst>
                </a:gridCol>
                <a:gridCol w="1931823">
                  <a:extLst>
                    <a:ext uri="{9D8B030D-6E8A-4147-A177-3AD203B41FA5}">
                      <a16:colId xmlns:a16="http://schemas.microsoft.com/office/drawing/2014/main" val="4090451175"/>
                    </a:ext>
                  </a:extLst>
                </a:gridCol>
              </a:tblGrid>
              <a:tr h="2392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SMART objectives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3. 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319872215"/>
                  </a:ext>
                </a:extLst>
              </a:tr>
              <a:tr h="5596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Specific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31813681"/>
                  </a:ext>
                </a:extLst>
              </a:tr>
              <a:tr h="63522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Measurable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98509926"/>
                  </a:ext>
                </a:extLst>
              </a:tr>
              <a:tr h="77876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Achievable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023751450"/>
                  </a:ext>
                </a:extLst>
              </a:tr>
              <a:tr h="70027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Relevant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30608171"/>
                  </a:ext>
                </a:extLst>
              </a:tr>
              <a:tr h="42348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>
                          <a:effectLst/>
                        </a:rPr>
                        <a:t>Time-oriented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2972640901"/>
                  </a:ext>
                </a:extLst>
              </a:tr>
              <a:tr h="42348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Expected IMPACT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42213418"/>
                  </a:ext>
                </a:extLst>
              </a:tr>
            </a:tbl>
          </a:graphicData>
        </a:graphic>
      </p:graphicFrame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1CCF53F-2526-43B2-BD14-5159BE159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MSE-433</a:t>
            </a:r>
            <a:endParaRPr lang="fr-FR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AA66B9E-5B06-4CF0-8765-F7F352E2B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Wakeman / Leterrier</a:t>
            </a:r>
            <a:endParaRPr lang="fr-FR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649A7C3-08A8-4776-962E-BDF387BA0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E9AFA579-5F47-49FB-9337-E63DCB0C72F1}"/>
              </a:ext>
            </a:extLst>
          </p:cNvPr>
          <p:cNvSpPr txBox="1">
            <a:spLocks/>
          </p:cNvSpPr>
          <p:nvPr/>
        </p:nvSpPr>
        <p:spPr>
          <a:xfrm>
            <a:off x="904876" y="658586"/>
            <a:ext cx="7726363" cy="4291874"/>
          </a:xfrm>
          <a:prstGeom prst="rect">
            <a:avLst/>
          </a:prstGeom>
        </p:spPr>
        <p:txBody>
          <a:bodyPr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90000"/>
              <a:buFont typeface="Wingdings" pitchFamily="2" charset="2"/>
              <a:buChar char="§"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SzPct val="90000"/>
              <a:buFont typeface="Wingdings" pitchFamily="2" charset="2"/>
              <a:buChar char="§"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350" dirty="0">
                <a:ea typeface="Calibri" panose="020F0502020204030204" pitchFamily="34" charset="0"/>
                <a:cs typeface="Times New Roman" panose="02020603050405020304" pitchFamily="18" charset="0"/>
              </a:rPr>
              <a:t>Detail your top (minimum three) initiatives and detail how you will make them SMART (quantified absolute and accountable targets). What is the expected impact?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04333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2D510-106A-48AC-A477-28B6BCD1B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3"/>
            <a:ext cx="7413215" cy="1072753"/>
          </a:xfrm>
        </p:spPr>
        <p:txBody>
          <a:bodyPr/>
          <a:lstStyle/>
          <a:p>
            <a:r>
              <a:rPr lang="en-US" dirty="0"/>
              <a:t>Simple SMART initiative template 3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741FDCB-F677-4DE0-BBC6-68A2FF700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83"/>
            <a:r>
              <a:rPr lang="en-US">
                <a:solidFill>
                  <a:srgbClr val="E30613"/>
                </a:solidFill>
              </a:rPr>
              <a:t>MSE-433</a:t>
            </a:r>
            <a:endParaRPr lang="en-US" dirty="0">
              <a:solidFill>
                <a:srgbClr val="E30613"/>
              </a:solidFill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ADF7BD9-79B5-46B2-AF08-9A28987FD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83"/>
            <a:r>
              <a:rPr lang="en-US"/>
              <a:t>Wakeman / Leterrier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F4111DC-2EE1-430F-8ECB-D26A49F27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83"/>
            <a:fld id="{430B2735-6934-45D9-B240-44D637236961}" type="slidenum">
              <a:rPr lang="en-US" smtClean="0">
                <a:solidFill>
                  <a:srgbClr val="413C3A"/>
                </a:solidFill>
              </a:rPr>
              <a:pPr defTabSz="685783"/>
              <a:t>4</a:t>
            </a:fld>
            <a:endParaRPr lang="en-US" dirty="0">
              <a:solidFill>
                <a:srgbClr val="413C3A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DA5210D-32F2-4473-9B49-6BCCD174069F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591779" y="1203785"/>
          <a:ext cx="7975190" cy="3834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905">
                  <a:extLst>
                    <a:ext uri="{9D8B030D-6E8A-4147-A177-3AD203B41FA5}">
                      <a16:colId xmlns:a16="http://schemas.microsoft.com/office/drawing/2014/main" val="3905513051"/>
                    </a:ext>
                  </a:extLst>
                </a:gridCol>
                <a:gridCol w="995516">
                  <a:extLst>
                    <a:ext uri="{9D8B030D-6E8A-4147-A177-3AD203B41FA5}">
                      <a16:colId xmlns:a16="http://schemas.microsoft.com/office/drawing/2014/main" val="711169891"/>
                    </a:ext>
                  </a:extLst>
                </a:gridCol>
                <a:gridCol w="1576234">
                  <a:extLst>
                    <a:ext uri="{9D8B030D-6E8A-4147-A177-3AD203B41FA5}">
                      <a16:colId xmlns:a16="http://schemas.microsoft.com/office/drawing/2014/main" val="55090296"/>
                    </a:ext>
                  </a:extLst>
                </a:gridCol>
                <a:gridCol w="1494673">
                  <a:extLst>
                    <a:ext uri="{9D8B030D-6E8A-4147-A177-3AD203B41FA5}">
                      <a16:colId xmlns:a16="http://schemas.microsoft.com/office/drawing/2014/main" val="4148769193"/>
                    </a:ext>
                  </a:extLst>
                </a:gridCol>
                <a:gridCol w="1124226">
                  <a:extLst>
                    <a:ext uri="{9D8B030D-6E8A-4147-A177-3AD203B41FA5}">
                      <a16:colId xmlns:a16="http://schemas.microsoft.com/office/drawing/2014/main" val="1786209300"/>
                    </a:ext>
                  </a:extLst>
                </a:gridCol>
                <a:gridCol w="1628636">
                  <a:extLst>
                    <a:ext uri="{9D8B030D-6E8A-4147-A177-3AD203B41FA5}">
                      <a16:colId xmlns:a16="http://schemas.microsoft.com/office/drawing/2014/main" val="2054893513"/>
                    </a:ext>
                  </a:extLst>
                </a:gridCol>
              </a:tblGrid>
              <a:tr h="754380">
                <a:tc>
                  <a:txBody>
                    <a:bodyPr/>
                    <a:lstStyle/>
                    <a:p>
                      <a:r>
                        <a:rPr lang="en-US" sz="1500" dirty="0"/>
                        <a:t>Initiative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Next steps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Change management barriers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Change management challenges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Resource needs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Key dates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91892735"/>
                  </a:ext>
                </a:extLst>
              </a:tr>
              <a:tr h="102673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53788008"/>
                  </a:ext>
                </a:extLst>
              </a:tr>
              <a:tr h="102673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89794026"/>
                  </a:ext>
                </a:extLst>
              </a:tr>
              <a:tr h="102673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734863919"/>
                  </a:ext>
                </a:extLst>
              </a:tr>
            </a:tbl>
          </a:graphicData>
        </a:graphic>
      </p:graphicFrame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6BB44EBE-7434-43E1-BEAF-EE1715DCFE97}"/>
              </a:ext>
            </a:extLst>
          </p:cNvPr>
          <p:cNvSpPr txBox="1">
            <a:spLocks/>
          </p:cNvSpPr>
          <p:nvPr/>
        </p:nvSpPr>
        <p:spPr>
          <a:xfrm>
            <a:off x="904876" y="658586"/>
            <a:ext cx="7726363" cy="4291874"/>
          </a:xfrm>
          <a:prstGeom prst="rect">
            <a:avLst/>
          </a:prstGeom>
        </p:spPr>
        <p:txBody>
          <a:bodyPr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90000"/>
              <a:buFont typeface="Wingdings" pitchFamily="2" charset="2"/>
              <a:buChar char="§"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SzPct val="90000"/>
              <a:buFont typeface="Wingdings" pitchFamily="2" charset="2"/>
              <a:buChar char="§"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350" dirty="0">
                <a:ea typeface="Calibri" panose="020F0502020204030204" pitchFamily="34" charset="0"/>
                <a:cs typeface="Times New Roman" panose="02020603050405020304" pitchFamily="18" charset="0"/>
              </a:rPr>
              <a:t>Detail for each initiative the next steps, challenges, resources needed, key dates,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06748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EA64DB-CB70-44EE-915B-9BEEA2152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6" y="598714"/>
            <a:ext cx="7726363" cy="4351746"/>
          </a:xfrm>
        </p:spPr>
        <p:txBody>
          <a:bodyPr/>
          <a:lstStyle/>
          <a:p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Who are the stakeholders in a wider sense across the supply chain? </a:t>
            </a:r>
          </a:p>
          <a:p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Detail 3 to 5 members within your personal and professional network, in the company you are studying or in related influential institutions (e.g. business associations, government organisations, non-profit organisations, NGOs, academia). </a:t>
            </a:r>
          </a:p>
          <a:p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Identify those that can assist you in influencing sustainability-related change within your targeted product and company. </a:t>
            </a:r>
          </a:p>
          <a:p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For these targeted people, how would you propose to contact them and interact with them? What could the win-win be and any barriers or opportunities that might be important (relational or other)</a:t>
            </a:r>
            <a:endParaRPr lang="en-US" sz="12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D91B6D2-DE7F-4623-BF93-CBB3124F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131033"/>
            <a:ext cx="7407685" cy="1072753"/>
          </a:xfrm>
        </p:spPr>
        <p:txBody>
          <a:bodyPr>
            <a:normAutofit/>
          </a:bodyPr>
          <a:lstStyle/>
          <a:p>
            <a:r>
              <a:rPr lang="en-US" dirty="0"/>
              <a:t>Stakeholder engagement template: template  4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AB201E6-604E-4213-8616-6AACB775E2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991033"/>
              </p:ext>
            </p:extLst>
          </p:nvPr>
        </p:nvGraphicFramePr>
        <p:xfrm>
          <a:off x="624964" y="2460171"/>
          <a:ext cx="8268313" cy="24667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7036">
                  <a:extLst>
                    <a:ext uri="{9D8B030D-6E8A-4147-A177-3AD203B41FA5}">
                      <a16:colId xmlns:a16="http://schemas.microsoft.com/office/drawing/2014/main" val="1993964973"/>
                    </a:ext>
                  </a:extLst>
                </a:gridCol>
                <a:gridCol w="753218">
                  <a:extLst>
                    <a:ext uri="{9D8B030D-6E8A-4147-A177-3AD203B41FA5}">
                      <a16:colId xmlns:a16="http://schemas.microsoft.com/office/drawing/2014/main" val="2713046772"/>
                    </a:ext>
                  </a:extLst>
                </a:gridCol>
                <a:gridCol w="568238">
                  <a:extLst>
                    <a:ext uri="{9D8B030D-6E8A-4147-A177-3AD203B41FA5}">
                      <a16:colId xmlns:a16="http://schemas.microsoft.com/office/drawing/2014/main" val="2285637129"/>
                    </a:ext>
                  </a:extLst>
                </a:gridCol>
                <a:gridCol w="720402">
                  <a:extLst>
                    <a:ext uri="{9D8B030D-6E8A-4147-A177-3AD203B41FA5}">
                      <a16:colId xmlns:a16="http://schemas.microsoft.com/office/drawing/2014/main" val="3862455655"/>
                    </a:ext>
                  </a:extLst>
                </a:gridCol>
                <a:gridCol w="1111660">
                  <a:extLst>
                    <a:ext uri="{9D8B030D-6E8A-4147-A177-3AD203B41FA5}">
                      <a16:colId xmlns:a16="http://schemas.microsoft.com/office/drawing/2014/main" val="751781834"/>
                    </a:ext>
                  </a:extLst>
                </a:gridCol>
                <a:gridCol w="1133783">
                  <a:extLst>
                    <a:ext uri="{9D8B030D-6E8A-4147-A177-3AD203B41FA5}">
                      <a16:colId xmlns:a16="http://schemas.microsoft.com/office/drawing/2014/main" val="1467640097"/>
                    </a:ext>
                  </a:extLst>
                </a:gridCol>
                <a:gridCol w="1487744">
                  <a:extLst>
                    <a:ext uri="{9D8B030D-6E8A-4147-A177-3AD203B41FA5}">
                      <a16:colId xmlns:a16="http://schemas.microsoft.com/office/drawing/2014/main" val="282989807"/>
                    </a:ext>
                  </a:extLst>
                </a:gridCol>
                <a:gridCol w="1576232">
                  <a:extLst>
                    <a:ext uri="{9D8B030D-6E8A-4147-A177-3AD203B41FA5}">
                      <a16:colId xmlns:a16="http://schemas.microsoft.com/office/drawing/2014/main" val="3517127710"/>
                    </a:ext>
                  </a:extLst>
                </a:gridCol>
              </a:tblGrid>
              <a:tr h="55160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100" dirty="0">
                          <a:effectLst/>
                        </a:rPr>
                        <a:t>Stakeholder (Person/LinkedIn)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100" dirty="0">
                          <a:effectLst/>
                        </a:rPr>
                        <a:t>Organization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100" dirty="0">
                          <a:effectLst/>
                        </a:rPr>
                        <a:t>Job Title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100" dirty="0">
                          <a:effectLst/>
                        </a:rPr>
                        <a:t>Influence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2286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100" dirty="0">
                          <a:effectLst/>
                        </a:rPr>
                        <a:t>How to contact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77" marR="16577" marT="0" marB="0"/>
                </a:tc>
                <a:tc>
                  <a:txBody>
                    <a:bodyPr/>
                    <a:lstStyle/>
                    <a:p>
                      <a:pPr marL="2286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100" dirty="0">
                          <a:effectLst/>
                        </a:rPr>
                        <a:t>How to interact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77" marR="16577" marT="0" marB="0"/>
                </a:tc>
                <a:tc>
                  <a:txBody>
                    <a:bodyPr/>
                    <a:lstStyle/>
                    <a:p>
                      <a:pPr marL="2286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100" dirty="0">
                          <a:effectLst/>
                        </a:rPr>
                        <a:t>Win-win, next steps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77" marR="16577" marT="0" marB="0"/>
                </a:tc>
                <a:tc>
                  <a:txBody>
                    <a:bodyPr/>
                    <a:lstStyle/>
                    <a:p>
                      <a:pPr marL="2286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GB" sz="1100" dirty="0">
                          <a:effectLst/>
                        </a:rPr>
                        <a:t>(Relational) barriers/opportunities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77" marR="16577" marT="0" marB="0"/>
                </a:tc>
                <a:extLst>
                  <a:ext uri="{0D108BD9-81ED-4DB2-BD59-A6C34878D82A}">
                    <a16:rowId xmlns:a16="http://schemas.microsoft.com/office/drawing/2014/main" val="2290372935"/>
                  </a:ext>
                </a:extLst>
              </a:tr>
              <a:tr h="46367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extLst>
                  <a:ext uri="{0D108BD9-81ED-4DB2-BD59-A6C34878D82A}">
                    <a16:rowId xmlns:a16="http://schemas.microsoft.com/office/drawing/2014/main" val="2470241708"/>
                  </a:ext>
                </a:extLst>
              </a:tr>
              <a:tr h="2822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extLst>
                  <a:ext uri="{0D108BD9-81ED-4DB2-BD59-A6C34878D82A}">
                    <a16:rowId xmlns:a16="http://schemas.microsoft.com/office/drawing/2014/main" val="884382865"/>
                  </a:ext>
                </a:extLst>
              </a:tr>
              <a:tr h="46367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extLst>
                  <a:ext uri="{0D108BD9-81ED-4DB2-BD59-A6C34878D82A}">
                    <a16:rowId xmlns:a16="http://schemas.microsoft.com/office/drawing/2014/main" val="3687826983"/>
                  </a:ext>
                </a:extLst>
              </a:tr>
              <a:tr h="3427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extLst>
                  <a:ext uri="{0D108BD9-81ED-4DB2-BD59-A6C34878D82A}">
                    <a16:rowId xmlns:a16="http://schemas.microsoft.com/office/drawing/2014/main" val="3790666616"/>
                  </a:ext>
                </a:extLst>
              </a:tr>
              <a:tr h="36287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84" marR="26884" marT="0" marB="0"/>
                </a:tc>
                <a:extLst>
                  <a:ext uri="{0D108BD9-81ED-4DB2-BD59-A6C34878D82A}">
                    <a16:rowId xmlns:a16="http://schemas.microsoft.com/office/drawing/2014/main" val="2317385506"/>
                  </a:ext>
                </a:extLst>
              </a:tr>
            </a:tbl>
          </a:graphicData>
        </a:graphic>
      </p:graphicFrame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FECA9E67-0278-472F-800D-5AD147324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83"/>
            <a:r>
              <a:rPr lang="en-US">
                <a:solidFill>
                  <a:srgbClr val="E30613"/>
                </a:solidFill>
              </a:rPr>
              <a:t>MSE-433</a:t>
            </a:r>
            <a:endParaRPr lang="fr-FR" dirty="0">
              <a:solidFill>
                <a:srgbClr val="E30613"/>
              </a:solidFill>
            </a:endParaRP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8BF185DA-1E6A-458F-BEBA-615AB4AB5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83"/>
            <a:r>
              <a:rPr lang="fr-FR" dirty="0">
                <a:solidFill>
                  <a:srgbClr val="413C3A"/>
                </a:solidFill>
              </a:rPr>
              <a:t>Wakeman / Leterrier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3FFA91D3-D541-4A93-9403-43B96E3F9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83"/>
            <a:fld id="{E1E1CD7C-2161-7D43-862E-CE4C333CD873}" type="slidenum">
              <a:rPr lang="fr-FR" smtClean="0">
                <a:solidFill>
                  <a:srgbClr val="413C3A"/>
                </a:solidFill>
              </a:rPr>
              <a:pPr defTabSz="685783"/>
              <a:t>5</a:t>
            </a:fld>
            <a:endParaRPr lang="fr-FR" dirty="0">
              <a:solidFill>
                <a:srgbClr val="413C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3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2984431-F6B3-434E-9EBF-235C3444C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131033"/>
            <a:ext cx="7863942" cy="1072753"/>
          </a:xfrm>
        </p:spPr>
        <p:txBody>
          <a:bodyPr>
            <a:normAutofit/>
          </a:bodyPr>
          <a:lstStyle/>
          <a:p>
            <a:r>
              <a:rPr lang="en-US" dirty="0"/>
              <a:t>Marking rubric - Q6: SMART sustainability initiatives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1FE4DB-AF11-47E4-A5DE-66CA99ADA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MSE-433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D0277E-1186-4C6C-8DE4-412C2A6BB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Wakeman / Leterrier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0BF6EC-BA20-4836-8398-081806334B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17324"/>
              </p:ext>
            </p:extLst>
          </p:nvPr>
        </p:nvGraphicFramePr>
        <p:xfrm>
          <a:off x="575864" y="593460"/>
          <a:ext cx="8132708" cy="4216799"/>
        </p:xfrm>
        <a:graphic>
          <a:graphicData uri="http://schemas.openxmlformats.org/drawingml/2006/table">
            <a:tbl>
              <a:tblPr firstRow="1" firstCol="1" bandRow="1"/>
              <a:tblGrid>
                <a:gridCol w="679634">
                  <a:extLst>
                    <a:ext uri="{9D8B030D-6E8A-4147-A177-3AD203B41FA5}">
                      <a16:colId xmlns:a16="http://schemas.microsoft.com/office/drawing/2014/main" val="3527413415"/>
                    </a:ext>
                  </a:extLst>
                </a:gridCol>
                <a:gridCol w="2024685">
                  <a:extLst>
                    <a:ext uri="{9D8B030D-6E8A-4147-A177-3AD203B41FA5}">
                      <a16:colId xmlns:a16="http://schemas.microsoft.com/office/drawing/2014/main" val="2636167344"/>
                    </a:ext>
                  </a:extLst>
                </a:gridCol>
                <a:gridCol w="2247878">
                  <a:extLst>
                    <a:ext uri="{9D8B030D-6E8A-4147-A177-3AD203B41FA5}">
                      <a16:colId xmlns:a16="http://schemas.microsoft.com/office/drawing/2014/main" val="2985107439"/>
                    </a:ext>
                  </a:extLst>
                </a:gridCol>
                <a:gridCol w="3180511">
                  <a:extLst>
                    <a:ext uri="{9D8B030D-6E8A-4147-A177-3AD203B41FA5}">
                      <a16:colId xmlns:a16="http://schemas.microsoft.com/office/drawing/2014/main" val="1438152546"/>
                    </a:ext>
                  </a:extLst>
                </a:gridCol>
              </a:tblGrid>
              <a:tr h="14488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Question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>
                          <a:effectLst/>
                          <a:latin typeface="+mn-lt"/>
                        </a:rPr>
                        <a:t>Satisfactory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>
                          <a:effectLst/>
                          <a:latin typeface="+mn-lt"/>
                        </a:rPr>
                        <a:t>Excellent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>
                          <a:effectLst/>
                          <a:latin typeface="+mn-lt"/>
                        </a:rPr>
                        <a:t>Exemplary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extLst>
                  <a:ext uri="{0D108BD9-81ED-4DB2-BD59-A6C34878D82A}">
                    <a16:rowId xmlns:a16="http://schemas.microsoft.com/office/drawing/2014/main" val="2657390644"/>
                  </a:ext>
                </a:extLst>
              </a:tr>
              <a:tr h="914203">
                <a:tc>
                  <a:txBody>
                    <a:bodyPr/>
                    <a:lstStyle/>
                    <a:p>
                      <a:pPr marL="36195" marR="1841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1)</a:t>
                      </a:r>
                      <a:endParaRPr lang="en-US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47625" lvl="0" indent="0" algn="l" defTabSz="914377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Bookman Old Style" panose="02050604050505020204" pitchFamily="18" charset="0"/>
                          <a:cs typeface="Calibri" panose="020F0502020204030204" pitchFamily="34" charset="0"/>
                        </a:rPr>
                        <a:t>3 SMART initiatives given in absolute terms for the product /company towards becoming NetPositive </a:t>
                      </a:r>
                    </a:p>
                    <a:p>
                      <a:pPr marL="0" marR="47625" lvl="0" indent="0" algn="l" defTabSz="914377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Bookman Old Style" panose="02050604050505020204" pitchFamily="18" charset="0"/>
                          <a:cs typeface="Calibri" panose="020F0502020204030204" pitchFamily="34" charset="0"/>
                        </a:rPr>
                        <a:t>Completed templates 1, 2. </a:t>
                      </a:r>
                      <a:r>
                        <a:rPr lang="en-US" sz="900" dirty="0">
                          <a:effectLst/>
                          <a:latin typeface="+mn-lt"/>
                        </a:rPr>
                        <a:t> (1.2pts)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47625" lvl="0" indent="0" algn="l" defTabSz="914377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Bookman Old Style" panose="02050604050505020204" pitchFamily="18" charset="0"/>
                          <a:cs typeface="Calibri" panose="020F0502020204030204" pitchFamily="34" charset="0"/>
                        </a:rPr>
                        <a:t>2 SMART initiatives, for each of short, medium, long term (6 total) given in absolute terms for the product /company towards becoming NetPositive. Completed templates 1, 2. </a:t>
                      </a:r>
                      <a:r>
                        <a:rPr lang="en-US" sz="900" dirty="0">
                          <a:effectLst/>
                          <a:latin typeface="+mn-lt"/>
                        </a:rPr>
                        <a:t>(1.6pts)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47625" lvl="0" indent="0" algn="l" defTabSz="914377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Bookman Old Style" panose="02050604050505020204" pitchFamily="18" charset="0"/>
                          <a:cs typeface="Calibri" panose="020F0502020204030204" pitchFamily="34" charset="0"/>
                        </a:rPr>
                        <a:t>3 SMART initiatives, for each of short, medium, long term (9 total) given in absolute terms for the product /company towards becoming NetPositive. Completed templates 1, 2 with nuanced details. </a:t>
                      </a:r>
                      <a:r>
                        <a:rPr lang="en-US" sz="900" dirty="0">
                          <a:effectLst/>
                          <a:latin typeface="+mn-lt"/>
                        </a:rPr>
                        <a:t>(2pts)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extLst>
                  <a:ext uri="{0D108BD9-81ED-4DB2-BD59-A6C34878D82A}">
                    <a16:rowId xmlns:a16="http://schemas.microsoft.com/office/drawing/2014/main" val="1300254414"/>
                  </a:ext>
                </a:extLst>
              </a:tr>
              <a:tr h="1256252">
                <a:tc>
                  <a:txBody>
                    <a:bodyPr/>
                    <a:lstStyle/>
                    <a:p>
                      <a:pPr marL="36195" marR="1841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2)</a:t>
                      </a:r>
                      <a:endParaRPr lang="en-US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47625" lvl="0" indent="0" algn="l" defTabSz="914377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Bookman Old Style" panose="02050604050505020204" pitchFamily="18" charset="0"/>
                          <a:cs typeface="Calibri" panose="020F0502020204030204" pitchFamily="34" charset="0"/>
                        </a:rPr>
                        <a:t>3 change management challenges or barriers given with discussion of how you will overcome these barriers. Template 3 complete. 3 generic (not name specific) stakeholders identified and templates 3, 4 complete. 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(1.2pts)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Bookman Old Style" panose="02050604050505020204" pitchFamily="18" charset="0"/>
                          <a:cs typeface="Calibri" panose="020F0502020204030204" pitchFamily="34" charset="0"/>
                        </a:rPr>
                        <a:t>3 change management challenges or barriers given with discussion of how you will overcome these barriers. Template 3 complete. 3 name specific stakeholders identified including one NGO and templates 3, 4 complete. 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(1.6pts)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Bookman Old Style" panose="02050604050505020204" pitchFamily="18" charset="0"/>
                          <a:cs typeface="Calibri" panose="020F0502020204030204" pitchFamily="34" charset="0"/>
                        </a:rPr>
                        <a:t>4 change management challenges or barriers given with discussion of how you will overcome these barriers. Template 3 complete. 4 name specific stakeholders identified including one NGO and one community group and templates 3, 4 complete.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(2pts)</a:t>
                      </a:r>
                    </a:p>
                  </a:txBody>
                  <a:tcPr marL="21162" marR="21162" marT="0" marB="0"/>
                </a:tc>
                <a:extLst>
                  <a:ext uri="{0D108BD9-81ED-4DB2-BD59-A6C34878D82A}">
                    <a16:rowId xmlns:a16="http://schemas.microsoft.com/office/drawing/2014/main" val="2277347819"/>
                  </a:ext>
                </a:extLst>
              </a:tr>
              <a:tr h="933136">
                <a:tc>
                  <a:txBody>
                    <a:bodyPr/>
                    <a:lstStyle/>
                    <a:p>
                      <a:pPr marL="36195" marR="1841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3)</a:t>
                      </a:r>
                      <a:endParaRPr lang="en-US" sz="9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Sustainability strategy defined - absolute targets and recommendations given versus time: 2030, 2050 and roadmap made. </a:t>
                      </a:r>
                      <a:r>
                        <a:rPr lang="en-US" sz="900" dirty="0">
                          <a:effectLst/>
                          <a:latin typeface="+mn-lt"/>
                        </a:rPr>
                        <a:t>(1.8pts)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Sustainability strategy defined - quantified absolute targets and recommendations given versus time: 2030, 2040, 2050 and roadmap made. </a:t>
                      </a:r>
                      <a:r>
                        <a:rPr lang="en-US" sz="900" dirty="0">
                          <a:effectLst/>
                          <a:latin typeface="+mn-lt"/>
                        </a:rPr>
                        <a:t>(2.4pts)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</a:rPr>
                        <a:t>Sustainability strategy defined - quantified absolute targets and recommendations given versus time: 2030, 2040, 2050 and roadmap made (compare this to 3 other companies NetZero strategies in the same product space). </a:t>
                      </a:r>
                      <a:r>
                        <a:rPr lang="en-US" sz="900" dirty="0">
                          <a:effectLst/>
                          <a:latin typeface="+mn-lt"/>
                        </a:rPr>
                        <a:t>(3pts)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extLst>
                  <a:ext uri="{0D108BD9-81ED-4DB2-BD59-A6C34878D82A}">
                    <a16:rowId xmlns:a16="http://schemas.microsoft.com/office/drawing/2014/main" val="3846408550"/>
                  </a:ext>
                </a:extLst>
              </a:tr>
              <a:tr h="797866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>
                          <a:effectLst/>
                          <a:latin typeface="+mn-lt"/>
                        </a:rPr>
                        <a:t>General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Limited quantitative referenced data (5 refs) OR only a clear response. (1.8pts)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Quantitative referenced data (&gt;10 refs), AND Showing a high level of systemic reasoning, AND An excellent response, (2.4pts)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</a:rPr>
                        <a:t>Quantitative referenced data (&gt;10 refs), AND Showing a high level of systemic reasoning, AND Tables / charts included, AND Excellent writing and grammar with an exceptionally clear and structured response. (3pts)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extLst>
                  <a:ext uri="{0D108BD9-81ED-4DB2-BD59-A6C34878D82A}">
                    <a16:rowId xmlns:a16="http://schemas.microsoft.com/office/drawing/2014/main" val="3177237317"/>
                  </a:ext>
                </a:extLst>
              </a:tr>
              <a:tr h="14488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>
                          <a:effectLst/>
                          <a:latin typeface="+mn-lt"/>
                        </a:rPr>
                        <a:t>Points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+mn-lt"/>
                        <a:ea typeface="Bookman Old Style" panose="02050604050505020204" pitchFamily="18" charset="0"/>
                        <a:cs typeface="Bookman Old Style" panose="02050604050505020204" pitchFamily="18" charset="0"/>
                      </a:endParaRP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6</a:t>
                      </a: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8</a:t>
                      </a:r>
                    </a:p>
                  </a:txBody>
                  <a:tcPr marL="21162" marR="21162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Bookman Old Style" panose="02050604050505020204" pitchFamily="18" charset="0"/>
                          <a:cs typeface="Bookman Old Style" panose="02050604050505020204" pitchFamily="18" charset="0"/>
                        </a:rPr>
                        <a:t>10</a:t>
                      </a:r>
                    </a:p>
                  </a:txBody>
                  <a:tcPr marL="21162" marR="21162" marT="0" marB="0"/>
                </a:tc>
                <a:extLst>
                  <a:ext uri="{0D108BD9-81ED-4DB2-BD59-A6C34878D82A}">
                    <a16:rowId xmlns:a16="http://schemas.microsoft.com/office/drawing/2014/main" val="298773279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4135A0-0740-43E9-99EB-5859D294D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8506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C127AB4946248A5685C1F92D54FFE" ma:contentTypeVersion="0" ma:contentTypeDescription="Crée un document." ma:contentTypeScope="" ma:versionID="ef3ff242486930b75c69099c0dd02c5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8A6C70-7FF5-480A-B09B-7D0A19B2F43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F8CE09B-89B1-4B5D-BED2-87C84F0777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66205E9-12FC-4D6C-B0C7-1E9025EEB1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8315</TotalTime>
  <Words>965</Words>
  <Application>Microsoft Office PowerPoint</Application>
  <PresentationFormat>On-screen Show (16:9)</PresentationFormat>
  <Paragraphs>167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Franklin Gothic Demi Cond</vt:lpstr>
      <vt:lpstr>Symbol</vt:lpstr>
      <vt:lpstr>Univers</vt:lpstr>
      <vt:lpstr>Wingdings</vt:lpstr>
      <vt:lpstr>Thème Office</vt:lpstr>
      <vt:lpstr>Marking rubric – Q6: SMART sustainability initiatives and stakeholder engagement plan</vt:lpstr>
      <vt:lpstr>Sustainability initiatives template 1</vt:lpstr>
      <vt:lpstr>Simple SMART initiative template 2</vt:lpstr>
      <vt:lpstr>Simple SMART initiative template 3</vt:lpstr>
      <vt:lpstr>Stakeholder engagement template: template  4</vt:lpstr>
      <vt:lpstr>Marking rubric - Q6: SMART sustainability initiatives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EPFL</dc:title>
  <dc:creator>Wakeman</dc:creator>
  <cp:lastModifiedBy>Martyn Wakeman</cp:lastModifiedBy>
  <cp:revision>464</cp:revision>
  <dcterms:created xsi:type="dcterms:W3CDTF">2019-04-02T06:24:35Z</dcterms:created>
  <dcterms:modified xsi:type="dcterms:W3CDTF">2025-02-24T09:10:10Z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0x0101001BFC127AB4946248A5685C1F92D54FFE</vt:lpwstr>
  </property>
</Properties>
</file>