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7" r:id="rId2"/>
    <p:sldId id="500" r:id="rId3"/>
    <p:sldId id="516" r:id="rId4"/>
    <p:sldId id="517" r:id="rId5"/>
    <p:sldId id="415" r:id="rId6"/>
    <p:sldId id="474" r:id="rId7"/>
    <p:sldId id="414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72" r:id="rId21"/>
    <p:sldId id="560" r:id="rId22"/>
    <p:sldId id="561" r:id="rId23"/>
    <p:sldId id="562" r:id="rId24"/>
    <p:sldId id="563" r:id="rId25"/>
    <p:sldId id="564" r:id="rId26"/>
    <p:sldId id="567" r:id="rId27"/>
    <p:sldId id="565" r:id="rId28"/>
    <p:sldId id="566" r:id="rId29"/>
    <p:sldId id="522" r:id="rId30"/>
    <p:sldId id="523" r:id="rId31"/>
    <p:sldId id="524" r:id="rId32"/>
    <p:sldId id="568" r:id="rId33"/>
    <p:sldId id="569" r:id="rId34"/>
    <p:sldId id="570" r:id="rId35"/>
    <p:sldId id="571" r:id="rId36"/>
    <p:sldId id="525" r:id="rId37"/>
    <p:sldId id="526" r:id="rId38"/>
    <p:sldId id="527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7551BC7-EFD9-4C8D-9346-7C621DC0126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40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/>
              </a:defRPr>
            </a:lvl1pPr>
          </a:lstStyle>
          <a:p>
            <a:pPr>
              <a:defRPr/>
            </a:pPr>
            <a:fld id="{188D3E56-8AC1-46BE-B147-16750E2948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25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8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439D0-5D50-4421-A008-196CC09FBB3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3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041A8-56FF-4874-9352-2ABDB78D605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7B507-F525-4B7A-B946-980B13DCBF18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98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16C10-9E9E-4CB9-B4B6-893B225FC2E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0F3AE-96A9-45FB-96AC-398A32918AF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DC60E-A12E-4366-978D-C0E48F198A4C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83986-48B9-4A42-B66F-2819447C249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EECE9-2D82-4648-80F4-218643A27FF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8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53FDA-64A1-4437-A3B0-F0AC23BFECF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7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7D3A7-D74C-4426-AD6B-5BF97D573B3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9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FDEB-BAB0-4133-BC99-E8D8040EB0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5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750CC-220E-4A65-86D5-2D3941BA01E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11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0E8CB-A0CC-4483-94DC-C70EA5AEDCB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9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5C419-5D7A-4DD3-ADC4-56C70674192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44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5C419-5D7A-4DD3-ADC4-56C70674192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6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D3E56-8AC1-46BE-B147-16750E2948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19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548B6-A559-4168-9A92-0C7277FABDAF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99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5C419-5D7A-4DD3-ADC4-56C7067419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26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5C419-5D7A-4DD3-ADC4-56C7067419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243B-7DDB-4D61-9923-A45E4D0A8DA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9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418CC-856C-48F1-8743-4C93F06707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DEC8A-9286-4DD8-8B76-7F6C4B68E1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8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418CC-856C-48F1-8743-4C93F067079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A519-4AA6-4419-A383-D375D940F9F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9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3A94-2A7F-422F-9196-15989FA76A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9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3A94-2A7F-422F-9196-15989FA76A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D3E56-8AC1-46BE-B147-16750E2948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3917-FA0D-4692-8F1F-B648AEB887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E1899-B1F8-41C8-A9CC-714483245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17A58-0D9F-466A-B35F-F351CC10CA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4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A62C7-3CBE-4B27-8BE5-D6BB6621FB69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83986-48B9-4A42-B66F-2819447C249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6DD4-DDA3-41D0-8DE1-07CF200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4650-3EBC-40E9-9D9E-377147E60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286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705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9676-9354-46CC-826B-6EF2F7513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000D-BAC0-4FEA-A47A-CB78C2416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24E2-5C9B-4568-80C5-3F8E261D3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470A0-5824-4897-A2D4-0E87E658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39E9-240F-443A-ADA0-AB10C4DD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15E6-8FC0-4F73-A7C9-C3EA3281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A6CC-373B-43B2-AA8C-4B71B3885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78DEB-6972-45CD-8B04-4FAB9F1B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EF1A-75C7-4F75-9709-839F35097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E8CB-AA88-43B6-A3BA-0CDFAA05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B88C-F5B9-47DF-A465-B14F9251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53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/>
              </a:defRPr>
            </a:lvl1pPr>
          </a:lstStyle>
          <a:p>
            <a:pPr>
              <a:defRPr/>
            </a:pPr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pPr>
              <a:defRPr/>
            </a:pPr>
            <a:fld id="{9A912A06-050A-462D-8384-A08961C1B3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47" descr="119_1999">
            <a:extLst>
              <a:ext uri="{FF2B5EF4-FFF2-40B4-BE49-F238E27FC236}">
                <a16:creationId xmlns:a16="http://schemas.microsoft.com/office/drawing/2014/main" id="{60950490-4844-E44F-9997-057203B4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"/>
            <a:ext cx="9372600" cy="7029450"/>
          </a:xfrm>
          <a:prstGeom prst="rect">
            <a:avLst/>
          </a:prstGeom>
          <a:noFill/>
        </p:spPr>
      </p:pic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MSE 423 Fundamentals of Solid-state Materials - Nicola Marzari (EPFL, Fall 2024)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cs typeface="Calibri"/>
              </a:rPr>
              <a:t>MSE 423 Fall 2024 – Week 3</a:t>
            </a:r>
            <a:br>
              <a:rPr lang="en-US" sz="2800" b="1" dirty="0">
                <a:cs typeface="Calibri"/>
              </a:rPr>
            </a:br>
            <a:r>
              <a:rPr lang="en-US" sz="6000" b="1" dirty="0">
                <a:solidFill>
                  <a:srgbClr val="FFFF00"/>
                </a:solidFill>
                <a:cs typeface="Calibri"/>
              </a:rPr>
              <a:t>CURIOSITY KILLED THE CAT</a:t>
            </a:r>
            <a:endParaRPr lang="en-US" sz="16600" b="1" dirty="0">
              <a:solidFill>
                <a:srgbClr val="FFFF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set of eigenfunctions of a Hermitian operator is complete</a:t>
            </a:r>
          </a:p>
        </p:txBody>
      </p:sp>
      <p:pic>
        <p:nvPicPr>
          <p:cNvPr id="2" name="Online Media 1" descr="03_02a (Converted).mov">
            <a:hlinkClick r:id="" action="ppaction://media"/>
            <a:extLst>
              <a:ext uri="{FF2B5EF4-FFF2-40B4-BE49-F238E27FC236}">
                <a16:creationId xmlns:a16="http://schemas.microsoft.com/office/drawing/2014/main" id="{EF083B09-805F-5E43-8B9E-348DAB8983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2209800"/>
            <a:ext cx="2641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3600"/>
              <a:t>Commuting Hermitian operators have a set of common eigenfunctions</a:t>
            </a:r>
            <a:endParaRPr lang="en-US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First postulate: wavefunctions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609600" indent="-609600" eaLnBrk="1" hangingPunct="1"/>
            <a:r>
              <a:rPr lang="en-US" sz="2800" dirty="0"/>
              <a:t>All information of </a:t>
            </a:r>
            <a:r>
              <a:rPr lang="en-US" sz="2800" dirty="0">
                <a:solidFill>
                  <a:schemeClr val="accent2"/>
                </a:solidFill>
              </a:rPr>
              <a:t>an ensemble of identical physical systems </a:t>
            </a:r>
            <a:r>
              <a:rPr lang="en-US" sz="2800" dirty="0"/>
              <a:t>is contained in the </a:t>
            </a:r>
            <a:r>
              <a:rPr lang="en-US" sz="2800" dirty="0" err="1"/>
              <a:t>ket</a:t>
            </a:r>
            <a:r>
              <a:rPr lang="en-US" sz="2800" dirty="0"/>
              <a:t>          (usually a </a:t>
            </a:r>
            <a:r>
              <a:rPr lang="en-US" sz="2800" dirty="0" err="1"/>
              <a:t>wavefunction</a:t>
            </a:r>
            <a:r>
              <a:rPr lang="en-US" sz="2800" dirty="0"/>
              <a:t>                      </a:t>
            </a:r>
            <a:r>
              <a:rPr lang="en-US" sz="2800" dirty="0">
                <a:cs typeface="Times New Roman" pitchFamily="18" charset="0"/>
              </a:rPr>
              <a:t>, which is complex, continuous, finite, and single-valued, square-</a:t>
            </a:r>
            <a:r>
              <a:rPr lang="en-US" sz="2800" dirty="0" err="1">
                <a:cs typeface="Times New Roman" pitchFamily="18" charset="0"/>
              </a:rPr>
              <a:t>integrable</a:t>
            </a:r>
            <a:endParaRPr lang="en-US" sz="2800" dirty="0">
              <a:cs typeface="Times New Roman" pitchFamily="18" charset="0"/>
            </a:endParaRPr>
          </a:p>
          <a:p>
            <a:pPr marL="609600" indent="-609600" eaLnBrk="1" hangingPunct="1"/>
            <a:endParaRPr lang="en-US" sz="2800" dirty="0">
              <a:cs typeface="Times New Roman" pitchFamily="18" charset="0"/>
            </a:endParaRPr>
          </a:p>
          <a:p>
            <a:pPr marL="609600" indent="-609600" eaLnBrk="1" hangingPunct="1"/>
            <a:r>
              <a:rPr lang="en-US" sz="2800" dirty="0">
                <a:cs typeface="Times New Roman" pitchFamily="18" charset="0"/>
              </a:rPr>
              <a:t>The </a:t>
            </a:r>
            <a:r>
              <a:rPr lang="en-US" sz="2800" dirty="0" err="1">
                <a:cs typeface="Times New Roman" pitchFamily="18" charset="0"/>
              </a:rPr>
              <a:t>ket</a:t>
            </a:r>
            <a:r>
              <a:rPr lang="en-US" sz="2800" dirty="0">
                <a:cs typeface="Times New Roman" pitchFamily="18" charset="0"/>
              </a:rPr>
              <a:t> can also be a geometrical vector (e.g. spin); </a:t>
            </a:r>
            <a:r>
              <a:rPr lang="en-US" sz="2800" dirty="0" err="1">
                <a:cs typeface="Times New Roman" pitchFamily="18" charset="0"/>
              </a:rPr>
              <a:t>wavefunctions</a:t>
            </a:r>
            <a:r>
              <a:rPr lang="en-US" sz="2800" dirty="0">
                <a:cs typeface="Times New Roman" pitchFamily="18" charset="0"/>
              </a:rPr>
              <a:t> are objects that satisfy vector algebra, and the space of </a:t>
            </a:r>
            <a:r>
              <a:rPr lang="en-US" sz="2800" dirty="0" err="1">
                <a:cs typeface="Times New Roman" pitchFamily="18" charset="0"/>
              </a:rPr>
              <a:t>wavefunctions</a:t>
            </a:r>
            <a:r>
              <a:rPr lang="en-US" sz="2800" dirty="0">
                <a:cs typeface="Times New Roman" pitchFamily="18" charset="0"/>
              </a:rPr>
              <a:t> is a Hilbert space (instead of being 3-d, it’s infinite-d)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686050" y="3359150"/>
          <a:ext cx="24955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381000" progId="Equation.3">
                  <p:embed/>
                </p:oleObj>
              </mc:Choice>
              <mc:Fallback>
                <p:oleObj name="Equation" r:id="rId3" imgW="1473200" imgH="38100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359150"/>
                        <a:ext cx="24955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52545" y="2502026"/>
          <a:ext cx="180045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" imgH="279400" progId="Equation.3">
                  <p:embed/>
                </p:oleObj>
              </mc:Choice>
              <mc:Fallback>
                <p:oleObj name="Equation" r:id="rId5" imgW="736600" imgH="279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545" y="2502026"/>
                        <a:ext cx="1800455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366250" y="5772150"/>
          <a:ext cx="711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66250" y="5772150"/>
                        <a:ext cx="711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673725" y="2057400"/>
          <a:ext cx="6508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700" imgH="266700" progId="Equation.DSMT4">
                  <p:embed/>
                </p:oleObj>
              </mc:Choice>
              <mc:Fallback>
                <p:oleObj name="Equation" r:id="rId9" imgW="266700" imgH="2667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057400"/>
                        <a:ext cx="650875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83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Second postulate: operators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marL="609600" indent="-609600" eaLnBrk="1" hangingPunct="1"/>
            <a:r>
              <a:rPr lang="en-US"/>
              <a:t>For every physical observable there is a corresponding Hermitian operator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D363F-563A-E947-B87A-AA3C9A386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17929"/>
            <a:ext cx="4953000" cy="22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7772400" cy="3048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MSE 423 Fundamentals of Solid-state Materials - Nicola Marzari (EPFL, Fall 2024)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pitchFamily="34" charset="0"/>
              </a:rPr>
              <a:t>From classical mechanics to operators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classical momentum      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/>
              </a:rPr>
              <a:t>→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/>
              </a:rPr>
              <a:t>                      →  gradient operator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classical position        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/>
              </a:rPr>
              <a:t>→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/>
              </a:rPr>
              <a:t>                      →  multiplicative operator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  <a:cs typeface="Calibri"/>
            </a:endParaRPr>
          </a:p>
        </p:txBody>
      </p:sp>
      <p:graphicFrame>
        <p:nvGraphicFramePr>
          <p:cNvPr id="1423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952040"/>
              </p:ext>
            </p:extLst>
          </p:nvPr>
        </p:nvGraphicFramePr>
        <p:xfrm>
          <a:off x="7391400" y="4322762"/>
          <a:ext cx="4365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64880" progId="Equation.DSMT4">
                  <p:embed/>
                </p:oleObj>
              </mc:Choice>
              <mc:Fallback>
                <p:oleObj name="Equation" r:id="rId3" imgW="114120" imgH="164880" progId="Equation.DSMT4">
                  <p:embed/>
                  <p:pic>
                    <p:nvPicPr>
                      <p:cNvPr id="1423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22762"/>
                        <a:ext cx="43656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9B2CB3-4991-3249-907F-FA49337AF6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87" y="1977456"/>
            <a:ext cx="579314" cy="99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6B705-CC12-AD4F-9D43-871462DA7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590800"/>
            <a:ext cx="1854200" cy="1002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A52D-4792-1847-8767-6C368E1780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84" y="3645246"/>
            <a:ext cx="752216" cy="10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total energy of the system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Kinetic energy K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Potential energy V</a:t>
            </a:r>
          </a:p>
        </p:txBody>
      </p:sp>
    </p:spTree>
    <p:extLst>
      <p:ext uri="{BB962C8B-B14F-4D97-AF65-F5344CB8AC3E}">
        <p14:creationId xmlns:p14="http://schemas.microsoft.com/office/powerpoint/2010/main" val="167327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postulate: measurements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marL="609600" indent="-609600"/>
            <a:r>
              <a:rPr lang="en-US"/>
              <a:t>In any single measurement of a physical quantity that corresponds to the operator A, the only values that will be measured are the eigenvalues of that operator.</a:t>
            </a:r>
          </a:p>
        </p:txBody>
      </p:sp>
    </p:spTree>
    <p:extLst>
      <p:ext uri="{BB962C8B-B14F-4D97-AF65-F5344CB8AC3E}">
        <p14:creationId xmlns:p14="http://schemas.microsoft.com/office/powerpoint/2010/main" val="33470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Position and probability</a:t>
            </a:r>
          </a:p>
        </p:txBody>
      </p:sp>
      <p:pic>
        <p:nvPicPr>
          <p:cNvPr id="214019" name="Picture 3" descr="Probab_q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752600"/>
            <a:ext cx="2852738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4" descr="Probab_cla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449513"/>
            <a:ext cx="54102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94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Fourth postulate: expectation values and probabilities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If a series of measurements is made of the dynamical variable A on an ensemble described by </a:t>
            </a:r>
            <a:r>
              <a:rPr lang="el-GR" dirty="0">
                <a:cs typeface="Times New Roman" pitchFamily="18" charset="0"/>
              </a:rPr>
              <a:t>Ψ</a:t>
            </a:r>
            <a:r>
              <a:rPr lang="en-US" dirty="0">
                <a:cs typeface="Times New Roman" pitchFamily="18" charset="0"/>
              </a:rPr>
              <a:t>, the average (“expectation”) value is</a:t>
            </a:r>
          </a:p>
          <a:p>
            <a:pPr marL="0" indent="0" eaLnBrk="1" hangingPunct="1">
              <a:buNone/>
            </a:pPr>
            <a:endParaRPr lang="en-US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dirty="0">
                <a:cs typeface="Times New Roman" pitchFamily="18" charset="0"/>
              </a:rPr>
              <a:t>i.e. the probability of obtaining an eigenvalue a</a:t>
            </a:r>
            <a:r>
              <a:rPr lang="en-US" baseline="-25000" dirty="0">
                <a:cs typeface="Times New Roman" pitchFamily="18" charset="0"/>
              </a:rPr>
              <a:t>n</a:t>
            </a:r>
            <a:r>
              <a:rPr lang="en-US" dirty="0"/>
              <a:t> is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324225" y="3429000"/>
          <a:ext cx="23145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469900" progId="Equation.DSMT4">
                  <p:embed/>
                </p:oleObj>
              </mc:Choice>
              <mc:Fallback>
                <p:oleObj name="Equation" r:id="rId3" imgW="990600" imgH="469900" progId="Equation.DSMT4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3429000"/>
                        <a:ext cx="2314575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6188" y="5248275"/>
          <a:ext cx="37703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900" imgH="330200" progId="Equation.DSMT4">
                  <p:embed/>
                </p:oleObj>
              </mc:Choice>
              <mc:Fallback>
                <p:oleObj name="Equation" r:id="rId5" imgW="1612900" imgH="33020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5248275"/>
                        <a:ext cx="37703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50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</p:spTree>
    <p:extLst>
      <p:ext uri="{BB962C8B-B14F-4D97-AF65-F5344CB8AC3E}">
        <p14:creationId xmlns:p14="http://schemas.microsoft.com/office/powerpoint/2010/main" val="34049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</a:rPr>
              <a:t>MSE 423 Fundamentals of Solid-state Materials - Nicola Marzari (EPFL, Fall 2024)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Last week: First steps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E6F77FE-D6BD-0C4D-B72D-756A7480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52" y="1447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buFontTx/>
              <a:buAutoNum type="arabicPeriod"/>
            </a:pP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Stationary and time-dependent </a:t>
            </a:r>
            <a:r>
              <a:rPr lang="en-US" sz="2800" kern="0" dirty="0" err="1">
                <a:latin typeface="Calibri" pitchFamily="34" charset="0"/>
                <a:cs typeface="Times New Roman" pitchFamily="18" charset="0"/>
              </a:rPr>
              <a:t>Schroedinger</a:t>
            </a: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 eq.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Eigenvalue equations 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Free particle, and particle in a 1D, 2D, 3D box.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Metal surfaces and STM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Quantum applets on </a:t>
            </a:r>
            <a:r>
              <a:rPr lang="en-US" sz="2800" kern="0" dirty="0" err="1">
                <a:latin typeface="Calibri" pitchFamily="34" charset="0"/>
                <a:cs typeface="Times New Roman" pitchFamily="18" charset="0"/>
              </a:rPr>
              <a:t>osscar.org</a:t>
            </a:r>
            <a:r>
              <a:rPr lang="en-US" sz="2800" kern="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/>
              <a:t>Operators, eigenvalues, eigenfunctions, expectation values</a:t>
            </a:r>
          </a:p>
          <a:p>
            <a:pPr marL="533400" indent="-533400">
              <a:buFontTx/>
              <a:buAutoNum type="arabicPeriod"/>
            </a:pPr>
            <a:r>
              <a:rPr lang="en-US" sz="2800" kern="0" dirty="0"/>
              <a:t>Dirac notations, &lt;</a:t>
            </a:r>
            <a:r>
              <a:rPr lang="en-US" sz="2800" kern="0" dirty="0" err="1"/>
              <a:t>bra|ket</a:t>
            </a:r>
            <a:r>
              <a:rPr lang="en-US" sz="2800" kern="0" dirty="0"/>
              <a:t>&gt;</a:t>
            </a:r>
          </a:p>
          <a:p>
            <a:pPr marL="533400" indent="-533400">
              <a:buFontTx/>
              <a:buAutoNum type="arabicPeriod"/>
            </a:pPr>
            <a:endParaRPr lang="en-US" sz="2800" kern="0" dirty="0"/>
          </a:p>
          <a:p>
            <a:endParaRPr lang="en-US" sz="2800" kern="0" dirty="0"/>
          </a:p>
          <a:p>
            <a:pPr marL="533400" indent="-533400">
              <a:buFontTx/>
              <a:buAutoNum type="arabicPeriod"/>
            </a:pPr>
            <a:endParaRPr lang="en-US" sz="2800" kern="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</p:spTree>
    <p:extLst>
      <p:ext uri="{BB962C8B-B14F-4D97-AF65-F5344CB8AC3E}">
        <p14:creationId xmlns:p14="http://schemas.microsoft.com/office/powerpoint/2010/main" val="418720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Deterministic vs. stochastic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Classical, macroscopic objects: we have well-defined values for all dynamical variables at every instant (position, momentum, kinetic energy…)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/>
            <a:r>
              <a:rPr lang="en-US" sz="2800"/>
              <a:t>Quantum objects: we have </a:t>
            </a:r>
            <a:r>
              <a:rPr lang="en-US" sz="2800">
                <a:solidFill>
                  <a:schemeClr val="accent2"/>
                </a:solidFill>
              </a:rPr>
              <a:t>well-defined probabilities</a:t>
            </a:r>
            <a:r>
              <a:rPr lang="en-US" sz="2800"/>
              <a:t> of measuring a certain value for a dynamical variable, when a </a:t>
            </a:r>
            <a:r>
              <a:rPr lang="en-US" sz="2800">
                <a:solidFill>
                  <a:schemeClr val="accent2"/>
                </a:solidFill>
              </a:rPr>
              <a:t>large number of identical, independent, identically prepared physical systems are subject to a measurement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Quantum double-slit</a:t>
            </a:r>
          </a:p>
        </p:txBody>
      </p:sp>
      <p:pic>
        <p:nvPicPr>
          <p:cNvPr id="89092" name="Picture 3" descr="doublesl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1613" y="1752600"/>
            <a:ext cx="4406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01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Quantum double-slit</a:t>
            </a:r>
          </a:p>
        </p:txBody>
      </p:sp>
      <p:pic>
        <p:nvPicPr>
          <p:cNvPr id="90117" name="Picture 4" descr="E2slit"/>
          <p:cNvPicPr>
            <a:picLocks noChangeAspect="1" noChangeArrowheads="1"/>
          </p:cNvPicPr>
          <p:nvPr/>
        </p:nvPicPr>
        <p:blipFill>
          <a:blip r:embed="rId5"/>
          <a:srcRect l="3703" t="2487" r="3703"/>
          <a:stretch>
            <a:fillRect/>
          </a:stretch>
        </p:blipFill>
        <p:spPr bwMode="auto">
          <a:xfrm>
            <a:off x="4191000" y="1981200"/>
            <a:ext cx="4572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99E3805-F9D2-4E6A-92F0-A455F8C6D9FC.MOV">
            <a:hlinkClick r:id="" action="ppaction://media"/>
            <a:extLst>
              <a:ext uri="{FF2B5EF4-FFF2-40B4-BE49-F238E27FC236}">
                <a16:creationId xmlns:a16="http://schemas.microsoft.com/office/drawing/2014/main" id="{E5A2AC82-D36C-2F49-8F95-1A1F3B912A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847740"/>
            <a:ext cx="3733801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When scientists turn bad…</a:t>
            </a:r>
          </a:p>
        </p:txBody>
      </p:sp>
      <p:pic>
        <p:nvPicPr>
          <p:cNvPr id="217092" name="Picture 4" descr="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08050"/>
            <a:ext cx="6581775" cy="594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05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 wavefunction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There is not a value of the observable until it’s measured (a conceptually different “statistics” from thermodynamics)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1B636-7042-6642-8672-864D8F2E0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7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F7286-B636-A046-BCB0-5C729768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8F378-7E93-284F-9A18-1A3B2D94C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377"/>
            <a:ext cx="9144000" cy="41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3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postulate: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the measurement of the physical quantity A gives the result </a:t>
            </a:r>
            <a:r>
              <a:rPr lang="en-US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n</a:t>
            </a:r>
            <a:r>
              <a:rPr lang="en-US" dirty="0"/>
              <a:t> , the </a:t>
            </a:r>
            <a:r>
              <a:rPr lang="en-US" dirty="0" err="1"/>
              <a:t>wavefunction</a:t>
            </a:r>
            <a:r>
              <a:rPr lang="en-US" dirty="0"/>
              <a:t> of the system immediately after the measurement is the eigenvector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80FCD-1749-014F-95D3-7B84C888AD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10074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 Three List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i="1"/>
              <a:t>Albert Einstein: “</a:t>
            </a:r>
            <a:r>
              <a:rPr lang="en-US" sz="2800" i="1"/>
              <a:t>Gott wurfelt nicht!” [God does not play dice!]</a:t>
            </a:r>
            <a:endParaRPr lang="en-US" sz="2800"/>
          </a:p>
          <a:p>
            <a:pPr eaLnBrk="1" hangingPunct="1"/>
            <a:r>
              <a:rPr lang="en-US" sz="2800" b="1" i="1"/>
              <a:t>Werner Heisenberg</a:t>
            </a:r>
            <a:r>
              <a:rPr lang="en-US" sz="2800" i="1"/>
              <a:t> “I myself . . . only came to believe in the uncertainty relations after many pangs of conscience. . .”</a:t>
            </a:r>
          </a:p>
          <a:p>
            <a:pPr eaLnBrk="1" hangingPunct="1"/>
            <a:r>
              <a:rPr lang="en-US" sz="2800" b="1"/>
              <a:t>Erwin Schrödinger:</a:t>
            </a:r>
            <a:r>
              <a:rPr lang="en-US" sz="2800"/>
              <a:t> </a:t>
            </a:r>
            <a:r>
              <a:rPr lang="en-US" sz="2800" i="1"/>
              <a:t>“Had I known that we were not going to get rid of this damned quantum jumping, I never would have involved myself in this business!”</a:t>
            </a: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712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Uncertainties, and Heisenberg’s Indetermination Principle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885950" y="2438400"/>
          <a:ext cx="54197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6300" imgH="330200" progId="Equation.3">
                  <p:embed/>
                </p:oleObj>
              </mc:Choice>
              <mc:Fallback>
                <p:oleObj name="Equation" r:id="rId3" imgW="2146300" imgH="330200" progId="Equation.3">
                  <p:embed/>
                  <p:pic>
                    <p:nvPicPr>
                      <p:cNvPr id="212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438400"/>
                        <a:ext cx="541972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949450" y="3733800"/>
          <a:ext cx="30146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393700" progId="Equation.3">
                  <p:embed/>
                </p:oleObj>
              </mc:Choice>
              <mc:Fallback>
                <p:oleObj name="Equation" r:id="rId5" imgW="1193800" imgH="393700" progId="Equation.3">
                  <p:embed/>
                  <p:pic>
                    <p:nvPicPr>
                      <p:cNvPr id="212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733800"/>
                        <a:ext cx="3014663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2041525" y="5105400"/>
          <a:ext cx="23161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431800" progId="Equation.DSMT4">
                  <p:embed/>
                </p:oleObj>
              </mc:Choice>
              <mc:Fallback>
                <p:oleObj name="Equation" r:id="rId7" imgW="977900" imgH="431800" progId="Equation.DSMT4">
                  <p:embed/>
                  <p:pic>
                    <p:nvPicPr>
                      <p:cNvPr id="212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5105400"/>
                        <a:ext cx="23161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9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Physical Observables from </a:t>
            </a:r>
            <a:r>
              <a:rPr lang="en-US" sz="4000" dirty="0" err="1"/>
              <a:t>Wavefunctions</a:t>
            </a:r>
            <a:endParaRPr lang="en-US" sz="4000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90"/>
                </a:solidFill>
              </a:rPr>
              <a:t>Eigenvalue equation: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90"/>
                </a:solidFill>
              </a:rPr>
              <a:t>Expectation values for the operator (energy)</a:t>
            </a:r>
          </a:p>
          <a:p>
            <a:pPr eaLnBrk="1" hangingPunct="1"/>
            <a:endParaRPr lang="en-US" dirty="0">
              <a:solidFill>
                <a:srgbClr val="000090"/>
              </a:solidFill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pic>
        <p:nvPicPr>
          <p:cNvPr id="216068" name="Picture 4" descr="linewid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47800"/>
            <a:ext cx="5391150" cy="5005388"/>
          </a:xfrm>
          <a:prstGeom prst="rect">
            <a:avLst/>
          </a:prstGeom>
          <a:noFill/>
        </p:spPr>
      </p:pic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Linewidth Broadening</a:t>
            </a:r>
          </a:p>
        </p:txBody>
      </p:sp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496888" y="3124200"/>
          <a:ext cx="22987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5000" imgH="393700" progId="Equation.DSMT4">
                  <p:embed/>
                </p:oleObj>
              </mc:Choice>
              <mc:Fallback>
                <p:oleObj name="Equation" r:id="rId4" imgW="635000" imgH="393700" progId="Equation.DSMT4">
                  <p:embed/>
                  <p:pic>
                    <p:nvPicPr>
                      <p:cNvPr id="216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124200"/>
                        <a:ext cx="2298700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994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Quantum Numbers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	If A commutes with the Hamiltonian, its expectation value does not change with time </a:t>
            </a:r>
            <a:r>
              <a:rPr lang="en-US">
                <a:solidFill>
                  <a:schemeClr val="accent2"/>
                </a:solidFill>
              </a:rPr>
              <a:t>(it’s a constant of motion – if we are in an eigenstate, that quantum number will remain constant)</a:t>
            </a:r>
          </a:p>
        </p:txBody>
      </p:sp>
      <p:graphicFrame>
        <p:nvGraphicFramePr>
          <p:cNvPr id="333828" name="Object 4"/>
          <p:cNvGraphicFramePr>
            <a:graphicFrameLocks noChangeAspect="1"/>
          </p:cNvGraphicFramePr>
          <p:nvPr/>
        </p:nvGraphicFramePr>
        <p:xfrm>
          <a:off x="1349375" y="2039938"/>
          <a:ext cx="6061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500" imgH="457200" progId="Equation.DSMT4">
                  <p:embed/>
                </p:oleObj>
              </mc:Choice>
              <mc:Fallback>
                <p:oleObj name="Equation" r:id="rId3" imgW="2095500" imgH="457200" progId="Equation.DSMT4">
                  <p:embed/>
                  <p:pic>
                    <p:nvPicPr>
                      <p:cNvPr id="33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039938"/>
                        <a:ext cx="6061075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0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Variational Principle</a:t>
            </a:r>
          </a:p>
        </p:txBody>
      </p:sp>
      <p:graphicFrame>
        <p:nvGraphicFramePr>
          <p:cNvPr id="316419" name="Object 3"/>
          <p:cNvGraphicFramePr>
            <a:graphicFrameLocks noChangeAspect="1"/>
          </p:cNvGraphicFramePr>
          <p:nvPr/>
        </p:nvGraphicFramePr>
        <p:xfrm>
          <a:off x="1854200" y="1735138"/>
          <a:ext cx="516890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571500" progId="Equation.DSMT4">
                  <p:embed/>
                </p:oleObj>
              </mc:Choice>
              <mc:Fallback>
                <p:oleObj name="Equation" r:id="rId3" imgW="1193800" imgH="571500" progId="Equation.DSMT4">
                  <p:embed/>
                  <p:pic>
                    <p:nvPicPr>
                      <p:cNvPr id="316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735138"/>
                        <a:ext cx="5168900" cy="247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018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Variational Principle</a:t>
            </a:r>
          </a:p>
        </p:txBody>
      </p:sp>
      <p:graphicFrame>
        <p:nvGraphicFramePr>
          <p:cNvPr id="350211" name="Object 3"/>
          <p:cNvGraphicFramePr>
            <a:graphicFrameLocks noChangeAspect="1"/>
          </p:cNvGraphicFramePr>
          <p:nvPr/>
        </p:nvGraphicFramePr>
        <p:xfrm>
          <a:off x="1854200" y="1735138"/>
          <a:ext cx="516890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571500" progId="Equation.3">
                  <p:embed/>
                </p:oleObj>
              </mc:Choice>
              <mc:Fallback>
                <p:oleObj name="Equation" r:id="rId3" imgW="1193800" imgH="571500" progId="Equation.3">
                  <p:embed/>
                  <p:pic>
                    <p:nvPicPr>
                      <p:cNvPr id="350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735138"/>
                        <a:ext cx="5168900" cy="247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8458200" cy="2057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4000" dirty="0"/>
              <a:t> </a:t>
            </a:r>
          </a:p>
          <a:p>
            <a:pPr>
              <a:buFontTx/>
              <a:buNone/>
            </a:pPr>
            <a:r>
              <a:rPr lang="en-US" sz="4000" dirty="0"/>
              <a:t>	If                     , then </a:t>
            </a:r>
            <a:r>
              <a:rPr lang="el-GR" sz="4000" dirty="0">
                <a:cs typeface="Times New Roman" pitchFamily="18" charset="0"/>
              </a:rPr>
              <a:t>Φ</a:t>
            </a:r>
            <a:r>
              <a:rPr lang="en-US" sz="4000" dirty="0">
                <a:cs typeface="Times New Roman" pitchFamily="18" charset="0"/>
              </a:rPr>
              <a:t> is the ground state </a:t>
            </a:r>
            <a:r>
              <a:rPr lang="en-US" sz="4000" dirty="0" err="1">
                <a:cs typeface="Times New Roman" pitchFamily="18" charset="0"/>
              </a:rPr>
              <a:t>wavefunction</a:t>
            </a:r>
            <a:r>
              <a:rPr lang="en-US" sz="4000" dirty="0">
                <a:cs typeface="Times New Roman" pitchFamily="18" charset="0"/>
              </a:rPr>
              <a:t>, and </a:t>
            </a:r>
            <a:r>
              <a:rPr lang="en-US" sz="4000" dirty="0" err="1">
                <a:cs typeface="Times New Roman" pitchFamily="18" charset="0"/>
              </a:rPr>
              <a:t>viceversa</a:t>
            </a:r>
            <a:r>
              <a:rPr lang="en-US" sz="4000" dirty="0">
                <a:cs typeface="Times New Roman" pitchFamily="18" charset="0"/>
              </a:rPr>
              <a:t>…</a:t>
            </a:r>
            <a:endParaRPr lang="el-GR" sz="4000" dirty="0">
              <a:cs typeface="Times New Roman" pitchFamily="18" charset="0"/>
            </a:endParaRPr>
          </a:p>
        </p:txBody>
      </p:sp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1465263" y="3998913"/>
          <a:ext cx="22526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900" imgH="279400" progId="Equation.3">
                  <p:embed/>
                </p:oleObj>
              </mc:Choice>
              <mc:Fallback>
                <p:oleObj name="Equation" r:id="rId5" imgW="723900" imgH="279400" progId="Equation.3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3998913"/>
                        <a:ext cx="22526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1446213" y="4781550"/>
          <a:ext cx="22907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66700" progId="Equation.DSMT4">
                  <p:embed/>
                </p:oleObj>
              </mc:Choice>
              <mc:Fallback>
                <p:oleObj name="Equation" r:id="rId7" imgW="736600" imgH="266700" progId="Equation.DSMT4">
                  <p:embed/>
                  <p:pic>
                    <p:nvPicPr>
                      <p:cNvPr id="350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4781550"/>
                        <a:ext cx="22907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7772400" cy="304800"/>
          </a:xfrm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7772400" cy="304800"/>
          </a:xfrm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7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7772400" cy="304800"/>
          </a:xfrm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52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Formulation (I)</a:t>
            </a:r>
          </a:p>
        </p:txBody>
      </p:sp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2159000" y="1962150"/>
          <a:ext cx="256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266700" progId="Equation.DSMT4">
                  <p:embed/>
                </p:oleObj>
              </mc:Choice>
              <mc:Fallback>
                <p:oleObj name="Equation" r:id="rId3" imgW="876300" imgH="266700" progId="Equation.DSMT4">
                  <p:embed/>
                  <p:pic>
                    <p:nvPicPr>
                      <p:cNvPr id="399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962150"/>
                        <a:ext cx="25654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2617788" y="3027363"/>
          <a:ext cx="61722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08200" imgH="381000" progId="Equation.DSMT4">
                  <p:embed/>
                </p:oleObj>
              </mc:Choice>
              <mc:Fallback>
                <p:oleObj name="Equation" r:id="rId5" imgW="2108200" imgH="381000" progId="Equation.DSMT4">
                  <p:embed/>
                  <p:pic>
                    <p:nvPicPr>
                      <p:cNvPr id="399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3027363"/>
                        <a:ext cx="61722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1392238" y="4217988"/>
          <a:ext cx="40132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254000" progId="Equation.3">
                  <p:embed/>
                </p:oleObj>
              </mc:Choice>
              <mc:Fallback>
                <p:oleObj name="Equation" r:id="rId7" imgW="1371600" imgH="254000" progId="Equation.3">
                  <p:embed/>
                  <p:pic>
                    <p:nvPicPr>
                      <p:cNvPr id="399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217988"/>
                        <a:ext cx="40132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417513" y="5248275"/>
          <a:ext cx="41624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400" imgH="368300" progId="Equation.DSMT4">
                  <p:embed/>
                </p:oleObj>
              </mc:Choice>
              <mc:Fallback>
                <p:oleObj name="Equation" r:id="rId9" imgW="1422400" imgH="368300" progId="Equation.DSMT4">
                  <p:embed/>
                  <p:pic>
                    <p:nvPicPr>
                      <p:cNvPr id="39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5248275"/>
                        <a:ext cx="4162425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2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Matrix Formulation (II)</a:t>
            </a:r>
          </a:p>
        </p:txBody>
      </p:sp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3048000" y="1447800"/>
          <a:ext cx="29749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355600" progId="Equation.3">
                  <p:embed/>
                </p:oleObj>
              </mc:Choice>
              <mc:Fallback>
                <p:oleObj name="Equation" r:id="rId3" imgW="1016000" imgH="355600" progId="Equation.3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47800"/>
                        <a:ext cx="29749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541338" y="2895600"/>
          <a:ext cx="7585075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95600" imgH="1168400" progId="Equation.DSMT4">
                  <p:embed/>
                </p:oleObj>
              </mc:Choice>
              <mc:Fallback>
                <p:oleObj name="Equation" r:id="rId5" imgW="2895600" imgH="116840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895600"/>
                        <a:ext cx="7585075" cy="306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3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MSE 423 Fundamentals of Solid-state Materials - Nicola Marzari (EPFL, Fall 2024)</a:t>
            </a:r>
            <a:endParaRPr lang="en-US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Matrix Formulation (III)</a:t>
            </a:r>
          </a:p>
        </p:txBody>
      </p:sp>
      <p:graphicFrame>
        <p:nvGraphicFramePr>
          <p:cNvPr id="411651" name="Object 3"/>
          <p:cNvGraphicFramePr>
            <a:graphicFrameLocks noChangeAspect="1"/>
          </p:cNvGraphicFramePr>
          <p:nvPr/>
        </p:nvGraphicFramePr>
        <p:xfrm>
          <a:off x="514350" y="1390650"/>
          <a:ext cx="8218488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36900" imgH="1270000" progId="Equation.DSMT4">
                  <p:embed/>
                </p:oleObj>
              </mc:Choice>
              <mc:Fallback>
                <p:oleObj name="Equation" r:id="rId3" imgW="3136900" imgH="1270000" progId="Equation.DSMT4">
                  <p:embed/>
                  <p:pic>
                    <p:nvPicPr>
                      <p:cNvPr id="411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390650"/>
                        <a:ext cx="8218488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0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4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Operators</a:t>
            </a:r>
          </a:p>
          <a:p>
            <a:endParaRPr lang="en-US" dirty="0"/>
          </a:p>
          <a:p>
            <a:r>
              <a:rPr lang="en-US" dirty="0"/>
              <a:t>Eigenvalues</a:t>
            </a:r>
          </a:p>
          <a:p>
            <a:endParaRPr lang="en-US" dirty="0"/>
          </a:p>
          <a:p>
            <a:r>
              <a:rPr lang="en-US" dirty="0" err="1"/>
              <a:t>Eigenfunctions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Expectation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MSE 423 Fundamentals of Solid-state Materials - Nicola Marzari (EPFL, Fall 2024)</a:t>
            </a:r>
          </a:p>
        </p:txBody>
      </p:sp>
    </p:spTree>
    <p:extLst>
      <p:ext uri="{BB962C8B-B14F-4D97-AF65-F5344CB8AC3E}">
        <p14:creationId xmlns:p14="http://schemas.microsoft.com/office/powerpoint/2010/main" val="31089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Operators: Linear, </a:t>
            </a:r>
            <a:r>
              <a:rPr lang="en-US" dirty="0" err="1"/>
              <a:t>Hermitian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(d/dx) and i(d/dx)</a:t>
            </a:r>
          </a:p>
        </p:txBody>
      </p:sp>
    </p:spTree>
    <p:extLst>
      <p:ext uri="{BB962C8B-B14F-4D97-AF65-F5344CB8AC3E}">
        <p14:creationId xmlns:p14="http://schemas.microsoft.com/office/powerpoint/2010/main" val="118296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MSE 423 Fundamentals of Solid-state Materials - Nicola Marzari (EPFL, Fall 2024)</a:t>
            </a: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Product of operators, and commutators</a:t>
            </a:r>
          </a:p>
        </p:txBody>
      </p:sp>
    </p:spTree>
    <p:extLst>
      <p:ext uri="{BB962C8B-B14F-4D97-AF65-F5344CB8AC3E}">
        <p14:creationId xmlns:p14="http://schemas.microsoft.com/office/powerpoint/2010/main" val="338445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Hermitian Operators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28600" y="1143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The eigenvalues of a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Hermitian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operator are real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Two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eigenfunctions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corresponding to different eigenvalues are orthogonal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The set of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eigenfunctions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of a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Hermitian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operator is complete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Commuting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Hermitian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operators have a set of common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eigenfunctions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MSE 423 Fundamentals of Solid-state Materials - Nicola Marzari (EPFL, Fall 2024)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set of eigenfunctions of a Hermitian operator is complete</a:t>
            </a:r>
          </a:p>
        </p:txBody>
      </p:sp>
      <p:pic>
        <p:nvPicPr>
          <p:cNvPr id="276484" name="Picture 4" descr="Gaussian_FT"/>
          <p:cNvPicPr>
            <a:picLocks noChangeAspect="1" noChangeArrowheads="1"/>
          </p:cNvPicPr>
          <p:nvPr/>
        </p:nvPicPr>
        <p:blipFill>
          <a:blip r:embed="rId3"/>
          <a:srcRect r="34831"/>
          <a:stretch>
            <a:fillRect/>
          </a:stretch>
        </p:blipFill>
        <p:spPr bwMode="auto">
          <a:xfrm>
            <a:off x="838200" y="2057400"/>
            <a:ext cx="6858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7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9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1262</Words>
  <Application>Microsoft Macintosh PowerPoint</Application>
  <PresentationFormat>On-screen Show (4:3)</PresentationFormat>
  <Paragraphs>174</Paragraphs>
  <Slides>38</Slides>
  <Notes>33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Times New Roman</vt:lpstr>
      <vt:lpstr>Default Design</vt:lpstr>
      <vt:lpstr>Equation</vt:lpstr>
      <vt:lpstr>MSE 423 Fall 2024 – Week 3 CURIOSITY KILLED THE CAT</vt:lpstr>
      <vt:lpstr>Last week: First steps</vt:lpstr>
      <vt:lpstr>Physical Observables from Wavefunctions</vt:lpstr>
      <vt:lpstr>4 concepts</vt:lpstr>
      <vt:lpstr>Operators: Linear, Hermitian</vt:lpstr>
      <vt:lpstr>Examples: (d/dx) and i(d/dx)</vt:lpstr>
      <vt:lpstr>Product of operators, and commutators</vt:lpstr>
      <vt:lpstr>Hermitian Operators</vt:lpstr>
      <vt:lpstr>The set of eigenfunctions of a Hermitian operator is complete</vt:lpstr>
      <vt:lpstr>The set of eigenfunctions of a Hermitian operator is complete</vt:lpstr>
      <vt:lpstr>Commuting Hermitian operators have a set of common eigenfunctions</vt:lpstr>
      <vt:lpstr>First postulate: wavefunctions</vt:lpstr>
      <vt:lpstr>Second postulate: operators</vt:lpstr>
      <vt:lpstr>From classical mechanics to operators</vt:lpstr>
      <vt:lpstr>The total energy of the system</vt:lpstr>
      <vt:lpstr>Third postulate: measurements</vt:lpstr>
      <vt:lpstr>Position and probability</vt:lpstr>
      <vt:lpstr>Fourth postulate: expectation values and probabilities</vt:lpstr>
      <vt:lpstr>PowerPoint Presentation</vt:lpstr>
      <vt:lpstr>PowerPoint Presentation</vt:lpstr>
      <vt:lpstr>Deterministic vs. stochastic</vt:lpstr>
      <vt:lpstr>Quantum double-slit</vt:lpstr>
      <vt:lpstr>Quantum double-slit</vt:lpstr>
      <vt:lpstr>When scientists turn bad…</vt:lpstr>
      <vt:lpstr>Cat wavefunction</vt:lpstr>
      <vt:lpstr>PowerPoint Presentation</vt:lpstr>
      <vt:lpstr>Fifth postulate: collapse</vt:lpstr>
      <vt:lpstr>Top Three List</vt:lpstr>
      <vt:lpstr>Uncertainties, and Heisenberg’s Indetermination Principle</vt:lpstr>
      <vt:lpstr>Linewidth Broadening</vt:lpstr>
      <vt:lpstr>Good Quantum Numbers</vt:lpstr>
      <vt:lpstr>Variational Principle</vt:lpstr>
      <vt:lpstr>Variational Principle</vt:lpstr>
      <vt:lpstr>PowerPoint Presentation</vt:lpstr>
      <vt:lpstr>PowerPoint Presentation</vt:lpstr>
      <vt:lpstr>Matrix Formulation (I)</vt:lpstr>
      <vt:lpstr>Matrix Formulation (II)</vt:lpstr>
      <vt:lpstr>Matrix Formulation (III)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Marzari</dc:creator>
  <cp:lastModifiedBy>Nicola Marzari</cp:lastModifiedBy>
  <cp:revision>145</cp:revision>
  <cp:lastPrinted>2023-10-02T21:11:09Z</cp:lastPrinted>
  <dcterms:created xsi:type="dcterms:W3CDTF">1601-01-01T00:00:00Z</dcterms:created>
  <dcterms:modified xsi:type="dcterms:W3CDTF">2024-09-23T19:53:11Z</dcterms:modified>
</cp:coreProperties>
</file>