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C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li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c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k 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o 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e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d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i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 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M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a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s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e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r 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i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l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e 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s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t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y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l</a:t>
            </a:r>
            <a:r>
              <a:rPr b="0" lang="en-US" sz="8000" spc="-1" strike="noStrike">
                <a:solidFill>
                  <a:srgbClr val="262626"/>
                </a:solidFill>
                <a:latin typeface="Impact"/>
              </a:rPr>
              <a:t>e</a:t>
            </a:r>
            <a:endParaRPr b="0" lang="en-US" sz="8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7ED7C97-04D8-4C05-96CF-6710BE358593}" type="datetime1">
              <a:rPr b="1" lang="en-GB" sz="1200" spc="-1" strike="noStrike">
                <a:solidFill>
                  <a:srgbClr val="454545"/>
                </a:solidFill>
                <a:latin typeface="Times New Roman"/>
              </a:rPr>
              <a:t>03/05/2018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2D4B15-29CB-464B-A06A-CB05D1A39E2F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0303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Second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03030"/>
                </a:solidFill>
                <a:latin typeface="Times New Roman"/>
              </a:rPr>
              <a:t>Third Outline Level</a:t>
            </a:r>
            <a:endParaRPr b="0" lang="en-US" sz="1800" spc="-1" strike="noStrike">
              <a:solidFill>
                <a:srgbClr val="30303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03030"/>
                </a:solidFill>
                <a:latin typeface="Times New Roman"/>
              </a:rPr>
              <a:t>Fourth Outline Level</a:t>
            </a:r>
            <a:endParaRPr b="0" lang="en-US" sz="1800" spc="-1" strike="noStrike">
              <a:solidFill>
                <a:srgbClr val="30303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3EC693F-4598-48F5-9D26-592460B7E581}" type="datetime1">
              <a:rPr b="1" lang="en-GB" sz="1200" spc="-1" strike="noStrike">
                <a:solidFill>
                  <a:srgbClr val="454545"/>
                </a:solidFill>
                <a:latin typeface="Times New Roman"/>
              </a:rPr>
              <a:t>03/05/2018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1193AED-21D7-45B9-A5A8-E70055178D02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03030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rgbClr val="30303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Second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03030"/>
                </a:solidFill>
                <a:latin typeface="Times New Roman"/>
              </a:rPr>
              <a:t>Third Outline Level</a:t>
            </a:r>
            <a:endParaRPr b="0" lang="en-US" sz="1800" spc="-1" strike="noStrike">
              <a:solidFill>
                <a:srgbClr val="30303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03030"/>
                </a:solidFill>
                <a:latin typeface="Times New Roman"/>
              </a:rPr>
              <a:t>Fourth Outline Level</a:t>
            </a:r>
            <a:endParaRPr b="0" lang="en-US" sz="1800" spc="-1" strike="noStrike">
              <a:solidFill>
                <a:srgbClr val="30303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0303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30303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62120" y="3200400"/>
            <a:ext cx="7543440" cy="1523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Impact"/>
              </a:rPr>
              <a:t>The Renormalization Group Theory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762120" y="4724280"/>
            <a:ext cx="685764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GB" sz="2800" spc="-1" strike="noStrike">
                <a:solidFill>
                  <a:srgbClr val="303030"/>
                </a:solidFill>
                <a:latin typeface="Times New Roman"/>
              </a:rPr>
              <a:t>Statistical Mechanics, Spring 2016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GB" sz="2800" spc="-1" strike="noStrike">
                <a:solidFill>
                  <a:srgbClr val="303030"/>
                </a:solidFill>
                <a:latin typeface="Times New Roman"/>
              </a:rPr>
              <a:t>Ceriotti and Stellacci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1B98F32-EEFB-4E0C-B8D2-4D83CDE6B869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9259F28-150D-4D4A-B0EF-02348477B413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92000" y="440280"/>
            <a:ext cx="190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Example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2037600" y="1205280"/>
            <a:ext cx="4974840" cy="436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528B01C-CFC1-40CA-BB91-F052E6CACA26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799920" y="440280"/>
            <a:ext cx="3584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Key Concept</a:t>
            </a:r>
            <a:endParaRPr b="0" lang="en-GB" sz="36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B1A6D52-A9B6-434A-8EA7-CA1E68CEC035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808920" y="440280"/>
            <a:ext cx="5262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Flows in Parameter Space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27" name="Picture 4" descr=""/>
          <p:cNvPicPr/>
          <p:nvPr/>
        </p:nvPicPr>
        <p:blipFill>
          <a:blip r:embed="rId1"/>
          <a:stretch/>
        </p:blipFill>
        <p:spPr>
          <a:xfrm>
            <a:off x="0" y="1566360"/>
            <a:ext cx="9068040" cy="6987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3912B68-9282-4750-B74A-AD38BB22E690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817560" y="440280"/>
            <a:ext cx="7219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Relevant and Irrelevant Parameters</a:t>
            </a:r>
            <a:endParaRPr b="0" lang="en-GB" sz="36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B21ABD9-D57C-4D17-A51B-76C8DAC0863E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3098880" y="901800"/>
            <a:ext cx="2945880" cy="50544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90EA39-F890-4284-95AF-F55D8AF373CA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19360" y="440280"/>
            <a:ext cx="7403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Universality and Critical Parameters</a:t>
            </a:r>
            <a:endParaRPr b="0" lang="en-GB" sz="36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FD01055-0082-4CC0-BBFC-71289B33C870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818280" y="440280"/>
            <a:ext cx="7177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Hamiltonian in the Ising Model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36" name="Picture 3" descr=""/>
          <p:cNvPicPr/>
          <p:nvPr/>
        </p:nvPicPr>
        <p:blipFill>
          <a:blip r:embed="rId1"/>
          <a:stretch/>
        </p:blipFill>
        <p:spPr>
          <a:xfrm>
            <a:off x="1188720" y="1884240"/>
            <a:ext cx="3706560" cy="1072800"/>
          </a:xfrm>
          <a:prstGeom prst="rect">
            <a:avLst/>
          </a:prstGeom>
          <a:ln>
            <a:noFill/>
          </a:ln>
        </p:spPr>
      </p:pic>
      <p:pic>
        <p:nvPicPr>
          <p:cNvPr id="137" name="Picture 5" descr=""/>
          <p:cNvPicPr/>
          <p:nvPr/>
        </p:nvPicPr>
        <p:blipFill>
          <a:blip r:embed="rId2"/>
          <a:stretch/>
        </p:blipFill>
        <p:spPr>
          <a:xfrm>
            <a:off x="1188720" y="3947760"/>
            <a:ext cx="4381200" cy="17395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4479256-344C-4BB1-A528-E2E8758F6ACD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02080" y="440280"/>
            <a:ext cx="4055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1D Ising Model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1593720" y="1127520"/>
            <a:ext cx="2398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In general we can write: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698400" y="1748160"/>
            <a:ext cx="7683120" cy="156168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1761480" y="3708000"/>
            <a:ext cx="294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In 1D for H=0 this reduces to: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3" name="Picture 6" descr=""/>
          <p:cNvPicPr/>
          <p:nvPr/>
        </p:nvPicPr>
        <p:blipFill>
          <a:blip r:embed="rId2"/>
          <a:stretch/>
        </p:blipFill>
        <p:spPr>
          <a:xfrm>
            <a:off x="1270080" y="4223160"/>
            <a:ext cx="6552720" cy="23364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A00DFD3-7889-4F57-80A1-FB1DDB49C18D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693720" y="435240"/>
            <a:ext cx="4546080" cy="1536480"/>
          </a:xfrm>
          <a:prstGeom prst="rect">
            <a:avLst/>
          </a:prstGeom>
          <a:ln>
            <a:noFill/>
          </a:ln>
        </p:spPr>
      </p:pic>
      <p:pic>
        <p:nvPicPr>
          <p:cNvPr id="146" name="Picture 4" descr=""/>
          <p:cNvPicPr/>
          <p:nvPr/>
        </p:nvPicPr>
        <p:blipFill>
          <a:blip r:embed="rId2"/>
          <a:stretch/>
        </p:blipFill>
        <p:spPr>
          <a:xfrm>
            <a:off x="2975040" y="2242800"/>
            <a:ext cx="4114440" cy="38095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70BB5B2-C75F-4C4D-861A-D8C7E8CE67D3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781560" y="440280"/>
            <a:ext cx="7600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Practical Problems in the Renormalization Group Theory at Higher Dimensions</a:t>
            </a:r>
            <a:endParaRPr b="0" lang="en-GB" sz="3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7F9E701-A3BC-4898-95D9-6E8DA2BF3EB6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816480" y="440280"/>
            <a:ext cx="7209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Important Concepts from Last class</a:t>
            </a:r>
            <a:endParaRPr b="0" lang="en-GB" sz="3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BD704C-5DBC-4748-AD28-CE564CC0598D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901694C-8A5B-4391-BCEF-8FDE8D2B5A80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81560" y="440280"/>
            <a:ext cx="7600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Key Principle of  Renormalization Group Theory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52" name="Picture 3" descr=""/>
          <p:cNvPicPr/>
          <p:nvPr/>
        </p:nvPicPr>
        <p:blipFill>
          <a:blip r:embed="rId1"/>
          <a:stretch/>
        </p:blipFill>
        <p:spPr>
          <a:xfrm>
            <a:off x="0" y="1639800"/>
            <a:ext cx="2972160" cy="4673520"/>
          </a:xfrm>
          <a:prstGeom prst="rect">
            <a:avLst/>
          </a:prstGeom>
          <a:ln>
            <a:noFill/>
          </a:ln>
        </p:spPr>
      </p:pic>
      <p:pic>
        <p:nvPicPr>
          <p:cNvPr id="153" name="Picture 4" descr=""/>
          <p:cNvPicPr/>
          <p:nvPr/>
        </p:nvPicPr>
        <p:blipFill>
          <a:blip r:embed="rId2"/>
          <a:stretch/>
        </p:blipFill>
        <p:spPr>
          <a:xfrm>
            <a:off x="3098160" y="1639800"/>
            <a:ext cx="2783880" cy="4673520"/>
          </a:xfrm>
          <a:prstGeom prst="rect">
            <a:avLst/>
          </a:prstGeom>
          <a:ln>
            <a:noFill/>
          </a:ln>
        </p:spPr>
      </p:pic>
      <p:pic>
        <p:nvPicPr>
          <p:cNvPr id="154" name="Picture 5" descr=""/>
          <p:cNvPicPr/>
          <p:nvPr/>
        </p:nvPicPr>
        <p:blipFill>
          <a:blip r:embed="rId3"/>
          <a:stretch/>
        </p:blipFill>
        <p:spPr>
          <a:xfrm>
            <a:off x="5882400" y="1640520"/>
            <a:ext cx="3225960" cy="46728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07840" y="440280"/>
            <a:ext cx="518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Critical Points Exponents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1024560" y="1546200"/>
            <a:ext cx="6872040" cy="428328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6ACAEF2-2508-4C87-8F21-4A947B7C1F81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"/>
          <p:cNvPicPr/>
          <p:nvPr/>
        </p:nvPicPr>
        <p:blipFill>
          <a:blip r:embed="rId1"/>
          <a:stretch/>
        </p:blipFill>
        <p:spPr>
          <a:xfrm>
            <a:off x="831960" y="903960"/>
            <a:ext cx="7394760" cy="476676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500ED5A-3D78-4A49-B907-849B4356C01B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10000" y="440280"/>
            <a:ext cx="5551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concept of Universality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2525400" y="1163160"/>
            <a:ext cx="4535280" cy="5021280"/>
          </a:xfrm>
          <a:prstGeom prst="rect">
            <a:avLst/>
          </a:prstGeom>
          <a:ln>
            <a:noFill/>
          </a:ln>
        </p:spPr>
      </p:pic>
      <p:sp>
        <p:nvSpPr>
          <p:cNvPr id="100" name="TextShape 2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3CD0D04-96C6-4D55-844B-DF565FCC763B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03880" y="440280"/>
            <a:ext cx="4461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Exponent Inequalities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02" name="Picture 5" descr=""/>
          <p:cNvPicPr/>
          <p:nvPr/>
        </p:nvPicPr>
        <p:blipFill>
          <a:blip r:embed="rId1"/>
          <a:stretch/>
        </p:blipFill>
        <p:spPr>
          <a:xfrm>
            <a:off x="1156320" y="1518480"/>
            <a:ext cx="2649960" cy="847800"/>
          </a:xfrm>
          <a:prstGeom prst="rect">
            <a:avLst/>
          </a:prstGeom>
          <a:ln>
            <a:noFill/>
          </a:ln>
        </p:spPr>
      </p:pic>
      <p:sp>
        <p:nvSpPr>
          <p:cNvPr id="103" name="TextShape 2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068605A-4784-4FC3-A4DB-E11BE597F6C4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pic>
        <p:nvPicPr>
          <p:cNvPr id="104" name="Picture 7" descr=""/>
          <p:cNvPicPr/>
          <p:nvPr/>
        </p:nvPicPr>
        <p:blipFill>
          <a:blip r:embed="rId2"/>
          <a:stretch/>
        </p:blipFill>
        <p:spPr>
          <a:xfrm>
            <a:off x="1156320" y="2944080"/>
            <a:ext cx="5883120" cy="1033200"/>
          </a:xfrm>
          <a:prstGeom prst="rect">
            <a:avLst/>
          </a:prstGeom>
          <a:ln>
            <a:noFill/>
          </a:ln>
        </p:spPr>
      </p:pic>
      <p:pic>
        <p:nvPicPr>
          <p:cNvPr id="105" name="Picture 8" descr=""/>
          <p:cNvPicPr/>
          <p:nvPr/>
        </p:nvPicPr>
        <p:blipFill>
          <a:blip r:embed="rId3"/>
          <a:stretch/>
        </p:blipFill>
        <p:spPr>
          <a:xfrm>
            <a:off x="1156320" y="2140200"/>
            <a:ext cx="2914920" cy="74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0CA909-8145-4411-ACC9-6BA6CC8F25CD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81560" y="440280"/>
            <a:ext cx="7600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Key Principle of  Renormalization Group Theory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0" y="1639800"/>
            <a:ext cx="2972160" cy="467352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2"/>
          <a:stretch/>
        </p:blipFill>
        <p:spPr>
          <a:xfrm>
            <a:off x="3098160" y="1639800"/>
            <a:ext cx="2783880" cy="4673520"/>
          </a:xfrm>
          <a:prstGeom prst="rect">
            <a:avLst/>
          </a:prstGeom>
          <a:ln>
            <a:noFill/>
          </a:ln>
        </p:spPr>
      </p:pic>
      <p:pic>
        <p:nvPicPr>
          <p:cNvPr id="110" name="Picture 5" descr=""/>
          <p:cNvPicPr/>
          <p:nvPr/>
        </p:nvPicPr>
        <p:blipFill>
          <a:blip r:embed="rId3"/>
          <a:stretch/>
        </p:blipFill>
        <p:spPr>
          <a:xfrm>
            <a:off x="5882400" y="1640520"/>
            <a:ext cx="3225960" cy="467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9872B81-F2E4-4AAE-92C1-3712D05FD3A1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19720" y="440280"/>
            <a:ext cx="7421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Definition of Renormalization Group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13" name="Picture 4" descr=""/>
          <p:cNvPicPr/>
          <p:nvPr/>
        </p:nvPicPr>
        <p:blipFill>
          <a:blip r:embed="rId1"/>
          <a:stretch/>
        </p:blipFill>
        <p:spPr>
          <a:xfrm>
            <a:off x="64440" y="1297800"/>
            <a:ext cx="9107640" cy="41652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3552840" y="1715040"/>
            <a:ext cx="2186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Reduced Hamiltonian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5" name="Picture 6" descr=""/>
          <p:cNvPicPr/>
          <p:nvPr/>
        </p:nvPicPr>
        <p:blipFill>
          <a:blip r:embed="rId2"/>
          <a:stretch/>
        </p:blipFill>
        <p:spPr>
          <a:xfrm>
            <a:off x="0" y="2665800"/>
            <a:ext cx="9143640" cy="35208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1127520" y="3530880"/>
            <a:ext cx="7174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Times New Roman"/>
              </a:rPr>
              <a:t>R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</a:rPr>
              <a:t>reduces the degrees of freedom from N to N’; with the key condition that: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7" name="Picture 9" descr=""/>
          <p:cNvPicPr/>
          <p:nvPr/>
        </p:nvPicPr>
        <p:blipFill>
          <a:blip r:embed="rId3"/>
          <a:stretch/>
        </p:blipFill>
        <p:spPr>
          <a:xfrm>
            <a:off x="-28800" y="4127760"/>
            <a:ext cx="9452520" cy="34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DD1F286-C97F-45F0-9478-1B3005F17C36}" type="slidenum">
              <a:rPr b="0" lang="en-GB" sz="2400" spc="-1" strike="noStrike">
                <a:solidFill>
                  <a:srgbClr val="262626"/>
                </a:solidFill>
                <a:latin typeface="Impact"/>
              </a:rPr>
              <a:t>&lt;number&gt;</a:t>
            </a:fld>
            <a:endParaRPr b="0" lang="en-GB" sz="2400" spc="-1" strike="noStrike">
              <a:latin typeface="Times New Roman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795960" y="440280"/>
            <a:ext cx="3480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</a:rPr>
              <a:t>The Scale Factor</a:t>
            </a:r>
            <a:endParaRPr b="0" lang="en-GB" sz="3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8129</TotalTime>
  <Application>LibreOffice/6.0.3.2$Linux_X86_64 LibreOffice_project/00m0$Build-2</Application>
  <Words>160</Words>
  <Paragraphs>52</Paragraphs>
  <Company>MIT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2016-04-08T12:14:19Z</dcterms:created>
  <dc:creator>Francesco Stellacci</dc:creator>
  <dc:description/>
  <dc:language>en-GB</dc:language>
  <cp:lastModifiedBy>Michele Ceriotti</cp:lastModifiedBy>
  <cp:lastPrinted>2016-05-08T19:34:46Z</cp:lastPrinted>
  <dcterms:modified xsi:type="dcterms:W3CDTF">2018-05-03T08:51:23Z</dcterms:modified>
  <cp:revision>35</cp:revision>
  <dc:subject/>
  <dc:title>Phase Transitions and Universality Coefficients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25</vt:i4>
  </property>
</Properties>
</file>