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7" r:id="rId9"/>
    <p:sldId id="266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1"/>
    <p:restoredTop sz="96512"/>
  </p:normalViewPr>
  <p:slideViewPr>
    <p:cSldViewPr snapToGrid="0">
      <p:cViewPr>
        <p:scale>
          <a:sx n="96" d="100"/>
          <a:sy n="96" d="100"/>
        </p:scale>
        <p:origin x="200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8F11-411B-CEFA-6CD3-B95BAE81A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7B865-B313-07C2-45E4-BA0B2A46F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DC35-4573-6CFF-A60D-EBF5AD7C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11371-C851-ADB8-AB22-8C6461EE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A1D31-03EA-771D-6EA4-751619D3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9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4770-731C-A6BA-EFBF-F1C64C7B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30F15-8206-F075-4A6E-7070F3153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BA57-3FBC-5118-215F-63A8E72C4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55326-9E54-9BA0-24DE-93B026C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AD199-881F-C44F-276B-150C7E3A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0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6B71E-D7FA-2D1B-7A3C-EE74FAA9E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65FF9-56D8-8C2C-DDC2-84A8156F5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516B6-03B2-1144-56F4-0828F92E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7F0D0-75E6-11BA-3362-432FAE12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8F48-D1CE-A6D5-BB39-14654AC7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6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FB8-64A3-58FD-934A-37FCFAF0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C9526-777B-55D8-4361-C7DB1F221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0EC13-6ED1-F4F2-8E9E-44AD6B9E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2CE69-D3C8-9EE1-CB58-E09BE870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1282-A816-230C-0F10-240EB184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8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78FE-9F3A-980C-C4F0-A0BE2D8E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F06CD-A22B-240E-7086-07D217E5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A09BF-E3A3-08E1-C86F-9BF2AF5E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1CA88-A8B1-C693-0C04-41F69FCB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862CB-6147-A9FB-5955-0D90C98A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9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B310-6FD2-A722-F27A-EDDFF6DF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534C6-97CE-80D7-D607-089802545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60D60-93E9-287F-6D63-06E2CA6F7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983FF-0F87-6AAA-9B0D-84FF0F7E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8317E-A022-7225-90B5-746CE683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00058-7356-6350-26C0-6815688A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5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D072-0CAE-DEB3-51DD-61EF6E22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7DB32-CC49-B8AA-A393-DF1E6BB48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8AC3C-5ACD-1617-06DD-32199F530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973C0-C738-131E-1651-ED5B27D13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50AE3-0FB1-C18D-BD48-836C0278B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73F0A-9F27-A077-4D26-53B7295F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07223-17C5-31DD-5B32-C8E1AFD6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5845AE-6729-330A-4878-EF264F69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46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AFA2-BE00-E920-A92C-1B702481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4152C8-6E20-D0EE-54D6-D536D24F3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5E916-F4CB-653F-F81B-C29405BE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F6814-8786-2059-CBF3-1DBADBEDF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1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D5FC3-919E-396F-6AB8-D9509967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B928B-4952-B313-E1DF-2FAA3D95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544F9-9E66-CBA6-FC58-963FE2B2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45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B7C1-10BB-950B-1726-4EF05614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D0AD-7E0F-8C88-F834-0D2183355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2BA06-A93E-B509-E5DF-B154D4DD0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E7071-C6D5-416F-C26A-E7103955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7E48A-605C-0146-4480-3CB265F9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71D7B-C93F-830A-0B9B-4A8354E1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0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59E0-9EC6-FDE0-4624-99A31673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616DE-329C-15E1-F2FA-894602C3C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2C507-5838-E736-3976-D383D9D54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03775-6288-BF51-0E2A-55B4A890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723F8-A498-9394-6583-2186B6C2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5DA65-7CE5-09B7-1114-474F927CC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7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63C7-AEC2-A8A1-3EAC-842C2994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75E20-6BDF-AC73-3FD0-F0D424F22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A1BEA-6513-B21C-58ED-FA314D88C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E0C3-3D6A-C849-BE8D-386B282D541D}" type="datetimeFigureOut">
              <a:rPr lang="en-GB" smtClean="0"/>
              <a:t>20/05/2023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60121-99C1-E119-9E84-0EC76A74C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FF498-CCBB-075B-358C-3F0238EA3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A5B07-AB5E-104B-9DF2-5AAE410B7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11644-C4A0-52EC-F890-D1FE95B7D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4154"/>
            <a:ext cx="9144000" cy="2387600"/>
          </a:xfrm>
        </p:spPr>
        <p:txBody>
          <a:bodyPr/>
          <a:lstStyle/>
          <a:p>
            <a:r>
              <a:rPr lang="en-GB" dirty="0"/>
              <a:t>Lab 5: Polymers</a:t>
            </a:r>
          </a:p>
        </p:txBody>
      </p:sp>
    </p:spTree>
    <p:extLst>
      <p:ext uri="{BB962C8B-B14F-4D97-AF65-F5344CB8AC3E}">
        <p14:creationId xmlns:p14="http://schemas.microsoft.com/office/powerpoint/2010/main" val="424135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1AE3-5834-E71E-3756-B71FEB84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80296E-421E-A62E-3709-CB178AB08B4F}"/>
                  </a:ext>
                </a:extLst>
              </p:cNvPr>
              <p:cNvSpPr txBox="1"/>
              <p:nvPr/>
            </p:nvSpPr>
            <p:spPr>
              <a:xfrm>
                <a:off x="838200" y="2040835"/>
                <a:ext cx="10267122" cy="3077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Careful; some of the notation and letters used for variables is different in the question sheet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i.e.  Flory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  </a:t>
                </a:r>
                <a:r>
                  <a:rPr lang="en-GB" sz="2400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𝑔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𝑁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𝜈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𝑏</m:t>
                    </m:r>
                  </m:oMath>
                </a14:m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Lab 4 (liquids): due </a:t>
                </a:r>
                <a:r>
                  <a:rPr lang="en-GB" sz="2400" b="1" dirty="0"/>
                  <a:t>midnight Tuesday 30</a:t>
                </a:r>
                <a:r>
                  <a:rPr lang="en-GB" sz="2400" b="1" baseline="30000" dirty="0"/>
                  <a:t>th</a:t>
                </a:r>
                <a:r>
                  <a:rPr lang="en-GB" sz="2400" b="1" dirty="0"/>
                  <a:t> May</a:t>
                </a: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Lab 5 (polymers): due </a:t>
                </a:r>
                <a:r>
                  <a:rPr lang="en-GB" sz="2400" b="1" dirty="0"/>
                  <a:t>midnight Monday 5</a:t>
                </a:r>
                <a:r>
                  <a:rPr lang="en-GB" sz="2400" b="1" baseline="30000" dirty="0"/>
                  <a:t>th</a:t>
                </a:r>
                <a:r>
                  <a:rPr lang="en-GB" sz="2400" b="1" dirty="0"/>
                  <a:t> June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80296E-421E-A62E-3709-CB178AB08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40835"/>
                <a:ext cx="10267122" cy="3077061"/>
              </a:xfrm>
              <a:prstGeom prst="rect">
                <a:avLst/>
              </a:prstGeom>
              <a:blipFill>
                <a:blip r:embed="rId2"/>
                <a:stretch>
                  <a:fillRect l="-865" t="-1639" b="-2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89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1AE3-5834-E71E-3756-B71FEB84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0"/>
            <a:ext cx="10515600" cy="1325563"/>
          </a:xfrm>
        </p:spPr>
        <p:txBody>
          <a:bodyPr/>
          <a:lstStyle/>
          <a:p>
            <a:r>
              <a:rPr lang="en-GB" dirty="0"/>
              <a:t>Phase Transitions</a:t>
            </a:r>
          </a:p>
        </p:txBody>
      </p:sp>
      <p:pic>
        <p:nvPicPr>
          <p:cNvPr id="4" name="Picture 3" descr="A picture containing diagram, line, rectangle, origami&#10;&#10;Description automatically generated">
            <a:extLst>
              <a:ext uri="{FF2B5EF4-FFF2-40B4-BE49-F238E27FC236}">
                <a16:creationId xmlns:a16="http://schemas.microsoft.com/office/drawing/2014/main" id="{A7BE8565-6B7C-3209-7E1D-F98927B8A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446" y="1226969"/>
            <a:ext cx="9149108" cy="53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7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1AE3-5834-E71E-3756-B71FEB84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0"/>
            <a:ext cx="10515600" cy="1325563"/>
          </a:xfrm>
        </p:spPr>
        <p:txBody>
          <a:bodyPr/>
          <a:lstStyle/>
          <a:p>
            <a:r>
              <a:rPr lang="en-GB" dirty="0"/>
              <a:t>Finite Size Scaling</a:t>
            </a:r>
          </a:p>
        </p:txBody>
      </p:sp>
      <p:pic>
        <p:nvPicPr>
          <p:cNvPr id="3" name="Picture 2" descr="A picture containing line, diagram, plot, slope&#10;&#10;Description automatically generated">
            <a:extLst>
              <a:ext uri="{FF2B5EF4-FFF2-40B4-BE49-F238E27FC236}">
                <a16:creationId xmlns:a16="http://schemas.microsoft.com/office/drawing/2014/main" id="{5D4063C4-594B-9F0C-40A7-2C5FCF70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43" y="1325563"/>
            <a:ext cx="8004313" cy="53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1AE3-5834-E71E-3756-B71FEB84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0515600" cy="1325563"/>
          </a:xfrm>
        </p:spPr>
        <p:txBody>
          <a:bodyPr/>
          <a:lstStyle/>
          <a:p>
            <a:r>
              <a:rPr lang="en-GB" dirty="0"/>
              <a:t>Characterizing Polymers</a:t>
            </a:r>
          </a:p>
        </p:txBody>
      </p:sp>
      <p:pic>
        <p:nvPicPr>
          <p:cNvPr id="5" name="Picture 4" descr="A picture containing diagram, line, graphics, origami&#10;&#10;Description automatically generated">
            <a:extLst>
              <a:ext uri="{FF2B5EF4-FFF2-40B4-BE49-F238E27FC236}">
                <a16:creationId xmlns:a16="http://schemas.microsoft.com/office/drawing/2014/main" id="{A5DAB795-C271-82BF-0EB9-4DE9FE8E7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490" y="1382942"/>
            <a:ext cx="7454900" cy="1943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778E96-0D3C-D9A3-5CD5-BC2A4A64E467}"/>
                  </a:ext>
                </a:extLst>
              </p:cNvPr>
              <p:cNvSpPr txBox="1"/>
              <p:nvPr/>
            </p:nvSpPr>
            <p:spPr>
              <a:xfrm>
                <a:off x="599661" y="3654364"/>
                <a:ext cx="6490252" cy="2874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Each monomer is a bead at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Bead pair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b="1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⟩</m:t>
                        </m:r>
                      </m:e>
                    </m:rad>
                  </m:oMath>
                </a14:m>
                <a:endParaRPr lang="en-GB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End-to-end </a:t>
                </a:r>
                <a:r>
                  <a:rPr lang="en-GB" b="1" u="sng" dirty="0"/>
                  <a:t>vector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Gyration radius: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GB" b="1" dirty="0"/>
                  <a:t> 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where the centre of mass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GB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Persistence length: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average over starting positions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implied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778E96-0D3C-D9A3-5CD5-BC2A4A64E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61" y="3654364"/>
                <a:ext cx="6490252" cy="2874954"/>
              </a:xfrm>
              <a:prstGeom prst="rect">
                <a:avLst/>
              </a:prstGeom>
              <a:blipFill>
                <a:blip r:embed="rId3"/>
                <a:stretch>
                  <a:fillRect l="-586" t="-877" b="-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CA1020-C1E5-5ED5-108D-2CC80CCE9D76}"/>
                  </a:ext>
                </a:extLst>
              </p:cNvPr>
              <p:cNvSpPr txBox="1"/>
              <p:nvPr/>
            </p:nvSpPr>
            <p:spPr>
              <a:xfrm>
                <a:off x="6096000" y="3654364"/>
                <a:ext cx="5724938" cy="1824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General relations: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End-to-end </a:t>
                </a:r>
                <a:r>
                  <a:rPr lang="en-GB" b="1" u="sng" dirty="0"/>
                  <a:t>distance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+2 </m:t>
                    </m:r>
                    <m:nary>
                      <m:naryPr>
                        <m:chr m:val="∑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endParaRPr lang="en-GB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b="1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assumes persistence length of 1 bond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𝑛𝑙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CA1020-C1E5-5ED5-108D-2CC80CCE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54364"/>
                <a:ext cx="5724938" cy="1824346"/>
              </a:xfrm>
              <a:prstGeom prst="rect">
                <a:avLst/>
              </a:prstGeom>
              <a:blipFill>
                <a:blip r:embed="rId4"/>
                <a:stretch>
                  <a:fillRect l="-665" t="-7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drawing, sketch&#10;&#10;Description automatically generated">
            <a:extLst>
              <a:ext uri="{FF2B5EF4-FFF2-40B4-BE49-F238E27FC236}">
                <a16:creationId xmlns:a16="http://schemas.microsoft.com/office/drawing/2014/main" id="{25DD8BBF-90E3-CBFD-49CD-69CEFA2289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28" r="80648"/>
          <a:stretch/>
        </p:blipFill>
        <p:spPr>
          <a:xfrm>
            <a:off x="10687877" y="67483"/>
            <a:ext cx="1504123" cy="25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08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778E96-0D3C-D9A3-5CD5-BC2A4A64E467}"/>
                  </a:ext>
                </a:extLst>
              </p:cNvPr>
              <p:cNvSpPr txBox="1"/>
              <p:nvPr/>
            </p:nvSpPr>
            <p:spPr>
              <a:xfrm>
                <a:off x="402554" y="1153184"/>
                <a:ext cx="8091261" cy="5635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Freely Jointed Chain (FJC): </a:t>
                </a:r>
                <a:r>
                  <a:rPr lang="en-GB" sz="2000" dirty="0"/>
                  <a:t>rigid bonds, flexible angles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Orientation of each segment is independent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GB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𝑙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GB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+2)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GB" sz="2000" dirty="0"/>
                  <a:t>  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000" dirty="0"/>
                  <a:t> at large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b="1" dirty="0"/>
                  <a:t>Freely Rotating Chain (FRC): </a:t>
                </a:r>
                <a:r>
                  <a:rPr lang="en-GB" sz="2000" dirty="0"/>
                  <a:t>rigid bonds, rigid angles, rotating torsions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. 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func>
                  </m:oMath>
                </a14:m>
                <a:r>
                  <a:rPr lang="en-GB" sz="2000" b="1" dirty="0"/>
                  <a:t>       </a:t>
                </a:r>
                <a:r>
                  <a:rPr lang="en-GB" sz="2000" dirty="0"/>
                  <a:t>(where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n-GB" sz="2000" dirty="0"/>
                  <a:t>is the rigid angle)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~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func>
                      </m:den>
                    </m:f>
                  </m:oMath>
                </a14:m>
                <a:endParaRPr lang="en-GB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func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1 −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2000" dirty="0"/>
                  <a:t>         (collapses to FJC expression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GB" sz="2000" dirty="0"/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No interactions between beads </a:t>
                </a:r>
                <a:br>
                  <a:rPr lang="en-GB" sz="2000" dirty="0"/>
                </a:br>
                <a:r>
                  <a:rPr lang="en-GB" sz="2000" dirty="0">
                    <a:sym typeface="Wingdings" pitchFamily="2" charset="2"/>
                  </a:rPr>
                  <a:t> </a:t>
                </a:r>
                <a:r>
                  <a:rPr lang="en-GB" sz="2000" dirty="0"/>
                  <a:t>every microstate has equal energy</a:t>
                </a:r>
                <a:br>
                  <a:rPr lang="en-GB" sz="2000" dirty="0"/>
                </a:br>
                <a:r>
                  <a:rPr lang="en-GB" sz="2000" dirty="0">
                    <a:sym typeface="Wingdings" pitchFamily="2" charset="2"/>
                  </a:rPr>
                  <a:t> “ideal chains”</a:t>
                </a:r>
                <a:endParaRPr lang="en-GB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778E96-0D3C-D9A3-5CD5-BC2A4A64E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54" y="1153184"/>
                <a:ext cx="8091261" cy="5635902"/>
              </a:xfrm>
              <a:prstGeom prst="rect">
                <a:avLst/>
              </a:prstGeom>
              <a:blipFill>
                <a:blip r:embed="rId2"/>
                <a:stretch>
                  <a:fillRect l="-627" t="-449" b="-15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line, diagram&#10;&#10;Description automatically generated">
            <a:extLst>
              <a:ext uri="{FF2B5EF4-FFF2-40B4-BE49-F238E27FC236}">
                <a16:creationId xmlns:a16="http://schemas.microsoft.com/office/drawing/2014/main" id="{23948319-BAFE-4DD5-84F1-A4C46F08B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1"/>
          <a:stretch/>
        </p:blipFill>
        <p:spPr>
          <a:xfrm>
            <a:off x="8567016" y="3553498"/>
            <a:ext cx="3416300" cy="2520731"/>
          </a:xfrm>
          <a:prstGeom prst="rect">
            <a:avLst/>
          </a:prstGeom>
        </p:spPr>
      </p:pic>
      <p:pic>
        <p:nvPicPr>
          <p:cNvPr id="8" name="Picture 7" descr="A picture containing clock, circle, line&#10;&#10;Description automatically generated">
            <a:extLst>
              <a:ext uri="{FF2B5EF4-FFF2-40B4-BE49-F238E27FC236}">
                <a16:creationId xmlns:a16="http://schemas.microsoft.com/office/drawing/2014/main" id="{6FBCFFD5-F516-33C1-9906-35186DDF0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815" y="669598"/>
            <a:ext cx="3314700" cy="256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04E86C-727C-5E59-A7EC-E603F421BE12}"/>
              </a:ext>
            </a:extLst>
          </p:cNvPr>
          <p:cNvSpPr txBox="1"/>
          <p:nvPr/>
        </p:nvSpPr>
        <p:spPr>
          <a:xfrm>
            <a:off x="8473718" y="169345"/>
            <a:ext cx="63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FJC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B3FE5-188C-2C0A-89A9-EC0AFFFB0978}"/>
              </a:ext>
            </a:extLst>
          </p:cNvPr>
          <p:cNvSpPr txBox="1"/>
          <p:nvPr/>
        </p:nvSpPr>
        <p:spPr>
          <a:xfrm>
            <a:off x="8473717" y="3096807"/>
            <a:ext cx="739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FRC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ED4C47A-55A4-7FA7-C7A8-CB5B29F2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8" y="0"/>
            <a:ext cx="10515600" cy="1325563"/>
          </a:xfrm>
        </p:spPr>
        <p:txBody>
          <a:bodyPr/>
          <a:lstStyle/>
          <a:p>
            <a:r>
              <a:rPr lang="en-GB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407213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1AE3-5834-E71E-3756-B71FEB84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16" y="0"/>
            <a:ext cx="10515600" cy="1325563"/>
          </a:xfrm>
        </p:spPr>
        <p:txBody>
          <a:bodyPr/>
          <a:lstStyle/>
          <a:p>
            <a:r>
              <a:rPr lang="en-GB" dirty="0"/>
              <a:t>Polymer Extension</a:t>
            </a:r>
          </a:p>
        </p:txBody>
      </p:sp>
      <p:pic>
        <p:nvPicPr>
          <p:cNvPr id="4" name="Picture 3" descr="A picture containing clipart, cartoon, illustration, art&#10;&#10;Description automatically generated">
            <a:extLst>
              <a:ext uri="{FF2B5EF4-FFF2-40B4-BE49-F238E27FC236}">
                <a16:creationId xmlns:a16="http://schemas.microsoft.com/office/drawing/2014/main" id="{841D4C2A-234E-EE95-3DAE-3E709AEBA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0"/>
            <a:ext cx="3695700" cy="3162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D7C987-0A42-CEC3-964E-FAC7F879F506}"/>
                  </a:ext>
                </a:extLst>
              </p:cNvPr>
              <p:cNvSpPr txBox="1"/>
              <p:nvPr/>
            </p:nvSpPr>
            <p:spPr>
              <a:xfrm>
                <a:off x="398216" y="1170332"/>
                <a:ext cx="8098084" cy="5752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For the FJC model we derived the partition function, </a:t>
                </a:r>
                <a:br>
                  <a:rPr lang="en-GB" sz="2000" dirty="0"/>
                </a:br>
                <a:r>
                  <a:rPr lang="en-GB" sz="2000" dirty="0"/>
                  <a:t>working in the </a:t>
                </a:r>
                <a:r>
                  <a:rPr lang="en-GB" sz="2000" dirty="0" err="1"/>
                  <a:t>nfT</a:t>
                </a:r>
                <a:r>
                  <a:rPr lang="en-GB" sz="2000" dirty="0"/>
                  <a:t>-ensemble (conceptually similar to NPT!)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𝑓𝑙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sinh</m:t>
                                </m:r>
                              </m:fNam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𝑓𝑙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/>
                  <a:t>     (polymer bonds are independent!)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Do the usual - i.e. use the PF to find the expectation value of an observable of interest…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func>
                          <m:func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func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𝛿𝛽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0" dirty="0">
                    <a:latin typeface="Cambria Math" panose="02040503050406030204" pitchFamily="18" charset="0"/>
                  </a:rPr>
                  <a:t> </a:t>
                </a:r>
                <a:endParaRPr lang="en-GB" sz="20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⟩= 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/>
                  <a:t>     for small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GB" sz="200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The force is proportional to the average extension -&gt; harmonic oscillator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𝑛𝑙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𝑓𝑙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000" dirty="0"/>
                  <a:t>   for large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GB" sz="2000" dirty="0"/>
                  <a:t>Discontinuity in the force as the polymer reaches maximum extension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→ ∞ </m:t>
                    </m:r>
                  </m:oMath>
                </a14:m>
                <a:r>
                  <a:rPr lang="en-GB" sz="2000" dirty="0"/>
                  <a:t>as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𝑛𝑙</m:t>
                    </m:r>
                  </m:oMath>
                </a14:m>
                <a:r>
                  <a:rPr lang="en-GB" sz="2000" dirty="0"/>
                  <a:t>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GB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D7C987-0A42-CEC3-964E-FAC7F879F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16" y="1170332"/>
                <a:ext cx="8098084" cy="5752729"/>
              </a:xfrm>
              <a:prstGeom prst="rect">
                <a:avLst/>
              </a:prstGeom>
              <a:blipFill>
                <a:blip r:embed="rId3"/>
                <a:stretch>
                  <a:fillRect l="-626" t="-6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C7F08FD-DFE8-A2AA-AC1B-E9170191A567}"/>
              </a:ext>
            </a:extLst>
          </p:cNvPr>
          <p:cNvSpPr txBox="1"/>
          <p:nvPr/>
        </p:nvSpPr>
        <p:spPr>
          <a:xfrm>
            <a:off x="8546646" y="3773559"/>
            <a:ext cx="34697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All microstates are equal in energy -&gt; entropic oscillator!</a:t>
            </a:r>
          </a:p>
          <a:p>
            <a:endParaRPr lang="en-GB" sz="2000" b="1" dirty="0"/>
          </a:p>
          <a:p>
            <a:r>
              <a:rPr lang="en-GB" sz="2000" b="1" dirty="0"/>
              <a:t>For an FJC, entropy is the driving force that dictates the average extension</a:t>
            </a:r>
          </a:p>
        </p:txBody>
      </p:sp>
    </p:spTree>
    <p:extLst>
      <p:ext uri="{BB962C8B-B14F-4D97-AF65-F5344CB8AC3E}">
        <p14:creationId xmlns:p14="http://schemas.microsoft.com/office/powerpoint/2010/main" val="33315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1AE3-5834-E71E-3756-B71FEB84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70" y="0"/>
            <a:ext cx="10515600" cy="1325563"/>
          </a:xfrm>
        </p:spPr>
        <p:txBody>
          <a:bodyPr/>
          <a:lstStyle/>
          <a:p>
            <a:r>
              <a:rPr lang="en-GB" dirty="0"/>
              <a:t>Ideal chains IRL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7DA37-C3EC-E614-8467-B05589DC0EFF}"/>
                  </a:ext>
                </a:extLst>
              </p:cNvPr>
              <p:cNvSpPr txBox="1"/>
              <p:nvPr/>
            </p:nvSpPr>
            <p:spPr>
              <a:xfrm>
                <a:off x="490331" y="1563756"/>
                <a:ext cx="1070775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Polymer chains can exhibit </a:t>
                </a:r>
                <a:r>
                  <a:rPr lang="en-GB" sz="2400" i="1" dirty="0"/>
                  <a:t>ideal-</a:t>
                </a:r>
                <a:r>
                  <a:rPr lang="en-GB" sz="2400" dirty="0"/>
                  <a:t> </a:t>
                </a:r>
                <a:br>
                  <a:rPr lang="en-GB" sz="2400" dirty="0"/>
                </a:br>
                <a:r>
                  <a:rPr lang="en-GB" sz="2400" dirty="0"/>
                  <a:t>like behaviour when in a special </a:t>
                </a:r>
                <a:br>
                  <a:rPr lang="en-GB" sz="2400" dirty="0"/>
                </a:br>
                <a:r>
                  <a:rPr lang="en-GB" sz="2400" dirty="0"/>
                  <a:t>kind of solvent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So called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400" dirty="0"/>
                  <a:t>-solvents result in a </a:t>
                </a:r>
                <a:br>
                  <a:rPr lang="en-GB" sz="2400" dirty="0"/>
                </a:br>
                <a:r>
                  <a:rPr lang="en-GB" sz="2400" dirty="0"/>
                  <a:t>cancellation between monomer-solvent and monomer-monomer interactions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In such solvents, we can apply our statistical mechanical models that rationalise the observed configurations in terms of entropy!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Using the radius of gyration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GB" sz="2400" dirty="0"/>
                  <a:t> we can describe polymers as being in coiled or globular states, as well as the </a:t>
                </a:r>
                <a:r>
                  <a:rPr lang="en-GB" sz="2400" b="1" i="1" dirty="0"/>
                  <a:t>transition</a:t>
                </a:r>
                <a:r>
                  <a:rPr lang="en-GB" sz="2400" dirty="0"/>
                  <a:t> between states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7DA37-C3EC-E614-8467-B05589DC0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1" y="1563756"/>
                <a:ext cx="10707756" cy="4524315"/>
              </a:xfrm>
              <a:prstGeom prst="rect">
                <a:avLst/>
              </a:prstGeom>
              <a:blipFill>
                <a:blip r:embed="rId2"/>
                <a:stretch>
                  <a:fillRect l="-711" t="-1120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AAB13D0-51C2-296E-5637-D7A0139FC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99" y="99208"/>
            <a:ext cx="7137401" cy="33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5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1AE3-5834-E71E-3756-B71FEB84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0"/>
            <a:ext cx="10515600" cy="1325563"/>
          </a:xfrm>
        </p:spPr>
        <p:txBody>
          <a:bodyPr/>
          <a:lstStyle/>
          <a:p>
            <a:r>
              <a:rPr lang="en-GB" dirty="0"/>
              <a:t>Flory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80296E-421E-A62E-3709-CB178AB08B4F}"/>
                  </a:ext>
                </a:extLst>
              </p:cNvPr>
              <p:cNvSpPr txBox="1"/>
              <p:nvPr/>
            </p:nvSpPr>
            <p:spPr>
              <a:xfrm>
                <a:off x="783535" y="1511093"/>
                <a:ext cx="10624930" cy="4159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1974 Nobel Prize in Chemistry to Paul J. Flory for the Flory Model of real polymer conformations. The Flory Model for the radius of gyration: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400" dirty="0"/>
                  <a:t>             </a:t>
                </a:r>
                <a:r>
                  <a:rPr lang="en-GB" sz="2400" dirty="0">
                    <a:sym typeface="Wingdings" pitchFamily="2" charset="2"/>
                  </a:rPr>
                  <a:t> </a:t>
                </a:r>
                <a:r>
                  <a:rPr lang="en-GB" sz="2400" dirty="0"/>
                  <a:t>where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2400" dirty="0"/>
                  <a:t> is the Flory exponent </a:t>
                </a:r>
              </a:p>
              <a:p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For an ideal FJC polymer: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∝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∝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GB" sz="2400" dirty="0"/>
                  <a:t> ,      i.e. the exponent is 0.5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For a rigid rod (polymer at max extension):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∝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For </a:t>
                </a:r>
                <a:r>
                  <a:rPr lang="en-GB" sz="2400" b="1" i="1" dirty="0"/>
                  <a:t>real</a:t>
                </a:r>
                <a:r>
                  <a:rPr lang="en-GB" sz="2400" dirty="0"/>
                  <a:t> chains, the Flory exponent will differ, depending on whether monomer-monomer interactions are net attractive or repulsive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80296E-421E-A62E-3709-CB178AB08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35" y="1511093"/>
                <a:ext cx="10624930" cy="4159087"/>
              </a:xfrm>
              <a:prstGeom prst="rect">
                <a:avLst/>
              </a:prstGeom>
              <a:blipFill>
                <a:blip r:embed="rId2"/>
                <a:stretch>
                  <a:fillRect l="-716" t="-1220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23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1AE3-5834-E71E-3756-B71FEB84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0"/>
            <a:ext cx="10515600" cy="1325563"/>
          </a:xfrm>
        </p:spPr>
        <p:txBody>
          <a:bodyPr/>
          <a:lstStyle/>
          <a:p>
            <a:r>
              <a:rPr lang="en-GB" dirty="0"/>
              <a:t>This Lab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0296E-421E-A62E-3709-CB178AB08B4F}"/>
              </a:ext>
            </a:extLst>
          </p:cNvPr>
          <p:cNvSpPr txBox="1"/>
          <p:nvPr/>
        </p:nvSpPr>
        <p:spPr>
          <a:xfrm>
            <a:off x="543340" y="1325563"/>
            <a:ext cx="106249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Again we will analyse some molecular dynamics simulations using VMD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Trajectories at a range of temperatures (in Lennard-Jones units) from 0.5 to 4.4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Also data files containing the potential energy (again LJ units) as a function of MD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At T = 4.4, there are trajectories for systems with N = 75, 100, 150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1" dirty="0"/>
              <a:t>Note</a:t>
            </a:r>
            <a:r>
              <a:rPr lang="en-GB" sz="2400" dirty="0"/>
              <a:t>: the simulations are for a simple model for a </a:t>
            </a:r>
            <a:r>
              <a:rPr lang="en-GB" sz="2400" b="1" i="1" dirty="0"/>
              <a:t>real</a:t>
            </a:r>
            <a:r>
              <a:rPr lang="en-GB" sz="2400" dirty="0"/>
              <a:t> polymer, using LJ interactions between beads, with the chain in vacuum.</a:t>
            </a:r>
            <a:endParaRPr lang="en-GB" sz="2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07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1AE3-5834-E71E-3756-B71FEB84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VMD: how to compute atomic distances</a:t>
            </a:r>
          </a:p>
        </p:txBody>
      </p:sp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B2989ECA-C1D6-252B-DF18-6870F988B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56"/>
          <a:stretch/>
        </p:blipFill>
        <p:spPr>
          <a:xfrm>
            <a:off x="838199" y="1844846"/>
            <a:ext cx="10691191" cy="43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1AE3-5834-E71E-3756-B71FEB84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VMD: how to save bond distances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0296E-421E-A62E-3709-CB178AB08B4F}"/>
              </a:ext>
            </a:extLst>
          </p:cNvPr>
          <p:cNvSpPr txBox="1"/>
          <p:nvPr/>
        </p:nvSpPr>
        <p:spPr>
          <a:xfrm>
            <a:off x="838200" y="2040835"/>
            <a:ext cx="10267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First define the bond distance you are interested in (i.e. end-to-end)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Then Graphics -&gt; Labels opens a new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Select “bond” from the dropdown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Select the desired bond (only the ones that you have pre-defined should show there)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Click on “save” to save the bond data for each bond</a:t>
            </a:r>
          </a:p>
        </p:txBody>
      </p:sp>
    </p:spTree>
    <p:extLst>
      <p:ext uri="{BB962C8B-B14F-4D97-AF65-F5344CB8AC3E}">
        <p14:creationId xmlns:p14="http://schemas.microsoft.com/office/powerpoint/2010/main" val="167439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720</Words>
  <Application>Microsoft Macintosh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Lab 5: Polymers</vt:lpstr>
      <vt:lpstr>Characterizing Polymers</vt:lpstr>
      <vt:lpstr>Models</vt:lpstr>
      <vt:lpstr>Polymer Extension</vt:lpstr>
      <vt:lpstr>Ideal chains IRL</vt:lpstr>
      <vt:lpstr>Flory Theory</vt:lpstr>
      <vt:lpstr>This Lab</vt:lpstr>
      <vt:lpstr>VMD: how to compute atomic distances</vt:lpstr>
      <vt:lpstr>VMD: how to save bond distances</vt:lpstr>
      <vt:lpstr>Notes</vt:lpstr>
      <vt:lpstr>Phase Transitions</vt:lpstr>
      <vt:lpstr>Finite Size Scaling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5: Polymers</dc:title>
  <dc:creator>Joe Abbott</dc:creator>
  <cp:lastModifiedBy>Joe Abbott</cp:lastModifiedBy>
  <cp:revision>91</cp:revision>
  <dcterms:created xsi:type="dcterms:W3CDTF">2023-05-20T16:28:11Z</dcterms:created>
  <dcterms:modified xsi:type="dcterms:W3CDTF">2023-05-22T09:06:38Z</dcterms:modified>
</cp:coreProperties>
</file>