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65" r:id="rId5"/>
    <p:sldId id="257" r:id="rId6"/>
    <p:sldId id="266" r:id="rId7"/>
    <p:sldId id="26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9"/>
    <p:restoredTop sz="96245"/>
  </p:normalViewPr>
  <p:slideViewPr>
    <p:cSldViewPr snapToGrid="0">
      <p:cViewPr varScale="1">
        <p:scale>
          <a:sx n="139" d="100"/>
          <a:sy n="139" d="100"/>
        </p:scale>
        <p:origin x="18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92DB-91BA-656E-6FA1-850CA3BE6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F8B60-29E7-D42A-8EDB-3D001C700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B74C-52BE-89C9-E47D-C8CC9B20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667FC-842D-3CFF-5424-53985732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B1E9C-2E9A-921F-7263-9463CA2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8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B9C1-3D14-165A-B13B-A33DD75D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15E64-6F7F-3C12-64F1-78472E165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851BF-956D-8ADB-C2B8-A08A0D81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03E3-71B1-B314-495B-BDF91E99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ECA3-9286-45B3-8E7F-68F6A46D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1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314C1-A648-CF94-7A55-60E38CED0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B5A8A-2378-8F20-6B5B-B1E821049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F3FA-BD83-04BF-001D-5E3261CF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F1F88-B31A-7569-79B4-607D5FE3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AAEB2-14E4-093D-5EFB-10385765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F602-C72A-8B54-1230-A361D66B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8759-79B8-44CE-F772-39EAD2B5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215DC-6B98-3048-E4D1-27CBF1A3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82B3-D8A4-E34D-FF2F-A021029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97CA-9901-6929-6368-FB4ED6AF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4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A3BE-B77D-5011-A47B-49DC2F0C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30489-2D09-99A9-D479-1035918C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60EE-45DE-0E16-9B44-5790B92D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D542-486D-A462-9D1E-761BA4CA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56BE-9553-E812-DCF8-D147E903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1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D6C1-84D5-308A-A5E3-5DF9C116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57EE-DCFD-41C7-A6F0-E3AB7D1C9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B8C8A-5751-E9A1-7312-3ED5539EE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C47F0-0AA0-D8B0-4588-DEEB9C72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3B073-6592-EF01-FF06-CBFF6217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95A90-A4EE-AC23-880B-478A3626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31BE-7910-6741-898F-3DD3AF25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7549A-F24F-09EF-ED90-456B5BD6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B43F-683C-28E0-BD05-E71673E12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B7C43-BB0B-9702-4340-8A72A8F3E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209B9-6A9B-D8EF-9C8D-9A8377E62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BA0C3-80D3-2464-5346-F2671C2A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FC604-B601-BD53-B019-3D3E58F4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57139A-D8B6-ECA9-E7FD-1AE80F42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4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B1AF-2E19-9D85-0A58-3F086DAF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B2CE5-04FB-236A-B93E-93998EDE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E2F6-C61B-4860-C159-A80E6A45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A30D7-F3B7-945E-D7A4-8D58D373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9658-9DAB-8631-432C-52EAC6E6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CC8FE-BDBD-0D7C-0005-0AF4343A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9C598-A1D4-A71C-1C4B-8BD6C789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2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F412-22CC-446F-256D-821819D4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3725-A9C8-9FDE-BC47-C95D127D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0E43D-19BE-BBAE-BDF0-5FC22B58D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D14B1-F235-B4BC-B553-7143ACC4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D5D29-2232-B092-1F5A-4B0C63F8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B236-0EE0-F5E4-F0BA-E7AF63ED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5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4029-90DB-AB40-EB73-27DAB71D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2E794-0945-D6D9-AEB3-C562D6DD9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671E-DD4A-1C7D-687F-F60358190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BB6F9-BEB8-BB79-968B-6BFB7157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E0F58-961C-18F9-4F37-AF6C2622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E14D5-0889-D831-6036-9308F9FF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754BE-79EC-1256-68B7-73D5F63E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AF014-FD9B-AE07-63D7-79427958E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24398-E91D-6EC4-3194-B8860270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663A-80BE-7E43-8DB1-91A06B0FB312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DED65-9EA9-198B-6B02-07E1ABC3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C422-602E-6BFE-D067-5765A813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8E6B-58DF-CC43-B647-7C468CE2C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5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75F8-E6F6-B19C-227E-BD5D45A020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Lab 4: Liquids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101EE-0C2A-0954-5555-F6ADE9AC1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0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533FD0-F674-D91C-8B5F-EF56681EDC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VMD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533FD0-F674-D91C-8B5F-EF56681ED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019EBD-8754-0180-BF5B-483CF5841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4196" y="129640"/>
            <a:ext cx="4586160" cy="2102922"/>
          </a:xfrm>
        </p:spPr>
      </p:pic>
      <p:sp>
        <p:nvSpPr>
          <p:cNvPr id="6" name="Doughnut 5">
            <a:extLst>
              <a:ext uri="{FF2B5EF4-FFF2-40B4-BE49-F238E27FC236}">
                <a16:creationId xmlns:a16="http://schemas.microsoft.com/office/drawing/2014/main" id="{43AE7C0A-EFE4-4447-B236-721CC7EADF34}"/>
              </a:ext>
            </a:extLst>
          </p:cNvPr>
          <p:cNvSpPr/>
          <p:nvPr/>
        </p:nvSpPr>
        <p:spPr>
          <a:xfrm>
            <a:off x="9476511" y="1535549"/>
            <a:ext cx="867852" cy="545763"/>
          </a:xfrm>
          <a:prstGeom prst="donut">
            <a:avLst>
              <a:gd name="adj" fmla="val 63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3B77B7C-01F1-8C7D-AB1A-3CBCF4D7F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72" y="1690688"/>
            <a:ext cx="6017780" cy="4775279"/>
          </a:xfrm>
          <a:prstGeom prst="rect">
            <a:avLst/>
          </a:prstGeom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DDEB6DA2-11B4-DC66-4937-F4699DB77150}"/>
              </a:ext>
            </a:extLst>
          </p:cNvPr>
          <p:cNvCxnSpPr>
            <a:stCxn id="6" idx="4"/>
            <a:endCxn id="4" idx="3"/>
          </p:cNvCxnSpPr>
          <p:nvPr/>
        </p:nvCxnSpPr>
        <p:spPr>
          <a:xfrm rot="5400000">
            <a:off x="7097087" y="1264978"/>
            <a:ext cx="1997016" cy="3629685"/>
          </a:xfrm>
          <a:prstGeom prst="curved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47ABD-A05A-615E-2667-AA448041309C}"/>
                  </a:ext>
                </a:extLst>
              </p:cNvPr>
              <p:cNvSpPr txBox="1"/>
              <p:nvPr/>
            </p:nvSpPr>
            <p:spPr>
              <a:xfrm>
                <a:off x="6524196" y="4148763"/>
                <a:ext cx="4717445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Saves a </a:t>
                </a:r>
                <a:r>
                  <a:rPr lang="en-GB" sz="2800" i="1" dirty="0"/>
                  <a:t>.</a:t>
                </a:r>
                <a:r>
                  <a:rPr lang="en-GB" sz="2800" i="1" dirty="0" err="1"/>
                  <a:t>dat</a:t>
                </a:r>
                <a:r>
                  <a:rPr lang="en-GB" sz="2800" i="1" dirty="0"/>
                  <a:t> </a:t>
                </a:r>
                <a:r>
                  <a:rPr lang="en-GB" sz="2800" dirty="0"/>
                  <a:t>file.</a:t>
                </a:r>
              </a:p>
              <a:p>
                <a:endParaRPr lang="en-GB" sz="2800" dirty="0"/>
              </a:p>
              <a:p>
                <a:r>
                  <a:rPr lang="en-GB" sz="2800" u="sng" dirty="0"/>
                  <a:t>First column</a:t>
                </a:r>
                <a:r>
                  <a:rPr lang="en-GB" sz="2800" dirty="0"/>
                  <a:t>: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sz="2800" b="1" dirty="0"/>
              </a:p>
              <a:p>
                <a:r>
                  <a:rPr lang="en-GB" sz="2800" u="sng" dirty="0"/>
                  <a:t>Second</a:t>
                </a:r>
                <a:r>
                  <a:rPr lang="en-GB" sz="2800" dirty="0"/>
                  <a:t>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  <a:p>
                <a:r>
                  <a:rPr lang="en-GB" sz="2800" u="sng" dirty="0"/>
                  <a:t>Third</a:t>
                </a:r>
                <a:r>
                  <a:rPr lang="en-GB" sz="2800" dirty="0"/>
                  <a:t>: number integral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47ABD-A05A-615E-2667-AA4480413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96" y="4148763"/>
                <a:ext cx="4717445" cy="2246769"/>
              </a:xfrm>
              <a:prstGeom prst="rect">
                <a:avLst/>
              </a:prstGeom>
              <a:blipFill>
                <a:blip r:embed="rId5"/>
                <a:stretch>
                  <a:fillRect l="-2681" t="-2809" b="-6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5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115C5A-FC36-4DF5-5C1D-886BBB7C3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72" y="487595"/>
            <a:ext cx="11579456" cy="58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EB4533-B36F-E71D-55B3-07140A8C56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Radial Distribution Function,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EB4533-B36F-E71D-55B3-07140A8C5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Liquids are important for materials science and chemistry applications</a:t>
                </a:r>
              </a:p>
              <a:p>
                <a:endParaRPr lang="en-GB" dirty="0"/>
              </a:p>
              <a:p>
                <a:r>
                  <a:rPr lang="en-GB" dirty="0"/>
                  <a:t>Long-range disorder &amp; strong interatomic interactions makes it difficult to apply the same approximations we did to solids or gases</a:t>
                </a:r>
              </a:p>
              <a:p>
                <a:endParaRPr lang="en-GB" dirty="0"/>
              </a:p>
              <a:p>
                <a:r>
                  <a:rPr lang="en-GB" dirty="0"/>
                  <a:t>One can write the probability of having a given configuration as the familiar canonical distribution: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… but this is not very useful, to calculate Q is a 3N-dimensional integral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3198" b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01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91689" cy="46672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Introduce marginalized probabilities, make the assumption that every atom (for each chemical species) interacts in the same way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Then one can build a generic probability for the positions of 2 arbitrary atoms, and define the </a:t>
                </a:r>
                <a:r>
                  <a:rPr lang="en-GB" b="1" dirty="0"/>
                  <a:t>Pair Correlation / Radial Distribution Function </a:t>
                </a:r>
                <a:r>
                  <a:rPr lang="en-GB" dirty="0"/>
                  <a:t>as: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the generic distribution, and the scalar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GB" dirty="0"/>
                  <a:t> is the macroscopic density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91689" cy="4667250"/>
              </a:xfrm>
              <a:blipFill>
                <a:blip r:embed="rId2"/>
                <a:stretch>
                  <a:fillRect l="-992" t="-2439" r="-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clock, circle, purple, art&#10;&#10;Description automatically generated">
            <a:extLst>
              <a:ext uri="{FF2B5EF4-FFF2-40B4-BE49-F238E27FC236}">
                <a16:creationId xmlns:a16="http://schemas.microsoft.com/office/drawing/2014/main" id="{39F790E0-558A-8E8B-D4C9-ED7C1D21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148" y="1027906"/>
            <a:ext cx="3314700" cy="3194050"/>
          </a:xfrm>
          <a:prstGeom prst="rect">
            <a:avLst/>
          </a:prstGeom>
        </p:spPr>
      </p:pic>
      <p:pic>
        <p:nvPicPr>
          <p:cNvPr id="9" name="Picture 8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743BA8BF-90D7-CE56-80CF-A4714EA62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965" y="3597997"/>
            <a:ext cx="4605959" cy="3073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EB4533-B36F-E71D-55B3-07140A8C56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Radial Distribution Function,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EB4533-B36F-E71D-55B3-07140A8C5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94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02F28-8233-F7F1-AE13-F96FFFCA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2443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</a:t>
            </a:r>
            <a:r>
              <a:rPr lang="en-GB" b="1" dirty="0"/>
              <a:t>microscopically</a:t>
            </a:r>
            <a:r>
              <a:rPr lang="en-GB" dirty="0"/>
              <a:t> defined function that helps us understand the </a:t>
            </a:r>
            <a:r>
              <a:rPr lang="en-GB" b="1" dirty="0"/>
              <a:t>macroscopic </a:t>
            </a:r>
            <a:r>
              <a:rPr lang="en-GB" dirty="0"/>
              <a:t>structure of systems, based on the spatial distribution of atoms</a:t>
            </a:r>
          </a:p>
          <a:p>
            <a:endParaRPr lang="en-GB" dirty="0"/>
          </a:p>
          <a:p>
            <a:r>
              <a:rPr lang="en-GB" dirty="0"/>
              <a:t>Connected to other macroscopic quantities, i.e. reversible work, energy, virial coefficient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dirty="0"/>
              <a:t>The best part: we have both computational and experimental procedures that can measure it!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picture containing clock, circle, purple, art&#10;&#10;Description automatically generated">
            <a:extLst>
              <a:ext uri="{FF2B5EF4-FFF2-40B4-BE49-F238E27FC236}">
                <a16:creationId xmlns:a16="http://schemas.microsoft.com/office/drawing/2014/main" id="{39F790E0-558A-8E8B-D4C9-ED7C1D21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148" y="1027906"/>
            <a:ext cx="3314700" cy="3194050"/>
          </a:xfrm>
          <a:prstGeom prst="rect">
            <a:avLst/>
          </a:prstGeom>
        </p:spPr>
      </p:pic>
      <p:pic>
        <p:nvPicPr>
          <p:cNvPr id="9" name="Picture 8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743BA8BF-90D7-CE56-80CF-A4714EA6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974" y="3784629"/>
            <a:ext cx="4605959" cy="3073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EB4533-B36F-E71D-55B3-07140A8C56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Radial Distribution Function,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EB4533-B36F-E71D-55B3-07140A8C5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7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Treat our atoms as classical particles governed whose dynamics are governed by Hamilton’s equations of motion</a:t>
                </a:r>
              </a:p>
              <a:p>
                <a:endParaRPr lang="en-GB" dirty="0"/>
              </a:p>
              <a:p>
                <a:r>
                  <a:rPr lang="en-GB" dirty="0"/>
                  <a:t>Given a way to express the potential energy of a configuration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GB" dirty="0"/>
                  <a:t> (though non-trivial!), we can sample different configurations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81E2D59-4E39-E67E-4968-DBA5D5C21BE7}"/>
              </a:ext>
            </a:extLst>
          </p:cNvPr>
          <p:cNvGrpSpPr/>
          <p:nvPr/>
        </p:nvGrpSpPr>
        <p:grpSpPr>
          <a:xfrm>
            <a:off x="1107440" y="4301032"/>
            <a:ext cx="2417107" cy="2410422"/>
            <a:chOff x="1950720" y="3360458"/>
            <a:chExt cx="2417107" cy="2410422"/>
          </a:xfrm>
        </p:grpSpPr>
        <p:pic>
          <p:nvPicPr>
            <p:cNvPr id="5" name="Picture 4" descr="A group of red circles&#10;&#10;Description automatically generated with low confidence">
              <a:extLst>
                <a:ext uri="{FF2B5EF4-FFF2-40B4-BE49-F238E27FC236}">
                  <a16:creationId xmlns:a16="http://schemas.microsoft.com/office/drawing/2014/main" id="{2D5BEF23-D669-467D-7BF7-25B3C330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75" t="34079"/>
            <a:stretch/>
          </p:blipFill>
          <p:spPr>
            <a:xfrm>
              <a:off x="1950720" y="4033698"/>
              <a:ext cx="2251173" cy="1737182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0A4F72-FD97-4D57-4CC6-B75AB05698CD}"/>
                </a:ext>
              </a:extLst>
            </p:cNvPr>
            <p:cNvCxnSpPr/>
            <p:nvPr/>
          </p:nvCxnSpPr>
          <p:spPr>
            <a:xfrm flipV="1">
              <a:off x="2901383" y="3660001"/>
              <a:ext cx="528320" cy="4775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DEBFD57-0AA0-2E76-75F2-0F821235EF14}"/>
                    </a:ext>
                  </a:extLst>
                </p:cNvPr>
                <p:cNvSpPr txBox="1"/>
                <p:nvPr/>
              </p:nvSpPr>
              <p:spPr>
                <a:xfrm>
                  <a:off x="3429703" y="3360458"/>
                  <a:ext cx="495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DEBFD57-0AA0-2E76-75F2-0F821235E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703" y="3360458"/>
                  <a:ext cx="49526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0000" r="-5000" b="-13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8F0C6FD-F696-8A50-9FAD-31E70D61DD08}"/>
                </a:ext>
              </a:extLst>
            </p:cNvPr>
            <p:cNvCxnSpPr>
              <a:cxnSpLocks/>
            </p:cNvCxnSpPr>
            <p:nvPr/>
          </p:nvCxnSpPr>
          <p:spPr>
            <a:xfrm>
              <a:off x="3759199" y="4527608"/>
              <a:ext cx="104807" cy="4773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2B143C-DE46-AFFA-62D5-71C985DC6FE8}"/>
                    </a:ext>
                  </a:extLst>
                </p:cNvPr>
                <p:cNvSpPr txBox="1"/>
                <p:nvPr/>
              </p:nvSpPr>
              <p:spPr>
                <a:xfrm>
                  <a:off x="3872563" y="4959141"/>
                  <a:ext cx="495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b="1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2B143C-DE46-AFFA-62D5-71C985DC6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2563" y="4959141"/>
                  <a:ext cx="4952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000" r="-5000" b="-173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 descr="A group of red circles&#10;&#10;Description automatically generated with low confidence">
            <a:extLst>
              <a:ext uri="{FF2B5EF4-FFF2-40B4-BE49-F238E27FC236}">
                <a16:creationId xmlns:a16="http://schemas.microsoft.com/office/drawing/2014/main" id="{D0C532D0-D23F-01FD-40F9-F2BF71A7D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021" b="47978"/>
          <a:stretch/>
        </p:blipFill>
        <p:spPr>
          <a:xfrm>
            <a:off x="5876138" y="4687957"/>
            <a:ext cx="2118429" cy="1370899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3ABBA9D5-0420-9A22-A10A-F9D3BCA055BF}"/>
              </a:ext>
            </a:extLst>
          </p:cNvPr>
          <p:cNvSpPr/>
          <p:nvPr/>
        </p:nvSpPr>
        <p:spPr>
          <a:xfrm>
            <a:off x="4067205" y="5150237"/>
            <a:ext cx="1524000" cy="69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7308D-67CE-3ECF-CB08-48F07A3E5143}"/>
              </a:ext>
            </a:extLst>
          </p:cNvPr>
          <p:cNvSpPr txBox="1"/>
          <p:nvPr/>
        </p:nvSpPr>
        <p:spPr>
          <a:xfrm>
            <a:off x="3933564" y="4654669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Update positions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90FBED-C038-2220-8E70-12DDCA6D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Molecular Dynamics (MD) as a tool to measure g(</a:t>
            </a:r>
            <a:r>
              <a:rPr lang="en-GB" b="1" dirty="0"/>
              <a:t>r)</a:t>
            </a:r>
            <a:endParaRPr lang="en-GB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33E1D95-2C9B-723F-CBD0-A9879EA5BE7C}"/>
              </a:ext>
            </a:extLst>
          </p:cNvPr>
          <p:cNvSpPr/>
          <p:nvPr/>
        </p:nvSpPr>
        <p:spPr>
          <a:xfrm>
            <a:off x="8514081" y="5121869"/>
            <a:ext cx="1524000" cy="69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64A12-3A34-A1D3-D169-E33B35AA95CF}"/>
              </a:ext>
            </a:extLst>
          </p:cNvPr>
          <p:cNvSpPr txBox="1"/>
          <p:nvPr/>
        </p:nvSpPr>
        <p:spPr>
          <a:xfrm>
            <a:off x="8375510" y="4617600"/>
            <a:ext cx="16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 forces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E16192-1FC3-DA4E-6476-0439FB637027}"/>
              </a:ext>
            </a:extLst>
          </p:cNvPr>
          <p:cNvSpPr txBox="1"/>
          <p:nvPr/>
        </p:nvSpPr>
        <p:spPr>
          <a:xfrm>
            <a:off x="10426616" y="5283516"/>
            <a:ext cx="80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etc etc</a:t>
            </a:r>
          </a:p>
        </p:txBody>
      </p:sp>
    </p:spTree>
    <p:extLst>
      <p:ext uri="{BB962C8B-B14F-4D97-AF65-F5344CB8AC3E}">
        <p14:creationId xmlns:p14="http://schemas.microsoft.com/office/powerpoint/2010/main" val="235304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Treat our atoms as classical particles governed whose dynamics are governed by Hamilton’s equations of motion</a:t>
                </a:r>
              </a:p>
              <a:p>
                <a:endParaRPr lang="en-GB" dirty="0"/>
              </a:p>
              <a:p>
                <a:r>
                  <a:rPr lang="en-GB" dirty="0"/>
                  <a:t>Given a way to express the potential energy of a configuration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GB" dirty="0"/>
                  <a:t> (though non-trivial!), we can sample different configurations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02F28-8233-F7F1-AE13-F96FFFCAA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2590FBED-C038-2220-8E70-12DDCA6D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Molecular Dynamics (MD) as a tool to measure g(</a:t>
            </a:r>
            <a:r>
              <a:rPr lang="en-GB" b="1" dirty="0"/>
              <a:t>r)</a:t>
            </a:r>
            <a:endParaRPr lang="en-GB" dirty="0"/>
          </a:p>
        </p:txBody>
      </p:sp>
      <p:pic>
        <p:nvPicPr>
          <p:cNvPr id="4" name="Picture 3" descr="A group of red circles&#10;&#10;Description automatically generated with low confidence">
            <a:extLst>
              <a:ext uri="{FF2B5EF4-FFF2-40B4-BE49-F238E27FC236}">
                <a16:creationId xmlns:a16="http://schemas.microsoft.com/office/drawing/2014/main" id="{E48495DA-16E7-B98D-DDA9-45E607E9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34079"/>
          <a:stretch/>
        </p:blipFill>
        <p:spPr>
          <a:xfrm>
            <a:off x="1074310" y="4292323"/>
            <a:ext cx="2251173" cy="1737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group of red circles&#10;&#10;Description automatically generated with low confidence">
            <a:extLst>
              <a:ext uri="{FF2B5EF4-FFF2-40B4-BE49-F238E27FC236}">
                <a16:creationId xmlns:a16="http://schemas.microsoft.com/office/drawing/2014/main" id="{F0DE1AAC-6D4A-F55F-203D-06C0DD500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34079"/>
          <a:stretch/>
        </p:blipFill>
        <p:spPr>
          <a:xfrm>
            <a:off x="1226710" y="4444723"/>
            <a:ext cx="2251173" cy="1737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group of red circles&#10;&#10;Description automatically generated with low confidence">
            <a:extLst>
              <a:ext uri="{FF2B5EF4-FFF2-40B4-BE49-F238E27FC236}">
                <a16:creationId xmlns:a16="http://schemas.microsoft.com/office/drawing/2014/main" id="{983E0784-0523-F150-3ABD-2B3F3F88D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34079"/>
          <a:stretch/>
        </p:blipFill>
        <p:spPr>
          <a:xfrm>
            <a:off x="1379110" y="4597123"/>
            <a:ext cx="2251173" cy="1737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A group of red circles&#10;&#10;Description automatically generated with low confidence">
            <a:extLst>
              <a:ext uri="{FF2B5EF4-FFF2-40B4-BE49-F238E27FC236}">
                <a16:creationId xmlns:a16="http://schemas.microsoft.com/office/drawing/2014/main" id="{3347DA49-AA46-B188-F1BA-11BEA0138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34079"/>
          <a:stretch/>
        </p:blipFill>
        <p:spPr>
          <a:xfrm>
            <a:off x="1531510" y="4749523"/>
            <a:ext cx="2251173" cy="1737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A group of red circles&#10;&#10;Description automatically generated with low confidence">
            <a:extLst>
              <a:ext uri="{FF2B5EF4-FFF2-40B4-BE49-F238E27FC236}">
                <a16:creationId xmlns:a16="http://schemas.microsoft.com/office/drawing/2014/main" id="{A8FBD040-BA8C-6918-3108-8A27A798F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34079"/>
          <a:stretch/>
        </p:blipFill>
        <p:spPr>
          <a:xfrm>
            <a:off x="1683910" y="4901923"/>
            <a:ext cx="2251173" cy="1737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A group of red circles&#10;&#10;Description automatically generated with low confidence">
            <a:extLst>
              <a:ext uri="{FF2B5EF4-FFF2-40B4-BE49-F238E27FC236}">
                <a16:creationId xmlns:a16="http://schemas.microsoft.com/office/drawing/2014/main" id="{FFBA5F5F-3CA6-5226-A059-7746E9072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34079"/>
          <a:stretch/>
        </p:blipFill>
        <p:spPr>
          <a:xfrm>
            <a:off x="1836310" y="5054323"/>
            <a:ext cx="2251173" cy="1737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00E2E5-DE4E-E196-887C-1157541286C8}"/>
              </a:ext>
            </a:extLst>
          </p:cNvPr>
          <p:cNvCxnSpPr/>
          <p:nvPr/>
        </p:nvCxnSpPr>
        <p:spPr>
          <a:xfrm>
            <a:off x="4333461" y="4292323"/>
            <a:ext cx="1033669" cy="1173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617E1F-0896-DCAC-722C-52E50DAD01F0}"/>
              </a:ext>
            </a:extLst>
          </p:cNvPr>
          <p:cNvSpPr txBox="1"/>
          <p:nvPr/>
        </p:nvSpPr>
        <p:spPr>
          <a:xfrm>
            <a:off x="5125356" y="4649898"/>
            <a:ext cx="10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trajectory</a:t>
            </a:r>
          </a:p>
        </p:txBody>
      </p:sp>
    </p:spTree>
    <p:extLst>
      <p:ext uri="{BB962C8B-B14F-4D97-AF65-F5344CB8AC3E}">
        <p14:creationId xmlns:p14="http://schemas.microsoft.com/office/powerpoint/2010/main" val="6995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02F28-8233-F7F1-AE13-F96FFFCA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Analyse molecular dynamics trajectories using VMD.</a:t>
            </a:r>
          </a:p>
          <a:p>
            <a:endParaRPr lang="en-GB" dirty="0"/>
          </a:p>
          <a:p>
            <a:r>
              <a:rPr lang="en-GB" dirty="0"/>
              <a:t>4 different trajectories of H</a:t>
            </a:r>
            <a:r>
              <a:rPr lang="en-GB" baseline="-25000" dirty="0"/>
              <a:t>2</a:t>
            </a:r>
            <a:r>
              <a:rPr lang="en-GB" dirty="0"/>
              <a:t>O are provided:</a:t>
            </a:r>
          </a:p>
          <a:p>
            <a:pPr lvl="1"/>
            <a:r>
              <a:rPr lang="en-GB" dirty="0"/>
              <a:t>Solid @ 273 K</a:t>
            </a:r>
          </a:p>
          <a:p>
            <a:pPr lvl="1"/>
            <a:r>
              <a:rPr lang="en-GB" dirty="0"/>
              <a:t>Liquid @ 300 K </a:t>
            </a:r>
          </a:p>
          <a:p>
            <a:pPr lvl="1"/>
            <a:r>
              <a:rPr lang="en-GB" dirty="0"/>
              <a:t>Liquid @ 580 K (high pressure)</a:t>
            </a:r>
          </a:p>
          <a:p>
            <a:pPr lvl="1"/>
            <a:r>
              <a:rPr lang="en-GB" dirty="0"/>
              <a:t>Gas at 580 K</a:t>
            </a:r>
          </a:p>
          <a:p>
            <a:pPr lvl="1"/>
            <a:endParaRPr lang="en-GB" dirty="0"/>
          </a:p>
          <a:p>
            <a:r>
              <a:rPr lang="en-GB" dirty="0"/>
              <a:t>Goal: to compare and rationalise the differences between the RDFs for the different phases of matter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90FBED-C038-2220-8E70-12DDCA6D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This Lab</a:t>
            </a:r>
          </a:p>
        </p:txBody>
      </p:sp>
    </p:spTree>
    <p:extLst>
      <p:ext uri="{BB962C8B-B14F-4D97-AF65-F5344CB8AC3E}">
        <p14:creationId xmlns:p14="http://schemas.microsoft.com/office/powerpoint/2010/main" val="204548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5961-2D5E-4ED4-1B45-45D3B7F0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VMD Basics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FBC7E69-52BD-9B87-F81D-D42737F6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4" y="1467048"/>
            <a:ext cx="6352316" cy="270865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3897D36-C3A4-3228-C2A4-1E7508FE9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738" b="32018"/>
          <a:stretch/>
        </p:blipFill>
        <p:spPr>
          <a:xfrm>
            <a:off x="696884" y="4454644"/>
            <a:ext cx="3276600" cy="1872615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CE63CAE-B2D9-04B2-4B9D-356B2373A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82"/>
          <a:stretch/>
        </p:blipFill>
        <p:spPr>
          <a:xfrm>
            <a:off x="7847911" y="3572686"/>
            <a:ext cx="2560320" cy="2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6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533FD0-F674-D91C-8B5F-EF56681EDC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VMD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533FD0-F674-D91C-8B5F-EF56681ED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019EBD-8754-0180-BF5B-483CF5841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2326" y="1690687"/>
            <a:ext cx="7269293" cy="3333237"/>
          </a:xfrm>
        </p:spPr>
      </p:pic>
      <p:sp>
        <p:nvSpPr>
          <p:cNvPr id="6" name="Doughnut 5">
            <a:extLst>
              <a:ext uri="{FF2B5EF4-FFF2-40B4-BE49-F238E27FC236}">
                <a16:creationId xmlns:a16="http://schemas.microsoft.com/office/drawing/2014/main" id="{43AE7C0A-EFE4-4447-B236-721CC7EADF34}"/>
              </a:ext>
            </a:extLst>
          </p:cNvPr>
          <p:cNvSpPr/>
          <p:nvPr/>
        </p:nvSpPr>
        <p:spPr>
          <a:xfrm>
            <a:off x="9483702" y="4094173"/>
            <a:ext cx="1151906" cy="724395"/>
          </a:xfrm>
          <a:prstGeom prst="donut">
            <a:avLst>
              <a:gd name="adj" fmla="val 63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425E21-13BF-0B29-0DF2-6C5AB4A65CA7}"/>
              </a:ext>
            </a:extLst>
          </p:cNvPr>
          <p:cNvCxnSpPr/>
          <p:nvPr/>
        </p:nvCxnSpPr>
        <p:spPr>
          <a:xfrm flipH="1">
            <a:off x="8901809" y="858850"/>
            <a:ext cx="1306286" cy="25531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194738-61C8-CDE3-E57E-F932CF2DD246}"/>
              </a:ext>
            </a:extLst>
          </p:cNvPr>
          <p:cNvSpPr txBox="1"/>
          <p:nvPr/>
        </p:nvSpPr>
        <p:spPr>
          <a:xfrm>
            <a:off x="10136131" y="414530"/>
            <a:ext cx="1640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last frame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26BB842-47DC-1320-FD7B-F419DE853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7" y="2768863"/>
            <a:ext cx="4549964" cy="36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428</Words>
  <Application>Microsoft Macintosh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Lab 4: Liquids</vt:lpstr>
      <vt:lpstr>The Radial Distribution Function, g(r)</vt:lpstr>
      <vt:lpstr>The Radial Distribution Function, g(r)</vt:lpstr>
      <vt:lpstr>The Radial Distribution Function, g(r)</vt:lpstr>
      <vt:lpstr>Molecular Dynamics (MD) as a tool to measure g(r)</vt:lpstr>
      <vt:lpstr>Molecular Dynamics (MD) as a tool to measure g(r)</vt:lpstr>
      <vt:lpstr>This Lab</vt:lpstr>
      <vt:lpstr>VMD Basics</vt:lpstr>
      <vt:lpstr>g(r) with VMD</vt:lpstr>
      <vt:lpstr>g(r) with VMD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4: Liquids</dc:title>
  <dc:creator>Joe Abbott</dc:creator>
  <cp:lastModifiedBy>Joe Abbott</cp:lastModifiedBy>
  <cp:revision>36</cp:revision>
  <dcterms:created xsi:type="dcterms:W3CDTF">2023-05-08T09:47:42Z</dcterms:created>
  <dcterms:modified xsi:type="dcterms:W3CDTF">2023-05-11T14:38:57Z</dcterms:modified>
</cp:coreProperties>
</file>