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7" r:id="rId5"/>
    <p:sldId id="314" r:id="rId6"/>
    <p:sldId id="322" r:id="rId7"/>
    <p:sldId id="305" r:id="rId8"/>
    <p:sldId id="306" r:id="rId9"/>
    <p:sldId id="309" r:id="rId10"/>
    <p:sldId id="308" r:id="rId11"/>
    <p:sldId id="310" r:id="rId12"/>
    <p:sldId id="318" r:id="rId13"/>
    <p:sldId id="317" r:id="rId14"/>
    <p:sldId id="319" r:id="rId15"/>
    <p:sldId id="320" r:id="rId16"/>
    <p:sldId id="321" r:id="rId17"/>
    <p:sldId id="304" r:id="rId18"/>
    <p:sldId id="261" r:id="rId19"/>
    <p:sldId id="274" r:id="rId20"/>
    <p:sldId id="302" r:id="rId21"/>
    <p:sldId id="278" r:id="rId22"/>
    <p:sldId id="281" r:id="rId23"/>
    <p:sldId id="293" r:id="rId24"/>
    <p:sldId id="294" r:id="rId25"/>
    <p:sldId id="323" r:id="rId26"/>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562"/>
  </p:normalViewPr>
  <p:slideViewPr>
    <p:cSldViewPr snapToGrid="0">
      <p:cViewPr varScale="1">
        <p:scale>
          <a:sx n="85" d="100"/>
          <a:sy n="85" d="100"/>
        </p:scale>
        <p:origin x="1592" y="160"/>
      </p:cViewPr>
      <p:guideLst/>
    </p:cSldViewPr>
  </p:slideViewPr>
  <p:outlineViewPr>
    <p:cViewPr>
      <p:scale>
        <a:sx n="33" d="100"/>
        <a:sy n="33" d="100"/>
      </p:scale>
      <p:origin x="0" y="0"/>
    </p:cViewPr>
    <p:sldLst>
      <p:sld r:id="rId1" collapse="1"/>
    </p:sldLst>
  </p:outlineViewPr>
  <p:notesTextViewPr>
    <p:cViewPr>
      <p:scale>
        <a:sx n="1" d="1"/>
        <a:sy n="1" d="1"/>
      </p:scale>
      <p:origin x="0" y="-7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ardo Chiarotti" userId="ab5edbb9-acad-4487-bade-3c9a59547f80" providerId="ADAL" clId="{8F8A32E2-FF44-3D4C-8C53-7AD4AC286914}"/>
    <pc:docChg chg="undo redo custSel addSld delSld modSld sldOrd">
      <pc:chgData name="Edoardo Chiarotti" userId="ab5edbb9-acad-4487-bade-3c9a59547f80" providerId="ADAL" clId="{8F8A32E2-FF44-3D4C-8C53-7AD4AC286914}" dt="2024-03-20T07:27:20.429" v="11926"/>
      <pc:docMkLst>
        <pc:docMk/>
      </pc:docMkLst>
      <pc:sldChg chg="modSp mod">
        <pc:chgData name="Edoardo Chiarotti" userId="ab5edbb9-acad-4487-bade-3c9a59547f80" providerId="ADAL" clId="{8F8A32E2-FF44-3D4C-8C53-7AD4AC286914}" dt="2024-03-13T16:13:32.259" v="10638" actId="20577"/>
        <pc:sldMkLst>
          <pc:docMk/>
          <pc:sldMk cId="3287748139" sldId="257"/>
        </pc:sldMkLst>
        <pc:spChg chg="mod">
          <ac:chgData name="Edoardo Chiarotti" userId="ab5edbb9-acad-4487-bade-3c9a59547f80" providerId="ADAL" clId="{8F8A32E2-FF44-3D4C-8C53-7AD4AC286914}" dt="2024-03-13T08:11:12.151" v="27" actId="20577"/>
          <ac:spMkLst>
            <pc:docMk/>
            <pc:sldMk cId="3287748139" sldId="257"/>
            <ac:spMk id="2" creationId="{3A68A0E4-3C47-6DD4-E7BB-FE52FE412462}"/>
          </ac:spMkLst>
        </pc:spChg>
        <pc:spChg chg="mod">
          <ac:chgData name="Edoardo Chiarotti" userId="ab5edbb9-acad-4487-bade-3c9a59547f80" providerId="ADAL" clId="{8F8A32E2-FF44-3D4C-8C53-7AD4AC286914}" dt="2024-03-13T16:13:32.259" v="10638" actId="20577"/>
          <ac:spMkLst>
            <pc:docMk/>
            <pc:sldMk cId="3287748139" sldId="257"/>
            <ac:spMk id="3" creationId="{FD588737-BDAE-8776-A365-1CA92B39C782}"/>
          </ac:spMkLst>
        </pc:spChg>
      </pc:sldChg>
      <pc:sldChg chg="del">
        <pc:chgData name="Edoardo Chiarotti" userId="ab5edbb9-acad-4487-bade-3c9a59547f80" providerId="ADAL" clId="{8F8A32E2-FF44-3D4C-8C53-7AD4AC286914}" dt="2024-03-13T15:30:54.959" v="10506" actId="2696"/>
        <pc:sldMkLst>
          <pc:docMk/>
          <pc:sldMk cId="2326408919" sldId="258"/>
        </pc:sldMkLst>
      </pc:sldChg>
      <pc:sldChg chg="modSp mod ord">
        <pc:chgData name="Edoardo Chiarotti" userId="ab5edbb9-acad-4487-bade-3c9a59547f80" providerId="ADAL" clId="{8F8A32E2-FF44-3D4C-8C53-7AD4AC286914}" dt="2024-03-13T16:26:00.234" v="10819" actId="20577"/>
        <pc:sldMkLst>
          <pc:docMk/>
          <pc:sldMk cId="491922396" sldId="261"/>
        </pc:sldMkLst>
        <pc:spChg chg="mod">
          <ac:chgData name="Edoardo Chiarotti" userId="ab5edbb9-acad-4487-bade-3c9a59547f80" providerId="ADAL" clId="{8F8A32E2-FF44-3D4C-8C53-7AD4AC286914}" dt="2024-03-13T16:26:00.234" v="10819" actId="20577"/>
          <ac:spMkLst>
            <pc:docMk/>
            <pc:sldMk cId="491922396" sldId="261"/>
            <ac:spMk id="2" creationId="{CFCD3382-F16E-203E-C6FC-FC1988CCDA91}"/>
          </ac:spMkLst>
        </pc:spChg>
        <pc:spChg chg="mod">
          <ac:chgData name="Edoardo Chiarotti" userId="ab5edbb9-acad-4487-bade-3c9a59547f80" providerId="ADAL" clId="{8F8A32E2-FF44-3D4C-8C53-7AD4AC286914}" dt="2024-03-13T15:33:11.756" v="10608" actId="1076"/>
          <ac:spMkLst>
            <pc:docMk/>
            <pc:sldMk cId="491922396" sldId="261"/>
            <ac:spMk id="3" creationId="{C0407A1D-6F82-06B7-DFC0-A86F8698D148}"/>
          </ac:spMkLst>
        </pc:spChg>
      </pc:sldChg>
      <pc:sldChg chg="del">
        <pc:chgData name="Edoardo Chiarotti" userId="ab5edbb9-acad-4487-bade-3c9a59547f80" providerId="ADAL" clId="{8F8A32E2-FF44-3D4C-8C53-7AD4AC286914}" dt="2024-03-13T15:28:51.310" v="10419" actId="2696"/>
        <pc:sldMkLst>
          <pc:docMk/>
          <pc:sldMk cId="4025544011" sldId="279"/>
        </pc:sldMkLst>
      </pc:sldChg>
      <pc:sldChg chg="modSp mod">
        <pc:chgData name="Edoardo Chiarotti" userId="ab5edbb9-acad-4487-bade-3c9a59547f80" providerId="ADAL" clId="{8F8A32E2-FF44-3D4C-8C53-7AD4AC286914}" dt="2024-03-13T15:29:43.339" v="10502" actId="27636"/>
        <pc:sldMkLst>
          <pc:docMk/>
          <pc:sldMk cId="4013217342" sldId="281"/>
        </pc:sldMkLst>
        <pc:spChg chg="mod">
          <ac:chgData name="Edoardo Chiarotti" userId="ab5edbb9-acad-4487-bade-3c9a59547f80" providerId="ADAL" clId="{8F8A32E2-FF44-3D4C-8C53-7AD4AC286914}" dt="2024-03-13T15:29:43.339" v="10502" actId="27636"/>
          <ac:spMkLst>
            <pc:docMk/>
            <pc:sldMk cId="4013217342" sldId="281"/>
            <ac:spMk id="2" creationId="{3D2A70B0-0081-8F48-137D-1B91BA806D95}"/>
          </ac:spMkLst>
        </pc:spChg>
      </pc:sldChg>
      <pc:sldChg chg="del">
        <pc:chgData name="Edoardo Chiarotti" userId="ab5edbb9-acad-4487-bade-3c9a59547f80" providerId="ADAL" clId="{8F8A32E2-FF44-3D4C-8C53-7AD4AC286914}" dt="2024-03-13T15:30:54.955" v="10503" actId="2696"/>
        <pc:sldMkLst>
          <pc:docMk/>
          <pc:sldMk cId="2252430251" sldId="282"/>
        </pc:sldMkLst>
      </pc:sldChg>
      <pc:sldChg chg="del">
        <pc:chgData name="Edoardo Chiarotti" userId="ab5edbb9-acad-4487-bade-3c9a59547f80" providerId="ADAL" clId="{8F8A32E2-FF44-3D4C-8C53-7AD4AC286914}" dt="2024-03-13T15:29:07.479" v="10420" actId="2696"/>
        <pc:sldMkLst>
          <pc:docMk/>
          <pc:sldMk cId="4244558701" sldId="283"/>
        </pc:sldMkLst>
      </pc:sldChg>
      <pc:sldChg chg="del">
        <pc:chgData name="Edoardo Chiarotti" userId="ab5edbb9-acad-4487-bade-3c9a59547f80" providerId="ADAL" clId="{8F8A32E2-FF44-3D4C-8C53-7AD4AC286914}" dt="2024-03-13T15:31:32.401" v="10547" actId="2696"/>
        <pc:sldMkLst>
          <pc:docMk/>
          <pc:sldMk cId="3688688157" sldId="297"/>
        </pc:sldMkLst>
      </pc:sldChg>
      <pc:sldChg chg="del">
        <pc:chgData name="Edoardo Chiarotti" userId="ab5edbb9-acad-4487-bade-3c9a59547f80" providerId="ADAL" clId="{8F8A32E2-FF44-3D4C-8C53-7AD4AC286914}" dt="2024-03-13T15:30:54.957" v="10504" actId="2696"/>
        <pc:sldMkLst>
          <pc:docMk/>
          <pc:sldMk cId="3369738363" sldId="300"/>
        </pc:sldMkLst>
      </pc:sldChg>
      <pc:sldChg chg="del">
        <pc:chgData name="Edoardo Chiarotti" userId="ab5edbb9-acad-4487-bade-3c9a59547f80" providerId="ADAL" clId="{8F8A32E2-FF44-3D4C-8C53-7AD4AC286914}" dt="2024-03-13T15:30:54.958" v="10505" actId="2696"/>
        <pc:sldMkLst>
          <pc:docMk/>
          <pc:sldMk cId="2658525569" sldId="303"/>
        </pc:sldMkLst>
      </pc:sldChg>
      <pc:sldChg chg="modSp mod ord">
        <pc:chgData name="Edoardo Chiarotti" userId="ab5edbb9-acad-4487-bade-3c9a59547f80" providerId="ADAL" clId="{8F8A32E2-FF44-3D4C-8C53-7AD4AC286914}" dt="2024-03-13T15:32:53.690" v="10607" actId="1076"/>
        <pc:sldMkLst>
          <pc:docMk/>
          <pc:sldMk cId="1116302281" sldId="304"/>
        </pc:sldMkLst>
        <pc:spChg chg="mod">
          <ac:chgData name="Edoardo Chiarotti" userId="ab5edbb9-acad-4487-bade-3c9a59547f80" providerId="ADAL" clId="{8F8A32E2-FF44-3D4C-8C53-7AD4AC286914}" dt="2024-03-13T15:32:18.811" v="10604" actId="20577"/>
          <ac:spMkLst>
            <pc:docMk/>
            <pc:sldMk cId="1116302281" sldId="304"/>
            <ac:spMk id="2" creationId="{A5F0BF68-00E8-4E3F-EFC4-8AA4BF2BC3CA}"/>
          </ac:spMkLst>
        </pc:spChg>
        <pc:spChg chg="mod">
          <ac:chgData name="Edoardo Chiarotti" userId="ab5edbb9-acad-4487-bade-3c9a59547f80" providerId="ADAL" clId="{8F8A32E2-FF44-3D4C-8C53-7AD4AC286914}" dt="2024-03-13T15:32:53.690" v="10607" actId="1076"/>
          <ac:spMkLst>
            <pc:docMk/>
            <pc:sldMk cId="1116302281" sldId="304"/>
            <ac:spMk id="6" creationId="{4CD69BCB-6389-5777-5181-7A3CB9198F12}"/>
          </ac:spMkLst>
        </pc:spChg>
        <pc:picChg chg="mod">
          <ac:chgData name="Edoardo Chiarotti" userId="ab5edbb9-acad-4487-bade-3c9a59547f80" providerId="ADAL" clId="{8F8A32E2-FF44-3D4C-8C53-7AD4AC286914}" dt="2024-03-13T15:32:53.690" v="10607" actId="1076"/>
          <ac:picMkLst>
            <pc:docMk/>
            <pc:sldMk cId="1116302281" sldId="304"/>
            <ac:picMk id="5" creationId="{ADF27424-8410-46EE-91A2-3B306DEF8849}"/>
          </ac:picMkLst>
        </pc:picChg>
      </pc:sldChg>
      <pc:sldChg chg="modSp new mod">
        <pc:chgData name="Edoardo Chiarotti" userId="ab5edbb9-acad-4487-bade-3c9a59547f80" providerId="ADAL" clId="{8F8A32E2-FF44-3D4C-8C53-7AD4AC286914}" dt="2024-03-20T07:22:49.341" v="11641" actId="113"/>
        <pc:sldMkLst>
          <pc:docMk/>
          <pc:sldMk cId="2145462664" sldId="305"/>
        </pc:sldMkLst>
        <pc:spChg chg="mod">
          <ac:chgData name="Edoardo Chiarotti" userId="ab5edbb9-acad-4487-bade-3c9a59547f80" providerId="ADAL" clId="{8F8A32E2-FF44-3D4C-8C53-7AD4AC286914}" dt="2024-03-20T07:22:49.341" v="11641" actId="113"/>
          <ac:spMkLst>
            <pc:docMk/>
            <pc:sldMk cId="2145462664" sldId="305"/>
            <ac:spMk id="2" creationId="{2B8C6519-AC70-DCAD-E547-65C21305D79F}"/>
          </ac:spMkLst>
        </pc:spChg>
        <pc:spChg chg="mod">
          <ac:chgData name="Edoardo Chiarotti" userId="ab5edbb9-acad-4487-bade-3c9a59547f80" providerId="ADAL" clId="{8F8A32E2-FF44-3D4C-8C53-7AD4AC286914}" dt="2024-03-13T08:14:16.230" v="64" actId="20577"/>
          <ac:spMkLst>
            <pc:docMk/>
            <pc:sldMk cId="2145462664" sldId="305"/>
            <ac:spMk id="3" creationId="{5168B22A-4D48-E0A4-897E-54F816049399}"/>
          </ac:spMkLst>
        </pc:spChg>
      </pc:sldChg>
      <pc:sldChg chg="addSp delSp modSp add mod delAnim modAnim modNotesTx">
        <pc:chgData name="Edoardo Chiarotti" userId="ab5edbb9-acad-4487-bade-3c9a59547f80" providerId="ADAL" clId="{8F8A32E2-FF44-3D4C-8C53-7AD4AC286914}" dt="2024-03-20T07:27:20.429" v="11926"/>
        <pc:sldMkLst>
          <pc:docMk/>
          <pc:sldMk cId="489739946" sldId="306"/>
        </pc:sldMkLst>
        <pc:spChg chg="mod">
          <ac:chgData name="Edoardo Chiarotti" userId="ab5edbb9-acad-4487-bade-3c9a59547f80" providerId="ADAL" clId="{8F8A32E2-FF44-3D4C-8C53-7AD4AC286914}" dt="2024-03-13T17:19:22.214" v="11464" actId="20577"/>
          <ac:spMkLst>
            <pc:docMk/>
            <pc:sldMk cId="489739946" sldId="306"/>
            <ac:spMk id="2" creationId="{2B8C6519-AC70-DCAD-E547-65C21305D79F}"/>
          </ac:spMkLst>
        </pc:spChg>
        <pc:spChg chg="mod">
          <ac:chgData name="Edoardo Chiarotti" userId="ab5edbb9-acad-4487-bade-3c9a59547f80" providerId="ADAL" clId="{8F8A32E2-FF44-3D4C-8C53-7AD4AC286914}" dt="2024-03-20T07:24:04.791" v="11654" actId="20577"/>
          <ac:spMkLst>
            <pc:docMk/>
            <pc:sldMk cId="489739946" sldId="306"/>
            <ac:spMk id="3" creationId="{5168B22A-4D48-E0A4-897E-54F816049399}"/>
          </ac:spMkLst>
        </pc:spChg>
        <pc:spChg chg="add mod">
          <ac:chgData name="Edoardo Chiarotti" userId="ab5edbb9-acad-4487-bade-3c9a59547f80" providerId="ADAL" clId="{8F8A32E2-FF44-3D4C-8C53-7AD4AC286914}" dt="2024-03-13T10:25:01.678" v="1552" actId="164"/>
          <ac:spMkLst>
            <pc:docMk/>
            <pc:sldMk cId="489739946" sldId="306"/>
            <ac:spMk id="6" creationId="{F399F95E-23CF-47C5-4901-5CC92BD17FCD}"/>
          </ac:spMkLst>
        </pc:spChg>
        <pc:grpChg chg="add del mod">
          <ac:chgData name="Edoardo Chiarotti" userId="ab5edbb9-acad-4487-bade-3c9a59547f80" providerId="ADAL" clId="{8F8A32E2-FF44-3D4C-8C53-7AD4AC286914}" dt="2024-03-13T10:30:35.403" v="1601" actId="21"/>
          <ac:grpSpMkLst>
            <pc:docMk/>
            <pc:sldMk cId="489739946" sldId="306"/>
            <ac:grpSpMk id="7" creationId="{1FA05E11-BA07-5F3D-C88E-B9BB41D73225}"/>
          </ac:grpSpMkLst>
        </pc:grpChg>
        <pc:picChg chg="add mod">
          <ac:chgData name="Edoardo Chiarotti" userId="ab5edbb9-acad-4487-bade-3c9a59547f80" providerId="ADAL" clId="{8F8A32E2-FF44-3D4C-8C53-7AD4AC286914}" dt="2024-03-13T10:25:01.678" v="1552" actId="164"/>
          <ac:picMkLst>
            <pc:docMk/>
            <pc:sldMk cId="489739946" sldId="306"/>
            <ac:picMk id="5" creationId="{3DC9D381-BD1F-3BBB-11FA-8235ABB02BA5}"/>
          </ac:picMkLst>
        </pc:picChg>
      </pc:sldChg>
      <pc:sldChg chg="modSp new del mod">
        <pc:chgData name="Edoardo Chiarotti" userId="ab5edbb9-acad-4487-bade-3c9a59547f80" providerId="ADAL" clId="{8F8A32E2-FF44-3D4C-8C53-7AD4AC286914}" dt="2024-03-13T10:20:44.050" v="1421" actId="2696"/>
        <pc:sldMkLst>
          <pc:docMk/>
          <pc:sldMk cId="867396224" sldId="307"/>
        </pc:sldMkLst>
        <pc:spChg chg="mod">
          <ac:chgData name="Edoardo Chiarotti" userId="ab5edbb9-acad-4487-bade-3c9a59547f80" providerId="ADAL" clId="{8F8A32E2-FF44-3D4C-8C53-7AD4AC286914}" dt="2024-03-13T10:09:33.169" v="1263" actId="11"/>
          <ac:spMkLst>
            <pc:docMk/>
            <pc:sldMk cId="867396224" sldId="307"/>
            <ac:spMk id="2" creationId="{F77EB7D2-AF13-2C50-0981-5F945B21904A}"/>
          </ac:spMkLst>
        </pc:spChg>
        <pc:spChg chg="mod">
          <ac:chgData name="Edoardo Chiarotti" userId="ab5edbb9-acad-4487-bade-3c9a59547f80" providerId="ADAL" clId="{8F8A32E2-FF44-3D4C-8C53-7AD4AC286914}" dt="2024-03-13T10:08:24.671" v="1251" actId="27636"/>
          <ac:spMkLst>
            <pc:docMk/>
            <pc:sldMk cId="867396224" sldId="307"/>
            <ac:spMk id="3" creationId="{5A0793E3-2401-DFE4-E7B6-0A5280C0E271}"/>
          </ac:spMkLst>
        </pc:spChg>
      </pc:sldChg>
      <pc:sldChg chg="addSp modSp new mod modAnim">
        <pc:chgData name="Edoardo Chiarotti" userId="ab5edbb9-acad-4487-bade-3c9a59547f80" providerId="ADAL" clId="{8F8A32E2-FF44-3D4C-8C53-7AD4AC286914}" dt="2024-03-13T16:18:26.512" v="10735" actId="20577"/>
        <pc:sldMkLst>
          <pc:docMk/>
          <pc:sldMk cId="4033357488" sldId="308"/>
        </pc:sldMkLst>
        <pc:spChg chg="mod">
          <ac:chgData name="Edoardo Chiarotti" userId="ab5edbb9-acad-4487-bade-3c9a59547f80" providerId="ADAL" clId="{8F8A32E2-FF44-3D4C-8C53-7AD4AC286914}" dt="2024-03-13T16:18:26.512" v="10735" actId="20577"/>
          <ac:spMkLst>
            <pc:docMk/>
            <pc:sldMk cId="4033357488" sldId="308"/>
            <ac:spMk id="2" creationId="{9130329D-9C34-97D5-EFF8-94BF6B3C1BCD}"/>
          </ac:spMkLst>
        </pc:spChg>
        <pc:spChg chg="mod">
          <ac:chgData name="Edoardo Chiarotti" userId="ab5edbb9-acad-4487-bade-3c9a59547f80" providerId="ADAL" clId="{8F8A32E2-FF44-3D4C-8C53-7AD4AC286914}" dt="2024-03-13T10:44:55.482" v="2568"/>
          <ac:spMkLst>
            <pc:docMk/>
            <pc:sldMk cId="4033357488" sldId="308"/>
            <ac:spMk id="3" creationId="{863E16BD-090E-219F-D664-E4BFE5D0DB0E}"/>
          </ac:spMkLst>
        </pc:spChg>
        <pc:spChg chg="mod">
          <ac:chgData name="Edoardo Chiarotti" userId="ab5edbb9-acad-4487-bade-3c9a59547f80" providerId="ADAL" clId="{8F8A32E2-FF44-3D4C-8C53-7AD4AC286914}" dt="2024-03-13T10:30:38.086" v="1602"/>
          <ac:spMkLst>
            <pc:docMk/>
            <pc:sldMk cId="4033357488" sldId="308"/>
            <ac:spMk id="6" creationId="{25193A7E-3FA0-3187-D661-4D0ADE85EAE7}"/>
          </ac:spMkLst>
        </pc:spChg>
        <pc:grpChg chg="add mod">
          <ac:chgData name="Edoardo Chiarotti" userId="ab5edbb9-acad-4487-bade-3c9a59547f80" providerId="ADAL" clId="{8F8A32E2-FF44-3D4C-8C53-7AD4AC286914}" dt="2024-03-13T10:53:51.907" v="2628" actId="1076"/>
          <ac:grpSpMkLst>
            <pc:docMk/>
            <pc:sldMk cId="4033357488" sldId="308"/>
            <ac:grpSpMk id="4" creationId="{B31FD8EE-D48E-C89B-9543-250CCE568820}"/>
          </ac:grpSpMkLst>
        </pc:grpChg>
        <pc:picChg chg="mod">
          <ac:chgData name="Edoardo Chiarotti" userId="ab5edbb9-acad-4487-bade-3c9a59547f80" providerId="ADAL" clId="{8F8A32E2-FF44-3D4C-8C53-7AD4AC286914}" dt="2024-03-13T10:30:38.086" v="1602"/>
          <ac:picMkLst>
            <pc:docMk/>
            <pc:sldMk cId="4033357488" sldId="308"/>
            <ac:picMk id="5" creationId="{229585BF-AC53-0CFF-3193-2B52C898EC2F}"/>
          </ac:picMkLst>
        </pc:picChg>
      </pc:sldChg>
      <pc:sldChg chg="modSp new mod">
        <pc:chgData name="Edoardo Chiarotti" userId="ab5edbb9-acad-4487-bade-3c9a59547f80" providerId="ADAL" clId="{8F8A32E2-FF44-3D4C-8C53-7AD4AC286914}" dt="2024-03-13T16:16:51.836" v="10671" actId="113"/>
        <pc:sldMkLst>
          <pc:docMk/>
          <pc:sldMk cId="1212550380" sldId="309"/>
        </pc:sldMkLst>
        <pc:spChg chg="mod">
          <ac:chgData name="Edoardo Chiarotti" userId="ab5edbb9-acad-4487-bade-3c9a59547f80" providerId="ADAL" clId="{8F8A32E2-FF44-3D4C-8C53-7AD4AC286914}" dt="2024-03-13T16:16:51.836" v="10671" actId="113"/>
          <ac:spMkLst>
            <pc:docMk/>
            <pc:sldMk cId="1212550380" sldId="309"/>
            <ac:spMk id="2" creationId="{AEAC9BC8-3556-A960-29E6-BCA293D47109}"/>
          </ac:spMkLst>
        </pc:spChg>
        <pc:spChg chg="mod">
          <ac:chgData name="Edoardo Chiarotti" userId="ab5edbb9-acad-4487-bade-3c9a59547f80" providerId="ADAL" clId="{8F8A32E2-FF44-3D4C-8C53-7AD4AC286914}" dt="2024-03-13T10:31:25.417" v="1653" actId="20577"/>
          <ac:spMkLst>
            <pc:docMk/>
            <pc:sldMk cId="1212550380" sldId="309"/>
            <ac:spMk id="3" creationId="{D9AA03DB-080A-A823-6A1E-7152E06C3E76}"/>
          </ac:spMkLst>
        </pc:spChg>
      </pc:sldChg>
      <pc:sldChg chg="modSp new del mod">
        <pc:chgData name="Edoardo Chiarotti" userId="ab5edbb9-acad-4487-bade-3c9a59547f80" providerId="ADAL" clId="{8F8A32E2-FF44-3D4C-8C53-7AD4AC286914}" dt="2024-03-13T10:29:26.211" v="1600" actId="2696"/>
        <pc:sldMkLst>
          <pc:docMk/>
          <pc:sldMk cId="1730394642" sldId="309"/>
        </pc:sldMkLst>
        <pc:spChg chg="mod">
          <ac:chgData name="Edoardo Chiarotti" userId="ab5edbb9-acad-4487-bade-3c9a59547f80" providerId="ADAL" clId="{8F8A32E2-FF44-3D4C-8C53-7AD4AC286914}" dt="2024-03-13T10:27:17.852" v="1599" actId="20577"/>
          <ac:spMkLst>
            <pc:docMk/>
            <pc:sldMk cId="1730394642" sldId="309"/>
            <ac:spMk id="2" creationId="{035E2006-42C2-30E0-A60B-907BB33586AF}"/>
          </ac:spMkLst>
        </pc:spChg>
        <pc:spChg chg="mod">
          <ac:chgData name="Edoardo Chiarotti" userId="ab5edbb9-acad-4487-bade-3c9a59547f80" providerId="ADAL" clId="{8F8A32E2-FF44-3D4C-8C53-7AD4AC286914}" dt="2024-03-13T10:27:05.741" v="1594" actId="20577"/>
          <ac:spMkLst>
            <pc:docMk/>
            <pc:sldMk cId="1730394642" sldId="309"/>
            <ac:spMk id="3" creationId="{6ACE314C-BD40-D9D7-8F97-4B9327271AE7}"/>
          </ac:spMkLst>
        </pc:spChg>
      </pc:sldChg>
      <pc:sldChg chg="modSp add del mod">
        <pc:chgData name="Edoardo Chiarotti" userId="ab5edbb9-acad-4487-bade-3c9a59547f80" providerId="ADAL" clId="{8F8A32E2-FF44-3D4C-8C53-7AD4AC286914}" dt="2024-03-13T10:45:52.103" v="2580" actId="2696"/>
        <pc:sldMkLst>
          <pc:docMk/>
          <pc:sldMk cId="962995522" sldId="310"/>
        </pc:sldMkLst>
        <pc:spChg chg="mod">
          <ac:chgData name="Edoardo Chiarotti" userId="ab5edbb9-acad-4487-bade-3c9a59547f80" providerId="ADAL" clId="{8F8A32E2-FF44-3D4C-8C53-7AD4AC286914}" dt="2024-03-13T10:44:38.091" v="2567" actId="790"/>
          <ac:spMkLst>
            <pc:docMk/>
            <pc:sldMk cId="962995522" sldId="310"/>
            <ac:spMk id="2" creationId="{AEAC9BC8-3556-A960-29E6-BCA293D47109}"/>
          </ac:spMkLst>
        </pc:spChg>
      </pc:sldChg>
      <pc:sldChg chg="addSp delSp modSp add mod">
        <pc:chgData name="Edoardo Chiarotti" userId="ab5edbb9-acad-4487-bade-3c9a59547f80" providerId="ADAL" clId="{8F8A32E2-FF44-3D4C-8C53-7AD4AC286914}" dt="2024-03-13T16:18:41.226" v="10752" actId="20577"/>
        <pc:sldMkLst>
          <pc:docMk/>
          <pc:sldMk cId="1819327755" sldId="310"/>
        </pc:sldMkLst>
        <pc:spChg chg="mod">
          <ac:chgData name="Edoardo Chiarotti" userId="ab5edbb9-acad-4487-bade-3c9a59547f80" providerId="ADAL" clId="{8F8A32E2-FF44-3D4C-8C53-7AD4AC286914}" dt="2024-03-13T16:18:41.226" v="10752" actId="20577"/>
          <ac:spMkLst>
            <pc:docMk/>
            <pc:sldMk cId="1819327755" sldId="310"/>
            <ac:spMk id="2" creationId="{9130329D-9C34-97D5-EFF8-94BF6B3C1BCD}"/>
          </ac:spMkLst>
        </pc:spChg>
        <pc:spChg chg="add mod topLvl">
          <ac:chgData name="Edoardo Chiarotti" userId="ab5edbb9-acad-4487-bade-3c9a59547f80" providerId="ADAL" clId="{8F8A32E2-FF44-3D4C-8C53-7AD4AC286914}" dt="2024-03-13T12:12:37.562" v="3056" actId="164"/>
          <ac:spMkLst>
            <pc:docMk/>
            <pc:sldMk cId="1819327755" sldId="310"/>
            <ac:spMk id="9" creationId="{6384EA5D-72D3-F0B3-33B9-62772C08EC00}"/>
          </ac:spMkLst>
        </pc:spChg>
        <pc:grpChg chg="del">
          <ac:chgData name="Edoardo Chiarotti" userId="ab5edbb9-acad-4487-bade-3c9a59547f80" providerId="ADAL" clId="{8F8A32E2-FF44-3D4C-8C53-7AD4AC286914}" dt="2024-03-13T11:01:56.495" v="3006" actId="478"/>
          <ac:grpSpMkLst>
            <pc:docMk/>
            <pc:sldMk cId="1819327755" sldId="310"/>
            <ac:grpSpMk id="4" creationId="{B31FD8EE-D48E-C89B-9543-250CCE568820}"/>
          </ac:grpSpMkLst>
        </pc:grpChg>
        <pc:grpChg chg="add del mod">
          <ac:chgData name="Edoardo Chiarotti" userId="ab5edbb9-acad-4487-bade-3c9a59547f80" providerId="ADAL" clId="{8F8A32E2-FF44-3D4C-8C53-7AD4AC286914}" dt="2024-03-13T12:12:17.305" v="3052" actId="165"/>
          <ac:grpSpMkLst>
            <pc:docMk/>
            <pc:sldMk cId="1819327755" sldId="310"/>
            <ac:grpSpMk id="10" creationId="{ACC6534C-B584-838A-EAEF-06FFA97268AC}"/>
          </ac:grpSpMkLst>
        </pc:grpChg>
        <pc:grpChg chg="add mod">
          <ac:chgData name="Edoardo Chiarotti" userId="ab5edbb9-acad-4487-bade-3c9a59547f80" providerId="ADAL" clId="{8F8A32E2-FF44-3D4C-8C53-7AD4AC286914}" dt="2024-03-13T12:12:40.541" v="3057" actId="1076"/>
          <ac:grpSpMkLst>
            <pc:docMk/>
            <pc:sldMk cId="1819327755" sldId="310"/>
            <ac:grpSpMk id="11" creationId="{696D90DC-C14A-CE94-5D18-83AB97B0A0EC}"/>
          </ac:grpSpMkLst>
        </pc:grpChg>
        <pc:picChg chg="add mod topLvl">
          <ac:chgData name="Edoardo Chiarotti" userId="ab5edbb9-acad-4487-bade-3c9a59547f80" providerId="ADAL" clId="{8F8A32E2-FF44-3D4C-8C53-7AD4AC286914}" dt="2024-03-13T12:12:37.562" v="3056" actId="164"/>
          <ac:picMkLst>
            <pc:docMk/>
            <pc:sldMk cId="1819327755" sldId="310"/>
            <ac:picMk id="8" creationId="{9FBA8665-0564-9EC2-5F32-17401F9AAE43}"/>
          </ac:picMkLst>
        </pc:picChg>
      </pc:sldChg>
      <pc:sldChg chg="add del">
        <pc:chgData name="Edoardo Chiarotti" userId="ab5edbb9-acad-4487-bade-3c9a59547f80" providerId="ADAL" clId="{8F8A32E2-FF44-3D4C-8C53-7AD4AC286914}" dt="2024-03-13T10:17:05.132" v="1285" actId="2696"/>
        <pc:sldMkLst>
          <pc:docMk/>
          <pc:sldMk cId="2010053477" sldId="310"/>
        </pc:sldMkLst>
      </pc:sldChg>
      <pc:sldChg chg="modSp add del mod">
        <pc:chgData name="Edoardo Chiarotti" userId="ab5edbb9-acad-4487-bade-3c9a59547f80" providerId="ADAL" clId="{8F8A32E2-FF44-3D4C-8C53-7AD4AC286914}" dt="2024-03-13T10:20:41.125" v="1420" actId="2696"/>
        <pc:sldMkLst>
          <pc:docMk/>
          <pc:sldMk cId="2611723558" sldId="310"/>
        </pc:sldMkLst>
        <pc:spChg chg="mod">
          <ac:chgData name="Edoardo Chiarotti" userId="ab5edbb9-acad-4487-bade-3c9a59547f80" providerId="ADAL" clId="{8F8A32E2-FF44-3D4C-8C53-7AD4AC286914}" dt="2024-03-13T10:18:19.463" v="1339" actId="20577"/>
          <ac:spMkLst>
            <pc:docMk/>
            <pc:sldMk cId="2611723558" sldId="310"/>
            <ac:spMk id="2" creationId="{2B8C6519-AC70-DCAD-E547-65C21305D79F}"/>
          </ac:spMkLst>
        </pc:spChg>
      </pc:sldChg>
      <pc:sldChg chg="modSp new del mod">
        <pc:chgData name="Edoardo Chiarotti" userId="ab5edbb9-acad-4487-bade-3c9a59547f80" providerId="ADAL" clId="{8F8A32E2-FF44-3D4C-8C53-7AD4AC286914}" dt="2024-03-13T15:30:54.964" v="10510" actId="2696"/>
        <pc:sldMkLst>
          <pc:docMk/>
          <pc:sldMk cId="2134318895" sldId="311"/>
        </pc:sldMkLst>
        <pc:spChg chg="mod">
          <ac:chgData name="Edoardo Chiarotti" userId="ab5edbb9-acad-4487-bade-3c9a59547f80" providerId="ADAL" clId="{8F8A32E2-FF44-3D4C-8C53-7AD4AC286914}" dt="2024-03-13T12:24:45.930" v="3844" actId="27636"/>
          <ac:spMkLst>
            <pc:docMk/>
            <pc:sldMk cId="2134318895" sldId="311"/>
            <ac:spMk id="3" creationId="{4E4332DD-B779-DB17-8FB8-85E3E4A1A94B}"/>
          </ac:spMkLst>
        </pc:spChg>
      </pc:sldChg>
      <pc:sldChg chg="modSp new del mod ord">
        <pc:chgData name="Edoardo Chiarotti" userId="ab5edbb9-acad-4487-bade-3c9a59547f80" providerId="ADAL" clId="{8F8A32E2-FF44-3D4C-8C53-7AD4AC286914}" dt="2024-03-13T15:30:54.962" v="10508" actId="2696"/>
        <pc:sldMkLst>
          <pc:docMk/>
          <pc:sldMk cId="959983439" sldId="312"/>
        </pc:sldMkLst>
        <pc:spChg chg="mod">
          <ac:chgData name="Edoardo Chiarotti" userId="ab5edbb9-acad-4487-bade-3c9a59547f80" providerId="ADAL" clId="{8F8A32E2-FF44-3D4C-8C53-7AD4AC286914}" dt="2024-03-13T12:39:44.951" v="4979" actId="20577"/>
          <ac:spMkLst>
            <pc:docMk/>
            <pc:sldMk cId="959983439" sldId="312"/>
            <ac:spMk id="2" creationId="{7CB65B3D-96B4-FC10-380A-DDE8292EA3C2}"/>
          </ac:spMkLst>
        </pc:spChg>
        <pc:spChg chg="mod">
          <ac:chgData name="Edoardo Chiarotti" userId="ab5edbb9-acad-4487-bade-3c9a59547f80" providerId="ADAL" clId="{8F8A32E2-FF44-3D4C-8C53-7AD4AC286914}" dt="2024-03-13T12:15:42.436" v="3101" actId="20577"/>
          <ac:spMkLst>
            <pc:docMk/>
            <pc:sldMk cId="959983439" sldId="312"/>
            <ac:spMk id="3" creationId="{B00FCF7B-7583-358F-F092-4ACF95235C2B}"/>
          </ac:spMkLst>
        </pc:spChg>
      </pc:sldChg>
      <pc:sldChg chg="modSp add del mod ord modAnim">
        <pc:chgData name="Edoardo Chiarotti" userId="ab5edbb9-acad-4487-bade-3c9a59547f80" providerId="ADAL" clId="{8F8A32E2-FF44-3D4C-8C53-7AD4AC286914}" dt="2024-03-13T15:30:54.963" v="10509" actId="2696"/>
        <pc:sldMkLst>
          <pc:docMk/>
          <pc:sldMk cId="4091172335" sldId="313"/>
        </pc:sldMkLst>
        <pc:spChg chg="mod">
          <ac:chgData name="Edoardo Chiarotti" userId="ab5edbb9-acad-4487-bade-3c9a59547f80" providerId="ADAL" clId="{8F8A32E2-FF44-3D4C-8C53-7AD4AC286914}" dt="2024-03-13T13:38:45.451" v="6297" actId="20577"/>
          <ac:spMkLst>
            <pc:docMk/>
            <pc:sldMk cId="4091172335" sldId="313"/>
            <ac:spMk id="2" creationId="{7CB65B3D-96B4-FC10-380A-DDE8292EA3C2}"/>
          </ac:spMkLst>
        </pc:spChg>
      </pc:sldChg>
      <pc:sldChg chg="modSp new mod">
        <pc:chgData name="Edoardo Chiarotti" userId="ab5edbb9-acad-4487-bade-3c9a59547f80" providerId="ADAL" clId="{8F8A32E2-FF44-3D4C-8C53-7AD4AC286914}" dt="2024-03-13T16:12:20.166" v="10624" actId="5793"/>
        <pc:sldMkLst>
          <pc:docMk/>
          <pc:sldMk cId="2686470210" sldId="314"/>
        </pc:sldMkLst>
        <pc:spChg chg="mod">
          <ac:chgData name="Edoardo Chiarotti" userId="ab5edbb9-acad-4487-bade-3c9a59547f80" providerId="ADAL" clId="{8F8A32E2-FF44-3D4C-8C53-7AD4AC286914}" dt="2024-03-13T16:12:20.166" v="10624" actId="5793"/>
          <ac:spMkLst>
            <pc:docMk/>
            <pc:sldMk cId="2686470210" sldId="314"/>
            <ac:spMk id="2" creationId="{969C5AF4-2D42-92E6-3A09-934F4517BB28}"/>
          </ac:spMkLst>
        </pc:spChg>
        <pc:spChg chg="mod">
          <ac:chgData name="Edoardo Chiarotti" userId="ab5edbb9-acad-4487-bade-3c9a59547f80" providerId="ADAL" clId="{8F8A32E2-FF44-3D4C-8C53-7AD4AC286914}" dt="2024-03-13T12:41:04.049" v="5009" actId="20577"/>
          <ac:spMkLst>
            <pc:docMk/>
            <pc:sldMk cId="2686470210" sldId="314"/>
            <ac:spMk id="3" creationId="{8AAFE99F-6DB9-E232-87E5-D3A032C6F258}"/>
          </ac:spMkLst>
        </pc:spChg>
      </pc:sldChg>
      <pc:sldChg chg="modSp add del mod ord modAnim">
        <pc:chgData name="Edoardo Chiarotti" userId="ab5edbb9-acad-4487-bade-3c9a59547f80" providerId="ADAL" clId="{8F8A32E2-FF44-3D4C-8C53-7AD4AC286914}" dt="2024-03-13T15:30:54.960" v="10507" actId="2696"/>
        <pc:sldMkLst>
          <pc:docMk/>
          <pc:sldMk cId="3719860351" sldId="315"/>
        </pc:sldMkLst>
        <pc:spChg chg="mod">
          <ac:chgData name="Edoardo Chiarotti" userId="ab5edbb9-acad-4487-bade-3c9a59547f80" providerId="ADAL" clId="{8F8A32E2-FF44-3D4C-8C53-7AD4AC286914}" dt="2024-03-13T13:14:46.629" v="5584" actId="20577"/>
          <ac:spMkLst>
            <pc:docMk/>
            <pc:sldMk cId="3719860351" sldId="315"/>
            <ac:spMk id="2" creationId="{7CB65B3D-96B4-FC10-380A-DDE8292EA3C2}"/>
          </ac:spMkLst>
        </pc:spChg>
      </pc:sldChg>
      <pc:sldChg chg="modSp new del mod">
        <pc:chgData name="Edoardo Chiarotti" userId="ab5edbb9-acad-4487-bade-3c9a59547f80" providerId="ADAL" clId="{8F8A32E2-FF44-3D4C-8C53-7AD4AC286914}" dt="2024-03-13T16:14:44.820" v="10661" actId="2696"/>
        <pc:sldMkLst>
          <pc:docMk/>
          <pc:sldMk cId="1565514216" sldId="316"/>
        </pc:sldMkLst>
        <pc:spChg chg="mod">
          <ac:chgData name="Edoardo Chiarotti" userId="ab5edbb9-acad-4487-bade-3c9a59547f80" providerId="ADAL" clId="{8F8A32E2-FF44-3D4C-8C53-7AD4AC286914}" dt="2024-03-13T14:01:37.731" v="6353" actId="20577"/>
          <ac:spMkLst>
            <pc:docMk/>
            <pc:sldMk cId="1565514216" sldId="316"/>
            <ac:spMk id="2" creationId="{22E68D8D-5D82-573A-0C92-059E6750C867}"/>
          </ac:spMkLst>
        </pc:spChg>
        <pc:spChg chg="mod">
          <ac:chgData name="Edoardo Chiarotti" userId="ab5edbb9-acad-4487-bade-3c9a59547f80" providerId="ADAL" clId="{8F8A32E2-FF44-3D4C-8C53-7AD4AC286914}" dt="2024-03-13T13:17:54.316" v="5613" actId="20577"/>
          <ac:spMkLst>
            <pc:docMk/>
            <pc:sldMk cId="1565514216" sldId="316"/>
            <ac:spMk id="3" creationId="{6F4D4FD8-886C-42D7-53D1-6A0D95D2442E}"/>
          </ac:spMkLst>
        </pc:spChg>
      </pc:sldChg>
      <pc:sldChg chg="modSp new mod">
        <pc:chgData name="Edoardo Chiarotti" userId="ab5edbb9-acad-4487-bade-3c9a59547f80" providerId="ADAL" clId="{8F8A32E2-FF44-3D4C-8C53-7AD4AC286914}" dt="2024-03-20T07:12:34.635" v="11506" actId="20577"/>
        <pc:sldMkLst>
          <pc:docMk/>
          <pc:sldMk cId="4034356920" sldId="317"/>
        </pc:sldMkLst>
        <pc:spChg chg="mod">
          <ac:chgData name="Edoardo Chiarotti" userId="ab5edbb9-acad-4487-bade-3c9a59547f80" providerId="ADAL" clId="{8F8A32E2-FF44-3D4C-8C53-7AD4AC286914}" dt="2024-03-20T07:12:34.635" v="11506" actId="20577"/>
          <ac:spMkLst>
            <pc:docMk/>
            <pc:sldMk cId="4034356920" sldId="317"/>
            <ac:spMk id="2" creationId="{793BD599-F9FA-DB7B-4948-4353A02B3246}"/>
          </ac:spMkLst>
        </pc:spChg>
        <pc:spChg chg="mod">
          <ac:chgData name="Edoardo Chiarotti" userId="ab5edbb9-acad-4487-bade-3c9a59547f80" providerId="ADAL" clId="{8F8A32E2-FF44-3D4C-8C53-7AD4AC286914}" dt="2024-03-13T13:34:50.931" v="5969" actId="27636"/>
          <ac:spMkLst>
            <pc:docMk/>
            <pc:sldMk cId="4034356920" sldId="317"/>
            <ac:spMk id="3" creationId="{8F9B792D-DF8E-79A2-6AA7-42F328EB5F4E}"/>
          </ac:spMkLst>
        </pc:spChg>
      </pc:sldChg>
      <pc:sldChg chg="modSp new mod ord modNotesTx">
        <pc:chgData name="Edoardo Chiarotti" userId="ab5edbb9-acad-4487-bade-3c9a59547f80" providerId="ADAL" clId="{8F8A32E2-FF44-3D4C-8C53-7AD4AC286914}" dt="2024-03-20T07:09:01.977" v="11472"/>
        <pc:sldMkLst>
          <pc:docMk/>
          <pc:sldMk cId="3696954089" sldId="318"/>
        </pc:sldMkLst>
        <pc:spChg chg="mod">
          <ac:chgData name="Edoardo Chiarotti" userId="ab5edbb9-acad-4487-bade-3c9a59547f80" providerId="ADAL" clId="{8F8A32E2-FF44-3D4C-8C53-7AD4AC286914}" dt="2024-03-13T16:19:26.557" v="10755" actId="113"/>
          <ac:spMkLst>
            <pc:docMk/>
            <pc:sldMk cId="3696954089" sldId="318"/>
            <ac:spMk id="2" creationId="{8F68DF0C-D3E4-7150-7010-0D7FB057EDB1}"/>
          </ac:spMkLst>
        </pc:spChg>
        <pc:spChg chg="mod">
          <ac:chgData name="Edoardo Chiarotti" userId="ab5edbb9-acad-4487-bade-3c9a59547f80" providerId="ADAL" clId="{8F8A32E2-FF44-3D4C-8C53-7AD4AC286914}" dt="2024-03-13T14:01:48.441" v="6357" actId="27636"/>
          <ac:spMkLst>
            <pc:docMk/>
            <pc:sldMk cId="3696954089" sldId="318"/>
            <ac:spMk id="3" creationId="{40B274CB-F33F-4503-FB4A-DC09FE0E58F6}"/>
          </ac:spMkLst>
        </pc:spChg>
      </pc:sldChg>
      <pc:sldChg chg="modSp add mod modNotesTx">
        <pc:chgData name="Edoardo Chiarotti" userId="ab5edbb9-acad-4487-bade-3c9a59547f80" providerId="ADAL" clId="{8F8A32E2-FF44-3D4C-8C53-7AD4AC286914}" dt="2024-03-20T07:11:47.700" v="11487" actId="113"/>
        <pc:sldMkLst>
          <pc:docMk/>
          <pc:sldMk cId="4229671628" sldId="319"/>
        </pc:sldMkLst>
        <pc:spChg chg="mod">
          <ac:chgData name="Edoardo Chiarotti" userId="ab5edbb9-acad-4487-bade-3c9a59547f80" providerId="ADAL" clId="{8F8A32E2-FF44-3D4C-8C53-7AD4AC286914}" dt="2024-03-13T16:20:46.858" v="10773" actId="115"/>
          <ac:spMkLst>
            <pc:docMk/>
            <pc:sldMk cId="4229671628" sldId="319"/>
            <ac:spMk id="2" creationId="{793BD599-F9FA-DB7B-4948-4353A02B3246}"/>
          </ac:spMkLst>
        </pc:spChg>
      </pc:sldChg>
      <pc:sldChg chg="modSp new mod">
        <pc:chgData name="Edoardo Chiarotti" userId="ab5edbb9-acad-4487-bade-3c9a59547f80" providerId="ADAL" clId="{8F8A32E2-FF44-3D4C-8C53-7AD4AC286914}" dt="2024-03-13T16:21:23.305" v="10778" actId="115"/>
        <pc:sldMkLst>
          <pc:docMk/>
          <pc:sldMk cId="1894135806" sldId="320"/>
        </pc:sldMkLst>
        <pc:spChg chg="mod">
          <ac:chgData name="Edoardo Chiarotti" userId="ab5edbb9-acad-4487-bade-3c9a59547f80" providerId="ADAL" clId="{8F8A32E2-FF44-3D4C-8C53-7AD4AC286914}" dt="2024-03-13T16:21:23.305" v="10778" actId="115"/>
          <ac:spMkLst>
            <pc:docMk/>
            <pc:sldMk cId="1894135806" sldId="320"/>
            <ac:spMk id="2" creationId="{B4D16620-D8F5-2897-C419-810801D10B2E}"/>
          </ac:spMkLst>
        </pc:spChg>
        <pc:spChg chg="mod">
          <ac:chgData name="Edoardo Chiarotti" userId="ab5edbb9-acad-4487-bade-3c9a59547f80" providerId="ADAL" clId="{8F8A32E2-FF44-3D4C-8C53-7AD4AC286914}" dt="2024-03-13T14:30:54.175" v="7920" actId="27636"/>
          <ac:spMkLst>
            <pc:docMk/>
            <pc:sldMk cId="1894135806" sldId="320"/>
            <ac:spMk id="3" creationId="{2E7430E3-320A-4DD8-EBAC-2206E23D00E2}"/>
          </ac:spMkLst>
        </pc:spChg>
      </pc:sldChg>
      <pc:sldChg chg="addSp delSp modSp add mod">
        <pc:chgData name="Edoardo Chiarotti" userId="ab5edbb9-acad-4487-bade-3c9a59547f80" providerId="ADAL" clId="{8F8A32E2-FF44-3D4C-8C53-7AD4AC286914}" dt="2024-03-13T16:25:44.794" v="10800" actId="20577"/>
        <pc:sldMkLst>
          <pc:docMk/>
          <pc:sldMk cId="3296268906" sldId="321"/>
        </pc:sldMkLst>
        <pc:spChg chg="mod">
          <ac:chgData name="Edoardo Chiarotti" userId="ab5edbb9-acad-4487-bade-3c9a59547f80" providerId="ADAL" clId="{8F8A32E2-FF44-3D4C-8C53-7AD4AC286914}" dt="2024-03-13T16:25:44.794" v="10800" actId="20577"/>
          <ac:spMkLst>
            <pc:docMk/>
            <pc:sldMk cId="3296268906" sldId="321"/>
            <ac:spMk id="2" creationId="{B4D16620-D8F5-2897-C419-810801D10B2E}"/>
          </ac:spMkLst>
        </pc:spChg>
        <pc:spChg chg="mod">
          <ac:chgData name="Edoardo Chiarotti" userId="ab5edbb9-acad-4487-bade-3c9a59547f80" providerId="ADAL" clId="{8F8A32E2-FF44-3D4C-8C53-7AD4AC286914}" dt="2024-03-13T15:12:47.272" v="9764" actId="20577"/>
          <ac:spMkLst>
            <pc:docMk/>
            <pc:sldMk cId="3296268906" sldId="321"/>
            <ac:spMk id="3" creationId="{2E7430E3-320A-4DD8-EBAC-2206E23D00E2}"/>
          </ac:spMkLst>
        </pc:spChg>
        <pc:spChg chg="add del mod">
          <ac:chgData name="Edoardo Chiarotti" userId="ab5edbb9-acad-4487-bade-3c9a59547f80" providerId="ADAL" clId="{8F8A32E2-FF44-3D4C-8C53-7AD4AC286914}" dt="2024-03-13T15:14:35.241" v="9858" actId="478"/>
          <ac:spMkLst>
            <pc:docMk/>
            <pc:sldMk cId="3296268906" sldId="321"/>
            <ac:spMk id="4" creationId="{865731E9-A5A7-F695-804A-BA5DD8C7AC08}"/>
          </ac:spMkLst>
        </pc:spChg>
        <pc:picChg chg="add del mod">
          <ac:chgData name="Edoardo Chiarotti" userId="ab5edbb9-acad-4487-bade-3c9a59547f80" providerId="ADAL" clId="{8F8A32E2-FF44-3D4C-8C53-7AD4AC286914}" dt="2024-03-13T15:14:31.280" v="9856" actId="478"/>
          <ac:picMkLst>
            <pc:docMk/>
            <pc:sldMk cId="3296268906" sldId="321"/>
            <ac:picMk id="5" creationId="{D5CC0906-540C-3426-9066-24F04DDEC086}"/>
          </ac:picMkLst>
        </pc:picChg>
      </pc:sldChg>
      <pc:sldChg chg="addSp delSp modSp new mod">
        <pc:chgData name="Edoardo Chiarotti" userId="ab5edbb9-acad-4487-bade-3c9a59547f80" providerId="ADAL" clId="{8F8A32E2-FF44-3D4C-8C53-7AD4AC286914}" dt="2024-03-13T16:12:52.766" v="10630"/>
        <pc:sldMkLst>
          <pc:docMk/>
          <pc:sldMk cId="3226024413" sldId="322"/>
        </pc:sldMkLst>
        <pc:spChg chg="del">
          <ac:chgData name="Edoardo Chiarotti" userId="ab5edbb9-acad-4487-bade-3c9a59547f80" providerId="ADAL" clId="{8F8A32E2-FF44-3D4C-8C53-7AD4AC286914}" dt="2024-03-13T16:12:43.873" v="10628" actId="478"/>
          <ac:spMkLst>
            <pc:docMk/>
            <pc:sldMk cId="3226024413" sldId="322"/>
            <ac:spMk id="2" creationId="{A48423D9-50DD-F0CD-F2AD-E5A1BDF44528}"/>
          </ac:spMkLst>
        </pc:spChg>
        <pc:spChg chg="mod">
          <ac:chgData name="Edoardo Chiarotti" userId="ab5edbb9-acad-4487-bade-3c9a59547f80" providerId="ADAL" clId="{8F8A32E2-FF44-3D4C-8C53-7AD4AC286914}" dt="2024-03-13T16:12:52.766" v="10630"/>
          <ac:spMkLst>
            <pc:docMk/>
            <pc:sldMk cId="3226024413" sldId="322"/>
            <ac:spMk id="3" creationId="{D6CDAEC6-C9A4-4651-3CF1-2F5A74C10DA9}"/>
          </ac:spMkLst>
        </pc:spChg>
        <pc:spChg chg="mod">
          <ac:chgData name="Edoardo Chiarotti" userId="ab5edbb9-acad-4487-bade-3c9a59547f80" providerId="ADAL" clId="{8F8A32E2-FF44-3D4C-8C53-7AD4AC286914}" dt="2024-03-13T16:12:40.864" v="10626"/>
          <ac:spMkLst>
            <pc:docMk/>
            <pc:sldMk cId="3226024413" sldId="322"/>
            <ac:spMk id="6" creationId="{77CF166C-EED9-6932-F858-34A597682327}"/>
          </ac:spMkLst>
        </pc:spChg>
        <pc:spChg chg="mod">
          <ac:chgData name="Edoardo Chiarotti" userId="ab5edbb9-acad-4487-bade-3c9a59547f80" providerId="ADAL" clId="{8F8A32E2-FF44-3D4C-8C53-7AD4AC286914}" dt="2024-03-13T16:12:40.864" v="10626"/>
          <ac:spMkLst>
            <pc:docMk/>
            <pc:sldMk cId="3226024413" sldId="322"/>
            <ac:spMk id="7" creationId="{986A9B73-075C-7A74-857A-64DE2145FBE9}"/>
          </ac:spMkLst>
        </pc:spChg>
        <pc:spChg chg="mod">
          <ac:chgData name="Edoardo Chiarotti" userId="ab5edbb9-acad-4487-bade-3c9a59547f80" providerId="ADAL" clId="{8F8A32E2-FF44-3D4C-8C53-7AD4AC286914}" dt="2024-03-13T16:12:40.864" v="10626"/>
          <ac:spMkLst>
            <pc:docMk/>
            <pc:sldMk cId="3226024413" sldId="322"/>
            <ac:spMk id="8" creationId="{F9D97B71-8F66-DAD8-B420-678F6DDEC5C8}"/>
          </ac:spMkLst>
        </pc:spChg>
        <pc:spChg chg="mod">
          <ac:chgData name="Edoardo Chiarotti" userId="ab5edbb9-acad-4487-bade-3c9a59547f80" providerId="ADAL" clId="{8F8A32E2-FF44-3D4C-8C53-7AD4AC286914}" dt="2024-03-13T16:12:40.864" v="10626"/>
          <ac:spMkLst>
            <pc:docMk/>
            <pc:sldMk cId="3226024413" sldId="322"/>
            <ac:spMk id="9" creationId="{02834EE8-3A17-5508-6A08-119B7B70C67E}"/>
          </ac:spMkLst>
        </pc:spChg>
        <pc:spChg chg="mod">
          <ac:chgData name="Edoardo Chiarotti" userId="ab5edbb9-acad-4487-bade-3c9a59547f80" providerId="ADAL" clId="{8F8A32E2-FF44-3D4C-8C53-7AD4AC286914}" dt="2024-03-13T16:12:40.864" v="10626"/>
          <ac:spMkLst>
            <pc:docMk/>
            <pc:sldMk cId="3226024413" sldId="322"/>
            <ac:spMk id="11" creationId="{D7271C95-8C6A-E961-B8F4-B2DF460D78D1}"/>
          </ac:spMkLst>
        </pc:spChg>
        <pc:spChg chg="mod">
          <ac:chgData name="Edoardo Chiarotti" userId="ab5edbb9-acad-4487-bade-3c9a59547f80" providerId="ADAL" clId="{8F8A32E2-FF44-3D4C-8C53-7AD4AC286914}" dt="2024-03-13T16:12:40.864" v="10626"/>
          <ac:spMkLst>
            <pc:docMk/>
            <pc:sldMk cId="3226024413" sldId="322"/>
            <ac:spMk id="12" creationId="{B8EEEEAE-9E8E-CCEB-616B-DC4DDA2CD486}"/>
          </ac:spMkLst>
        </pc:spChg>
        <pc:spChg chg="mod">
          <ac:chgData name="Edoardo Chiarotti" userId="ab5edbb9-acad-4487-bade-3c9a59547f80" providerId="ADAL" clId="{8F8A32E2-FF44-3D4C-8C53-7AD4AC286914}" dt="2024-03-13T16:12:40.864" v="10626"/>
          <ac:spMkLst>
            <pc:docMk/>
            <pc:sldMk cId="3226024413" sldId="322"/>
            <ac:spMk id="13" creationId="{6D502B2D-45CF-4115-4A39-34331B80E87E}"/>
          </ac:spMkLst>
        </pc:spChg>
        <pc:spChg chg="mod">
          <ac:chgData name="Edoardo Chiarotti" userId="ab5edbb9-acad-4487-bade-3c9a59547f80" providerId="ADAL" clId="{8F8A32E2-FF44-3D4C-8C53-7AD4AC286914}" dt="2024-03-13T16:12:40.864" v="10626"/>
          <ac:spMkLst>
            <pc:docMk/>
            <pc:sldMk cId="3226024413" sldId="322"/>
            <ac:spMk id="14" creationId="{42B32264-1EE4-D1C6-D427-AFC1DF1809F9}"/>
          </ac:spMkLst>
        </pc:spChg>
        <pc:spChg chg="mod">
          <ac:chgData name="Edoardo Chiarotti" userId="ab5edbb9-acad-4487-bade-3c9a59547f80" providerId="ADAL" clId="{8F8A32E2-FF44-3D4C-8C53-7AD4AC286914}" dt="2024-03-13T16:12:40.864" v="10626"/>
          <ac:spMkLst>
            <pc:docMk/>
            <pc:sldMk cId="3226024413" sldId="322"/>
            <ac:spMk id="17" creationId="{174D2D18-CE15-DC04-EBB9-E42DE25D07F5}"/>
          </ac:spMkLst>
        </pc:spChg>
        <pc:spChg chg="mod">
          <ac:chgData name="Edoardo Chiarotti" userId="ab5edbb9-acad-4487-bade-3c9a59547f80" providerId="ADAL" clId="{8F8A32E2-FF44-3D4C-8C53-7AD4AC286914}" dt="2024-03-13T16:12:40.864" v="10626"/>
          <ac:spMkLst>
            <pc:docMk/>
            <pc:sldMk cId="3226024413" sldId="322"/>
            <ac:spMk id="18" creationId="{B2DFA3DA-8915-EBD2-0AF4-AAE4AD6722C6}"/>
          </ac:spMkLst>
        </pc:spChg>
        <pc:spChg chg="mod">
          <ac:chgData name="Edoardo Chiarotti" userId="ab5edbb9-acad-4487-bade-3c9a59547f80" providerId="ADAL" clId="{8F8A32E2-FF44-3D4C-8C53-7AD4AC286914}" dt="2024-03-13T16:12:40.864" v="10626"/>
          <ac:spMkLst>
            <pc:docMk/>
            <pc:sldMk cId="3226024413" sldId="322"/>
            <ac:spMk id="19" creationId="{F3C3DA9A-1DBF-D9B0-E852-4CF8F340A826}"/>
          </ac:spMkLst>
        </pc:spChg>
        <pc:spChg chg="mod">
          <ac:chgData name="Edoardo Chiarotti" userId="ab5edbb9-acad-4487-bade-3c9a59547f80" providerId="ADAL" clId="{8F8A32E2-FF44-3D4C-8C53-7AD4AC286914}" dt="2024-03-13T16:12:40.864" v="10626"/>
          <ac:spMkLst>
            <pc:docMk/>
            <pc:sldMk cId="3226024413" sldId="322"/>
            <ac:spMk id="20" creationId="{D15EA446-FAB7-C0FA-97EC-9739A406406E}"/>
          </ac:spMkLst>
        </pc:spChg>
        <pc:grpChg chg="add mod">
          <ac:chgData name="Edoardo Chiarotti" userId="ab5edbb9-acad-4487-bade-3c9a59547f80" providerId="ADAL" clId="{8F8A32E2-FF44-3D4C-8C53-7AD4AC286914}" dt="2024-03-13T16:12:47.969" v="10629" actId="1076"/>
          <ac:grpSpMkLst>
            <pc:docMk/>
            <pc:sldMk cId="3226024413" sldId="322"/>
            <ac:grpSpMk id="4" creationId="{12214D6C-0C21-2457-34A5-4EA77A3FE0DB}"/>
          </ac:grpSpMkLst>
        </pc:grpChg>
        <pc:grpChg chg="mod">
          <ac:chgData name="Edoardo Chiarotti" userId="ab5edbb9-acad-4487-bade-3c9a59547f80" providerId="ADAL" clId="{8F8A32E2-FF44-3D4C-8C53-7AD4AC286914}" dt="2024-03-13T16:12:40.864" v="10626"/>
          <ac:grpSpMkLst>
            <pc:docMk/>
            <pc:sldMk cId="3226024413" sldId="322"/>
            <ac:grpSpMk id="5" creationId="{6A573A12-B0D9-C5FE-2498-92EF83904CC0}"/>
          </ac:grpSpMkLst>
        </pc:grpChg>
        <pc:grpChg chg="add mod">
          <ac:chgData name="Edoardo Chiarotti" userId="ab5edbb9-acad-4487-bade-3c9a59547f80" providerId="ADAL" clId="{8F8A32E2-FF44-3D4C-8C53-7AD4AC286914}" dt="2024-03-13T16:12:47.969" v="10629" actId="1076"/>
          <ac:grpSpMkLst>
            <pc:docMk/>
            <pc:sldMk cId="3226024413" sldId="322"/>
            <ac:grpSpMk id="10" creationId="{D9236791-9CC2-DC01-8E1A-7A877F974A20}"/>
          </ac:grpSpMkLst>
        </pc:grpChg>
        <pc:grpChg chg="add mod">
          <ac:chgData name="Edoardo Chiarotti" userId="ab5edbb9-acad-4487-bade-3c9a59547f80" providerId="ADAL" clId="{8F8A32E2-FF44-3D4C-8C53-7AD4AC286914}" dt="2024-03-13T16:12:47.969" v="10629" actId="1076"/>
          <ac:grpSpMkLst>
            <pc:docMk/>
            <pc:sldMk cId="3226024413" sldId="322"/>
            <ac:grpSpMk id="15" creationId="{F35C9A05-F640-587F-C328-5365DAD60F3D}"/>
          </ac:grpSpMkLst>
        </pc:grpChg>
        <pc:grpChg chg="mod">
          <ac:chgData name="Edoardo Chiarotti" userId="ab5edbb9-acad-4487-bade-3c9a59547f80" providerId="ADAL" clId="{8F8A32E2-FF44-3D4C-8C53-7AD4AC286914}" dt="2024-03-13T16:12:40.864" v="10626"/>
          <ac:grpSpMkLst>
            <pc:docMk/>
            <pc:sldMk cId="3226024413" sldId="322"/>
            <ac:grpSpMk id="16" creationId="{6E855977-63A4-7E4E-AE41-E427256720E6}"/>
          </ac:grpSpMkLst>
        </pc:grpChg>
      </pc:sldChg>
      <pc:sldChg chg="modSp new mod">
        <pc:chgData name="Edoardo Chiarotti" userId="ab5edbb9-acad-4487-bade-3c9a59547f80" providerId="ADAL" clId="{8F8A32E2-FF44-3D4C-8C53-7AD4AC286914}" dt="2024-03-20T07:15:33.919" v="11513" actId="20577"/>
        <pc:sldMkLst>
          <pc:docMk/>
          <pc:sldMk cId="2698560698" sldId="323"/>
        </pc:sldMkLst>
        <pc:spChg chg="mod">
          <ac:chgData name="Edoardo Chiarotti" userId="ab5edbb9-acad-4487-bade-3c9a59547f80" providerId="ADAL" clId="{8F8A32E2-FF44-3D4C-8C53-7AD4AC286914}" dt="2024-03-20T07:15:33.919" v="11513" actId="20577"/>
          <ac:spMkLst>
            <pc:docMk/>
            <pc:sldMk cId="2698560698" sldId="323"/>
            <ac:spMk id="2" creationId="{41AE13CB-ADFB-822B-AF8E-0AFF9241C271}"/>
          </ac:spMkLst>
        </pc:spChg>
        <pc:spChg chg="mod">
          <ac:chgData name="Edoardo Chiarotti" userId="ab5edbb9-acad-4487-bade-3c9a59547f80" providerId="ADAL" clId="{8F8A32E2-FF44-3D4C-8C53-7AD4AC286914}" dt="2024-03-13T16:38:18.139" v="11091" actId="20577"/>
          <ac:spMkLst>
            <pc:docMk/>
            <pc:sldMk cId="2698560698" sldId="323"/>
            <ac:spMk id="3" creationId="{DADB07E4-D5A4-7551-2DBC-1E070E92B801}"/>
          </ac:spMkLst>
        </pc:spChg>
      </pc:sldChg>
    </pc:docChg>
  </pc:docChgLst>
  <pc:docChgLst>
    <pc:chgData name="Edoardo Chiarotti" userId="91550a60-c885-44d6-abb0-37fe3cc07cb1" providerId="ADAL" clId="{CA83813C-AF29-9649-91EA-13E9677B4A44}"/>
    <pc:docChg chg="modSld">
      <pc:chgData name="Edoardo Chiarotti" userId="91550a60-c885-44d6-abb0-37fe3cc07cb1" providerId="ADAL" clId="{CA83813C-AF29-9649-91EA-13E9677B4A44}" dt="2024-09-19T08:49:14.235" v="34" actId="20577"/>
      <pc:docMkLst>
        <pc:docMk/>
      </pc:docMkLst>
      <pc:sldChg chg="modNotesTx">
        <pc:chgData name="Edoardo Chiarotti" userId="91550a60-c885-44d6-abb0-37fe3cc07cb1" providerId="ADAL" clId="{CA83813C-AF29-9649-91EA-13E9677B4A44}" dt="2024-09-19T08:49:14.235" v="34" actId="20577"/>
        <pc:sldMkLst>
          <pc:docMk/>
          <pc:sldMk cId="3696954089"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0A4F3-195E-B24F-BA56-95B44DD577BE}" type="datetimeFigureOut">
              <a:rPr lang="en-CH" smtClean="0"/>
              <a:t>19.09.24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84776-D869-8942-AB7C-A0C4B02DFC1B}" type="slidenum">
              <a:rPr lang="en-CH" smtClean="0"/>
              <a:t>‹#›</a:t>
            </a:fld>
            <a:endParaRPr lang="en-CH"/>
          </a:p>
        </p:txBody>
      </p:sp>
    </p:spTree>
    <p:extLst>
      <p:ext uri="{BB962C8B-B14F-4D97-AF65-F5344CB8AC3E}">
        <p14:creationId xmlns:p14="http://schemas.microsoft.com/office/powerpoint/2010/main" val="200053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16D84776-D869-8942-AB7C-A0C4B02DFC1B}" type="slidenum">
              <a:rPr lang="en-CH" smtClean="0"/>
              <a:t>1</a:t>
            </a:fld>
            <a:endParaRPr lang="en-CH"/>
          </a:p>
        </p:txBody>
      </p:sp>
    </p:spTree>
    <p:extLst>
      <p:ext uri="{BB962C8B-B14F-4D97-AF65-F5344CB8AC3E}">
        <p14:creationId xmlns:p14="http://schemas.microsoft.com/office/powerpoint/2010/main" val="173580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6D84776-D869-8942-AB7C-A0C4B02DFC1B}" type="slidenum">
              <a:rPr lang="en-CH" smtClean="0"/>
              <a:t>4</a:t>
            </a:fld>
            <a:endParaRPr lang="en-CH"/>
          </a:p>
        </p:txBody>
      </p:sp>
    </p:spTree>
    <p:extLst>
      <p:ext uri="{BB962C8B-B14F-4D97-AF65-F5344CB8AC3E}">
        <p14:creationId xmlns:p14="http://schemas.microsoft.com/office/powerpoint/2010/main" val="140737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Capital is realted to something that we then produce</a:t>
            </a:r>
          </a:p>
          <a:p>
            <a:r>
              <a:rPr lang="en-CH" dirty="0"/>
              <a:t>Maybe nature has a value in itself for us, and not only because it allows us to produce goods and services</a:t>
            </a:r>
          </a:p>
        </p:txBody>
      </p:sp>
      <p:sp>
        <p:nvSpPr>
          <p:cNvPr id="4" name="Slide Number Placeholder 3"/>
          <p:cNvSpPr>
            <a:spLocks noGrp="1"/>
          </p:cNvSpPr>
          <p:nvPr>
            <p:ph type="sldNum" sz="quarter" idx="5"/>
          </p:nvPr>
        </p:nvSpPr>
        <p:spPr/>
        <p:txBody>
          <a:bodyPr/>
          <a:lstStyle/>
          <a:p>
            <a:fld id="{16D84776-D869-8942-AB7C-A0C4B02DFC1B}" type="slidenum">
              <a:rPr lang="en-CH" smtClean="0"/>
              <a:t>5</a:t>
            </a:fld>
            <a:endParaRPr lang="en-CH"/>
          </a:p>
        </p:txBody>
      </p:sp>
    </p:spTree>
    <p:extLst>
      <p:ext uri="{BB962C8B-B14F-4D97-AF65-F5344CB8AC3E}">
        <p14:creationId xmlns:p14="http://schemas.microsoft.com/office/powerpoint/2010/main" val="376675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effectLst/>
                <a:latin typeface="Arial" panose="020B0604020202020204" pitchFamily="34" charset="0"/>
              </a:rPr>
              <a:t>Revealed-preference approaches</a:t>
            </a:r>
          </a:p>
          <a:p>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Market methods: Valuations are directly obtained from what people must be willing to pay for the service or good (e.g., timber harvest).</a:t>
            </a:r>
          </a:p>
          <a:p>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Travel cost: Valuations of site-based amenities are implied by the costs people incur to enjoy them (e.g., cleaner recreational lakes).</a:t>
            </a:r>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Hedonic methods: The value of a service is implied by what people will be willing to pay for the service through purchases in related markets, such as housing markets (e.g., open-space amenities).</a:t>
            </a:r>
          </a:p>
          <a:p>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Production approaches: Service values are assigned from the impacts of those services on economic outputs (e.g., increased shrimp yields from an increased area of wetlands).</a:t>
            </a:r>
          </a:p>
          <a:p>
            <a:r>
              <a:rPr lang="en-US" b="0" i="0" u="none" strike="noStrike" dirty="0">
                <a:effectLst/>
                <a:latin typeface="Arial" panose="020B0604020202020204" pitchFamily="34" charset="0"/>
              </a:rPr>
              <a:t>State-preference approaches</a:t>
            </a:r>
          </a:p>
          <a:p>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Contingent valuation: People are directly asked their willingness to pay or accept compensation for some change in ecological service (e.g., willingness to pay for cleaner air). </a:t>
            </a:r>
          </a:p>
          <a:p>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Conjoint analysis: People are asked to choose or rank different service scenarios or ecological conditions that differ in the mix of those conditions (e.g., choosing between wetlands scenarios with differing levels of flood protection and fishery yields).</a:t>
            </a:r>
          </a:p>
          <a:p>
            <a:r>
              <a:rPr lang="en-US" b="0" i="0" u="none" strike="noStrike" dirty="0">
                <a:effectLst/>
                <a:latin typeface="Arial" panose="020B0604020202020204" pitchFamily="34" charset="0"/>
              </a:rPr>
              <a:t>Cost-based approaches</a:t>
            </a:r>
          </a:p>
          <a:p>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Replacement cost: The loss of a natural system service is evaluated in </a:t>
            </a:r>
            <a:r>
              <a:rPr lang="en-US" b="0" i="0" u="none" strike="noStrike">
                <a:effectLst/>
                <a:latin typeface="Times New Roman" panose="02020603050405020304" pitchFamily="18" charset="0"/>
              </a:rPr>
              <a:t>terms of what </a:t>
            </a:r>
            <a:r>
              <a:rPr lang="en-US" b="0" i="0" u="none" strike="noStrike" dirty="0">
                <a:effectLst/>
                <a:latin typeface="Times New Roman" panose="02020603050405020304" pitchFamily="18" charset="0"/>
              </a:rPr>
              <a:t>it would cost to replace that ser-vice (e.g., tertiary treatment values of wet-lands if the cost of replacement is less than the value society places on tertiary treatment).</a:t>
            </a:r>
          </a:p>
          <a:p>
            <a:r>
              <a:rPr lang="en-US" b="0" i="0" u="none" strike="noStrike" dirty="0">
                <a:effectLst/>
                <a:latin typeface="Arial" panose="020B0604020202020204" pitchFamily="34" charset="0"/>
              </a:rPr>
              <a:t>•</a:t>
            </a:r>
            <a:r>
              <a:rPr lang="en-US" b="0" i="0" u="none" strike="noStrike" dirty="0">
                <a:effectLst/>
                <a:latin typeface="Times New Roman" panose="02020603050405020304" pitchFamily="18" charset="0"/>
              </a:rPr>
              <a:t>Avoidance cost: A service is valued on the basis of costs avoided, or of the extent to which it allows the avoidance of costly averting behaviors, including mitigation (e.g., clean water reduces costly incidents of diarrhea).</a:t>
            </a:r>
            <a:br>
              <a:rPr lang="en-US" dirty="0"/>
            </a:br>
            <a:endParaRPr lang="en-CH" dirty="0"/>
          </a:p>
        </p:txBody>
      </p:sp>
      <p:sp>
        <p:nvSpPr>
          <p:cNvPr id="4" name="Slide Number Placeholder 3"/>
          <p:cNvSpPr>
            <a:spLocks noGrp="1"/>
          </p:cNvSpPr>
          <p:nvPr>
            <p:ph type="sldNum" sz="quarter" idx="5"/>
          </p:nvPr>
        </p:nvSpPr>
        <p:spPr/>
        <p:txBody>
          <a:bodyPr/>
          <a:lstStyle/>
          <a:p>
            <a:fld id="{16D84776-D869-8942-AB7C-A0C4B02DFC1B}" type="slidenum">
              <a:rPr lang="en-CH" smtClean="0"/>
              <a:t>9</a:t>
            </a:fld>
            <a:endParaRPr lang="en-CH"/>
          </a:p>
        </p:txBody>
      </p:sp>
    </p:spTree>
    <p:extLst>
      <p:ext uri="{BB962C8B-B14F-4D97-AF65-F5344CB8AC3E}">
        <p14:creationId xmlns:p14="http://schemas.microsoft.com/office/powerpoint/2010/main" val="16168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800" b="0" dirty="0">
                <a:effectLst/>
                <a:latin typeface="IBMPlexSans"/>
              </a:rPr>
              <a:t>Official Development Assistance (ODA) is an international funding scheme targeted for developing countries [48]. USA, Germany, France and Japan are the main donors of biodiversity-related ODA, with the main projects being about the sustainable management of forestry, water supply, agriculture and fishing in African countries [49].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dirty="0">
                <a:effectLst/>
                <a:latin typeface="IBMPlexSans"/>
              </a:rPr>
              <a:t>Debt-for-nature swaps can be used by developing countries to receive a debt or interest discount, and in exchange must invest the related savings into nature preservation and restoration. </a:t>
            </a:r>
          </a:p>
          <a:p>
            <a:pPr>
              <a:buFont typeface="+mj-lt"/>
              <a:buNone/>
            </a:pPr>
            <a:endParaRPr lang="en-US" sz="1800" b="0" dirty="0">
              <a:effectLst/>
              <a:latin typeface="IBMPlexSans"/>
            </a:endParaRPr>
          </a:p>
          <a:p>
            <a:endParaRPr lang="en-CH" dirty="0"/>
          </a:p>
        </p:txBody>
      </p:sp>
      <p:sp>
        <p:nvSpPr>
          <p:cNvPr id="4" name="Slide Number Placeholder 3"/>
          <p:cNvSpPr>
            <a:spLocks noGrp="1"/>
          </p:cNvSpPr>
          <p:nvPr>
            <p:ph type="sldNum" sz="quarter" idx="5"/>
          </p:nvPr>
        </p:nvSpPr>
        <p:spPr/>
        <p:txBody>
          <a:bodyPr/>
          <a:lstStyle/>
          <a:p>
            <a:fld id="{16D84776-D869-8942-AB7C-A0C4B02DFC1B}" type="slidenum">
              <a:rPr lang="en-CH" smtClean="0"/>
              <a:t>11</a:t>
            </a:fld>
            <a:endParaRPr lang="en-CH"/>
          </a:p>
        </p:txBody>
      </p:sp>
    </p:spTree>
    <p:extLst>
      <p:ext uri="{BB962C8B-B14F-4D97-AF65-F5344CB8AC3E}">
        <p14:creationId xmlns:p14="http://schemas.microsoft.com/office/powerpoint/2010/main" val="51129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6D84776-D869-8942-AB7C-A0C4B02DFC1B}" type="slidenum">
              <a:rPr lang="en-CH" smtClean="0"/>
              <a:t>22</a:t>
            </a:fld>
            <a:endParaRPr lang="en-CH"/>
          </a:p>
        </p:txBody>
      </p:sp>
    </p:spTree>
    <p:extLst>
      <p:ext uri="{BB962C8B-B14F-4D97-AF65-F5344CB8AC3E}">
        <p14:creationId xmlns:p14="http://schemas.microsoft.com/office/powerpoint/2010/main" val="38539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1718-05EE-25A1-9599-3B111B61B4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endParaRPr lang="en-CH" dirty="0"/>
          </a:p>
        </p:txBody>
      </p:sp>
      <p:sp>
        <p:nvSpPr>
          <p:cNvPr id="3" name="Text Placeholder 2">
            <a:extLst>
              <a:ext uri="{FF2B5EF4-FFF2-40B4-BE49-F238E27FC236}">
                <a16:creationId xmlns:a16="http://schemas.microsoft.com/office/drawing/2014/main" id="{643C54C3-CDE9-14E5-5C87-1B7A515F8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D50D1997-8656-A1E1-E4C9-1A308D9C675E}"/>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12999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618A-023E-9BDC-9B04-24C0FD0550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endParaRPr lang="en-CH" dirty="0"/>
          </a:p>
        </p:txBody>
      </p:sp>
      <p:sp>
        <p:nvSpPr>
          <p:cNvPr id="3" name="Subtitle 2">
            <a:extLst>
              <a:ext uri="{FF2B5EF4-FFF2-40B4-BE49-F238E27FC236}">
                <a16:creationId xmlns:a16="http://schemas.microsoft.com/office/drawing/2014/main" id="{7DB50632-96FA-9C13-ED6C-564DB48E4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TextBox 3">
            <a:extLst>
              <a:ext uri="{FF2B5EF4-FFF2-40B4-BE49-F238E27FC236}">
                <a16:creationId xmlns:a16="http://schemas.microsoft.com/office/drawing/2014/main" id="{6379BFAF-9B66-C5AF-6736-77CB92C42155}"/>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42056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D3809-F567-7AD6-A2D8-B0E03E184D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Title Placeholder 1">
            <a:extLst>
              <a:ext uri="{FF2B5EF4-FFF2-40B4-BE49-F238E27FC236}">
                <a16:creationId xmlns:a16="http://schemas.microsoft.com/office/drawing/2014/main" id="{B06422DA-6CD4-3434-A2F0-236123021287}"/>
              </a:ext>
            </a:extLst>
          </p:cNvPr>
          <p:cNvSpPr>
            <a:spLocks noGrp="1"/>
          </p:cNvSpPr>
          <p:nvPr>
            <p:ph type="title"/>
          </p:nvPr>
        </p:nvSpPr>
        <p:spPr>
          <a:xfrm>
            <a:off x="838200" y="1033145"/>
            <a:ext cx="10515600" cy="657543"/>
          </a:xfrm>
          <a:prstGeom prst="rect">
            <a:avLst/>
          </a:prstGeom>
        </p:spPr>
        <p:txBody>
          <a:bodyPr vert="horz" lIns="91440" tIns="45720" rIns="91440" bIns="45720" rtlCol="0" anchor="ctr">
            <a:normAutofit/>
          </a:bodyPr>
          <a:lstStyle/>
          <a:p>
            <a:r>
              <a:rPr lang="en-US" dirty="0"/>
              <a:t>Click to edit Master title style</a:t>
            </a:r>
            <a:endParaRPr lang="en-CH" dirty="0"/>
          </a:p>
        </p:txBody>
      </p:sp>
      <p:sp>
        <p:nvSpPr>
          <p:cNvPr id="2" name="TextBox 1">
            <a:extLst>
              <a:ext uri="{FF2B5EF4-FFF2-40B4-BE49-F238E27FC236}">
                <a16:creationId xmlns:a16="http://schemas.microsoft.com/office/drawing/2014/main" id="{41FDEB42-2B27-21E1-9951-FAFE5E11E6B2}"/>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222501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921B9-58D6-4769-7E30-BE8BCD754917}"/>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H" dirty="0"/>
          </a:p>
        </p:txBody>
      </p:sp>
      <p:sp>
        <p:nvSpPr>
          <p:cNvPr id="4" name="Content Placeholder 3">
            <a:extLst>
              <a:ext uri="{FF2B5EF4-FFF2-40B4-BE49-F238E27FC236}">
                <a16:creationId xmlns:a16="http://schemas.microsoft.com/office/drawing/2014/main" id="{58DF0A0C-80A6-3C64-E3B8-F11F84D588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8" name="Title Placeholder 1">
            <a:extLst>
              <a:ext uri="{FF2B5EF4-FFF2-40B4-BE49-F238E27FC236}">
                <a16:creationId xmlns:a16="http://schemas.microsoft.com/office/drawing/2014/main" id="{29E25D5F-AFC2-84C9-1D72-375B80D7B134}"/>
              </a:ext>
            </a:extLst>
          </p:cNvPr>
          <p:cNvSpPr>
            <a:spLocks noGrp="1"/>
          </p:cNvSpPr>
          <p:nvPr>
            <p:ph type="title"/>
          </p:nvPr>
        </p:nvSpPr>
        <p:spPr>
          <a:xfrm>
            <a:off x="838200" y="1033145"/>
            <a:ext cx="10515600" cy="657543"/>
          </a:xfrm>
          <a:prstGeom prst="rect">
            <a:avLst/>
          </a:prstGeom>
        </p:spPr>
        <p:txBody>
          <a:bodyPr vert="horz" lIns="91440" tIns="45720" rIns="91440" bIns="45720" rtlCol="0" anchor="ctr">
            <a:normAutofit/>
          </a:bodyPr>
          <a:lstStyle/>
          <a:p>
            <a:r>
              <a:rPr lang="en-US" dirty="0"/>
              <a:t>Click to edit Master title style</a:t>
            </a:r>
            <a:endParaRPr lang="en-CH" dirty="0"/>
          </a:p>
        </p:txBody>
      </p:sp>
      <p:sp>
        <p:nvSpPr>
          <p:cNvPr id="2" name="TextBox 1">
            <a:extLst>
              <a:ext uri="{FF2B5EF4-FFF2-40B4-BE49-F238E27FC236}">
                <a16:creationId xmlns:a16="http://schemas.microsoft.com/office/drawing/2014/main" id="{4A360760-ABDE-1451-324C-66EA3532CD23}"/>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134638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B50D7-CCB7-E1C8-B5C8-988AE6010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E1F1CF1-43B8-1C81-B2EC-BD0EB28F31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D3829E3-56D3-69BA-731B-D2B221D98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9FD8EC-0618-3E34-EF4B-E6F95CC97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10" name="Title Placeholder 1">
            <a:extLst>
              <a:ext uri="{FF2B5EF4-FFF2-40B4-BE49-F238E27FC236}">
                <a16:creationId xmlns:a16="http://schemas.microsoft.com/office/drawing/2014/main" id="{4E5DFF05-B69C-0C00-C48D-2E5D00670B80}"/>
              </a:ext>
            </a:extLst>
          </p:cNvPr>
          <p:cNvSpPr>
            <a:spLocks noGrp="1"/>
          </p:cNvSpPr>
          <p:nvPr>
            <p:ph type="title"/>
          </p:nvPr>
        </p:nvSpPr>
        <p:spPr>
          <a:xfrm>
            <a:off x="838200" y="1033145"/>
            <a:ext cx="10515600" cy="657543"/>
          </a:xfrm>
          <a:prstGeom prst="rect">
            <a:avLst/>
          </a:prstGeom>
        </p:spPr>
        <p:txBody>
          <a:bodyPr vert="horz" lIns="91440" tIns="45720" rIns="91440" bIns="45720" rtlCol="0" anchor="ctr">
            <a:normAutofit/>
          </a:bodyPr>
          <a:lstStyle/>
          <a:p>
            <a:r>
              <a:rPr lang="en-US" dirty="0"/>
              <a:t>Click to edit Master title style</a:t>
            </a:r>
            <a:endParaRPr lang="en-CH" dirty="0"/>
          </a:p>
        </p:txBody>
      </p:sp>
      <p:sp>
        <p:nvSpPr>
          <p:cNvPr id="2" name="TextBox 1">
            <a:extLst>
              <a:ext uri="{FF2B5EF4-FFF2-40B4-BE49-F238E27FC236}">
                <a16:creationId xmlns:a16="http://schemas.microsoft.com/office/drawing/2014/main" id="{161A091E-DA36-9341-C747-9B5A896DD89D}"/>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332436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503A798-D4A8-82CD-5734-8A5A4911FBB7}"/>
              </a:ext>
            </a:extLst>
          </p:cNvPr>
          <p:cNvSpPr>
            <a:spLocks noGrp="1"/>
          </p:cNvSpPr>
          <p:nvPr>
            <p:ph type="title"/>
          </p:nvPr>
        </p:nvSpPr>
        <p:spPr>
          <a:xfrm>
            <a:off x="838200" y="1033145"/>
            <a:ext cx="10515600" cy="657543"/>
          </a:xfrm>
          <a:prstGeom prst="rect">
            <a:avLst/>
          </a:prstGeom>
        </p:spPr>
        <p:txBody>
          <a:bodyPr vert="horz" lIns="91440" tIns="45720" rIns="91440" bIns="45720" rtlCol="0" anchor="ctr">
            <a:normAutofit/>
          </a:bodyPr>
          <a:lstStyle/>
          <a:p>
            <a:r>
              <a:rPr lang="en-US" dirty="0"/>
              <a:t>Click to edit Master title style</a:t>
            </a:r>
            <a:endParaRPr lang="en-CH" dirty="0"/>
          </a:p>
        </p:txBody>
      </p:sp>
      <p:sp>
        <p:nvSpPr>
          <p:cNvPr id="2" name="TextBox 1">
            <a:extLst>
              <a:ext uri="{FF2B5EF4-FFF2-40B4-BE49-F238E27FC236}">
                <a16:creationId xmlns:a16="http://schemas.microsoft.com/office/drawing/2014/main" id="{AAF5A450-8270-F6E4-E43B-40199721E68F}"/>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33545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65D8CE-6D5F-EEFD-92C8-D5318AF5B5E1}"/>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28730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5429-6D68-03DC-2883-DC6D5B0DD7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71543D7C-1A29-A49F-685A-716B734C9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C3CFE91-13C5-81D4-4311-B8F3AF5E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07A65C90-4BEF-5DFC-0680-23DA4E967C93}"/>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42908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6629-BEC3-CB86-7EF1-A40D8B39BF14}"/>
              </a:ext>
            </a:extLst>
          </p:cNvPr>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C9A929C0-C8C2-F282-8F69-28AF5EEC6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8953325C-BEAD-8376-BDB2-DAE85008B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1635A520-F63D-6B58-1CD2-247710ACBBB9}"/>
              </a:ext>
            </a:extLst>
          </p:cNvPr>
          <p:cNvSpPr txBox="1"/>
          <p:nvPr userDrawn="1"/>
        </p:nvSpPr>
        <p:spPr>
          <a:xfrm>
            <a:off x="815050" y="6517606"/>
            <a:ext cx="2506884" cy="276999"/>
          </a:xfrm>
          <a:prstGeom prst="rect">
            <a:avLst/>
          </a:prstGeom>
          <a:noFill/>
        </p:spPr>
        <p:txBody>
          <a:bodyPr wrap="square" rtlCol="0">
            <a:spAutoFit/>
          </a:bodyPr>
          <a:lstStyle/>
          <a:p>
            <a:r>
              <a:rPr lang="en-CH" sz="1200" dirty="0">
                <a:solidFill>
                  <a:schemeClr val="bg1"/>
                </a:solidFill>
                <a:latin typeface="IBM Plex Sans" panose="020B0503050203000203" pitchFamily="34" charset="0"/>
              </a:rPr>
              <a:t>Enterprise for Society</a:t>
            </a:r>
          </a:p>
        </p:txBody>
      </p:sp>
    </p:spTree>
    <p:extLst>
      <p:ext uri="{BB962C8B-B14F-4D97-AF65-F5344CB8AC3E}">
        <p14:creationId xmlns:p14="http://schemas.microsoft.com/office/powerpoint/2010/main" val="113063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Google Shape;10;p2">
            <a:extLst>
              <a:ext uri="{FF2B5EF4-FFF2-40B4-BE49-F238E27FC236}">
                <a16:creationId xmlns:a16="http://schemas.microsoft.com/office/drawing/2014/main" id="{D596C4D2-8798-11EE-8CE8-2B9C168D3F76}"/>
              </a:ext>
            </a:extLst>
          </p:cNvPr>
          <p:cNvSpPr/>
          <p:nvPr userDrawn="1"/>
        </p:nvSpPr>
        <p:spPr>
          <a:xfrm>
            <a:off x="-175573" y="6446520"/>
            <a:ext cx="4263390" cy="411480"/>
          </a:xfrm>
          <a:prstGeom prst="parallelogram">
            <a:avLst>
              <a:gd name="adj" fmla="val 25000"/>
            </a:avLst>
          </a:prstGeom>
          <a:solidFill>
            <a:srgbClr val="0095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1;p2">
            <a:extLst>
              <a:ext uri="{FF2B5EF4-FFF2-40B4-BE49-F238E27FC236}">
                <a16:creationId xmlns:a16="http://schemas.microsoft.com/office/drawing/2014/main" id="{0D475D28-710A-1873-4B7C-A246FF06BF2D}"/>
              </a:ext>
            </a:extLst>
          </p:cNvPr>
          <p:cNvSpPr/>
          <p:nvPr userDrawn="1"/>
        </p:nvSpPr>
        <p:spPr>
          <a:xfrm>
            <a:off x="3964304" y="6446520"/>
            <a:ext cx="4263390" cy="411480"/>
          </a:xfrm>
          <a:prstGeom prst="parallelogram">
            <a:avLst>
              <a:gd name="adj" fmla="val 25000"/>
            </a:avLst>
          </a:prstGeom>
          <a:solidFill>
            <a:srgbClr val="005D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2;p2">
            <a:extLst>
              <a:ext uri="{FF2B5EF4-FFF2-40B4-BE49-F238E27FC236}">
                <a16:creationId xmlns:a16="http://schemas.microsoft.com/office/drawing/2014/main" id="{C0FF57ED-4198-1798-5FB7-4F9F3705C23B}"/>
              </a:ext>
            </a:extLst>
          </p:cNvPr>
          <p:cNvSpPr/>
          <p:nvPr userDrawn="1"/>
        </p:nvSpPr>
        <p:spPr>
          <a:xfrm>
            <a:off x="8086726" y="6446520"/>
            <a:ext cx="4263390" cy="411480"/>
          </a:xfrm>
          <a:prstGeom prst="parallelogram">
            <a:avLst>
              <a:gd name="adj" fmla="val 25000"/>
            </a:avLst>
          </a:prstGeom>
          <a:solidFill>
            <a:srgbClr val="E305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itle Placeholder 1">
            <a:extLst>
              <a:ext uri="{FF2B5EF4-FFF2-40B4-BE49-F238E27FC236}">
                <a16:creationId xmlns:a16="http://schemas.microsoft.com/office/drawing/2014/main" id="{7F6C0942-E0A0-4581-E799-6D76893369D8}"/>
              </a:ext>
            </a:extLst>
          </p:cNvPr>
          <p:cNvSpPr>
            <a:spLocks noGrp="1"/>
          </p:cNvSpPr>
          <p:nvPr>
            <p:ph type="title"/>
          </p:nvPr>
        </p:nvSpPr>
        <p:spPr>
          <a:xfrm>
            <a:off x="838200" y="1033145"/>
            <a:ext cx="10515600" cy="657543"/>
          </a:xfrm>
          <a:prstGeom prst="rect">
            <a:avLst/>
          </a:prstGeom>
        </p:spPr>
        <p:txBody>
          <a:bodyPr vert="horz" lIns="91440" tIns="45720" rIns="91440" bIns="45720" rtlCol="0" anchor="ctr">
            <a:normAutofit/>
          </a:bodyPr>
          <a:lstStyle/>
          <a:p>
            <a:r>
              <a:rPr lang="en-US" dirty="0"/>
              <a:t>Click to edit Master title style</a:t>
            </a:r>
            <a:endParaRPr lang="en-CH" dirty="0"/>
          </a:p>
        </p:txBody>
      </p:sp>
      <p:sp>
        <p:nvSpPr>
          <p:cNvPr id="3" name="Text Placeholder 2">
            <a:extLst>
              <a:ext uri="{FF2B5EF4-FFF2-40B4-BE49-F238E27FC236}">
                <a16:creationId xmlns:a16="http://schemas.microsoft.com/office/drawing/2014/main" id="{B5B39CA0-F430-2CB0-BC0E-F172AC69F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H" dirty="0"/>
          </a:p>
        </p:txBody>
      </p:sp>
      <p:pic>
        <p:nvPicPr>
          <p:cNvPr id="9" name="Google Shape;8;p2">
            <a:extLst>
              <a:ext uri="{FF2B5EF4-FFF2-40B4-BE49-F238E27FC236}">
                <a16:creationId xmlns:a16="http://schemas.microsoft.com/office/drawing/2014/main" id="{01781F4D-C3DA-4735-27CE-26FEF7B6A566}"/>
              </a:ext>
            </a:extLst>
          </p:cNvPr>
          <p:cNvPicPr preferRelativeResize="0"/>
          <p:nvPr userDrawn="1"/>
        </p:nvPicPr>
        <p:blipFill rotWithShape="1">
          <a:blip r:embed="rId11">
            <a:alphaModFix/>
          </a:blip>
          <a:srcRect/>
          <a:stretch/>
        </p:blipFill>
        <p:spPr>
          <a:xfrm>
            <a:off x="838200" y="277792"/>
            <a:ext cx="1117922" cy="575966"/>
          </a:xfrm>
          <a:prstGeom prst="rect">
            <a:avLst/>
          </a:prstGeom>
          <a:noFill/>
          <a:ln>
            <a:noFill/>
          </a:ln>
        </p:spPr>
      </p:pic>
      <p:pic>
        <p:nvPicPr>
          <p:cNvPr id="10" name="Google Shape;9;p2">
            <a:extLst>
              <a:ext uri="{FF2B5EF4-FFF2-40B4-BE49-F238E27FC236}">
                <a16:creationId xmlns:a16="http://schemas.microsoft.com/office/drawing/2014/main" id="{0DB95193-AC14-55F3-9406-0C8CCFACD2D0}"/>
              </a:ext>
            </a:extLst>
          </p:cNvPr>
          <p:cNvPicPr preferRelativeResize="0"/>
          <p:nvPr userDrawn="1"/>
        </p:nvPicPr>
        <p:blipFill rotWithShape="1">
          <a:blip r:embed="rId12">
            <a:alphaModFix/>
          </a:blip>
          <a:srcRect/>
          <a:stretch/>
        </p:blipFill>
        <p:spPr>
          <a:xfrm>
            <a:off x="7257327" y="298424"/>
            <a:ext cx="4096471" cy="555334"/>
          </a:xfrm>
          <a:prstGeom prst="rect">
            <a:avLst/>
          </a:prstGeom>
          <a:noFill/>
          <a:ln>
            <a:noFill/>
          </a:ln>
        </p:spPr>
      </p:pic>
      <p:sp>
        <p:nvSpPr>
          <p:cNvPr id="16" name="Footer Placeholder 14">
            <a:extLst>
              <a:ext uri="{FF2B5EF4-FFF2-40B4-BE49-F238E27FC236}">
                <a16:creationId xmlns:a16="http://schemas.microsoft.com/office/drawing/2014/main" id="{07ABB4B6-3B15-476A-95E1-17E2B536F1EC}"/>
              </a:ext>
            </a:extLst>
          </p:cNvPr>
          <p:cNvSpPr txBox="1">
            <a:spLocks/>
          </p:cNvSpPr>
          <p:nvPr userDrawn="1"/>
        </p:nvSpPr>
        <p:spPr>
          <a:xfrm>
            <a:off x="7252499" y="6463880"/>
            <a:ext cx="4114800" cy="365125"/>
          </a:xfrm>
          <a:prstGeom prst="rect">
            <a:avLst/>
          </a:prstGeom>
        </p:spPr>
        <p:txBody>
          <a:bodyPr vert="horz" lIns="91440" tIns="45720" rIns="91440" bIns="45720" rtlCol="0" anchor="ctr"/>
          <a:lstStyle>
            <a:defPPr>
              <a:defRPr lang="en-CH"/>
            </a:defPPr>
            <a:lvl1pPr marL="0" algn="ctr" defTabSz="914400" rtl="0" eaLnBrk="1" latinLnBrk="0" hangingPunct="1">
              <a:defRPr sz="1200" kern="1200">
                <a:solidFill>
                  <a:schemeClr val="bg1"/>
                </a:solidFill>
                <a:latin typeface="IBM Plex Sans" panose="020B050305020300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D0A696B-C7A0-5049-9DDD-AECA95E1700F}" type="slidenum">
              <a:rPr lang="en-CH" smtClean="0"/>
              <a:t>‹#›</a:t>
            </a:fld>
            <a:endParaRPr lang="en-CH" dirty="0"/>
          </a:p>
        </p:txBody>
      </p:sp>
    </p:spTree>
    <p:extLst>
      <p:ext uri="{BB962C8B-B14F-4D97-AF65-F5344CB8AC3E}">
        <p14:creationId xmlns:p14="http://schemas.microsoft.com/office/powerpoint/2010/main" val="376086815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IBM Plex Sans" panose="020B050305020300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dlex.admin.ch/eli/cc/1966/1637_1694_1679/en" TargetMode="External"/><Relationship Id="rId2" Type="http://schemas.openxmlformats.org/officeDocument/2006/relationships/hyperlink" Target="https://www.bafu.admin.ch/bafu/en/home/topics/climate/info-specialists/reduction-measures/ets.html" TargetMode="External"/><Relationship Id="rId1" Type="http://schemas.openxmlformats.org/officeDocument/2006/relationships/slideLayout" Target="../slideLayouts/slideLayout3.xml"/><Relationship Id="rId4" Type="http://schemas.openxmlformats.org/officeDocument/2006/relationships/hyperlink" Target="https://www.bafu.admin.ch/bafu/en/home/topics/climate/info-specialists/reduction-measures/co2-levy.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iopscience.iop.org/article/10.1088/1748-9326/ac1d0b"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6.png"/><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6.png"/><Relationship Id="rId18" Type="http://schemas.openxmlformats.org/officeDocument/2006/relationships/image" Target="../media/image42.png"/><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image" Target="../media/image20.svg"/><Relationship Id="rId17" Type="http://schemas.openxmlformats.org/officeDocument/2006/relationships/image" Target="../media/image22.svg"/><Relationship Id="rId2" Type="http://schemas.openxmlformats.org/officeDocument/2006/relationships/image" Target="../media/image12.png"/><Relationship Id="rId16" Type="http://schemas.openxmlformats.org/officeDocument/2006/relationships/image" Target="../media/image21.png"/><Relationship Id="rId20"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41.png"/><Relationship Id="rId10" Type="http://schemas.openxmlformats.org/officeDocument/2006/relationships/image" Target="../media/image35.png"/><Relationship Id="rId19" Type="http://schemas.openxmlformats.org/officeDocument/2006/relationships/image" Target="../media/image37.png"/><Relationship Id="rId4" Type="http://schemas.openxmlformats.org/officeDocument/2006/relationships/image" Target="../media/image39.png"/><Relationship Id="rId9" Type="http://schemas.openxmlformats.org/officeDocument/2006/relationships/image" Target="../media/image18.sv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s://oceans-and-fisheries.ec.europa.eu/news/win-ocean-high-seas-treaty-signed-united-nations-2023-09-20_en" TargetMode="External"/><Relationship Id="rId7" Type="http://schemas.openxmlformats.org/officeDocument/2006/relationships/hyperlink" Target="https://www.bbc.com/news/world-latin-america-6670605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europarl.europa.eu/news/en/press-room/20240223IPR18078/nature-restoration-parliament-adopts-law-to-restore-20-of-eu-s-land-and-sea" TargetMode="External"/><Relationship Id="rId5" Type="http://schemas.openxmlformats.org/officeDocument/2006/relationships/hyperlink" Target="https://environment.ec.europa.eu/topics/forests/deforestation/regulation-deforestation-free-products_en" TargetMode="External"/><Relationship Id="rId4" Type="http://schemas.openxmlformats.org/officeDocument/2006/relationships/hyperlink" Target="https://www.bbc.com/news/science-environment-675812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resourcepanel.org/reports/global-resources-outlook"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ootprintnetwork.org/ecological-footprint-excerp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ature.com/articles/461472a" TargetMode="External"/><Relationship Id="rId1" Type="http://schemas.openxmlformats.org/officeDocument/2006/relationships/slideLayout" Target="../slideLayouts/slideLayout3.xml"/><Relationship Id="rId4" Type="http://schemas.openxmlformats.org/officeDocument/2006/relationships/hyperlink" Target="https://www.science.org/doi/10.1126/sciadv.adh245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yaspubs.onlinelibrary.wiley.com/doi/pdfdirect/10.1111/j.1749-6632.2009.05167.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A0E4-3C47-6DD4-E7BB-FE52FE412462}"/>
              </a:ext>
            </a:extLst>
          </p:cNvPr>
          <p:cNvSpPr>
            <a:spLocks noGrp="1"/>
          </p:cNvSpPr>
          <p:nvPr>
            <p:ph type="title"/>
          </p:nvPr>
        </p:nvSpPr>
        <p:spPr/>
        <p:txBody>
          <a:bodyPr/>
          <a:lstStyle/>
          <a:p>
            <a:r>
              <a:rPr lang="en-CH" dirty="0"/>
              <a:t>The Value of Natural Capital</a:t>
            </a:r>
          </a:p>
        </p:txBody>
      </p:sp>
      <p:sp>
        <p:nvSpPr>
          <p:cNvPr id="3" name="Text Placeholder 2">
            <a:extLst>
              <a:ext uri="{FF2B5EF4-FFF2-40B4-BE49-F238E27FC236}">
                <a16:creationId xmlns:a16="http://schemas.microsoft.com/office/drawing/2014/main" id="{FD588737-BDAE-8776-A365-1CA92B39C782}"/>
              </a:ext>
            </a:extLst>
          </p:cNvPr>
          <p:cNvSpPr>
            <a:spLocks noGrp="1"/>
          </p:cNvSpPr>
          <p:nvPr>
            <p:ph type="body" idx="1"/>
          </p:nvPr>
        </p:nvSpPr>
        <p:spPr/>
        <p:txBody>
          <a:bodyPr/>
          <a:lstStyle/>
          <a:p>
            <a:r>
              <a:rPr lang="en-CH" dirty="0"/>
              <a:t>Edoardo Chiarotti</a:t>
            </a:r>
          </a:p>
          <a:p>
            <a:r>
              <a:rPr lang="en-CH" dirty="0"/>
              <a:t>20.03.2024</a:t>
            </a:r>
          </a:p>
        </p:txBody>
      </p:sp>
    </p:spTree>
    <p:extLst>
      <p:ext uri="{BB962C8B-B14F-4D97-AF65-F5344CB8AC3E}">
        <p14:creationId xmlns:p14="http://schemas.microsoft.com/office/powerpoint/2010/main" val="328774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BD599-F9FA-DB7B-4948-4353A02B3246}"/>
              </a:ext>
            </a:extLst>
          </p:cNvPr>
          <p:cNvSpPr>
            <a:spLocks noGrp="1"/>
          </p:cNvSpPr>
          <p:nvPr>
            <p:ph idx="1"/>
          </p:nvPr>
        </p:nvSpPr>
        <p:spPr/>
        <p:txBody>
          <a:bodyPr>
            <a:normAutofit/>
          </a:bodyPr>
          <a:lstStyle/>
          <a:p>
            <a:r>
              <a:rPr lang="en-CH" dirty="0"/>
              <a:t>Artificial mechanisms for valuing natural capital draw on these methods</a:t>
            </a:r>
          </a:p>
          <a:p>
            <a:r>
              <a:rPr lang="en-CH" b="1" dirty="0"/>
              <a:t>Market mechanisms</a:t>
            </a:r>
            <a:r>
              <a:rPr lang="en-CH" dirty="0"/>
              <a:t>: regulators set a starting condition, and the value of 1 unit of natural capital is given by supply and demand of credits (permits) following that condition</a:t>
            </a:r>
          </a:p>
          <a:p>
            <a:pPr lvl="1"/>
            <a:r>
              <a:rPr lang="en-CH" u="sng" dirty="0"/>
              <a:t>Compliance carbon markets</a:t>
            </a:r>
            <a:r>
              <a:rPr lang="en-CH" dirty="0"/>
              <a:t>: regulator sets a treshold for emissions</a:t>
            </a:r>
          </a:p>
          <a:p>
            <a:pPr lvl="1"/>
            <a:r>
              <a:rPr lang="en-CH" u="sng" dirty="0"/>
              <a:t>Voluntary carbon markets</a:t>
            </a:r>
            <a:r>
              <a:rPr lang="en-CH" dirty="0"/>
              <a:t>: companies voluntary trade carbon credits</a:t>
            </a:r>
          </a:p>
          <a:p>
            <a:pPr lvl="1"/>
            <a:r>
              <a:rPr lang="en-US" u="sng" dirty="0"/>
              <a:t>Individual Transferable Quotas</a:t>
            </a:r>
            <a:r>
              <a:rPr lang="en-US" dirty="0"/>
              <a:t>: regulator sets a threshold for fishing</a:t>
            </a:r>
            <a:endParaRPr lang="en-CH" dirty="0"/>
          </a:p>
          <a:p>
            <a:pPr lvl="1"/>
            <a:r>
              <a:rPr lang="en-CH" u="sng" dirty="0"/>
              <a:t>National schemes for biodiversity offsets</a:t>
            </a:r>
            <a:r>
              <a:rPr lang="en-CH" dirty="0"/>
              <a:t>: regulator sets a scheme to avoid, mitigate and restore</a:t>
            </a:r>
          </a:p>
        </p:txBody>
      </p:sp>
      <p:sp>
        <p:nvSpPr>
          <p:cNvPr id="3" name="Title 2">
            <a:extLst>
              <a:ext uri="{FF2B5EF4-FFF2-40B4-BE49-F238E27FC236}">
                <a16:creationId xmlns:a16="http://schemas.microsoft.com/office/drawing/2014/main" id="{8F9B792D-DF8E-79A2-6AA7-42F328EB5F4E}"/>
              </a:ext>
            </a:extLst>
          </p:cNvPr>
          <p:cNvSpPr>
            <a:spLocks noGrp="1"/>
          </p:cNvSpPr>
          <p:nvPr>
            <p:ph type="title"/>
          </p:nvPr>
        </p:nvSpPr>
        <p:spPr/>
        <p:txBody>
          <a:bodyPr>
            <a:normAutofit fontScale="90000"/>
          </a:bodyPr>
          <a:lstStyle/>
          <a:p>
            <a:r>
              <a:rPr lang="en-CH" dirty="0"/>
              <a:t>Valuing Natural Capital</a:t>
            </a:r>
          </a:p>
        </p:txBody>
      </p:sp>
    </p:spTree>
    <p:extLst>
      <p:ext uri="{BB962C8B-B14F-4D97-AF65-F5344CB8AC3E}">
        <p14:creationId xmlns:p14="http://schemas.microsoft.com/office/powerpoint/2010/main" val="403435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BD599-F9FA-DB7B-4948-4353A02B3246}"/>
              </a:ext>
            </a:extLst>
          </p:cNvPr>
          <p:cNvSpPr>
            <a:spLocks noGrp="1"/>
          </p:cNvSpPr>
          <p:nvPr>
            <p:ph idx="1"/>
          </p:nvPr>
        </p:nvSpPr>
        <p:spPr/>
        <p:txBody>
          <a:bodyPr>
            <a:normAutofit/>
          </a:bodyPr>
          <a:lstStyle/>
          <a:p>
            <a:r>
              <a:rPr lang="en-CH" b="1" dirty="0"/>
              <a:t>Non-market mechanisms</a:t>
            </a:r>
            <a:r>
              <a:rPr lang="en-CH" dirty="0"/>
              <a:t>: regulators directly set the value of 1 unit of natural capital</a:t>
            </a:r>
          </a:p>
          <a:p>
            <a:pPr lvl="1"/>
            <a:r>
              <a:rPr lang="en-CH" u="sng" dirty="0"/>
              <a:t>Carbon taxes</a:t>
            </a:r>
          </a:p>
          <a:p>
            <a:pPr lvl="1"/>
            <a:r>
              <a:rPr lang="en-CH" u="sng" dirty="0"/>
              <a:t>Polluter-pays funds</a:t>
            </a:r>
          </a:p>
          <a:p>
            <a:pPr lvl="1"/>
            <a:r>
              <a:rPr lang="en-CH" u="sng" dirty="0"/>
              <a:t>Payments for Ecosystem Services (PES)</a:t>
            </a:r>
          </a:p>
          <a:p>
            <a:pPr lvl="1"/>
            <a:r>
              <a:rPr lang="en-CH" u="sng" dirty="0"/>
              <a:t>Biodiversity-relevant taxes</a:t>
            </a:r>
          </a:p>
          <a:p>
            <a:pPr lvl="1"/>
            <a:r>
              <a:rPr lang="en-CH" u="sng" dirty="0"/>
              <a:t>Official Development Assistance (ODA) program</a:t>
            </a:r>
          </a:p>
          <a:p>
            <a:pPr lvl="1"/>
            <a:r>
              <a:rPr lang="en-CH" u="sng" dirty="0"/>
              <a:t>Debt-for-nature swaps</a:t>
            </a:r>
          </a:p>
          <a:p>
            <a:pPr lvl="1"/>
            <a:endParaRPr lang="en-CH" dirty="0"/>
          </a:p>
        </p:txBody>
      </p:sp>
      <p:sp>
        <p:nvSpPr>
          <p:cNvPr id="3" name="Title 2">
            <a:extLst>
              <a:ext uri="{FF2B5EF4-FFF2-40B4-BE49-F238E27FC236}">
                <a16:creationId xmlns:a16="http://schemas.microsoft.com/office/drawing/2014/main" id="{8F9B792D-DF8E-79A2-6AA7-42F328EB5F4E}"/>
              </a:ext>
            </a:extLst>
          </p:cNvPr>
          <p:cNvSpPr>
            <a:spLocks noGrp="1"/>
          </p:cNvSpPr>
          <p:nvPr>
            <p:ph type="title"/>
          </p:nvPr>
        </p:nvSpPr>
        <p:spPr/>
        <p:txBody>
          <a:bodyPr>
            <a:normAutofit fontScale="90000"/>
          </a:bodyPr>
          <a:lstStyle/>
          <a:p>
            <a:r>
              <a:rPr lang="en-CH" dirty="0"/>
              <a:t>Valuing Natural Capital</a:t>
            </a:r>
          </a:p>
        </p:txBody>
      </p:sp>
    </p:spTree>
    <p:extLst>
      <p:ext uri="{BB962C8B-B14F-4D97-AF65-F5344CB8AC3E}">
        <p14:creationId xmlns:p14="http://schemas.microsoft.com/office/powerpoint/2010/main" val="422967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6620-D8F5-2897-C419-810801D10B2E}"/>
              </a:ext>
            </a:extLst>
          </p:cNvPr>
          <p:cNvSpPr>
            <a:spLocks noGrp="1"/>
          </p:cNvSpPr>
          <p:nvPr>
            <p:ph idx="1"/>
          </p:nvPr>
        </p:nvSpPr>
        <p:spPr/>
        <p:txBody>
          <a:bodyPr>
            <a:normAutofit fontScale="92500" lnSpcReduction="20000"/>
          </a:bodyPr>
          <a:lstStyle/>
          <a:p>
            <a:pPr marL="0" indent="0">
              <a:buNone/>
            </a:pPr>
            <a:r>
              <a:rPr lang="en-CH" dirty="0"/>
              <a:t>(Non-exhaustive) example with </a:t>
            </a:r>
            <a:r>
              <a:rPr lang="en-CH" b="1" dirty="0"/>
              <a:t>mining company in Switzerland</a:t>
            </a:r>
          </a:p>
          <a:p>
            <a:r>
              <a:rPr lang="en-CH" dirty="0"/>
              <a:t>Market mechanisms</a:t>
            </a:r>
          </a:p>
          <a:p>
            <a:pPr lvl="1"/>
            <a:r>
              <a:rPr lang="en-CH" u="sng" dirty="0">
                <a:hlinkClick r:id="rId2"/>
              </a:rPr>
              <a:t>Compliance carbon market</a:t>
            </a:r>
            <a:r>
              <a:rPr lang="en-CH" dirty="0"/>
              <a:t>: for each tonne emitted above its threshold (assigned by the government in line with the Paris agreement), it must buy carbon credits in the compliance market for around 100€ a tonne, or uses credits that has in stock.</a:t>
            </a:r>
          </a:p>
          <a:p>
            <a:pPr lvl="1"/>
            <a:r>
              <a:rPr lang="en-CH" u="sng" dirty="0"/>
              <a:t>Voluntary carbon market</a:t>
            </a:r>
            <a:r>
              <a:rPr lang="en-CH" dirty="0"/>
              <a:t>: if it wants to, it buys other carbon credits in the voluntary market for around 1€ a tonne</a:t>
            </a:r>
          </a:p>
          <a:p>
            <a:pPr lvl="1"/>
            <a:r>
              <a:rPr lang="en-CH" dirty="0">
                <a:hlinkClick r:id="rId3"/>
              </a:rPr>
              <a:t>National scheme for biodiversity offsets</a:t>
            </a:r>
            <a:r>
              <a:rPr lang="en-CH" dirty="0"/>
              <a:t>: it must avoid, mitigate and restore any negative impact on biodiversity of a new mine</a:t>
            </a:r>
          </a:p>
          <a:p>
            <a:r>
              <a:rPr lang="en-CH" dirty="0"/>
              <a:t>Non-market mechanisms</a:t>
            </a:r>
          </a:p>
          <a:p>
            <a:pPr lvl="1"/>
            <a:r>
              <a:rPr lang="en-CH" dirty="0">
                <a:hlinkClick r:id="rId4"/>
              </a:rPr>
              <a:t>Carbon tax</a:t>
            </a:r>
            <a:r>
              <a:rPr lang="en-CH" dirty="0"/>
              <a:t>: it must pay a levy of 120 CHF on its purchase invoices of thermal fuel used to produce </a:t>
            </a:r>
            <a:r>
              <a:rPr lang="en-US" dirty="0"/>
              <a:t>heat, light or electricity.</a:t>
            </a:r>
          </a:p>
          <a:p>
            <a:pPr lvl="1"/>
            <a:r>
              <a:rPr lang="en-US" dirty="0"/>
              <a:t>…</a:t>
            </a:r>
          </a:p>
          <a:p>
            <a:pPr lvl="1"/>
            <a:endParaRPr lang="en-CH" dirty="0"/>
          </a:p>
          <a:p>
            <a:pPr lvl="1"/>
            <a:endParaRPr lang="en-CH" dirty="0"/>
          </a:p>
          <a:p>
            <a:pPr lvl="1"/>
            <a:endParaRPr lang="en-CH" dirty="0"/>
          </a:p>
          <a:p>
            <a:pPr lvl="1"/>
            <a:endParaRPr lang="en-CH" dirty="0"/>
          </a:p>
          <a:p>
            <a:pPr lvl="1"/>
            <a:endParaRPr lang="en-CH" dirty="0"/>
          </a:p>
          <a:p>
            <a:pPr lvl="1"/>
            <a:endParaRPr lang="en-CH" dirty="0"/>
          </a:p>
          <a:p>
            <a:pPr lvl="1"/>
            <a:endParaRPr lang="en-CH" dirty="0"/>
          </a:p>
          <a:p>
            <a:endParaRPr lang="en-CH" dirty="0"/>
          </a:p>
          <a:p>
            <a:endParaRPr lang="en-CH" dirty="0"/>
          </a:p>
          <a:p>
            <a:endParaRPr lang="en-CH" dirty="0"/>
          </a:p>
        </p:txBody>
      </p:sp>
      <p:sp>
        <p:nvSpPr>
          <p:cNvPr id="3" name="Title 2">
            <a:extLst>
              <a:ext uri="{FF2B5EF4-FFF2-40B4-BE49-F238E27FC236}">
                <a16:creationId xmlns:a16="http://schemas.microsoft.com/office/drawing/2014/main" id="{2E7430E3-320A-4DD8-EBAC-2206E23D00E2}"/>
              </a:ext>
            </a:extLst>
          </p:cNvPr>
          <p:cNvSpPr>
            <a:spLocks noGrp="1"/>
          </p:cNvSpPr>
          <p:nvPr>
            <p:ph type="title"/>
          </p:nvPr>
        </p:nvSpPr>
        <p:spPr/>
        <p:txBody>
          <a:bodyPr>
            <a:normAutofit fontScale="90000"/>
          </a:bodyPr>
          <a:lstStyle/>
          <a:p>
            <a:r>
              <a:rPr lang="en-CH" dirty="0"/>
              <a:t>Valuing Natural Capital</a:t>
            </a:r>
          </a:p>
        </p:txBody>
      </p:sp>
    </p:spTree>
    <p:extLst>
      <p:ext uri="{BB962C8B-B14F-4D97-AF65-F5344CB8AC3E}">
        <p14:creationId xmlns:p14="http://schemas.microsoft.com/office/powerpoint/2010/main" val="189413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6620-D8F5-2897-C419-810801D10B2E}"/>
              </a:ext>
            </a:extLst>
          </p:cNvPr>
          <p:cNvSpPr>
            <a:spLocks noGrp="1"/>
          </p:cNvSpPr>
          <p:nvPr>
            <p:ph idx="1"/>
          </p:nvPr>
        </p:nvSpPr>
        <p:spPr/>
        <p:txBody>
          <a:bodyPr>
            <a:normAutofit/>
          </a:bodyPr>
          <a:lstStyle/>
          <a:p>
            <a:r>
              <a:rPr lang="en-CH" dirty="0"/>
              <a:t>The current price of natural capital is </a:t>
            </a:r>
            <a:r>
              <a:rPr lang="en-CH" b="1" dirty="0"/>
              <a:t>far below the “just” value </a:t>
            </a:r>
            <a:r>
              <a:rPr lang="en-CH" dirty="0"/>
              <a:t>that would halt its depletion</a:t>
            </a:r>
          </a:p>
          <a:p>
            <a:pPr lvl="1"/>
            <a:r>
              <a:rPr lang="en-CH" dirty="0"/>
              <a:t>The social cost of carbon is calculated to be around 300$ per tonne (</a:t>
            </a:r>
            <a:r>
              <a:rPr lang="en-CH" dirty="0">
                <a:hlinkClick r:id="rId2"/>
              </a:rPr>
              <a:t>Kikstra et al., 2021</a:t>
            </a:r>
            <a:r>
              <a:rPr lang="en-CH" dirty="0"/>
              <a:t>)</a:t>
            </a:r>
          </a:p>
          <a:p>
            <a:pPr lvl="1"/>
            <a:r>
              <a:rPr lang="en-CH" dirty="0"/>
              <a:t>The cost of extracting mineral resources does not include the fact that they are limited, nor all the natural capital and enabling assets that are destroyed in the extraction process</a:t>
            </a:r>
          </a:p>
          <a:p>
            <a:r>
              <a:rPr lang="en-CH" dirty="0"/>
              <a:t>There is a </a:t>
            </a:r>
            <a:r>
              <a:rPr lang="en-CH" b="1" dirty="0"/>
              <a:t>large financing gap</a:t>
            </a:r>
            <a:r>
              <a:rPr lang="en-CH" dirty="0"/>
              <a:t> for natural capital (or enabling asset)</a:t>
            </a:r>
          </a:p>
          <a:p>
            <a:pPr lvl="1"/>
            <a:endParaRPr lang="en-CH" dirty="0"/>
          </a:p>
          <a:p>
            <a:pPr lvl="1"/>
            <a:endParaRPr lang="en-CH" dirty="0"/>
          </a:p>
          <a:p>
            <a:pPr lvl="1"/>
            <a:endParaRPr lang="en-CH" dirty="0"/>
          </a:p>
          <a:p>
            <a:pPr lvl="1"/>
            <a:endParaRPr lang="en-CH" dirty="0"/>
          </a:p>
          <a:p>
            <a:pPr marL="457200" lvl="1" indent="0">
              <a:buNone/>
            </a:pPr>
            <a:endParaRPr lang="en-CH" dirty="0"/>
          </a:p>
          <a:p>
            <a:endParaRPr lang="en-CH" dirty="0"/>
          </a:p>
          <a:p>
            <a:endParaRPr lang="en-CH" dirty="0"/>
          </a:p>
          <a:p>
            <a:endParaRPr lang="en-CH" dirty="0"/>
          </a:p>
        </p:txBody>
      </p:sp>
      <p:sp>
        <p:nvSpPr>
          <p:cNvPr id="3" name="Title 2">
            <a:extLst>
              <a:ext uri="{FF2B5EF4-FFF2-40B4-BE49-F238E27FC236}">
                <a16:creationId xmlns:a16="http://schemas.microsoft.com/office/drawing/2014/main" id="{2E7430E3-320A-4DD8-EBAC-2206E23D00E2}"/>
              </a:ext>
            </a:extLst>
          </p:cNvPr>
          <p:cNvSpPr>
            <a:spLocks noGrp="1"/>
          </p:cNvSpPr>
          <p:nvPr>
            <p:ph type="title"/>
          </p:nvPr>
        </p:nvSpPr>
        <p:spPr/>
        <p:txBody>
          <a:bodyPr>
            <a:normAutofit fontScale="90000"/>
          </a:bodyPr>
          <a:lstStyle/>
          <a:p>
            <a:r>
              <a:rPr lang="en-CH" dirty="0"/>
              <a:t>Valuing Natural Capital - Issues</a:t>
            </a:r>
          </a:p>
        </p:txBody>
      </p:sp>
    </p:spTree>
    <p:extLst>
      <p:ext uri="{BB962C8B-B14F-4D97-AF65-F5344CB8AC3E}">
        <p14:creationId xmlns:p14="http://schemas.microsoft.com/office/powerpoint/2010/main" val="329626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F0BF68-00E8-4E3F-EFC4-8AA4BF2BC3CA}"/>
              </a:ext>
            </a:extLst>
          </p:cNvPr>
          <p:cNvSpPr>
            <a:spLocks noGrp="1"/>
          </p:cNvSpPr>
          <p:nvPr>
            <p:ph sz="half" idx="1"/>
          </p:nvPr>
        </p:nvSpPr>
        <p:spPr/>
        <p:txBody>
          <a:bodyPr>
            <a:normAutofit fontScale="92500" lnSpcReduction="20000"/>
          </a:bodyPr>
          <a:lstStyle/>
          <a:p>
            <a:r>
              <a:rPr lang="it-IT" sz="2800" dirty="0" err="1"/>
              <a:t>Current</a:t>
            </a:r>
            <a:r>
              <a:rPr lang="it-IT" sz="2800" dirty="0"/>
              <a:t> </a:t>
            </a:r>
            <a:r>
              <a:rPr lang="it-IT" sz="2800" b="1" dirty="0" err="1"/>
              <a:t>biodiversity</a:t>
            </a:r>
            <a:r>
              <a:rPr lang="it-IT" sz="2800" b="1" dirty="0"/>
              <a:t> financing gap </a:t>
            </a:r>
            <a:r>
              <a:rPr lang="it-IT" sz="2800" dirty="0" err="1"/>
              <a:t>around</a:t>
            </a:r>
            <a:r>
              <a:rPr lang="it-IT" sz="2800" dirty="0"/>
              <a:t> 700 </a:t>
            </a:r>
            <a:r>
              <a:rPr lang="it-IT" sz="2800" dirty="0" err="1"/>
              <a:t>Billion</a:t>
            </a:r>
            <a:r>
              <a:rPr lang="it-IT" sz="2800" dirty="0"/>
              <a:t> US$ a </a:t>
            </a:r>
            <a:r>
              <a:rPr lang="it-IT" sz="2800" dirty="0" err="1"/>
              <a:t>year</a:t>
            </a:r>
            <a:endParaRPr lang="en-CH" sz="2800" b="1" dirty="0"/>
          </a:p>
          <a:p>
            <a:r>
              <a:rPr lang="en-CH" dirty="0"/>
              <a:t>86</a:t>
            </a:r>
            <a:r>
              <a:rPr lang="en-CH" sz="2800" dirty="0"/>
              <a:t> % from </a:t>
            </a:r>
            <a:r>
              <a:rPr lang="en-CH" sz="2800" b="1" dirty="0"/>
              <a:t>public funds</a:t>
            </a:r>
            <a:r>
              <a:rPr lang="en-CH" sz="2800" dirty="0"/>
              <a:t>, only 14% from </a:t>
            </a:r>
            <a:r>
              <a:rPr lang="en-CH" sz="2800" b="1" dirty="0"/>
              <a:t>private funds. </a:t>
            </a:r>
            <a:r>
              <a:rPr lang="en-CH" sz="2800" dirty="0"/>
              <a:t>Private companies need to step in </a:t>
            </a:r>
          </a:p>
          <a:p>
            <a:r>
              <a:rPr lang="en-CH" sz="2800" b="1" dirty="0"/>
              <a:t>COP 15 </a:t>
            </a:r>
            <a:r>
              <a:rPr lang="en-US" sz="2800" dirty="0"/>
              <a:t>pledged to create the Global Biodiversity Framework (GBF) fund to mobilize at least 200 billion US$ a year by 2030 into nature preservation and restoration</a:t>
            </a:r>
            <a:endParaRPr lang="en-CH" sz="2800" dirty="0"/>
          </a:p>
        </p:txBody>
      </p:sp>
      <p:sp>
        <p:nvSpPr>
          <p:cNvPr id="4" name="Title 3">
            <a:extLst>
              <a:ext uri="{FF2B5EF4-FFF2-40B4-BE49-F238E27FC236}">
                <a16:creationId xmlns:a16="http://schemas.microsoft.com/office/drawing/2014/main" id="{D8A4A261-15EE-348A-624F-4675EC58FC56}"/>
              </a:ext>
            </a:extLst>
          </p:cNvPr>
          <p:cNvSpPr>
            <a:spLocks noGrp="1"/>
          </p:cNvSpPr>
          <p:nvPr>
            <p:ph type="title"/>
          </p:nvPr>
        </p:nvSpPr>
        <p:spPr/>
        <p:txBody>
          <a:bodyPr>
            <a:normAutofit fontScale="90000"/>
          </a:bodyPr>
          <a:lstStyle/>
          <a:p>
            <a:r>
              <a:rPr lang="en-CH" dirty="0"/>
              <a:t>Biodiversity Financing Gap</a:t>
            </a:r>
          </a:p>
        </p:txBody>
      </p:sp>
      <p:pic>
        <p:nvPicPr>
          <p:cNvPr id="5" name="Content Placeholder 5" descr="Chart, waterfall chart&#10;&#10;Description automatically generated">
            <a:extLst>
              <a:ext uri="{FF2B5EF4-FFF2-40B4-BE49-F238E27FC236}">
                <a16:creationId xmlns:a16="http://schemas.microsoft.com/office/drawing/2014/main" id="{ADF27424-8410-46EE-91A2-3B306DEF8849}"/>
              </a:ext>
            </a:extLst>
          </p:cNvPr>
          <p:cNvPicPr>
            <a:picLocks noGrp="1" noChangeAspect="1"/>
          </p:cNvPicPr>
          <p:nvPr>
            <p:ph sz="half" idx="2"/>
          </p:nvPr>
        </p:nvPicPr>
        <p:blipFill>
          <a:blip r:embed="rId2"/>
          <a:stretch>
            <a:fillRect/>
          </a:stretch>
        </p:blipFill>
        <p:spPr>
          <a:xfrm>
            <a:off x="6591925" y="2020869"/>
            <a:ext cx="5181600" cy="3151382"/>
          </a:xfrm>
        </p:spPr>
      </p:pic>
      <p:sp>
        <p:nvSpPr>
          <p:cNvPr id="6" name="TextBox 5">
            <a:extLst>
              <a:ext uri="{FF2B5EF4-FFF2-40B4-BE49-F238E27FC236}">
                <a16:creationId xmlns:a16="http://schemas.microsoft.com/office/drawing/2014/main" id="{4CD69BCB-6389-5777-5181-7A3CB9198F12}"/>
              </a:ext>
            </a:extLst>
          </p:cNvPr>
          <p:cNvSpPr txBox="1"/>
          <p:nvPr/>
        </p:nvSpPr>
        <p:spPr>
          <a:xfrm>
            <a:off x="6591926" y="5220066"/>
            <a:ext cx="5181600" cy="400110"/>
          </a:xfrm>
          <a:prstGeom prst="rect">
            <a:avLst/>
          </a:prstGeom>
          <a:noFill/>
        </p:spPr>
        <p:txBody>
          <a:bodyPr wrap="square" rtlCol="0">
            <a:spAutoFit/>
          </a:bodyPr>
          <a:lstStyle/>
          <a:p>
            <a:r>
              <a:rPr lang="en-CH" sz="1000" dirty="0">
                <a:latin typeface="IBM Plex Sans" panose="020B0503050203000203" pitchFamily="34" charset="0"/>
              </a:rPr>
              <a:t>Source: Financing Nature, Closing the Global Biodiversity Financing Gap (Paulson Institute, The Nature Conservancy, Cornell Atkinson).</a:t>
            </a:r>
          </a:p>
        </p:txBody>
      </p:sp>
    </p:spTree>
    <p:extLst>
      <p:ext uri="{BB962C8B-B14F-4D97-AF65-F5344CB8AC3E}">
        <p14:creationId xmlns:p14="http://schemas.microsoft.com/office/powerpoint/2010/main" val="111630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CD3382-F16E-203E-C6FC-FC1988CCDA91}"/>
              </a:ext>
            </a:extLst>
          </p:cNvPr>
          <p:cNvSpPr>
            <a:spLocks noGrp="1"/>
          </p:cNvSpPr>
          <p:nvPr>
            <p:ph idx="1"/>
          </p:nvPr>
        </p:nvSpPr>
        <p:spPr>
          <a:xfrm>
            <a:off x="838200" y="2167000"/>
            <a:ext cx="10515600" cy="4148456"/>
          </a:xfrm>
        </p:spPr>
        <p:txBody>
          <a:bodyPr>
            <a:normAutofit/>
          </a:bodyPr>
          <a:lstStyle/>
          <a:p>
            <a:pPr marL="0" indent="0">
              <a:buNone/>
            </a:pPr>
            <a:r>
              <a:rPr lang="en-CH" b="1" dirty="0"/>
              <a:t>What we propose</a:t>
            </a:r>
            <a:r>
              <a:rPr lang="en-CH" dirty="0"/>
              <a:t>: non-market mechanism to increase private-sector payments in the GBF fund</a:t>
            </a:r>
          </a:p>
          <a:p>
            <a:pPr marL="514350" indent="-514350">
              <a:buFont typeface="+mj-lt"/>
              <a:buAutoNum type="arabicPeriod"/>
            </a:pPr>
            <a:r>
              <a:rPr lang="en-CH" dirty="0"/>
              <a:t>Estimate the local </a:t>
            </a:r>
            <a:r>
              <a:rPr lang="en-CH" b="1" dirty="0"/>
              <a:t>impact</a:t>
            </a:r>
            <a:r>
              <a:rPr lang="en-CH" dirty="0"/>
              <a:t> a company’s facility </a:t>
            </a:r>
            <a:r>
              <a:rPr lang="fr-CH" dirty="0"/>
              <a:t>has </a:t>
            </a:r>
            <a:r>
              <a:rPr lang="en-CH" dirty="0"/>
              <a:t>on nature (”local scope 1”)</a:t>
            </a:r>
          </a:p>
          <a:p>
            <a:pPr marL="514350" indent="-514350">
              <a:buFont typeface="+mj-lt"/>
              <a:buAutoNum type="arabicPeriod"/>
            </a:pPr>
            <a:r>
              <a:rPr lang="en-CH" dirty="0"/>
              <a:t>Estimate the </a:t>
            </a:r>
            <a:r>
              <a:rPr lang="en-CH" b="1" dirty="0"/>
              <a:t>cost</a:t>
            </a:r>
            <a:r>
              <a:rPr lang="en-CH" dirty="0"/>
              <a:t> of this nature loss by considering the restoration cost</a:t>
            </a:r>
          </a:p>
          <a:p>
            <a:pPr marL="514350" indent="-514350">
              <a:buFont typeface="+mj-lt"/>
              <a:buAutoNum type="arabicPeriod"/>
            </a:pPr>
            <a:r>
              <a:rPr lang="en-CH" dirty="0"/>
              <a:t>The company pays this cost by channeling the due amounts into the GBF </a:t>
            </a:r>
            <a:r>
              <a:rPr lang="en-CH" b="1" dirty="0"/>
              <a:t>fund</a:t>
            </a:r>
            <a:r>
              <a:rPr lang="en-CH" dirty="0"/>
              <a:t>, that reinvests in nature restoration.</a:t>
            </a:r>
          </a:p>
        </p:txBody>
      </p:sp>
      <p:sp>
        <p:nvSpPr>
          <p:cNvPr id="3" name="Title 2">
            <a:extLst>
              <a:ext uri="{FF2B5EF4-FFF2-40B4-BE49-F238E27FC236}">
                <a16:creationId xmlns:a16="http://schemas.microsoft.com/office/drawing/2014/main" id="{C0407A1D-6F82-06B7-DFC0-A86F8698D148}"/>
              </a:ext>
            </a:extLst>
          </p:cNvPr>
          <p:cNvSpPr>
            <a:spLocks noGrp="1"/>
          </p:cNvSpPr>
          <p:nvPr>
            <p:ph type="title"/>
          </p:nvPr>
        </p:nvSpPr>
        <p:spPr>
          <a:xfrm>
            <a:off x="838200" y="1117690"/>
            <a:ext cx="10515600" cy="657543"/>
          </a:xfrm>
        </p:spPr>
        <p:txBody>
          <a:bodyPr>
            <a:normAutofit fontScale="90000"/>
          </a:bodyPr>
          <a:lstStyle/>
          <a:p>
            <a:r>
              <a:rPr lang="en-CH" dirty="0"/>
              <a:t>E4S Research</a:t>
            </a:r>
          </a:p>
        </p:txBody>
      </p:sp>
    </p:spTree>
    <p:extLst>
      <p:ext uri="{BB962C8B-B14F-4D97-AF65-F5344CB8AC3E}">
        <p14:creationId xmlns:p14="http://schemas.microsoft.com/office/powerpoint/2010/main" val="49192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C665F-9BB4-7BB0-7387-BEE933D2D8F7}"/>
              </a:ext>
            </a:extLst>
          </p:cNvPr>
          <p:cNvSpPr>
            <a:spLocks noGrp="1"/>
          </p:cNvSpPr>
          <p:nvPr>
            <p:ph idx="1"/>
          </p:nvPr>
        </p:nvSpPr>
        <p:spPr/>
        <p:txBody>
          <a:bodyPr>
            <a:normAutofit lnSpcReduction="10000"/>
          </a:bodyPr>
          <a:lstStyle/>
          <a:p>
            <a:r>
              <a:rPr lang="en-US" dirty="0"/>
              <a:t>We focus on </a:t>
            </a:r>
            <a:r>
              <a:rPr lang="en-US" b="1" dirty="0"/>
              <a:t>vegetation</a:t>
            </a:r>
            <a:r>
              <a:rPr lang="en-US" dirty="0"/>
              <a:t> because it is “easy” to measure with satellites</a:t>
            </a:r>
          </a:p>
          <a:p>
            <a:r>
              <a:rPr lang="en-US" dirty="0"/>
              <a:t>During </a:t>
            </a:r>
            <a:r>
              <a:rPr lang="en-US" b="1" dirty="0"/>
              <a:t>photosynthesis</a:t>
            </a:r>
            <a:r>
              <a:rPr lang="en-US" dirty="0"/>
              <a:t>, the mesophyll leaf structure scatters near-infrared light, while the chlorophyll absorbs red light</a:t>
            </a:r>
          </a:p>
          <a:p>
            <a:r>
              <a:rPr lang="en-US" dirty="0"/>
              <a:t>Normalized Difference Vegetation Index (NDVI) or </a:t>
            </a:r>
            <a:r>
              <a:rPr lang="en-US" b="1" dirty="0"/>
              <a:t>Enhanced Vegetation Index</a:t>
            </a:r>
            <a:endParaRPr lang="en-CH" dirty="0"/>
          </a:p>
          <a:p>
            <a:r>
              <a:rPr lang="en-CH" dirty="0"/>
              <a:t>EVI is between -1 and 1, and the higher the photosyntesis (the higher the difference between NIR for mesophyll and R for clorophyll) the higher the EVI</a:t>
            </a:r>
          </a:p>
          <a:p>
            <a:r>
              <a:rPr lang="en-CH" dirty="0"/>
              <a:t>Data: </a:t>
            </a:r>
            <a:r>
              <a:rPr lang="en-CH" b="1" dirty="0"/>
              <a:t>Landsat 5</a:t>
            </a:r>
            <a:r>
              <a:rPr lang="en-CH" dirty="0"/>
              <a:t> (1984-2012, 30-meter resolution)</a:t>
            </a:r>
          </a:p>
        </p:txBody>
      </p:sp>
      <p:sp>
        <p:nvSpPr>
          <p:cNvPr id="3" name="Title 2">
            <a:extLst>
              <a:ext uri="{FF2B5EF4-FFF2-40B4-BE49-F238E27FC236}">
                <a16:creationId xmlns:a16="http://schemas.microsoft.com/office/drawing/2014/main" id="{5BD586ED-6F77-B43B-D8E5-207C4F3E482D}"/>
              </a:ext>
            </a:extLst>
          </p:cNvPr>
          <p:cNvSpPr>
            <a:spLocks noGrp="1"/>
          </p:cNvSpPr>
          <p:nvPr>
            <p:ph type="title"/>
          </p:nvPr>
        </p:nvSpPr>
        <p:spPr/>
        <p:txBody>
          <a:bodyPr>
            <a:normAutofit fontScale="90000"/>
          </a:bodyPr>
          <a:lstStyle/>
          <a:p>
            <a:r>
              <a:rPr lang="en-CH" dirty="0"/>
              <a:t>Vegetation</a:t>
            </a:r>
          </a:p>
        </p:txBody>
      </p:sp>
    </p:spTree>
    <p:extLst>
      <p:ext uri="{BB962C8B-B14F-4D97-AF65-F5344CB8AC3E}">
        <p14:creationId xmlns:p14="http://schemas.microsoft.com/office/powerpoint/2010/main" val="339638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C7BAB4-03FD-896D-B307-D894DA4025AB}"/>
              </a:ext>
            </a:extLst>
          </p:cNvPr>
          <p:cNvSpPr>
            <a:spLocks noGrp="1"/>
          </p:cNvSpPr>
          <p:nvPr>
            <p:ph sz="half" idx="1"/>
          </p:nvPr>
        </p:nvSpPr>
        <p:spPr>
          <a:xfrm>
            <a:off x="838200" y="1825624"/>
            <a:ext cx="5181600" cy="4351338"/>
          </a:xfrm>
        </p:spPr>
        <p:txBody>
          <a:bodyPr>
            <a:normAutofit fontScale="77500" lnSpcReduction="20000"/>
          </a:bodyPr>
          <a:lstStyle/>
          <a:p>
            <a:pPr>
              <a:lnSpc>
                <a:spcPct val="120000"/>
              </a:lnSpc>
            </a:pPr>
            <a:r>
              <a:rPr lang="en-US" dirty="0"/>
              <a:t>The </a:t>
            </a:r>
            <a:r>
              <a:rPr lang="en-US" b="1" dirty="0"/>
              <a:t>Antamina</a:t>
            </a:r>
            <a:r>
              <a:rPr lang="en-US" dirty="0"/>
              <a:t> </a:t>
            </a:r>
            <a:r>
              <a:rPr lang="en-US" b="1" dirty="0"/>
              <a:t>mine</a:t>
            </a:r>
            <a:r>
              <a:rPr lang="en-US" dirty="0"/>
              <a:t> (copper / zinc) is located in the Puna grassland, 270 kilometers north of Lima, at an average elevation of 4,200 meters</a:t>
            </a:r>
          </a:p>
          <a:p>
            <a:pPr>
              <a:lnSpc>
                <a:spcPct val="120000"/>
              </a:lnSpc>
            </a:pPr>
            <a:r>
              <a:rPr lang="en-US" dirty="0"/>
              <a:t>The mine is managed by a joint venture of four companies: </a:t>
            </a:r>
            <a:r>
              <a:rPr lang="en-US" b="1" dirty="0"/>
              <a:t>Glencore</a:t>
            </a:r>
            <a:r>
              <a:rPr lang="en-US" dirty="0"/>
              <a:t> plc (33.75%), BHP plc (33.75%), Teck (22.5%), and Mitsubishi Corporation (10%) </a:t>
            </a:r>
          </a:p>
          <a:p>
            <a:pPr>
              <a:lnSpc>
                <a:spcPct val="120000"/>
              </a:lnSpc>
            </a:pPr>
            <a:r>
              <a:rPr lang="en-US" dirty="0"/>
              <a:t>The building phase started in </a:t>
            </a:r>
            <a:r>
              <a:rPr lang="en-US" b="1" dirty="0"/>
              <a:t>1998</a:t>
            </a:r>
            <a:r>
              <a:rPr lang="en-US" dirty="0"/>
              <a:t>, and it was operational in 2001</a:t>
            </a:r>
          </a:p>
          <a:p>
            <a:endParaRPr lang="en-CH" dirty="0"/>
          </a:p>
        </p:txBody>
      </p:sp>
      <p:sp>
        <p:nvSpPr>
          <p:cNvPr id="4" name="Title 3">
            <a:extLst>
              <a:ext uri="{FF2B5EF4-FFF2-40B4-BE49-F238E27FC236}">
                <a16:creationId xmlns:a16="http://schemas.microsoft.com/office/drawing/2014/main" id="{01DD9BFB-ABDF-7762-5F97-E7F0323F0190}"/>
              </a:ext>
            </a:extLst>
          </p:cNvPr>
          <p:cNvSpPr>
            <a:spLocks noGrp="1"/>
          </p:cNvSpPr>
          <p:nvPr>
            <p:ph type="title"/>
          </p:nvPr>
        </p:nvSpPr>
        <p:spPr/>
        <p:txBody>
          <a:bodyPr>
            <a:normAutofit fontScale="90000"/>
          </a:bodyPr>
          <a:lstStyle/>
          <a:p>
            <a:r>
              <a:rPr lang="en-CH" dirty="0"/>
              <a:t>Antamina</a:t>
            </a:r>
          </a:p>
        </p:txBody>
      </p:sp>
      <p:pic>
        <p:nvPicPr>
          <p:cNvPr id="5" name="Content Placeholder 8" descr="A picture containing snow, nature, sky, outdoor&#10;&#10;Description automatically generated">
            <a:extLst>
              <a:ext uri="{FF2B5EF4-FFF2-40B4-BE49-F238E27FC236}">
                <a16:creationId xmlns:a16="http://schemas.microsoft.com/office/drawing/2014/main" id="{A3529533-ED17-C7C8-5F83-DC0970194114}"/>
              </a:ext>
            </a:extLst>
          </p:cNvPr>
          <p:cNvPicPr>
            <a:picLocks noChangeAspect="1"/>
          </p:cNvPicPr>
          <p:nvPr/>
        </p:nvPicPr>
        <p:blipFill>
          <a:blip r:embed="rId2"/>
          <a:stretch>
            <a:fillRect/>
          </a:stretch>
        </p:blipFill>
        <p:spPr>
          <a:xfrm>
            <a:off x="6096000" y="2137759"/>
            <a:ext cx="5733882" cy="3089275"/>
          </a:xfrm>
          <a:prstGeom prst="rect">
            <a:avLst/>
          </a:prstGeom>
        </p:spPr>
      </p:pic>
      <p:sp>
        <p:nvSpPr>
          <p:cNvPr id="6" name="TextBox 5">
            <a:extLst>
              <a:ext uri="{FF2B5EF4-FFF2-40B4-BE49-F238E27FC236}">
                <a16:creationId xmlns:a16="http://schemas.microsoft.com/office/drawing/2014/main" id="{4C2A2DD9-F30D-01A3-76B9-5797778A332C}"/>
              </a:ext>
            </a:extLst>
          </p:cNvPr>
          <p:cNvSpPr txBox="1"/>
          <p:nvPr/>
        </p:nvSpPr>
        <p:spPr>
          <a:xfrm>
            <a:off x="6019800" y="1843192"/>
            <a:ext cx="6732524" cy="276999"/>
          </a:xfrm>
          <a:prstGeom prst="rect">
            <a:avLst/>
          </a:prstGeom>
          <a:noFill/>
        </p:spPr>
        <p:txBody>
          <a:bodyPr wrap="square" rtlCol="0">
            <a:spAutoFit/>
          </a:bodyPr>
          <a:lstStyle/>
          <a:p>
            <a:r>
              <a:rPr lang="en-US" sz="1200" dirty="0">
                <a:latin typeface="IBM Plex Sans" panose="020B0503050203000203" pitchFamily="34" charset="0"/>
              </a:rPr>
              <a:t>Figure 4: Antamina – Land View Today</a:t>
            </a:r>
            <a:endParaRPr lang="en-CH" sz="1200" dirty="0">
              <a:latin typeface="IBM Plex Sans" panose="020B0503050203000203" pitchFamily="34" charset="0"/>
            </a:endParaRPr>
          </a:p>
        </p:txBody>
      </p:sp>
      <p:sp>
        <p:nvSpPr>
          <p:cNvPr id="7" name="TextBox 6">
            <a:extLst>
              <a:ext uri="{FF2B5EF4-FFF2-40B4-BE49-F238E27FC236}">
                <a16:creationId xmlns:a16="http://schemas.microsoft.com/office/drawing/2014/main" id="{DC1B2C98-EEB6-5A02-572F-5ADC9F0D8636}"/>
              </a:ext>
            </a:extLst>
          </p:cNvPr>
          <p:cNvSpPr txBox="1"/>
          <p:nvPr/>
        </p:nvSpPr>
        <p:spPr>
          <a:xfrm>
            <a:off x="6019800" y="5361970"/>
            <a:ext cx="6732524" cy="246221"/>
          </a:xfrm>
          <a:prstGeom prst="rect">
            <a:avLst/>
          </a:prstGeom>
          <a:noFill/>
        </p:spPr>
        <p:txBody>
          <a:bodyPr wrap="square" rtlCol="0">
            <a:spAutoFit/>
          </a:bodyPr>
          <a:lstStyle/>
          <a:p>
            <a:r>
              <a:rPr lang="en-US" sz="1000" dirty="0">
                <a:latin typeface="IBM Plex Sans" panose="020B0503050203000203" pitchFamily="34" charset="0"/>
              </a:rPr>
              <a:t>Source: Economy (https://</a:t>
            </a:r>
            <a:r>
              <a:rPr lang="en-US" sz="1000" dirty="0" err="1">
                <a:latin typeface="IBM Plex Sans" panose="020B0503050203000203" pitchFamily="34" charset="0"/>
              </a:rPr>
              <a:t>euro.eseuro.com</a:t>
            </a:r>
            <a:r>
              <a:rPr lang="en-US" sz="1000" dirty="0">
                <a:latin typeface="IBM Plex Sans" panose="020B0503050203000203" pitchFamily="34" charset="0"/>
              </a:rPr>
              <a:t>/local/198876.html)</a:t>
            </a:r>
            <a:endParaRPr lang="en-CH" sz="1000" dirty="0">
              <a:latin typeface="IBM Plex Sans" panose="020B0503050203000203" pitchFamily="34" charset="0"/>
            </a:endParaRPr>
          </a:p>
        </p:txBody>
      </p:sp>
    </p:spTree>
    <p:extLst>
      <p:ext uri="{BB962C8B-B14F-4D97-AF65-F5344CB8AC3E}">
        <p14:creationId xmlns:p14="http://schemas.microsoft.com/office/powerpoint/2010/main" val="328752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vertebrate&#10;&#10;Description automatically generated">
            <a:extLst>
              <a:ext uri="{FF2B5EF4-FFF2-40B4-BE49-F238E27FC236}">
                <a16:creationId xmlns:a16="http://schemas.microsoft.com/office/drawing/2014/main" id="{E41A13DC-1A62-5DC4-E641-8522D3ED55C8}"/>
              </a:ext>
            </a:extLst>
          </p:cNvPr>
          <p:cNvPicPr>
            <a:picLocks noGrp="1" noChangeAspect="1"/>
          </p:cNvPicPr>
          <p:nvPr>
            <p:ph idx="1"/>
          </p:nvPr>
        </p:nvPicPr>
        <p:blipFill>
          <a:blip r:embed="rId2"/>
          <a:stretch>
            <a:fillRect/>
          </a:stretch>
        </p:blipFill>
        <p:spPr>
          <a:xfrm>
            <a:off x="2319274" y="2252599"/>
            <a:ext cx="6087872" cy="2962402"/>
          </a:xfrm>
        </p:spPr>
      </p:pic>
      <p:sp>
        <p:nvSpPr>
          <p:cNvPr id="3" name="Title 2">
            <a:extLst>
              <a:ext uri="{FF2B5EF4-FFF2-40B4-BE49-F238E27FC236}">
                <a16:creationId xmlns:a16="http://schemas.microsoft.com/office/drawing/2014/main" id="{D7D1A918-AEE0-8F47-AB2B-E827ADC243BE}"/>
              </a:ext>
            </a:extLst>
          </p:cNvPr>
          <p:cNvSpPr>
            <a:spLocks noGrp="1"/>
          </p:cNvSpPr>
          <p:nvPr>
            <p:ph type="title"/>
          </p:nvPr>
        </p:nvSpPr>
        <p:spPr/>
        <p:txBody>
          <a:bodyPr>
            <a:normAutofit fontScale="90000"/>
          </a:bodyPr>
          <a:lstStyle/>
          <a:p>
            <a:r>
              <a:rPr lang="en-CH" dirty="0"/>
              <a:t>Antamina: Impact on Vegetation</a:t>
            </a:r>
          </a:p>
        </p:txBody>
      </p:sp>
      <p:sp>
        <p:nvSpPr>
          <p:cNvPr id="6" name="TextBox 5">
            <a:extLst>
              <a:ext uri="{FF2B5EF4-FFF2-40B4-BE49-F238E27FC236}">
                <a16:creationId xmlns:a16="http://schemas.microsoft.com/office/drawing/2014/main" id="{C2877C3B-7603-D360-2BAA-8BC01E1CFB68}"/>
              </a:ext>
            </a:extLst>
          </p:cNvPr>
          <p:cNvSpPr txBox="1"/>
          <p:nvPr/>
        </p:nvSpPr>
        <p:spPr>
          <a:xfrm>
            <a:off x="2319274" y="1833144"/>
            <a:ext cx="6732524" cy="276999"/>
          </a:xfrm>
          <a:prstGeom prst="rect">
            <a:avLst/>
          </a:prstGeom>
          <a:noFill/>
        </p:spPr>
        <p:txBody>
          <a:bodyPr wrap="square" rtlCol="0">
            <a:spAutoFit/>
          </a:bodyPr>
          <a:lstStyle/>
          <a:p>
            <a:r>
              <a:rPr lang="en-US" sz="1200" dirty="0">
                <a:latin typeface="IBM Plex Sans" panose="020B0503050203000203" pitchFamily="34" charset="0"/>
              </a:rPr>
              <a:t>Figure 5: Antamina – Satellite Composite Pictures</a:t>
            </a:r>
            <a:endParaRPr lang="en-CH" sz="1200" dirty="0">
              <a:latin typeface="IBM Plex Sans" panose="020B0503050203000203" pitchFamily="34" charset="0"/>
            </a:endParaRPr>
          </a:p>
        </p:txBody>
      </p:sp>
      <p:sp>
        <p:nvSpPr>
          <p:cNvPr id="7" name="TextBox 6">
            <a:extLst>
              <a:ext uri="{FF2B5EF4-FFF2-40B4-BE49-F238E27FC236}">
                <a16:creationId xmlns:a16="http://schemas.microsoft.com/office/drawing/2014/main" id="{AD6A8F6E-F9D0-5473-218A-9E4EBDFAA4B1}"/>
              </a:ext>
            </a:extLst>
          </p:cNvPr>
          <p:cNvSpPr txBox="1"/>
          <p:nvPr/>
        </p:nvSpPr>
        <p:spPr>
          <a:xfrm>
            <a:off x="2319274" y="5357457"/>
            <a:ext cx="6732524" cy="707886"/>
          </a:xfrm>
          <a:prstGeom prst="rect">
            <a:avLst/>
          </a:prstGeom>
          <a:noFill/>
        </p:spPr>
        <p:txBody>
          <a:bodyPr wrap="square" rtlCol="0">
            <a:spAutoFit/>
          </a:bodyPr>
          <a:lstStyle/>
          <a:p>
            <a:pPr algn="just"/>
            <a:r>
              <a:rPr lang="en-US" sz="1000" dirty="0">
                <a:latin typeface="IBM Plex Sans" panose="020B0503050203000203" pitchFamily="34" charset="0"/>
              </a:rPr>
              <a:t>Source: Authors’ calculations. This figure reports the images for the Antamina site before and after the site was built (3-km radius). The first image was obtained by compressing all images available in the window 1994-1997. The compression minimized the presence of clouds. The same procedure was applied to obtain the second image over the window 2009-2012 (end of the dataset). </a:t>
            </a:r>
            <a:endParaRPr lang="en-CH" sz="1000" dirty="0">
              <a:latin typeface="IBM Plex Sans" panose="020B0503050203000203" pitchFamily="34" charset="0"/>
            </a:endParaRPr>
          </a:p>
        </p:txBody>
      </p:sp>
    </p:spTree>
    <p:extLst>
      <p:ext uri="{BB962C8B-B14F-4D97-AF65-F5344CB8AC3E}">
        <p14:creationId xmlns:p14="http://schemas.microsoft.com/office/powerpoint/2010/main" val="7610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A70B0-0081-8F48-137D-1B91BA806D95}"/>
              </a:ext>
            </a:extLst>
          </p:cNvPr>
          <p:cNvSpPr>
            <a:spLocks noGrp="1"/>
          </p:cNvSpPr>
          <p:nvPr>
            <p:ph sz="half" idx="1"/>
          </p:nvPr>
        </p:nvSpPr>
        <p:spPr>
          <a:xfrm>
            <a:off x="838200" y="1582737"/>
            <a:ext cx="3319463" cy="4242117"/>
          </a:xfrm>
        </p:spPr>
        <p:txBody>
          <a:bodyPr>
            <a:normAutofit fontScale="77500" lnSpcReduction="20000"/>
          </a:bodyPr>
          <a:lstStyle/>
          <a:p>
            <a:endParaRPr lang="en-CH" dirty="0"/>
          </a:p>
          <a:p>
            <a:endParaRPr lang="en-CH" dirty="0"/>
          </a:p>
          <a:p>
            <a:pPr>
              <a:lnSpc>
                <a:spcPct val="120000"/>
              </a:lnSpc>
            </a:pPr>
            <a:r>
              <a:rPr lang="en-CH" dirty="0"/>
              <a:t>EVI goes from 0.192 to 0.1001</a:t>
            </a:r>
          </a:p>
          <a:p>
            <a:pPr>
              <a:lnSpc>
                <a:spcPct val="120000"/>
              </a:lnSpc>
            </a:pPr>
            <a:r>
              <a:rPr lang="en-CH" dirty="0"/>
              <a:t>0.0921 point decrease, i.e. -</a:t>
            </a:r>
            <a:r>
              <a:rPr lang="en-CH" b="1" dirty="0"/>
              <a:t>48% decrease</a:t>
            </a:r>
            <a:r>
              <a:rPr lang="en-CH" dirty="0"/>
              <a:t> in vegetation</a:t>
            </a:r>
          </a:p>
          <a:p>
            <a:pPr>
              <a:lnSpc>
                <a:spcPct val="120000"/>
              </a:lnSpc>
            </a:pPr>
            <a:r>
              <a:rPr lang="en-CH" dirty="0"/>
              <a:t>We adjust this with a control location, obtaining a 0.0899 point decrease</a:t>
            </a:r>
          </a:p>
        </p:txBody>
      </p:sp>
      <p:pic>
        <p:nvPicPr>
          <p:cNvPr id="9" name="Content Placeholder 8" descr="A picture containing text, invertebrate, echinoderm&#10;&#10;Description automatically generated">
            <a:extLst>
              <a:ext uri="{FF2B5EF4-FFF2-40B4-BE49-F238E27FC236}">
                <a16:creationId xmlns:a16="http://schemas.microsoft.com/office/drawing/2014/main" id="{47533D20-A290-24B8-4A57-C405175B06EC}"/>
              </a:ext>
            </a:extLst>
          </p:cNvPr>
          <p:cNvPicPr>
            <a:picLocks noGrp="1" noChangeAspect="1"/>
          </p:cNvPicPr>
          <p:nvPr>
            <p:ph sz="half" idx="2"/>
          </p:nvPr>
        </p:nvPicPr>
        <p:blipFill>
          <a:blip r:embed="rId2"/>
          <a:stretch>
            <a:fillRect/>
          </a:stretch>
        </p:blipFill>
        <p:spPr>
          <a:xfrm>
            <a:off x="4657724" y="2058764"/>
            <a:ext cx="6936868" cy="3545199"/>
          </a:xfrm>
        </p:spPr>
      </p:pic>
      <p:sp>
        <p:nvSpPr>
          <p:cNvPr id="4" name="Title 3">
            <a:extLst>
              <a:ext uri="{FF2B5EF4-FFF2-40B4-BE49-F238E27FC236}">
                <a16:creationId xmlns:a16="http://schemas.microsoft.com/office/drawing/2014/main" id="{0FB1C1C2-0F7E-9E7E-CBB1-D13DE2B9F9D5}"/>
              </a:ext>
            </a:extLst>
          </p:cNvPr>
          <p:cNvSpPr>
            <a:spLocks noGrp="1"/>
          </p:cNvSpPr>
          <p:nvPr>
            <p:ph type="title"/>
          </p:nvPr>
        </p:nvSpPr>
        <p:spPr/>
        <p:txBody>
          <a:bodyPr>
            <a:normAutofit fontScale="90000"/>
          </a:bodyPr>
          <a:lstStyle/>
          <a:p>
            <a:r>
              <a:rPr lang="en-CH" dirty="0"/>
              <a:t>Antamina: Impact on Vegetation</a:t>
            </a:r>
          </a:p>
        </p:txBody>
      </p:sp>
      <p:sp>
        <p:nvSpPr>
          <p:cNvPr id="10" name="TextBox 9">
            <a:extLst>
              <a:ext uri="{FF2B5EF4-FFF2-40B4-BE49-F238E27FC236}">
                <a16:creationId xmlns:a16="http://schemas.microsoft.com/office/drawing/2014/main" id="{103DE9ED-C906-5DB1-A9D0-C29E6E79576D}"/>
              </a:ext>
            </a:extLst>
          </p:cNvPr>
          <p:cNvSpPr txBox="1"/>
          <p:nvPr/>
        </p:nvSpPr>
        <p:spPr>
          <a:xfrm>
            <a:off x="4657724" y="1827783"/>
            <a:ext cx="5422392" cy="276999"/>
          </a:xfrm>
          <a:prstGeom prst="rect">
            <a:avLst/>
          </a:prstGeom>
          <a:noFill/>
        </p:spPr>
        <p:txBody>
          <a:bodyPr wrap="square" rtlCol="0">
            <a:spAutoFit/>
          </a:bodyPr>
          <a:lstStyle/>
          <a:p>
            <a:r>
              <a:rPr lang="en-US" sz="1200" dirty="0">
                <a:latin typeface="IBM Plex Sans" panose="020B0503050203000203" pitchFamily="34" charset="0"/>
              </a:rPr>
              <a:t>Figure 7: Antamina - Changes in the Enhanced Vegetation Index</a:t>
            </a:r>
            <a:endParaRPr lang="en-CH" sz="1200" dirty="0">
              <a:latin typeface="IBM Plex Sans" panose="020B0503050203000203" pitchFamily="34" charset="0"/>
            </a:endParaRPr>
          </a:p>
        </p:txBody>
      </p:sp>
      <p:sp>
        <p:nvSpPr>
          <p:cNvPr id="11" name="TextBox 10">
            <a:extLst>
              <a:ext uri="{FF2B5EF4-FFF2-40B4-BE49-F238E27FC236}">
                <a16:creationId xmlns:a16="http://schemas.microsoft.com/office/drawing/2014/main" id="{972A3692-41B0-9E88-4BC2-94E53A38E6AE}"/>
              </a:ext>
            </a:extLst>
          </p:cNvPr>
          <p:cNvSpPr txBox="1"/>
          <p:nvPr/>
        </p:nvSpPr>
        <p:spPr>
          <a:xfrm>
            <a:off x="4657725" y="5668257"/>
            <a:ext cx="6936867" cy="707886"/>
          </a:xfrm>
          <a:prstGeom prst="rect">
            <a:avLst/>
          </a:prstGeom>
          <a:noFill/>
        </p:spPr>
        <p:txBody>
          <a:bodyPr wrap="square" rtlCol="0">
            <a:spAutoFit/>
          </a:bodyPr>
          <a:lstStyle/>
          <a:p>
            <a:pPr algn="just"/>
            <a:r>
              <a:rPr lang="en-US" sz="1000" dirty="0">
                <a:latin typeface="IBM Plex Sans" panose="020B0503050203000203" pitchFamily="34" charset="0"/>
              </a:rPr>
              <a:t>Source: Authors’ calculations. This figure reports the values at the pixel level for the Enhanced Vegetation Index in images of the area of the Antamina site before (panel a) and after (panel b) the site was built (3-km radius). Darker pixels are for positive EVI values (presence of vegetation), while clearer pixels are for negative EVI values (absence of vegetation).</a:t>
            </a:r>
            <a:endParaRPr lang="en-CH" sz="1000" dirty="0">
              <a:latin typeface="IBM Plex Sans" panose="020B0503050203000203" pitchFamily="34" charset="0"/>
            </a:endParaRPr>
          </a:p>
        </p:txBody>
      </p:sp>
    </p:spTree>
    <p:extLst>
      <p:ext uri="{BB962C8B-B14F-4D97-AF65-F5344CB8AC3E}">
        <p14:creationId xmlns:p14="http://schemas.microsoft.com/office/powerpoint/2010/main" val="401321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C5AF4-2D42-92E6-3A09-934F4517BB28}"/>
              </a:ext>
            </a:extLst>
          </p:cNvPr>
          <p:cNvSpPr>
            <a:spLocks noGrp="1"/>
          </p:cNvSpPr>
          <p:nvPr>
            <p:ph idx="1"/>
          </p:nvPr>
        </p:nvSpPr>
        <p:spPr/>
        <p:txBody>
          <a:bodyPr>
            <a:normAutofit/>
          </a:bodyPr>
          <a:lstStyle/>
          <a:p>
            <a:pPr marL="0" indent="0">
              <a:buNone/>
            </a:pPr>
            <a:r>
              <a:rPr lang="en-US" dirty="0"/>
              <a:t>Enterprise for Society is a research and action center created by three institutions of academic excellence (UNIL, IMD, EPFL)</a:t>
            </a:r>
          </a:p>
          <a:p>
            <a:pPr marL="0" indent="0">
              <a:buNone/>
            </a:pPr>
            <a:endParaRPr lang="en-US" dirty="0"/>
          </a:p>
          <a:p>
            <a:pPr marL="0" indent="0" algn="ctr">
              <a:buNone/>
            </a:pPr>
            <a:r>
              <a:rPr lang="en-US" dirty="0"/>
              <a:t>OUR MISSION</a:t>
            </a:r>
          </a:p>
          <a:p>
            <a:endParaRPr lang="en-US" dirty="0"/>
          </a:p>
          <a:p>
            <a:pPr marL="0" indent="0">
              <a:buNone/>
            </a:pPr>
            <a:r>
              <a:rPr lang="en-US" dirty="0"/>
              <a:t>« Inspiring and activating the transition to a resilient and inclusive economy within planetary boundaries, mindful of the opportunities and challenges raised by scientific and technological change.»</a:t>
            </a:r>
          </a:p>
          <a:p>
            <a:endParaRPr lang="en-US" dirty="0"/>
          </a:p>
          <a:p>
            <a:endParaRPr lang="en-CH" dirty="0"/>
          </a:p>
        </p:txBody>
      </p:sp>
      <p:sp>
        <p:nvSpPr>
          <p:cNvPr id="3" name="Title 2">
            <a:extLst>
              <a:ext uri="{FF2B5EF4-FFF2-40B4-BE49-F238E27FC236}">
                <a16:creationId xmlns:a16="http://schemas.microsoft.com/office/drawing/2014/main" id="{8AAFE99F-6DB9-E232-87E5-D3A032C6F258}"/>
              </a:ext>
            </a:extLst>
          </p:cNvPr>
          <p:cNvSpPr>
            <a:spLocks noGrp="1"/>
          </p:cNvSpPr>
          <p:nvPr>
            <p:ph type="title"/>
          </p:nvPr>
        </p:nvSpPr>
        <p:spPr/>
        <p:txBody>
          <a:bodyPr>
            <a:normAutofit fontScale="90000"/>
          </a:bodyPr>
          <a:lstStyle/>
          <a:p>
            <a:r>
              <a:rPr lang="en-CH" dirty="0"/>
              <a:t>Enterprise for Society</a:t>
            </a:r>
          </a:p>
        </p:txBody>
      </p:sp>
    </p:spTree>
    <p:extLst>
      <p:ext uri="{BB962C8B-B14F-4D97-AF65-F5344CB8AC3E}">
        <p14:creationId xmlns:p14="http://schemas.microsoft.com/office/powerpoint/2010/main" val="268647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76C628F-9D0B-4E1B-3BD6-1CB7B821A411}"/>
              </a:ext>
            </a:extLst>
          </p:cNvPr>
          <p:cNvSpPr/>
          <p:nvPr/>
        </p:nvSpPr>
        <p:spPr>
          <a:xfrm>
            <a:off x="838200" y="5080338"/>
            <a:ext cx="389533" cy="23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TextBox 43">
            <a:extLst>
              <a:ext uri="{FF2B5EF4-FFF2-40B4-BE49-F238E27FC236}">
                <a16:creationId xmlns:a16="http://schemas.microsoft.com/office/drawing/2014/main" id="{9F6ADD78-C2D3-F25D-7FA6-E657E9E4B188}"/>
              </a:ext>
            </a:extLst>
          </p:cNvPr>
          <p:cNvSpPr txBox="1"/>
          <p:nvPr/>
        </p:nvSpPr>
        <p:spPr>
          <a:xfrm>
            <a:off x="2422405" y="4922330"/>
            <a:ext cx="1031319" cy="276999"/>
          </a:xfrm>
          <a:prstGeom prst="rect">
            <a:avLst/>
          </a:prstGeom>
          <a:noFill/>
        </p:spPr>
        <p:txBody>
          <a:bodyPr wrap="square" rtlCol="0">
            <a:spAutoFit/>
          </a:bodyPr>
          <a:lstStyle/>
          <a:p>
            <a:pPr algn="ctr"/>
            <a:r>
              <a:rPr lang="en-CH" sz="1200" dirty="0">
                <a:latin typeface="IBM Plex Sans" panose="020B0503050203000203" pitchFamily="34" charset="0"/>
              </a:rPr>
              <a:t>Antamina</a:t>
            </a:r>
          </a:p>
        </p:txBody>
      </p:sp>
      <p:sp>
        <p:nvSpPr>
          <p:cNvPr id="45" name="TextBox 44">
            <a:extLst>
              <a:ext uri="{FF2B5EF4-FFF2-40B4-BE49-F238E27FC236}">
                <a16:creationId xmlns:a16="http://schemas.microsoft.com/office/drawing/2014/main" id="{8091DAF9-20C4-AF8B-25A2-2EE151B3FD23}"/>
              </a:ext>
            </a:extLst>
          </p:cNvPr>
          <p:cNvSpPr txBox="1"/>
          <p:nvPr/>
        </p:nvSpPr>
        <p:spPr>
          <a:xfrm>
            <a:off x="4662968" y="3161702"/>
            <a:ext cx="1031319" cy="276999"/>
          </a:xfrm>
          <a:prstGeom prst="rect">
            <a:avLst/>
          </a:prstGeom>
          <a:noFill/>
        </p:spPr>
        <p:txBody>
          <a:bodyPr wrap="square" rtlCol="0">
            <a:spAutoFit/>
          </a:bodyPr>
          <a:lstStyle/>
          <a:p>
            <a:pPr algn="ctr"/>
            <a:r>
              <a:rPr lang="en-CH" sz="1200" dirty="0">
                <a:latin typeface="IBM Plex Sans" panose="020B0503050203000203" pitchFamily="34" charset="0"/>
              </a:rPr>
              <a:t>Glencore</a:t>
            </a:r>
          </a:p>
        </p:txBody>
      </p:sp>
      <p:pic>
        <p:nvPicPr>
          <p:cNvPr id="46" name="Graphic 45" descr="Production with solid fill">
            <a:extLst>
              <a:ext uri="{FF2B5EF4-FFF2-40B4-BE49-F238E27FC236}">
                <a16:creationId xmlns:a16="http://schemas.microsoft.com/office/drawing/2014/main" id="{F7EB3063-6B15-D258-757E-8A61B9F5B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9056" y="3351064"/>
            <a:ext cx="776288" cy="77628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E12FD18-2DA3-FD1E-5970-01E347BB6EA7}"/>
                  </a:ext>
                </a:extLst>
              </p:cNvPr>
              <p:cNvSpPr txBox="1"/>
              <p:nvPr/>
            </p:nvSpPr>
            <p:spPr>
              <a:xfrm>
                <a:off x="4189664" y="4115545"/>
                <a:ext cx="197792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chemeClr val="tx1"/>
                    </a:solidFill>
                    <a:latin typeface="IBM Plex Sans" panose="020B0503050203000203" pitchFamily="34" charset="0"/>
                  </a:rPr>
                  <a:t>Impact: </a:t>
                </a:r>
                <a14:m>
                  <m:oMath xmlns:m="http://schemas.openxmlformats.org/officeDocument/2006/math">
                    <m:r>
                      <a:rPr lang="it-IT" sz="1400" b="0" i="0" smtClean="0">
                        <a:solidFill>
                          <a:schemeClr val="tx1"/>
                        </a:solidFill>
                        <a:latin typeface="Cambria Math" panose="02040503050406030204" pitchFamily="18" charset="0"/>
                      </a:rPr>
                      <m:t>−</m:t>
                    </m:r>
                    <m:r>
                      <a:rPr lang="it-IT" sz="1400" b="0" i="1" smtClean="0">
                        <a:solidFill>
                          <a:schemeClr val="tx1"/>
                        </a:solidFill>
                        <a:latin typeface="Cambria Math" panose="02040503050406030204" pitchFamily="18" charset="0"/>
                      </a:rPr>
                      <m:t>.03</m:t>
                    </m:r>
                  </m:oMath>
                </a14:m>
                <a:r>
                  <a:rPr lang="en-CH" sz="1400" dirty="0">
                    <a:solidFill>
                      <a:schemeClr val="tx1"/>
                    </a:solidFill>
                    <a:latin typeface="IBM Plex Sans" panose="020B0503050203000203" pitchFamily="34" charset="0"/>
                  </a:rPr>
                  <a:t> EVI pts</a:t>
                </a:r>
              </a:p>
              <a:p>
                <a:pPr algn="ctr"/>
                <a:r>
                  <a:rPr lang="en-CH" sz="1400" dirty="0">
                    <a:solidFill>
                      <a:schemeClr val="tx1"/>
                    </a:solidFill>
                    <a:latin typeface="IBM Plex Sans" panose="020B0503050203000203" pitchFamily="34" charset="0"/>
                  </a:rPr>
                  <a:t>Cost: 1.92 Million $</a:t>
                </a:r>
              </a:p>
            </p:txBody>
          </p:sp>
        </mc:Choice>
        <mc:Fallback xmlns="">
          <p:sp>
            <p:nvSpPr>
              <p:cNvPr id="49" name="TextBox 48">
                <a:extLst>
                  <a:ext uri="{FF2B5EF4-FFF2-40B4-BE49-F238E27FC236}">
                    <a16:creationId xmlns:a16="http://schemas.microsoft.com/office/drawing/2014/main" id="{BE12FD18-2DA3-FD1E-5970-01E347BB6EA7}"/>
                  </a:ext>
                </a:extLst>
              </p:cNvPr>
              <p:cNvSpPr txBox="1">
                <a:spLocks noRot="1" noChangeAspect="1" noMove="1" noResize="1" noEditPoints="1" noAdjustHandles="1" noChangeArrowheads="1" noChangeShapeType="1" noTextEdit="1"/>
              </p:cNvSpPr>
              <p:nvPr/>
            </p:nvSpPr>
            <p:spPr>
              <a:xfrm>
                <a:off x="4189664" y="4115545"/>
                <a:ext cx="1977929" cy="523220"/>
              </a:xfrm>
              <a:prstGeom prst="rect">
                <a:avLst/>
              </a:prstGeom>
              <a:blipFill>
                <a:blip r:embed="rId4"/>
                <a:stretch>
                  <a:fillRect b="-11628"/>
                </a:stretch>
              </a:blipFill>
            </p:spPr>
            <p:txBody>
              <a:bodyPr/>
              <a:lstStyle/>
              <a:p>
                <a:r>
                  <a:rPr lang="en-CH">
                    <a:noFill/>
                  </a:rPr>
                  <a:t> </a:t>
                </a:r>
              </a:p>
            </p:txBody>
          </p:sp>
        </mc:Fallback>
      </mc:AlternateContent>
      <p:cxnSp>
        <p:nvCxnSpPr>
          <p:cNvPr id="50" name="Straight Arrow Connector 49">
            <a:extLst>
              <a:ext uri="{FF2B5EF4-FFF2-40B4-BE49-F238E27FC236}">
                <a16:creationId xmlns:a16="http://schemas.microsoft.com/office/drawing/2014/main" id="{C7C4FF3F-BB24-6806-1E0A-FBD0B82E935B}"/>
              </a:ext>
            </a:extLst>
          </p:cNvPr>
          <p:cNvCxnSpPr>
            <a:cxnSpLocks/>
          </p:cNvCxnSpPr>
          <p:nvPr/>
        </p:nvCxnSpPr>
        <p:spPr>
          <a:xfrm flipV="1">
            <a:off x="3461893" y="4809791"/>
            <a:ext cx="490488" cy="389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2" name="Graphic 51" descr="Satellite outline">
            <a:extLst>
              <a:ext uri="{FF2B5EF4-FFF2-40B4-BE49-F238E27FC236}">
                <a16:creationId xmlns:a16="http://schemas.microsoft.com/office/drawing/2014/main" id="{78AC595B-8952-BBA2-CC68-7306E380C0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0414" y="2092004"/>
            <a:ext cx="782817" cy="782817"/>
          </a:xfrm>
          <a:prstGeom prst="rect">
            <a:avLst/>
          </a:prstGeom>
        </p:spPr>
      </p:pic>
      <p:pic>
        <p:nvPicPr>
          <p:cNvPr id="53" name="Picture 52" descr="A close-up of a letter&#10;&#10;Description automatically generated with low confidence">
            <a:extLst>
              <a:ext uri="{FF2B5EF4-FFF2-40B4-BE49-F238E27FC236}">
                <a16:creationId xmlns:a16="http://schemas.microsoft.com/office/drawing/2014/main" id="{395791BA-3ABB-250D-46FE-39F16C2C0A2D}"/>
              </a:ext>
            </a:extLst>
          </p:cNvPr>
          <p:cNvPicPr>
            <a:picLocks noChangeAspect="1"/>
          </p:cNvPicPr>
          <p:nvPr/>
        </p:nvPicPr>
        <p:blipFill>
          <a:blip r:embed="rId7"/>
          <a:stretch>
            <a:fillRect/>
          </a:stretch>
        </p:blipFill>
        <p:spPr>
          <a:xfrm rot="3114297">
            <a:off x="1863511" y="2397787"/>
            <a:ext cx="779029" cy="1220479"/>
          </a:xfrm>
          <a:prstGeom prst="rect">
            <a:avLst/>
          </a:prstGeom>
        </p:spPr>
      </p:pic>
      <p:pic>
        <p:nvPicPr>
          <p:cNvPr id="54" name="Graphic 53" descr="Oil Rig with solid fill">
            <a:extLst>
              <a:ext uri="{FF2B5EF4-FFF2-40B4-BE49-F238E27FC236}">
                <a16:creationId xmlns:a16="http://schemas.microsoft.com/office/drawing/2014/main" id="{589C2E7A-B90D-F7F5-514B-522E5A5832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4222" y="5113465"/>
            <a:ext cx="547686" cy="547686"/>
          </a:xfrm>
          <a:prstGeom prst="rect">
            <a:avLst/>
          </a:prstGeom>
        </p:spPr>
      </p:pic>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850C81E-5BCC-68DF-22D1-E6F852AE6A12}"/>
                  </a:ext>
                </a:extLst>
              </p:cNvPr>
              <p:cNvSpPr txBox="1"/>
              <p:nvPr/>
            </p:nvSpPr>
            <p:spPr>
              <a:xfrm>
                <a:off x="1943142" y="5700713"/>
                <a:ext cx="189457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latin typeface="IBM Plex Sans" panose="020B0503050203000203" pitchFamily="34" charset="0"/>
                  </a:rPr>
                  <a:t>Impact: </a:t>
                </a:r>
                <a14:m>
                  <m:oMath xmlns:m="http://schemas.openxmlformats.org/officeDocument/2006/math">
                    <m:r>
                      <a:rPr lang="it-IT" sz="1400">
                        <a:solidFill>
                          <a:schemeClr val="tx1"/>
                        </a:solidFill>
                        <a:latin typeface="Cambria Math" panose="02040503050406030204" pitchFamily="18" charset="0"/>
                      </a:rPr>
                      <m:t>−.09</m:t>
                    </m:r>
                  </m:oMath>
                </a14:m>
                <a:r>
                  <a:rPr lang="en-CH" sz="1400" dirty="0">
                    <a:solidFill>
                      <a:schemeClr val="tx1"/>
                    </a:solidFill>
                    <a:latin typeface="IBM Plex Sans" panose="020B0503050203000203" pitchFamily="34" charset="0"/>
                  </a:rPr>
                  <a:t> EVI pts</a:t>
                </a:r>
              </a:p>
              <a:p>
                <a:pPr algn="ctr"/>
                <a:r>
                  <a:rPr lang="en-CH" sz="1400" dirty="0">
                    <a:solidFill>
                      <a:schemeClr val="tx1"/>
                    </a:solidFill>
                    <a:latin typeface="IBM Plex Sans" panose="020B0503050203000203" pitchFamily="34" charset="0"/>
                  </a:rPr>
                  <a:t>Cost: 5.7 Million $</a:t>
                </a:r>
              </a:p>
            </p:txBody>
          </p:sp>
        </mc:Choice>
        <mc:Fallback xmlns="">
          <p:sp>
            <p:nvSpPr>
              <p:cNvPr id="55" name="TextBox 54">
                <a:extLst>
                  <a:ext uri="{FF2B5EF4-FFF2-40B4-BE49-F238E27FC236}">
                    <a16:creationId xmlns:a16="http://schemas.microsoft.com/office/drawing/2014/main" id="{F850C81E-5BCC-68DF-22D1-E6F852AE6A12}"/>
                  </a:ext>
                </a:extLst>
              </p:cNvPr>
              <p:cNvSpPr txBox="1">
                <a:spLocks noRot="1" noChangeAspect="1" noMove="1" noResize="1" noEditPoints="1" noAdjustHandles="1" noChangeArrowheads="1" noChangeShapeType="1" noTextEdit="1"/>
              </p:cNvSpPr>
              <p:nvPr/>
            </p:nvSpPr>
            <p:spPr>
              <a:xfrm>
                <a:off x="1943142" y="5700713"/>
                <a:ext cx="1894572" cy="523220"/>
              </a:xfrm>
              <a:prstGeom prst="rect">
                <a:avLst/>
              </a:prstGeom>
              <a:blipFill>
                <a:blip r:embed="rId10"/>
                <a:stretch>
                  <a:fillRect t="-2326" b="-11628"/>
                </a:stretch>
              </a:blipFill>
            </p:spPr>
            <p:txBody>
              <a:bodyPr/>
              <a:lstStyle/>
              <a:p>
                <a:r>
                  <a:rPr lang="en-CH">
                    <a:noFill/>
                  </a:rPr>
                  <a:t> </a:t>
                </a:r>
              </a:p>
            </p:txBody>
          </p:sp>
        </mc:Fallback>
      </mc:AlternateContent>
      <p:pic>
        <p:nvPicPr>
          <p:cNvPr id="2" name="Graphic 1" descr="Deciduous tree with solid fill">
            <a:extLst>
              <a:ext uri="{FF2B5EF4-FFF2-40B4-BE49-F238E27FC236}">
                <a16:creationId xmlns:a16="http://schemas.microsoft.com/office/drawing/2014/main" id="{D5A5056A-B9A5-98F2-AF67-BEC7E823CA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572" y="4229776"/>
            <a:ext cx="547685" cy="54768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C55AD8-9613-5037-F4B3-C508CC5AE4F9}"/>
                  </a:ext>
                </a:extLst>
              </p:cNvPr>
              <p:cNvSpPr txBox="1"/>
              <p:nvPr/>
            </p:nvSpPr>
            <p:spPr>
              <a:xfrm>
                <a:off x="449744" y="4851855"/>
                <a:ext cx="1731264" cy="523220"/>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rgbClr val="00B050"/>
                    </a:solidFill>
                    <a:latin typeface="IBM Plex Sans" panose="020B0503050203000203" pitchFamily="34" charset="0"/>
                  </a:rPr>
                  <a:t>Impact: </a:t>
                </a:r>
                <a14:m>
                  <m:oMath xmlns:m="http://schemas.openxmlformats.org/officeDocument/2006/math">
                    <m:r>
                      <a:rPr lang="it-IT" sz="1400" i="1">
                        <a:solidFill>
                          <a:srgbClr val="00B050"/>
                        </a:solidFill>
                        <a:latin typeface="Cambria Math" panose="02040503050406030204" pitchFamily="18" charset="0"/>
                      </a:rPr>
                      <m:t>.08</m:t>
                    </m:r>
                  </m:oMath>
                </a14:m>
                <a:r>
                  <a:rPr lang="en-CH" sz="1400" dirty="0">
                    <a:solidFill>
                      <a:srgbClr val="00B050"/>
                    </a:solidFill>
                    <a:latin typeface="IBM Plex Sans" panose="020B0503050203000203" pitchFamily="34" charset="0"/>
                  </a:rPr>
                  <a:t> EVI pts</a:t>
                </a:r>
              </a:p>
              <a:p>
                <a:pPr algn="ctr"/>
                <a:r>
                  <a:rPr lang="en-CH" sz="1400" dirty="0">
                    <a:solidFill>
                      <a:srgbClr val="00B050"/>
                    </a:solidFill>
                    <a:latin typeface="IBM Plex Sans" panose="020B0503050203000203" pitchFamily="34" charset="0"/>
                  </a:rPr>
                  <a:t>Cost: </a:t>
                </a:r>
                <a14:m>
                  <m:oMath xmlns:m="http://schemas.openxmlformats.org/officeDocument/2006/math">
                    <m:r>
                      <a:rPr lang="it-IT" sz="1400" i="1">
                        <a:solidFill>
                          <a:srgbClr val="00B050"/>
                        </a:solidFill>
                        <a:latin typeface="Cambria Math" panose="02040503050406030204" pitchFamily="18" charset="0"/>
                      </a:rPr>
                      <m:t>5.2</m:t>
                    </m:r>
                  </m:oMath>
                </a14:m>
                <a:r>
                  <a:rPr lang="en-CH" sz="1400" dirty="0">
                    <a:solidFill>
                      <a:srgbClr val="00B050"/>
                    </a:solidFill>
                    <a:latin typeface="IBM Plex Sans" panose="020B0503050203000203" pitchFamily="34" charset="0"/>
                  </a:rPr>
                  <a:t> Million $</a:t>
                </a:r>
              </a:p>
            </p:txBody>
          </p:sp>
        </mc:Choice>
        <mc:Fallback xmlns="">
          <p:sp>
            <p:nvSpPr>
              <p:cNvPr id="4" name="TextBox 3">
                <a:extLst>
                  <a:ext uri="{FF2B5EF4-FFF2-40B4-BE49-F238E27FC236}">
                    <a16:creationId xmlns:a16="http://schemas.microsoft.com/office/drawing/2014/main" id="{C6C55AD8-9613-5037-F4B3-C508CC5AE4F9}"/>
                  </a:ext>
                </a:extLst>
              </p:cNvPr>
              <p:cNvSpPr txBox="1">
                <a:spLocks noRot="1" noChangeAspect="1" noMove="1" noResize="1" noEditPoints="1" noAdjustHandles="1" noChangeArrowheads="1" noChangeShapeType="1" noTextEdit="1"/>
              </p:cNvSpPr>
              <p:nvPr/>
            </p:nvSpPr>
            <p:spPr>
              <a:xfrm>
                <a:off x="449744" y="4851855"/>
                <a:ext cx="1731264" cy="523220"/>
              </a:xfrm>
              <a:prstGeom prst="rect">
                <a:avLst/>
              </a:prstGeom>
              <a:blipFill>
                <a:blip r:embed="rId13"/>
                <a:stretch>
                  <a:fillRect b="-11628"/>
                </a:stretch>
              </a:blipFill>
              <a:ln>
                <a:solidFill>
                  <a:srgbClr val="00B050"/>
                </a:solidFill>
              </a:ln>
            </p:spPr>
            <p:txBody>
              <a:bodyPr/>
              <a:lstStyle/>
              <a:p>
                <a:r>
                  <a:rPr lang="en-CH">
                    <a:noFill/>
                  </a:rPr>
                  <a:t> </a:t>
                </a:r>
              </a:p>
            </p:txBody>
          </p:sp>
        </mc:Fallback>
      </mc:AlternateContent>
      <p:cxnSp>
        <p:nvCxnSpPr>
          <p:cNvPr id="5" name="Curved Connector 4">
            <a:extLst>
              <a:ext uri="{FF2B5EF4-FFF2-40B4-BE49-F238E27FC236}">
                <a16:creationId xmlns:a16="http://schemas.microsoft.com/office/drawing/2014/main" id="{E805E4A3-B898-1437-F50D-134CE9D50F9B}"/>
              </a:ext>
            </a:extLst>
          </p:cNvPr>
          <p:cNvCxnSpPr>
            <a:cxnSpLocks/>
            <a:stCxn id="8" idx="2"/>
          </p:cNvCxnSpPr>
          <p:nvPr/>
        </p:nvCxnSpPr>
        <p:spPr>
          <a:xfrm rot="16200000" flipH="1">
            <a:off x="1208189" y="5140946"/>
            <a:ext cx="719820" cy="107026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52CAB9ED-A4F5-B8E8-1206-84F9AF948766}"/>
              </a:ext>
            </a:extLst>
          </p:cNvPr>
          <p:cNvSpPr/>
          <p:nvPr/>
        </p:nvSpPr>
        <p:spPr>
          <a:xfrm>
            <a:off x="838200" y="5110193"/>
            <a:ext cx="389533" cy="205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A5738A90-C131-15EA-821C-D6142F664AF6}"/>
              </a:ext>
            </a:extLst>
          </p:cNvPr>
          <p:cNvSpPr txBox="1"/>
          <p:nvPr/>
        </p:nvSpPr>
        <p:spPr>
          <a:xfrm>
            <a:off x="705571" y="4004464"/>
            <a:ext cx="1219609" cy="276999"/>
          </a:xfrm>
          <a:prstGeom prst="rect">
            <a:avLst/>
          </a:prstGeom>
          <a:noFill/>
        </p:spPr>
        <p:txBody>
          <a:bodyPr wrap="square" rtlCol="0">
            <a:spAutoFit/>
          </a:bodyPr>
          <a:lstStyle/>
          <a:p>
            <a:pPr algn="ctr"/>
            <a:r>
              <a:rPr lang="en-CH" sz="1200" dirty="0">
                <a:solidFill>
                  <a:srgbClr val="00B050"/>
                </a:solidFill>
                <a:latin typeface="IBM Plex Sans" panose="020B0503050203000203" pitchFamily="34" charset="0"/>
              </a:rPr>
              <a:t>Instituto Terra</a:t>
            </a:r>
          </a:p>
        </p:txBody>
      </p:sp>
      <p:sp>
        <p:nvSpPr>
          <p:cNvPr id="14" name="Title 2">
            <a:extLst>
              <a:ext uri="{FF2B5EF4-FFF2-40B4-BE49-F238E27FC236}">
                <a16:creationId xmlns:a16="http://schemas.microsoft.com/office/drawing/2014/main" id="{1FFCA1BF-71F2-252F-D089-C3E03523AF87}"/>
              </a:ext>
            </a:extLst>
          </p:cNvPr>
          <p:cNvSpPr txBox="1">
            <a:spLocks/>
          </p:cNvSpPr>
          <p:nvPr/>
        </p:nvSpPr>
        <p:spPr>
          <a:xfrm>
            <a:off x="838200" y="1165850"/>
            <a:ext cx="10646664" cy="657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IBM Plex Sans" panose="020B0503050203000203" pitchFamily="34" charset="0"/>
                <a:ea typeface="+mj-ea"/>
                <a:cs typeface="+mj-cs"/>
              </a:defRPr>
            </a:lvl1pPr>
          </a:lstStyle>
          <a:p>
            <a:r>
              <a:rPr lang="en-CH" sz="4000" dirty="0"/>
              <a:t>Application: Cost of Vegetation Loss for Antamina/Glencore</a:t>
            </a:r>
          </a:p>
        </p:txBody>
      </p:sp>
    </p:spTree>
    <p:extLst>
      <p:ext uri="{BB962C8B-B14F-4D97-AF65-F5344CB8AC3E}">
        <p14:creationId xmlns:p14="http://schemas.microsoft.com/office/powerpoint/2010/main" val="31228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407A1D-6F82-06B7-DFC0-A86F8698D148}"/>
              </a:ext>
            </a:extLst>
          </p:cNvPr>
          <p:cNvSpPr>
            <a:spLocks noGrp="1"/>
          </p:cNvSpPr>
          <p:nvPr>
            <p:ph type="title"/>
          </p:nvPr>
        </p:nvSpPr>
        <p:spPr>
          <a:xfrm>
            <a:off x="838200" y="1167257"/>
            <a:ext cx="10646664" cy="657543"/>
          </a:xfrm>
        </p:spPr>
        <p:txBody>
          <a:bodyPr>
            <a:normAutofit fontScale="90000"/>
          </a:bodyPr>
          <a:lstStyle/>
          <a:p>
            <a:r>
              <a:rPr lang="en-CH" dirty="0"/>
              <a:t>Application: Cost of Vegetation Loss for Glencore</a:t>
            </a:r>
          </a:p>
        </p:txBody>
      </p:sp>
      <p:sp>
        <p:nvSpPr>
          <p:cNvPr id="61" name="Rectangle 60">
            <a:extLst>
              <a:ext uri="{FF2B5EF4-FFF2-40B4-BE49-F238E27FC236}">
                <a16:creationId xmlns:a16="http://schemas.microsoft.com/office/drawing/2014/main" id="{A76C628F-9D0B-4E1B-3BD6-1CB7B821A411}"/>
              </a:ext>
            </a:extLst>
          </p:cNvPr>
          <p:cNvSpPr/>
          <p:nvPr/>
        </p:nvSpPr>
        <p:spPr>
          <a:xfrm>
            <a:off x="838200" y="5080338"/>
            <a:ext cx="389533" cy="23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TextBox 43">
            <a:extLst>
              <a:ext uri="{FF2B5EF4-FFF2-40B4-BE49-F238E27FC236}">
                <a16:creationId xmlns:a16="http://schemas.microsoft.com/office/drawing/2014/main" id="{9F6ADD78-C2D3-F25D-7FA6-E657E9E4B188}"/>
              </a:ext>
            </a:extLst>
          </p:cNvPr>
          <p:cNvSpPr txBox="1"/>
          <p:nvPr/>
        </p:nvSpPr>
        <p:spPr>
          <a:xfrm>
            <a:off x="2422405" y="4922330"/>
            <a:ext cx="1031319" cy="276999"/>
          </a:xfrm>
          <a:prstGeom prst="rect">
            <a:avLst/>
          </a:prstGeom>
          <a:noFill/>
        </p:spPr>
        <p:txBody>
          <a:bodyPr wrap="square" rtlCol="0">
            <a:spAutoFit/>
          </a:bodyPr>
          <a:lstStyle/>
          <a:p>
            <a:pPr algn="ctr"/>
            <a:r>
              <a:rPr lang="en-CH" sz="1200" dirty="0">
                <a:latin typeface="IBM Plex Sans" panose="020B0503050203000203" pitchFamily="34" charset="0"/>
              </a:rPr>
              <a:t>Antamina</a:t>
            </a:r>
          </a:p>
        </p:txBody>
      </p:sp>
      <p:sp>
        <p:nvSpPr>
          <p:cNvPr id="45" name="TextBox 44">
            <a:extLst>
              <a:ext uri="{FF2B5EF4-FFF2-40B4-BE49-F238E27FC236}">
                <a16:creationId xmlns:a16="http://schemas.microsoft.com/office/drawing/2014/main" id="{8091DAF9-20C4-AF8B-25A2-2EE151B3FD23}"/>
              </a:ext>
            </a:extLst>
          </p:cNvPr>
          <p:cNvSpPr txBox="1"/>
          <p:nvPr/>
        </p:nvSpPr>
        <p:spPr>
          <a:xfrm>
            <a:off x="4662968" y="3161702"/>
            <a:ext cx="1031319" cy="276999"/>
          </a:xfrm>
          <a:prstGeom prst="rect">
            <a:avLst/>
          </a:prstGeom>
          <a:noFill/>
        </p:spPr>
        <p:txBody>
          <a:bodyPr wrap="square" rtlCol="0">
            <a:spAutoFit/>
          </a:bodyPr>
          <a:lstStyle/>
          <a:p>
            <a:pPr algn="ctr"/>
            <a:r>
              <a:rPr lang="en-CH" sz="1200" dirty="0">
                <a:latin typeface="IBM Plex Sans" panose="020B0503050203000203" pitchFamily="34" charset="0"/>
              </a:rPr>
              <a:t>Glencore</a:t>
            </a:r>
          </a:p>
        </p:txBody>
      </p:sp>
      <p:pic>
        <p:nvPicPr>
          <p:cNvPr id="46" name="Graphic 45" descr="Production with solid fill">
            <a:extLst>
              <a:ext uri="{FF2B5EF4-FFF2-40B4-BE49-F238E27FC236}">
                <a16:creationId xmlns:a16="http://schemas.microsoft.com/office/drawing/2014/main" id="{F7EB3063-6B15-D258-757E-8A61B9F5B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9056" y="3351064"/>
            <a:ext cx="776288" cy="77628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E12FD18-2DA3-FD1E-5970-01E347BB6EA7}"/>
                  </a:ext>
                </a:extLst>
              </p:cNvPr>
              <p:cNvSpPr txBox="1"/>
              <p:nvPr/>
            </p:nvSpPr>
            <p:spPr>
              <a:xfrm>
                <a:off x="4189664" y="4115545"/>
                <a:ext cx="197792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chemeClr val="tx1"/>
                    </a:solidFill>
                    <a:latin typeface="IBM Plex Sans" panose="020B0503050203000203" pitchFamily="34" charset="0"/>
                  </a:rPr>
                  <a:t>Impact: </a:t>
                </a:r>
                <a14:m>
                  <m:oMath xmlns:m="http://schemas.openxmlformats.org/officeDocument/2006/math">
                    <m:r>
                      <a:rPr lang="it-IT" sz="1400" b="0" i="0" smtClean="0">
                        <a:solidFill>
                          <a:schemeClr val="tx1"/>
                        </a:solidFill>
                        <a:latin typeface="Cambria Math" panose="02040503050406030204" pitchFamily="18" charset="0"/>
                      </a:rPr>
                      <m:t>−</m:t>
                    </m:r>
                    <m:r>
                      <a:rPr lang="it-IT" sz="1400" b="0" i="1" smtClean="0">
                        <a:solidFill>
                          <a:schemeClr val="tx1"/>
                        </a:solidFill>
                        <a:latin typeface="Cambria Math" panose="02040503050406030204" pitchFamily="18" charset="0"/>
                      </a:rPr>
                      <m:t>4.08</m:t>
                    </m:r>
                  </m:oMath>
                </a14:m>
                <a:r>
                  <a:rPr lang="en-CH" sz="1400" dirty="0">
                    <a:solidFill>
                      <a:schemeClr val="tx1"/>
                    </a:solidFill>
                    <a:latin typeface="IBM Plex Sans" panose="020B0503050203000203" pitchFamily="34" charset="0"/>
                  </a:rPr>
                  <a:t> EVI pts</a:t>
                </a:r>
              </a:p>
              <a:p>
                <a:pPr algn="ctr"/>
                <a:r>
                  <a:rPr lang="en-CH" sz="1400" dirty="0">
                    <a:solidFill>
                      <a:schemeClr val="tx1"/>
                    </a:solidFill>
                    <a:latin typeface="IBM Plex Sans" panose="020B0503050203000203" pitchFamily="34" charset="0"/>
                  </a:rPr>
                  <a:t>Cost: 260 Million $</a:t>
                </a:r>
              </a:p>
            </p:txBody>
          </p:sp>
        </mc:Choice>
        <mc:Fallback xmlns="">
          <p:sp>
            <p:nvSpPr>
              <p:cNvPr id="49" name="TextBox 48">
                <a:extLst>
                  <a:ext uri="{FF2B5EF4-FFF2-40B4-BE49-F238E27FC236}">
                    <a16:creationId xmlns:a16="http://schemas.microsoft.com/office/drawing/2014/main" id="{BE12FD18-2DA3-FD1E-5970-01E347BB6EA7}"/>
                  </a:ext>
                </a:extLst>
              </p:cNvPr>
              <p:cNvSpPr txBox="1">
                <a:spLocks noRot="1" noChangeAspect="1" noMove="1" noResize="1" noEditPoints="1" noAdjustHandles="1" noChangeArrowheads="1" noChangeShapeType="1" noTextEdit="1"/>
              </p:cNvSpPr>
              <p:nvPr/>
            </p:nvSpPr>
            <p:spPr>
              <a:xfrm>
                <a:off x="4189664" y="4115545"/>
                <a:ext cx="1977929" cy="523220"/>
              </a:xfrm>
              <a:prstGeom prst="rect">
                <a:avLst/>
              </a:prstGeom>
              <a:blipFill>
                <a:blip r:embed="rId4"/>
                <a:stretch>
                  <a:fillRect b="-11628"/>
                </a:stretch>
              </a:blipFill>
            </p:spPr>
            <p:txBody>
              <a:bodyPr/>
              <a:lstStyle/>
              <a:p>
                <a:r>
                  <a:rPr lang="en-CH">
                    <a:noFill/>
                  </a:rPr>
                  <a:t> </a:t>
                </a:r>
              </a:p>
            </p:txBody>
          </p:sp>
        </mc:Fallback>
      </mc:AlternateContent>
      <p:cxnSp>
        <p:nvCxnSpPr>
          <p:cNvPr id="50" name="Straight Arrow Connector 49">
            <a:extLst>
              <a:ext uri="{FF2B5EF4-FFF2-40B4-BE49-F238E27FC236}">
                <a16:creationId xmlns:a16="http://schemas.microsoft.com/office/drawing/2014/main" id="{C7C4FF3F-BB24-6806-1E0A-FBD0B82E935B}"/>
              </a:ext>
            </a:extLst>
          </p:cNvPr>
          <p:cNvCxnSpPr>
            <a:cxnSpLocks/>
          </p:cNvCxnSpPr>
          <p:nvPr/>
        </p:nvCxnSpPr>
        <p:spPr>
          <a:xfrm flipV="1">
            <a:off x="3461893" y="4809791"/>
            <a:ext cx="490488" cy="389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2" name="Graphic 51" descr="Satellite outline">
            <a:extLst>
              <a:ext uri="{FF2B5EF4-FFF2-40B4-BE49-F238E27FC236}">
                <a16:creationId xmlns:a16="http://schemas.microsoft.com/office/drawing/2014/main" id="{78AC595B-8952-BBA2-CC68-7306E380C0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0414" y="2092004"/>
            <a:ext cx="782817" cy="782817"/>
          </a:xfrm>
          <a:prstGeom prst="rect">
            <a:avLst/>
          </a:prstGeom>
        </p:spPr>
      </p:pic>
      <p:pic>
        <p:nvPicPr>
          <p:cNvPr id="53" name="Picture 52" descr="A close-up of a letter&#10;&#10;Description automatically generated with low confidence">
            <a:extLst>
              <a:ext uri="{FF2B5EF4-FFF2-40B4-BE49-F238E27FC236}">
                <a16:creationId xmlns:a16="http://schemas.microsoft.com/office/drawing/2014/main" id="{395791BA-3ABB-250D-46FE-39F16C2C0A2D}"/>
              </a:ext>
            </a:extLst>
          </p:cNvPr>
          <p:cNvPicPr>
            <a:picLocks noChangeAspect="1"/>
          </p:cNvPicPr>
          <p:nvPr/>
        </p:nvPicPr>
        <p:blipFill>
          <a:blip r:embed="rId7"/>
          <a:stretch>
            <a:fillRect/>
          </a:stretch>
        </p:blipFill>
        <p:spPr>
          <a:xfrm rot="3114297">
            <a:off x="1863511" y="2397787"/>
            <a:ext cx="779029" cy="1220479"/>
          </a:xfrm>
          <a:prstGeom prst="rect">
            <a:avLst/>
          </a:prstGeom>
        </p:spPr>
      </p:pic>
      <p:pic>
        <p:nvPicPr>
          <p:cNvPr id="54" name="Graphic 53" descr="Oil Rig with solid fill">
            <a:extLst>
              <a:ext uri="{FF2B5EF4-FFF2-40B4-BE49-F238E27FC236}">
                <a16:creationId xmlns:a16="http://schemas.microsoft.com/office/drawing/2014/main" id="{589C2E7A-B90D-F7F5-514B-522E5A5832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4222" y="5113465"/>
            <a:ext cx="547686" cy="547686"/>
          </a:xfrm>
          <a:prstGeom prst="rect">
            <a:avLst/>
          </a:prstGeom>
        </p:spPr>
      </p:pic>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850C81E-5BCC-68DF-22D1-E6F852AE6A12}"/>
                  </a:ext>
                </a:extLst>
              </p:cNvPr>
              <p:cNvSpPr txBox="1"/>
              <p:nvPr/>
            </p:nvSpPr>
            <p:spPr>
              <a:xfrm>
                <a:off x="1943142" y="5700713"/>
                <a:ext cx="189457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latin typeface="IBM Plex Sans" panose="020B0503050203000203" pitchFamily="34" charset="0"/>
                  </a:rPr>
                  <a:t>Impact: </a:t>
                </a:r>
                <a14:m>
                  <m:oMath xmlns:m="http://schemas.openxmlformats.org/officeDocument/2006/math">
                    <m:r>
                      <a:rPr lang="it-IT" sz="1400">
                        <a:solidFill>
                          <a:schemeClr val="tx1"/>
                        </a:solidFill>
                        <a:latin typeface="Cambria Math" panose="02040503050406030204" pitchFamily="18" charset="0"/>
                      </a:rPr>
                      <m:t>−.09</m:t>
                    </m:r>
                  </m:oMath>
                </a14:m>
                <a:r>
                  <a:rPr lang="en-CH" sz="1400" dirty="0">
                    <a:solidFill>
                      <a:schemeClr val="tx1"/>
                    </a:solidFill>
                    <a:latin typeface="IBM Plex Sans" panose="020B0503050203000203" pitchFamily="34" charset="0"/>
                  </a:rPr>
                  <a:t> EVI pts</a:t>
                </a:r>
              </a:p>
              <a:p>
                <a:pPr algn="ctr"/>
                <a:r>
                  <a:rPr lang="en-CH" sz="1400" dirty="0">
                    <a:solidFill>
                      <a:schemeClr val="tx1"/>
                    </a:solidFill>
                    <a:latin typeface="IBM Plex Sans" panose="020B0503050203000203" pitchFamily="34" charset="0"/>
                  </a:rPr>
                  <a:t>Cost: 5.7 Million $</a:t>
                </a:r>
              </a:p>
            </p:txBody>
          </p:sp>
        </mc:Choice>
        <mc:Fallback xmlns="">
          <p:sp>
            <p:nvSpPr>
              <p:cNvPr id="55" name="TextBox 54">
                <a:extLst>
                  <a:ext uri="{FF2B5EF4-FFF2-40B4-BE49-F238E27FC236}">
                    <a16:creationId xmlns:a16="http://schemas.microsoft.com/office/drawing/2014/main" id="{F850C81E-5BCC-68DF-22D1-E6F852AE6A12}"/>
                  </a:ext>
                </a:extLst>
              </p:cNvPr>
              <p:cNvSpPr txBox="1">
                <a:spLocks noRot="1" noChangeAspect="1" noMove="1" noResize="1" noEditPoints="1" noAdjustHandles="1" noChangeArrowheads="1" noChangeShapeType="1" noTextEdit="1"/>
              </p:cNvSpPr>
              <p:nvPr/>
            </p:nvSpPr>
            <p:spPr>
              <a:xfrm>
                <a:off x="1943142" y="5700713"/>
                <a:ext cx="1894572" cy="523220"/>
              </a:xfrm>
              <a:prstGeom prst="rect">
                <a:avLst/>
              </a:prstGeom>
              <a:blipFill>
                <a:blip r:embed="rId10"/>
                <a:stretch>
                  <a:fillRect t="-2326" b="-11628"/>
                </a:stretch>
              </a:blipFill>
            </p:spPr>
            <p:txBody>
              <a:bodyPr/>
              <a:lstStyle/>
              <a:p>
                <a:r>
                  <a:rPr lang="en-CH">
                    <a:noFill/>
                  </a:rPr>
                  <a:t> </a:t>
                </a:r>
              </a:p>
            </p:txBody>
          </p:sp>
        </mc:Fallback>
      </mc:AlternateContent>
      <p:pic>
        <p:nvPicPr>
          <p:cNvPr id="2" name="Graphic 1" descr="Deciduous tree with solid fill">
            <a:extLst>
              <a:ext uri="{FF2B5EF4-FFF2-40B4-BE49-F238E27FC236}">
                <a16:creationId xmlns:a16="http://schemas.microsoft.com/office/drawing/2014/main" id="{D5A5056A-B9A5-98F2-AF67-BEC7E823CA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572" y="4229776"/>
            <a:ext cx="547685" cy="54768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C55AD8-9613-5037-F4B3-C508CC5AE4F9}"/>
                  </a:ext>
                </a:extLst>
              </p:cNvPr>
              <p:cNvSpPr txBox="1"/>
              <p:nvPr/>
            </p:nvSpPr>
            <p:spPr>
              <a:xfrm>
                <a:off x="449744" y="4851855"/>
                <a:ext cx="1731264" cy="523220"/>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rgbClr val="00B050"/>
                    </a:solidFill>
                    <a:latin typeface="IBM Plex Sans" panose="020B0503050203000203" pitchFamily="34" charset="0"/>
                  </a:rPr>
                  <a:t>Impact: </a:t>
                </a:r>
                <a14:m>
                  <m:oMath xmlns:m="http://schemas.openxmlformats.org/officeDocument/2006/math">
                    <m:r>
                      <a:rPr lang="it-IT" sz="1400" i="1">
                        <a:solidFill>
                          <a:srgbClr val="00B050"/>
                        </a:solidFill>
                        <a:latin typeface="Cambria Math" panose="02040503050406030204" pitchFamily="18" charset="0"/>
                      </a:rPr>
                      <m:t>.08</m:t>
                    </m:r>
                  </m:oMath>
                </a14:m>
                <a:r>
                  <a:rPr lang="en-CH" sz="1400" dirty="0">
                    <a:solidFill>
                      <a:srgbClr val="00B050"/>
                    </a:solidFill>
                    <a:latin typeface="IBM Plex Sans" panose="020B0503050203000203" pitchFamily="34" charset="0"/>
                  </a:rPr>
                  <a:t> EVI pts</a:t>
                </a:r>
              </a:p>
              <a:p>
                <a:pPr algn="ctr"/>
                <a:r>
                  <a:rPr lang="en-CH" sz="1400" dirty="0">
                    <a:solidFill>
                      <a:srgbClr val="00B050"/>
                    </a:solidFill>
                    <a:latin typeface="IBM Plex Sans" panose="020B0503050203000203" pitchFamily="34" charset="0"/>
                  </a:rPr>
                  <a:t>Cost: </a:t>
                </a:r>
                <a14:m>
                  <m:oMath xmlns:m="http://schemas.openxmlformats.org/officeDocument/2006/math">
                    <m:r>
                      <a:rPr lang="it-IT" sz="1400" i="1">
                        <a:solidFill>
                          <a:srgbClr val="00B050"/>
                        </a:solidFill>
                        <a:latin typeface="Cambria Math" panose="02040503050406030204" pitchFamily="18" charset="0"/>
                      </a:rPr>
                      <m:t>5.2</m:t>
                    </m:r>
                  </m:oMath>
                </a14:m>
                <a:r>
                  <a:rPr lang="en-CH" sz="1400" dirty="0">
                    <a:solidFill>
                      <a:srgbClr val="00B050"/>
                    </a:solidFill>
                    <a:latin typeface="IBM Plex Sans" panose="020B0503050203000203" pitchFamily="34" charset="0"/>
                  </a:rPr>
                  <a:t> Million $</a:t>
                </a:r>
              </a:p>
            </p:txBody>
          </p:sp>
        </mc:Choice>
        <mc:Fallback xmlns="">
          <p:sp>
            <p:nvSpPr>
              <p:cNvPr id="4" name="TextBox 3">
                <a:extLst>
                  <a:ext uri="{FF2B5EF4-FFF2-40B4-BE49-F238E27FC236}">
                    <a16:creationId xmlns:a16="http://schemas.microsoft.com/office/drawing/2014/main" id="{C6C55AD8-9613-5037-F4B3-C508CC5AE4F9}"/>
                  </a:ext>
                </a:extLst>
              </p:cNvPr>
              <p:cNvSpPr txBox="1">
                <a:spLocks noRot="1" noChangeAspect="1" noMove="1" noResize="1" noEditPoints="1" noAdjustHandles="1" noChangeArrowheads="1" noChangeShapeType="1" noTextEdit="1"/>
              </p:cNvSpPr>
              <p:nvPr/>
            </p:nvSpPr>
            <p:spPr>
              <a:xfrm>
                <a:off x="449744" y="4851855"/>
                <a:ext cx="1731264" cy="523220"/>
              </a:xfrm>
              <a:prstGeom prst="rect">
                <a:avLst/>
              </a:prstGeom>
              <a:blipFill>
                <a:blip r:embed="rId13"/>
                <a:stretch>
                  <a:fillRect b="-11628"/>
                </a:stretch>
              </a:blipFill>
              <a:ln>
                <a:solidFill>
                  <a:srgbClr val="00B050"/>
                </a:solidFill>
              </a:ln>
            </p:spPr>
            <p:txBody>
              <a:bodyPr/>
              <a:lstStyle/>
              <a:p>
                <a:r>
                  <a:rPr lang="en-CH">
                    <a:noFill/>
                  </a:rPr>
                  <a:t> </a:t>
                </a:r>
              </a:p>
            </p:txBody>
          </p:sp>
        </mc:Fallback>
      </mc:AlternateContent>
      <p:cxnSp>
        <p:nvCxnSpPr>
          <p:cNvPr id="5" name="Curved Connector 4">
            <a:extLst>
              <a:ext uri="{FF2B5EF4-FFF2-40B4-BE49-F238E27FC236}">
                <a16:creationId xmlns:a16="http://schemas.microsoft.com/office/drawing/2014/main" id="{E805E4A3-B898-1437-F50D-134CE9D50F9B}"/>
              </a:ext>
            </a:extLst>
          </p:cNvPr>
          <p:cNvCxnSpPr>
            <a:cxnSpLocks/>
            <a:stCxn id="8" idx="2"/>
          </p:cNvCxnSpPr>
          <p:nvPr/>
        </p:nvCxnSpPr>
        <p:spPr>
          <a:xfrm rot="16200000" flipH="1">
            <a:off x="1208189" y="5140946"/>
            <a:ext cx="719820" cy="107026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52CAB9ED-A4F5-B8E8-1206-84F9AF948766}"/>
              </a:ext>
            </a:extLst>
          </p:cNvPr>
          <p:cNvSpPr/>
          <p:nvPr/>
        </p:nvSpPr>
        <p:spPr>
          <a:xfrm>
            <a:off x="838200" y="5110193"/>
            <a:ext cx="389533" cy="205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A5738A90-C131-15EA-821C-D6142F664AF6}"/>
              </a:ext>
            </a:extLst>
          </p:cNvPr>
          <p:cNvSpPr txBox="1"/>
          <p:nvPr/>
        </p:nvSpPr>
        <p:spPr>
          <a:xfrm>
            <a:off x="705571" y="4004464"/>
            <a:ext cx="1219609" cy="276999"/>
          </a:xfrm>
          <a:prstGeom prst="rect">
            <a:avLst/>
          </a:prstGeom>
          <a:noFill/>
        </p:spPr>
        <p:txBody>
          <a:bodyPr wrap="square" rtlCol="0">
            <a:spAutoFit/>
          </a:bodyPr>
          <a:lstStyle/>
          <a:p>
            <a:pPr algn="ctr"/>
            <a:r>
              <a:rPr lang="en-CH" sz="1200" dirty="0">
                <a:solidFill>
                  <a:srgbClr val="00B050"/>
                </a:solidFill>
                <a:latin typeface="IBM Plex Sans" panose="020B0503050203000203" pitchFamily="34" charset="0"/>
              </a:rPr>
              <a:t>Instituto Terra</a:t>
            </a:r>
          </a:p>
        </p:txBody>
      </p:sp>
      <p:pic>
        <p:nvPicPr>
          <p:cNvPr id="13" name="Graphic 12" descr="Oil Rig with solid fill">
            <a:extLst>
              <a:ext uri="{FF2B5EF4-FFF2-40B4-BE49-F238E27FC236}">
                <a16:creationId xmlns:a16="http://schemas.microsoft.com/office/drawing/2014/main" id="{0A825FF8-5CF7-A6A7-905F-38F98D664D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29514" y="5113465"/>
            <a:ext cx="547686" cy="547686"/>
          </a:xfrm>
          <a:prstGeom prst="rect">
            <a:avLst/>
          </a:prstGeom>
        </p:spPr>
      </p:pic>
      <p:pic>
        <p:nvPicPr>
          <p:cNvPr id="14" name="Graphic 13" descr="Oil Rig with solid fill">
            <a:extLst>
              <a:ext uri="{FF2B5EF4-FFF2-40B4-BE49-F238E27FC236}">
                <a16:creationId xmlns:a16="http://schemas.microsoft.com/office/drawing/2014/main" id="{6173C4A3-7BC9-CFC3-CBF3-69840DE178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5179" y="5089648"/>
            <a:ext cx="547686" cy="547686"/>
          </a:xfrm>
          <a:prstGeom prst="rect">
            <a:avLst/>
          </a:prstGeom>
        </p:spPr>
      </p:pic>
      <p:sp>
        <p:nvSpPr>
          <p:cNvPr id="15" name="TextBox 14">
            <a:extLst>
              <a:ext uri="{FF2B5EF4-FFF2-40B4-BE49-F238E27FC236}">
                <a16:creationId xmlns:a16="http://schemas.microsoft.com/office/drawing/2014/main" id="{E975C7E0-379C-03DE-E329-CD48E218A13F}"/>
              </a:ext>
            </a:extLst>
          </p:cNvPr>
          <p:cNvSpPr txBox="1"/>
          <p:nvPr/>
        </p:nvSpPr>
        <p:spPr>
          <a:xfrm>
            <a:off x="5887152" y="5209181"/>
            <a:ext cx="425057" cy="308620"/>
          </a:xfrm>
          <a:prstGeom prst="rect">
            <a:avLst/>
          </a:prstGeom>
          <a:noFill/>
        </p:spPr>
        <p:txBody>
          <a:bodyPr wrap="square" rtlCol="0">
            <a:spAutoFit/>
          </a:bodyPr>
          <a:lstStyle/>
          <a:p>
            <a:r>
              <a:rPr lang="it-IT" sz="1400" dirty="0">
                <a:latin typeface="IBM Plex Sans" panose="020B0503050203000203" pitchFamily="34" charset="0"/>
              </a:rPr>
              <a:t>…</a:t>
            </a:r>
            <a:endParaRPr lang="en-CH" sz="1400" dirty="0">
              <a:latin typeface="IBM Plex Sans" panose="020B0503050203000203" pitchFamily="34" charset="0"/>
            </a:endParaRPr>
          </a:p>
        </p:txBody>
      </p:sp>
      <p:cxnSp>
        <p:nvCxnSpPr>
          <p:cNvPr id="16" name="Straight Arrow Connector 15">
            <a:extLst>
              <a:ext uri="{FF2B5EF4-FFF2-40B4-BE49-F238E27FC236}">
                <a16:creationId xmlns:a16="http://schemas.microsoft.com/office/drawing/2014/main" id="{ED266DA5-26CD-414F-B594-A34354082CC9}"/>
              </a:ext>
            </a:extLst>
          </p:cNvPr>
          <p:cNvCxnSpPr>
            <a:cxnSpLocks/>
            <a:stCxn id="13" idx="0"/>
          </p:cNvCxnSpPr>
          <p:nvPr/>
        </p:nvCxnSpPr>
        <p:spPr>
          <a:xfrm flipV="1">
            <a:off x="5003357" y="4846742"/>
            <a:ext cx="0" cy="266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B564489-A68A-D746-9B8C-7EA8690CBB05}"/>
              </a:ext>
            </a:extLst>
          </p:cNvPr>
          <p:cNvCxnSpPr>
            <a:cxnSpLocks/>
          </p:cNvCxnSpPr>
          <p:nvPr/>
        </p:nvCxnSpPr>
        <p:spPr>
          <a:xfrm flipH="1" flipV="1">
            <a:off x="6196052" y="4884993"/>
            <a:ext cx="563607" cy="456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1E049F2-681D-0D0A-4A32-B5F97C1E13E6}"/>
                  </a:ext>
                </a:extLst>
              </p:cNvPr>
              <p:cNvSpPr txBox="1"/>
              <p:nvPr/>
            </p:nvSpPr>
            <p:spPr>
              <a:xfrm>
                <a:off x="3969503" y="5701969"/>
                <a:ext cx="193440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chemeClr val="tx1"/>
                    </a:solidFill>
                    <a:latin typeface="IBM Plex Sans" panose="020B0503050203000203" pitchFamily="34" charset="0"/>
                  </a:rPr>
                  <a:t>Impact: </a:t>
                </a:r>
                <a14:m>
                  <m:oMath xmlns:m="http://schemas.openxmlformats.org/officeDocument/2006/math">
                    <m:sSub>
                      <m:sSubPr>
                        <m:ctrlPr>
                          <a:rPr lang="it-IT" sz="1400" b="0" i="1" smtClean="0">
                            <a:solidFill>
                              <a:schemeClr val="tx1"/>
                            </a:solidFill>
                            <a:latin typeface="Cambria Math" panose="02040503050406030204" pitchFamily="18" charset="0"/>
                          </a:rPr>
                        </m:ctrlPr>
                      </m:sSubPr>
                      <m:e>
                        <m:r>
                          <a:rPr lang="it-IT" sz="1400" b="0" i="1" smtClean="0">
                            <a:solidFill>
                              <a:schemeClr val="tx1"/>
                            </a:solidFill>
                            <a:latin typeface="Cambria Math" panose="02040503050406030204" pitchFamily="18" charset="0"/>
                          </a:rPr>
                          <m:t>𝑥</m:t>
                        </m:r>
                      </m:e>
                      <m:sub>
                        <m:r>
                          <a:rPr lang="it-IT" sz="1400" b="0" i="1" smtClean="0">
                            <a:solidFill>
                              <a:schemeClr val="tx1"/>
                            </a:solidFill>
                            <a:latin typeface="Cambria Math" panose="02040503050406030204" pitchFamily="18" charset="0"/>
                          </a:rPr>
                          <m:t>2</m:t>
                        </m:r>
                      </m:sub>
                    </m:sSub>
                  </m:oMath>
                </a14:m>
                <a:r>
                  <a:rPr lang="en-CH" sz="1400" dirty="0">
                    <a:solidFill>
                      <a:schemeClr val="tx1"/>
                    </a:solidFill>
                    <a:latin typeface="IBM Plex Sans" panose="020B0503050203000203" pitchFamily="34" charset="0"/>
                  </a:rPr>
                  <a:t> EVI pts</a:t>
                </a:r>
              </a:p>
              <a:p>
                <a:pPr algn="ctr"/>
                <a:r>
                  <a:rPr lang="en-CH" sz="1400" dirty="0">
                    <a:solidFill>
                      <a:schemeClr val="tx1"/>
                    </a:solidFill>
                    <a:latin typeface="IBM Plex Sans" panose="020B0503050203000203" pitchFamily="34" charset="0"/>
                  </a:rPr>
                  <a:t>Cost: </a:t>
                </a:r>
                <a14:m>
                  <m:oMath xmlns:m="http://schemas.openxmlformats.org/officeDocument/2006/math">
                    <m:sSub>
                      <m:sSubPr>
                        <m:ctrlPr>
                          <a:rPr lang="it-IT" sz="1400" b="0" i="1" smtClean="0">
                            <a:solidFill>
                              <a:schemeClr val="tx1"/>
                            </a:solidFill>
                            <a:latin typeface="Cambria Math" panose="02040503050406030204" pitchFamily="18" charset="0"/>
                          </a:rPr>
                        </m:ctrlPr>
                      </m:sSubPr>
                      <m:e>
                        <m:r>
                          <a:rPr lang="it-IT" sz="1400" b="0" i="1" smtClean="0">
                            <a:solidFill>
                              <a:schemeClr val="tx1"/>
                            </a:solidFill>
                            <a:latin typeface="Cambria Math" panose="02040503050406030204" pitchFamily="18" charset="0"/>
                          </a:rPr>
                          <m:t>𝑐</m:t>
                        </m:r>
                      </m:e>
                      <m:sub>
                        <m:r>
                          <a:rPr lang="it-IT" sz="1400" b="0" i="1" smtClean="0">
                            <a:solidFill>
                              <a:schemeClr val="tx1"/>
                            </a:solidFill>
                            <a:latin typeface="Cambria Math" panose="02040503050406030204" pitchFamily="18" charset="0"/>
                          </a:rPr>
                          <m:t>2</m:t>
                        </m:r>
                      </m:sub>
                    </m:sSub>
                  </m:oMath>
                </a14:m>
                <a:r>
                  <a:rPr lang="en-CH" sz="1400" dirty="0">
                    <a:solidFill>
                      <a:schemeClr val="tx1"/>
                    </a:solidFill>
                    <a:latin typeface="IBM Plex Sans" panose="020B0503050203000203" pitchFamily="34" charset="0"/>
                  </a:rPr>
                  <a:t> Million $</a:t>
                </a:r>
              </a:p>
            </p:txBody>
          </p:sp>
        </mc:Choice>
        <mc:Fallback xmlns="">
          <p:sp>
            <p:nvSpPr>
              <p:cNvPr id="18" name="TextBox 17">
                <a:extLst>
                  <a:ext uri="{FF2B5EF4-FFF2-40B4-BE49-F238E27FC236}">
                    <a16:creationId xmlns:a16="http://schemas.microsoft.com/office/drawing/2014/main" id="{E1E049F2-681D-0D0A-4A32-B5F97C1E13E6}"/>
                  </a:ext>
                </a:extLst>
              </p:cNvPr>
              <p:cNvSpPr txBox="1">
                <a:spLocks noRot="1" noChangeAspect="1" noMove="1" noResize="1" noEditPoints="1" noAdjustHandles="1" noChangeArrowheads="1" noChangeShapeType="1" noTextEdit="1"/>
              </p:cNvSpPr>
              <p:nvPr/>
            </p:nvSpPr>
            <p:spPr>
              <a:xfrm>
                <a:off x="3969503" y="5701969"/>
                <a:ext cx="1934405" cy="523220"/>
              </a:xfrm>
              <a:prstGeom prst="rect">
                <a:avLst/>
              </a:prstGeom>
              <a:blipFill>
                <a:blip r:embed="rId14"/>
                <a:stretch>
                  <a:fillRect b="-1162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229DC08-CD6C-6C60-B04D-FC84480D9E52}"/>
                  </a:ext>
                </a:extLst>
              </p:cNvPr>
              <p:cNvSpPr txBox="1"/>
              <p:nvPr/>
            </p:nvSpPr>
            <p:spPr>
              <a:xfrm>
                <a:off x="6185813" y="5698625"/>
                <a:ext cx="193440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chemeClr val="tx1"/>
                    </a:solidFill>
                    <a:latin typeface="IBM Plex Sans" panose="020B0503050203000203" pitchFamily="34" charset="0"/>
                  </a:rPr>
                  <a:t>Impact: </a:t>
                </a:r>
                <a14:m>
                  <m:oMath xmlns:m="http://schemas.openxmlformats.org/officeDocument/2006/math">
                    <m:sSub>
                      <m:sSubPr>
                        <m:ctrlPr>
                          <a:rPr lang="it-IT" sz="1400" b="0" i="1" smtClean="0">
                            <a:solidFill>
                              <a:schemeClr val="tx1"/>
                            </a:solidFill>
                            <a:latin typeface="Cambria Math" panose="02040503050406030204" pitchFamily="18" charset="0"/>
                          </a:rPr>
                        </m:ctrlPr>
                      </m:sSubPr>
                      <m:e>
                        <m:r>
                          <a:rPr lang="it-IT" sz="1400" b="0" i="1" smtClean="0">
                            <a:solidFill>
                              <a:schemeClr val="tx1"/>
                            </a:solidFill>
                            <a:latin typeface="Cambria Math" panose="02040503050406030204" pitchFamily="18" charset="0"/>
                          </a:rPr>
                          <m:t>𝑥</m:t>
                        </m:r>
                      </m:e>
                      <m:sub>
                        <m:r>
                          <a:rPr lang="it-IT" sz="1400" b="0" i="1" smtClean="0">
                            <a:solidFill>
                              <a:schemeClr val="tx1"/>
                            </a:solidFill>
                            <a:latin typeface="Cambria Math" panose="02040503050406030204" pitchFamily="18" charset="0"/>
                          </a:rPr>
                          <m:t>𝑁</m:t>
                        </m:r>
                      </m:sub>
                    </m:sSub>
                  </m:oMath>
                </a14:m>
                <a:r>
                  <a:rPr lang="en-CH" sz="1400" dirty="0">
                    <a:solidFill>
                      <a:schemeClr val="tx1"/>
                    </a:solidFill>
                    <a:latin typeface="IBM Plex Sans" panose="020B0503050203000203" pitchFamily="34" charset="0"/>
                  </a:rPr>
                  <a:t> EVI pts</a:t>
                </a:r>
              </a:p>
              <a:p>
                <a:pPr algn="ctr"/>
                <a:r>
                  <a:rPr lang="en-CH" sz="1400" dirty="0">
                    <a:solidFill>
                      <a:schemeClr val="tx1"/>
                    </a:solidFill>
                    <a:latin typeface="IBM Plex Sans" panose="020B0503050203000203" pitchFamily="34" charset="0"/>
                  </a:rPr>
                  <a:t>Cost: </a:t>
                </a:r>
                <a14:m>
                  <m:oMath xmlns:m="http://schemas.openxmlformats.org/officeDocument/2006/math">
                    <m:sSub>
                      <m:sSubPr>
                        <m:ctrlPr>
                          <a:rPr lang="it-IT" sz="1400" b="0" i="1" smtClean="0">
                            <a:solidFill>
                              <a:schemeClr val="tx1"/>
                            </a:solidFill>
                            <a:latin typeface="Cambria Math" panose="02040503050406030204" pitchFamily="18" charset="0"/>
                          </a:rPr>
                        </m:ctrlPr>
                      </m:sSubPr>
                      <m:e>
                        <m:r>
                          <a:rPr lang="it-IT" sz="1400" b="0" i="1" smtClean="0">
                            <a:solidFill>
                              <a:schemeClr val="tx1"/>
                            </a:solidFill>
                            <a:latin typeface="Cambria Math" panose="02040503050406030204" pitchFamily="18" charset="0"/>
                          </a:rPr>
                          <m:t>𝑐</m:t>
                        </m:r>
                      </m:e>
                      <m:sub>
                        <m:r>
                          <a:rPr lang="it-IT" sz="1400" b="0" i="1" smtClean="0">
                            <a:solidFill>
                              <a:schemeClr val="tx1"/>
                            </a:solidFill>
                            <a:latin typeface="Cambria Math" panose="02040503050406030204" pitchFamily="18" charset="0"/>
                          </a:rPr>
                          <m:t>𝑁</m:t>
                        </m:r>
                      </m:sub>
                    </m:sSub>
                  </m:oMath>
                </a14:m>
                <a:r>
                  <a:rPr lang="en-CH" sz="1400" dirty="0">
                    <a:solidFill>
                      <a:schemeClr val="tx1"/>
                    </a:solidFill>
                    <a:latin typeface="IBM Plex Sans" panose="020B0503050203000203" pitchFamily="34" charset="0"/>
                  </a:rPr>
                  <a:t> Million $</a:t>
                </a:r>
              </a:p>
            </p:txBody>
          </p:sp>
        </mc:Choice>
        <mc:Fallback xmlns="">
          <p:sp>
            <p:nvSpPr>
              <p:cNvPr id="19" name="TextBox 18">
                <a:extLst>
                  <a:ext uri="{FF2B5EF4-FFF2-40B4-BE49-F238E27FC236}">
                    <a16:creationId xmlns:a16="http://schemas.microsoft.com/office/drawing/2014/main" id="{8229DC08-CD6C-6C60-B04D-FC84480D9E52}"/>
                  </a:ext>
                </a:extLst>
              </p:cNvPr>
              <p:cNvSpPr txBox="1">
                <a:spLocks noRot="1" noChangeAspect="1" noMove="1" noResize="1" noEditPoints="1" noAdjustHandles="1" noChangeArrowheads="1" noChangeShapeType="1" noTextEdit="1"/>
              </p:cNvSpPr>
              <p:nvPr/>
            </p:nvSpPr>
            <p:spPr>
              <a:xfrm>
                <a:off x="6185813" y="5698625"/>
                <a:ext cx="1934405" cy="523220"/>
              </a:xfrm>
              <a:prstGeom prst="rect">
                <a:avLst/>
              </a:prstGeom>
              <a:blipFill>
                <a:blip r:embed="rId15"/>
                <a:stretch>
                  <a:fillRect t="-2326" b="-9302"/>
                </a:stretch>
              </a:blipFill>
            </p:spPr>
            <p:txBody>
              <a:bodyPr/>
              <a:lstStyle/>
              <a:p>
                <a:r>
                  <a:rPr lang="en-CH">
                    <a:noFill/>
                  </a:rPr>
                  <a:t> </a:t>
                </a:r>
              </a:p>
            </p:txBody>
          </p:sp>
        </mc:Fallback>
      </mc:AlternateContent>
      <p:sp>
        <p:nvSpPr>
          <p:cNvPr id="20" name="TextBox 19">
            <a:extLst>
              <a:ext uri="{FF2B5EF4-FFF2-40B4-BE49-F238E27FC236}">
                <a16:creationId xmlns:a16="http://schemas.microsoft.com/office/drawing/2014/main" id="{26CF2B85-CEF0-51AA-3AD9-6739CD619F4B}"/>
              </a:ext>
            </a:extLst>
          </p:cNvPr>
          <p:cNvSpPr txBox="1"/>
          <p:nvPr/>
        </p:nvSpPr>
        <p:spPr>
          <a:xfrm>
            <a:off x="4775146" y="4941838"/>
            <a:ext cx="1031319" cy="276999"/>
          </a:xfrm>
          <a:prstGeom prst="rect">
            <a:avLst/>
          </a:prstGeom>
          <a:noFill/>
        </p:spPr>
        <p:txBody>
          <a:bodyPr wrap="square" rtlCol="0">
            <a:spAutoFit/>
          </a:bodyPr>
          <a:lstStyle/>
          <a:p>
            <a:pPr algn="ctr"/>
            <a:r>
              <a:rPr lang="en-CH" sz="1200" dirty="0">
                <a:latin typeface="IBM Plex Sans" panose="020B0503050203000203" pitchFamily="34" charset="0"/>
              </a:rPr>
              <a:t>Site 2</a:t>
            </a:r>
          </a:p>
        </p:txBody>
      </p:sp>
      <p:sp>
        <p:nvSpPr>
          <p:cNvPr id="21" name="TextBox 20">
            <a:extLst>
              <a:ext uri="{FF2B5EF4-FFF2-40B4-BE49-F238E27FC236}">
                <a16:creationId xmlns:a16="http://schemas.microsoft.com/office/drawing/2014/main" id="{A73B4075-161C-68AA-A0ED-A4065BA6AF2C}"/>
              </a:ext>
            </a:extLst>
          </p:cNvPr>
          <p:cNvSpPr txBox="1"/>
          <p:nvPr/>
        </p:nvSpPr>
        <p:spPr>
          <a:xfrm>
            <a:off x="6759659" y="4930594"/>
            <a:ext cx="1031319" cy="276999"/>
          </a:xfrm>
          <a:prstGeom prst="rect">
            <a:avLst/>
          </a:prstGeom>
          <a:noFill/>
        </p:spPr>
        <p:txBody>
          <a:bodyPr wrap="square" rtlCol="0">
            <a:spAutoFit/>
          </a:bodyPr>
          <a:lstStyle/>
          <a:p>
            <a:pPr algn="ctr"/>
            <a:r>
              <a:rPr lang="en-CH" sz="1200" dirty="0">
                <a:latin typeface="IBM Plex Sans" panose="020B0503050203000203" pitchFamily="34" charset="0"/>
              </a:rPr>
              <a:t>Site N</a:t>
            </a:r>
          </a:p>
        </p:txBody>
      </p:sp>
      <p:pic>
        <p:nvPicPr>
          <p:cNvPr id="22" name="Graphic 21" descr="Piggy Bank with solid fill">
            <a:extLst>
              <a:ext uri="{FF2B5EF4-FFF2-40B4-BE49-F238E27FC236}">
                <a16:creationId xmlns:a16="http://schemas.microsoft.com/office/drawing/2014/main" id="{D9130DEC-9EC7-C720-9DD3-58342C540B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33074" y="1555071"/>
            <a:ext cx="1412065" cy="1412065"/>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0F6C56E-71B4-1E8C-F387-E0F32B0A091E}"/>
                  </a:ext>
                </a:extLst>
              </p:cNvPr>
              <p:cNvSpPr txBox="1"/>
              <p:nvPr/>
            </p:nvSpPr>
            <p:spPr>
              <a:xfrm>
                <a:off x="5487340" y="2855448"/>
                <a:ext cx="207982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dirty="0">
                    <a:solidFill>
                      <a:schemeClr val="tx1"/>
                    </a:solidFill>
                    <a:latin typeface="IBM Plex Sans" panose="020B0503050203000203" pitchFamily="34" charset="0"/>
                  </a:rPr>
                  <a:t>Fund Capital</a:t>
                </a:r>
                <a:r>
                  <a:rPr lang="en-CH" sz="1400" dirty="0">
                    <a:solidFill>
                      <a:schemeClr val="tx1"/>
                    </a:solidFill>
                    <a:latin typeface="IBM Plex Sans" panose="020B0503050203000203" pitchFamily="34" charset="0"/>
                  </a:rPr>
                  <a:t>: </a:t>
                </a:r>
                <a14:m>
                  <m:oMath xmlns:m="http://schemas.openxmlformats.org/officeDocument/2006/math">
                    <m:r>
                      <a:rPr lang="it-IT" sz="1400" b="0" i="0" smtClean="0">
                        <a:solidFill>
                          <a:schemeClr val="tx1"/>
                        </a:solidFill>
                        <a:latin typeface="Cambria Math" panose="02040503050406030204" pitchFamily="18" charset="0"/>
                      </a:rPr>
                      <m:t>260 </m:t>
                    </m:r>
                    <m:r>
                      <m:rPr>
                        <m:sty m:val="p"/>
                      </m:rPr>
                      <a:rPr lang="it-IT" sz="1400" b="0" i="0" smtClean="0">
                        <a:solidFill>
                          <a:schemeClr val="tx1"/>
                        </a:solidFill>
                        <a:latin typeface="Cambria Math" panose="02040503050406030204" pitchFamily="18" charset="0"/>
                      </a:rPr>
                      <m:t>Mil</m:t>
                    </m:r>
                    <m:r>
                      <a:rPr lang="it-IT" sz="1400" b="0" i="0" smtClean="0">
                        <a:solidFill>
                          <a:schemeClr val="tx1"/>
                        </a:solidFill>
                        <a:latin typeface="Cambria Math" panose="02040503050406030204" pitchFamily="18" charset="0"/>
                      </a:rPr>
                      <m:t>. </m:t>
                    </m:r>
                  </m:oMath>
                </a14:m>
                <a:r>
                  <a:rPr lang="en-CH" sz="1400" dirty="0">
                    <a:solidFill>
                      <a:schemeClr val="tx1"/>
                    </a:solidFill>
                    <a:latin typeface="IBM Plex Sans" panose="020B0503050203000203" pitchFamily="34" charset="0"/>
                  </a:rPr>
                  <a:t>$</a:t>
                </a:r>
              </a:p>
            </p:txBody>
          </p:sp>
        </mc:Choice>
        <mc:Fallback xmlns="">
          <p:sp>
            <p:nvSpPr>
              <p:cNvPr id="23" name="TextBox 22">
                <a:extLst>
                  <a:ext uri="{FF2B5EF4-FFF2-40B4-BE49-F238E27FC236}">
                    <a16:creationId xmlns:a16="http://schemas.microsoft.com/office/drawing/2014/main" id="{80F6C56E-71B4-1E8C-F387-E0F32B0A091E}"/>
                  </a:ext>
                </a:extLst>
              </p:cNvPr>
              <p:cNvSpPr txBox="1">
                <a:spLocks noRot="1" noChangeAspect="1" noMove="1" noResize="1" noEditPoints="1" noAdjustHandles="1" noChangeArrowheads="1" noChangeShapeType="1" noTextEdit="1"/>
              </p:cNvSpPr>
              <p:nvPr/>
            </p:nvSpPr>
            <p:spPr>
              <a:xfrm>
                <a:off x="5487340" y="2855448"/>
                <a:ext cx="2079822" cy="307777"/>
              </a:xfrm>
              <a:prstGeom prst="rect">
                <a:avLst/>
              </a:prstGeom>
              <a:blipFill>
                <a:blip r:embed="rId18"/>
                <a:stretch>
                  <a:fillRect b="-19231"/>
                </a:stretch>
              </a:blipFill>
            </p:spPr>
            <p:txBody>
              <a:bodyPr/>
              <a:lstStyle/>
              <a:p>
                <a:r>
                  <a:rPr lang="en-CH">
                    <a:noFill/>
                  </a:rPr>
                  <a:t> </a:t>
                </a:r>
              </a:p>
            </p:txBody>
          </p:sp>
        </mc:Fallback>
      </mc:AlternateContent>
      <p:cxnSp>
        <p:nvCxnSpPr>
          <p:cNvPr id="24" name="Straight Arrow Connector 23">
            <a:extLst>
              <a:ext uri="{FF2B5EF4-FFF2-40B4-BE49-F238E27FC236}">
                <a16:creationId xmlns:a16="http://schemas.microsoft.com/office/drawing/2014/main" id="{1C9D162F-981B-D6EA-6612-CA6AF9EE22FF}"/>
              </a:ext>
            </a:extLst>
          </p:cNvPr>
          <p:cNvCxnSpPr>
            <a:cxnSpLocks/>
          </p:cNvCxnSpPr>
          <p:nvPr/>
        </p:nvCxnSpPr>
        <p:spPr>
          <a:xfrm flipV="1">
            <a:off x="5544923" y="3276132"/>
            <a:ext cx="387561" cy="284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Graphic 5" descr="Deciduous tree with solid fill">
            <a:extLst>
              <a:ext uri="{FF2B5EF4-FFF2-40B4-BE49-F238E27FC236}">
                <a16:creationId xmlns:a16="http://schemas.microsoft.com/office/drawing/2014/main" id="{AB4E9F04-092E-5191-58C3-D8A7DA6094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99949" y="3883831"/>
            <a:ext cx="547685" cy="54768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2B62D2-CDED-8A27-FC72-D32276B714E3}"/>
                  </a:ext>
                </a:extLst>
              </p:cNvPr>
              <p:cNvSpPr txBox="1"/>
              <p:nvPr/>
            </p:nvSpPr>
            <p:spPr>
              <a:xfrm>
                <a:off x="10009911" y="4504298"/>
                <a:ext cx="1709018" cy="523220"/>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rgbClr val="00B050"/>
                    </a:solidFill>
                    <a:latin typeface="IBM Plex Sans" panose="020B0503050203000203" pitchFamily="34" charset="0"/>
                  </a:rPr>
                  <a:t>Impact: </a:t>
                </a:r>
                <a14:m>
                  <m:oMath xmlns:m="http://schemas.openxmlformats.org/officeDocument/2006/math">
                    <m:r>
                      <a:rPr lang="it-IT" sz="1400" b="0" i="1" smtClean="0">
                        <a:solidFill>
                          <a:srgbClr val="00B050"/>
                        </a:solidFill>
                        <a:latin typeface="Cambria Math" panose="02040503050406030204" pitchFamily="18" charset="0"/>
                      </a:rPr>
                      <m:t>…</m:t>
                    </m:r>
                  </m:oMath>
                </a14:m>
                <a:r>
                  <a:rPr lang="en-CH" sz="1400" dirty="0">
                    <a:solidFill>
                      <a:srgbClr val="00B050"/>
                    </a:solidFill>
                    <a:latin typeface="IBM Plex Sans" panose="020B0503050203000203" pitchFamily="34" charset="0"/>
                  </a:rPr>
                  <a:t> EVI pts</a:t>
                </a:r>
              </a:p>
              <a:p>
                <a:pPr algn="ctr"/>
                <a:r>
                  <a:rPr lang="en-CH" sz="1400" dirty="0">
                    <a:solidFill>
                      <a:srgbClr val="00B050"/>
                    </a:solidFill>
                    <a:latin typeface="IBM Plex Sans" panose="020B0503050203000203" pitchFamily="34" charset="0"/>
                  </a:rPr>
                  <a:t>Cost: </a:t>
                </a:r>
                <a14:m>
                  <m:oMath xmlns:m="http://schemas.openxmlformats.org/officeDocument/2006/math">
                    <m:r>
                      <a:rPr lang="it-IT" sz="1400" b="0" i="1" smtClean="0">
                        <a:solidFill>
                          <a:srgbClr val="00B050"/>
                        </a:solidFill>
                        <a:latin typeface="Cambria Math" panose="02040503050406030204" pitchFamily="18" charset="0"/>
                      </a:rPr>
                      <m:t>…</m:t>
                    </m:r>
                  </m:oMath>
                </a14:m>
                <a:r>
                  <a:rPr lang="en-CH" sz="1400" dirty="0">
                    <a:solidFill>
                      <a:srgbClr val="00B050"/>
                    </a:solidFill>
                    <a:latin typeface="IBM Plex Sans" panose="020B0503050203000203" pitchFamily="34" charset="0"/>
                  </a:rPr>
                  <a:t> $</a:t>
                </a:r>
              </a:p>
            </p:txBody>
          </p:sp>
        </mc:Choice>
        <mc:Fallback xmlns="">
          <p:sp>
            <p:nvSpPr>
              <p:cNvPr id="7" name="TextBox 6">
                <a:extLst>
                  <a:ext uri="{FF2B5EF4-FFF2-40B4-BE49-F238E27FC236}">
                    <a16:creationId xmlns:a16="http://schemas.microsoft.com/office/drawing/2014/main" id="{932B62D2-CDED-8A27-FC72-D32276B714E3}"/>
                  </a:ext>
                </a:extLst>
              </p:cNvPr>
              <p:cNvSpPr txBox="1">
                <a:spLocks noRot="1" noChangeAspect="1" noMove="1" noResize="1" noEditPoints="1" noAdjustHandles="1" noChangeArrowheads="1" noChangeShapeType="1" noTextEdit="1"/>
              </p:cNvSpPr>
              <p:nvPr/>
            </p:nvSpPr>
            <p:spPr>
              <a:xfrm>
                <a:off x="10009911" y="4504298"/>
                <a:ext cx="1709018" cy="523220"/>
              </a:xfrm>
              <a:prstGeom prst="rect">
                <a:avLst/>
              </a:prstGeom>
              <a:blipFill>
                <a:blip r:embed="rId19"/>
                <a:stretch>
                  <a:fillRect t="-2326" b="-9302"/>
                </a:stretch>
              </a:blipFill>
              <a:ln>
                <a:solidFill>
                  <a:srgbClr val="00B050"/>
                </a:solidFill>
              </a:ln>
            </p:spPr>
            <p:txBody>
              <a:bodyPr/>
              <a:lstStyle/>
              <a:p>
                <a:r>
                  <a:rPr lang="en-CH">
                    <a:noFill/>
                  </a:rPr>
                  <a:t> </a:t>
                </a:r>
              </a:p>
            </p:txBody>
          </p:sp>
        </mc:Fallback>
      </mc:AlternateContent>
      <p:pic>
        <p:nvPicPr>
          <p:cNvPr id="9" name="Graphic 8" descr="Deciduous tree with solid fill">
            <a:extLst>
              <a:ext uri="{FF2B5EF4-FFF2-40B4-BE49-F238E27FC236}">
                <a16:creationId xmlns:a16="http://schemas.microsoft.com/office/drawing/2014/main" id="{46A1B9E2-5B27-EC87-18EA-73DCBF0374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71628" y="2245081"/>
            <a:ext cx="547685" cy="54768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E4D0E9-9A0D-3DB7-EBBE-DC914BFEE384}"/>
                  </a:ext>
                </a:extLst>
              </p:cNvPr>
              <p:cNvSpPr txBox="1"/>
              <p:nvPr/>
            </p:nvSpPr>
            <p:spPr>
              <a:xfrm>
                <a:off x="9981590" y="2865548"/>
                <a:ext cx="1737339" cy="523220"/>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H" sz="1400" dirty="0">
                    <a:solidFill>
                      <a:srgbClr val="00B050"/>
                    </a:solidFill>
                    <a:latin typeface="IBM Plex Sans" panose="020B0503050203000203" pitchFamily="34" charset="0"/>
                  </a:rPr>
                  <a:t>Impact: </a:t>
                </a:r>
                <a14:m>
                  <m:oMath xmlns:m="http://schemas.openxmlformats.org/officeDocument/2006/math">
                    <m:r>
                      <a:rPr lang="it-IT" sz="1400" b="0" i="1" smtClean="0">
                        <a:solidFill>
                          <a:srgbClr val="00B050"/>
                        </a:solidFill>
                        <a:latin typeface="Cambria Math" panose="02040503050406030204" pitchFamily="18" charset="0"/>
                      </a:rPr>
                      <m:t>…</m:t>
                    </m:r>
                  </m:oMath>
                </a14:m>
                <a:r>
                  <a:rPr lang="en-CH" sz="1400" dirty="0">
                    <a:solidFill>
                      <a:srgbClr val="00B050"/>
                    </a:solidFill>
                    <a:latin typeface="IBM Plex Sans" panose="020B0503050203000203" pitchFamily="34" charset="0"/>
                  </a:rPr>
                  <a:t> EVI pts</a:t>
                </a:r>
              </a:p>
              <a:p>
                <a:pPr algn="ctr"/>
                <a:r>
                  <a:rPr lang="en-CH" sz="1400" dirty="0">
                    <a:solidFill>
                      <a:srgbClr val="00B050"/>
                    </a:solidFill>
                    <a:latin typeface="IBM Plex Sans" panose="020B0503050203000203" pitchFamily="34" charset="0"/>
                  </a:rPr>
                  <a:t>Cost: </a:t>
                </a:r>
                <a14:m>
                  <m:oMath xmlns:m="http://schemas.openxmlformats.org/officeDocument/2006/math">
                    <m:r>
                      <a:rPr lang="it-IT" sz="1400" b="0" i="1" smtClean="0">
                        <a:solidFill>
                          <a:srgbClr val="00B050"/>
                        </a:solidFill>
                        <a:latin typeface="Cambria Math" panose="02040503050406030204" pitchFamily="18" charset="0"/>
                      </a:rPr>
                      <m:t>… </m:t>
                    </m:r>
                  </m:oMath>
                </a14:m>
                <a:r>
                  <a:rPr lang="en-CH" sz="1400" dirty="0">
                    <a:solidFill>
                      <a:srgbClr val="00B050"/>
                    </a:solidFill>
                    <a:latin typeface="IBM Plex Sans" panose="020B0503050203000203" pitchFamily="34" charset="0"/>
                  </a:rPr>
                  <a:t>$</a:t>
                </a:r>
              </a:p>
            </p:txBody>
          </p:sp>
        </mc:Choice>
        <mc:Fallback xmlns="">
          <p:sp>
            <p:nvSpPr>
              <p:cNvPr id="10" name="TextBox 9">
                <a:extLst>
                  <a:ext uri="{FF2B5EF4-FFF2-40B4-BE49-F238E27FC236}">
                    <a16:creationId xmlns:a16="http://schemas.microsoft.com/office/drawing/2014/main" id="{B1E4D0E9-9A0D-3DB7-EBBE-DC914BFEE384}"/>
                  </a:ext>
                </a:extLst>
              </p:cNvPr>
              <p:cNvSpPr txBox="1">
                <a:spLocks noRot="1" noChangeAspect="1" noMove="1" noResize="1" noEditPoints="1" noAdjustHandles="1" noChangeArrowheads="1" noChangeShapeType="1" noTextEdit="1"/>
              </p:cNvSpPr>
              <p:nvPr/>
            </p:nvSpPr>
            <p:spPr>
              <a:xfrm>
                <a:off x="9981590" y="2865548"/>
                <a:ext cx="1737339" cy="523220"/>
              </a:xfrm>
              <a:prstGeom prst="rect">
                <a:avLst/>
              </a:prstGeom>
              <a:blipFill>
                <a:blip r:embed="rId20"/>
                <a:stretch>
                  <a:fillRect t="-2326" b="-11628"/>
                </a:stretch>
              </a:blipFill>
              <a:ln>
                <a:solidFill>
                  <a:srgbClr val="00B050"/>
                </a:solidFill>
              </a:ln>
            </p:spPr>
            <p:txBody>
              <a:bodyPr/>
              <a:lstStyle/>
              <a:p>
                <a:r>
                  <a:rPr lang="en-CH">
                    <a:noFill/>
                  </a:rPr>
                  <a:t> </a:t>
                </a:r>
              </a:p>
            </p:txBody>
          </p:sp>
        </mc:Fallback>
      </mc:AlternateContent>
      <p:cxnSp>
        <p:nvCxnSpPr>
          <p:cNvPr id="12" name="Straight Arrow Connector 11">
            <a:extLst>
              <a:ext uri="{FF2B5EF4-FFF2-40B4-BE49-F238E27FC236}">
                <a16:creationId xmlns:a16="http://schemas.microsoft.com/office/drawing/2014/main" id="{941F93D5-7182-40C4-8F24-6A83CADCAA78}"/>
              </a:ext>
            </a:extLst>
          </p:cNvPr>
          <p:cNvCxnSpPr>
            <a:cxnSpLocks/>
          </p:cNvCxnSpPr>
          <p:nvPr/>
        </p:nvCxnSpPr>
        <p:spPr>
          <a:xfrm>
            <a:off x="7567162" y="2475886"/>
            <a:ext cx="2562676" cy="1450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36E4A043-3675-9117-5E35-01983C4CD589}"/>
              </a:ext>
            </a:extLst>
          </p:cNvPr>
          <p:cNvCxnSpPr>
            <a:cxnSpLocks/>
          </p:cNvCxnSpPr>
          <p:nvPr/>
        </p:nvCxnSpPr>
        <p:spPr>
          <a:xfrm>
            <a:off x="7635890" y="2190030"/>
            <a:ext cx="2478796" cy="235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4BDC3032-BCEB-3AEE-8259-598F5BF27FC8}"/>
              </a:ext>
            </a:extLst>
          </p:cNvPr>
          <p:cNvSpPr txBox="1"/>
          <p:nvPr/>
        </p:nvSpPr>
        <p:spPr>
          <a:xfrm rot="5400000">
            <a:off x="10607066" y="3527452"/>
            <a:ext cx="425057" cy="308620"/>
          </a:xfrm>
          <a:prstGeom prst="rect">
            <a:avLst/>
          </a:prstGeom>
          <a:noFill/>
        </p:spPr>
        <p:txBody>
          <a:bodyPr wrap="square" rtlCol="0">
            <a:spAutoFit/>
          </a:bodyPr>
          <a:lstStyle/>
          <a:p>
            <a:r>
              <a:rPr lang="it-IT" sz="1400" dirty="0">
                <a:latin typeface="IBM Plex Sans" panose="020B0503050203000203" pitchFamily="34" charset="0"/>
              </a:rPr>
              <a:t>…</a:t>
            </a:r>
            <a:endParaRPr lang="en-CH" sz="1400" dirty="0">
              <a:latin typeface="IBM Plex Sans" panose="020B0503050203000203" pitchFamily="34" charset="0"/>
            </a:endParaRPr>
          </a:p>
        </p:txBody>
      </p:sp>
    </p:spTree>
    <p:extLst>
      <p:ext uri="{BB962C8B-B14F-4D97-AF65-F5344CB8AC3E}">
        <p14:creationId xmlns:p14="http://schemas.microsoft.com/office/powerpoint/2010/main" val="352174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0" grpId="0"/>
      <p:bldP spid="21" grpId="0"/>
      <p:bldP spid="23" grpId="0" animBg="1"/>
      <p:bldP spid="7" grpId="0" animBg="1"/>
      <p:bldP spid="10"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E13CB-ADFB-822B-AF8E-0AFF9241C271}"/>
              </a:ext>
            </a:extLst>
          </p:cNvPr>
          <p:cNvSpPr>
            <a:spLocks noGrp="1"/>
          </p:cNvSpPr>
          <p:nvPr>
            <p:ph idx="1"/>
          </p:nvPr>
        </p:nvSpPr>
        <p:spPr>
          <a:xfrm>
            <a:off x="838200" y="2203554"/>
            <a:ext cx="10515600" cy="4422098"/>
          </a:xfrm>
        </p:spPr>
        <p:txBody>
          <a:bodyPr>
            <a:normAutofit fontScale="92500" lnSpcReduction="10000"/>
          </a:bodyPr>
          <a:lstStyle/>
          <a:p>
            <a:r>
              <a:rPr lang="en-CH" dirty="0"/>
              <a:t>The GBF fund (and other measures) of COP 15 were a landmark deal in 2022 (next COP on biodiverstiy is taking place this year)</a:t>
            </a:r>
          </a:p>
          <a:p>
            <a:r>
              <a:rPr lang="en-CH" dirty="0"/>
              <a:t>In 2023:</a:t>
            </a:r>
          </a:p>
          <a:p>
            <a:pPr lvl="1"/>
            <a:r>
              <a:rPr lang="en-US" dirty="0">
                <a:hlinkClick r:id="rId3"/>
              </a:rPr>
              <a:t>High Seas Treaty</a:t>
            </a:r>
            <a:r>
              <a:rPr lang="en-US" dirty="0"/>
              <a:t> to protect the world's oceans that lie outside national boundaries</a:t>
            </a:r>
          </a:p>
          <a:p>
            <a:pPr lvl="1"/>
            <a:r>
              <a:rPr lang="en-US" dirty="0"/>
              <a:t>COP28 launches the long-awaited </a:t>
            </a:r>
            <a:r>
              <a:rPr lang="en-US" dirty="0">
                <a:hlinkClick r:id="rId4"/>
              </a:rPr>
              <a:t>fund for loss and damage </a:t>
            </a:r>
            <a:r>
              <a:rPr lang="en-US" dirty="0"/>
              <a:t>caused by climate change.</a:t>
            </a:r>
          </a:p>
          <a:p>
            <a:pPr lvl="1"/>
            <a:r>
              <a:rPr lang="en-US" dirty="0"/>
              <a:t>The European Union is stopping imports of commodities and products linked to deforestation (</a:t>
            </a:r>
            <a:r>
              <a:rPr lang="en-US" dirty="0">
                <a:hlinkClick r:id="rId5"/>
              </a:rPr>
              <a:t>regulation</a:t>
            </a:r>
            <a:r>
              <a:rPr lang="en-US" dirty="0"/>
              <a:t>)</a:t>
            </a:r>
          </a:p>
          <a:p>
            <a:pPr lvl="1"/>
            <a:r>
              <a:rPr lang="en-US" dirty="0"/>
              <a:t>EU’s parliament sets a </a:t>
            </a:r>
            <a:r>
              <a:rPr lang="en-US" dirty="0">
                <a:hlinkClick r:id="rId6"/>
              </a:rPr>
              <a:t>target</a:t>
            </a:r>
            <a:r>
              <a:rPr lang="en-US" dirty="0"/>
              <a:t> for the EU to restore at least 20% of the EU’s land and sea areas by 2030</a:t>
            </a:r>
          </a:p>
          <a:p>
            <a:pPr lvl="1"/>
            <a:r>
              <a:rPr lang="en-US" dirty="0"/>
              <a:t>After </a:t>
            </a:r>
            <a:r>
              <a:rPr lang="en-US"/>
              <a:t>the Lula’s </a:t>
            </a:r>
            <a:r>
              <a:rPr lang="en-US" dirty="0"/>
              <a:t>government took office in Brazil, the rate of deforestation in the Amazon rainforest </a:t>
            </a:r>
            <a:r>
              <a:rPr lang="en-US" dirty="0">
                <a:hlinkClick r:id="rId7"/>
              </a:rPr>
              <a:t>dropped sharply</a:t>
            </a:r>
            <a:endParaRPr lang="en-US" dirty="0"/>
          </a:p>
          <a:p>
            <a:pPr lvl="1"/>
            <a:endParaRPr lang="en-CH" dirty="0"/>
          </a:p>
        </p:txBody>
      </p:sp>
      <p:sp>
        <p:nvSpPr>
          <p:cNvPr id="3" name="Title 2">
            <a:extLst>
              <a:ext uri="{FF2B5EF4-FFF2-40B4-BE49-F238E27FC236}">
                <a16:creationId xmlns:a16="http://schemas.microsoft.com/office/drawing/2014/main" id="{DADB07E4-D5A4-7551-2DBC-1E070E92B801}"/>
              </a:ext>
            </a:extLst>
          </p:cNvPr>
          <p:cNvSpPr>
            <a:spLocks noGrp="1"/>
          </p:cNvSpPr>
          <p:nvPr>
            <p:ph type="title"/>
          </p:nvPr>
        </p:nvSpPr>
        <p:spPr>
          <a:xfrm>
            <a:off x="838200" y="1033145"/>
            <a:ext cx="10515600" cy="1170409"/>
          </a:xfrm>
        </p:spPr>
        <p:txBody>
          <a:bodyPr>
            <a:normAutofit fontScale="90000"/>
          </a:bodyPr>
          <a:lstStyle/>
          <a:p>
            <a:r>
              <a:rPr lang="en-CH" dirty="0"/>
              <a:t>Policies to preserve natural capital are on their way</a:t>
            </a:r>
          </a:p>
        </p:txBody>
      </p:sp>
    </p:spTree>
    <p:extLst>
      <p:ext uri="{BB962C8B-B14F-4D97-AF65-F5344CB8AC3E}">
        <p14:creationId xmlns:p14="http://schemas.microsoft.com/office/powerpoint/2010/main" val="269856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CDAEC6-C9A4-4651-3CF1-2F5A74C10DA9}"/>
              </a:ext>
            </a:extLst>
          </p:cNvPr>
          <p:cNvSpPr>
            <a:spLocks noGrp="1"/>
          </p:cNvSpPr>
          <p:nvPr>
            <p:ph type="title"/>
          </p:nvPr>
        </p:nvSpPr>
        <p:spPr/>
        <p:txBody>
          <a:bodyPr>
            <a:normAutofit fontScale="90000"/>
          </a:bodyPr>
          <a:lstStyle/>
          <a:p>
            <a:r>
              <a:rPr lang="en-CH" dirty="0"/>
              <a:t>Enterprise for Society</a:t>
            </a:r>
          </a:p>
        </p:txBody>
      </p:sp>
      <p:grpSp>
        <p:nvGrpSpPr>
          <p:cNvPr id="4" name="Group 3">
            <a:extLst>
              <a:ext uri="{FF2B5EF4-FFF2-40B4-BE49-F238E27FC236}">
                <a16:creationId xmlns:a16="http://schemas.microsoft.com/office/drawing/2014/main" id="{12214D6C-0C21-2457-34A5-4EA77A3FE0DB}"/>
              </a:ext>
            </a:extLst>
          </p:cNvPr>
          <p:cNvGrpSpPr/>
          <p:nvPr/>
        </p:nvGrpSpPr>
        <p:grpSpPr>
          <a:xfrm>
            <a:off x="745508" y="2082145"/>
            <a:ext cx="3226380" cy="3188712"/>
            <a:chOff x="1101135" y="1513163"/>
            <a:chExt cx="3226380" cy="3188712"/>
          </a:xfrm>
        </p:grpSpPr>
        <p:grpSp>
          <p:nvGrpSpPr>
            <p:cNvPr id="5" name="Group 4">
              <a:extLst>
                <a:ext uri="{FF2B5EF4-FFF2-40B4-BE49-F238E27FC236}">
                  <a16:creationId xmlns:a16="http://schemas.microsoft.com/office/drawing/2014/main" id="{6A573A12-B0D9-C5FE-2498-92EF83904CC0}"/>
                </a:ext>
              </a:extLst>
            </p:cNvPr>
            <p:cNvGrpSpPr/>
            <p:nvPr/>
          </p:nvGrpSpPr>
          <p:grpSpPr>
            <a:xfrm>
              <a:off x="1959450" y="1513163"/>
              <a:ext cx="1509750" cy="1509750"/>
              <a:chOff x="2432999" y="1513163"/>
              <a:chExt cx="1509750" cy="1509750"/>
            </a:xfrm>
          </p:grpSpPr>
          <p:sp>
            <p:nvSpPr>
              <p:cNvPr id="8" name="Rectangle: Diagonal Corners Rounded 7">
                <a:extLst>
                  <a:ext uri="{FF2B5EF4-FFF2-40B4-BE49-F238E27FC236}">
                    <a16:creationId xmlns:a16="http://schemas.microsoft.com/office/drawing/2014/main" id="{F9D97B71-8F66-DAD8-B420-678F6DDEC5C8}"/>
                  </a:ext>
                </a:extLst>
              </p:cNvPr>
              <p:cNvSpPr/>
              <p:nvPr/>
            </p:nvSpPr>
            <p:spPr>
              <a:xfrm>
                <a:off x="2432999" y="1513163"/>
                <a:ext cx="1509750" cy="1509750"/>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Rectangle 8">
                <a:extLst>
                  <a:ext uri="{FF2B5EF4-FFF2-40B4-BE49-F238E27FC236}">
                    <a16:creationId xmlns:a16="http://schemas.microsoft.com/office/drawing/2014/main" id="{02834EE8-3A17-5508-6A08-119B7B70C67E}"/>
                  </a:ext>
                </a:extLst>
              </p:cNvPr>
              <p:cNvSpPr/>
              <p:nvPr/>
            </p:nvSpPr>
            <p:spPr>
              <a:xfrm>
                <a:off x="2754750" y="1834913"/>
                <a:ext cx="866250" cy="866250"/>
              </a:xfrm>
              <a:prstGeom prst="rect">
                <a:avLst/>
              </a:prstGeom>
              <a:blipFill>
                <a:blip r:embed="rId2">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grpSp>
        <p:sp>
          <p:nvSpPr>
            <p:cNvPr id="6" name="Freeform: Shape 9">
              <a:extLst>
                <a:ext uri="{FF2B5EF4-FFF2-40B4-BE49-F238E27FC236}">
                  <a16:creationId xmlns:a16="http://schemas.microsoft.com/office/drawing/2014/main" id="{77CF166C-EED9-6932-F858-34A597682327}"/>
                </a:ext>
              </a:extLst>
            </p:cNvPr>
            <p:cNvSpPr/>
            <p:nvPr/>
          </p:nvSpPr>
          <p:spPr>
            <a:xfrm>
              <a:off x="1476825" y="3493163"/>
              <a:ext cx="2475000" cy="720000"/>
            </a:xfrm>
            <a:custGeom>
              <a:avLst/>
              <a:gdLst>
                <a:gd name="connsiteX0" fmla="*/ 0 w 2475000"/>
                <a:gd name="connsiteY0" fmla="*/ 0 h 720000"/>
                <a:gd name="connsiteX1" fmla="*/ 2475000 w 2475000"/>
                <a:gd name="connsiteY1" fmla="*/ 0 h 720000"/>
                <a:gd name="connsiteX2" fmla="*/ 2475000 w 2475000"/>
                <a:gd name="connsiteY2" fmla="*/ 720000 h 720000"/>
                <a:gd name="connsiteX3" fmla="*/ 0 w 2475000"/>
                <a:gd name="connsiteY3" fmla="*/ 720000 h 720000"/>
                <a:gd name="connsiteX4" fmla="*/ 0 w 247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00" h="720000">
                  <a:moveTo>
                    <a:pt x="0" y="0"/>
                  </a:moveTo>
                  <a:lnTo>
                    <a:pt x="2475000" y="0"/>
                  </a:lnTo>
                  <a:lnTo>
                    <a:pt x="2475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IBM Plex Sans"/>
                </a:rPr>
                <a:t>RESEARCH</a:t>
              </a:r>
              <a:endParaRPr lang="en-US" sz="2000" kern="1200">
                <a:latin typeface="IBM Plex Sans"/>
              </a:endParaRPr>
            </a:p>
          </p:txBody>
        </p:sp>
        <p:sp>
          <p:nvSpPr>
            <p:cNvPr id="7" name="TextBox 29">
              <a:extLst>
                <a:ext uri="{FF2B5EF4-FFF2-40B4-BE49-F238E27FC236}">
                  <a16:creationId xmlns:a16="http://schemas.microsoft.com/office/drawing/2014/main" id="{986A9B73-075C-7A74-857A-64DE2145FBE9}"/>
                </a:ext>
              </a:extLst>
            </p:cNvPr>
            <p:cNvSpPr txBox="1"/>
            <p:nvPr/>
          </p:nvSpPr>
          <p:spPr>
            <a:xfrm>
              <a:off x="1101135" y="3870878"/>
              <a:ext cx="3226380" cy="830997"/>
            </a:xfrm>
            <a:prstGeom prst="rect">
              <a:avLst/>
            </a:prstGeom>
          </p:spPr>
          <p:txBody>
            <a:bodyPr lIns="0" tIns="0" rIns="0" bIns="0" rtlCol="0" anchor="t">
              <a:spAutoFit/>
            </a:bodyPr>
            <a:lstStyle/>
            <a:p>
              <a:pPr algn="ctr"/>
              <a:r>
                <a:rPr lang="en-US">
                  <a:solidFill>
                    <a:srgbClr val="000000"/>
                  </a:solidFill>
                  <a:latin typeface="IBM Plex Sans"/>
                </a:rPr>
                <a:t>Inspire social and economic transformation by supporting interdisciplinary research </a:t>
              </a:r>
            </a:p>
          </p:txBody>
        </p:sp>
      </p:grpSp>
      <p:grpSp>
        <p:nvGrpSpPr>
          <p:cNvPr id="10" name="Group 9">
            <a:extLst>
              <a:ext uri="{FF2B5EF4-FFF2-40B4-BE49-F238E27FC236}">
                <a16:creationId xmlns:a16="http://schemas.microsoft.com/office/drawing/2014/main" id="{D9236791-9CC2-DC01-8E1A-7A877F974A20}"/>
              </a:ext>
            </a:extLst>
          </p:cNvPr>
          <p:cNvGrpSpPr/>
          <p:nvPr/>
        </p:nvGrpSpPr>
        <p:grpSpPr>
          <a:xfrm>
            <a:off x="4382399" y="2082145"/>
            <a:ext cx="3226380" cy="3742710"/>
            <a:chOff x="4547911" y="1513163"/>
            <a:chExt cx="3226380" cy="3742710"/>
          </a:xfrm>
        </p:grpSpPr>
        <p:sp>
          <p:nvSpPr>
            <p:cNvPr id="11" name="Rectangle: Diagonal Corners Rounded 10">
              <a:extLst>
                <a:ext uri="{FF2B5EF4-FFF2-40B4-BE49-F238E27FC236}">
                  <a16:creationId xmlns:a16="http://schemas.microsoft.com/office/drawing/2014/main" id="{D7271C95-8C6A-E961-B8F4-B2DF460D78D1}"/>
                </a:ext>
              </a:extLst>
            </p:cNvPr>
            <p:cNvSpPr/>
            <p:nvPr/>
          </p:nvSpPr>
          <p:spPr>
            <a:xfrm>
              <a:off x="5406226" y="1513163"/>
              <a:ext cx="1509750" cy="1509750"/>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Rectangle 11">
              <a:extLst>
                <a:ext uri="{FF2B5EF4-FFF2-40B4-BE49-F238E27FC236}">
                  <a16:creationId xmlns:a16="http://schemas.microsoft.com/office/drawing/2014/main" id="{B8EEEEAE-9E8E-CCEB-616B-DC4DDA2CD486}"/>
                </a:ext>
              </a:extLst>
            </p:cNvPr>
            <p:cNvSpPr/>
            <p:nvPr/>
          </p:nvSpPr>
          <p:spPr>
            <a:xfrm>
              <a:off x="5727976" y="1834913"/>
              <a:ext cx="866250" cy="866250"/>
            </a:xfrm>
            <a:prstGeom prst="rect">
              <a:avLst/>
            </a:prstGeom>
            <a:blipFill>
              <a:blip r:embed="rId3">
                <a:extLst>
                  <a:ext uri="{28A0092B-C50C-407E-A947-70E740481C1C}">
                    <a14:useLocalDpi xmlns:a14="http://schemas.microsoft.com/office/drawing/2010/main" val="0"/>
                  </a:ext>
                </a:extLst>
              </a:blip>
              <a:srcRect/>
              <a:stretch>
                <a:fillRect/>
              </a:stretch>
            </a:blip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GB"/>
            </a:p>
          </p:txBody>
        </p:sp>
        <p:sp>
          <p:nvSpPr>
            <p:cNvPr id="13" name="Freeform: Shape 12">
              <a:extLst>
                <a:ext uri="{FF2B5EF4-FFF2-40B4-BE49-F238E27FC236}">
                  <a16:creationId xmlns:a16="http://schemas.microsoft.com/office/drawing/2014/main" id="{6D502B2D-45CF-4115-4A39-34331B80E87E}"/>
                </a:ext>
              </a:extLst>
            </p:cNvPr>
            <p:cNvSpPr/>
            <p:nvPr/>
          </p:nvSpPr>
          <p:spPr>
            <a:xfrm>
              <a:off x="4923601" y="3493163"/>
              <a:ext cx="2475000" cy="720000"/>
            </a:xfrm>
            <a:custGeom>
              <a:avLst/>
              <a:gdLst>
                <a:gd name="connsiteX0" fmla="*/ 0 w 2475000"/>
                <a:gd name="connsiteY0" fmla="*/ 0 h 720000"/>
                <a:gd name="connsiteX1" fmla="*/ 2475000 w 2475000"/>
                <a:gd name="connsiteY1" fmla="*/ 0 h 720000"/>
                <a:gd name="connsiteX2" fmla="*/ 2475000 w 2475000"/>
                <a:gd name="connsiteY2" fmla="*/ 720000 h 720000"/>
                <a:gd name="connsiteX3" fmla="*/ 0 w 2475000"/>
                <a:gd name="connsiteY3" fmla="*/ 720000 h 720000"/>
                <a:gd name="connsiteX4" fmla="*/ 0 w 247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00" h="720000">
                  <a:moveTo>
                    <a:pt x="0" y="0"/>
                  </a:moveTo>
                  <a:lnTo>
                    <a:pt x="2475000" y="0"/>
                  </a:lnTo>
                  <a:lnTo>
                    <a:pt x="2475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b="1" kern="1200">
                  <a:latin typeface="IBM Plex Sans"/>
                </a:rPr>
                <a:t>EDUCATION</a:t>
              </a:r>
              <a:endParaRPr lang="en-US" sz="2000" b="1" kern="1200">
                <a:latin typeface="IBM Plex Sans"/>
              </a:endParaRPr>
            </a:p>
          </p:txBody>
        </p:sp>
        <p:sp>
          <p:nvSpPr>
            <p:cNvPr id="14" name="TextBox 32">
              <a:extLst>
                <a:ext uri="{FF2B5EF4-FFF2-40B4-BE49-F238E27FC236}">
                  <a16:creationId xmlns:a16="http://schemas.microsoft.com/office/drawing/2014/main" id="{42B32264-1EE4-D1C6-D427-AFC1DF1809F9}"/>
                </a:ext>
              </a:extLst>
            </p:cNvPr>
            <p:cNvSpPr txBox="1"/>
            <p:nvPr/>
          </p:nvSpPr>
          <p:spPr>
            <a:xfrm>
              <a:off x="4547911" y="3870878"/>
              <a:ext cx="3226380" cy="1384995"/>
            </a:xfrm>
            <a:prstGeom prst="rect">
              <a:avLst/>
            </a:prstGeom>
          </p:spPr>
          <p:txBody>
            <a:bodyPr lIns="0" tIns="0" rIns="0" bIns="0" rtlCol="0" anchor="t">
              <a:spAutoFit/>
            </a:bodyPr>
            <a:lstStyle/>
            <a:p>
              <a:pPr algn="ctr"/>
              <a:r>
                <a:rPr lang="en-US">
                  <a:solidFill>
                    <a:srgbClr val="000000"/>
                  </a:solidFill>
                  <a:latin typeface="IBM Plex Sans"/>
                </a:rPr>
                <a:t>Train the next generation of leaders by promoting the Master’s Program in Sustainable Management and Technology </a:t>
              </a:r>
            </a:p>
          </p:txBody>
        </p:sp>
      </p:grpSp>
      <p:grpSp>
        <p:nvGrpSpPr>
          <p:cNvPr id="15" name="Group 14">
            <a:extLst>
              <a:ext uri="{FF2B5EF4-FFF2-40B4-BE49-F238E27FC236}">
                <a16:creationId xmlns:a16="http://schemas.microsoft.com/office/drawing/2014/main" id="{F35C9A05-F640-587F-C328-5365DAD60F3D}"/>
              </a:ext>
            </a:extLst>
          </p:cNvPr>
          <p:cNvGrpSpPr/>
          <p:nvPr/>
        </p:nvGrpSpPr>
        <p:grpSpPr>
          <a:xfrm>
            <a:off x="8019290" y="2082145"/>
            <a:ext cx="3334510" cy="3742710"/>
            <a:chOff x="7456036" y="1513163"/>
            <a:chExt cx="3334510" cy="3742710"/>
          </a:xfrm>
        </p:grpSpPr>
        <p:grpSp>
          <p:nvGrpSpPr>
            <p:cNvPr id="16" name="Group 15">
              <a:extLst>
                <a:ext uri="{FF2B5EF4-FFF2-40B4-BE49-F238E27FC236}">
                  <a16:creationId xmlns:a16="http://schemas.microsoft.com/office/drawing/2014/main" id="{6E855977-63A4-7E4E-AE41-E427256720E6}"/>
                </a:ext>
              </a:extLst>
            </p:cNvPr>
            <p:cNvGrpSpPr/>
            <p:nvPr/>
          </p:nvGrpSpPr>
          <p:grpSpPr>
            <a:xfrm>
              <a:off x="8368416" y="1513163"/>
              <a:ext cx="1509750" cy="1509750"/>
              <a:chOff x="8249249" y="1513163"/>
              <a:chExt cx="1509750" cy="1509750"/>
            </a:xfrm>
          </p:grpSpPr>
          <p:sp>
            <p:nvSpPr>
              <p:cNvPr id="19" name="Rectangle: Diagonal Corners Rounded 13">
                <a:extLst>
                  <a:ext uri="{FF2B5EF4-FFF2-40B4-BE49-F238E27FC236}">
                    <a16:creationId xmlns:a16="http://schemas.microsoft.com/office/drawing/2014/main" id="{F3C3DA9A-1DBF-D9B0-E852-4CF8F340A826}"/>
                  </a:ext>
                </a:extLst>
              </p:cNvPr>
              <p:cNvSpPr/>
              <p:nvPr/>
            </p:nvSpPr>
            <p:spPr>
              <a:xfrm>
                <a:off x="8249249" y="1513163"/>
                <a:ext cx="1509750" cy="1509750"/>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0" name="Rectangle 19">
                <a:extLst>
                  <a:ext uri="{FF2B5EF4-FFF2-40B4-BE49-F238E27FC236}">
                    <a16:creationId xmlns:a16="http://schemas.microsoft.com/office/drawing/2014/main" id="{D15EA446-FAB7-C0FA-97EC-9739A406406E}"/>
                  </a:ext>
                </a:extLst>
              </p:cNvPr>
              <p:cNvSpPr/>
              <p:nvPr/>
            </p:nvSpPr>
            <p:spPr>
              <a:xfrm>
                <a:off x="8570999" y="1834913"/>
                <a:ext cx="866250" cy="866250"/>
              </a:xfrm>
              <a:prstGeom prst="rect">
                <a:avLst/>
              </a:prstGeom>
              <a:blipFill>
                <a:blip r:embed="rId4">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grpSp>
        <p:sp>
          <p:nvSpPr>
            <p:cNvPr id="17" name="Freeform: Shape 15">
              <a:extLst>
                <a:ext uri="{FF2B5EF4-FFF2-40B4-BE49-F238E27FC236}">
                  <a16:creationId xmlns:a16="http://schemas.microsoft.com/office/drawing/2014/main" id="{174D2D18-CE15-DC04-EBB9-E42DE25D07F5}"/>
                </a:ext>
              </a:extLst>
            </p:cNvPr>
            <p:cNvSpPr/>
            <p:nvPr/>
          </p:nvSpPr>
          <p:spPr>
            <a:xfrm>
              <a:off x="7885791" y="3493163"/>
              <a:ext cx="2475000" cy="720000"/>
            </a:xfrm>
            <a:custGeom>
              <a:avLst/>
              <a:gdLst>
                <a:gd name="connsiteX0" fmla="*/ 0 w 2475000"/>
                <a:gd name="connsiteY0" fmla="*/ 0 h 720000"/>
                <a:gd name="connsiteX1" fmla="*/ 2475000 w 2475000"/>
                <a:gd name="connsiteY1" fmla="*/ 0 h 720000"/>
                <a:gd name="connsiteX2" fmla="*/ 2475000 w 2475000"/>
                <a:gd name="connsiteY2" fmla="*/ 720000 h 720000"/>
                <a:gd name="connsiteX3" fmla="*/ 0 w 2475000"/>
                <a:gd name="connsiteY3" fmla="*/ 720000 h 720000"/>
                <a:gd name="connsiteX4" fmla="*/ 0 w 247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00" h="720000">
                  <a:moveTo>
                    <a:pt x="0" y="0"/>
                  </a:moveTo>
                  <a:lnTo>
                    <a:pt x="2475000" y="0"/>
                  </a:lnTo>
                  <a:lnTo>
                    <a:pt x="2475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b="1" kern="1200">
                  <a:latin typeface="IBM Plex Sans"/>
                </a:rPr>
                <a:t>innovation</a:t>
              </a:r>
              <a:endParaRPr lang="en-US" sz="2000" b="1" kern="1200">
                <a:latin typeface="IBM Plex Sans" panose="020B0503050203000203" pitchFamily="34" charset="0"/>
              </a:endParaRPr>
            </a:p>
          </p:txBody>
        </p:sp>
        <p:sp>
          <p:nvSpPr>
            <p:cNvPr id="18" name="TextBox 35">
              <a:extLst>
                <a:ext uri="{FF2B5EF4-FFF2-40B4-BE49-F238E27FC236}">
                  <a16:creationId xmlns:a16="http://schemas.microsoft.com/office/drawing/2014/main" id="{B2DFA3DA-8915-EBD2-0AF4-AAE4AD6722C6}"/>
                </a:ext>
              </a:extLst>
            </p:cNvPr>
            <p:cNvSpPr txBox="1"/>
            <p:nvPr/>
          </p:nvSpPr>
          <p:spPr>
            <a:xfrm>
              <a:off x="7456036" y="3870878"/>
              <a:ext cx="3334510" cy="1384995"/>
            </a:xfrm>
            <a:prstGeom prst="rect">
              <a:avLst/>
            </a:prstGeom>
          </p:spPr>
          <p:txBody>
            <a:bodyPr lIns="0" tIns="0" rIns="0" bIns="0" rtlCol="0" anchor="t">
              <a:spAutoFit/>
            </a:bodyPr>
            <a:lstStyle/>
            <a:p>
              <a:pPr algn="ctr"/>
              <a:r>
                <a:rPr lang="en-US">
                  <a:solidFill>
                    <a:srgbClr val="000000"/>
                  </a:solidFill>
                  <a:latin typeface="IBM Plex Sans"/>
                </a:rPr>
                <a:t>Activating the growth of the Swiss ecosystem of sustainable innovation by expanding the expertise developed within our three institutions</a:t>
              </a:r>
            </a:p>
          </p:txBody>
        </p:sp>
      </p:grpSp>
    </p:spTree>
    <p:extLst>
      <p:ext uri="{BB962C8B-B14F-4D97-AF65-F5344CB8AC3E}">
        <p14:creationId xmlns:p14="http://schemas.microsoft.com/office/powerpoint/2010/main" val="322602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8C6519-AC70-DCAD-E547-65C21305D79F}"/>
              </a:ext>
            </a:extLst>
          </p:cNvPr>
          <p:cNvSpPr>
            <a:spLocks noGrp="1"/>
          </p:cNvSpPr>
          <p:nvPr>
            <p:ph idx="1"/>
          </p:nvPr>
        </p:nvSpPr>
        <p:spPr/>
        <p:txBody>
          <a:bodyPr>
            <a:normAutofit fontScale="92500" lnSpcReduction="20000"/>
          </a:bodyPr>
          <a:lstStyle/>
          <a:p>
            <a:r>
              <a:rPr lang="en-US" b="1" dirty="0"/>
              <a:t>Capital goods</a:t>
            </a:r>
            <a:r>
              <a:rPr lang="en-US" dirty="0"/>
              <a:t>, or more simply “capital”, are durable produced goods (or assets) that are in turn used as productive inputs for further production of goods and services</a:t>
            </a:r>
          </a:p>
          <a:p>
            <a:r>
              <a:rPr lang="en-US" dirty="0"/>
              <a:t> </a:t>
            </a:r>
            <a:r>
              <a:rPr lang="en-US" b="1" dirty="0"/>
              <a:t>Examples</a:t>
            </a:r>
            <a:r>
              <a:rPr lang="en-US" dirty="0"/>
              <a:t>:</a:t>
            </a:r>
          </a:p>
          <a:p>
            <a:pPr lvl="1"/>
            <a:r>
              <a:rPr lang="en-US" dirty="0"/>
              <a:t>At the company level: the machinery used in a factory.</a:t>
            </a:r>
          </a:p>
          <a:p>
            <a:pPr lvl="1"/>
            <a:r>
              <a:rPr lang="en-US" dirty="0"/>
              <a:t>At the country level: buildings, equipment, software, and inventories during a given year (capital stock)</a:t>
            </a:r>
          </a:p>
          <a:p>
            <a:r>
              <a:rPr lang="en-US" b="1" dirty="0"/>
              <a:t>It is tempting to call all assets capital goods</a:t>
            </a:r>
          </a:p>
          <a:p>
            <a:pPr lvl="1"/>
            <a:r>
              <a:rPr lang="en-US" dirty="0"/>
              <a:t>public knowledge -&gt; knowledge capital</a:t>
            </a:r>
          </a:p>
          <a:p>
            <a:pPr lvl="1"/>
            <a:r>
              <a:rPr lang="en-US" dirty="0"/>
              <a:t>the law, the market system, financial institutions -&gt; institutional capital</a:t>
            </a:r>
          </a:p>
          <a:p>
            <a:pPr lvl="1"/>
            <a:r>
              <a:rPr lang="en-US" dirty="0"/>
              <a:t>mutual trust, solidarity -&gt; social capital</a:t>
            </a:r>
          </a:p>
          <a:p>
            <a:pPr lvl="1"/>
            <a:r>
              <a:rPr lang="en-US" dirty="0"/>
              <a:t>culture and norms of behavior  -&gt; cultural capital</a:t>
            </a:r>
          </a:p>
          <a:p>
            <a:pPr lvl="1"/>
            <a:r>
              <a:rPr lang="en-US" dirty="0"/>
              <a:t>religion -&gt; religious capital</a:t>
            </a:r>
          </a:p>
        </p:txBody>
      </p:sp>
      <p:sp>
        <p:nvSpPr>
          <p:cNvPr id="3" name="Title 2">
            <a:extLst>
              <a:ext uri="{FF2B5EF4-FFF2-40B4-BE49-F238E27FC236}">
                <a16:creationId xmlns:a16="http://schemas.microsoft.com/office/drawing/2014/main" id="{5168B22A-4D48-E0A4-897E-54F816049399}"/>
              </a:ext>
            </a:extLst>
          </p:cNvPr>
          <p:cNvSpPr>
            <a:spLocks noGrp="1"/>
          </p:cNvSpPr>
          <p:nvPr>
            <p:ph type="title"/>
          </p:nvPr>
        </p:nvSpPr>
        <p:spPr/>
        <p:txBody>
          <a:bodyPr>
            <a:normAutofit fontScale="90000"/>
          </a:bodyPr>
          <a:lstStyle/>
          <a:p>
            <a:r>
              <a:rPr lang="en-CH" dirty="0"/>
              <a:t>Capital</a:t>
            </a:r>
          </a:p>
        </p:txBody>
      </p:sp>
    </p:spTree>
    <p:extLst>
      <p:ext uri="{BB962C8B-B14F-4D97-AF65-F5344CB8AC3E}">
        <p14:creationId xmlns:p14="http://schemas.microsoft.com/office/powerpoint/2010/main" val="214546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8C6519-AC70-DCAD-E547-65C21305D79F}"/>
              </a:ext>
            </a:extLst>
          </p:cNvPr>
          <p:cNvSpPr>
            <a:spLocks noGrp="1"/>
          </p:cNvSpPr>
          <p:nvPr>
            <p:ph idx="1"/>
          </p:nvPr>
        </p:nvSpPr>
        <p:spPr>
          <a:xfrm>
            <a:off x="959370" y="1810635"/>
            <a:ext cx="10283253" cy="4635136"/>
          </a:xfrm>
        </p:spPr>
        <p:txBody>
          <a:bodyPr>
            <a:normAutofit fontScale="85000" lnSpcReduction="20000"/>
          </a:bodyPr>
          <a:lstStyle/>
          <a:p>
            <a:r>
              <a:rPr lang="en-US" dirty="0"/>
              <a:t>Economists confine the use of the term “capital” to </a:t>
            </a:r>
            <a:r>
              <a:rPr lang="en-US" b="1" dirty="0"/>
              <a:t>assets that are measurable</a:t>
            </a:r>
            <a:r>
              <a:rPr lang="en-US" dirty="0"/>
              <a:t>.</a:t>
            </a:r>
          </a:p>
          <a:p>
            <a:pPr marL="514350" indent="-514350">
              <a:buFont typeface="+mj-lt"/>
              <a:buAutoNum type="arabicPeriod"/>
            </a:pPr>
            <a:r>
              <a:rPr lang="en-US" b="1" dirty="0"/>
              <a:t>Produced capital </a:t>
            </a:r>
          </a:p>
          <a:p>
            <a:pPr lvl="1"/>
            <a:r>
              <a:rPr lang="en-US" dirty="0"/>
              <a:t>Tangible and alienable: roads, buildings, machines, ports</a:t>
            </a:r>
          </a:p>
          <a:p>
            <a:pPr lvl="1"/>
            <a:r>
              <a:rPr lang="en-US" dirty="0"/>
              <a:t>Intangible and alienable: patents</a:t>
            </a:r>
            <a:endParaRPr lang="en-CH" dirty="0"/>
          </a:p>
          <a:p>
            <a:pPr marL="514350" indent="-514350">
              <a:buFont typeface="+mj-lt"/>
              <a:buAutoNum type="arabicPeriod"/>
            </a:pPr>
            <a:r>
              <a:rPr lang="en-US" b="1" dirty="0"/>
              <a:t>Human capital </a:t>
            </a:r>
          </a:p>
          <a:p>
            <a:pPr lvl="1"/>
            <a:r>
              <a:rPr lang="en-US" dirty="0"/>
              <a:t>Intangible and non-alienable: health, education and skills</a:t>
            </a:r>
          </a:p>
          <a:p>
            <a:pPr marL="514350" indent="-514350">
              <a:buFont typeface="+mj-lt"/>
              <a:buAutoNum type="arabicPeriod"/>
            </a:pPr>
            <a:r>
              <a:rPr lang="en-US" b="1" dirty="0"/>
              <a:t>Natural capital</a:t>
            </a:r>
            <a:r>
              <a:rPr lang="en-US" dirty="0"/>
              <a:t>: natural resources available in an economy</a:t>
            </a:r>
          </a:p>
          <a:p>
            <a:pPr lvl="1"/>
            <a:r>
              <a:rPr lang="en-US" dirty="0"/>
              <a:t>Tangible and alienable: plants</a:t>
            </a:r>
          </a:p>
          <a:p>
            <a:pPr lvl="1"/>
            <a:r>
              <a:rPr lang="en-US" dirty="0"/>
              <a:t>Tangible and non-alienable: pollinators</a:t>
            </a:r>
          </a:p>
          <a:p>
            <a:pPr lvl="1"/>
            <a:r>
              <a:rPr lang="en-US" dirty="0"/>
              <a:t>Intangible and alienable: view from someone’s home</a:t>
            </a:r>
          </a:p>
          <a:p>
            <a:pPr lvl="1"/>
            <a:r>
              <a:rPr lang="en-US" dirty="0"/>
              <a:t>Intangible and non-alienable: global climate</a:t>
            </a:r>
          </a:p>
          <a:p>
            <a:pPr marL="457200" lvl="1" indent="0">
              <a:buNone/>
            </a:pPr>
            <a:r>
              <a:rPr lang="en-US" dirty="0"/>
              <a:t>Or</a:t>
            </a:r>
          </a:p>
          <a:p>
            <a:pPr lvl="1"/>
            <a:r>
              <a:rPr lang="en-US" dirty="0"/>
              <a:t>Renewable: plants, forests, fisheries, agricultural land</a:t>
            </a:r>
          </a:p>
          <a:p>
            <a:pPr lvl="1"/>
            <a:r>
              <a:rPr lang="en-US" dirty="0"/>
              <a:t>Non-renewable: minerals, fossil fuels</a:t>
            </a:r>
          </a:p>
        </p:txBody>
      </p:sp>
      <p:sp>
        <p:nvSpPr>
          <p:cNvPr id="3" name="Title 2">
            <a:extLst>
              <a:ext uri="{FF2B5EF4-FFF2-40B4-BE49-F238E27FC236}">
                <a16:creationId xmlns:a16="http://schemas.microsoft.com/office/drawing/2014/main" id="{5168B22A-4D48-E0A4-897E-54F816049399}"/>
              </a:ext>
            </a:extLst>
          </p:cNvPr>
          <p:cNvSpPr>
            <a:spLocks noGrp="1"/>
          </p:cNvSpPr>
          <p:nvPr>
            <p:ph type="title"/>
          </p:nvPr>
        </p:nvSpPr>
        <p:spPr/>
        <p:txBody>
          <a:bodyPr>
            <a:normAutofit fontScale="90000"/>
          </a:bodyPr>
          <a:lstStyle/>
          <a:p>
            <a:r>
              <a:rPr lang="en-CH" dirty="0"/>
              <a:t>Types of capital in economics</a:t>
            </a:r>
          </a:p>
        </p:txBody>
      </p:sp>
    </p:spTree>
    <p:extLst>
      <p:ext uri="{BB962C8B-B14F-4D97-AF65-F5344CB8AC3E}">
        <p14:creationId xmlns:p14="http://schemas.microsoft.com/office/powerpoint/2010/main" val="48973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AC9BC8-3556-A960-29E6-BCA293D47109}"/>
              </a:ext>
            </a:extLst>
          </p:cNvPr>
          <p:cNvSpPr>
            <a:spLocks noGrp="1"/>
          </p:cNvSpPr>
          <p:nvPr>
            <p:ph idx="1"/>
          </p:nvPr>
        </p:nvSpPr>
        <p:spPr/>
        <p:txBody>
          <a:bodyPr/>
          <a:lstStyle/>
          <a:p>
            <a:r>
              <a:rPr lang="en-CH" dirty="0"/>
              <a:t>Example of </a:t>
            </a:r>
            <a:r>
              <a:rPr lang="en-CH" b="1" dirty="0"/>
              <a:t>mining</a:t>
            </a:r>
            <a:r>
              <a:rPr lang="en-CH" dirty="0"/>
              <a:t> and natural capital:</a:t>
            </a:r>
          </a:p>
          <a:p>
            <a:pPr lvl="1"/>
            <a:r>
              <a:rPr lang="en-CH" b="1" dirty="0"/>
              <a:t>Extracted natural capital</a:t>
            </a:r>
            <a:r>
              <a:rPr lang="en-CH" dirty="0"/>
              <a:t>: minerals</a:t>
            </a:r>
          </a:p>
          <a:p>
            <a:pPr lvl="1"/>
            <a:r>
              <a:rPr lang="en-CH" b="1" dirty="0"/>
              <a:t>Damaged natural capital </a:t>
            </a:r>
            <a:r>
              <a:rPr lang="en-CH" dirty="0"/>
              <a:t>(negative externalities): forests cut, water polluted, atmosphere used</a:t>
            </a:r>
          </a:p>
          <a:p>
            <a:pPr lvl="2"/>
            <a:r>
              <a:rPr lang="en-US" dirty="0"/>
              <a:t>Resource extraction and use is responsible for about half of the global GHG emissions (</a:t>
            </a:r>
            <a:r>
              <a:rPr lang="en-US" dirty="0">
                <a:hlinkClick r:id="rId2"/>
              </a:rPr>
              <a:t>Global Resource Outlook, 2019</a:t>
            </a:r>
            <a:r>
              <a:rPr lang="en-US" dirty="0"/>
              <a:t>)</a:t>
            </a:r>
            <a:endParaRPr lang="en-CH" dirty="0"/>
          </a:p>
          <a:p>
            <a:pPr lvl="1"/>
            <a:r>
              <a:rPr lang="en-CH" b="1" dirty="0"/>
              <a:t>Damaged enabling asset </a:t>
            </a:r>
            <a:r>
              <a:rPr lang="en-CH" dirty="0"/>
              <a:t>for natural capital: biodiversity loss</a:t>
            </a:r>
          </a:p>
          <a:p>
            <a:pPr lvl="2"/>
            <a:r>
              <a:rPr lang="en-US" dirty="0"/>
              <a:t>Resource extraction and use is responsible for 90% of the loss in biodiversity (</a:t>
            </a:r>
            <a:r>
              <a:rPr lang="en-US" dirty="0">
                <a:hlinkClick r:id="rId2"/>
              </a:rPr>
              <a:t>Global Resource Outlook, 2019</a:t>
            </a:r>
            <a:r>
              <a:rPr lang="en-US" dirty="0"/>
              <a:t>)</a:t>
            </a:r>
            <a:endParaRPr lang="en-CH" dirty="0"/>
          </a:p>
        </p:txBody>
      </p:sp>
      <p:sp>
        <p:nvSpPr>
          <p:cNvPr id="3" name="Title 2">
            <a:extLst>
              <a:ext uri="{FF2B5EF4-FFF2-40B4-BE49-F238E27FC236}">
                <a16:creationId xmlns:a16="http://schemas.microsoft.com/office/drawing/2014/main" id="{D9AA03DB-080A-A823-6A1E-7152E06C3E76}"/>
              </a:ext>
            </a:extLst>
          </p:cNvPr>
          <p:cNvSpPr>
            <a:spLocks noGrp="1"/>
          </p:cNvSpPr>
          <p:nvPr>
            <p:ph type="title"/>
          </p:nvPr>
        </p:nvSpPr>
        <p:spPr/>
        <p:txBody>
          <a:bodyPr>
            <a:normAutofit fontScale="90000"/>
          </a:bodyPr>
          <a:lstStyle/>
          <a:p>
            <a:r>
              <a:rPr lang="en-CH" dirty="0"/>
              <a:t>Focus on natural capital</a:t>
            </a:r>
          </a:p>
        </p:txBody>
      </p:sp>
    </p:spTree>
    <p:extLst>
      <p:ext uri="{BB962C8B-B14F-4D97-AF65-F5344CB8AC3E}">
        <p14:creationId xmlns:p14="http://schemas.microsoft.com/office/powerpoint/2010/main" val="121255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30329D-9C34-97D5-EFF8-94BF6B3C1BCD}"/>
              </a:ext>
            </a:extLst>
          </p:cNvPr>
          <p:cNvSpPr>
            <a:spLocks noGrp="1"/>
          </p:cNvSpPr>
          <p:nvPr>
            <p:ph idx="1"/>
          </p:nvPr>
        </p:nvSpPr>
        <p:spPr>
          <a:xfrm>
            <a:off x="628337" y="2554487"/>
            <a:ext cx="5709794" cy="2506532"/>
          </a:xfrm>
        </p:spPr>
        <p:txBody>
          <a:bodyPr>
            <a:normAutofit lnSpcReduction="10000"/>
          </a:bodyPr>
          <a:lstStyle/>
          <a:p>
            <a:r>
              <a:rPr lang="en-GB" dirty="0"/>
              <a:t>Mining, and other human-based activities, are</a:t>
            </a:r>
          </a:p>
          <a:p>
            <a:pPr lvl="1"/>
            <a:r>
              <a:rPr lang="en-GB" b="1" dirty="0"/>
              <a:t>Staking up </a:t>
            </a:r>
            <a:r>
              <a:rPr lang="en-GB" dirty="0"/>
              <a:t>produced and human capital</a:t>
            </a:r>
          </a:p>
          <a:p>
            <a:pPr lvl="1"/>
            <a:r>
              <a:rPr lang="en-GB" b="1" dirty="0"/>
              <a:t>depleting</a:t>
            </a:r>
            <a:r>
              <a:rPr lang="en-GB" dirty="0"/>
              <a:t> natural capital almost 2 times faster than it can regenerate (</a:t>
            </a:r>
            <a:r>
              <a:rPr lang="en-GB" dirty="0">
                <a:hlinkClick r:id="rId2"/>
              </a:rPr>
              <a:t>Ecological Footprint, 2019</a:t>
            </a:r>
            <a:r>
              <a:rPr lang="en-GB" dirty="0"/>
              <a:t>)</a:t>
            </a:r>
          </a:p>
          <a:p>
            <a:endParaRPr lang="en-CH" dirty="0"/>
          </a:p>
        </p:txBody>
      </p:sp>
      <p:sp>
        <p:nvSpPr>
          <p:cNvPr id="3" name="Title 2">
            <a:extLst>
              <a:ext uri="{FF2B5EF4-FFF2-40B4-BE49-F238E27FC236}">
                <a16:creationId xmlns:a16="http://schemas.microsoft.com/office/drawing/2014/main" id="{863E16BD-090E-219F-D664-E4BFE5D0DB0E}"/>
              </a:ext>
            </a:extLst>
          </p:cNvPr>
          <p:cNvSpPr>
            <a:spLocks noGrp="1"/>
          </p:cNvSpPr>
          <p:nvPr>
            <p:ph type="title"/>
          </p:nvPr>
        </p:nvSpPr>
        <p:spPr/>
        <p:txBody>
          <a:bodyPr>
            <a:normAutofit fontScale="90000"/>
          </a:bodyPr>
          <a:lstStyle/>
          <a:p>
            <a:r>
              <a:rPr lang="en-CH" dirty="0"/>
              <a:t>Focus on natural capital</a:t>
            </a:r>
          </a:p>
        </p:txBody>
      </p:sp>
      <p:grpSp>
        <p:nvGrpSpPr>
          <p:cNvPr id="4" name="Group 3">
            <a:extLst>
              <a:ext uri="{FF2B5EF4-FFF2-40B4-BE49-F238E27FC236}">
                <a16:creationId xmlns:a16="http://schemas.microsoft.com/office/drawing/2014/main" id="{B31FD8EE-D48E-C89B-9543-250CCE568820}"/>
              </a:ext>
            </a:extLst>
          </p:cNvPr>
          <p:cNvGrpSpPr/>
          <p:nvPr/>
        </p:nvGrpSpPr>
        <p:grpSpPr>
          <a:xfrm>
            <a:off x="6338131" y="2127893"/>
            <a:ext cx="5506803" cy="3696962"/>
            <a:chOff x="6547994" y="2127893"/>
            <a:chExt cx="5506803" cy="3696962"/>
          </a:xfrm>
        </p:grpSpPr>
        <p:pic>
          <p:nvPicPr>
            <p:cNvPr id="5" name="Picture 4" descr="A graph of a graph showing the number of years&#10;&#10;Description automatically generated with medium confidence">
              <a:extLst>
                <a:ext uri="{FF2B5EF4-FFF2-40B4-BE49-F238E27FC236}">
                  <a16:creationId xmlns:a16="http://schemas.microsoft.com/office/drawing/2014/main" id="{229585BF-AC53-0CFF-3193-2B52C898EC2F}"/>
                </a:ext>
              </a:extLst>
            </p:cNvPr>
            <p:cNvPicPr>
              <a:picLocks noChangeAspect="1"/>
            </p:cNvPicPr>
            <p:nvPr/>
          </p:nvPicPr>
          <p:blipFill>
            <a:blip r:embed="rId3"/>
            <a:stretch>
              <a:fillRect/>
            </a:stretch>
          </p:blipFill>
          <p:spPr>
            <a:xfrm>
              <a:off x="6547994" y="2127893"/>
              <a:ext cx="5506803" cy="3359720"/>
            </a:xfrm>
            <a:prstGeom prst="rect">
              <a:avLst/>
            </a:prstGeom>
          </p:spPr>
        </p:pic>
        <p:sp>
          <p:nvSpPr>
            <p:cNvPr id="6" name="TextBox 5">
              <a:extLst>
                <a:ext uri="{FF2B5EF4-FFF2-40B4-BE49-F238E27FC236}">
                  <a16:creationId xmlns:a16="http://schemas.microsoft.com/office/drawing/2014/main" id="{25193A7E-3FA0-3187-D661-4D0ADE85EAE7}"/>
                </a:ext>
              </a:extLst>
            </p:cNvPr>
            <p:cNvSpPr txBox="1"/>
            <p:nvPr/>
          </p:nvSpPr>
          <p:spPr>
            <a:xfrm>
              <a:off x="7480090" y="5578634"/>
              <a:ext cx="4332157" cy="246221"/>
            </a:xfrm>
            <a:prstGeom prst="rect">
              <a:avLst/>
            </a:prstGeom>
            <a:noFill/>
          </p:spPr>
          <p:txBody>
            <a:bodyPr wrap="square" rtlCol="0">
              <a:spAutoFit/>
            </a:bodyPr>
            <a:lstStyle/>
            <a:p>
              <a:pPr algn="ctr"/>
              <a:r>
                <a:rPr lang="en-GB" sz="1000" dirty="0">
                  <a:latin typeface="IBM Plex Sans" panose="020B0503050203000203" pitchFamily="34" charset="0"/>
                  <a:ea typeface="Calibri" panose="020F0502020204030204" pitchFamily="34" charset="0"/>
                  <a:cs typeface="Times New Roman" panose="02020603050405020304" pitchFamily="18" charset="0"/>
                </a:rPr>
                <a:t>Source: </a:t>
              </a:r>
              <a:r>
                <a:rPr lang="en-GB" sz="1000" dirty="0" err="1">
                  <a:effectLst/>
                  <a:latin typeface="IBM Plex Sans" panose="020B0503050203000203" pitchFamily="34" charset="0"/>
                  <a:ea typeface="Calibri" panose="020F0502020204030204" pitchFamily="34" charset="0"/>
                  <a:cs typeface="Times New Roman" panose="02020603050405020304" pitchFamily="18" charset="0"/>
                </a:rPr>
                <a:t>Managi</a:t>
              </a:r>
              <a:r>
                <a:rPr lang="en-GB" sz="1000" dirty="0">
                  <a:effectLst/>
                  <a:latin typeface="IBM Plex Sans" panose="020B0503050203000203" pitchFamily="34" charset="0"/>
                  <a:ea typeface="Calibri" panose="020F0502020204030204" pitchFamily="34" charset="0"/>
                  <a:cs typeface="Times New Roman" panose="02020603050405020304" pitchFamily="18" charset="0"/>
                </a:rPr>
                <a:t> and Kumar (2018)</a:t>
              </a:r>
              <a:r>
                <a:rPr lang="en-CH" sz="1000" dirty="0">
                  <a:effectLst/>
                  <a:latin typeface="IBM Plex Sans" panose="020B0503050203000203" pitchFamily="34" charset="0"/>
                </a:rPr>
                <a:t> </a:t>
              </a:r>
              <a:endParaRPr lang="en-CH" sz="1000" dirty="0">
                <a:latin typeface="IBM Plex Sans" panose="020B0503050203000203" pitchFamily="34" charset="0"/>
              </a:endParaRPr>
            </a:p>
          </p:txBody>
        </p:sp>
      </p:grpSp>
    </p:spTree>
    <p:extLst>
      <p:ext uri="{BB962C8B-B14F-4D97-AF65-F5344CB8AC3E}">
        <p14:creationId xmlns:p14="http://schemas.microsoft.com/office/powerpoint/2010/main" val="403335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30329D-9C34-97D5-EFF8-94BF6B3C1BCD}"/>
              </a:ext>
            </a:extLst>
          </p:cNvPr>
          <p:cNvSpPr>
            <a:spLocks noGrp="1"/>
          </p:cNvSpPr>
          <p:nvPr>
            <p:ph idx="1"/>
          </p:nvPr>
        </p:nvSpPr>
        <p:spPr>
          <a:xfrm>
            <a:off x="628337" y="1870570"/>
            <a:ext cx="5709794" cy="3370331"/>
          </a:xfrm>
        </p:spPr>
        <p:txBody>
          <a:bodyPr>
            <a:normAutofit fontScale="85000" lnSpcReduction="10000"/>
          </a:bodyPr>
          <a:lstStyle/>
          <a:p>
            <a:r>
              <a:rPr lang="en-GB" dirty="0"/>
              <a:t>There are limits to the depletion our planet can tolerate</a:t>
            </a:r>
          </a:p>
          <a:p>
            <a:r>
              <a:rPr lang="en-GB" dirty="0"/>
              <a:t>We are already outside 6 out of 9 of these “planetary limits”</a:t>
            </a:r>
          </a:p>
          <a:p>
            <a:r>
              <a:rPr lang="en-GB" dirty="0"/>
              <a:t>As we pass them, we will leave the Holocene and enter the “danger zone”: a highly uncertain, poorly predictable world where Earth system changes likely increase risks to societies (</a:t>
            </a:r>
            <a:r>
              <a:rPr lang="en-GB" dirty="0">
                <a:hlinkClick r:id="rId2"/>
              </a:rPr>
              <a:t>Rockstrom et al., 2009</a:t>
            </a:r>
            <a:r>
              <a:rPr lang="en-GB" dirty="0"/>
              <a:t>)</a:t>
            </a:r>
          </a:p>
        </p:txBody>
      </p:sp>
      <p:sp>
        <p:nvSpPr>
          <p:cNvPr id="3" name="Title 2">
            <a:extLst>
              <a:ext uri="{FF2B5EF4-FFF2-40B4-BE49-F238E27FC236}">
                <a16:creationId xmlns:a16="http://schemas.microsoft.com/office/drawing/2014/main" id="{863E16BD-090E-219F-D664-E4BFE5D0DB0E}"/>
              </a:ext>
            </a:extLst>
          </p:cNvPr>
          <p:cNvSpPr>
            <a:spLocks noGrp="1"/>
          </p:cNvSpPr>
          <p:nvPr>
            <p:ph type="title"/>
          </p:nvPr>
        </p:nvSpPr>
        <p:spPr/>
        <p:txBody>
          <a:bodyPr>
            <a:normAutofit fontScale="90000"/>
          </a:bodyPr>
          <a:lstStyle/>
          <a:p>
            <a:r>
              <a:rPr lang="en-CH" dirty="0"/>
              <a:t>Focus on natural capital</a:t>
            </a:r>
          </a:p>
        </p:txBody>
      </p:sp>
      <p:grpSp>
        <p:nvGrpSpPr>
          <p:cNvPr id="11" name="Group 10">
            <a:extLst>
              <a:ext uri="{FF2B5EF4-FFF2-40B4-BE49-F238E27FC236}">
                <a16:creationId xmlns:a16="http://schemas.microsoft.com/office/drawing/2014/main" id="{696D90DC-C14A-CE94-5D18-83AB97B0A0EC}"/>
              </a:ext>
            </a:extLst>
          </p:cNvPr>
          <p:cNvGrpSpPr/>
          <p:nvPr/>
        </p:nvGrpSpPr>
        <p:grpSpPr>
          <a:xfrm>
            <a:off x="6938987" y="1255972"/>
            <a:ext cx="4828292" cy="4822831"/>
            <a:chOff x="6938987" y="1390884"/>
            <a:chExt cx="4828292" cy="4822831"/>
          </a:xfrm>
        </p:grpSpPr>
        <p:pic>
          <p:nvPicPr>
            <p:cNvPr id="8" name="Picture 7" descr="A diagram of different types of water&#10;&#10;Description automatically generated">
              <a:extLst>
                <a:ext uri="{FF2B5EF4-FFF2-40B4-BE49-F238E27FC236}">
                  <a16:creationId xmlns:a16="http://schemas.microsoft.com/office/drawing/2014/main" id="{9FBA8665-0564-9EC2-5F32-17401F9AAE43}"/>
                </a:ext>
              </a:extLst>
            </p:cNvPr>
            <p:cNvPicPr>
              <a:picLocks noChangeAspect="1"/>
            </p:cNvPicPr>
            <p:nvPr/>
          </p:nvPicPr>
          <p:blipFill>
            <a:blip r:embed="rId3"/>
            <a:stretch>
              <a:fillRect/>
            </a:stretch>
          </p:blipFill>
          <p:spPr>
            <a:xfrm>
              <a:off x="6938987" y="1390884"/>
              <a:ext cx="4828292" cy="4465092"/>
            </a:xfrm>
            <a:prstGeom prst="rect">
              <a:avLst/>
            </a:prstGeom>
          </p:spPr>
        </p:pic>
        <p:sp>
          <p:nvSpPr>
            <p:cNvPr id="9" name="TextBox 8">
              <a:extLst>
                <a:ext uri="{FF2B5EF4-FFF2-40B4-BE49-F238E27FC236}">
                  <a16:creationId xmlns:a16="http://schemas.microsoft.com/office/drawing/2014/main" id="{6384EA5D-72D3-F0B3-33B9-62772C08EC00}"/>
                </a:ext>
              </a:extLst>
            </p:cNvPr>
            <p:cNvSpPr txBox="1"/>
            <p:nvPr/>
          </p:nvSpPr>
          <p:spPr>
            <a:xfrm>
              <a:off x="8278442" y="5936716"/>
              <a:ext cx="2691594" cy="276999"/>
            </a:xfrm>
            <a:prstGeom prst="rect">
              <a:avLst/>
            </a:prstGeom>
            <a:noFill/>
          </p:spPr>
          <p:txBody>
            <a:bodyPr wrap="square" rtlCol="0">
              <a:spAutoFit/>
            </a:bodyPr>
            <a:lstStyle/>
            <a:p>
              <a:r>
                <a:rPr lang="en-CH" sz="1200" dirty="0">
                  <a:latin typeface="IBM Plex Sans" panose="020B0503050203000203" pitchFamily="34" charset="0"/>
                  <a:hlinkClick r:id="rId4"/>
                </a:rPr>
                <a:t>Richardson et al. (2013)</a:t>
              </a:r>
              <a:endParaRPr lang="en-CH" sz="1200" dirty="0">
                <a:latin typeface="IBM Plex Sans" panose="020B0503050203000203" pitchFamily="34" charset="0"/>
              </a:endParaRPr>
            </a:p>
          </p:txBody>
        </p:sp>
      </p:grpSp>
    </p:spTree>
    <p:extLst>
      <p:ext uri="{BB962C8B-B14F-4D97-AF65-F5344CB8AC3E}">
        <p14:creationId xmlns:p14="http://schemas.microsoft.com/office/powerpoint/2010/main" val="181932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8DF0C-D3E4-7150-7010-0D7FB057EDB1}"/>
              </a:ext>
            </a:extLst>
          </p:cNvPr>
          <p:cNvSpPr>
            <a:spLocks noGrp="1"/>
          </p:cNvSpPr>
          <p:nvPr>
            <p:ph idx="1"/>
          </p:nvPr>
        </p:nvSpPr>
        <p:spPr/>
        <p:txBody>
          <a:bodyPr>
            <a:normAutofit fontScale="92500" lnSpcReduction="20000"/>
          </a:bodyPr>
          <a:lstStyle/>
          <a:p>
            <a:r>
              <a:rPr lang="en-CH" dirty="0"/>
              <a:t>One way to stop this depletion is to put an </a:t>
            </a:r>
            <a:r>
              <a:rPr lang="en-CH" b="1" dirty="0"/>
              <a:t>artificial monetary value </a:t>
            </a:r>
            <a:r>
              <a:rPr lang="en-CH" dirty="0"/>
              <a:t>on natural capital (when markets do not do it themselves, or do it too little)</a:t>
            </a:r>
          </a:p>
          <a:p>
            <a:r>
              <a:rPr lang="en-CH" dirty="0"/>
              <a:t>How to decide which is the right value? Start with ecosystem services</a:t>
            </a:r>
          </a:p>
          <a:p>
            <a:r>
              <a:rPr lang="en-US" b="1" dirty="0"/>
              <a:t>Ecosystem services </a:t>
            </a:r>
            <a:r>
              <a:rPr lang="en-US" dirty="0"/>
              <a:t>are services provided by natural capital, such as energy, water, plant and fiber growth, from which people derive benefits</a:t>
            </a:r>
          </a:p>
          <a:p>
            <a:r>
              <a:rPr lang="en-US" b="1" dirty="0"/>
              <a:t>Ecosystem Services Valuation (ESV) </a:t>
            </a:r>
            <a:r>
              <a:rPr lang="en-US" dirty="0"/>
              <a:t>(</a:t>
            </a:r>
            <a:r>
              <a:rPr lang="en-US" dirty="0">
                <a:hlinkClick r:id="rId3"/>
              </a:rPr>
              <a:t>Liu et al., 2010</a:t>
            </a:r>
            <a:r>
              <a:rPr lang="en-US" dirty="0"/>
              <a:t>)</a:t>
            </a:r>
          </a:p>
          <a:p>
            <a:pPr lvl="1"/>
            <a:r>
              <a:rPr lang="en-US" dirty="0"/>
              <a:t>Revealed-preference approaches: market methods, travel cost, hedonic methods, production approaches.</a:t>
            </a:r>
          </a:p>
          <a:p>
            <a:pPr lvl="1"/>
            <a:r>
              <a:rPr lang="en-US" dirty="0"/>
              <a:t>State-preference approaches: contingent valuation, conjoint analysis</a:t>
            </a:r>
          </a:p>
          <a:p>
            <a:pPr lvl="1"/>
            <a:r>
              <a:rPr lang="en-US" dirty="0"/>
              <a:t>Cost-based approaches: replacement cost, avoidance cost</a:t>
            </a:r>
            <a:endParaRPr lang="en-CH" dirty="0"/>
          </a:p>
        </p:txBody>
      </p:sp>
      <p:sp>
        <p:nvSpPr>
          <p:cNvPr id="3" name="Title 2">
            <a:extLst>
              <a:ext uri="{FF2B5EF4-FFF2-40B4-BE49-F238E27FC236}">
                <a16:creationId xmlns:a16="http://schemas.microsoft.com/office/drawing/2014/main" id="{40B274CB-F33F-4503-FB4A-DC09FE0E58F6}"/>
              </a:ext>
            </a:extLst>
          </p:cNvPr>
          <p:cNvSpPr>
            <a:spLocks noGrp="1"/>
          </p:cNvSpPr>
          <p:nvPr>
            <p:ph type="title"/>
          </p:nvPr>
        </p:nvSpPr>
        <p:spPr/>
        <p:txBody>
          <a:bodyPr>
            <a:normAutofit fontScale="90000"/>
          </a:bodyPr>
          <a:lstStyle/>
          <a:p>
            <a:r>
              <a:rPr lang="en-CH" dirty="0"/>
              <a:t>Valuing Natural Capital</a:t>
            </a:r>
          </a:p>
        </p:txBody>
      </p:sp>
    </p:spTree>
    <p:extLst>
      <p:ext uri="{BB962C8B-B14F-4D97-AF65-F5344CB8AC3E}">
        <p14:creationId xmlns:p14="http://schemas.microsoft.com/office/powerpoint/2010/main" val="369695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D77D7E972E34C837CC973A52FFE09" ma:contentTypeVersion="16" ma:contentTypeDescription="Create a new document." ma:contentTypeScope="" ma:versionID="a866c4fbd2a846072f4c51b9a521e4b9">
  <xsd:schema xmlns:xsd="http://www.w3.org/2001/XMLSchema" xmlns:xs="http://www.w3.org/2001/XMLSchema" xmlns:p="http://schemas.microsoft.com/office/2006/metadata/properties" xmlns:ns2="708d73de-0495-4335-b526-25e9a5686b67" xmlns:ns3="6129daf1-176f-4b1a-9ac7-5a859e119d61" targetNamespace="http://schemas.microsoft.com/office/2006/metadata/properties" ma:root="true" ma:fieldsID="506edb18601244bcae4f938890130876" ns2:_="" ns3:_="">
    <xsd:import namespace="708d73de-0495-4335-b526-25e9a5686b67"/>
    <xsd:import namespace="6129daf1-176f-4b1a-9ac7-5a859e119d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d73de-0495-4335-b526-25e9a5686b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221fbda-75be-4c33-b0c8-319ad1a563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Date" ma:index="23"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129daf1-176f-4b1a-9ac7-5a859e119d6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7c42807-4453-462b-9151-87c3acbe8a90}" ma:internalName="TaxCatchAll" ma:showField="CatchAllData" ma:web="6129daf1-176f-4b1a-9ac7-5a859e119d6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8d73de-0495-4335-b526-25e9a5686b67">
      <Terms xmlns="http://schemas.microsoft.com/office/infopath/2007/PartnerControls"/>
    </lcf76f155ced4ddcb4097134ff3c332f>
    <TaxCatchAll xmlns="6129daf1-176f-4b1a-9ac7-5a859e119d61" xsi:nil="true"/>
    <Date xmlns="708d73de-0495-4335-b526-25e9a5686b67" xsi:nil="true"/>
  </documentManagement>
</p:properties>
</file>

<file path=customXml/itemProps1.xml><?xml version="1.0" encoding="utf-8"?>
<ds:datastoreItem xmlns:ds="http://schemas.openxmlformats.org/officeDocument/2006/customXml" ds:itemID="{97429E1F-8517-43E8-97DE-2B4B32E8047B}">
  <ds:schemaRefs>
    <ds:schemaRef ds:uri="http://schemas.microsoft.com/sharepoint/v3/contenttype/forms"/>
  </ds:schemaRefs>
</ds:datastoreItem>
</file>

<file path=customXml/itemProps2.xml><?xml version="1.0" encoding="utf-8"?>
<ds:datastoreItem xmlns:ds="http://schemas.openxmlformats.org/officeDocument/2006/customXml" ds:itemID="{A4ADE68D-E95A-4D5A-BA9A-D3CB5AF93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d73de-0495-4335-b526-25e9a5686b67"/>
    <ds:schemaRef ds:uri="6129daf1-176f-4b1a-9ac7-5a859e119d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E33863-A669-4E18-B9F8-857B25540783}">
  <ds:schemaRefs>
    <ds:schemaRef ds:uri="http://schemas.microsoft.com/office/2006/metadata/properties"/>
    <ds:schemaRef ds:uri="http://purl.org/dc/terms/"/>
    <ds:schemaRef ds:uri="6129daf1-176f-4b1a-9ac7-5a859e119d6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708d73de-0495-4335-b526-25e9a5686b6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1620</TotalTime>
  <Words>2239</Words>
  <Application>Microsoft Macintosh PowerPoint</Application>
  <PresentationFormat>Widescreen</PresentationFormat>
  <Paragraphs>204</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IBM Plex Sans</vt:lpstr>
      <vt:lpstr>IBMPlexSans</vt:lpstr>
      <vt:lpstr>Times New Roman</vt:lpstr>
      <vt:lpstr>Office Theme</vt:lpstr>
      <vt:lpstr>The Value of Natural Capital</vt:lpstr>
      <vt:lpstr>Enterprise for Society</vt:lpstr>
      <vt:lpstr>Enterprise for Society</vt:lpstr>
      <vt:lpstr>Capital</vt:lpstr>
      <vt:lpstr>Types of capital in economics</vt:lpstr>
      <vt:lpstr>Focus on natural capital</vt:lpstr>
      <vt:lpstr>Focus on natural capital</vt:lpstr>
      <vt:lpstr>Focus on natural capital</vt:lpstr>
      <vt:lpstr>Valuing Natural Capital</vt:lpstr>
      <vt:lpstr>Valuing Natural Capital</vt:lpstr>
      <vt:lpstr>Valuing Natural Capital</vt:lpstr>
      <vt:lpstr>Valuing Natural Capital</vt:lpstr>
      <vt:lpstr>Valuing Natural Capital - Issues</vt:lpstr>
      <vt:lpstr>Biodiversity Financing Gap</vt:lpstr>
      <vt:lpstr>E4S Research</vt:lpstr>
      <vt:lpstr>Vegetation</vt:lpstr>
      <vt:lpstr>Antamina</vt:lpstr>
      <vt:lpstr>Antamina: Impact on Vegetation</vt:lpstr>
      <vt:lpstr>Antamina: Impact on Vegetation</vt:lpstr>
      <vt:lpstr>PowerPoint Presentation</vt:lpstr>
      <vt:lpstr>Application: Cost of Vegetation Loss for Glencore</vt:lpstr>
      <vt:lpstr>Policies to preserve natural capital are on their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Edoardo Chiarotti</dc:creator>
  <cp:lastModifiedBy>Edoardo Chiarotti</cp:lastModifiedBy>
  <cp:revision>93</cp:revision>
  <dcterms:created xsi:type="dcterms:W3CDTF">2023-05-07T08:23:23Z</dcterms:created>
  <dcterms:modified xsi:type="dcterms:W3CDTF">2024-09-19T08:49:16Z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0x0101002A2D77D7E972E34C837CC973A52FFE09</vt:lpwstr>
  </property>
  <property fmtid="{D5CDD505-2E9C-101B-9397-08002B2CF9AE}" pid="3" name="Order">
    <vt:r8>5500</vt:r8>
  </property>
  <property fmtid="{D5CDD505-2E9C-101B-9397-08002B2CF9AE}" pid="4" name="MediaServiceImageTags">
    <vt:lpwstr/>
  </property>
</Properties>
</file>