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72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4" r:id="rId13"/>
    <p:sldId id="307" r:id="rId14"/>
    <p:sldId id="303" r:id="rId15"/>
    <p:sldId id="308" r:id="rId16"/>
    <p:sldId id="309" r:id="rId17"/>
    <p:sldId id="310" r:id="rId18"/>
    <p:sldId id="312" r:id="rId19"/>
    <p:sldId id="316" r:id="rId20"/>
    <p:sldId id="314" r:id="rId21"/>
    <p:sldId id="315" r:id="rId22"/>
    <p:sldId id="305" r:id="rId23"/>
    <p:sldId id="306" r:id="rId24"/>
    <p:sldId id="289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413D3A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963" userDrawn="1">
          <p15:clr>
            <a:srgbClr val="A4A3A4"/>
          </p15:clr>
        </p15:guide>
        <p15:guide id="4" orient="horz" pos="8130" userDrawn="1">
          <p15:clr>
            <a:srgbClr val="A4A3A4"/>
          </p15:clr>
        </p15:guide>
        <p15:guide id="5" orient="horz" pos="4547" userDrawn="1">
          <p15:clr>
            <a:srgbClr val="A4A3A4"/>
          </p15:clr>
        </p15:guide>
        <p15:guide id="6" pos="150" userDrawn="1">
          <p15:clr>
            <a:srgbClr val="A4A3A4"/>
          </p15:clr>
        </p15:guide>
        <p15:guide id="7" pos="15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4"/>
    <p:restoredTop sz="94577"/>
  </p:normalViewPr>
  <p:slideViewPr>
    <p:cSldViewPr snapToGrid="0" snapToObjects="1">
      <p:cViewPr varScale="1">
        <p:scale>
          <a:sx n="58" d="100"/>
          <a:sy n="58" d="100"/>
        </p:scale>
        <p:origin x="592" y="224"/>
      </p:cViewPr>
      <p:guideLst>
        <p:guide orient="horz" pos="4320"/>
        <p:guide pos="7680"/>
        <p:guide orient="horz" pos="963"/>
        <p:guide orient="horz" pos="8130"/>
        <p:guide orient="horz" pos="4547"/>
        <p:guide pos="150"/>
        <p:guide pos="15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Stellacci" userId="341f6c70-c0bf-407f-8989-985848d097f1" providerId="ADAL" clId="{C4D25F87-E36D-824F-98CE-B672EB2AC2F0}"/>
    <pc:docChg chg="delSld modSld sldOrd">
      <pc:chgData name="Francesco Stellacci" userId="341f6c70-c0bf-407f-8989-985848d097f1" providerId="ADAL" clId="{C4D25F87-E36D-824F-98CE-B672EB2AC2F0}" dt="2020-12-02T09:46:44.224" v="18" actId="20577"/>
      <pc:docMkLst>
        <pc:docMk/>
      </pc:docMkLst>
      <pc:sldChg chg="del">
        <pc:chgData name="Francesco Stellacci" userId="341f6c70-c0bf-407f-8989-985848d097f1" providerId="ADAL" clId="{C4D25F87-E36D-824F-98CE-B672EB2AC2F0}" dt="2020-12-02T09:45:33.234" v="3" actId="2696"/>
        <pc:sldMkLst>
          <pc:docMk/>
          <pc:sldMk cId="2263544060" sldId="267"/>
        </pc:sldMkLst>
      </pc:sldChg>
      <pc:sldChg chg="modSp del mod">
        <pc:chgData name="Francesco Stellacci" userId="341f6c70-c0bf-407f-8989-985848d097f1" providerId="ADAL" clId="{C4D25F87-E36D-824F-98CE-B672EB2AC2F0}" dt="2020-12-02T09:46:13.617" v="12" actId="2696"/>
        <pc:sldMkLst>
          <pc:docMk/>
          <pc:sldMk cId="2179214407" sldId="294"/>
        </pc:sldMkLst>
        <pc:spChg chg="mod">
          <ac:chgData name="Francesco Stellacci" userId="341f6c70-c0bf-407f-8989-985848d097f1" providerId="ADAL" clId="{C4D25F87-E36D-824F-98CE-B672EB2AC2F0}" dt="2020-12-02T09:46:07.928" v="11" actId="20577"/>
          <ac:spMkLst>
            <pc:docMk/>
            <pc:sldMk cId="2179214407" sldId="294"/>
            <ac:spMk id="135" creationId="{00000000-0000-0000-0000-000000000000}"/>
          </ac:spMkLst>
        </pc:spChg>
      </pc:sldChg>
      <pc:sldChg chg="modSp mod">
        <pc:chgData name="Francesco Stellacci" userId="341f6c70-c0bf-407f-8989-985848d097f1" providerId="ADAL" clId="{C4D25F87-E36D-824F-98CE-B672EB2AC2F0}" dt="2020-12-02T09:46:22.553" v="15" actId="20577"/>
        <pc:sldMkLst>
          <pc:docMk/>
          <pc:sldMk cId="36848833" sldId="296"/>
        </pc:sldMkLst>
        <pc:spChg chg="mod">
          <ac:chgData name="Francesco Stellacci" userId="341f6c70-c0bf-407f-8989-985848d097f1" providerId="ADAL" clId="{C4D25F87-E36D-824F-98CE-B672EB2AC2F0}" dt="2020-12-02T09:46:22.553" v="15" actId="20577"/>
          <ac:spMkLst>
            <pc:docMk/>
            <pc:sldMk cId="36848833" sldId="296"/>
            <ac:spMk id="135" creationId="{00000000-0000-0000-0000-000000000000}"/>
          </ac:spMkLst>
        </pc:spChg>
      </pc:sldChg>
      <pc:sldChg chg="modSp mod">
        <pc:chgData name="Francesco Stellacci" userId="341f6c70-c0bf-407f-8989-985848d097f1" providerId="ADAL" clId="{C4D25F87-E36D-824F-98CE-B672EB2AC2F0}" dt="2020-12-02T09:46:44.224" v="18" actId="20577"/>
        <pc:sldMkLst>
          <pc:docMk/>
          <pc:sldMk cId="4284493907" sldId="297"/>
        </pc:sldMkLst>
        <pc:spChg chg="mod">
          <ac:chgData name="Francesco Stellacci" userId="341f6c70-c0bf-407f-8989-985848d097f1" providerId="ADAL" clId="{C4D25F87-E36D-824F-98CE-B672EB2AC2F0}" dt="2020-12-02T09:46:44.224" v="18" actId="20577"/>
          <ac:spMkLst>
            <pc:docMk/>
            <pc:sldMk cId="4284493907" sldId="297"/>
            <ac:spMk id="135" creationId="{00000000-0000-0000-0000-000000000000}"/>
          </ac:spMkLst>
        </pc:spChg>
      </pc:sldChg>
      <pc:sldChg chg="del">
        <pc:chgData name="Francesco Stellacci" userId="341f6c70-c0bf-407f-8989-985848d097f1" providerId="ADAL" clId="{C4D25F87-E36D-824F-98CE-B672EB2AC2F0}" dt="2020-12-02T09:44:22.495" v="1" actId="2696"/>
        <pc:sldMkLst>
          <pc:docMk/>
          <pc:sldMk cId="1557924880" sldId="311"/>
        </pc:sldMkLst>
      </pc:sldChg>
      <pc:sldChg chg="ord">
        <pc:chgData name="Francesco Stellacci" userId="341f6c70-c0bf-407f-8989-985848d097f1" providerId="ADAL" clId="{C4D25F87-E36D-824F-98CE-B672EB2AC2F0}" dt="2020-12-02T09:44:49.487" v="2" actId="20578"/>
        <pc:sldMkLst>
          <pc:docMk/>
          <pc:sldMk cId="359212957" sldId="312"/>
        </pc:sldMkLst>
      </pc:sldChg>
      <pc:sldChg chg="ord">
        <pc:chgData name="Francesco Stellacci" userId="341f6c70-c0bf-407f-8989-985848d097f1" providerId="ADAL" clId="{C4D25F87-E36D-824F-98CE-B672EB2AC2F0}" dt="2020-12-02T09:44:20.250" v="0" actId="20578"/>
        <pc:sldMkLst>
          <pc:docMk/>
          <pc:sldMk cId="2905567558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62" y="12894508"/>
            <a:ext cx="10549471" cy="107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700" y="633062"/>
            <a:ext cx="3676079" cy="1961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16" y="659325"/>
            <a:ext cx="2592248" cy="1908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8491" y="10756763"/>
            <a:ext cx="3380081" cy="295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661192"/>
            <a:ext cx="38100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70700" y="661192"/>
            <a:ext cx="38100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778000" y="3876637"/>
            <a:ext cx="20828000" cy="4463056"/>
          </a:xfrm>
          <a:prstGeom prst="rect">
            <a:avLst/>
          </a:prstGeom>
        </p:spPr>
        <p:txBody>
          <a:bodyPr/>
          <a:lstStyle>
            <a:lvl1pPr algn="ctr"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20" name="Text"/>
          <p:cNvSpPr txBox="1">
            <a:spLocks noGrp="1"/>
          </p:cNvSpPr>
          <p:nvPr>
            <p:ph type="body" sz="quarter" idx="13"/>
          </p:nvPr>
        </p:nvSpPr>
        <p:spPr>
          <a:xfrm>
            <a:off x="5874870" y="8088758"/>
            <a:ext cx="12634260" cy="857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Text"/>
          <p:cNvSpPr txBox="1">
            <a:spLocks noGrp="1"/>
          </p:cNvSpPr>
          <p:nvPr>
            <p:ph type="body" sz="quarter" idx="14"/>
          </p:nvPr>
        </p:nvSpPr>
        <p:spPr>
          <a:xfrm>
            <a:off x="4912162" y="9445816"/>
            <a:ext cx="14559675" cy="709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400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2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816" y="1066800"/>
            <a:ext cx="7848588" cy="108582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>
            <a:lvl1pPr algn="ctr">
              <a:defRPr sz="112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 algn="ctr">
              <a:defRPr sz="11200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Text"/>
          <p:cNvSpPr txBox="1">
            <a:spLocks noGrp="1"/>
          </p:cNvSpPr>
          <p:nvPr>
            <p:ph type="body" sz="quarter" idx="13"/>
          </p:nvPr>
        </p:nvSpPr>
        <p:spPr>
          <a:xfrm>
            <a:off x="1150351" y="13087234"/>
            <a:ext cx="20332632" cy="37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 algn="ctr">
              <a:defRPr sz="11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>
            <a:lvl1pPr algn="ctr">
              <a:defRPr sz="11200"/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7500" y="318930"/>
            <a:ext cx="21005800" cy="1157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" y="1474216"/>
            <a:ext cx="23876000" cy="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499" y="13081000"/>
            <a:ext cx="368505" cy="3870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76885" y="12994343"/>
            <a:ext cx="2829333" cy="56038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413D3A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413D3A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Heterophase</a:t>
            </a:r>
            <a:r>
              <a:rPr lang="en-US" dirty="0"/>
              <a:t> Interfaces and Thin Films</a:t>
            </a:r>
            <a:br>
              <a:rPr lang="en-US" dirty="0"/>
            </a:br>
            <a:r>
              <a:rPr lang="en-US" dirty="0"/>
              <a:t>Lesson 12</a:t>
            </a:r>
            <a:endParaRPr dirty="0"/>
          </a:p>
        </p:txBody>
      </p:sp>
      <p:sp>
        <p:nvSpPr>
          <p:cNvPr id="132" name="Text"/>
          <p:cNvSpPr txBox="1">
            <a:spLocks noGrp="1"/>
          </p:cNvSpPr>
          <p:nvPr>
            <p:ph type="body" idx="13"/>
          </p:nvPr>
        </p:nvSpPr>
        <p:spPr>
          <a:xfrm>
            <a:off x="5874870" y="8081682"/>
            <a:ext cx="12634260" cy="8720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000"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dirty="0"/>
              <a:t>MSE 304</a:t>
            </a:r>
            <a:endParaRPr dirty="0"/>
          </a:p>
        </p:txBody>
      </p:sp>
      <p:sp>
        <p:nvSpPr>
          <p:cNvPr id="133" name="Text"/>
          <p:cNvSpPr txBox="1">
            <a:spLocks noGrp="1"/>
          </p:cNvSpPr>
          <p:nvPr>
            <p:ph type="body" idx="14"/>
          </p:nvPr>
        </p:nvSpPr>
        <p:spPr>
          <a:xfrm>
            <a:off x="4912162" y="9441326"/>
            <a:ext cx="14559675" cy="71814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US" dirty="0"/>
              <a:t>Francesco Stellacci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Thin Films in Modern Technology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5193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Thin Films in Modern Technology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EB9D2B-5A0B-1E49-953D-F8296B65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27" y="1759100"/>
            <a:ext cx="16972424" cy="1044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17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Thin Films – Morphology Control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855B33-45E5-954F-951D-5825B9E6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440" y="3055434"/>
            <a:ext cx="18506212" cy="632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90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Growth Models for Thin Films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759BC1-4411-E14F-85D9-87B8C7E8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784291"/>
            <a:ext cx="64897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520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Growth Models for Thin Films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B6B0-F178-3446-9929-658FC43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0" y="4628065"/>
            <a:ext cx="6489700" cy="414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1C467-217E-3049-88B4-EF1989E3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423" y="4628065"/>
            <a:ext cx="6489700" cy="414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5DEE8-460C-8848-9B48-5511E78A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877" y="4628065"/>
            <a:ext cx="64897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8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Growth Models for Thin Films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5DEE8-460C-8848-9B48-5511E78A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77" y="4628065"/>
            <a:ext cx="6489700" cy="414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9E47C7-D607-884F-9DF3-9CCA164C3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222" y="7624405"/>
            <a:ext cx="7521761" cy="46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918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Growth Models for Thin Films: First Explanation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B6B0-F178-3446-9929-658FC43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0" y="1728749"/>
            <a:ext cx="6489700" cy="414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1C467-217E-3049-88B4-EF1989E3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423" y="1728749"/>
            <a:ext cx="6489700" cy="414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5DEE8-460C-8848-9B48-5511E78A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877" y="1728749"/>
            <a:ext cx="64897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890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Growth Models for Thin Films: Second Explanation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B6B0-F178-3446-9929-658FC43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0" y="1728749"/>
            <a:ext cx="6489700" cy="414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1C467-217E-3049-88B4-EF1989E3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423" y="1728749"/>
            <a:ext cx="6489700" cy="414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5DEE8-460C-8848-9B48-5511E78A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877" y="1728749"/>
            <a:ext cx="6489700" cy="4140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CBEF1B-1C5F-2C49-89D7-F11F51EAC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300" y="9283700"/>
            <a:ext cx="11709400" cy="379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0B9E0B-B20E-3B49-8D50-C9A97C44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3550" y="5574384"/>
            <a:ext cx="6083300" cy="326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931C9-6A8D-9D40-82D7-E323C22F5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077" y="5574384"/>
            <a:ext cx="6083300" cy="326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12A44-222D-A24B-91BE-EA48D9FDC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72623" y="5797092"/>
            <a:ext cx="60833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44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Strained and Unstrained Growth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A5BA37-A19E-6C49-9F2C-76E0CA735C5D}"/>
                  </a:ext>
                </a:extLst>
              </p:cNvPr>
              <p:cNvSpPr/>
              <p:nvPr/>
            </p:nvSpPr>
            <p:spPr>
              <a:xfrm>
                <a:off x="17400586" y="7115415"/>
                <a:ext cx="2875082" cy="1116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CH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A5BA37-A19E-6C49-9F2C-76E0CA735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586" y="7115415"/>
                <a:ext cx="2875082" cy="1116459"/>
              </a:xfrm>
              <a:prstGeom prst="rect">
                <a:avLst/>
              </a:prstGeom>
              <a:blipFill>
                <a:blip r:embed="rId2"/>
                <a:stretch>
                  <a:fillRect l="-439" b="-79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50D03F-E039-6444-81CB-773F6754965D}"/>
                  </a:ext>
                </a:extLst>
              </p:cNvPr>
              <p:cNvSpPr/>
              <p:nvPr/>
            </p:nvSpPr>
            <p:spPr>
              <a:xfrm>
                <a:off x="17195714" y="5175103"/>
                <a:ext cx="2437334" cy="600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CH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H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CH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50D03F-E039-6444-81CB-773F67549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5714" y="5175103"/>
                <a:ext cx="2437334" cy="600293"/>
              </a:xfrm>
              <a:prstGeom prst="rect">
                <a:avLst/>
              </a:prstGeom>
              <a:blipFill>
                <a:blip r:embed="rId3"/>
                <a:stretch>
                  <a:fillRect l="-1554" b="-1041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29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Growth Models for Thin Films: Third Explanation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B6B0-F178-3446-9929-658FC43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0" y="1728749"/>
            <a:ext cx="6489700" cy="414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1C467-217E-3049-88B4-EF1989E3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423" y="1728749"/>
            <a:ext cx="6489700" cy="414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5DEE8-460C-8848-9B48-5511E78A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877" y="1728749"/>
            <a:ext cx="6489700" cy="414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C1944A-C22E-0647-94D1-5197ADB7D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445" y="6670752"/>
            <a:ext cx="9251020" cy="822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28DC0C-8CB4-5843-82BA-BD2D6AF2572F}"/>
                  </a:ext>
                </a:extLst>
              </p:cNvPr>
              <p:cNvSpPr/>
              <p:nvPr/>
            </p:nvSpPr>
            <p:spPr>
              <a:xfrm>
                <a:off x="11462890" y="8835896"/>
                <a:ext cx="1458220" cy="968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H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𝑑𝑛</m:t>
                          </m:r>
                        </m:den>
                      </m:f>
                      <m:r>
                        <a:rPr lang="en-CH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28DC0C-8CB4-5843-82BA-BD2D6AF25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890" y="8835896"/>
                <a:ext cx="1458220" cy="968855"/>
              </a:xfrm>
              <a:prstGeom prst="rect">
                <a:avLst/>
              </a:prstGeom>
              <a:blipFill>
                <a:blip r:embed="rId6"/>
                <a:stretch>
                  <a:fillRect l="-5172" b="-909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783C0A-8845-2C41-BBB8-2A9A8D0C6884}"/>
                  </a:ext>
                </a:extLst>
              </p:cNvPr>
              <p:cNvSpPr/>
              <p:nvPr/>
            </p:nvSpPr>
            <p:spPr>
              <a:xfrm>
                <a:off x="3511507" y="8992416"/>
                <a:ext cx="1458220" cy="968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𝑑𝑛</m:t>
                          </m:r>
                        </m:den>
                      </m:f>
                      <m:r>
                        <a:rPr lang="en-CH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783C0A-8845-2C41-BBB8-2A9A8D0C6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07" y="8992416"/>
                <a:ext cx="1458220" cy="968855"/>
              </a:xfrm>
              <a:prstGeom prst="rect">
                <a:avLst/>
              </a:prstGeom>
              <a:blipFill>
                <a:blip r:embed="rId7"/>
                <a:stretch>
                  <a:fillRect l="-5172" b="-779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5675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Key Topics in the Previous Class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59826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Growth Models for Thin Films: Third Explanation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B6B0-F178-3446-9929-658FC43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0" y="1728749"/>
            <a:ext cx="6489700" cy="414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1C467-217E-3049-88B4-EF1989E3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423" y="1728749"/>
            <a:ext cx="6489700" cy="414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5DEE8-460C-8848-9B48-5511E78A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877" y="1728749"/>
            <a:ext cx="64897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288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Growth Models for Thin Films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759BC1-4411-E14F-85D9-87B8C7E8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784291"/>
            <a:ext cx="64897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4448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Diffusion Limited Aggregation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78E09-2A00-F44D-A6AB-9AD8B266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68" y="2544437"/>
            <a:ext cx="15537178" cy="84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625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Diffusion Limited Aggregation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84A982-5647-FE41-B80B-3C917D37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37" y="7590419"/>
            <a:ext cx="9664700" cy="5270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29E17-D5BC-BD42-977E-D2C55E7BF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206" y="7590418"/>
            <a:ext cx="9664699" cy="4925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7F204-6B4C-484F-BABF-BF5CF685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520" y="3147121"/>
            <a:ext cx="115697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770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Conclusions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1046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Slip Planes in a Crystal Structure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9147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Glide Motion of Dislocations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6887D-BF15-8A48-BBF4-5279F0F9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79" y="3463637"/>
            <a:ext cx="18944042" cy="71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93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Climb Motion for Dislocations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BB23F-0D6C-1E47-A4DC-86524D8D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54" y="3075709"/>
            <a:ext cx="16918532" cy="70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Glide and Climb Motion for Dislocations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11410A-F084-C946-99CE-BA804F9A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3359150"/>
            <a:ext cx="15735300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39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Glide and Climb Motion of Dislocations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11410A-F084-C946-99CE-BA804F9A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862859"/>
            <a:ext cx="13132377" cy="5840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A21E25-82A2-8644-891B-5CF683707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914" y="8137752"/>
            <a:ext cx="15735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50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Glissile</a:t>
            </a:r>
            <a:r>
              <a:rPr lang="en-US" dirty="0"/>
              <a:t> and Sessile Interfaces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50911-2C75-4842-8901-19B5B91BB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16526" y="220085"/>
            <a:ext cx="8600281" cy="14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69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Glissile</a:t>
            </a:r>
            <a:r>
              <a:rPr lang="en-US" dirty="0"/>
              <a:t> and Sessile Interfaces</a:t>
            </a:r>
            <a:endParaRPr dirty="0"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7500" y="13081000"/>
            <a:ext cx="241402" cy="38707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37" name="Text"/>
          <p:cNvSpPr txBox="1">
            <a:spLocks noGrp="1"/>
          </p:cNvSpPr>
          <p:nvPr>
            <p:ph type="body" idx="13"/>
          </p:nvPr>
        </p:nvSpPr>
        <p:spPr>
          <a:xfrm>
            <a:off x="1150351" y="13084739"/>
            <a:ext cx="20332632" cy="3795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/>
            </a:pPr>
            <a:r>
              <a:rPr lang="en-US" dirty="0"/>
              <a:t>Lesson 12 – MSE 304 – Fall 2020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4487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413D3A"/>
      </a:dk1>
      <a:lt1>
        <a:srgbClr val="072841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413D3A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413D3A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353</Words>
  <Application>Microsoft Macintosh PowerPoint</Application>
  <PresentationFormat>Custom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Cambria Math</vt:lpstr>
      <vt:lpstr>Helvetica Neue</vt:lpstr>
      <vt:lpstr>Helvetica Neue Light</vt:lpstr>
      <vt:lpstr>Helvetica Neue Medium</vt:lpstr>
      <vt:lpstr>White</vt:lpstr>
      <vt:lpstr>Heterophase Interfaces and Thin Films Lesson 12</vt:lpstr>
      <vt:lpstr>Key Topics in the Previous Class</vt:lpstr>
      <vt:lpstr>Slip Planes in a Crystal Structure</vt:lpstr>
      <vt:lpstr>Glide Motion of Dislocations</vt:lpstr>
      <vt:lpstr>Climb Motion for Dislocations</vt:lpstr>
      <vt:lpstr>Glide and Climb Motion for Dislocations</vt:lpstr>
      <vt:lpstr>Glide and Climb Motion of Dislocations</vt:lpstr>
      <vt:lpstr>Glissile and Sessile Interfaces</vt:lpstr>
      <vt:lpstr>Glissile and Sessile Interfaces</vt:lpstr>
      <vt:lpstr>Thin Films in Modern Technology</vt:lpstr>
      <vt:lpstr>Thin Films in Modern Technology</vt:lpstr>
      <vt:lpstr>Thin Films – Morphology Control</vt:lpstr>
      <vt:lpstr>Growth Models for Thin Films</vt:lpstr>
      <vt:lpstr>Growth Models for Thin Films</vt:lpstr>
      <vt:lpstr>Growth Models for Thin Films</vt:lpstr>
      <vt:lpstr>Growth Models for Thin Films: First Explanation</vt:lpstr>
      <vt:lpstr>Growth Models for Thin Films: Second Explanation</vt:lpstr>
      <vt:lpstr>Strained and Unstrained Growth</vt:lpstr>
      <vt:lpstr>Growth Models for Thin Films: Third Explanation</vt:lpstr>
      <vt:lpstr>Growth Models for Thin Films: Third Explanation</vt:lpstr>
      <vt:lpstr>Growth Models for Thin Films</vt:lpstr>
      <vt:lpstr>Diffusion Limited Aggregation</vt:lpstr>
      <vt:lpstr>Diffusion Limited Aggregation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Surfaces and Interfaces Lesson 1</dc:title>
  <cp:lastModifiedBy>Francesco Stellacci</cp:lastModifiedBy>
  <cp:revision>29</cp:revision>
  <cp:lastPrinted>2020-10-11T13:51:25Z</cp:lastPrinted>
  <dcterms:modified xsi:type="dcterms:W3CDTF">2020-12-02T09:47:04Z</dcterms:modified>
</cp:coreProperties>
</file>