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38" r:id="rId2"/>
  </p:sldMasterIdLst>
  <p:notesMasterIdLst>
    <p:notesMasterId r:id="rId19"/>
  </p:notesMasterIdLst>
  <p:sldIdLst>
    <p:sldId id="6944" r:id="rId3"/>
    <p:sldId id="6947" r:id="rId4"/>
    <p:sldId id="6948" r:id="rId5"/>
    <p:sldId id="6949" r:id="rId6"/>
    <p:sldId id="6945" r:id="rId7"/>
    <p:sldId id="6946" r:id="rId8"/>
    <p:sldId id="6951" r:id="rId9"/>
    <p:sldId id="6952" r:id="rId10"/>
    <p:sldId id="6953" r:id="rId11"/>
    <p:sldId id="6954" r:id="rId12"/>
    <p:sldId id="6955" r:id="rId13"/>
    <p:sldId id="6957" r:id="rId14"/>
    <p:sldId id="6958" r:id="rId15"/>
    <p:sldId id="6959" r:id="rId16"/>
    <p:sldId id="6956" r:id="rId17"/>
    <p:sldId id="6960" r:id="rId18"/>
  </p:sldIdLst>
  <p:sldSz cx="12192000" cy="6858000"/>
  <p:notesSz cx="6858000" cy="9144000"/>
  <p:embeddedFontLst>
    <p:embeddedFont>
      <p:font typeface="Bahnschrift" panose="020B0502040204020203" pitchFamily="34" charset="0"/>
      <p:regular r:id="rId20"/>
      <p:bold r:id="rId21"/>
    </p:embeddedFont>
    <p:embeddedFont>
      <p:font typeface="Bahnschrift Light" panose="020B0502040204020203" pitchFamily="34" charset="0"/>
      <p:regular r:id="rId22"/>
    </p:embeddedFont>
    <p:embeddedFont>
      <p:font typeface="Bahnschrift SemiLight" panose="020B0502040204020203" pitchFamily="3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54F5E8-52A6-411E-A0A8-2F7A6452E2E1}">
          <p14:sldIdLst>
            <p14:sldId id="6944"/>
            <p14:sldId id="6947"/>
            <p14:sldId id="6948"/>
            <p14:sldId id="6949"/>
            <p14:sldId id="6945"/>
            <p14:sldId id="6946"/>
            <p14:sldId id="6951"/>
            <p14:sldId id="6952"/>
            <p14:sldId id="6953"/>
            <p14:sldId id="6954"/>
            <p14:sldId id="6955"/>
            <p14:sldId id="6957"/>
            <p14:sldId id="6958"/>
            <p14:sldId id="6959"/>
            <p14:sldId id="6956"/>
            <p14:sldId id="69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30FFFF"/>
    <a:srgbClr val="008080"/>
    <a:srgbClr val="1648FF"/>
    <a:srgbClr val="000000"/>
    <a:srgbClr val="006060"/>
    <a:srgbClr val="ED7D31"/>
    <a:srgbClr val="FFFFFF"/>
    <a:srgbClr val="896501"/>
    <a:srgbClr val="F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0" autoAdjust="0"/>
    <p:restoredTop sz="84049" autoAdjust="0"/>
  </p:normalViewPr>
  <p:slideViewPr>
    <p:cSldViewPr snapToGrid="0">
      <p:cViewPr>
        <p:scale>
          <a:sx n="66" d="100"/>
          <a:sy n="66" d="100"/>
        </p:scale>
        <p:origin x="3672" y="16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9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30BFE-B24F-47B5-AA51-D40A153CCB49}" type="datetimeFigureOut">
              <a:rPr lang="en-GB" smtClean="0"/>
              <a:t>03/10/2024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A880-9E8A-48E0-9E70-1D0D847B01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59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84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87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897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01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38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08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88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187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93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33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745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8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87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32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67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D8E44-CC78-4F58-ACC4-A2C3C12760F0}" type="datetimeFigureOut">
              <a:rPr lang="en-GB" smtClean="0"/>
              <a:t>03/10/2024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fld id="{DAE92229-006B-4887-967C-421A685C8C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65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597673"/>
            <a:ext cx="10363200" cy="53553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8679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014133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05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56928" y="2713452"/>
            <a:ext cx="7680853" cy="6260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243427"/>
            <a:ext cx="10363200" cy="1470025"/>
          </a:xfrm>
          <a:noFill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723" y="3068960"/>
            <a:ext cx="7670304" cy="17526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059A0"/>
                </a:solidFill>
              </a:defRPr>
            </a:lvl1pPr>
          </a:lstStyle>
          <a:p>
            <a:fld id="{7EFE3E1E-1916-4379-9153-0F29ED8D491A}" type="datetime1">
              <a:rPr lang="en-US" smtClean="0"/>
              <a:pPr/>
              <a:t>10/3/2024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F807-3C2E-4871-897B-F5A6027840F1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2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3971-47D7-4F40-BA82-5F00470A3127}" type="datetime1">
              <a:rPr lang="en-US" smtClean="0">
                <a:solidFill>
                  <a:prstClr val="white"/>
                </a:solidFill>
              </a:rPr>
              <a:pPr/>
              <a:t>10/3/2024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6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B1FF-4B8B-4249-ADBC-1DA822B08DEB}" type="datetime1">
              <a:rPr lang="en-US" smtClean="0">
                <a:solidFill>
                  <a:prstClr val="white"/>
                </a:solidFill>
              </a:rPr>
              <a:pPr/>
              <a:t>10/3/2024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1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218B-52AE-4CFF-9098-D7696A68A541}" type="datetime1">
              <a:rPr lang="en-US" smtClean="0">
                <a:solidFill>
                  <a:prstClr val="white"/>
                </a:solidFill>
              </a:rPr>
              <a:pPr/>
              <a:t>10/3/2024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5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F804-871B-4A83-B6BD-B5726B2BFBDB}" type="datetime1">
              <a:rPr lang="en-US" smtClean="0">
                <a:solidFill>
                  <a:prstClr val="white"/>
                </a:solidFill>
              </a:rPr>
              <a:pPr/>
              <a:t>10/3/2024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44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2118-9FEA-4B33-B651-3DFA16740846}" type="datetime1">
              <a:rPr lang="en-US" smtClean="0">
                <a:solidFill>
                  <a:prstClr val="white"/>
                </a:solidFill>
              </a:rPr>
              <a:pPr/>
              <a:t>10/3/2024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Sebastian Fava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292561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22" y="6549620"/>
            <a:ext cx="2954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B83E-8638-4960-B40C-53F6AD83AC2D}" type="datetime1">
              <a:rPr lang="en-US" smtClean="0">
                <a:solidFill>
                  <a:prstClr val="white"/>
                </a:solidFill>
              </a:rPr>
              <a:pPr/>
              <a:t>10/3/2024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4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0CD-766C-40EC-BF7A-331AE6F11104}" type="datetime1">
              <a:rPr lang="en-US" smtClean="0">
                <a:solidFill>
                  <a:prstClr val="white"/>
                </a:solidFill>
              </a:rPr>
              <a:pPr/>
              <a:t>10/3/2024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15 UFPS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A86D-C29E-4B5D-BF3D-7EB84E6A439B}" type="datetime1">
              <a:rPr lang="en-US" smtClean="0">
                <a:solidFill>
                  <a:prstClr val="white"/>
                </a:solidFill>
              </a:rPr>
              <a:pPr/>
              <a:t>10/3/2024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4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013" y="3159000"/>
            <a:ext cx="5895975" cy="1089529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56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1112000" y="0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0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89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I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1112000" y="0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5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52" y="1485900"/>
            <a:ext cx="11520000" cy="48180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6104965" y="6414247"/>
            <a:ext cx="6087035" cy="44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01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176" y="1633818"/>
            <a:ext cx="5683624" cy="4543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3818"/>
            <a:ext cx="5688106" cy="45431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6104965" y="6414247"/>
            <a:ext cx="6087035" cy="44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52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000" y="180000"/>
            <a:ext cx="1008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5" y="1825625"/>
            <a:ext cx="1152525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0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4" r:id="rId3"/>
    <p:sldLayoutId id="2147483661" r:id="rId4"/>
    <p:sldLayoutId id="2147483658" r:id="rId5"/>
    <p:sldLayoutId id="2147483662" r:id="rId6"/>
    <p:sldLayoutId id="2147483660" r:id="rId7"/>
    <p:sldLayoutId id="2147483650" r:id="rId8"/>
    <p:sldLayoutId id="2147483652" r:id="rId9"/>
    <p:sldLayoutId id="2147483649" r:id="rId10"/>
    <p:sldLayoutId id="2147483657" r:id="rId11"/>
    <p:sldLayoutId id="214748377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Bahnschrift Semi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Rectangle 8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30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5344"/>
            <a:ext cx="2844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1225AB3-C1A2-4D5C-A053-3E5654B8C5CC}" type="datetime1">
              <a:rPr lang="en-US" smtClean="0">
                <a:solidFill>
                  <a:prstClr val="white"/>
                </a:solidFill>
              </a:rPr>
              <a:pPr/>
              <a:t>10/3/2024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5344"/>
            <a:ext cx="3860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Sebastian Fava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25344"/>
            <a:ext cx="2844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63500">
            <a:solidFill>
              <a:srgbClr val="3059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F1D059-78DB-45E8-B9AC-61624216EA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1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3059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1089529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MSE-213 </a:t>
            </a:r>
            <a:b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Probability and statistics for materials science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3508" y="1125746"/>
            <a:ext cx="311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H" sz="36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kumimoji="0" lang="en-C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ecture</a:t>
            </a:r>
            <a:r>
              <a:rPr kumimoji="0" lang="en-CH" sz="3600" b="0" i="0" u="none" strike="noStrike" kern="1200" cap="none" spc="0" normalizeH="0" baseline="0" noProof="0" dirty="0">
                <a:ln>
                  <a:noFill/>
                </a:ln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4</a:t>
            </a:r>
            <a:endParaRPr kumimoji="0" lang="de-CH" sz="3600" b="0" i="0" u="none" strike="noStrike" kern="1200" cap="none" spc="0" normalizeH="0" baseline="0" noProof="0" dirty="0">
              <a:ln>
                <a:noFill/>
              </a:ln>
              <a:solidFill>
                <a:srgbClr val="256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145897F-F2C2-BAD8-3137-2D9B1CCD67E6}"/>
              </a:ext>
            </a:extLst>
          </p:cNvPr>
          <p:cNvSpPr/>
          <p:nvPr/>
        </p:nvSpPr>
        <p:spPr>
          <a:xfrm rot="17657148">
            <a:off x="-2331604" y="990115"/>
            <a:ext cx="1551709" cy="1436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7E9EE88-8194-4F57-94FB-6CBCB7DDA72E}"/>
              </a:ext>
            </a:extLst>
          </p:cNvPr>
          <p:cNvSpPr txBox="1">
            <a:spLocks/>
          </p:cNvSpPr>
          <p:nvPr/>
        </p:nvSpPr>
        <p:spPr>
          <a:xfrm>
            <a:off x="639041" y="-1218458"/>
            <a:ext cx="6096000" cy="7571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>
                <a:solidFill>
                  <a:schemeClr val="accent3"/>
                </a:solidFill>
              </a:rPr>
              <a:t>+ </a:t>
            </a:r>
            <a:r>
              <a:rPr lang="en-CH" dirty="0" err="1">
                <a:solidFill>
                  <a:schemeClr val="accent3"/>
                </a:solidFill>
              </a:rPr>
              <a:t>aaa</a:t>
            </a:r>
            <a:endParaRPr lang="en-CH" dirty="0">
              <a:solidFill>
                <a:schemeClr val="accent3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F436ED4-7362-9AD1-7862-AE7EC52B11BF}"/>
              </a:ext>
            </a:extLst>
          </p:cNvPr>
          <p:cNvSpPr txBox="1">
            <a:spLocks/>
          </p:cNvSpPr>
          <p:nvPr/>
        </p:nvSpPr>
        <p:spPr>
          <a:xfrm>
            <a:off x="3326652" y="-1399923"/>
            <a:ext cx="9074898" cy="1272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/>
              <a:t>Thermodynamics, quantum, statistical mechanics</a:t>
            </a:r>
          </a:p>
          <a:p>
            <a:r>
              <a:rPr lang="en-CH" dirty="0"/>
              <a:t>Your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5CFA6-A15B-113D-9FEE-D0459F1F62E6}"/>
              </a:ext>
            </a:extLst>
          </p:cNvPr>
          <p:cNvSpPr txBox="1"/>
          <p:nvPr/>
        </p:nvSpPr>
        <p:spPr>
          <a:xfrm>
            <a:off x="-856408" y="-763462"/>
            <a:ext cx="303288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>
                <a:solidFill>
                  <a:schemeClr val="accent3"/>
                </a:solidFill>
              </a:rPr>
              <a:t>1</a:t>
            </a:r>
            <a:endParaRPr lang="en-CH" sz="2800" dirty="0">
              <a:solidFill>
                <a:schemeClr val="accent3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5F00A43-7A32-7C16-8A3D-EFAFDC90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650" y="-839893"/>
            <a:ext cx="7590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320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[15, 21, 45, 50, 52, 55, 55]  </a:t>
            </a:r>
            <a:endParaRPr kumimoji="0" lang="en-CH" altLang="en-CH" sz="32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0AA752-F87A-4874-33D3-94A5F147E1D3}"/>
              </a:ext>
            </a:extLst>
          </p:cNvPr>
          <p:cNvGrpSpPr/>
          <p:nvPr/>
        </p:nvGrpSpPr>
        <p:grpSpPr>
          <a:xfrm>
            <a:off x="16215075" y="1481322"/>
            <a:ext cx="10145713" cy="4210241"/>
            <a:chOff x="827087" y="2346325"/>
            <a:chExt cx="10145713" cy="42102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238922-6763-AAE2-09E2-BD9B83599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1976"/>
            <a:stretch/>
          </p:blipFill>
          <p:spPr>
            <a:xfrm>
              <a:off x="827087" y="2346325"/>
              <a:ext cx="963613" cy="9334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B96B82-3E70-00EE-C756-9A4183D9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176" r="1800"/>
            <a:stretch/>
          </p:blipFill>
          <p:spPr>
            <a:xfrm>
              <a:off x="827087" y="4680301"/>
              <a:ext cx="963613" cy="9334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37AD72-0EEB-F0D2-108A-3F826D97E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534" r="37442"/>
            <a:stretch/>
          </p:blipFill>
          <p:spPr>
            <a:xfrm>
              <a:off x="827087" y="3513313"/>
              <a:ext cx="963613" cy="933450"/>
            </a:xfrm>
            <a:prstGeom prst="rect">
              <a:avLst/>
            </a:prstGeom>
          </p:spPr>
        </p:pic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48A9C840-C714-089C-F425-F98CEB849ABC}"/>
                </a:ext>
              </a:extLst>
            </p:cNvPr>
            <p:cNvSpPr txBox="1">
              <a:spLocks/>
            </p:cNvSpPr>
            <p:nvPr/>
          </p:nvSpPr>
          <p:spPr>
            <a:xfrm>
              <a:off x="1897902" y="2451543"/>
              <a:ext cx="9074898" cy="410502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H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test IS good enough</a:t>
              </a:r>
            </a:p>
            <a:p>
              <a:endParaRPr lang="en-CH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CH" sz="3600" dirty="0">
                  <a:solidFill>
                    <a:schemeClr val="tx2"/>
                  </a:solidFill>
                </a:rPr>
                <a:t>The test is NOT good enough</a:t>
              </a:r>
            </a:p>
            <a:p>
              <a:endParaRPr lang="en-CH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CH" sz="3600" dirty="0">
                  <a:solidFill>
                    <a:schemeClr val="accent3"/>
                  </a:solidFill>
                </a:rPr>
                <a:t>I would need more data to decide</a:t>
              </a:r>
            </a:p>
            <a:p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6681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Law of Large Numbers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9F634-7835-5420-0C2A-CBC8B4D39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69" y="914500"/>
            <a:ext cx="7743063" cy="50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Law of Large Numbers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Central Limit Theorem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71BA19D9-6793-C88F-A766-02F33152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/>
          <a:stretch/>
        </p:blipFill>
        <p:spPr>
          <a:xfrm>
            <a:off x="1706413" y="1173713"/>
            <a:ext cx="3465395" cy="2258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02B1E6-ADA6-E287-F27B-AFF13A8D897A}"/>
              </a:ext>
            </a:extLst>
          </p:cNvPr>
          <p:cNvSpPr txBox="1"/>
          <p:nvPr/>
        </p:nvSpPr>
        <p:spPr>
          <a:xfrm>
            <a:off x="1625066" y="76471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Birthweight</a:t>
            </a:r>
          </a:p>
        </p:txBody>
      </p:sp>
    </p:spTree>
    <p:extLst>
      <p:ext uri="{BB962C8B-B14F-4D97-AF65-F5344CB8AC3E}">
        <p14:creationId xmlns:p14="http://schemas.microsoft.com/office/powerpoint/2010/main" val="277031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4"/>
    </mc:Choice>
    <mc:Fallback>
      <p:transition spd="slow" advTm="1339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Central Limit Theorem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71BA19D9-6793-C88F-A766-02F33152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/>
          <a:stretch/>
        </p:blipFill>
        <p:spPr>
          <a:xfrm>
            <a:off x="1706413" y="1173713"/>
            <a:ext cx="3465395" cy="22586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02B1E6-ADA6-E287-F27B-AFF13A8D897A}"/>
              </a:ext>
            </a:extLst>
          </p:cNvPr>
          <p:cNvSpPr txBox="1"/>
          <p:nvPr/>
        </p:nvSpPr>
        <p:spPr>
          <a:xfrm>
            <a:off x="1625066" y="76471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Birthweight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CF1EA-5EB6-FECF-FED0-52AAA3BDB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883" y="1170362"/>
            <a:ext cx="3491048" cy="2258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6E2DEA-EC76-BB89-0303-F592A33036C9}"/>
              </a:ext>
            </a:extLst>
          </p:cNvPr>
          <p:cNvSpPr txBox="1"/>
          <p:nvPr/>
        </p:nvSpPr>
        <p:spPr>
          <a:xfrm>
            <a:off x="6240883" y="805053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Fluorescence of atoms</a:t>
            </a:r>
          </a:p>
        </p:txBody>
      </p:sp>
    </p:spTree>
    <p:extLst>
      <p:ext uri="{BB962C8B-B14F-4D97-AF65-F5344CB8AC3E}">
        <p14:creationId xmlns:p14="http://schemas.microsoft.com/office/powerpoint/2010/main" val="266643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4"/>
    </mc:Choice>
    <mc:Fallback>
      <p:transition spd="slow" advTm="1339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Central Limit Theorem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71BA19D9-6793-C88F-A766-02F33152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/>
          <a:stretch/>
        </p:blipFill>
        <p:spPr>
          <a:xfrm>
            <a:off x="1706413" y="1173713"/>
            <a:ext cx="3465395" cy="2258638"/>
          </a:xfrm>
          <a:prstGeom prst="rect">
            <a:avLst/>
          </a:prstGeom>
        </p:spPr>
      </p:pic>
      <p:pic>
        <p:nvPicPr>
          <p:cNvPr id="6" name="Grafik 1">
            <a:extLst>
              <a:ext uri="{FF2B5EF4-FFF2-40B4-BE49-F238E27FC236}">
                <a16:creationId xmlns:a16="http://schemas.microsoft.com/office/drawing/2014/main" id="{4ABBD9A2-2B41-7A8C-5B89-B32A85A417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897"/>
          <a:stretch/>
        </p:blipFill>
        <p:spPr>
          <a:xfrm>
            <a:off x="1562634" y="4095548"/>
            <a:ext cx="3525264" cy="2690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08799-9FB6-A6B6-533C-68A6EA80BA39}"/>
              </a:ext>
            </a:extLst>
          </p:cNvPr>
          <p:cNvSpPr txBox="1"/>
          <p:nvPr/>
        </p:nvSpPr>
        <p:spPr>
          <a:xfrm>
            <a:off x="1504282" y="3671618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of heads in 50 coin tosses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2B1E6-ADA6-E287-F27B-AFF13A8D897A}"/>
              </a:ext>
            </a:extLst>
          </p:cNvPr>
          <p:cNvSpPr txBox="1"/>
          <p:nvPr/>
        </p:nvSpPr>
        <p:spPr>
          <a:xfrm>
            <a:off x="1625066" y="76471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Birthweight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CF1EA-5EB6-FECF-FED0-52AAA3BDB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883" y="1170362"/>
            <a:ext cx="3491048" cy="2258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6E2DEA-EC76-BB89-0303-F592A33036C9}"/>
              </a:ext>
            </a:extLst>
          </p:cNvPr>
          <p:cNvSpPr txBox="1"/>
          <p:nvPr/>
        </p:nvSpPr>
        <p:spPr>
          <a:xfrm>
            <a:off x="6240883" y="805053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Fluorescence of atoms</a:t>
            </a:r>
          </a:p>
        </p:txBody>
      </p:sp>
    </p:spTree>
    <p:extLst>
      <p:ext uri="{BB962C8B-B14F-4D97-AF65-F5344CB8AC3E}">
        <p14:creationId xmlns:p14="http://schemas.microsoft.com/office/powerpoint/2010/main" val="38326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4"/>
    </mc:Choice>
    <mc:Fallback>
      <p:transition spd="slow" advTm="133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Central Limit Theorem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71BA19D9-6793-C88F-A766-02F33152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/>
          <a:stretch/>
        </p:blipFill>
        <p:spPr>
          <a:xfrm>
            <a:off x="1706413" y="1173713"/>
            <a:ext cx="3465395" cy="2258638"/>
          </a:xfrm>
          <a:prstGeom prst="rect">
            <a:avLst/>
          </a:prstGeom>
        </p:spPr>
      </p:pic>
      <p:pic>
        <p:nvPicPr>
          <p:cNvPr id="5" name="Grafik 17">
            <a:extLst>
              <a:ext uri="{FF2B5EF4-FFF2-40B4-BE49-F238E27FC236}">
                <a16:creationId xmlns:a16="http://schemas.microsoft.com/office/drawing/2014/main" id="{4CB83C4C-D645-28F3-032E-3157E2E64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/>
          <a:stretch/>
        </p:blipFill>
        <p:spPr>
          <a:xfrm>
            <a:off x="6240883" y="4033886"/>
            <a:ext cx="4086451" cy="2824113"/>
          </a:xfrm>
          <a:prstGeom prst="rect">
            <a:avLst/>
          </a:prstGeom>
        </p:spPr>
      </p:pic>
      <p:pic>
        <p:nvPicPr>
          <p:cNvPr id="6" name="Grafik 1">
            <a:extLst>
              <a:ext uri="{FF2B5EF4-FFF2-40B4-BE49-F238E27FC236}">
                <a16:creationId xmlns:a16="http://schemas.microsoft.com/office/drawing/2014/main" id="{4ABBD9A2-2B41-7A8C-5B89-B32A85A417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897"/>
          <a:stretch/>
        </p:blipFill>
        <p:spPr>
          <a:xfrm>
            <a:off x="1562634" y="4095548"/>
            <a:ext cx="3525264" cy="2690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08799-9FB6-A6B6-533C-68A6EA80BA39}"/>
              </a:ext>
            </a:extLst>
          </p:cNvPr>
          <p:cNvSpPr txBox="1"/>
          <p:nvPr/>
        </p:nvSpPr>
        <p:spPr>
          <a:xfrm>
            <a:off x="1504282" y="3671618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of heads in 50 coin tosses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2B1E6-ADA6-E287-F27B-AFF13A8D897A}"/>
              </a:ext>
            </a:extLst>
          </p:cNvPr>
          <p:cNvSpPr txBox="1"/>
          <p:nvPr/>
        </p:nvSpPr>
        <p:spPr>
          <a:xfrm>
            <a:off x="1625066" y="764711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Birthweight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8D3D6-AB15-D169-0CE5-75D7FF58C819}"/>
              </a:ext>
            </a:extLst>
          </p:cNvPr>
          <p:cNvSpPr txBox="1"/>
          <p:nvPr/>
        </p:nvSpPr>
        <p:spPr>
          <a:xfrm>
            <a:off x="6141511" y="3609643"/>
            <a:ext cx="410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Height of 300 arrested people, ca 1900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CF1EA-5EB6-FECF-FED0-52AAA3BDB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883" y="1170362"/>
            <a:ext cx="3491048" cy="2258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6E2DEA-EC76-BB89-0303-F592A33036C9}"/>
              </a:ext>
            </a:extLst>
          </p:cNvPr>
          <p:cNvSpPr txBox="1"/>
          <p:nvPr/>
        </p:nvSpPr>
        <p:spPr>
          <a:xfrm>
            <a:off x="6240883" y="805053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Fluorescence of atoms</a:t>
            </a:r>
          </a:p>
        </p:txBody>
      </p:sp>
    </p:spTree>
    <p:extLst>
      <p:ext uri="{BB962C8B-B14F-4D97-AF65-F5344CB8AC3E}">
        <p14:creationId xmlns:p14="http://schemas.microsoft.com/office/powerpoint/2010/main" val="54655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4"/>
    </mc:Choice>
    <mc:Fallback>
      <p:transition spd="slow" advTm="1339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Central Limit Theorem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4"/>
    </mc:Choice>
    <mc:Fallback>
      <p:transition spd="slow" advTm="133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FED9E-933C-1D83-CFD0-DE73CA2B9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38" y="0"/>
            <a:ext cx="9432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6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B3C91-51C1-062E-5E3D-605770B77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099"/>
            <a:ext cx="12192000" cy="12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8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3B52E-BFF0-5086-E773-E6DE4E0A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01" y="0"/>
            <a:ext cx="8875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4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Normal/Gaussian distribution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145897F-F2C2-BAD8-3137-2D9B1CCD67E6}"/>
              </a:ext>
            </a:extLst>
          </p:cNvPr>
          <p:cNvSpPr/>
          <p:nvPr/>
        </p:nvSpPr>
        <p:spPr>
          <a:xfrm rot="17657148">
            <a:off x="-2331604" y="990115"/>
            <a:ext cx="1551709" cy="1436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7E9EE88-8194-4F57-94FB-6CBCB7DDA72E}"/>
              </a:ext>
            </a:extLst>
          </p:cNvPr>
          <p:cNvSpPr txBox="1">
            <a:spLocks/>
          </p:cNvSpPr>
          <p:nvPr/>
        </p:nvSpPr>
        <p:spPr>
          <a:xfrm>
            <a:off x="639041" y="-1218458"/>
            <a:ext cx="6096000" cy="7571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>
                <a:solidFill>
                  <a:schemeClr val="accent3"/>
                </a:solidFill>
              </a:rPr>
              <a:t>+ </a:t>
            </a:r>
            <a:r>
              <a:rPr lang="en-CH" dirty="0" err="1">
                <a:solidFill>
                  <a:schemeClr val="accent3"/>
                </a:solidFill>
              </a:rPr>
              <a:t>aaa</a:t>
            </a:r>
            <a:endParaRPr lang="en-CH" dirty="0">
              <a:solidFill>
                <a:schemeClr val="accent3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F436ED4-7362-9AD1-7862-AE7EC52B11BF}"/>
              </a:ext>
            </a:extLst>
          </p:cNvPr>
          <p:cNvSpPr txBox="1">
            <a:spLocks/>
          </p:cNvSpPr>
          <p:nvPr/>
        </p:nvSpPr>
        <p:spPr>
          <a:xfrm>
            <a:off x="3326652" y="-1399923"/>
            <a:ext cx="9074898" cy="1272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dirty="0"/>
              <a:t>Thermodynamics, quantum, statistical mechanics</a:t>
            </a:r>
          </a:p>
          <a:p>
            <a:r>
              <a:rPr lang="en-CH" dirty="0"/>
              <a:t>Your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5CFA6-A15B-113D-9FEE-D0459F1F62E6}"/>
              </a:ext>
            </a:extLst>
          </p:cNvPr>
          <p:cNvSpPr txBox="1"/>
          <p:nvPr/>
        </p:nvSpPr>
        <p:spPr>
          <a:xfrm>
            <a:off x="-856408" y="-763462"/>
            <a:ext cx="303288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CH" sz="2800">
                <a:solidFill>
                  <a:schemeClr val="accent3"/>
                </a:solidFill>
              </a:rPr>
              <a:t>1</a:t>
            </a:r>
            <a:endParaRPr lang="en-CH" sz="2800" dirty="0">
              <a:solidFill>
                <a:schemeClr val="accent3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5F00A43-7A32-7C16-8A3D-EFAFDC90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650" y="-839893"/>
            <a:ext cx="75905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320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[15, 21, 45, 50, 52, 55, 55]  </a:t>
            </a:r>
            <a:endParaRPr kumimoji="0" lang="en-CH" altLang="en-CH" sz="32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0AA752-F87A-4874-33D3-94A5F147E1D3}"/>
              </a:ext>
            </a:extLst>
          </p:cNvPr>
          <p:cNvGrpSpPr/>
          <p:nvPr/>
        </p:nvGrpSpPr>
        <p:grpSpPr>
          <a:xfrm>
            <a:off x="16215075" y="1481322"/>
            <a:ext cx="10145713" cy="4210241"/>
            <a:chOff x="827087" y="2346325"/>
            <a:chExt cx="10145713" cy="42102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D238922-6763-AAE2-09E2-BD9B83599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1976"/>
            <a:stretch/>
          </p:blipFill>
          <p:spPr>
            <a:xfrm>
              <a:off x="827087" y="2346325"/>
              <a:ext cx="963613" cy="9334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6B96B82-3E70-00EE-C756-9A4183D9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176" r="1800"/>
            <a:stretch/>
          </p:blipFill>
          <p:spPr>
            <a:xfrm>
              <a:off x="827087" y="4680301"/>
              <a:ext cx="963613" cy="9334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37AD72-0EEB-F0D2-108A-3F826D97E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4534" r="37442"/>
            <a:stretch/>
          </p:blipFill>
          <p:spPr>
            <a:xfrm>
              <a:off x="827087" y="3513313"/>
              <a:ext cx="963613" cy="933450"/>
            </a:xfrm>
            <a:prstGeom prst="rect">
              <a:avLst/>
            </a:prstGeom>
          </p:spPr>
        </p:pic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48A9C840-C714-089C-F425-F98CEB849ABC}"/>
                </a:ext>
              </a:extLst>
            </p:cNvPr>
            <p:cNvSpPr txBox="1">
              <a:spLocks/>
            </p:cNvSpPr>
            <p:nvPr/>
          </p:nvSpPr>
          <p:spPr>
            <a:xfrm>
              <a:off x="1897902" y="2451543"/>
              <a:ext cx="9074898" cy="410502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H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test IS good enough</a:t>
              </a:r>
            </a:p>
            <a:p>
              <a:endParaRPr lang="en-CH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CH" sz="3600" dirty="0">
                  <a:solidFill>
                    <a:schemeClr val="tx2"/>
                  </a:solidFill>
                </a:rPr>
                <a:t>The test is NOT good enough</a:t>
              </a:r>
            </a:p>
            <a:p>
              <a:endParaRPr lang="en-CH" sz="3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>
                <a:buNone/>
              </a:pPr>
              <a:r>
                <a:rPr lang="en-CH" sz="3600" dirty="0">
                  <a:solidFill>
                    <a:schemeClr val="accent3"/>
                  </a:solidFill>
                </a:rPr>
                <a:t>I would need more data to decide</a:t>
              </a:r>
            </a:p>
            <a:p>
              <a:endParaRPr lang="en-CH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E5D2468-4806-2766-F997-F15A264C0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797" y="1037195"/>
            <a:ext cx="8236118" cy="57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Normal/Gaussian distribution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6" y="112173"/>
            <a:ext cx="6789262" cy="2086725"/>
          </a:xfrm>
        </p:spPr>
        <p:txBody>
          <a:bodyPr/>
          <a:lstStyle/>
          <a:p>
            <a:pPr algn="l"/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Standard normal table </a:t>
            </a:r>
            <a:b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z table</a:t>
            </a:r>
            <a:b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z-score table</a:t>
            </a:r>
            <a:b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see for example ztable.net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3DE8F08E-F5A2-8BA2-0204-7B2570E53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4"/>
          <a:stretch/>
        </p:blipFill>
        <p:spPr>
          <a:xfrm>
            <a:off x="5501829" y="417119"/>
            <a:ext cx="6690171" cy="6023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310C29-2DCA-5D74-7CB3-368461C75390}"/>
              </a:ext>
            </a:extLst>
          </p:cNvPr>
          <p:cNvSpPr/>
          <p:nvPr/>
        </p:nvSpPr>
        <p:spPr>
          <a:xfrm>
            <a:off x="5674093" y="539015"/>
            <a:ext cx="996214" cy="5818471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966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Law of Large Numbers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0B77A-C2EE-2480-B2B8-E25BE61F7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98" y="915102"/>
            <a:ext cx="7661404" cy="5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590931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The Law of Large Numbers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597BE-E5EB-18FC-329C-26BEBEAB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130" y="915579"/>
            <a:ext cx="7739740" cy="50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theme/theme1.xml><?xml version="1.0" encoding="utf-8"?>
<a:theme xmlns:a="http://schemas.openxmlformats.org/drawingml/2006/main" name="Office Theme">
  <a:themeElements>
    <a:clrScheme name="GJ2022">
      <a:dk1>
        <a:srgbClr val="006060"/>
      </a:dk1>
      <a:lt1>
        <a:srgbClr val="000000"/>
      </a:lt1>
      <a:dk2>
        <a:srgbClr val="E7E6E6"/>
      </a:dk2>
      <a:lt2>
        <a:srgbClr val="FFFFFF"/>
      </a:lt2>
      <a:accent1>
        <a:srgbClr val="9DC3E6"/>
      </a:accent1>
      <a:accent2>
        <a:srgbClr val="A5A5A5"/>
      </a:accent2>
      <a:accent3>
        <a:srgbClr val="ED7D31"/>
      </a:accent3>
      <a:accent4>
        <a:srgbClr val="FFC000"/>
      </a:accent4>
      <a:accent5>
        <a:srgbClr val="4472C4"/>
      </a:accent5>
      <a:accent6>
        <a:srgbClr val="70AD47"/>
      </a:accent6>
      <a:hlink>
        <a:srgbClr val="7030A0"/>
      </a:hlink>
      <a:folHlink>
        <a:srgbClr val="954F72"/>
      </a:folHlink>
    </a:clrScheme>
    <a:fontScheme name="GJ2020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hnschrift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12430</TotalTime>
  <Words>212</Words>
  <Application>Microsoft Office PowerPoint</Application>
  <PresentationFormat>Widescreen</PresentationFormat>
  <Paragraphs>57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Bahnschrift Light</vt:lpstr>
      <vt:lpstr>Bahnschrift</vt:lpstr>
      <vt:lpstr>Bahnschrift SemiLight</vt:lpstr>
      <vt:lpstr>Courier New</vt:lpstr>
      <vt:lpstr>Arial</vt:lpstr>
      <vt:lpstr>Calibri</vt:lpstr>
      <vt:lpstr>Office Theme</vt:lpstr>
      <vt:lpstr>8_Office Theme</vt:lpstr>
      <vt:lpstr>MSE-213  Probability and statistics for materials science</vt:lpstr>
      <vt:lpstr>PowerPoint Presentation</vt:lpstr>
      <vt:lpstr>PowerPoint Presentation</vt:lpstr>
      <vt:lpstr>PowerPoint Presentation</vt:lpstr>
      <vt:lpstr>The Normal/Gaussian distribution</vt:lpstr>
      <vt:lpstr>The Normal/Gaussian distribution</vt:lpstr>
      <vt:lpstr>Standard normal table  z table z-score table see for example ztable.net</vt:lpstr>
      <vt:lpstr>The Law of Large Numbers</vt:lpstr>
      <vt:lpstr>The Law of Large Numbers</vt:lpstr>
      <vt:lpstr>The Law of Large Numbers</vt:lpstr>
      <vt:lpstr>The Law of Large Numbers</vt:lpstr>
      <vt:lpstr>The Central Limit Theorem</vt:lpstr>
      <vt:lpstr>The Central Limit Theorem</vt:lpstr>
      <vt:lpstr>The Central Limit Theorem</vt:lpstr>
      <vt:lpstr>The Central Limit Theorem</vt:lpstr>
      <vt:lpstr>The Central Limit Theorem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</dc:creator>
  <cp:lastModifiedBy>Gregor Jotzu</cp:lastModifiedBy>
  <cp:revision>384</cp:revision>
  <dcterms:created xsi:type="dcterms:W3CDTF">2022-01-22T10:25:52Z</dcterms:created>
  <dcterms:modified xsi:type="dcterms:W3CDTF">2024-10-07T16:27:55Z</dcterms:modified>
</cp:coreProperties>
</file>