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8"/>
  </p:notesMasterIdLst>
  <p:handoutMasterIdLst>
    <p:handoutMasterId r:id="rId19"/>
  </p:handoutMasterIdLst>
  <p:sldIdLst>
    <p:sldId id="291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</p:sldIdLst>
  <p:sldSz cx="9144000" cy="5143500" type="screen16x9"/>
  <p:notesSz cx="6858000" cy="9144000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480"/>
    <a:srgbClr val="E30613"/>
    <a:srgbClr val="FF0000"/>
    <a:srgbClr val="F398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39" autoAdjust="0"/>
    <p:restoredTop sz="93197" autoAdjust="0"/>
  </p:normalViewPr>
  <p:slideViewPr>
    <p:cSldViewPr snapToGrid="0" snapToObjects="1" showGuides="1">
      <p:cViewPr varScale="1">
        <p:scale>
          <a:sx n="193" d="100"/>
          <a:sy n="193" d="100"/>
        </p:scale>
        <p:origin x="756" y="1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50" d="100"/>
          <a:sy n="150" d="100"/>
        </p:scale>
        <p:origin x="608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79B33-A94D-4C8C-88C2-619932967EF3}" type="datetimeFigureOut">
              <a:rPr lang="fr-CH" smtClean="0">
                <a:latin typeface="Arial" panose="020B0604020202020204" pitchFamily="34" charset="0"/>
              </a:rPr>
              <a:t>25.03.2024</a:t>
            </a:fld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F4AF0-8439-436D-BEF0-52070F19E1B6}" type="slidenum">
              <a:rPr lang="fr-CH" smtClean="0">
                <a:latin typeface="Arial" panose="020B0604020202020204" pitchFamily="34" charset="0"/>
              </a:rPr>
              <a:t>‹#›</a:t>
            </a:fld>
            <a:endParaRPr lang="fr-CH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05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8103E42-5239-1A40-AD33-3EE7E9DDF5FD}" type="datetimeFigureOut">
              <a:rPr lang="fr-FR" smtClean="0"/>
              <a:pPr/>
              <a:t>25/03/2024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CF50783-AAED-1941-8BCC-9F6140F0A6B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742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0443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1913" y="0"/>
            <a:ext cx="7812087" cy="494823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47" y="80283"/>
            <a:ext cx="1175301" cy="508655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4683125"/>
            <a:ext cx="1828800" cy="460375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187583-F16A-6F41-8B68-000F9C9C20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50" y="4440264"/>
            <a:ext cx="698500" cy="507975"/>
          </a:xfrm>
        </p:spPr>
        <p:txBody>
          <a:bodyPr lIns="0" tIns="0" rIns="0" bIns="0" anchor="b" anchorCtr="0">
            <a:noAutofit/>
          </a:bodyPr>
          <a:lstStyle>
            <a:lvl1pPr marL="114300" indent="-107950">
              <a:buFontTx/>
              <a:buBlip>
                <a:blip r:embed="rId3"/>
              </a:buBlip>
              <a:tabLst/>
              <a:defRPr sz="7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778808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26" userDrawn="1">
          <p15:clr>
            <a:srgbClr val="FBAE40"/>
          </p15:clr>
        </p15:guide>
        <p15:guide id="5" orient="horz" pos="123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pos="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875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772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897D737-724C-984A-82E1-2A2DBD5F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9FF6AA9-AC16-D748-B815-56221BFF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D59D891-3F23-D04C-AB43-6FA4220A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6706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BFFD8D9-6AAA-B44F-8BD5-98D7A654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84C64CE-C88F-2044-AD84-19F588F1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948AF20-C2DF-3542-BB6A-8354A981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083942-1443-BC45-9F95-32C82A8D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4039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8239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5563" y="2571750"/>
            <a:ext cx="2738437" cy="2111375"/>
          </a:xfrm>
          <a:solidFill>
            <a:schemeClr val="accent2"/>
          </a:solidFill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E5EA1C-63CE-2C4F-B9F4-39FDBC14B9A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7A5892-F23D-BD48-84D1-FD279BA168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516D46-C7BB-2141-A4EE-18D1756414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0948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7726363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E6F4EB-CC02-6E4D-9146-CE4A7A789A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D4AA2C-29B3-CA42-B7C3-C932911A75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FE7A1E3-AAEC-7641-B6C5-8D9FC0B6A2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1727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3114674"/>
            <a:ext cx="8239125" cy="20288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904875" y="1563688"/>
            <a:ext cx="7646988" cy="1436687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CH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7CF3032-2465-874C-B786-95E1B594A5A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F73E2A-22D7-894A-9267-185CB4E4B1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D9777C-EC90-1141-9E30-4B4F669C2B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0E011164-727C-4C46-B34E-7729CB35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31156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8101AB-8ACE-BB4C-9D61-B4AABFE11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9CFC1D-0B2A-0A4E-9C0D-682EECA55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622065-A833-2340-B0FD-ACB065A3B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4840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886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8177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2229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30C78BE-DAD0-D748-8B93-AD898D00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131A8490-33AC-9443-A9FC-9A5E9322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875139C-6471-774D-89EF-2B93FAD2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942AF23-4BDC-8C4A-9212-AF88439C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9627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87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0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5F20A3C-6DA6-684F-8F84-A7C8F133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633A2CC-2D27-AE47-AE09-87A5F61228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CABC000E-4E22-1A40-9D3F-FE2F141E5C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AF49D93-C78A-F646-92B0-A7932C43D9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318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6" y="131032"/>
            <a:ext cx="3144520" cy="107275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98958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395" y="131032"/>
            <a:ext cx="3144520" cy="107275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31427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1563688"/>
            <a:ext cx="3144838" cy="3579812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C026A30B-6F8E-1445-88F0-A5FB77E1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826567D5-4A83-9E48-B441-CCB2A72BA6D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830A539-93F1-2541-B9F0-330893BD51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2F21D18-8706-7E4D-8FBE-C1E2584541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4545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4875" y="131032"/>
            <a:ext cx="3667125" cy="1072753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4875" y="1563688"/>
            <a:ext cx="7726363" cy="338677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15989" y="1874064"/>
            <a:ext cx="3543260" cy="512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Speaker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1238" y="195263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lvl1pPr algn="ctr">
              <a:defRPr sz="700" b="1">
                <a:solidFill>
                  <a:schemeClr val="tx1"/>
                </a:solidFill>
                <a:latin typeface="+mj-lt"/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7E6E68-87EB-C34E-85D5-C26372DFEC9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73" y="132334"/>
            <a:ext cx="653952" cy="2830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D7A1C0-94CD-D94F-A99F-21847E542637}"/>
              </a:ext>
            </a:extLst>
          </p:cNvPr>
          <p:cNvSpPr/>
          <p:nvPr userDrawn="1"/>
        </p:nvSpPr>
        <p:spPr>
          <a:xfrm rot="16200000">
            <a:off x="430003" y="4897709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48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81" r:id="rId3"/>
    <p:sldLayoutId id="2147483673" r:id="rId4"/>
    <p:sldLayoutId id="2147483662" r:id="rId5"/>
    <p:sldLayoutId id="2147483674" r:id="rId6"/>
    <p:sldLayoutId id="2147483675" r:id="rId7"/>
    <p:sldLayoutId id="2147483682" r:id="rId8"/>
    <p:sldLayoutId id="2147483676" r:id="rId9"/>
    <p:sldLayoutId id="2147483664" r:id="rId10"/>
    <p:sldLayoutId id="2147483666" r:id="rId11"/>
    <p:sldLayoutId id="2147483677" r:id="rId12"/>
    <p:sldLayoutId id="2147483678" r:id="rId13"/>
    <p:sldLayoutId id="2147483679" r:id="rId14"/>
    <p:sldLayoutId id="2147483667" r:id="rId15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000" spc="-70" baseline="0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SzPct val="90000"/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90000"/>
        <a:buFont typeface="Wingdings" pitchFamily="2" charset="2"/>
        <a:buChar char="§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126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pos="2880" userDrawn="1">
          <p15:clr>
            <a:srgbClr val="F26B43"/>
          </p15:clr>
        </p15:guide>
        <p15:guide id="5" orient="horz" pos="123" userDrawn="1">
          <p15:clr>
            <a:srgbClr val="F26B43"/>
          </p15:clr>
        </p15:guide>
        <p15:guide id="6" orient="horz" pos="3117" userDrawn="1">
          <p15:clr>
            <a:srgbClr val="F26B43"/>
          </p15:clr>
        </p15:guide>
        <p15:guide id="7" pos="570" userDrawn="1">
          <p15:clr>
            <a:srgbClr val="F26B43"/>
          </p15:clr>
        </p15:guide>
        <p15:guide id="8" pos="1155" userDrawn="1">
          <p15:clr>
            <a:srgbClr val="F26B43"/>
          </p15:clr>
        </p15:guide>
        <p15:guide id="9" pos="1728" userDrawn="1">
          <p15:clr>
            <a:srgbClr val="F26B43"/>
          </p15:clr>
        </p15:guide>
        <p15:guide id="10" pos="2304" userDrawn="1">
          <p15:clr>
            <a:srgbClr val="F26B43"/>
          </p15:clr>
        </p15:guide>
        <p15:guide id="11" pos="3456" userDrawn="1">
          <p15:clr>
            <a:srgbClr val="F26B43"/>
          </p15:clr>
        </p15:guide>
        <p15:guide id="12" pos="4035" userDrawn="1">
          <p15:clr>
            <a:srgbClr val="F26B43"/>
          </p15:clr>
        </p15:guide>
        <p15:guide id="13" pos="4608" userDrawn="1">
          <p15:clr>
            <a:srgbClr val="F26B43"/>
          </p15:clr>
        </p15:guide>
        <p15:guide id="14" pos="5180" userDrawn="1">
          <p15:clr>
            <a:srgbClr val="F26B43"/>
          </p15:clr>
        </p15:guide>
        <p15:guide id="15" orient="horz" pos="490" userDrawn="1">
          <p15:clr>
            <a:srgbClr val="F26B43"/>
          </p15:clr>
        </p15:guide>
        <p15:guide id="16" orient="horz" pos="985" userDrawn="1">
          <p15:clr>
            <a:srgbClr val="F26B43"/>
          </p15:clr>
        </p15:guide>
        <p15:guide id="17" orient="horz" pos="1475" userDrawn="1">
          <p15:clr>
            <a:srgbClr val="F26B43"/>
          </p15:clr>
        </p15:guide>
        <p15:guide id="18" orient="horz" pos="1962" userDrawn="1">
          <p15:clr>
            <a:srgbClr val="F26B43"/>
          </p15:clr>
        </p15:guide>
        <p15:guide id="19" orient="horz" pos="2458" userDrawn="1">
          <p15:clr>
            <a:srgbClr val="F26B43"/>
          </p15:clr>
        </p15:guide>
        <p15:guide id="20" orient="horz" pos="2950" userDrawn="1">
          <p15:clr>
            <a:srgbClr val="F26B43"/>
          </p15:clr>
        </p15:guide>
        <p15:guide id="21" pos="5437" userDrawn="1">
          <p15:clr>
            <a:srgbClr val="F26B43"/>
          </p15:clr>
        </p15:guide>
        <p15:guide id="22" orient="horz" userDrawn="1">
          <p15:clr>
            <a:srgbClr val="F26B43"/>
          </p15:clr>
        </p15:guide>
        <p15:guide id="23" pos="5760" userDrawn="1">
          <p15:clr>
            <a:srgbClr val="F26B43"/>
          </p15:clr>
        </p15:guide>
        <p15:guide id="24" orient="horz" pos="3240" userDrawn="1">
          <p15:clr>
            <a:srgbClr val="F26B43"/>
          </p15:clr>
        </p15:guide>
        <p15:guide id="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i.org/10.1038/s41586-023-06558-8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5" b="53268"/>
          <a:stretch/>
        </p:blipFill>
        <p:spPr>
          <a:xfrm>
            <a:off x="233463" y="1282972"/>
            <a:ext cx="3925111" cy="2277351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55A5C923-5A79-224D-A6A6-8267C6475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5850" y="786535"/>
            <a:ext cx="4248150" cy="2338387"/>
          </a:xfrm>
          <a:solidFill>
            <a:srgbClr val="E30613">
              <a:alpha val="89804"/>
            </a:srgbClr>
          </a:solidFill>
        </p:spPr>
        <p:txBody>
          <a:bodyPr>
            <a:normAutofit/>
          </a:bodyPr>
          <a:lstStyle/>
          <a:p>
            <a:r>
              <a:rPr lang="en-US" dirty="0" smtClean="0"/>
              <a:t>All-analog </a:t>
            </a:r>
            <a:r>
              <a:rPr lang="en-US" dirty="0" err="1" smtClean="0"/>
              <a:t>photoelectronic</a:t>
            </a:r>
            <a:r>
              <a:rPr lang="en-US" dirty="0" smtClean="0"/>
              <a:t> chip for high-speed vision tasks</a:t>
            </a:r>
            <a:br>
              <a:rPr lang="en-US" dirty="0" smtClean="0"/>
            </a:br>
            <a:r>
              <a:rPr lang="en-US" sz="1400" dirty="0" smtClean="0">
                <a:hlinkClick r:id="rId4"/>
              </a:rPr>
              <a:t>https</a:t>
            </a:r>
            <a:r>
              <a:rPr lang="en-US" sz="1400" dirty="0">
                <a:hlinkClick r:id="rId4"/>
              </a:rPr>
              <a:t>://</a:t>
            </a:r>
            <a:r>
              <a:rPr lang="en-US" sz="1400" dirty="0" smtClean="0">
                <a:hlinkClick r:id="rId4"/>
              </a:rPr>
              <a:t>doi.org/10.1038/s41586-023-06558-8</a:t>
            </a:r>
            <a:endParaRPr lang="fr-FR" dirty="0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34F3CA74-E434-844A-9C90-0FE7EB8DB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3750" y="3124921"/>
            <a:ext cx="1562099" cy="694603"/>
          </a:xfrm>
          <a:solidFill>
            <a:srgbClr val="413C3A">
              <a:alpha val="89804"/>
            </a:srgbClr>
          </a:solidFill>
        </p:spPr>
        <p:txBody>
          <a:bodyPr>
            <a:normAutofit/>
          </a:bodyPr>
          <a:lstStyle/>
          <a:p>
            <a:r>
              <a:rPr lang="fr-FR" sz="1500" b="1" dirty="0" smtClean="0"/>
              <a:t>Felix Richter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3BCA55-E2C0-5C4E-89C0-5D85ED2FB4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5849" y="3819524"/>
            <a:ext cx="3467102" cy="1323976"/>
          </a:xfrm>
          <a:solidFill>
            <a:srgbClr val="EAE9E9">
              <a:alpha val="8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152400" algn="l"/>
            <a:r>
              <a:rPr lang="en-US" sz="1600" dirty="0">
                <a:solidFill>
                  <a:schemeClr val="tx1"/>
                </a:solidFill>
              </a:rPr>
              <a:t>PHYS </a:t>
            </a:r>
            <a:r>
              <a:rPr lang="en-US" sz="1600" dirty="0" smtClean="0">
                <a:solidFill>
                  <a:schemeClr val="tx1"/>
                </a:solidFill>
              </a:rPr>
              <a:t>608</a:t>
            </a:r>
          </a:p>
          <a:p>
            <a:pPr marL="152400" algn="l"/>
            <a:r>
              <a:rPr lang="en-US" sz="1600" dirty="0" smtClean="0">
                <a:solidFill>
                  <a:schemeClr val="tx1"/>
                </a:solidFill>
              </a:rPr>
              <a:t>Optical Computing</a:t>
            </a:r>
          </a:p>
          <a:p>
            <a:pPr marL="152400" algn="l"/>
            <a:r>
              <a:rPr lang="en-US" sz="1600" dirty="0" smtClean="0">
                <a:solidFill>
                  <a:schemeClr val="tx1"/>
                </a:solidFill>
              </a:rPr>
              <a:t>March 25, 2024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8A3154D-FCB0-A34B-BBBC-167C625558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49" y="4440264"/>
            <a:ext cx="897753" cy="507975"/>
          </a:xfrm>
        </p:spPr>
        <p:txBody>
          <a:bodyPr/>
          <a:lstStyle/>
          <a:p>
            <a:r>
              <a:rPr lang="fr-FR" sz="900" dirty="0" smtClean="0">
                <a:solidFill>
                  <a:srgbClr val="FF0000"/>
                </a:solidFill>
              </a:rPr>
              <a:t>École polytechnique fédérale de Lausanne</a:t>
            </a:r>
            <a:endParaRPr lang="fr-FR" sz="9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30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358815"/>
            <a:ext cx="7473006" cy="584460"/>
          </a:xfrm>
        </p:spPr>
        <p:txBody>
          <a:bodyPr>
            <a:normAutofit/>
          </a:bodyPr>
          <a:lstStyle/>
          <a:p>
            <a:r>
              <a:rPr lang="en-US" dirty="0" smtClean="0"/>
              <a:t>Experimental </a:t>
            </a:r>
            <a:r>
              <a:rPr lang="en-US" dirty="0" smtClean="0"/>
              <a:t>Performance</a:t>
            </a:r>
            <a:endParaRPr lang="en-US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3138578"/>
            <a:ext cx="3341052" cy="191272"/>
          </a:xfrm>
        </p:spPr>
        <p:txBody>
          <a:bodyPr/>
          <a:lstStyle/>
          <a:p>
            <a:r>
              <a:rPr lang="en-US" dirty="0" smtClean="0"/>
              <a:t>PHYS 608 - </a:t>
            </a:r>
            <a:r>
              <a:rPr lang="en-US" dirty="0"/>
              <a:t>All-analog </a:t>
            </a:r>
            <a:r>
              <a:rPr lang="en-US" dirty="0" err="1"/>
              <a:t>photoelectronic</a:t>
            </a:r>
            <a:r>
              <a:rPr lang="en-US" dirty="0"/>
              <a:t> chip for high-speed vision tasks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Felix Richter 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24"/>
          <a:stretch/>
        </p:blipFill>
        <p:spPr>
          <a:xfrm>
            <a:off x="2196140" y="1147864"/>
            <a:ext cx="5067723" cy="31858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33081" y="4238180"/>
            <a:ext cx="3404681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24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358815"/>
            <a:ext cx="7473006" cy="584460"/>
          </a:xfrm>
        </p:spPr>
        <p:txBody>
          <a:bodyPr>
            <a:normAutofit/>
          </a:bodyPr>
          <a:lstStyle/>
          <a:p>
            <a:r>
              <a:rPr lang="en-US" dirty="0" smtClean="0"/>
              <a:t>Experimental </a:t>
            </a:r>
            <a:r>
              <a:rPr lang="en-US" dirty="0" smtClean="0"/>
              <a:t>Performance</a:t>
            </a:r>
            <a:endParaRPr lang="en-US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3138578"/>
            <a:ext cx="3341052" cy="191272"/>
          </a:xfrm>
        </p:spPr>
        <p:txBody>
          <a:bodyPr/>
          <a:lstStyle/>
          <a:p>
            <a:r>
              <a:rPr lang="en-US" dirty="0" smtClean="0"/>
              <a:t>PHYS 608 - </a:t>
            </a:r>
            <a:r>
              <a:rPr lang="en-US" dirty="0"/>
              <a:t>All-analog </a:t>
            </a:r>
            <a:r>
              <a:rPr lang="en-US" dirty="0" err="1"/>
              <a:t>photoelectronic</a:t>
            </a:r>
            <a:r>
              <a:rPr lang="en-US" dirty="0"/>
              <a:t> chip for high-speed vision tasks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Felix Richter 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5" t="46651" r="619" b="-103"/>
          <a:stretch/>
        </p:blipFill>
        <p:spPr>
          <a:xfrm>
            <a:off x="1923765" y="1079771"/>
            <a:ext cx="5080149" cy="35943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29009" y="929730"/>
            <a:ext cx="86576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489315" y="1045724"/>
            <a:ext cx="695528" cy="179962"/>
          </a:xfrm>
          <a:prstGeom prst="ellipse">
            <a:avLst/>
          </a:prstGeom>
          <a:solidFill>
            <a:srgbClr val="E30613">
              <a:alpha val="3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489315" y="2190346"/>
            <a:ext cx="695528" cy="179962"/>
          </a:xfrm>
          <a:prstGeom prst="ellipse">
            <a:avLst/>
          </a:prstGeom>
          <a:solidFill>
            <a:srgbClr val="007480">
              <a:alpha val="36078"/>
            </a:srgbClr>
          </a:solidFill>
          <a:ln>
            <a:solidFill>
              <a:srgbClr val="007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8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358815"/>
            <a:ext cx="7473006" cy="584460"/>
          </a:xfrm>
        </p:spPr>
        <p:txBody>
          <a:bodyPr>
            <a:normAutofit/>
          </a:bodyPr>
          <a:lstStyle/>
          <a:p>
            <a:r>
              <a:rPr lang="en-US" noProof="0" dirty="0" smtClean="0"/>
              <a:t>Comparison</a:t>
            </a:r>
            <a:endParaRPr lang="en-US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3138578"/>
            <a:ext cx="3341052" cy="191272"/>
          </a:xfrm>
        </p:spPr>
        <p:txBody>
          <a:bodyPr/>
          <a:lstStyle/>
          <a:p>
            <a:r>
              <a:rPr lang="en-US" dirty="0" smtClean="0"/>
              <a:t>PHYS 608 - </a:t>
            </a:r>
            <a:r>
              <a:rPr lang="en-US" dirty="0"/>
              <a:t>All-analog </a:t>
            </a:r>
            <a:r>
              <a:rPr lang="en-US" dirty="0" err="1"/>
              <a:t>photoelectronic</a:t>
            </a:r>
            <a:r>
              <a:rPr lang="en-US" dirty="0"/>
              <a:t> chip for high-speed vision tasks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Felix Richter 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7" name="TextBox 6"/>
          <p:cNvSpPr txBox="1"/>
          <p:nvPr/>
        </p:nvSpPr>
        <p:spPr>
          <a:xfrm>
            <a:off x="5929009" y="929730"/>
            <a:ext cx="86576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777" y="1135788"/>
            <a:ext cx="4030811" cy="3897531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Speed:</a:t>
            </a:r>
            <a:endParaRPr lang="en-US" sz="1600" dirty="0" smtClean="0"/>
          </a:p>
          <a:p>
            <a:pPr lvl="1"/>
            <a:r>
              <a:rPr lang="en-US" sz="1400" dirty="0" smtClean="0"/>
              <a:t>Per cycle: 24 – 72 ns</a:t>
            </a:r>
            <a:endParaRPr lang="en-US" sz="1400" dirty="0" smtClean="0"/>
          </a:p>
          <a:p>
            <a:pPr lvl="2"/>
            <a:r>
              <a:rPr lang="en-US" sz="1200" dirty="0" smtClean="0"/>
              <a:t>Reset: resetting electronics</a:t>
            </a:r>
          </a:p>
          <a:p>
            <a:pPr lvl="2"/>
            <a:r>
              <a:rPr lang="en-US" sz="1200" dirty="0" smtClean="0"/>
              <a:t>Accumulation: light collection</a:t>
            </a:r>
          </a:p>
          <a:p>
            <a:pPr lvl="2"/>
            <a:r>
              <a:rPr lang="en-US" sz="1200" dirty="0" smtClean="0"/>
              <a:t>Response: processing electronics</a:t>
            </a:r>
          </a:p>
          <a:p>
            <a:pPr lvl="1"/>
            <a:r>
              <a:rPr lang="en-US" sz="1300" dirty="0" smtClean="0"/>
              <a:t>~5e3 TOPS</a:t>
            </a:r>
            <a:endParaRPr lang="en-US" sz="1300" dirty="0" smtClean="0"/>
          </a:p>
          <a:p>
            <a:r>
              <a:rPr lang="en-US" sz="1600" dirty="0" smtClean="0"/>
              <a:t>Energy:</a:t>
            </a:r>
            <a:endParaRPr lang="en-US" sz="1600" dirty="0" smtClean="0"/>
          </a:p>
          <a:p>
            <a:pPr lvl="1"/>
            <a:r>
              <a:rPr lang="en-US" sz="1400" dirty="0" smtClean="0"/>
              <a:t>7.5e4 TOPS/W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35" r="51946"/>
          <a:stretch/>
        </p:blipFill>
        <p:spPr>
          <a:xfrm>
            <a:off x="5138453" y="770024"/>
            <a:ext cx="2363336" cy="18652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2" t="63735"/>
          <a:stretch/>
        </p:blipFill>
        <p:spPr>
          <a:xfrm>
            <a:off x="5138453" y="2854321"/>
            <a:ext cx="2574551" cy="186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358815"/>
            <a:ext cx="7473006" cy="584460"/>
          </a:xfrm>
        </p:spPr>
        <p:txBody>
          <a:bodyPr>
            <a:normAutofit/>
          </a:bodyPr>
          <a:lstStyle/>
          <a:p>
            <a:r>
              <a:rPr lang="en-US" noProof="0" dirty="0" smtClean="0"/>
              <a:t>Comparison</a:t>
            </a:r>
            <a:endParaRPr lang="en-US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3138578"/>
            <a:ext cx="3341052" cy="191272"/>
          </a:xfrm>
        </p:spPr>
        <p:txBody>
          <a:bodyPr/>
          <a:lstStyle/>
          <a:p>
            <a:r>
              <a:rPr lang="en-US" dirty="0" smtClean="0"/>
              <a:t>PHYS 608 - </a:t>
            </a:r>
            <a:r>
              <a:rPr lang="en-US" dirty="0"/>
              <a:t>All-analog </a:t>
            </a:r>
            <a:r>
              <a:rPr lang="en-US" dirty="0" err="1"/>
              <a:t>photoelectronic</a:t>
            </a:r>
            <a:r>
              <a:rPr lang="en-US" dirty="0"/>
              <a:t> chip for high-speed vision tasks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Felix Richter 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7" name="TextBox 6"/>
          <p:cNvSpPr txBox="1"/>
          <p:nvPr/>
        </p:nvSpPr>
        <p:spPr>
          <a:xfrm>
            <a:off x="5929009" y="929730"/>
            <a:ext cx="86576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777" y="1135788"/>
            <a:ext cx="4030811" cy="3897531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Speed:</a:t>
            </a:r>
            <a:endParaRPr lang="en-US" sz="1600" dirty="0" smtClean="0"/>
          </a:p>
          <a:p>
            <a:pPr lvl="1"/>
            <a:r>
              <a:rPr lang="en-US" sz="1400" dirty="0" smtClean="0"/>
              <a:t>Per cycle: 24 – 72 ns</a:t>
            </a:r>
            <a:endParaRPr lang="en-US" sz="1400" dirty="0" smtClean="0"/>
          </a:p>
          <a:p>
            <a:pPr lvl="2"/>
            <a:r>
              <a:rPr lang="en-US" sz="1200" dirty="0" smtClean="0"/>
              <a:t>Reset: resetting electronics</a:t>
            </a:r>
          </a:p>
          <a:p>
            <a:pPr lvl="2"/>
            <a:r>
              <a:rPr lang="en-US" sz="1200" dirty="0" smtClean="0"/>
              <a:t>Accumulation: light collection</a:t>
            </a:r>
          </a:p>
          <a:p>
            <a:pPr lvl="2"/>
            <a:r>
              <a:rPr lang="en-US" sz="1200" dirty="0" smtClean="0"/>
              <a:t>Response: processing electronics</a:t>
            </a:r>
          </a:p>
          <a:p>
            <a:pPr lvl="1"/>
            <a:r>
              <a:rPr lang="en-US" sz="1300" dirty="0" smtClean="0"/>
              <a:t>~5e3 TOPS</a:t>
            </a:r>
            <a:endParaRPr lang="en-US" sz="1300" dirty="0" smtClean="0"/>
          </a:p>
          <a:p>
            <a:r>
              <a:rPr lang="en-US" sz="1600" dirty="0" smtClean="0"/>
              <a:t>Energy:</a:t>
            </a:r>
            <a:endParaRPr lang="en-US" sz="1600" dirty="0" smtClean="0"/>
          </a:p>
          <a:p>
            <a:pPr lvl="1"/>
            <a:r>
              <a:rPr lang="en-US" sz="1400" dirty="0" smtClean="0"/>
              <a:t>~7.5e4 TOPS/W</a:t>
            </a:r>
          </a:p>
          <a:p>
            <a:r>
              <a:rPr lang="en-US" sz="1600" dirty="0" smtClean="0"/>
              <a:t>Operations:</a:t>
            </a:r>
          </a:p>
          <a:p>
            <a:pPr lvl="1"/>
            <a:r>
              <a:rPr lang="en-US" sz="1400" dirty="0" err="1" smtClean="0"/>
              <a:t>LeNet</a:t>
            </a:r>
            <a:r>
              <a:rPr lang="en-US" sz="1400" dirty="0" smtClean="0"/>
              <a:t> equivalent:</a:t>
            </a:r>
          </a:p>
          <a:p>
            <a:pPr marL="685800" lvl="2" indent="0">
              <a:buNone/>
            </a:pPr>
            <a:r>
              <a:rPr lang="en-US" sz="1300" i="1" dirty="0" smtClean="0"/>
              <a:t>Number of operation a </a:t>
            </a:r>
            <a:r>
              <a:rPr lang="en-US" sz="1300" i="1" dirty="0" err="1" smtClean="0"/>
              <a:t>LeNet</a:t>
            </a:r>
            <a:r>
              <a:rPr lang="en-US" sz="1300" i="1" dirty="0" smtClean="0"/>
              <a:t> requires to get same </a:t>
            </a:r>
            <a:r>
              <a:rPr lang="en-US" sz="1300" i="1" dirty="0" err="1" smtClean="0"/>
              <a:t>accouracy</a:t>
            </a:r>
            <a:r>
              <a:rPr lang="en-US" sz="1300" i="1" dirty="0" smtClean="0"/>
              <a:t>.</a:t>
            </a:r>
            <a:endParaRPr lang="en-US" sz="1300" i="1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r="50007"/>
          <a:stretch/>
        </p:blipFill>
        <p:spPr>
          <a:xfrm>
            <a:off x="5254092" y="972747"/>
            <a:ext cx="2501009" cy="18524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49400"/>
          <a:stretch/>
        </p:blipFill>
        <p:spPr>
          <a:xfrm>
            <a:off x="5313405" y="2975866"/>
            <a:ext cx="2531357" cy="185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3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777" y="1135788"/>
            <a:ext cx="4030811" cy="3897531"/>
          </a:xfrm>
        </p:spPr>
        <p:txBody>
          <a:bodyPr>
            <a:normAutofit/>
          </a:bodyPr>
          <a:lstStyle/>
          <a:p>
            <a:r>
              <a:rPr lang="en-US" sz="1600" dirty="0" smtClean="0"/>
              <a:t>Vision tasks are ubiquitous</a:t>
            </a:r>
          </a:p>
          <a:p>
            <a:pPr lvl="1"/>
            <a:r>
              <a:rPr lang="en-US" sz="1400" dirty="0"/>
              <a:t>a</a:t>
            </a:r>
            <a:r>
              <a:rPr lang="en-US" sz="1400" dirty="0" smtClean="0"/>
              <a:t>utonomous driving, robotics, medical diagnostic</a:t>
            </a:r>
          </a:p>
          <a:p>
            <a:r>
              <a:rPr lang="en-US" sz="1600" dirty="0" smtClean="0"/>
              <a:t>Classical computation is expensive</a:t>
            </a:r>
          </a:p>
          <a:p>
            <a:pPr lvl="1"/>
            <a:r>
              <a:rPr lang="en-US" sz="1400" dirty="0" smtClean="0"/>
              <a:t>energy consumption, hardware</a:t>
            </a:r>
          </a:p>
          <a:p>
            <a:r>
              <a:rPr lang="en-US" sz="1600" dirty="0" smtClean="0"/>
              <a:t>Conversion optical-digital is expensive </a:t>
            </a:r>
          </a:p>
          <a:p>
            <a:pPr lvl="1"/>
            <a:r>
              <a:rPr lang="en-US" sz="1400" dirty="0" smtClean="0"/>
              <a:t>many pixels</a:t>
            </a:r>
          </a:p>
          <a:p>
            <a:pPr lvl="1"/>
            <a:r>
              <a:rPr lang="en-US" sz="1400" dirty="0" smtClean="0">
                <a:sym typeface="Wingdings" panose="05000000000000000000" pitchFamily="2" charset="2"/>
              </a:rPr>
              <a:t>many analog-digital converters</a:t>
            </a:r>
          </a:p>
          <a:p>
            <a:pPr lvl="1"/>
            <a:r>
              <a:rPr lang="en-US" sz="1400" dirty="0" smtClean="0">
                <a:sym typeface="Wingdings" panose="05000000000000000000" pitchFamily="2" charset="2"/>
              </a:rPr>
              <a:t> slow and energy intense</a:t>
            </a:r>
          </a:p>
          <a:p>
            <a:r>
              <a:rPr lang="en-US" sz="1600" dirty="0" smtClean="0">
                <a:sym typeface="Wingdings" panose="05000000000000000000" pitchFamily="2" charset="2"/>
              </a:rPr>
              <a:t>Today’s optical NN are cumbersome</a:t>
            </a:r>
          </a:p>
          <a:p>
            <a:pPr lvl="1"/>
            <a:r>
              <a:rPr lang="en-US" sz="1400" dirty="0" smtClean="0">
                <a:sym typeface="Wingdings" panose="05000000000000000000" pitchFamily="2" charset="2"/>
              </a:rPr>
              <a:t>complicated optical nonlinearity</a:t>
            </a:r>
          </a:p>
          <a:p>
            <a:pPr lvl="1"/>
            <a:r>
              <a:rPr lang="en-US" sz="1400" dirty="0"/>
              <a:t>v</a:t>
            </a:r>
            <a:r>
              <a:rPr lang="en-US" sz="1400" dirty="0" smtClean="0"/>
              <a:t>ulnerable to noise and system errors</a:t>
            </a:r>
          </a:p>
          <a:p>
            <a:pPr lvl="1"/>
            <a:r>
              <a:rPr lang="en-US" sz="1400" dirty="0" smtClean="0"/>
              <a:t>hard to train</a:t>
            </a:r>
          </a:p>
          <a:p>
            <a:pPr lvl="1"/>
            <a:endParaRPr lang="en-US" sz="14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358815"/>
            <a:ext cx="7473006" cy="584460"/>
          </a:xfrm>
        </p:spPr>
        <p:txBody>
          <a:bodyPr>
            <a:normAutofit/>
          </a:bodyPr>
          <a:lstStyle/>
          <a:p>
            <a:r>
              <a:rPr lang="en-US" dirty="0" smtClean="0"/>
              <a:t>Starting point</a:t>
            </a:r>
            <a:endParaRPr lang="en-US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3138578"/>
            <a:ext cx="3341052" cy="191272"/>
          </a:xfrm>
        </p:spPr>
        <p:txBody>
          <a:bodyPr/>
          <a:lstStyle/>
          <a:p>
            <a:r>
              <a:rPr lang="en-US" dirty="0" smtClean="0"/>
              <a:t>PHYS 608 - </a:t>
            </a:r>
            <a:r>
              <a:rPr lang="en-US" dirty="0"/>
              <a:t>All-analog </a:t>
            </a:r>
            <a:r>
              <a:rPr lang="en-US" dirty="0" err="1"/>
              <a:t>photoelectronic</a:t>
            </a:r>
            <a:r>
              <a:rPr lang="en-US" dirty="0"/>
              <a:t> chip for high-speed vision tasks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Felix Richter 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</a:t>
            </a:fld>
            <a:endParaRPr lang="fr-FR" dirty="0"/>
          </a:p>
        </p:txBody>
      </p:sp>
      <p:grpSp>
        <p:nvGrpSpPr>
          <p:cNvPr id="9" name="Group 8"/>
          <p:cNvGrpSpPr/>
          <p:nvPr/>
        </p:nvGrpSpPr>
        <p:grpSpPr>
          <a:xfrm>
            <a:off x="5425981" y="1563688"/>
            <a:ext cx="3022450" cy="2359501"/>
            <a:chOff x="5791741" y="1563688"/>
            <a:chExt cx="3022450" cy="235950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7" r="13457" b="3998"/>
            <a:stretch/>
          </p:blipFill>
          <p:spPr>
            <a:xfrm>
              <a:off x="5791741" y="1563688"/>
              <a:ext cx="3022450" cy="202848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791741" y="3615412"/>
              <a:ext cx="3022450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https://www.werbewoche.ch/de/werbung/2016-09-16/ksp-eierlegende-wollmilchsau-zu-kaufen/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33" b="51173"/>
          <a:stretch/>
        </p:blipFill>
        <p:spPr>
          <a:xfrm>
            <a:off x="4789154" y="1825688"/>
            <a:ext cx="4067760" cy="188462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32468" y="4489271"/>
            <a:ext cx="54178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1400" dirty="0">
                <a:solidFill>
                  <a:schemeClr val="accent2"/>
                </a:solidFill>
                <a:sym typeface="Wingdings" panose="05000000000000000000" pitchFamily="2" charset="2"/>
              </a:rPr>
              <a:t>We need hybrid system to balance different pros and </a:t>
            </a:r>
            <a:r>
              <a:rPr lang="en-US" sz="140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cons!</a:t>
            </a:r>
            <a:endParaRPr lang="en-US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68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358815"/>
            <a:ext cx="7473006" cy="584460"/>
          </a:xfrm>
        </p:spPr>
        <p:txBody>
          <a:bodyPr>
            <a:normAutofit/>
          </a:bodyPr>
          <a:lstStyle/>
          <a:p>
            <a:r>
              <a:rPr lang="en-US" dirty="0" smtClean="0"/>
              <a:t>Proposed ACCEL Framework</a:t>
            </a:r>
            <a:endParaRPr lang="en-US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3138578"/>
            <a:ext cx="3341052" cy="191272"/>
          </a:xfrm>
        </p:spPr>
        <p:txBody>
          <a:bodyPr/>
          <a:lstStyle/>
          <a:p>
            <a:r>
              <a:rPr lang="en-US" dirty="0" smtClean="0"/>
              <a:t>PHYS 608 - </a:t>
            </a:r>
            <a:r>
              <a:rPr lang="en-US" dirty="0"/>
              <a:t>All-analog </a:t>
            </a:r>
            <a:r>
              <a:rPr lang="en-US" dirty="0" err="1"/>
              <a:t>photoelectronic</a:t>
            </a:r>
            <a:r>
              <a:rPr lang="en-US" dirty="0"/>
              <a:t> chip for high-speed vision tasks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Felix Richter 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292" y="1778244"/>
            <a:ext cx="6888808" cy="22610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57081" y="1084480"/>
            <a:ext cx="41021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</a:t>
            </a:r>
            <a:r>
              <a:rPr lang="en-US" dirty="0" smtClean="0"/>
              <a:t>ll-analog </a:t>
            </a:r>
            <a:r>
              <a:rPr lang="en-US" b="1" dirty="0" smtClean="0"/>
              <a:t>C</a:t>
            </a:r>
            <a:r>
              <a:rPr lang="en-US" dirty="0" smtClean="0"/>
              <a:t>hip </a:t>
            </a:r>
            <a:r>
              <a:rPr lang="en-US" b="1" dirty="0" smtClean="0"/>
              <a:t>C</a:t>
            </a:r>
            <a:r>
              <a:rPr lang="en-US" dirty="0" smtClean="0"/>
              <a:t>ombining </a:t>
            </a:r>
            <a:r>
              <a:rPr lang="en-US" b="1" dirty="0" smtClean="0"/>
              <a:t>E</a:t>
            </a:r>
            <a:r>
              <a:rPr lang="en-US" dirty="0" smtClean="0"/>
              <a:t>lectronics and </a:t>
            </a:r>
            <a:r>
              <a:rPr lang="en-US" b="1" dirty="0" smtClean="0"/>
              <a:t>L</a:t>
            </a:r>
            <a:r>
              <a:rPr lang="en-US" dirty="0" smtClean="0"/>
              <a:t>ight</a:t>
            </a:r>
            <a:endParaRPr lang="en-US" dirty="0"/>
          </a:p>
        </p:txBody>
      </p:sp>
      <p:sp>
        <p:nvSpPr>
          <p:cNvPr id="14" name="Left Brace 13"/>
          <p:cNvSpPr/>
          <p:nvPr/>
        </p:nvSpPr>
        <p:spPr>
          <a:xfrm rot="5400000">
            <a:off x="4382409" y="-572745"/>
            <a:ext cx="251446" cy="4308295"/>
          </a:xfrm>
          <a:prstGeom prst="leftBrace">
            <a:avLst>
              <a:gd name="adj1" fmla="val 54004"/>
              <a:gd name="adj2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0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4" b="74815"/>
          <a:stretch/>
        </p:blipFill>
        <p:spPr>
          <a:xfrm>
            <a:off x="2094187" y="3371429"/>
            <a:ext cx="1864971" cy="1722771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358815"/>
            <a:ext cx="7473006" cy="584460"/>
          </a:xfrm>
        </p:spPr>
        <p:txBody>
          <a:bodyPr>
            <a:normAutofit/>
          </a:bodyPr>
          <a:lstStyle/>
          <a:p>
            <a:r>
              <a:rPr lang="en-US" dirty="0" smtClean="0"/>
              <a:t>Optical Analog Computing</a:t>
            </a:r>
            <a:endParaRPr lang="en-US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3138578"/>
            <a:ext cx="3341052" cy="191272"/>
          </a:xfrm>
        </p:spPr>
        <p:txBody>
          <a:bodyPr/>
          <a:lstStyle/>
          <a:p>
            <a:r>
              <a:rPr lang="en-US" dirty="0" smtClean="0"/>
              <a:t>PHYS 608 - </a:t>
            </a:r>
            <a:r>
              <a:rPr lang="en-US" dirty="0"/>
              <a:t>All-analog </a:t>
            </a:r>
            <a:r>
              <a:rPr lang="en-US" dirty="0" err="1"/>
              <a:t>photoelectronic</a:t>
            </a:r>
            <a:r>
              <a:rPr lang="en-US" dirty="0"/>
              <a:t> chip for high-speed vision tasks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Felix Richter 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777" y="1135788"/>
            <a:ext cx="4030811" cy="3897531"/>
          </a:xfrm>
        </p:spPr>
        <p:txBody>
          <a:bodyPr>
            <a:normAutofit/>
          </a:bodyPr>
          <a:lstStyle/>
          <a:p>
            <a:r>
              <a:rPr lang="en-US" sz="1600" dirty="0" smtClean="0"/>
              <a:t>Goal:</a:t>
            </a:r>
          </a:p>
          <a:p>
            <a:pPr lvl="1"/>
            <a:r>
              <a:rPr lang="en-US" sz="1400" dirty="0" smtClean="0"/>
              <a:t>Data compression / preprocessing</a:t>
            </a:r>
          </a:p>
          <a:p>
            <a:pPr lvl="1"/>
            <a:r>
              <a:rPr lang="en-US" sz="1400" dirty="0" smtClean="0"/>
              <a:t>Reduce photodiodes / ADCs</a:t>
            </a:r>
          </a:p>
          <a:p>
            <a:r>
              <a:rPr lang="en-US" sz="1600" dirty="0" smtClean="0"/>
              <a:t>Imaging optical system as frontend</a:t>
            </a:r>
          </a:p>
          <a:p>
            <a:r>
              <a:rPr lang="en-US" sz="1600" dirty="0" smtClean="0"/>
              <a:t>Diffractive optical components</a:t>
            </a:r>
          </a:p>
          <a:p>
            <a:pPr lvl="1"/>
            <a:r>
              <a:rPr lang="en-US" sz="1400" dirty="0" smtClean="0"/>
              <a:t>8 levels, 3 µm or 9.2 µm pixels</a:t>
            </a:r>
          </a:p>
          <a:p>
            <a:pPr lvl="1"/>
            <a:r>
              <a:rPr lang="en-US" sz="1400" dirty="0" smtClean="0"/>
              <a:t>Multilayer</a:t>
            </a:r>
            <a:endParaRPr lang="en-US" sz="1400" dirty="0" smtClean="0"/>
          </a:p>
          <a:p>
            <a:pPr lvl="1"/>
            <a:r>
              <a:rPr lang="en-US" sz="1400" dirty="0" smtClean="0"/>
              <a:t>Optimized in numerical simulation</a:t>
            </a:r>
          </a:p>
          <a:p>
            <a:pPr lvl="1"/>
            <a:r>
              <a:rPr lang="en-US" sz="1400" dirty="0" smtClean="0"/>
              <a:t>Linear matrix multiplications</a:t>
            </a:r>
          </a:p>
          <a:p>
            <a:pPr lvl="1"/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0" r="57366" b="13512"/>
          <a:stretch/>
        </p:blipFill>
        <p:spPr>
          <a:xfrm>
            <a:off x="6256464" y="195263"/>
            <a:ext cx="2316035" cy="13099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33"/>
          <a:stretch/>
        </p:blipFill>
        <p:spPr>
          <a:xfrm>
            <a:off x="5128260" y="1846120"/>
            <a:ext cx="3611880" cy="305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0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6" t="47420" r="1"/>
          <a:stretch/>
        </p:blipFill>
        <p:spPr>
          <a:xfrm>
            <a:off x="4641378" y="1805940"/>
            <a:ext cx="4446490" cy="186436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358815"/>
            <a:ext cx="7473006" cy="584460"/>
          </a:xfrm>
        </p:spPr>
        <p:txBody>
          <a:bodyPr>
            <a:normAutofit/>
          </a:bodyPr>
          <a:lstStyle/>
          <a:p>
            <a:r>
              <a:rPr lang="en-US" dirty="0" smtClean="0"/>
              <a:t>Electrical Analog Computing</a:t>
            </a:r>
            <a:endParaRPr lang="en-US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3138578"/>
            <a:ext cx="3341052" cy="191272"/>
          </a:xfrm>
        </p:spPr>
        <p:txBody>
          <a:bodyPr/>
          <a:lstStyle/>
          <a:p>
            <a:r>
              <a:rPr lang="en-US" dirty="0" smtClean="0"/>
              <a:t>PHYS 608 - </a:t>
            </a:r>
            <a:r>
              <a:rPr lang="en-US" dirty="0"/>
              <a:t>All-analog </a:t>
            </a:r>
            <a:r>
              <a:rPr lang="en-US" dirty="0" err="1"/>
              <a:t>photoelectronic</a:t>
            </a:r>
            <a:r>
              <a:rPr lang="en-US" dirty="0"/>
              <a:t> chip for high-speed vision tasks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Felix Richter 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777" y="1135788"/>
            <a:ext cx="4030811" cy="3897531"/>
          </a:xfrm>
        </p:spPr>
        <p:txBody>
          <a:bodyPr>
            <a:normAutofit/>
          </a:bodyPr>
          <a:lstStyle/>
          <a:p>
            <a:r>
              <a:rPr lang="en-US" sz="1600" dirty="0" smtClean="0"/>
              <a:t>Goal:</a:t>
            </a:r>
          </a:p>
          <a:p>
            <a:pPr lvl="1"/>
            <a:r>
              <a:rPr lang="en-US" sz="1400" dirty="0" smtClean="0"/>
              <a:t>Nonlinear activation</a:t>
            </a:r>
          </a:p>
          <a:p>
            <a:pPr lvl="1"/>
            <a:r>
              <a:rPr lang="en-US" sz="1400" dirty="0"/>
              <a:t>B</a:t>
            </a:r>
            <a:r>
              <a:rPr lang="en-US" sz="1400" dirty="0" smtClean="0"/>
              <a:t>inary fully connected NN</a:t>
            </a:r>
          </a:p>
          <a:p>
            <a:pPr lvl="1"/>
            <a:r>
              <a:rPr lang="en-US" sz="1400" dirty="0" smtClean="0"/>
              <a:t>“Real-time” trainable</a:t>
            </a:r>
          </a:p>
          <a:p>
            <a:r>
              <a:rPr lang="en-US" sz="1600" dirty="0" smtClean="0"/>
              <a:t>Photodiodes as frontend</a:t>
            </a:r>
          </a:p>
          <a:p>
            <a:r>
              <a:rPr lang="en-US" sz="1600" dirty="0" smtClean="0"/>
              <a:t>Programmable connector circuit</a:t>
            </a:r>
          </a:p>
          <a:p>
            <a:pPr lvl="1"/>
            <a:r>
              <a:rPr lang="en-US" sz="1400" dirty="0" smtClean="0"/>
              <a:t>Sequential output in time</a:t>
            </a:r>
          </a:p>
          <a:p>
            <a:pPr lvl="1"/>
            <a:r>
              <a:rPr lang="en-US" sz="1400" dirty="0" smtClean="0"/>
              <a:t>Weights binary +1 / - 1</a:t>
            </a:r>
          </a:p>
          <a:p>
            <a:pPr lvl="1"/>
            <a:r>
              <a:rPr lang="en-US" sz="1400" dirty="0" smtClean="0"/>
              <a:t>Integrated on chip</a:t>
            </a:r>
          </a:p>
          <a:p>
            <a:r>
              <a:rPr lang="en-US" sz="1600" dirty="0" smtClean="0"/>
              <a:t>Backend options:</a:t>
            </a:r>
          </a:p>
          <a:p>
            <a:pPr lvl="1"/>
            <a:r>
              <a:rPr lang="en-US" sz="1400" dirty="0" smtClean="0"/>
              <a:t>Direct readout e.g. Classification</a:t>
            </a:r>
          </a:p>
          <a:p>
            <a:pPr lvl="1"/>
            <a:r>
              <a:rPr lang="en-US" sz="1400" dirty="0" smtClean="0"/>
              <a:t>Input for digital NN</a:t>
            </a:r>
            <a:endParaRPr lang="en-US" sz="1300" dirty="0" smtClean="0"/>
          </a:p>
          <a:p>
            <a:pPr lvl="1"/>
            <a:endParaRPr lang="en-US" sz="1400" dirty="0" smtClean="0"/>
          </a:p>
          <a:p>
            <a:pPr lvl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0207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358815"/>
            <a:ext cx="7473006" cy="584460"/>
          </a:xfrm>
        </p:spPr>
        <p:txBody>
          <a:bodyPr>
            <a:normAutofit/>
          </a:bodyPr>
          <a:lstStyle/>
          <a:p>
            <a:r>
              <a:rPr lang="en-US" dirty="0" smtClean="0"/>
              <a:t>Everything together</a:t>
            </a:r>
            <a:endParaRPr lang="en-US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3138578"/>
            <a:ext cx="3341052" cy="191272"/>
          </a:xfrm>
        </p:spPr>
        <p:txBody>
          <a:bodyPr/>
          <a:lstStyle/>
          <a:p>
            <a:r>
              <a:rPr lang="en-US" dirty="0" smtClean="0"/>
              <a:t>PHYS 608 - </a:t>
            </a:r>
            <a:r>
              <a:rPr lang="en-US" dirty="0"/>
              <a:t>All-analog </a:t>
            </a:r>
            <a:r>
              <a:rPr lang="en-US" dirty="0" err="1"/>
              <a:t>photoelectronic</a:t>
            </a:r>
            <a:r>
              <a:rPr lang="en-US" dirty="0"/>
              <a:t> chip for high-speed vision tasks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Felix Richter 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" r="863" b="78815"/>
          <a:stretch/>
        </p:blipFill>
        <p:spPr>
          <a:xfrm>
            <a:off x="647699" y="1761807"/>
            <a:ext cx="8496301" cy="194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0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358815"/>
            <a:ext cx="7473006" cy="584460"/>
          </a:xfrm>
        </p:spPr>
        <p:txBody>
          <a:bodyPr>
            <a:normAutofit/>
          </a:bodyPr>
          <a:lstStyle/>
          <a:p>
            <a:r>
              <a:rPr lang="en-US" dirty="0" smtClean="0"/>
              <a:t>Numerical </a:t>
            </a:r>
            <a:r>
              <a:rPr lang="en-US" dirty="0" smtClean="0"/>
              <a:t>Performance </a:t>
            </a:r>
            <a:r>
              <a:rPr lang="en-US" dirty="0" smtClean="0"/>
              <a:t>Comparison</a:t>
            </a:r>
            <a:endParaRPr lang="en-US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3138578"/>
            <a:ext cx="3341052" cy="191272"/>
          </a:xfrm>
        </p:spPr>
        <p:txBody>
          <a:bodyPr/>
          <a:lstStyle/>
          <a:p>
            <a:r>
              <a:rPr lang="en-US" dirty="0" smtClean="0"/>
              <a:t>PHYS 608 - </a:t>
            </a:r>
            <a:r>
              <a:rPr lang="en-US" dirty="0"/>
              <a:t>All-analog </a:t>
            </a:r>
            <a:r>
              <a:rPr lang="en-US" dirty="0" err="1"/>
              <a:t>photoelectronic</a:t>
            </a:r>
            <a:r>
              <a:rPr lang="en-US" dirty="0"/>
              <a:t> chip for high-speed vision tasks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Felix Richter 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" t="21215" r="2268" b="53487"/>
          <a:stretch/>
        </p:blipFill>
        <p:spPr>
          <a:xfrm>
            <a:off x="647699" y="1699261"/>
            <a:ext cx="8496301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5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358815"/>
            <a:ext cx="7473006" cy="584460"/>
          </a:xfrm>
        </p:spPr>
        <p:txBody>
          <a:bodyPr>
            <a:normAutofit/>
          </a:bodyPr>
          <a:lstStyle/>
          <a:p>
            <a:r>
              <a:rPr lang="en-US" dirty="0" smtClean="0"/>
              <a:t>Low light condition</a:t>
            </a:r>
            <a:endParaRPr lang="en-US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3138578"/>
            <a:ext cx="3341052" cy="191272"/>
          </a:xfrm>
        </p:spPr>
        <p:txBody>
          <a:bodyPr/>
          <a:lstStyle/>
          <a:p>
            <a:r>
              <a:rPr lang="en-US" dirty="0" smtClean="0"/>
              <a:t>PHYS 608 - </a:t>
            </a:r>
            <a:r>
              <a:rPr lang="en-US" dirty="0"/>
              <a:t>All-analog </a:t>
            </a:r>
            <a:r>
              <a:rPr lang="en-US" dirty="0" err="1"/>
              <a:t>photoelectronic</a:t>
            </a:r>
            <a:r>
              <a:rPr lang="en-US" dirty="0"/>
              <a:t> chip for high-speed vision tasks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Felix Richter 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47" b="25863"/>
          <a:stretch/>
        </p:blipFill>
        <p:spPr>
          <a:xfrm>
            <a:off x="1359984" y="1663428"/>
            <a:ext cx="6745223" cy="199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9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358815"/>
            <a:ext cx="7473006" cy="584460"/>
          </a:xfrm>
        </p:spPr>
        <p:txBody>
          <a:bodyPr>
            <a:normAutofit/>
          </a:bodyPr>
          <a:lstStyle/>
          <a:p>
            <a:r>
              <a:rPr lang="en-US" noProof="0" dirty="0" smtClean="0"/>
              <a:t>Pre- and Adaptive training</a:t>
            </a:r>
            <a:endParaRPr lang="en-US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3138578"/>
            <a:ext cx="3341052" cy="191272"/>
          </a:xfrm>
        </p:spPr>
        <p:txBody>
          <a:bodyPr/>
          <a:lstStyle/>
          <a:p>
            <a:r>
              <a:rPr lang="en-US" dirty="0" smtClean="0"/>
              <a:t>PHYS 608 - </a:t>
            </a:r>
            <a:r>
              <a:rPr lang="en-US" dirty="0"/>
              <a:t>All-analog </a:t>
            </a:r>
            <a:r>
              <a:rPr lang="en-US" dirty="0" err="1"/>
              <a:t>photoelectronic</a:t>
            </a:r>
            <a:r>
              <a:rPr lang="en-US" dirty="0"/>
              <a:t> chip for high-speed vision tasks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Felix Richter 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8" t="73933" r="361" b="-220"/>
          <a:stretch/>
        </p:blipFill>
        <p:spPr>
          <a:xfrm>
            <a:off x="4800600" y="2923159"/>
            <a:ext cx="3462372" cy="1877440"/>
          </a:xfrm>
          <a:prstGeom prst="rect">
            <a:avLst/>
          </a:prstGeom>
        </p:spPr>
      </p:pic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777" y="1135788"/>
            <a:ext cx="4030811" cy="3897531"/>
          </a:xfrm>
        </p:spPr>
        <p:txBody>
          <a:bodyPr>
            <a:normAutofit/>
          </a:bodyPr>
          <a:lstStyle/>
          <a:p>
            <a:r>
              <a:rPr lang="en-US" sz="1600" dirty="0" smtClean="0"/>
              <a:t>Goal: </a:t>
            </a:r>
            <a:r>
              <a:rPr lang="en-US" sz="1400" dirty="0" smtClean="0"/>
              <a:t>Increase robustness against:</a:t>
            </a:r>
            <a:endParaRPr lang="en-US" sz="1200" dirty="0" smtClean="0"/>
          </a:p>
          <a:p>
            <a:pPr lvl="1"/>
            <a:r>
              <a:rPr lang="en-US" sz="1200" dirty="0" smtClean="0"/>
              <a:t>Fabrication errors</a:t>
            </a:r>
          </a:p>
          <a:p>
            <a:pPr lvl="1"/>
            <a:r>
              <a:rPr lang="en-US" sz="1200" dirty="0" smtClean="0"/>
              <a:t>Misalignment</a:t>
            </a:r>
          </a:p>
          <a:p>
            <a:r>
              <a:rPr lang="en-US" sz="1400" dirty="0" smtClean="0"/>
              <a:t>Procedure:</a:t>
            </a:r>
          </a:p>
          <a:p>
            <a:pPr lvl="1"/>
            <a:r>
              <a:rPr lang="en-US" sz="1200" dirty="0" smtClean="0"/>
              <a:t>Small data part &lt;10%</a:t>
            </a:r>
          </a:p>
          <a:p>
            <a:pPr lvl="1"/>
            <a:r>
              <a:rPr lang="en-US" sz="1200" dirty="0" smtClean="0"/>
              <a:t>Gaussian noise on phase</a:t>
            </a:r>
          </a:p>
          <a:p>
            <a:pPr lvl="1"/>
            <a:r>
              <a:rPr lang="en-US" sz="1200" dirty="0" smtClean="0"/>
              <a:t>Shifts 1/32</a:t>
            </a:r>
          </a:p>
          <a:p>
            <a:pPr lvl="1"/>
            <a:r>
              <a:rPr lang="en-US" sz="1200" dirty="0" smtClean="0"/>
              <a:t>Rotations 5°</a:t>
            </a:r>
          </a:p>
          <a:p>
            <a:pPr lvl="1"/>
            <a:endParaRPr lang="en-US" sz="12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60" t="72910" r="51269" b="803"/>
          <a:stretch/>
        </p:blipFill>
        <p:spPr>
          <a:xfrm>
            <a:off x="4776281" y="998703"/>
            <a:ext cx="3486691" cy="18774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734" y="2876143"/>
            <a:ext cx="1658832" cy="192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Custom 3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918884"/>
      </a:hlink>
      <a:folHlink>
        <a:srgbClr val="918884"/>
      </a:folHlink>
    </a:clrScheme>
    <a:fontScheme name="EPFL_Beta2">
      <a:majorFont>
        <a:latin typeface="Franklin Gothic Demi Cond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EPFL_Beta2" id="{6A525B41-3E68-491F-A6C9-0B15EA1321FE}" vid="{993E2952-EB5D-4425-8012-1B04381EBC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FC127AB4946248A5685C1F92D54FFE" ma:contentTypeVersion="0" ma:contentTypeDescription="Crée un document." ma:contentTypeScope="" ma:versionID="ef3ff242486930b75c69099c0dd02c5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b09c1ba23edfaa45a5e9d385267c9b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8CE09B-89B1-4B5D-BED2-87C84F0777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48A6C70-7FF5-480A-B09B-7D0A19B2F431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66205E9-12FC-4D6C-B0C7-1E9025EEB1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997</TotalTime>
  <Words>461</Words>
  <Application>Microsoft Office PowerPoint</Application>
  <PresentationFormat>On-screen Show (16:9)</PresentationFormat>
  <Paragraphs>118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Franklin Gothic Demi Cond</vt:lpstr>
      <vt:lpstr>Roboto Black</vt:lpstr>
      <vt:lpstr>Wingdings</vt:lpstr>
      <vt:lpstr>Thème Office</vt:lpstr>
      <vt:lpstr>All-analog photoelectronic chip for high-speed vision tasks https://doi.org/10.1038/s41586-023-06558-8</vt:lpstr>
      <vt:lpstr>Starting point</vt:lpstr>
      <vt:lpstr>Proposed ACCEL Framework</vt:lpstr>
      <vt:lpstr>Optical Analog Computing</vt:lpstr>
      <vt:lpstr>Electrical Analog Computing</vt:lpstr>
      <vt:lpstr>Everything together</vt:lpstr>
      <vt:lpstr>Numerical Performance Comparison</vt:lpstr>
      <vt:lpstr>Low light condition</vt:lpstr>
      <vt:lpstr>Pre- and Adaptive training</vt:lpstr>
      <vt:lpstr>Experimental Performance</vt:lpstr>
      <vt:lpstr>Experimental Performance</vt:lpstr>
      <vt:lpstr>Comparison</vt:lpstr>
      <vt:lpstr>Comparison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EPFL</dc:title>
  <dc:creator>Utilisateur Microsoft Office</dc:creator>
  <cp:lastModifiedBy>Richter Felix Ulrich</cp:lastModifiedBy>
  <cp:revision>641</cp:revision>
  <dcterms:created xsi:type="dcterms:W3CDTF">2019-04-02T06:24:35Z</dcterms:created>
  <dcterms:modified xsi:type="dcterms:W3CDTF">2024-03-25T09:07:36Z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0x0101001BFC127AB4946248A5685C1F92D54FFE</vt:lpwstr>
  </property>
</Properties>
</file>